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40" r:id="rId1"/>
  </p:sldMasterIdLst>
  <p:sldIdLst>
    <p:sldId id="256" r:id="rId2"/>
    <p:sldId id="257" r:id="rId3"/>
    <p:sldId id="258" r:id="rId4"/>
    <p:sldId id="259" r:id="rId5"/>
    <p:sldId id="260" r:id="rId6"/>
    <p:sldId id="261" r:id="rId7"/>
    <p:sldId id="264"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40"/>
  </p:normalViewPr>
  <p:slideViewPr>
    <p:cSldViewPr snapToGrid="0">
      <p:cViewPr>
        <p:scale>
          <a:sx n="87" d="100"/>
          <a:sy n="87" d="100"/>
        </p:scale>
        <p:origin x="336" y="6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0669798-FDE3-9C4D-8977-7DC499B704FF}" type="datetimeFigureOut">
              <a:rPr lang="en-US" smtClean="0"/>
              <a:t>4/14/24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33883E0-B7FE-1A40-8686-F3E7A32CB6DD}" type="slidenum">
              <a:rPr lang="en-US" smtClean="0"/>
              <a:t>‹#›</a:t>
            </a:fld>
            <a:endParaRPr lang="en-US" dirty="0"/>
          </a:p>
        </p:txBody>
      </p:sp>
    </p:spTree>
    <p:extLst>
      <p:ext uri="{BB962C8B-B14F-4D97-AF65-F5344CB8AC3E}">
        <p14:creationId xmlns:p14="http://schemas.microsoft.com/office/powerpoint/2010/main" val="261452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0669798-FDE3-9C4D-8977-7DC499B704FF}" type="datetimeFigureOut">
              <a:rPr lang="en-US" smtClean="0"/>
              <a:t>4/14/24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33883E0-B7FE-1A40-8686-F3E7A32CB6DD}" type="slidenum">
              <a:rPr lang="en-US" smtClean="0"/>
              <a:t>‹#›</a:t>
            </a:fld>
            <a:endParaRPr lang="en-US" dirty="0"/>
          </a:p>
        </p:txBody>
      </p:sp>
    </p:spTree>
    <p:extLst>
      <p:ext uri="{BB962C8B-B14F-4D97-AF65-F5344CB8AC3E}">
        <p14:creationId xmlns:p14="http://schemas.microsoft.com/office/powerpoint/2010/main" val="363201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0669798-FDE3-9C4D-8977-7DC499B704FF}" type="datetimeFigureOut">
              <a:rPr lang="en-US" smtClean="0"/>
              <a:t>4/14/24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33883E0-B7FE-1A40-8686-F3E7A32CB6DD}" type="slidenum">
              <a:rPr lang="en-US" smtClean="0"/>
              <a:t>‹#›</a:t>
            </a:fld>
            <a:endParaRPr lang="en-US" dirty="0"/>
          </a:p>
        </p:txBody>
      </p:sp>
    </p:spTree>
    <p:extLst>
      <p:ext uri="{BB962C8B-B14F-4D97-AF65-F5344CB8AC3E}">
        <p14:creationId xmlns:p14="http://schemas.microsoft.com/office/powerpoint/2010/main" val="39486496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0669798-FDE3-9C4D-8977-7DC499B704FF}" type="datetimeFigureOut">
              <a:rPr lang="en-US" smtClean="0"/>
              <a:t>4/14/24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33883E0-B7FE-1A40-8686-F3E7A32CB6DD}" type="slidenum">
              <a:rPr lang="en-US" smtClean="0"/>
              <a:t>‹#›</a:t>
            </a:fld>
            <a:endParaRPr lang="en-US" dirty="0"/>
          </a:p>
        </p:txBody>
      </p:sp>
    </p:spTree>
    <p:extLst>
      <p:ext uri="{BB962C8B-B14F-4D97-AF65-F5344CB8AC3E}">
        <p14:creationId xmlns:p14="http://schemas.microsoft.com/office/powerpoint/2010/main" val="28781117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0669798-FDE3-9C4D-8977-7DC499B704FF}" type="datetimeFigureOut">
              <a:rPr lang="en-US" smtClean="0"/>
              <a:t>4/14/24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33883E0-B7FE-1A40-8686-F3E7A32CB6DD}" type="slidenum">
              <a:rPr lang="en-US" smtClean="0"/>
              <a:t>‹#›</a:t>
            </a:fld>
            <a:endParaRPr lang="en-US" dirty="0"/>
          </a:p>
        </p:txBody>
      </p:sp>
    </p:spTree>
    <p:extLst>
      <p:ext uri="{BB962C8B-B14F-4D97-AF65-F5344CB8AC3E}">
        <p14:creationId xmlns:p14="http://schemas.microsoft.com/office/powerpoint/2010/main" val="26463140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0669798-FDE3-9C4D-8977-7DC499B704FF}" type="datetimeFigureOut">
              <a:rPr lang="en-US" smtClean="0"/>
              <a:t>4/14/24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33883E0-B7FE-1A40-8686-F3E7A32CB6DD}" type="slidenum">
              <a:rPr lang="en-US" smtClean="0"/>
              <a:t>‹#›</a:t>
            </a:fld>
            <a:endParaRPr lang="en-US" dirty="0"/>
          </a:p>
        </p:txBody>
      </p:sp>
    </p:spTree>
    <p:extLst>
      <p:ext uri="{BB962C8B-B14F-4D97-AF65-F5344CB8AC3E}">
        <p14:creationId xmlns:p14="http://schemas.microsoft.com/office/powerpoint/2010/main" val="3052779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20669798-FDE3-9C4D-8977-7DC499B704FF}" type="datetimeFigureOut">
              <a:rPr lang="en-US" smtClean="0"/>
              <a:t>4/14/24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33883E0-B7FE-1A40-8686-F3E7A32CB6DD}" type="slidenum">
              <a:rPr lang="en-US" smtClean="0"/>
              <a:t>‹#›</a:t>
            </a:fld>
            <a:endParaRPr lang="en-US" dirty="0"/>
          </a:p>
        </p:txBody>
      </p:sp>
    </p:spTree>
    <p:extLst>
      <p:ext uri="{BB962C8B-B14F-4D97-AF65-F5344CB8AC3E}">
        <p14:creationId xmlns:p14="http://schemas.microsoft.com/office/powerpoint/2010/main" val="25413562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0669798-FDE3-9C4D-8977-7DC499B704FF}" type="datetimeFigureOut">
              <a:rPr lang="en-US" smtClean="0"/>
              <a:t>4/14/24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33883E0-B7FE-1A40-8686-F3E7A32CB6DD}" type="slidenum">
              <a:rPr lang="en-US" smtClean="0"/>
              <a:t>‹#›</a:t>
            </a:fld>
            <a:endParaRPr lang="en-US" dirty="0"/>
          </a:p>
        </p:txBody>
      </p:sp>
    </p:spTree>
    <p:extLst>
      <p:ext uri="{BB962C8B-B14F-4D97-AF65-F5344CB8AC3E}">
        <p14:creationId xmlns:p14="http://schemas.microsoft.com/office/powerpoint/2010/main" val="2982013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0669798-FDE3-9C4D-8977-7DC499B704FF}" type="datetimeFigureOut">
              <a:rPr lang="en-US" smtClean="0"/>
              <a:t>4/14/24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33883E0-B7FE-1A40-8686-F3E7A32CB6DD}" type="slidenum">
              <a:rPr lang="en-US" smtClean="0"/>
              <a:t>‹#›</a:t>
            </a:fld>
            <a:endParaRPr lang="en-US" dirty="0"/>
          </a:p>
        </p:txBody>
      </p:sp>
    </p:spTree>
    <p:extLst>
      <p:ext uri="{BB962C8B-B14F-4D97-AF65-F5344CB8AC3E}">
        <p14:creationId xmlns:p14="http://schemas.microsoft.com/office/powerpoint/2010/main" val="3761039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0669798-FDE3-9C4D-8977-7DC499B704FF}" type="datetimeFigureOut">
              <a:rPr lang="en-US" smtClean="0"/>
              <a:t>4/14/24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33883E0-B7FE-1A40-8686-F3E7A32CB6DD}" type="slidenum">
              <a:rPr lang="en-US" smtClean="0"/>
              <a:t>‹#›</a:t>
            </a:fld>
            <a:endParaRPr lang="en-US" dirty="0"/>
          </a:p>
        </p:txBody>
      </p:sp>
    </p:spTree>
    <p:extLst>
      <p:ext uri="{BB962C8B-B14F-4D97-AF65-F5344CB8AC3E}">
        <p14:creationId xmlns:p14="http://schemas.microsoft.com/office/powerpoint/2010/main" val="24895245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0669798-FDE3-9C4D-8977-7DC499B704FF}" type="datetimeFigureOut">
              <a:rPr lang="en-US" smtClean="0"/>
              <a:t>4/14/24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33883E0-B7FE-1A40-8686-F3E7A32CB6DD}" type="slidenum">
              <a:rPr lang="en-US" smtClean="0"/>
              <a:t>‹#›</a:t>
            </a:fld>
            <a:endParaRPr lang="en-US" dirty="0"/>
          </a:p>
        </p:txBody>
      </p:sp>
    </p:spTree>
    <p:extLst>
      <p:ext uri="{BB962C8B-B14F-4D97-AF65-F5344CB8AC3E}">
        <p14:creationId xmlns:p14="http://schemas.microsoft.com/office/powerpoint/2010/main" val="9810548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0669798-FDE3-9C4D-8977-7DC499B704FF}" type="datetimeFigureOut">
              <a:rPr lang="en-US" smtClean="0"/>
              <a:t>4/14/24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33883E0-B7FE-1A40-8686-F3E7A32CB6DD}" type="slidenum">
              <a:rPr lang="en-US" smtClean="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0389056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0669798-FDE3-9C4D-8977-7DC499B704FF}" type="datetimeFigureOut">
              <a:rPr lang="en-US" smtClean="0"/>
              <a:t>4/14/24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33883E0-B7FE-1A40-8686-F3E7A32CB6DD}" type="slidenum">
              <a:rPr lang="en-US" smtClean="0"/>
              <a:t>‹#›</a:t>
            </a:fld>
            <a:endParaRPr lang="en-US" dirty="0"/>
          </a:p>
        </p:txBody>
      </p:sp>
    </p:spTree>
    <p:extLst>
      <p:ext uri="{BB962C8B-B14F-4D97-AF65-F5344CB8AC3E}">
        <p14:creationId xmlns:p14="http://schemas.microsoft.com/office/powerpoint/2010/main" val="3955041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20669798-FDE3-9C4D-8977-7DC499B704FF}" type="datetimeFigureOut">
              <a:rPr lang="en-US" smtClean="0"/>
              <a:t>4/14/24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33883E0-B7FE-1A40-8686-F3E7A32CB6DD}" type="slidenum">
              <a:rPr lang="en-US" smtClean="0"/>
              <a:t>‹#›</a:t>
            </a:fld>
            <a:endParaRPr lang="en-US" dirty="0"/>
          </a:p>
        </p:txBody>
      </p:sp>
    </p:spTree>
    <p:extLst>
      <p:ext uri="{BB962C8B-B14F-4D97-AF65-F5344CB8AC3E}">
        <p14:creationId xmlns:p14="http://schemas.microsoft.com/office/powerpoint/2010/main" val="15581472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20669798-FDE3-9C4D-8977-7DC499B704FF}" type="datetimeFigureOut">
              <a:rPr lang="en-US" smtClean="0"/>
              <a:t>4/14/24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33883E0-B7FE-1A40-8686-F3E7A32CB6DD}" type="slidenum">
              <a:rPr lang="en-US" smtClean="0"/>
              <a:t>‹#›</a:t>
            </a:fld>
            <a:endParaRPr lang="en-US" dirty="0"/>
          </a:p>
        </p:txBody>
      </p:sp>
    </p:spTree>
    <p:extLst>
      <p:ext uri="{BB962C8B-B14F-4D97-AF65-F5344CB8AC3E}">
        <p14:creationId xmlns:p14="http://schemas.microsoft.com/office/powerpoint/2010/main" val="32755508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0669798-FDE3-9C4D-8977-7DC499B704FF}" type="datetimeFigureOut">
              <a:rPr lang="en-US" smtClean="0"/>
              <a:t>4/14/24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33883E0-B7FE-1A40-8686-F3E7A32CB6DD}" type="slidenum">
              <a:rPr lang="en-US" smtClean="0"/>
              <a:t>‹#›</a:t>
            </a:fld>
            <a:endParaRPr lang="en-US" dirty="0"/>
          </a:p>
        </p:txBody>
      </p:sp>
    </p:spTree>
    <p:extLst>
      <p:ext uri="{BB962C8B-B14F-4D97-AF65-F5344CB8AC3E}">
        <p14:creationId xmlns:p14="http://schemas.microsoft.com/office/powerpoint/2010/main" val="3439952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0669798-FDE3-9C4D-8977-7DC499B704FF}" type="datetimeFigureOut">
              <a:rPr lang="en-US" smtClean="0"/>
              <a:t>4/14/24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33883E0-B7FE-1A40-8686-F3E7A32CB6DD}" type="slidenum">
              <a:rPr lang="en-US" smtClean="0"/>
              <a:t>‹#›</a:t>
            </a:fld>
            <a:endParaRPr lang="en-US" dirty="0"/>
          </a:p>
        </p:txBody>
      </p:sp>
    </p:spTree>
    <p:extLst>
      <p:ext uri="{BB962C8B-B14F-4D97-AF65-F5344CB8AC3E}">
        <p14:creationId xmlns:p14="http://schemas.microsoft.com/office/powerpoint/2010/main" val="18202540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0669798-FDE3-9C4D-8977-7DC499B704FF}" type="datetimeFigureOut">
              <a:rPr lang="en-US" smtClean="0"/>
              <a:t>4/14/24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33883E0-B7FE-1A40-8686-F3E7A32CB6DD}" type="slidenum">
              <a:rPr lang="en-US" smtClean="0"/>
              <a:t>‹#›</a:t>
            </a:fld>
            <a:endParaRPr lang="en-US" dirty="0"/>
          </a:p>
        </p:txBody>
      </p:sp>
    </p:spTree>
    <p:extLst>
      <p:ext uri="{BB962C8B-B14F-4D97-AF65-F5344CB8AC3E}">
        <p14:creationId xmlns:p14="http://schemas.microsoft.com/office/powerpoint/2010/main" val="30796945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20669798-FDE3-9C4D-8977-7DC499B704FF}" type="datetimeFigureOut">
              <a:rPr lang="en-US" smtClean="0"/>
              <a:t>4/14/24</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233883E0-B7FE-1A40-8686-F3E7A32CB6DD}" type="slidenum">
              <a:rPr lang="en-US" smtClean="0"/>
              <a:t>‹#›</a:t>
            </a:fld>
            <a:endParaRPr lang="en-US" dirty="0"/>
          </a:p>
        </p:txBody>
      </p:sp>
    </p:spTree>
    <p:extLst>
      <p:ext uri="{BB962C8B-B14F-4D97-AF65-F5344CB8AC3E}">
        <p14:creationId xmlns:p14="http://schemas.microsoft.com/office/powerpoint/2010/main" val="21963627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 id="2147483852" r:id="rId12"/>
    <p:sldLayoutId id="2147483853" r:id="rId13"/>
    <p:sldLayoutId id="2147483854" r:id="rId14"/>
    <p:sldLayoutId id="2147483855" r:id="rId15"/>
    <p:sldLayoutId id="2147483856" r:id="rId16"/>
    <p:sldLayoutId id="2147483857" r:id="rId17"/>
    <p:sldLayoutId id="2147483858"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hyperlink" Target="https://www.google.com/url?sa=i&amp;url=https%3A%2F%2Fwww.istockphoto.com%2Fphotos%2Fbaby-human-age&amp;psig=AOvVaw10Zzp4UJAMZ8GzcdqwyuOG&amp;ust=1704821085063000&amp;source=images&amp;cd=vfe&amp;ved=0CBIQjRxqFwoTCMDppcynzoMDFQAAAAAdAAAAABAE" TargetMode="External"/><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hyperlink" Target="https://www.google.com/url?sa=i&amp;url=https%3A%2F%2Fkendamil.com%2Fblogs%2Fblog%2Ffascinating-newborn-facts&amp;psig=AOvVaw2KSdtYoiARZWR18iL3uLYM&amp;ust=1704820670965000&amp;source=images&amp;cd=vfe&amp;opi=89978449&amp;ved=0CAUQjB1qFwoTCPCHmJemzoMDFQAAAAAdAAAAABAD" TargetMode="External"/><Relationship Id="rId1" Type="http://schemas.openxmlformats.org/officeDocument/2006/relationships/slideLayout" Target="../slideLayouts/slideLayout1.xml"/><Relationship Id="rId6" Type="http://schemas.openxmlformats.org/officeDocument/2006/relationships/hyperlink" Target="https://www.google.com/url?sa=i&amp;url=https%3A%2F%2Fwww.istockphoto.com%2Fphotos%2Fbaby-human-age&amp;psig=AOvVaw10Zzp4UJAMZ8GzcdqwyuOG&amp;ust=1704821085063000&amp;source=images&amp;cd=vfe&amp;ved=0CAUQjB1qFwoTCMDppcynzoMDFQAAAAAdAAAAABAE" TargetMode="External"/><Relationship Id="rId5" Type="http://schemas.openxmlformats.org/officeDocument/2006/relationships/image" Target="../media/image5.png"/><Relationship Id="rId4" Type="http://schemas.openxmlformats.org/officeDocument/2006/relationships/hyperlink" Target="https://www.google.com/url?sa=i&amp;url=https%3A%2F%2Fkendamil.com%2Fblogs%2Fblog%2Ffascinating-newborn-facts&amp;psig=AOvVaw2KSdtYoiARZWR18iL3uLYM&amp;ust=1704820670965000&amp;source=images&amp;cd=vfe&amp;opi=89978449&amp;ved=0CBIQjRxqFwoTCPCHmJemzoMDFQAAAAAdAAAAABAD" TargetMode="External"/><Relationship Id="rId9" Type="http://schemas.openxmlformats.org/officeDocument/2006/relationships/image" Target="../media/image7.jpeg"/></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8" Type="http://schemas.openxmlformats.org/officeDocument/2006/relationships/hyperlink" Target="https://www.newport.gov.uk/en/Schools-Education/Additional-Learning-Needs/Definitions-of-ALN.aspx#:~:text=%22Additional%20learning%20needs%22%20or%20%22,calls%20for%20additional%20learning%20provision" TargetMode="External"/><Relationship Id="rId3" Type="http://schemas.openxmlformats.org/officeDocument/2006/relationships/hyperlink" Target="https://www.istockphoto.com/" TargetMode="External"/><Relationship Id="rId7" Type="http://schemas.openxmlformats.org/officeDocument/2006/relationships/hyperlink" Target="https://www.ncbi.nlm.nih.gov/PMC/ARTICLES/PMC9640361/" TargetMode="External"/><Relationship Id="rId2" Type="http://schemas.openxmlformats.org/officeDocument/2006/relationships/hyperlink" Target="https://www.apa.org/TOPICS/FAMILIES/PARENTS-CAREGIVERS-KIDS-HEALTHY-DEVELOPMENT#:~:TEXT=THEY%20OFFER%20LOVE%2C%20ACCEPTANCE%2C%20APPRECIATION,COGNITIVELY%2C%20EMOTIONALLY%2C%20AND%20SOCIALLY" TargetMode="External"/><Relationship Id="rId1" Type="http://schemas.openxmlformats.org/officeDocument/2006/relationships/slideLayout" Target="../slideLayouts/slideLayout18.xml"/><Relationship Id="rId6" Type="http://schemas.openxmlformats.org/officeDocument/2006/relationships/hyperlink" Target="https://www.eyalliance.org.uk/INVOLVING-PARENTS-THEIR-CHILDREN&#8217;S-LEARNING#:~:TEXT=WORKING%20IN%20PARTNERSHIP%20WITH%20PARENTS,CHILDREN'S%20LEARNING%20DEVELOPMENT%20AT%20HOME" TargetMode="External"/><Relationship Id="rId5" Type="http://schemas.openxmlformats.org/officeDocument/2006/relationships/hyperlink" Target="https://freeotfemk.pics/product_details/24274138.html" TargetMode="External"/><Relationship Id="rId10" Type="http://schemas.openxmlformats.org/officeDocument/2006/relationships/hyperlink" Target="https://learningjournals.co.uk/ATTACHMENT-THEORY-EARLY-CHILDHOOD/#:~:TEXT=AS%20A%20CAREGIVER%2C%20IT%20IS,A%20BOND%20WITH%2C%20IS%20DEPENDABLE" TargetMode="External"/><Relationship Id="rId4" Type="http://schemas.openxmlformats.org/officeDocument/2006/relationships/hyperlink" Target="https://kendamil.com/BLOGS/BLOG/FASCINATING-NEWBORN-FACTs" TargetMode="External"/><Relationship Id="rId9" Type="http://schemas.openxmlformats.org/officeDocument/2006/relationships/hyperlink" Target="https://www.snapcymru.org/get-support/what-is-al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79CB4-051F-19AB-1FE9-170B1A320EAD}"/>
              </a:ext>
            </a:extLst>
          </p:cNvPr>
          <p:cNvSpPr>
            <a:spLocks noGrp="1"/>
          </p:cNvSpPr>
          <p:nvPr>
            <p:ph type="ctrTitle"/>
          </p:nvPr>
        </p:nvSpPr>
        <p:spPr>
          <a:xfrm>
            <a:off x="1524000" y="1214438"/>
            <a:ext cx="9144000" cy="2387600"/>
          </a:xfrm>
        </p:spPr>
        <p:txBody>
          <a:bodyPr/>
          <a:lstStyle/>
          <a:p>
            <a:r>
              <a:rPr lang="en-US" dirty="0"/>
              <a:t>First 1000 days</a:t>
            </a:r>
          </a:p>
        </p:txBody>
      </p:sp>
      <p:sp>
        <p:nvSpPr>
          <p:cNvPr id="3" name="Subtitle 2">
            <a:extLst>
              <a:ext uri="{FF2B5EF4-FFF2-40B4-BE49-F238E27FC236}">
                <a16:creationId xmlns:a16="http://schemas.microsoft.com/office/drawing/2014/main" id="{ECEFFDB4-A028-7EA7-7527-99B8F35023AA}"/>
              </a:ext>
            </a:extLst>
          </p:cNvPr>
          <p:cNvSpPr>
            <a:spLocks noGrp="1"/>
          </p:cNvSpPr>
          <p:nvPr>
            <p:ph type="subTitle" idx="1"/>
          </p:nvPr>
        </p:nvSpPr>
        <p:spPr/>
        <p:txBody>
          <a:bodyPr/>
          <a:lstStyle/>
          <a:p>
            <a:r>
              <a:rPr lang="en-US" dirty="0"/>
              <a:t>Tiegan Dickeson 2107308</a:t>
            </a:r>
          </a:p>
        </p:txBody>
      </p:sp>
      <p:sp>
        <p:nvSpPr>
          <p:cNvPr id="4" name="Rectangle 1">
            <a:extLst>
              <a:ext uri="{FF2B5EF4-FFF2-40B4-BE49-F238E27FC236}">
                <a16:creationId xmlns:a16="http://schemas.microsoft.com/office/drawing/2014/main" id="{B1BC0CF7-D707-DD08-7F0D-B6536B55B9C0}"/>
              </a:ext>
            </a:extLst>
          </p:cNvPr>
          <p:cNvSpPr>
            <a:spLocks noChangeArrowheads="1"/>
          </p:cNvSpPr>
          <p:nvPr/>
        </p:nvSpPr>
        <p:spPr bwMode="auto">
          <a:xfrm flipV="1">
            <a:off x="-11799493" y="-74926753"/>
            <a:ext cx="1979940" cy="1438393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2962FF"/>
                </a:solidFill>
                <a:effectLst/>
                <a:latin typeface="Roboto" panose="02000000000000000000" pitchFamily="2" charset="0"/>
              </a:rPr>
              <a:t>  </a:t>
            </a:r>
            <a:r>
              <a:rPr kumimoji="0" lang="en-US" altLang="en-US" sz="1800" b="0" i="0" u="none" strike="noStrike" cap="none" normalizeH="0" baseline="0" dirty="0">
                <a:ln>
                  <a:noFill/>
                </a:ln>
                <a:solidFill>
                  <a:srgbClr val="2962FF"/>
                </a:solidFill>
                <a:effectLst/>
                <a:latin typeface="Roboto" panose="02000000000000000000" pitchFamily="2" charset="0"/>
                <a:hlinkClick r:id="rId2"/>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2962FF"/>
                </a:solidFill>
                <a:effectLst/>
                <a:latin typeface="Google Sans"/>
                <a:hlinkClick r:id="rId2"/>
              </a:rPr>
              <a:t>Kendamil</a:t>
            </a:r>
            <a:endParaRPr kumimoji="0" lang="en-US" altLang="en-US" sz="1000" b="0" i="0" u="none" strike="noStrike" cap="none" normalizeH="0" baseline="0" dirty="0">
              <a:ln>
                <a:noFill/>
              </a:ln>
              <a:solidFill>
                <a:srgbClr val="F1F3F4"/>
              </a:solidFill>
              <a:effectLst/>
              <a:latin typeface="Roboto" panose="02000000000000000000" pitchFamily="2"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2962FF"/>
                </a:solidFill>
                <a:effectLst/>
                <a:latin typeface="Roboto" panose="02000000000000000000" pitchFamily="2" charset="0"/>
              </a:rPr>
              <a:t>  </a:t>
            </a:r>
            <a:r>
              <a:rPr kumimoji="0" lang="en-US" altLang="en-US" sz="84500" b="0" i="0" u="none" strike="noStrike" cap="none" normalizeH="0" baseline="0" dirty="0">
                <a:ln>
                  <a:noFill/>
                </a:ln>
                <a:solidFill>
                  <a:srgbClr val="2962FF"/>
                </a:solidFill>
                <a:effectLst/>
                <a:latin typeface="Roboto" panose="02000000000000000000" pitchFamily="2" charset="0"/>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26" name="Picture 2">
            <a:hlinkClick r:id="rId2"/>
            <a:extLst>
              <a:ext uri="{FF2B5EF4-FFF2-40B4-BE49-F238E27FC236}">
                <a16:creationId xmlns:a16="http://schemas.microsoft.com/office/drawing/2014/main" id="{C4156CF7-D053-211E-1F9F-0357052722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V="1">
            <a:off x="-21556851" y="-9389449"/>
            <a:ext cx="65998" cy="47436"/>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Fascinating Newborn Facts | Baby Facts | New Arrival | Kendamil">
            <a:hlinkClick r:id="rId4"/>
            <a:extLst>
              <a:ext uri="{FF2B5EF4-FFF2-40B4-BE49-F238E27FC236}">
                <a16:creationId xmlns:a16="http://schemas.microsoft.com/office/drawing/2014/main" id="{A67084E4-54C9-5482-1056-E1162D00959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0800000" flipV="1">
            <a:off x="-1" y="4816476"/>
            <a:ext cx="4474724" cy="2041524"/>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hlinkClick r:id="rId6"/>
            <a:extLst>
              <a:ext uri="{FF2B5EF4-FFF2-40B4-BE49-F238E27FC236}">
                <a16:creationId xmlns:a16="http://schemas.microsoft.com/office/drawing/2014/main" id="{1E5A0F2F-3020-D7D6-108E-6DB313C917B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9880" y="-3214751"/>
            <a:ext cx="203200" cy="20320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3" descr="1,670,400+ Baby Human Age Stock Photos, Pictures &amp; Royalty ...">
            <a:hlinkClick r:id="rId8"/>
            <a:extLst>
              <a:ext uri="{FF2B5EF4-FFF2-40B4-BE49-F238E27FC236}">
                <a16:creationId xmlns:a16="http://schemas.microsoft.com/office/drawing/2014/main" id="{414F12A8-BC17-0845-631D-F9EFF04B604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653719" y="0"/>
            <a:ext cx="5538281" cy="20382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00571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2408B-DB51-B52D-BEFB-742C7E02256F}"/>
              </a:ext>
            </a:extLst>
          </p:cNvPr>
          <p:cNvSpPr>
            <a:spLocks noGrp="1"/>
          </p:cNvSpPr>
          <p:nvPr>
            <p:ph type="title"/>
          </p:nvPr>
        </p:nvSpPr>
        <p:spPr>
          <a:xfrm>
            <a:off x="818773" y="0"/>
            <a:ext cx="10364451" cy="1596177"/>
          </a:xfrm>
        </p:spPr>
        <p:txBody>
          <a:bodyPr>
            <a:normAutofit/>
          </a:bodyPr>
          <a:lstStyle/>
          <a:p>
            <a:r>
              <a:rPr lang="en-US" sz="1200" dirty="0"/>
              <a:t>Introduction</a:t>
            </a:r>
          </a:p>
        </p:txBody>
      </p:sp>
      <p:sp>
        <p:nvSpPr>
          <p:cNvPr id="3" name="Content Placeholder 2">
            <a:extLst>
              <a:ext uri="{FF2B5EF4-FFF2-40B4-BE49-F238E27FC236}">
                <a16:creationId xmlns:a16="http://schemas.microsoft.com/office/drawing/2014/main" id="{FF5A7FE9-B2D4-0993-7037-F49939D7C9A9}"/>
              </a:ext>
            </a:extLst>
          </p:cNvPr>
          <p:cNvSpPr>
            <a:spLocks noGrp="1"/>
          </p:cNvSpPr>
          <p:nvPr>
            <p:ph idx="1"/>
          </p:nvPr>
        </p:nvSpPr>
        <p:spPr>
          <a:xfrm>
            <a:off x="693438" y="1511038"/>
            <a:ext cx="10364452" cy="3424107"/>
          </a:xfrm>
        </p:spPr>
        <p:txBody>
          <a:bodyPr>
            <a:normAutofit/>
          </a:bodyPr>
          <a:lstStyle/>
          <a:p>
            <a:pPr marL="0" indent="0">
              <a:buNone/>
            </a:pPr>
            <a:r>
              <a:rPr lang="en-GB" sz="1100" dirty="0">
                <a:effectLst/>
                <a:latin typeface="Times" pitchFamily="2" charset="0"/>
              </a:rPr>
              <a:t>Muacevic and J Adler (</a:t>
            </a:r>
            <a:r>
              <a:rPr lang="en-GB" sz="1100" dirty="0">
                <a:latin typeface="Times" pitchFamily="2" charset="0"/>
              </a:rPr>
              <a:t>October</a:t>
            </a:r>
            <a:r>
              <a:rPr lang="en-GB" sz="1100" dirty="0">
                <a:effectLst/>
                <a:latin typeface="Times" pitchFamily="2" charset="0"/>
              </a:rPr>
              <a:t> 2022 ) </a:t>
            </a:r>
            <a:r>
              <a:rPr lang="en-US" sz="1100" dirty="0">
                <a:latin typeface="Times" pitchFamily="2" charset="0"/>
              </a:rPr>
              <a:t>suggests that A child's life is full with huge potential  and serious vulnerability throughout the first 1,000 days. How effectively or poorly mothers and children are nourished and cared for during this time has an immense effect on the child's capacity to develop, learn, and thrive. throughout the first 1,000 days of life, a child's growing brain grows and develops. Additionally, this is the time when the groundwork for their long-term health is established.</a:t>
            </a:r>
          </a:p>
          <a:p>
            <a:pPr marL="0" indent="0">
              <a:buNone/>
            </a:pPr>
            <a:r>
              <a:rPr lang="en-US" sz="1100" dirty="0">
                <a:latin typeface="Times" pitchFamily="2" charset="0"/>
              </a:rPr>
              <a:t> the first 1000 days of a child’s life is an important development age where babies from the age they are conceived to the age of two. Their experiences during this can have a life long effect on children’s health and well being.  There are three different stages to a thousand days which are pregnancy, infant and toddlerhood. </a:t>
            </a:r>
            <a:r>
              <a:rPr lang="en-GB" sz="1050" b="0" i="0" u="none" strike="noStrike" dirty="0">
                <a:solidFill>
                  <a:srgbClr val="212121"/>
                </a:solidFill>
                <a:effectLst/>
                <a:latin typeface="Helvetica Neue" panose="02000503000000020004" pitchFamily="2" charset="0"/>
              </a:rPr>
              <a:t>Muacevic and J R Adler (October 2022) state that The first 1,000 days of a child’s life, which range from conception to age two, are the most critical for the growth of their body, brain, immune system, and metabolism. The seeds of a child's health are planted during pregnancy, and they grow during the first 1,000 days of life and their impact on both physical and mental health. Studies suggest that the health, nutrition, and stress levels of a pregnant woman have an impact on the growth of her foetus. Following birth, a child's relationships, nutrition, and physical surroundings may have an extended effect on their health and well-being. </a:t>
            </a:r>
          </a:p>
          <a:p>
            <a:pPr marL="0" indent="0">
              <a:buNone/>
            </a:pPr>
            <a:endParaRPr lang="en-US" sz="1100" dirty="0">
              <a:latin typeface="Times" pitchFamily="2" charset="0"/>
            </a:endParaRPr>
          </a:p>
        </p:txBody>
      </p:sp>
      <p:pic>
        <p:nvPicPr>
          <p:cNvPr id="2050" name="Picture 2" descr="Infographic Of Baby Growth From Newborn To Toddler With First Year  Cute Boy, Girl Of 12 Design Vector Color  Royalty Free SVG, Cliparts, Vectors, and Stock">
            <a:extLst>
              <a:ext uri="{FF2B5EF4-FFF2-40B4-BE49-F238E27FC236}">
                <a16:creationId xmlns:a16="http://schemas.microsoft.com/office/drawing/2014/main" id="{96852F54-1564-1647-9E43-C92732FD91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45794" y="4395019"/>
            <a:ext cx="3156154" cy="23449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57716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ED2DC-7B2F-BF71-CBB6-BE26A9DBDAAC}"/>
              </a:ext>
            </a:extLst>
          </p:cNvPr>
          <p:cNvSpPr>
            <a:spLocks noGrp="1"/>
          </p:cNvSpPr>
          <p:nvPr>
            <p:ph type="title"/>
          </p:nvPr>
        </p:nvSpPr>
        <p:spPr/>
        <p:txBody>
          <a:bodyPr/>
          <a:lstStyle/>
          <a:p>
            <a:r>
              <a:rPr lang="en-US" dirty="0"/>
              <a:t>Caregiving </a:t>
            </a:r>
          </a:p>
        </p:txBody>
      </p:sp>
      <p:sp>
        <p:nvSpPr>
          <p:cNvPr id="3" name="Content Placeholder 2">
            <a:extLst>
              <a:ext uri="{FF2B5EF4-FFF2-40B4-BE49-F238E27FC236}">
                <a16:creationId xmlns:a16="http://schemas.microsoft.com/office/drawing/2014/main" id="{D4A3DE52-E297-8BC3-BA49-AE37E02F34DD}"/>
              </a:ext>
            </a:extLst>
          </p:cNvPr>
          <p:cNvSpPr>
            <a:spLocks noGrp="1"/>
          </p:cNvSpPr>
          <p:nvPr>
            <p:ph idx="1"/>
          </p:nvPr>
        </p:nvSpPr>
        <p:spPr/>
        <p:txBody>
          <a:bodyPr>
            <a:normAutofit lnSpcReduction="10000"/>
          </a:bodyPr>
          <a:lstStyle/>
          <a:p>
            <a:pPr marL="0" indent="0">
              <a:buNone/>
            </a:pPr>
            <a:r>
              <a:rPr lang="en-US" sz="1100" dirty="0">
                <a:latin typeface="Times" pitchFamily="2" charset="0"/>
              </a:rPr>
              <a:t>The learning journals (no date) states that care giving is important as It helps children with their development. They suggest that it is is your responsibility as a care giver to establish the ideal atmosphere, offer dependable care, and attend to a child's needs. Each child develops in this environment because it teaches them that the caretaker with who they have developed a relationship is trustworthy and reliable. </a:t>
            </a:r>
          </a:p>
          <a:p>
            <a:pPr marL="0" indent="0">
              <a:buNone/>
            </a:pPr>
            <a:r>
              <a:rPr lang="en-US" sz="1100" dirty="0">
                <a:latin typeface="Times" pitchFamily="2" charset="0"/>
              </a:rPr>
              <a:t>Moreover, American psychological association (march, 2009)  also suggests that care giving is important as In the life of a child, parents and other primary care givers  have the most value.  In addition to providing the safest  surroundings for the nurturing and protecting of children as they develop  their unique qualities and identities and as they grow physically, intellectually, emotionally, and socially, parents and caregivers  also give love, acceptance, </a:t>
            </a:r>
            <a:r>
              <a:rPr lang="en-US" sz="1300" dirty="0">
                <a:latin typeface="Times" pitchFamily="2" charset="0"/>
              </a:rPr>
              <a:t>admiration, encouragement, and direction. </a:t>
            </a:r>
          </a:p>
          <a:p>
            <a:pPr marL="0" indent="0">
              <a:buNone/>
            </a:pPr>
            <a:r>
              <a:rPr lang="en-GB" sz="1100" b="0" i="0" u="none" strike="noStrike" dirty="0">
                <a:solidFill>
                  <a:srgbClr val="000000"/>
                </a:solidFill>
                <a:effectLst/>
                <a:latin typeface="Times" pitchFamily="2" charset="0"/>
              </a:rPr>
              <a:t>Exceptional care is important as According to Thurow. R (2016) Giving the early days of infancy exceptional care optimizes brain development and sets the foundation for later learning and behaviour. Studies indicate that children with stronger cognitive, verbal, and social, emotional, outcomes are those who get responsive and compassionate care within the first 1000 days of life. They have a greater chance of academic success, higher IQs, and the development of better relationships in later life</a:t>
            </a:r>
            <a:br>
              <a:rPr lang="en-GB" sz="1050" dirty="0"/>
            </a:br>
            <a:br>
              <a:rPr lang="en-GB" sz="1050" dirty="0"/>
            </a:br>
            <a:endParaRPr lang="en-US" sz="1100" dirty="0">
              <a:latin typeface="Times" pitchFamily="2" charset="0"/>
            </a:endParaRPr>
          </a:p>
          <a:p>
            <a:pPr marL="0" indent="0">
              <a:buNone/>
            </a:pPr>
            <a:endParaRPr lang="en-US" dirty="0"/>
          </a:p>
          <a:p>
            <a:pPr marL="0" indent="0">
              <a:buNone/>
            </a:pPr>
            <a:endParaRPr lang="en-US" dirty="0"/>
          </a:p>
        </p:txBody>
      </p:sp>
    </p:spTree>
    <p:extLst>
      <p:ext uri="{BB962C8B-B14F-4D97-AF65-F5344CB8AC3E}">
        <p14:creationId xmlns:p14="http://schemas.microsoft.com/office/powerpoint/2010/main" val="790316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9394F-419A-F1D5-7DCC-C1BB6E773DB5}"/>
              </a:ext>
            </a:extLst>
          </p:cNvPr>
          <p:cNvSpPr>
            <a:spLocks noGrp="1"/>
          </p:cNvSpPr>
          <p:nvPr>
            <p:ph type="title"/>
          </p:nvPr>
        </p:nvSpPr>
        <p:spPr/>
        <p:txBody>
          <a:bodyPr/>
          <a:lstStyle/>
          <a:p>
            <a:r>
              <a:rPr lang="en-US" dirty="0"/>
              <a:t>Professional partnership</a:t>
            </a:r>
          </a:p>
        </p:txBody>
      </p:sp>
      <p:sp>
        <p:nvSpPr>
          <p:cNvPr id="3" name="Content Placeholder 2">
            <a:extLst>
              <a:ext uri="{FF2B5EF4-FFF2-40B4-BE49-F238E27FC236}">
                <a16:creationId xmlns:a16="http://schemas.microsoft.com/office/drawing/2014/main" id="{5EEB4EDA-3603-CB1C-DF5A-38DCFB12FD2B}"/>
              </a:ext>
            </a:extLst>
          </p:cNvPr>
          <p:cNvSpPr>
            <a:spLocks noGrp="1"/>
          </p:cNvSpPr>
          <p:nvPr>
            <p:ph idx="1"/>
          </p:nvPr>
        </p:nvSpPr>
        <p:spPr/>
        <p:txBody>
          <a:bodyPr>
            <a:normAutofit/>
          </a:bodyPr>
          <a:lstStyle/>
          <a:p>
            <a:pPr marL="0" indent="0">
              <a:buNone/>
            </a:pPr>
            <a:r>
              <a:rPr lang="en-US" sz="1100" dirty="0">
                <a:latin typeface="Times" pitchFamily="2" charset="0"/>
              </a:rPr>
              <a:t>Professional partnership is important as this would help support meet the child’s needs. By developing professional partnerships, the child would be supported and have more personalized activities to help with their personal growth. there are a variety of different people and organizations that would participate in creating the professional partnership, such as parents, teachers, child minders, nurses.   </a:t>
            </a:r>
          </a:p>
          <a:p>
            <a:pPr marL="0" indent="0">
              <a:buNone/>
            </a:pPr>
            <a:r>
              <a:rPr lang="en-US" sz="1100" dirty="0">
                <a:latin typeface="Times" pitchFamily="2" charset="0"/>
              </a:rPr>
              <a:t>The early years alliance (no date) states that the primary objective of the Early Years Foundation Stage (EYFS) is collaborating with parents and care givers. By talking to them about the early experiences of their children, practitioners may better prepare the environment for learning to occur there and assist parents in supporting their children's learning at home. All contributions from parents need to be valued and supported. Parents can acquire information about their children's learning abilities at home and in the setting by engaging in childcare service conversations and sharing interests or cultural insights. Furthermore,  having professional partnership can help children become prepared to attend school in different ways, such as: giving children and parents/caregivers comfort and information about the changeover. speaking in a group or one-on-one setting about how you're feeling about the change and what to prepare for.</a:t>
            </a:r>
          </a:p>
          <a:p>
            <a:pPr marL="0" indent="0">
              <a:buNone/>
            </a:pPr>
            <a:endParaRPr lang="en-US" sz="1100" dirty="0">
              <a:latin typeface="Times" pitchFamily="2" charset="0"/>
            </a:endParaRPr>
          </a:p>
          <a:p>
            <a:pPr marL="0" indent="0">
              <a:buNone/>
            </a:pPr>
            <a:endParaRPr lang="en-US" sz="1100" dirty="0">
              <a:latin typeface="Times" pitchFamily="2" charset="0"/>
            </a:endParaRPr>
          </a:p>
          <a:p>
            <a:pPr marL="0" indent="0">
              <a:buNone/>
            </a:pPr>
            <a:endParaRPr lang="en-US" sz="1100" dirty="0">
              <a:latin typeface="Times" pitchFamily="2" charset="0"/>
            </a:endParaRPr>
          </a:p>
          <a:p>
            <a:pPr marL="0" indent="0">
              <a:buNone/>
            </a:pPr>
            <a:endParaRPr lang="en-US" sz="1100" dirty="0">
              <a:latin typeface="Times" pitchFamily="2" charset="0"/>
            </a:endParaRPr>
          </a:p>
          <a:p>
            <a:pPr marL="0" indent="0">
              <a:buNone/>
            </a:pPr>
            <a:endParaRPr lang="en-US" sz="1100" dirty="0">
              <a:latin typeface="Times" pitchFamily="2" charset="0"/>
            </a:endParaRPr>
          </a:p>
          <a:p>
            <a:pPr marL="0" indent="0">
              <a:buNone/>
            </a:pPr>
            <a:endParaRPr lang="en-US" sz="1100" dirty="0">
              <a:latin typeface="Times" pitchFamily="2" charset="0"/>
            </a:endParaRPr>
          </a:p>
          <a:p>
            <a:pPr marL="0" indent="0">
              <a:buNone/>
            </a:pPr>
            <a:endParaRPr lang="en-US" sz="1100" dirty="0">
              <a:latin typeface="Times" pitchFamily="2" charset="0"/>
            </a:endParaRPr>
          </a:p>
          <a:p>
            <a:pPr marL="0" indent="0">
              <a:buNone/>
            </a:pPr>
            <a:endParaRPr lang="en-US" sz="1100" dirty="0">
              <a:latin typeface="Times" pitchFamily="2" charset="0"/>
            </a:endParaRPr>
          </a:p>
          <a:p>
            <a:pPr marL="0" indent="0">
              <a:buNone/>
            </a:pPr>
            <a:endParaRPr lang="en-US" sz="1100" dirty="0">
              <a:latin typeface="Times" pitchFamily="2" charset="0"/>
            </a:endParaRPr>
          </a:p>
          <a:p>
            <a:pPr marL="0" indent="0">
              <a:buNone/>
            </a:pPr>
            <a:endParaRPr lang="en-US" sz="1100" dirty="0">
              <a:latin typeface="Times" pitchFamily="2" charset="0"/>
            </a:endParaRPr>
          </a:p>
          <a:p>
            <a:pPr marL="0" indent="0">
              <a:buNone/>
            </a:pPr>
            <a:endParaRPr lang="en-US" sz="1100" dirty="0">
              <a:latin typeface="Times" pitchFamily="2" charset="0"/>
            </a:endParaRPr>
          </a:p>
          <a:p>
            <a:pPr marL="0" indent="0">
              <a:buNone/>
            </a:pPr>
            <a:endParaRPr lang="en-US" sz="1100" dirty="0">
              <a:latin typeface="Times" pitchFamily="2" charset="0"/>
            </a:endParaRPr>
          </a:p>
          <a:p>
            <a:pPr marL="0" indent="0">
              <a:buNone/>
            </a:pPr>
            <a:endParaRPr lang="en-US" sz="1100" dirty="0">
              <a:latin typeface="Times" pitchFamily="2" charset="0"/>
            </a:endParaRPr>
          </a:p>
          <a:p>
            <a:pPr marL="0" indent="0">
              <a:buNone/>
            </a:pPr>
            <a:endParaRPr lang="en-US" sz="1100" dirty="0">
              <a:latin typeface="Times" pitchFamily="2" charset="0"/>
            </a:endParaRPr>
          </a:p>
          <a:p>
            <a:pPr marL="0" indent="0">
              <a:buNone/>
            </a:pPr>
            <a:endParaRPr lang="en-US" sz="1100" dirty="0">
              <a:latin typeface="Times" pitchFamily="2" charset="0"/>
            </a:endParaRPr>
          </a:p>
        </p:txBody>
      </p:sp>
    </p:spTree>
    <p:extLst>
      <p:ext uri="{BB962C8B-B14F-4D97-AF65-F5344CB8AC3E}">
        <p14:creationId xmlns:p14="http://schemas.microsoft.com/office/powerpoint/2010/main" val="33708767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6A460-7746-67DF-B65F-8938B508E138}"/>
              </a:ext>
            </a:extLst>
          </p:cNvPr>
          <p:cNvSpPr>
            <a:spLocks noGrp="1"/>
          </p:cNvSpPr>
          <p:nvPr>
            <p:ph type="title"/>
          </p:nvPr>
        </p:nvSpPr>
        <p:spPr>
          <a:xfrm>
            <a:off x="913774" y="221910"/>
            <a:ext cx="10364451" cy="1596177"/>
          </a:xfrm>
        </p:spPr>
        <p:txBody>
          <a:bodyPr/>
          <a:lstStyle/>
          <a:p>
            <a:r>
              <a:rPr lang="en-US" dirty="0"/>
              <a:t>Challenges </a:t>
            </a:r>
          </a:p>
        </p:txBody>
      </p:sp>
      <p:sp>
        <p:nvSpPr>
          <p:cNvPr id="3" name="Content Placeholder 2">
            <a:extLst>
              <a:ext uri="{FF2B5EF4-FFF2-40B4-BE49-F238E27FC236}">
                <a16:creationId xmlns:a16="http://schemas.microsoft.com/office/drawing/2014/main" id="{B5A07A1F-0C67-D955-8928-DA884148DE52}"/>
              </a:ext>
            </a:extLst>
          </p:cNvPr>
          <p:cNvSpPr>
            <a:spLocks noGrp="1"/>
          </p:cNvSpPr>
          <p:nvPr>
            <p:ph idx="1"/>
          </p:nvPr>
        </p:nvSpPr>
        <p:spPr>
          <a:xfrm>
            <a:off x="1183886" y="1615807"/>
            <a:ext cx="10364452" cy="3424107"/>
          </a:xfrm>
        </p:spPr>
        <p:txBody>
          <a:bodyPr>
            <a:normAutofit fontScale="25000" lnSpcReduction="20000"/>
          </a:bodyPr>
          <a:lstStyle/>
          <a:p>
            <a:pPr marL="0" indent="0">
              <a:buNone/>
            </a:pPr>
            <a:r>
              <a:rPr lang="en-US" sz="4400" dirty="0"/>
              <a:t>There are different types of challenges in the first 1000 days, engagement being one.  A child's lifetime wellbeing depends on their engagement during the first 1000 days, sometimes referred to as the critical window of early childhood development. This stage sets the foundation for future physical, cognitive, and socioemotional development, according to a number of studies, including the seminal research published in the Lancet (Black et al., 2017).</a:t>
            </a:r>
          </a:p>
          <a:p>
            <a:pPr marL="0" indent="0">
              <a:buNone/>
            </a:pPr>
            <a:r>
              <a:rPr lang="en-US" sz="4400" dirty="0"/>
              <a:t>Furthermore, Another challenge is how technology affects early childhood engagement. Excessive screen time and digital distractions might impede parent-child interactions and reduce opportunities for meaningful engagement within the first 1000 days, according to a study published in the Journal of Pediatrics (Radesky et al., 2014).</a:t>
            </a:r>
          </a:p>
          <a:p>
            <a:pPr marL="0" indent="0">
              <a:buNone/>
            </a:pPr>
            <a:r>
              <a:rPr lang="en-US" sz="4400" dirty="0"/>
              <a:t>Another challenge would be financial situation. If parents or care givers are restricted financially this may limit children to their full development. Access to exceptional nutrition and healthcare, which are critical for a child's growth during the first 1000 days of life, may also be restricted by financial difficulties. The Lancet Global Health journal published a study in 2013 that emphasized the need for focused interventions to address the link between early childhood malnutrition and poverty (Bhutta et al., 2013). </a:t>
            </a:r>
          </a:p>
          <a:p>
            <a:pPr marL="0" indent="0">
              <a:buNone/>
            </a:pPr>
            <a:r>
              <a:rPr lang="en-US" sz="4400" dirty="0"/>
              <a:t>Resolving financial challenges in the first 1000 days calls for a comprehensive plan. Early childhood outcomes can benefit from policies and initiatives aimed at lowering poverty and disparity in incomes Accessible and reasonably priced nutrition and healthcare services are also crucial to ensuring the best possible development. Furthermore, offering assistance and tools to parents who are struggling financially can help reduce the stress brought on by these difficulties and build strong parent-child relationships.</a:t>
            </a:r>
          </a:p>
          <a:p>
            <a:pPr marL="0" indent="0">
              <a:buNone/>
            </a:pPr>
            <a:r>
              <a:rPr lang="en-US" sz="4400" dirty="0"/>
              <a:t>Another challenge is regarding children with ALN, according to Newport County Council (no date)  ALN is translated to additional learning needs and if an individual requires additional learning resources due to a learning issue or handicap, regardless of whether it is caused by a medical condition or not, they are considered to have additional learning needs. </a:t>
            </a:r>
          </a:p>
          <a:p>
            <a:pPr marL="0" indent="0">
              <a:buNone/>
            </a:pPr>
            <a:r>
              <a:rPr lang="en-US" sz="4400" dirty="0"/>
              <a:t>Snap Cymru (no date) also states that many children may face different challenges in early years although children with Additional learning needs would need extra help and support in order to learn. This could affect the child's writing, reading, speech, behavior, ability to understand, physical ability. </a:t>
            </a:r>
          </a:p>
          <a:p>
            <a:endParaRPr lang="en-US" sz="4400" dirty="0"/>
          </a:p>
          <a:p>
            <a:endParaRPr lang="en-US" dirty="0"/>
          </a:p>
        </p:txBody>
      </p:sp>
    </p:spTree>
    <p:extLst>
      <p:ext uri="{BB962C8B-B14F-4D97-AF65-F5344CB8AC3E}">
        <p14:creationId xmlns:p14="http://schemas.microsoft.com/office/powerpoint/2010/main" val="9654778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37DF7-19D0-2748-DF79-ABE24BBC6045}"/>
              </a:ext>
            </a:extLst>
          </p:cNvPr>
          <p:cNvSpPr>
            <a:spLocks noGrp="1"/>
          </p:cNvSpPr>
          <p:nvPr>
            <p:ph type="title"/>
          </p:nvPr>
        </p:nvSpPr>
        <p:spPr>
          <a:xfrm>
            <a:off x="825640" y="78690"/>
            <a:ext cx="10364451" cy="1596177"/>
          </a:xfrm>
        </p:spPr>
        <p:txBody>
          <a:bodyPr/>
          <a:lstStyle/>
          <a:p>
            <a:r>
              <a:rPr lang="en-US" dirty="0"/>
              <a:t>Activities 0-12 months </a:t>
            </a:r>
          </a:p>
        </p:txBody>
      </p:sp>
      <p:sp>
        <p:nvSpPr>
          <p:cNvPr id="3" name="Content Placeholder 2">
            <a:extLst>
              <a:ext uri="{FF2B5EF4-FFF2-40B4-BE49-F238E27FC236}">
                <a16:creationId xmlns:a16="http://schemas.microsoft.com/office/drawing/2014/main" id="{A2B749F3-F331-C920-0D5F-B48F0CB1B29F}"/>
              </a:ext>
            </a:extLst>
          </p:cNvPr>
          <p:cNvSpPr>
            <a:spLocks noGrp="1"/>
          </p:cNvSpPr>
          <p:nvPr>
            <p:ph idx="1"/>
          </p:nvPr>
        </p:nvSpPr>
        <p:spPr>
          <a:xfrm>
            <a:off x="825639" y="1169795"/>
            <a:ext cx="10364452" cy="3424107"/>
          </a:xfrm>
        </p:spPr>
        <p:txBody>
          <a:bodyPr>
            <a:normAutofit fontScale="25000" lnSpcReduction="20000"/>
          </a:bodyPr>
          <a:lstStyle/>
          <a:p>
            <a:pPr marL="0" indent="0" algn="l" rtl="0">
              <a:spcBef>
                <a:spcPts val="0"/>
              </a:spcBef>
              <a:spcAft>
                <a:spcPts val="0"/>
              </a:spcAft>
              <a:buNone/>
            </a:pPr>
            <a:r>
              <a:rPr lang="en-GB" sz="4400" b="0" i="0" u="none" strike="noStrike" dirty="0">
                <a:effectLst/>
                <a:latin typeface="Times" pitchFamily="2" charset="0"/>
              </a:rPr>
              <a:t>According to Dumaplin C.(January,2024) A child's first one to twelve months of life are spent in a variety of activities that support their physical, cognitive, social, and emotional growth. These are a few popular activities;</a:t>
            </a:r>
          </a:p>
          <a:p>
            <a:pPr marL="0" indent="0" algn="l" rtl="0">
              <a:spcBef>
                <a:spcPts val="0"/>
              </a:spcBef>
              <a:spcAft>
                <a:spcPts val="0"/>
              </a:spcAft>
              <a:buNone/>
            </a:pPr>
            <a:br>
              <a:rPr lang="en-GB" sz="4400" b="0" i="0" u="none" strike="noStrike" dirty="0">
                <a:effectLst/>
                <a:latin typeface="Times" pitchFamily="2" charset="0"/>
              </a:rPr>
            </a:br>
            <a:r>
              <a:rPr lang="en-GB" sz="4400" b="0" i="0" u="none" strike="noStrike" dirty="0">
                <a:effectLst/>
                <a:latin typeface="Times" pitchFamily="2" charset="0"/>
              </a:rPr>
              <a:t>1. Tummy Time: Laying a baby on their stomach while they are conscious and under supervision develops head control, strengthens neck and shoulder muscles, and stimulates them to investigate their surroundings.</a:t>
            </a:r>
          </a:p>
          <a:p>
            <a:pPr marL="0" indent="0" algn="l" rtl="0">
              <a:spcBef>
                <a:spcPts val="0"/>
              </a:spcBef>
              <a:spcAft>
                <a:spcPts val="0"/>
              </a:spcAft>
              <a:buNone/>
            </a:pPr>
            <a:br>
              <a:rPr lang="en-GB" sz="4400" b="0" i="0" u="none" strike="noStrike" dirty="0">
                <a:effectLst/>
                <a:latin typeface="Times" pitchFamily="2" charset="0"/>
              </a:rPr>
            </a:br>
            <a:r>
              <a:rPr lang="en-GB" sz="4400" b="0" i="0" u="none" strike="noStrike" dirty="0">
                <a:effectLst/>
                <a:latin typeface="Times" pitchFamily="2" charset="0"/>
              </a:rPr>
              <a:t>2. Gripping and Reaching: By reaching out and gripping objects, infants begin to improve their hand-eye coordination. Providing toys and objects that are suitable for their age allows them to explore and develop their fine motor abilities.</a:t>
            </a:r>
          </a:p>
          <a:p>
            <a:pPr marL="0" indent="0" algn="l" rtl="0">
              <a:spcBef>
                <a:spcPts val="0"/>
              </a:spcBef>
              <a:spcAft>
                <a:spcPts val="0"/>
              </a:spcAft>
              <a:buNone/>
            </a:pPr>
            <a:br>
              <a:rPr lang="en-GB" sz="4400" b="0" i="0" u="none" strike="noStrike" dirty="0">
                <a:effectLst/>
                <a:latin typeface="Times" pitchFamily="2" charset="0"/>
              </a:rPr>
            </a:br>
            <a:endParaRPr lang="en-GB" sz="4400" b="0" i="0" u="none" strike="noStrike" dirty="0">
              <a:effectLst/>
              <a:latin typeface="Times" pitchFamily="2" charset="0"/>
            </a:endParaRPr>
          </a:p>
          <a:p>
            <a:pPr marL="0" indent="0" algn="l" rtl="0">
              <a:spcBef>
                <a:spcPts val="0"/>
              </a:spcBef>
              <a:spcAft>
                <a:spcPts val="0"/>
              </a:spcAft>
              <a:buNone/>
            </a:pPr>
            <a:r>
              <a:rPr lang="en-GB" sz="4400" b="0" i="0" u="none" strike="noStrike" dirty="0">
                <a:effectLst/>
                <a:latin typeface="Times" pitchFamily="2" charset="0"/>
              </a:rPr>
              <a:t>Babbling and Vocalising: During this stage, babies start experimenting with noises and begin to babble. They start early communication by responding to the voices of their carers and enjoying making various vocalisations.</a:t>
            </a:r>
          </a:p>
          <a:p>
            <a:pPr marL="0" indent="0" algn="l" rtl="0">
              <a:spcBef>
                <a:spcPts val="0"/>
              </a:spcBef>
              <a:spcAft>
                <a:spcPts val="0"/>
              </a:spcAft>
              <a:buNone/>
            </a:pPr>
            <a:br>
              <a:rPr lang="en-GB" sz="4400" b="0" i="0" u="none" strike="noStrike" dirty="0">
                <a:effectLst/>
                <a:latin typeface="Times" pitchFamily="2" charset="0"/>
              </a:rPr>
            </a:br>
            <a:endParaRPr lang="en-GB" sz="4400" b="0" i="0" u="none" strike="noStrike" dirty="0">
              <a:effectLst/>
              <a:latin typeface="Times" pitchFamily="2" charset="0"/>
            </a:endParaRPr>
          </a:p>
          <a:p>
            <a:pPr marL="0" indent="0" algn="l" rtl="0">
              <a:spcBef>
                <a:spcPts val="0"/>
              </a:spcBef>
              <a:spcAft>
                <a:spcPts val="0"/>
              </a:spcAft>
              <a:buNone/>
            </a:pPr>
            <a:r>
              <a:rPr lang="en-GB" sz="4400" b="0" i="0" u="none" strike="noStrike" dirty="0">
                <a:effectLst/>
                <a:latin typeface="Times" pitchFamily="2" charset="0"/>
              </a:rPr>
              <a:t>4. Investigating Objects: Infants love using their hands, mouths, and senses to investigate objects because they are inquisitive about the world around them. Providing toys that are age- and sensory-appropriate so they may handle, feel, and touch objects helps children develop cognitively and sensory abilities.</a:t>
            </a:r>
          </a:p>
          <a:p>
            <a:pPr marL="0" indent="0" algn="l" rtl="0">
              <a:spcBef>
                <a:spcPts val="0"/>
              </a:spcBef>
              <a:spcAft>
                <a:spcPts val="0"/>
              </a:spcAft>
              <a:buNone/>
            </a:pPr>
            <a:br>
              <a:rPr lang="en-GB" sz="4400" b="0" i="0" u="none" strike="noStrike" dirty="0">
                <a:effectLst/>
                <a:latin typeface="Times" pitchFamily="2" charset="0"/>
              </a:rPr>
            </a:br>
            <a:endParaRPr lang="en-GB" sz="4400" b="0" i="0" u="none" strike="noStrike" dirty="0">
              <a:effectLst/>
              <a:latin typeface="Times" pitchFamily="2" charset="0"/>
            </a:endParaRPr>
          </a:p>
          <a:p>
            <a:pPr marL="0" indent="0" algn="l" rtl="0">
              <a:spcBef>
                <a:spcPts val="0"/>
              </a:spcBef>
              <a:spcAft>
                <a:spcPts val="0"/>
              </a:spcAft>
              <a:buNone/>
            </a:pPr>
            <a:r>
              <a:rPr lang="en-GB" sz="4400" b="0" i="0" u="none" strike="noStrike" dirty="0">
                <a:effectLst/>
                <a:latin typeface="Times" pitchFamily="2" charset="0"/>
              </a:rPr>
              <a:t>5.Rolling and Crawling: Babies begin rolling from their backs to their stomachs and vice versa as their muscles develop. During this time, some new-borns also start to crawl, which improves their gross motor abilities and spatial awareness further.</a:t>
            </a:r>
          </a:p>
          <a:p>
            <a:pPr marL="0" indent="0" algn="l" rtl="0">
              <a:spcBef>
                <a:spcPts val="0"/>
              </a:spcBef>
              <a:spcAft>
                <a:spcPts val="0"/>
              </a:spcAft>
              <a:buNone/>
            </a:pPr>
            <a:r>
              <a:rPr lang="en-GB" sz="4400" b="0" i="0" u="none" strike="noStrike" dirty="0">
                <a:effectLst/>
                <a:latin typeface="Times" pitchFamily="2" charset="0"/>
              </a:rPr>
              <a:t> 6.Reading and Singing: Introducing books and tunes to infants fosters their early literacy and language development. Regular reading and singing to them develops a love of books, language comprehension, and vocabulary development.</a:t>
            </a:r>
          </a:p>
          <a:p>
            <a:pPr marL="0" indent="0" algn="l" rtl="0">
              <a:spcBef>
                <a:spcPts val="0"/>
              </a:spcBef>
              <a:spcAft>
                <a:spcPts val="0"/>
              </a:spcAft>
              <a:buNone/>
            </a:pPr>
            <a:br>
              <a:rPr lang="en-GB" sz="4400" b="0" i="0" u="none" strike="noStrike" dirty="0">
                <a:effectLst/>
                <a:latin typeface="Times" pitchFamily="2" charset="0"/>
              </a:rPr>
            </a:br>
            <a:endParaRPr lang="en-GB" sz="4400" b="0" i="0" u="none" strike="noStrike" dirty="0">
              <a:effectLst/>
              <a:latin typeface="Times" pitchFamily="2" charset="0"/>
            </a:endParaRPr>
          </a:p>
          <a:p>
            <a:pPr marL="0" indent="0" algn="l" rtl="0">
              <a:spcBef>
                <a:spcPts val="0"/>
              </a:spcBef>
              <a:spcAft>
                <a:spcPts val="0"/>
              </a:spcAft>
              <a:buNone/>
            </a:pPr>
            <a:r>
              <a:rPr lang="en-GB" sz="4400" b="0" i="0" u="none" strike="noStrike" dirty="0">
                <a:effectLst/>
                <a:latin typeface="Times" pitchFamily="2" charset="0"/>
              </a:rPr>
              <a:t>7. Sensory Play: Babies investigate their senses by engaging in activities such as water play, music listening, and texture play. Their senses are stimulated and their cognitive growth is aided by sensory encounters.</a:t>
            </a:r>
            <a:endParaRPr lang="en-GB" sz="4400" dirty="0">
              <a:latin typeface="Times" pitchFamily="2" charset="0"/>
            </a:endParaRPr>
          </a:p>
          <a:p>
            <a:pPr marL="0" indent="0" algn="l" rtl="0">
              <a:spcBef>
                <a:spcPts val="0"/>
              </a:spcBef>
              <a:spcAft>
                <a:spcPts val="0"/>
              </a:spcAft>
              <a:buNone/>
            </a:pPr>
            <a:endParaRPr lang="en-GB" sz="4400" b="0" i="0" u="none" strike="noStrike" dirty="0">
              <a:solidFill>
                <a:srgbClr val="000000"/>
              </a:solidFill>
              <a:effectLst/>
              <a:latin typeface="Times" pitchFamily="2" charset="0"/>
            </a:endParaRPr>
          </a:p>
        </p:txBody>
      </p:sp>
    </p:spTree>
    <p:extLst>
      <p:ext uri="{BB962C8B-B14F-4D97-AF65-F5344CB8AC3E}">
        <p14:creationId xmlns:p14="http://schemas.microsoft.com/office/powerpoint/2010/main" val="32341273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280B2-CDF9-B0D4-5A45-09366DD0E442}"/>
              </a:ext>
            </a:extLst>
          </p:cNvPr>
          <p:cNvSpPr>
            <a:spLocks noGrp="1"/>
          </p:cNvSpPr>
          <p:nvPr>
            <p:ph type="title"/>
          </p:nvPr>
        </p:nvSpPr>
        <p:spPr>
          <a:xfrm>
            <a:off x="913775" y="268711"/>
            <a:ext cx="10364451" cy="1596177"/>
          </a:xfrm>
        </p:spPr>
        <p:txBody>
          <a:bodyPr/>
          <a:lstStyle/>
          <a:p>
            <a:r>
              <a:rPr lang="en-US" dirty="0"/>
              <a:t>Activities 1-3 years.</a:t>
            </a:r>
          </a:p>
        </p:txBody>
      </p:sp>
      <p:sp>
        <p:nvSpPr>
          <p:cNvPr id="3" name="Content Placeholder 2">
            <a:extLst>
              <a:ext uri="{FF2B5EF4-FFF2-40B4-BE49-F238E27FC236}">
                <a16:creationId xmlns:a16="http://schemas.microsoft.com/office/drawing/2014/main" id="{3C7894F3-8A40-0A39-FA35-305932619E8D}"/>
              </a:ext>
            </a:extLst>
          </p:cNvPr>
          <p:cNvSpPr>
            <a:spLocks noGrp="1"/>
          </p:cNvSpPr>
          <p:nvPr>
            <p:ph idx="1"/>
          </p:nvPr>
        </p:nvSpPr>
        <p:spPr>
          <a:xfrm>
            <a:off x="913773" y="1716946"/>
            <a:ext cx="10364452" cy="3424107"/>
          </a:xfrm>
        </p:spPr>
        <p:txBody>
          <a:bodyPr>
            <a:normAutofit fontScale="25000" lnSpcReduction="20000"/>
          </a:bodyPr>
          <a:lstStyle/>
          <a:p>
            <a:pPr marL="0" indent="0" algn="l" rtl="0">
              <a:spcBef>
                <a:spcPts val="0"/>
              </a:spcBef>
              <a:spcAft>
                <a:spcPts val="0"/>
              </a:spcAft>
              <a:buNone/>
            </a:pPr>
            <a:r>
              <a:rPr lang="en-GB" sz="4400" b="0" i="0" u="none" strike="noStrike" dirty="0">
                <a:effectLst/>
                <a:latin typeface="Times" pitchFamily="2" charset="0"/>
              </a:rPr>
              <a:t>Vester M (no date) states child's first three to five years of life are filled with activities that support their social, emotional, cognitive, physical, and cognitive development. These are some of the popular activities:</a:t>
            </a:r>
          </a:p>
          <a:p>
            <a:pPr marL="0" indent="0" algn="l" rtl="0">
              <a:spcBef>
                <a:spcPts val="0"/>
              </a:spcBef>
              <a:spcAft>
                <a:spcPts val="0"/>
              </a:spcAft>
              <a:buNone/>
            </a:pPr>
            <a:br>
              <a:rPr lang="en-GB" sz="4400" b="0" i="0" u="none" strike="noStrike" dirty="0">
                <a:effectLst/>
                <a:latin typeface="Times" pitchFamily="2" charset="0"/>
              </a:rPr>
            </a:br>
            <a:r>
              <a:rPr lang="en-GB" sz="4400" b="0" i="0" u="none" strike="noStrike" dirty="0">
                <a:effectLst/>
                <a:latin typeface="Times" pitchFamily="2" charset="0"/>
              </a:rPr>
              <a:t>1. Gross Motor Play: Children's gross motor skills are still developing at this age. They do crawling, walking, running, jumping, and climbing, among other things. Their muscles get stronger, their coordination gets enhanced, and their balance gets improved with these exercises.</a:t>
            </a:r>
          </a:p>
          <a:p>
            <a:pPr marL="0" indent="0" algn="l" rtl="0">
              <a:spcBef>
                <a:spcPts val="0"/>
              </a:spcBef>
              <a:spcAft>
                <a:spcPts val="0"/>
              </a:spcAft>
              <a:buNone/>
            </a:pPr>
            <a:br>
              <a:rPr lang="en-GB" sz="4400" b="0" i="0" u="none" strike="noStrike" dirty="0">
                <a:effectLst/>
                <a:latin typeface="Times" pitchFamily="2" charset="0"/>
              </a:rPr>
            </a:br>
            <a:r>
              <a:rPr lang="en-GB" sz="4400" b="0" i="0" u="none" strike="noStrike" dirty="0">
                <a:effectLst/>
                <a:latin typeface="Times" pitchFamily="2" charset="0"/>
              </a:rPr>
              <a:t>2. Fine Motor Activities: During this time, kids start developing their fine motor abilities. They play with puzzles, stack blocks, colour, draw, and use tools, among other things. These exercises improve dexterity, hand-eye coordination, and object manipulation skills.</a:t>
            </a:r>
          </a:p>
          <a:p>
            <a:pPr marL="0" indent="0" algn="l" rtl="0">
              <a:spcBef>
                <a:spcPts val="0"/>
              </a:spcBef>
              <a:spcAft>
                <a:spcPts val="0"/>
              </a:spcAft>
              <a:buNone/>
            </a:pPr>
            <a:r>
              <a:rPr lang="en-GB" sz="4400" b="0" i="0" u="none" strike="noStrike" dirty="0">
                <a:effectLst/>
                <a:latin typeface="Times" pitchFamily="2" charset="0"/>
              </a:rPr>
              <a:t>Pretend Play: During this phase, pretend play or imaginative play becomes becoming more common.  Children role-play by putting their imaginations to use and assuming various personas or situations. Their language development, social abilities, and inventiveness are all improved by pretend play.</a:t>
            </a:r>
          </a:p>
          <a:p>
            <a:pPr marL="0" indent="0" algn="l" rtl="0">
              <a:spcBef>
                <a:spcPts val="0"/>
              </a:spcBef>
              <a:spcAft>
                <a:spcPts val="0"/>
              </a:spcAft>
              <a:buNone/>
            </a:pPr>
            <a:br>
              <a:rPr lang="en-GB" sz="4400" b="0" i="0" u="none" strike="noStrike" dirty="0">
                <a:effectLst/>
                <a:latin typeface="Times" pitchFamily="2" charset="0"/>
              </a:rPr>
            </a:br>
            <a:r>
              <a:rPr lang="en-GB" sz="4400" b="0" i="0" u="none" strike="noStrike" dirty="0">
                <a:effectLst/>
                <a:latin typeface="Times" pitchFamily="2" charset="0"/>
              </a:rPr>
              <a:t>4. Language Development: A child's language abilities significantly develop between the ages of one and three. They start to comprehend and express their needs, feelings, and thoughts through speech. Their language development is supported by talking with carers, singing, and reading books.</a:t>
            </a:r>
          </a:p>
          <a:p>
            <a:pPr marL="0" indent="0" algn="l" rtl="0">
              <a:spcBef>
                <a:spcPts val="0"/>
              </a:spcBef>
              <a:spcAft>
                <a:spcPts val="0"/>
              </a:spcAft>
              <a:buNone/>
            </a:pPr>
            <a:br>
              <a:rPr lang="en-GB" sz="4400" b="0" i="0" u="none" strike="noStrike" dirty="0">
                <a:effectLst/>
                <a:latin typeface="Times" pitchFamily="2" charset="0"/>
              </a:rPr>
            </a:br>
            <a:r>
              <a:rPr lang="en-GB" sz="4400" b="0" i="0" u="none" strike="noStrike" dirty="0">
                <a:effectLst/>
                <a:latin typeface="Times" pitchFamily="2" charset="0"/>
              </a:rPr>
              <a:t>5. Sensory Exploration: By engaging in a variety of sensory activities, children continue to investigate their senses. They take pleasure in investigating various textures and having fun with playdough, water, and sand. Playing with senses piques their curiosity, improves their cognitive growth, and excites their senses.</a:t>
            </a:r>
          </a:p>
          <a:p>
            <a:pPr marL="0" indent="0">
              <a:buNone/>
            </a:pPr>
            <a:br>
              <a:rPr lang="en-GB" sz="4400" b="0" i="0" u="none" strike="noStrike" dirty="0">
                <a:effectLst/>
                <a:latin typeface="Times" pitchFamily="2" charset="0"/>
              </a:rPr>
            </a:br>
            <a:r>
              <a:rPr lang="en-GB" sz="4400" b="0" i="0" u="none" strike="noStrike" dirty="0">
                <a:effectLst/>
                <a:latin typeface="Times" pitchFamily="2" charset="0"/>
              </a:rPr>
              <a:t>Although these are common activities children do from ages or 0-3 it is essential to keep in mind that every child develops at a different rate, therefore activities should be customised to meet each child's needs and skill level.</a:t>
            </a:r>
          </a:p>
          <a:p>
            <a:pPr marL="0" indent="0">
              <a:buNone/>
            </a:pPr>
            <a:endParaRPr lang="en-GB" sz="4400" b="0" i="0" u="none" strike="noStrike" dirty="0">
              <a:effectLst/>
              <a:latin typeface="Times" pitchFamily="2" charset="0"/>
            </a:endParaRPr>
          </a:p>
          <a:p>
            <a:pPr marL="0" indent="0">
              <a:buNone/>
            </a:pPr>
            <a:endParaRPr lang="en-GB" sz="4400" b="0" i="0" u="none" strike="noStrike" dirty="0">
              <a:effectLst/>
              <a:latin typeface="Times" pitchFamily="2" charset="0"/>
            </a:endParaRPr>
          </a:p>
          <a:p>
            <a:pPr marL="0" indent="0">
              <a:buNone/>
            </a:pPr>
            <a:br>
              <a:rPr lang="en-GB" sz="4400" dirty="0">
                <a:latin typeface="Times" pitchFamily="2" charset="0"/>
              </a:rPr>
            </a:br>
            <a:br>
              <a:rPr lang="en-GB" sz="2800" dirty="0">
                <a:latin typeface="Times" pitchFamily="2" charset="0"/>
              </a:rPr>
            </a:br>
            <a:br>
              <a:rPr lang="en-GB" dirty="0"/>
            </a:br>
            <a:endParaRPr lang="en-US" dirty="0"/>
          </a:p>
          <a:p>
            <a:endParaRPr lang="en-US" dirty="0"/>
          </a:p>
        </p:txBody>
      </p:sp>
    </p:spTree>
    <p:extLst>
      <p:ext uri="{BB962C8B-B14F-4D97-AF65-F5344CB8AC3E}">
        <p14:creationId xmlns:p14="http://schemas.microsoft.com/office/powerpoint/2010/main" val="14028513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C8768-3DDB-1AC9-56A1-7AD5222554B8}"/>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6DFC10D6-72E1-1C6C-0F5E-867B61070FFE}"/>
              </a:ext>
            </a:extLst>
          </p:cNvPr>
          <p:cNvSpPr>
            <a:spLocks noGrp="1"/>
          </p:cNvSpPr>
          <p:nvPr>
            <p:ph idx="1"/>
          </p:nvPr>
        </p:nvSpPr>
        <p:spPr/>
        <p:txBody>
          <a:bodyPr>
            <a:normAutofit/>
          </a:bodyPr>
          <a:lstStyle/>
          <a:p>
            <a:pPr marL="0" indent="0">
              <a:buNone/>
            </a:pPr>
            <a:r>
              <a:rPr lang="en-US" sz="1300" dirty="0"/>
              <a:t>A child's first 1000 days of life represent a crucial window of opportunity that will have a significant impact on their growth and well-being in the future. The child's brain is growing quickly throughout this time and is very sensitive to interactions and experiences. For the best possible brain growth and general health, a stimulating environment, adequate nutrition, and attentive caring are crucial. Also Given the potential long-term effects on a child's physical, cognitive, and socioemotional development, it is imperative to invest in the first 1000 days of life. It lays the groundwork for subsequent behavioral, educational, and health results. During this time, children can develop to the fullest extent possible and have healthy, fulfilling lives if they get appropriate nourishment, attentive care, and learning and exploring opportunities. Moreover, in order to guarantee that children receive the assistance and resources they require during this crucial time, it is crucial that parents, </a:t>
            </a:r>
            <a:r>
              <a:rPr lang="en-US" sz="1300" dirty="0" err="1"/>
              <a:t>carer</a:t>
            </a:r>
            <a:r>
              <a:rPr lang="en-US" sz="1300" dirty="0"/>
              <a:t>, communities, and governments understand the value of the first 1000 days. In order to provide every child with the best start in life and contribute to a better and more prosperous future for all, we must </a:t>
            </a:r>
            <a:r>
              <a:rPr lang="en-US" sz="1300" dirty="0" err="1"/>
              <a:t>prioritise</a:t>
            </a:r>
            <a:r>
              <a:rPr lang="en-US" sz="1300" dirty="0"/>
              <a:t> early childhood development and invest in treatments and programs that support optimum development.</a:t>
            </a:r>
          </a:p>
          <a:p>
            <a:pPr marL="0" indent="0">
              <a:buNone/>
            </a:pPr>
            <a:endParaRPr lang="en-US" sz="1300" dirty="0"/>
          </a:p>
          <a:p>
            <a:pPr marL="0" indent="0">
              <a:buNone/>
            </a:pPr>
            <a:endParaRPr lang="en-US" dirty="0"/>
          </a:p>
        </p:txBody>
      </p:sp>
    </p:spTree>
    <p:extLst>
      <p:ext uri="{BB962C8B-B14F-4D97-AF65-F5344CB8AC3E}">
        <p14:creationId xmlns:p14="http://schemas.microsoft.com/office/powerpoint/2010/main" val="906143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79104-912A-2D17-93EE-38D46DAFB0F2}"/>
              </a:ext>
            </a:extLst>
          </p:cNvPr>
          <p:cNvSpPr>
            <a:spLocks noGrp="1"/>
          </p:cNvSpPr>
          <p:nvPr>
            <p:ph type="title"/>
          </p:nvPr>
        </p:nvSpPr>
        <p:spPr>
          <a:xfrm>
            <a:off x="616319" y="-275838"/>
            <a:ext cx="10364451" cy="1596177"/>
          </a:xfrm>
        </p:spPr>
        <p:txBody>
          <a:bodyPr/>
          <a:lstStyle/>
          <a:p>
            <a:r>
              <a:rPr lang="en-US" sz="1200" dirty="0">
                <a:latin typeface="Times" pitchFamily="2" charset="0"/>
              </a:rPr>
              <a:t>References</a:t>
            </a:r>
            <a:r>
              <a:rPr lang="en-US" dirty="0"/>
              <a:t> </a:t>
            </a:r>
          </a:p>
        </p:txBody>
      </p:sp>
      <p:sp>
        <p:nvSpPr>
          <p:cNvPr id="3" name="Content Placeholder 2">
            <a:extLst>
              <a:ext uri="{FF2B5EF4-FFF2-40B4-BE49-F238E27FC236}">
                <a16:creationId xmlns:a16="http://schemas.microsoft.com/office/drawing/2014/main" id="{965DE919-03C4-3184-CBEF-313890C2A1A3}"/>
              </a:ext>
            </a:extLst>
          </p:cNvPr>
          <p:cNvSpPr>
            <a:spLocks noGrp="1"/>
          </p:cNvSpPr>
          <p:nvPr>
            <p:ph idx="1"/>
          </p:nvPr>
        </p:nvSpPr>
        <p:spPr>
          <a:xfrm>
            <a:off x="913774" y="926398"/>
            <a:ext cx="10364452" cy="3424107"/>
          </a:xfrm>
        </p:spPr>
        <p:txBody>
          <a:bodyPr vert="horz">
            <a:normAutofit fontScale="25000" lnSpcReduction="20000"/>
          </a:bodyPr>
          <a:lstStyle/>
          <a:p>
            <a:pPr marL="0" indent="0">
              <a:lnSpc>
                <a:spcPct val="170000"/>
              </a:lnSpc>
              <a:buNone/>
            </a:pPr>
            <a:r>
              <a:rPr lang="en-US" sz="4000" dirty="0">
                <a:latin typeface="Arial" panose="020B0604020202020204" pitchFamily="34" charset="0"/>
                <a:cs typeface="Arial" panose="020B0604020202020204" pitchFamily="34" charset="0"/>
              </a:rPr>
              <a:t>AMERICAN PSYCHOLOGICAL ASSOCIATION (MARCH, 2009) </a:t>
            </a:r>
            <a:r>
              <a:rPr lang="en-US" sz="4000" dirty="0">
                <a:latin typeface="Arial" panose="020B0604020202020204" pitchFamily="34" charset="0"/>
                <a:cs typeface="Arial" panose="020B0604020202020204" pitchFamily="34" charset="0"/>
                <a:hlinkClick r:id="rId2"/>
              </a:rPr>
              <a:t>HTTPS://WWW.APA.ORG/TOPICS/FAMILIES/PARENTS-CAREGIVERS-KIDS-HEALTHY-DEVELOPMENT#:~:TEXT=THEY%20OFFER%20LOVE%2C%20ACCEPTANCE%2C%20APPRECIATION,COGNITIVELY%2C%20EMOTIONALLY%2C%20AND%20SOCIALLY</a:t>
            </a:r>
            <a:r>
              <a:rPr lang="en-US" sz="4000" dirty="0">
                <a:latin typeface="Arial" panose="020B0604020202020204" pitchFamily="34" charset="0"/>
                <a:cs typeface="Arial" panose="020B0604020202020204" pitchFamily="34" charset="0"/>
              </a:rPr>
              <a:t>.  </a:t>
            </a:r>
          </a:p>
          <a:p>
            <a:pPr marL="0" indent="0">
              <a:lnSpc>
                <a:spcPct val="170000"/>
              </a:lnSpc>
              <a:buNone/>
            </a:pPr>
            <a:r>
              <a:rPr lang="en-US" sz="4000" dirty="0">
                <a:latin typeface="Arial" panose="020B0604020202020204" pitchFamily="34" charset="0"/>
                <a:cs typeface="Arial" panose="020B0604020202020204" pitchFamily="34" charset="0"/>
              </a:rPr>
              <a:t>BABY GROWING /SEARCH/2/IMAGE-FILM?PHRASE=BABY+HUMAN+Age </a:t>
            </a:r>
            <a:r>
              <a:rPr lang="en-US" sz="4000" dirty="0">
                <a:latin typeface="Arial" panose="020B0604020202020204" pitchFamily="34" charset="0"/>
                <a:cs typeface="Arial" panose="020B0604020202020204" pitchFamily="34" charset="0"/>
                <a:hlinkClick r:id="rId3"/>
              </a:rPr>
              <a:t>HTTPS://WWW.ISTOCKPHOTO.COm</a:t>
            </a:r>
            <a:r>
              <a:rPr lang="en-US" sz="4000" dirty="0">
                <a:latin typeface="Arial" panose="020B0604020202020204" pitchFamily="34" charset="0"/>
                <a:cs typeface="Arial" panose="020B0604020202020204" pitchFamily="34" charset="0"/>
              </a:rPr>
              <a:t> </a:t>
            </a:r>
          </a:p>
          <a:p>
            <a:pPr marL="0" indent="0">
              <a:lnSpc>
                <a:spcPct val="170000"/>
              </a:lnSpc>
              <a:buNone/>
            </a:pPr>
            <a:r>
              <a:rPr lang="en-US" sz="4000" dirty="0">
                <a:latin typeface="Arial" panose="020B0604020202020204" pitchFamily="34" charset="0"/>
                <a:cs typeface="Arial" panose="020B0604020202020204" pitchFamily="34" charset="0"/>
              </a:rPr>
              <a:t>BABY Picture </a:t>
            </a:r>
            <a:r>
              <a:rPr lang="en-US" sz="4000" dirty="0">
                <a:latin typeface="Arial" panose="020B0604020202020204" pitchFamily="34" charset="0"/>
                <a:cs typeface="Arial" panose="020B0604020202020204" pitchFamily="34" charset="0"/>
                <a:hlinkClick r:id="rId4"/>
              </a:rPr>
              <a:t>HTTPS://KENDAMIL.COM/BLOGS/BLOG/FASCINATING-NEWBORN-FACTs</a:t>
            </a:r>
            <a:r>
              <a:rPr lang="en-US" sz="4000" dirty="0">
                <a:latin typeface="Arial" panose="020B0604020202020204" pitchFamily="34" charset="0"/>
                <a:cs typeface="Arial" panose="020B0604020202020204" pitchFamily="34" charset="0"/>
              </a:rPr>
              <a:t> </a:t>
            </a:r>
          </a:p>
          <a:p>
            <a:pPr marL="0" indent="0">
              <a:lnSpc>
                <a:spcPct val="170000"/>
              </a:lnSpc>
              <a:buNone/>
            </a:pPr>
            <a:r>
              <a:rPr lang="en-US" sz="4000" dirty="0">
                <a:latin typeface="Arial" panose="020B0604020202020204" pitchFamily="34" charset="0"/>
                <a:cs typeface="Arial" panose="020B0604020202020204" pitchFamily="34" charset="0"/>
              </a:rPr>
              <a:t>Baby picture of milestones </a:t>
            </a:r>
            <a:r>
              <a:rPr lang="en-US" sz="4000" dirty="0">
                <a:latin typeface="Arial" panose="020B0604020202020204" pitchFamily="34" charset="0"/>
                <a:cs typeface="Arial" panose="020B0604020202020204" pitchFamily="34" charset="0"/>
                <a:hlinkClick r:id="rId5"/>
              </a:rPr>
              <a:t>https://freeotfemk.pics/product_details/24274138.html</a:t>
            </a:r>
            <a:r>
              <a:rPr lang="en-US" sz="4000" dirty="0">
                <a:latin typeface="Arial" panose="020B0604020202020204" pitchFamily="34" charset="0"/>
                <a:cs typeface="Arial" panose="020B0604020202020204" pitchFamily="34" charset="0"/>
              </a:rPr>
              <a:t> </a:t>
            </a:r>
          </a:p>
          <a:p>
            <a:pPr marL="0" indent="0">
              <a:lnSpc>
                <a:spcPct val="170000"/>
              </a:lnSpc>
              <a:buNone/>
            </a:pPr>
            <a:r>
              <a:rPr lang="en-US" sz="4000" dirty="0">
                <a:latin typeface="Arial" panose="020B0604020202020204" pitchFamily="34" charset="0"/>
                <a:cs typeface="Arial" panose="020B0604020202020204" pitchFamily="34" charset="0"/>
              </a:rPr>
              <a:t>Bhutta, Z. A., et al. (2013). Evidence-based interventions for improvement of maternal and child nutrition: what can be done and at what cost? The Lancet. </a:t>
            </a:r>
          </a:p>
          <a:p>
            <a:pPr marL="0" indent="0">
              <a:lnSpc>
                <a:spcPct val="170000"/>
              </a:lnSpc>
              <a:buNone/>
            </a:pPr>
            <a:r>
              <a:rPr lang="en-US" sz="4000" dirty="0">
                <a:latin typeface="Arial" panose="020B0604020202020204" pitchFamily="34" charset="0"/>
                <a:cs typeface="Arial" panose="020B0604020202020204" pitchFamily="34" charset="0"/>
              </a:rPr>
              <a:t>Black, M. M., et al. (2017). Early childhood development coming of age: science through the life course. The Lancet.</a:t>
            </a:r>
          </a:p>
          <a:p>
            <a:pPr marL="0" indent="0">
              <a:lnSpc>
                <a:spcPct val="170000"/>
              </a:lnSpc>
              <a:buNone/>
            </a:pPr>
            <a:r>
              <a:rPr lang="en-US" sz="4000" dirty="0">
                <a:latin typeface="Arial" panose="020B0604020202020204" pitchFamily="34" charset="0"/>
                <a:cs typeface="Arial" panose="020B0604020202020204" pitchFamily="34" charset="0"/>
              </a:rPr>
              <a:t>EARLY YEARS ALLIANCE (NO DATE)  </a:t>
            </a:r>
            <a:r>
              <a:rPr lang="en-US" sz="4000" dirty="0">
                <a:latin typeface="Arial" panose="020B0604020202020204" pitchFamily="34" charset="0"/>
                <a:cs typeface="Arial" panose="020B0604020202020204" pitchFamily="34" charset="0"/>
                <a:hlinkClick r:id="rId6"/>
              </a:rPr>
              <a:t>HTTPS://WWW.EYALLIANCE.ORG.UK/INVOLVING-PARENTS-THEIR-CHILDREN’S-LEARNING#:~:TEXT=WORKING%20IN%20PARTNERSHIP%20WITH%20PARENTS,CHILDREN'S%20LEARNING%20DEVELOPMENT%20AT%20HOME</a:t>
            </a:r>
            <a:r>
              <a:rPr lang="en-US" sz="4000" dirty="0">
                <a:latin typeface="Arial" panose="020B0604020202020204" pitchFamily="34" charset="0"/>
                <a:cs typeface="Arial" panose="020B0604020202020204" pitchFamily="34" charset="0"/>
              </a:rPr>
              <a:t>.  </a:t>
            </a:r>
          </a:p>
          <a:p>
            <a:pPr marL="0" indent="0">
              <a:lnSpc>
                <a:spcPct val="170000"/>
              </a:lnSpc>
              <a:buNone/>
            </a:pPr>
            <a:r>
              <a:rPr lang="en-US" sz="4000" dirty="0">
                <a:latin typeface="Arial" panose="020B0604020202020204" pitchFamily="34" charset="0"/>
                <a:cs typeface="Arial" panose="020B0604020202020204" pitchFamily="34" charset="0"/>
              </a:rPr>
              <a:t>MUACEVIC AND J ADLER (OCTOBER 2022) </a:t>
            </a:r>
            <a:r>
              <a:rPr lang="en-US" sz="4000" dirty="0">
                <a:latin typeface="Arial" panose="020B0604020202020204" pitchFamily="34" charset="0"/>
                <a:cs typeface="Arial" panose="020B0604020202020204" pitchFamily="34" charset="0"/>
                <a:hlinkClick r:id="rId7"/>
              </a:rPr>
              <a:t>HTTPS://WWW.NCBI.NLM.NIH.GOV/PMC/ARTICLES/PMC9640361/</a:t>
            </a:r>
            <a:r>
              <a:rPr lang="en-US" sz="4000" dirty="0">
                <a:latin typeface="Arial" panose="020B0604020202020204" pitchFamily="34" charset="0"/>
                <a:cs typeface="Arial" panose="020B0604020202020204" pitchFamily="34" charset="0"/>
              </a:rPr>
              <a:t> </a:t>
            </a:r>
          </a:p>
          <a:p>
            <a:pPr marL="0" indent="0">
              <a:lnSpc>
                <a:spcPct val="170000"/>
              </a:lnSpc>
              <a:buNone/>
            </a:pPr>
            <a:r>
              <a:rPr lang="en-US" sz="4000" dirty="0">
                <a:latin typeface="Arial" panose="020B0604020202020204" pitchFamily="34" charset="0"/>
                <a:cs typeface="Arial" panose="020B0604020202020204" pitchFamily="34" charset="0"/>
              </a:rPr>
              <a:t>Newport County Council </a:t>
            </a:r>
            <a:r>
              <a:rPr lang="en-US" sz="4000" dirty="0">
                <a:latin typeface="Arial" panose="020B0604020202020204" pitchFamily="34" charset="0"/>
                <a:cs typeface="Arial" panose="020B0604020202020204" pitchFamily="34" charset="0"/>
                <a:hlinkClick r:id="rId8"/>
              </a:rPr>
              <a:t>https://www.newport.gov.uk/en/Schools-Education/Additional-Learning-Needs/Definitions-of-ALN.aspx#:~:text=%22Additional%20learning%20needs%22%20or%20%22,calls%20for%20additional%20learning%20provision</a:t>
            </a:r>
            <a:r>
              <a:rPr lang="en-US" sz="4000" dirty="0">
                <a:latin typeface="Arial" panose="020B0604020202020204" pitchFamily="34" charset="0"/>
                <a:cs typeface="Arial" panose="020B0604020202020204" pitchFamily="34" charset="0"/>
              </a:rPr>
              <a:t> </a:t>
            </a:r>
          </a:p>
          <a:p>
            <a:pPr marL="0" indent="0">
              <a:lnSpc>
                <a:spcPct val="170000"/>
              </a:lnSpc>
              <a:buNone/>
            </a:pPr>
            <a:r>
              <a:rPr lang="en-US" sz="4000" dirty="0">
                <a:latin typeface="Arial" panose="020B0604020202020204" pitchFamily="34" charset="0"/>
                <a:cs typeface="Arial" panose="020B0604020202020204" pitchFamily="34" charset="0"/>
              </a:rPr>
              <a:t>Radesky, J. S., et al. (2014). Patterns of mobile device use by caregivers and children during meals in fast food restaurants. Pediatrics</a:t>
            </a:r>
          </a:p>
          <a:p>
            <a:pPr marL="0" indent="0">
              <a:lnSpc>
                <a:spcPct val="170000"/>
              </a:lnSpc>
              <a:buNone/>
            </a:pPr>
            <a:r>
              <a:rPr lang="en-US" sz="4000" dirty="0">
                <a:latin typeface="Arial" panose="020B0604020202020204" pitchFamily="34" charset="0"/>
                <a:cs typeface="Arial" panose="020B0604020202020204" pitchFamily="34" charset="0"/>
              </a:rPr>
              <a:t>Snap Cymru (no date) </a:t>
            </a:r>
            <a:r>
              <a:rPr lang="en-US" sz="4000" dirty="0">
                <a:latin typeface="Arial" panose="020B0604020202020204" pitchFamily="34" charset="0"/>
                <a:cs typeface="Arial" panose="020B0604020202020204" pitchFamily="34" charset="0"/>
                <a:hlinkClick r:id="rId9"/>
              </a:rPr>
              <a:t>https://www.snapcymru.org/get-support/what-is-aln/</a:t>
            </a:r>
            <a:r>
              <a:rPr lang="en-US" sz="4000" dirty="0">
                <a:latin typeface="Arial" panose="020B0604020202020204" pitchFamily="34" charset="0"/>
                <a:cs typeface="Arial" panose="020B0604020202020204" pitchFamily="34" charset="0"/>
              </a:rPr>
              <a:t> </a:t>
            </a:r>
          </a:p>
          <a:p>
            <a:pPr marL="0" indent="0">
              <a:lnSpc>
                <a:spcPct val="170000"/>
              </a:lnSpc>
              <a:buNone/>
            </a:pPr>
            <a:r>
              <a:rPr lang="en-US" sz="4000" dirty="0">
                <a:latin typeface="Arial" panose="020B0604020202020204" pitchFamily="34" charset="0"/>
                <a:cs typeface="Arial" panose="020B0604020202020204" pitchFamily="34" charset="0"/>
              </a:rPr>
              <a:t>THE LEARNING JOURNALS (NO DATE) </a:t>
            </a:r>
            <a:r>
              <a:rPr lang="en-US" sz="4000" dirty="0">
                <a:latin typeface="Arial" panose="020B0604020202020204" pitchFamily="34" charset="0"/>
                <a:cs typeface="Arial" panose="020B0604020202020204" pitchFamily="34" charset="0"/>
                <a:hlinkClick r:id="rId10"/>
              </a:rPr>
              <a:t>HTTPS://LEARNINGJOURNALS.CO.UK/ATTACHMENT-THEORY-EARLY-CHILDHOOD/#:~:TEXT=AS%20A%20CAREGIVER%2C%20IT%20IS,A%20BOND%20WITH%2C%20IS%20DEPENDABLE</a:t>
            </a:r>
            <a:r>
              <a:rPr lang="en-US" sz="4000" dirty="0">
                <a:latin typeface="Arial" panose="020B0604020202020204" pitchFamily="34" charset="0"/>
                <a:cs typeface="Arial" panose="020B0604020202020204" pitchFamily="34" charset="0"/>
              </a:rPr>
              <a:t>. </a:t>
            </a:r>
          </a:p>
          <a:p>
            <a:pPr marL="0" indent="0">
              <a:lnSpc>
                <a:spcPct val="170000"/>
              </a:lnSpc>
              <a:buNone/>
            </a:pPr>
            <a:r>
              <a:rPr lang="en-US" sz="4000" dirty="0">
                <a:latin typeface="Arial" panose="020B0604020202020204" pitchFamily="34" charset="0"/>
                <a:cs typeface="Arial" panose="020B0604020202020204" pitchFamily="34" charset="0"/>
              </a:rPr>
              <a:t>Thurow, R. (2016). The First 1000 Days: A Crucial Time for Mothers and Children</a:t>
            </a:r>
          </a:p>
          <a:p>
            <a:pPr marL="0" indent="0">
              <a:lnSpc>
                <a:spcPct val="170000"/>
              </a:lnSpc>
              <a:buNone/>
            </a:pPr>
            <a:endParaRPr lang="en-US" sz="4400" dirty="0">
              <a:latin typeface="Arial" panose="020B0604020202020204" pitchFamily="34" charset="0"/>
              <a:cs typeface="Arial" panose="020B0604020202020204" pitchFamily="34" charset="0"/>
            </a:endParaRPr>
          </a:p>
          <a:p>
            <a:pPr marL="0" indent="0">
              <a:lnSpc>
                <a:spcPct val="170000"/>
              </a:lnSpc>
              <a:buNone/>
            </a:pPr>
            <a:endParaRPr lang="en-US"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3621778"/>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docProps/app.xml><?xml version="1.0" encoding="utf-8"?>
<Properties xmlns="http://schemas.openxmlformats.org/officeDocument/2006/extended-properties" xmlns:vt="http://schemas.openxmlformats.org/officeDocument/2006/docPropsVTypes">
  <Template>{6A72A031-BCCD-B243-9F1A-C086633FBE8B}tf10001073_mac</Template>
  <TotalTime>37985</TotalTime>
  <Words>2490</Words>
  <Application>Microsoft Macintosh PowerPoint</Application>
  <PresentationFormat>Widescreen</PresentationFormat>
  <Paragraphs>75</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Google Sans</vt:lpstr>
      <vt:lpstr>Helvetica Neue</vt:lpstr>
      <vt:lpstr>Roboto</vt:lpstr>
      <vt:lpstr>Times</vt:lpstr>
      <vt:lpstr>Tw Cen MT</vt:lpstr>
      <vt:lpstr>Droplet</vt:lpstr>
      <vt:lpstr>First 1000 days</vt:lpstr>
      <vt:lpstr>Introduction</vt:lpstr>
      <vt:lpstr>Caregiving </vt:lpstr>
      <vt:lpstr>Professional partnership</vt:lpstr>
      <vt:lpstr>Challenges </vt:lpstr>
      <vt:lpstr>Activities 0-12 months </vt:lpstr>
      <vt:lpstr>Activities 1-3 years.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First 1000 days</dc:title>
  <dc:creator>Tiegan Dickeson (2107308)</dc:creator>
  <cp:lastModifiedBy>Tiegan Dickeson (2107308)</cp:lastModifiedBy>
  <cp:revision>3</cp:revision>
  <dcterms:created xsi:type="dcterms:W3CDTF">2024-01-08T17:00:38Z</dcterms:created>
  <dcterms:modified xsi:type="dcterms:W3CDTF">2024-04-21T19:23:39Z</dcterms:modified>
</cp:coreProperties>
</file>