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7"/>
  </p:notesMasterIdLst>
  <p:handoutMasterIdLst>
    <p:handoutMasterId r:id="rId28"/>
  </p:handoutMasterIdLst>
  <p:sldIdLst>
    <p:sldId id="256" r:id="rId2"/>
    <p:sldId id="311" r:id="rId3"/>
    <p:sldId id="301" r:id="rId4"/>
    <p:sldId id="287" r:id="rId5"/>
    <p:sldId id="296" r:id="rId6"/>
    <p:sldId id="297" r:id="rId7"/>
    <p:sldId id="305" r:id="rId8"/>
    <p:sldId id="304" r:id="rId9"/>
    <p:sldId id="306" r:id="rId10"/>
    <p:sldId id="307" r:id="rId11"/>
    <p:sldId id="310" r:id="rId12"/>
    <p:sldId id="312" r:id="rId13"/>
    <p:sldId id="314" r:id="rId14"/>
    <p:sldId id="315" r:id="rId15"/>
    <p:sldId id="298" r:id="rId16"/>
    <p:sldId id="320" r:id="rId17"/>
    <p:sldId id="288" r:id="rId18"/>
    <p:sldId id="308" r:id="rId19"/>
    <p:sldId id="313" r:id="rId20"/>
    <p:sldId id="309" r:id="rId21"/>
    <p:sldId id="316" r:id="rId22"/>
    <p:sldId id="318" r:id="rId23"/>
    <p:sldId id="317" r:id="rId24"/>
    <p:sldId id="319" r:id="rId25"/>
    <p:sldId id="272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C2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DFF86-F670-4E61-9C8A-8D8F332955C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03DF3-2E47-42E3-97E1-1353C2428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9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2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lanningportal.gov.uk/" TargetMode="External"/><Relationship Id="rId2" Type="http://schemas.openxmlformats.org/officeDocument/2006/relationships/hyperlink" Target="http://www.legislation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v.wales/" TargetMode="External"/><Relationship Id="rId5" Type="http://schemas.openxmlformats.org/officeDocument/2006/relationships/hyperlink" Target="http://www.constructionproducts.org.uk/" TargetMode="External"/><Relationship Id="rId4" Type="http://schemas.openxmlformats.org/officeDocument/2006/relationships/hyperlink" Target="http://www.environmentcentr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Law for the Built Environment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Construction regulations</a:t>
            </a:r>
          </a:p>
          <a:p>
            <a:pPr lvl="1"/>
            <a:r>
              <a:rPr lang="en-GB" dirty="0"/>
              <a:t>Building Regulations 2010 (as amended)</a:t>
            </a:r>
          </a:p>
          <a:p>
            <a:pPr lvl="1"/>
            <a:r>
              <a:rPr lang="en-GB" dirty="0" smtClean="0"/>
              <a:t>Sustainable and Secure Buildings Act 2004</a:t>
            </a:r>
          </a:p>
          <a:p>
            <a:pPr lvl="1"/>
            <a:r>
              <a:rPr lang="en-GB" dirty="0" smtClean="0"/>
              <a:t>Construction </a:t>
            </a:r>
            <a:r>
              <a:rPr lang="en-GB" dirty="0"/>
              <a:t>Products Regulations 2011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9305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Regulations 2010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Arising from the Building Act 1984</a:t>
            </a:r>
          </a:p>
          <a:p>
            <a:r>
              <a:rPr lang="en-GB" dirty="0" smtClean="0"/>
              <a:t>Last amended in 2014</a:t>
            </a:r>
          </a:p>
          <a:p>
            <a:r>
              <a:rPr lang="en-GB" dirty="0" smtClean="0"/>
              <a:t>Sets out:</a:t>
            </a:r>
          </a:p>
          <a:p>
            <a:pPr lvl="1"/>
            <a:r>
              <a:rPr lang="en-GB" dirty="0" smtClean="0"/>
              <a:t>Definitions</a:t>
            </a:r>
          </a:p>
          <a:p>
            <a:pPr lvl="1"/>
            <a:r>
              <a:rPr lang="en-GB" dirty="0" smtClean="0"/>
              <a:t>Procedures</a:t>
            </a:r>
          </a:p>
          <a:p>
            <a:pPr lvl="1"/>
            <a:r>
              <a:rPr lang="en-GB" dirty="0" smtClean="0"/>
              <a:t>Technical expectations of building work</a:t>
            </a:r>
          </a:p>
          <a:p>
            <a:r>
              <a:rPr lang="en-GB" dirty="0" smtClean="0"/>
              <a:t>Originally apply to England &amp; Wales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54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Regulations 2010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842722" cy="4220738"/>
          </a:xfrm>
        </p:spPr>
        <p:txBody>
          <a:bodyPr/>
          <a:lstStyle/>
          <a:p>
            <a:r>
              <a:rPr lang="en-GB" dirty="0" smtClean="0"/>
              <a:t>Contains 10 parts: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General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>
                <a:hlinkClick r:id="rId2" action="ppaction://hlinksldjump"/>
              </a:rPr>
              <a:t>Control of building work</a:t>
            </a:r>
            <a:endParaRPr lang="en-GB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>
                <a:hlinkClick r:id="rId3" action="ppaction://hlinksldjump"/>
              </a:rPr>
              <a:t>Notices, plans and certificates</a:t>
            </a:r>
            <a:endParaRPr lang="en-GB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Supervision of building work other than by local authorities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Self-certification schemes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>
                <a:hlinkClick r:id="rId4" action="ppaction://hlinksldjump"/>
              </a:rPr>
              <a:t>Energy Efficiency requirements</a:t>
            </a:r>
            <a:endParaRPr lang="en-GB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>
                <a:hlinkClick r:id="rId5" action="ppaction://hlinksldjump"/>
              </a:rPr>
              <a:t>Water efficiency</a:t>
            </a:r>
            <a:endParaRPr lang="en-GB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>
                <a:hlinkClick r:id="rId6" action="ppaction://hlinksldjump"/>
              </a:rPr>
              <a:t>Information to be provided by the person carrying out the work</a:t>
            </a:r>
            <a:endParaRPr lang="en-GB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>
                <a:hlinkClick r:id="rId7" action="ppaction://hlinksldjump"/>
              </a:rPr>
              <a:t>Testing and commissioning</a:t>
            </a:r>
            <a:endParaRPr lang="en-GB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>
                <a:hlinkClick r:id="rId8" action="ppaction://hlinksldjump"/>
              </a:rPr>
              <a:t>Miscellaneous</a:t>
            </a:r>
            <a:endParaRPr lang="en-GB" dirty="0" smtClean="0"/>
          </a:p>
          <a:p>
            <a:pPr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61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09600"/>
            <a:ext cx="6840759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Control of building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410673" cy="3880773"/>
          </a:xfrm>
        </p:spPr>
        <p:txBody>
          <a:bodyPr/>
          <a:lstStyle/>
          <a:p>
            <a:r>
              <a:rPr lang="en-GB" dirty="0" smtClean="0"/>
              <a:t>This Part outlines: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meaning</a:t>
            </a:r>
            <a:r>
              <a:rPr lang="en-GB" dirty="0" smtClean="0"/>
              <a:t> of building work</a:t>
            </a:r>
          </a:p>
          <a:p>
            <a:pPr lvl="1"/>
            <a:r>
              <a:rPr lang="en-GB" b="1" dirty="0" smtClean="0"/>
              <a:t>Requirements</a:t>
            </a:r>
            <a:r>
              <a:rPr lang="en-GB" dirty="0" smtClean="0"/>
              <a:t> relating to the building work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meanings</a:t>
            </a:r>
            <a:r>
              <a:rPr lang="en-GB" dirty="0" smtClean="0"/>
              <a:t> of material change of use</a:t>
            </a:r>
          </a:p>
          <a:p>
            <a:pPr lvl="1"/>
            <a:r>
              <a:rPr lang="en-GB" b="1" dirty="0" smtClean="0"/>
              <a:t>Requirements</a:t>
            </a:r>
            <a:r>
              <a:rPr lang="en-GB" dirty="0" smtClean="0"/>
              <a:t> to be met with changing use</a:t>
            </a:r>
          </a:p>
          <a:p>
            <a:pPr lvl="1"/>
            <a:r>
              <a:rPr lang="en-GB" dirty="0" smtClean="0"/>
              <a:t>Issues relating to materials and workmanship</a:t>
            </a:r>
          </a:p>
          <a:p>
            <a:pPr lvl="1"/>
            <a:r>
              <a:rPr lang="en-GB" b="1" dirty="0" smtClean="0"/>
              <a:t>Exempted</a:t>
            </a:r>
            <a:r>
              <a:rPr lang="en-GB" dirty="0" smtClean="0"/>
              <a:t> buildings</a:t>
            </a:r>
          </a:p>
          <a:p>
            <a:pPr lvl="1"/>
            <a:r>
              <a:rPr lang="en-GB" dirty="0" smtClean="0"/>
              <a:t>Local authority power to relax or dispense with requirements</a:t>
            </a:r>
          </a:p>
          <a:p>
            <a:endParaRPr lang="en-GB" dirty="0"/>
          </a:p>
        </p:txBody>
      </p:sp>
      <p:sp>
        <p:nvSpPr>
          <p:cNvPr id="4" name="5-Point Star 3">
            <a:hlinkClick r:id="rId2" action="ppaction://hlinksldjump"/>
          </p:cNvPr>
          <p:cNvSpPr/>
          <p:nvPr/>
        </p:nvSpPr>
        <p:spPr>
          <a:xfrm>
            <a:off x="8172400" y="587727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9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Notices, plans &amp; certificates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Part outlines:</a:t>
            </a:r>
          </a:p>
          <a:p>
            <a:pPr lvl="1"/>
            <a:r>
              <a:rPr lang="en-GB" b="1" dirty="0" smtClean="0"/>
              <a:t>When</a:t>
            </a:r>
            <a:r>
              <a:rPr lang="en-GB" dirty="0" smtClean="0"/>
              <a:t> and </a:t>
            </a:r>
            <a:r>
              <a:rPr lang="en-GB" b="1" dirty="0" smtClean="0"/>
              <a:t>from whom </a:t>
            </a:r>
            <a:r>
              <a:rPr lang="en-GB" dirty="0" smtClean="0"/>
              <a:t>notices and plans are required</a:t>
            </a:r>
          </a:p>
          <a:p>
            <a:pPr lvl="1"/>
            <a:r>
              <a:rPr lang="en-GB" dirty="0" smtClean="0"/>
              <a:t>What needs to be </a:t>
            </a:r>
            <a:r>
              <a:rPr lang="en-GB" b="1" dirty="0" smtClean="0"/>
              <a:t>included</a:t>
            </a:r>
            <a:r>
              <a:rPr lang="en-GB" dirty="0" smtClean="0"/>
              <a:t> within the notice</a:t>
            </a:r>
          </a:p>
          <a:p>
            <a:pPr lvl="1"/>
            <a:r>
              <a:rPr lang="en-GB" dirty="0" smtClean="0"/>
              <a:t>Requirement for </a:t>
            </a:r>
            <a:r>
              <a:rPr lang="en-GB" b="1" dirty="0" smtClean="0"/>
              <a:t>full plans</a:t>
            </a:r>
          </a:p>
          <a:p>
            <a:pPr lvl="1"/>
            <a:r>
              <a:rPr lang="en-GB" dirty="0" smtClean="0"/>
              <a:t>Requirement to </a:t>
            </a:r>
            <a:r>
              <a:rPr lang="en-GB" b="1" dirty="0" smtClean="0"/>
              <a:t>consult</a:t>
            </a:r>
            <a:r>
              <a:rPr lang="en-GB" dirty="0" smtClean="0"/>
              <a:t> with sewerage undertaker</a:t>
            </a:r>
          </a:p>
          <a:p>
            <a:pPr lvl="1"/>
            <a:r>
              <a:rPr lang="en-GB" dirty="0" smtClean="0"/>
              <a:t>Notification of commencement and completion of certain aspects of work</a:t>
            </a:r>
          </a:p>
          <a:p>
            <a:pPr lvl="1"/>
            <a:r>
              <a:rPr lang="en-GB" dirty="0" smtClean="0"/>
              <a:t>Completion certificates</a:t>
            </a:r>
          </a:p>
          <a:p>
            <a:pPr lvl="1"/>
            <a:r>
              <a:rPr lang="en-GB" dirty="0" smtClean="0"/>
              <a:t>Issues relating to </a:t>
            </a:r>
            <a:r>
              <a:rPr lang="en-GB" b="1" dirty="0" smtClean="0"/>
              <a:t>unauthorised</a:t>
            </a:r>
            <a:r>
              <a:rPr lang="en-GB" dirty="0" smtClean="0"/>
              <a:t> building works</a:t>
            </a:r>
          </a:p>
          <a:p>
            <a:pPr lvl="1"/>
            <a:endParaRPr lang="en-GB" dirty="0"/>
          </a:p>
        </p:txBody>
      </p:sp>
      <p:sp>
        <p:nvSpPr>
          <p:cNvPr id="4" name="5-Point Star 3">
            <a:hlinkClick r:id="rId2" action="ppaction://hlinksldjump"/>
          </p:cNvPr>
          <p:cNvSpPr/>
          <p:nvPr/>
        </p:nvSpPr>
        <p:spPr>
          <a:xfrm>
            <a:off x="8172400" y="587727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81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6984776" cy="1320800"/>
          </a:xfrm>
        </p:spPr>
        <p:txBody>
          <a:bodyPr/>
          <a:lstStyle/>
          <a:p>
            <a:r>
              <a:rPr lang="en-GB" dirty="0" smtClean="0"/>
              <a:t>Energy Efficiency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424589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This Part outlines:</a:t>
            </a:r>
          </a:p>
          <a:p>
            <a:pPr lvl="1"/>
            <a:r>
              <a:rPr lang="en-GB" dirty="0" smtClean="0"/>
              <a:t>Where energy efficiency requirements </a:t>
            </a:r>
            <a:r>
              <a:rPr lang="en-GB" b="1" dirty="0" smtClean="0"/>
              <a:t>apply</a:t>
            </a:r>
          </a:p>
          <a:p>
            <a:pPr lvl="1"/>
            <a:r>
              <a:rPr lang="en-GB" b="1" dirty="0" smtClean="0"/>
              <a:t>Requirements</a:t>
            </a:r>
            <a:r>
              <a:rPr lang="en-GB" dirty="0" smtClean="0"/>
              <a:t> relating to a change in energy status</a:t>
            </a:r>
          </a:p>
          <a:p>
            <a:pPr lvl="1"/>
            <a:r>
              <a:rPr lang="en-GB" b="1" dirty="0" smtClean="0"/>
              <a:t>Requirements</a:t>
            </a:r>
            <a:r>
              <a:rPr lang="en-GB" dirty="0" smtClean="0"/>
              <a:t> relating to thermal elements</a:t>
            </a:r>
          </a:p>
          <a:p>
            <a:pPr lvl="1"/>
            <a:r>
              <a:rPr lang="en-GB" dirty="0" smtClean="0"/>
              <a:t>Method of calculation and expressing energy performance</a:t>
            </a:r>
          </a:p>
          <a:p>
            <a:pPr lvl="1"/>
            <a:r>
              <a:rPr lang="en-GB" b="1" dirty="0" smtClean="0"/>
              <a:t>Minimum</a:t>
            </a:r>
            <a:r>
              <a:rPr lang="en-GB" dirty="0" smtClean="0"/>
              <a:t> energy performance requirements (new build)</a:t>
            </a:r>
          </a:p>
          <a:p>
            <a:pPr lvl="1"/>
            <a:r>
              <a:rPr lang="en-GB" dirty="0" smtClean="0"/>
              <a:t>CO</a:t>
            </a:r>
            <a:r>
              <a:rPr lang="en-GB" baseline="-25000" dirty="0" smtClean="0"/>
              <a:t>2</a:t>
            </a:r>
            <a:r>
              <a:rPr lang="en-GB" dirty="0" smtClean="0"/>
              <a:t> emissions rate (new build) &amp; their calculation</a:t>
            </a:r>
          </a:p>
          <a:p>
            <a:pPr lvl="1"/>
            <a:r>
              <a:rPr lang="en-GB" dirty="0" smtClean="0"/>
              <a:t>Consequential </a:t>
            </a:r>
            <a:r>
              <a:rPr lang="en-GB" b="1" dirty="0" smtClean="0"/>
              <a:t>improvements</a:t>
            </a:r>
            <a:r>
              <a:rPr lang="en-GB" dirty="0" smtClean="0"/>
              <a:t> to energy performance</a:t>
            </a:r>
          </a:p>
          <a:p>
            <a:pPr lvl="1"/>
            <a:r>
              <a:rPr lang="en-GB" dirty="0" smtClean="0"/>
              <a:t>Energy performance certificates</a:t>
            </a:r>
          </a:p>
          <a:p>
            <a:pPr lvl="1"/>
            <a:r>
              <a:rPr lang="en-GB" dirty="0" smtClean="0"/>
              <a:t>Energy assessors</a:t>
            </a:r>
          </a:p>
          <a:p>
            <a:pPr lvl="1"/>
            <a:r>
              <a:rPr lang="en-GB" b="1" dirty="0" smtClean="0"/>
              <a:t>Application</a:t>
            </a:r>
            <a:r>
              <a:rPr lang="en-GB" dirty="0" smtClean="0"/>
              <a:t> to education buildings &amp; those of statutory undertakers</a:t>
            </a:r>
          </a:p>
          <a:p>
            <a:pPr lvl="1"/>
            <a:endParaRPr lang="en-GB" dirty="0"/>
          </a:p>
        </p:txBody>
      </p:sp>
      <p:sp>
        <p:nvSpPr>
          <p:cNvPr id="4" name="5-Point Star 3">
            <a:hlinkClick r:id="rId2" action="ppaction://hlinksldjump"/>
          </p:cNvPr>
          <p:cNvSpPr/>
          <p:nvPr/>
        </p:nvSpPr>
        <p:spPr>
          <a:xfrm>
            <a:off x="8172400" y="587727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78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 efficiency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076722"/>
          </a:xfrm>
        </p:spPr>
        <p:txBody>
          <a:bodyPr/>
          <a:lstStyle/>
          <a:p>
            <a:r>
              <a:rPr lang="en-GB" dirty="0" smtClean="0"/>
              <a:t>This Part outlines: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Water efficiency for new dwellings</a:t>
            </a:r>
          </a:p>
          <a:p>
            <a:pPr lvl="1"/>
            <a:r>
              <a:rPr lang="en-GB" dirty="0" smtClean="0"/>
              <a:t>Wholesome water consumption calculation</a:t>
            </a:r>
          </a:p>
          <a:p>
            <a:endParaRPr lang="en-GB" dirty="0" smtClean="0"/>
          </a:p>
        </p:txBody>
      </p:sp>
      <p:sp>
        <p:nvSpPr>
          <p:cNvPr id="4" name="5-Point Star 3">
            <a:hlinkClick r:id="rId2" action="ppaction://hlinksldjump"/>
          </p:cNvPr>
          <p:cNvSpPr/>
          <p:nvPr/>
        </p:nvSpPr>
        <p:spPr>
          <a:xfrm>
            <a:off x="8172400" y="587727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013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Information to be provided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Part outlines:</a:t>
            </a:r>
          </a:p>
          <a:p>
            <a:pPr lvl="1"/>
            <a:r>
              <a:rPr lang="en-GB" b="1" dirty="0" smtClean="0"/>
              <a:t>Fire safety </a:t>
            </a:r>
            <a:r>
              <a:rPr lang="en-GB" dirty="0" smtClean="0"/>
              <a:t>information</a:t>
            </a:r>
          </a:p>
          <a:p>
            <a:pPr lvl="1"/>
            <a:r>
              <a:rPr lang="en-GB" dirty="0" smtClean="0"/>
              <a:t>Information about </a:t>
            </a:r>
            <a:r>
              <a:rPr lang="en-GB" b="1" dirty="0" smtClean="0"/>
              <a:t>ventilation</a:t>
            </a:r>
          </a:p>
          <a:p>
            <a:pPr lvl="1"/>
            <a:r>
              <a:rPr lang="en-GB" dirty="0" smtClean="0"/>
              <a:t>Information about use of </a:t>
            </a:r>
            <a:r>
              <a:rPr lang="en-GB" b="1" dirty="0" smtClean="0"/>
              <a:t>fuel and power</a:t>
            </a:r>
            <a:endParaRPr lang="en-GB" b="1" dirty="0"/>
          </a:p>
        </p:txBody>
      </p:sp>
      <p:sp>
        <p:nvSpPr>
          <p:cNvPr id="4" name="5-Point Star 3">
            <a:hlinkClick r:id="rId2" action="ppaction://hlinksldjump"/>
          </p:cNvPr>
          <p:cNvSpPr/>
          <p:nvPr/>
        </p:nvSpPr>
        <p:spPr>
          <a:xfrm>
            <a:off x="8172400" y="587727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64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Testing and commissioning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Part outlines:</a:t>
            </a:r>
          </a:p>
          <a:p>
            <a:pPr lvl="1"/>
            <a:r>
              <a:rPr lang="en-GB" dirty="0" smtClean="0"/>
              <a:t>Tests relating to:</a:t>
            </a:r>
          </a:p>
          <a:p>
            <a:pPr lvl="2"/>
            <a:r>
              <a:rPr lang="en-GB" dirty="0" smtClean="0"/>
              <a:t>Sound insulation</a:t>
            </a:r>
          </a:p>
          <a:p>
            <a:pPr lvl="2"/>
            <a:r>
              <a:rPr lang="en-GB" dirty="0" smtClean="0"/>
              <a:t>Mechanical ventilation air flow rate</a:t>
            </a:r>
          </a:p>
          <a:p>
            <a:pPr lvl="2"/>
            <a:r>
              <a:rPr lang="en-GB" dirty="0" smtClean="0"/>
              <a:t>Pressure</a:t>
            </a:r>
          </a:p>
          <a:p>
            <a:pPr lvl="1"/>
            <a:r>
              <a:rPr lang="en-GB" dirty="0" smtClean="0"/>
              <a:t>Commissioning of the building</a:t>
            </a:r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5-Point Star 3">
            <a:hlinkClick r:id="rId2" action="ppaction://hlinksldjump"/>
          </p:cNvPr>
          <p:cNvSpPr/>
          <p:nvPr/>
        </p:nvSpPr>
        <p:spPr>
          <a:xfrm>
            <a:off x="8172400" y="587727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12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Miscellaneous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Part outlines:</a:t>
            </a:r>
          </a:p>
          <a:p>
            <a:pPr lvl="1"/>
            <a:r>
              <a:rPr lang="en-GB" dirty="0" smtClean="0"/>
              <a:t>Testing of building work</a:t>
            </a:r>
          </a:p>
          <a:p>
            <a:pPr lvl="1"/>
            <a:r>
              <a:rPr lang="en-GB" dirty="0" smtClean="0"/>
              <a:t>Sampling of material</a:t>
            </a:r>
          </a:p>
          <a:p>
            <a:pPr lvl="1"/>
            <a:r>
              <a:rPr lang="en-GB" dirty="0" smtClean="0"/>
              <a:t>Parts of the regulations which are not considered offences</a:t>
            </a:r>
          </a:p>
          <a:p>
            <a:pPr lvl="1"/>
            <a:r>
              <a:rPr lang="en-GB" dirty="0" smtClean="0"/>
              <a:t>Electronic service of documents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80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 the ‘technical’ parts of the Building Regulations </a:t>
            </a:r>
          </a:p>
          <a:p>
            <a:r>
              <a:rPr lang="en-GB" dirty="0" smtClean="0"/>
              <a:t>14 in total</a:t>
            </a:r>
          </a:p>
          <a:p>
            <a:r>
              <a:rPr lang="en-GB" dirty="0" smtClean="0"/>
              <a:t>Also additional document for materials &amp; workmanship</a:t>
            </a:r>
          </a:p>
          <a:p>
            <a:endParaRPr lang="en-GB" dirty="0"/>
          </a:p>
          <a:p>
            <a:r>
              <a:rPr lang="en-GB" dirty="0" smtClean="0"/>
              <a:t>What approved documents are you aware of?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16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842721" cy="3880773"/>
          </a:xfrm>
        </p:spPr>
        <p:txBody>
          <a:bodyPr/>
          <a:lstStyle/>
          <a:p>
            <a:r>
              <a:rPr lang="en-GB" dirty="0" smtClean="0"/>
              <a:t>Approved document A – Structural Safety</a:t>
            </a:r>
          </a:p>
          <a:p>
            <a:r>
              <a:rPr lang="en-GB" dirty="0" smtClean="0"/>
              <a:t>Approved document B – Fire Safety</a:t>
            </a:r>
          </a:p>
          <a:p>
            <a:r>
              <a:rPr lang="en-GB" dirty="0" smtClean="0"/>
              <a:t>Approved document C – Resistance to contaminants &amp; moisture</a:t>
            </a:r>
          </a:p>
          <a:p>
            <a:r>
              <a:rPr lang="en-GB" dirty="0" smtClean="0"/>
              <a:t>Approved document D – Toxic substances</a:t>
            </a:r>
          </a:p>
          <a:p>
            <a:r>
              <a:rPr lang="en-GB" dirty="0" smtClean="0"/>
              <a:t>Approved document E – Resistance to sound </a:t>
            </a:r>
          </a:p>
          <a:p>
            <a:r>
              <a:rPr lang="en-GB" dirty="0" smtClean="0"/>
              <a:t>Approved document F – Ventilation</a:t>
            </a:r>
          </a:p>
          <a:p>
            <a:r>
              <a:rPr lang="en-GB" dirty="0" smtClean="0"/>
              <a:t>Approved document G – Sanitation, Hot water safety &amp; water efficiency</a:t>
            </a:r>
          </a:p>
          <a:p>
            <a:r>
              <a:rPr lang="en-GB" dirty="0" smtClean="0"/>
              <a:t>Approved document H – Drainage &amp; waste disposal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3204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documents (</a:t>
            </a:r>
            <a:r>
              <a:rPr lang="en-GB" dirty="0" err="1" smtClean="0"/>
              <a:t>contd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Approved document J – Heat producing appliances</a:t>
            </a:r>
          </a:p>
          <a:p>
            <a:r>
              <a:rPr lang="en-GB" dirty="0" smtClean="0"/>
              <a:t>Approved document K – Protection from falling</a:t>
            </a:r>
          </a:p>
          <a:p>
            <a:r>
              <a:rPr lang="en-GB" dirty="0" smtClean="0"/>
              <a:t>Approved document L – Conservation of fuel &amp; power</a:t>
            </a:r>
          </a:p>
          <a:p>
            <a:r>
              <a:rPr lang="en-GB" dirty="0" smtClean="0"/>
              <a:t>Approved document M – Access to &amp; use of buildings</a:t>
            </a:r>
          </a:p>
          <a:p>
            <a:r>
              <a:rPr lang="en-GB" dirty="0" smtClean="0"/>
              <a:t>Approved document N – Glazing safety *</a:t>
            </a:r>
          </a:p>
          <a:p>
            <a:r>
              <a:rPr lang="en-GB" dirty="0" smtClean="0"/>
              <a:t>Approved document P – Electrical safety</a:t>
            </a:r>
          </a:p>
          <a:p>
            <a:r>
              <a:rPr lang="en-GB" dirty="0" smtClean="0"/>
              <a:t>Approved document Q – Security: Dwellings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6453336"/>
            <a:ext cx="4244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* Applies from April 2013 in Wales ONLY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84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Compliance &amp; penalties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72816"/>
            <a:ext cx="6347714" cy="5085184"/>
          </a:xfrm>
        </p:spPr>
        <p:txBody>
          <a:bodyPr/>
          <a:lstStyle/>
          <a:p>
            <a:r>
              <a:rPr lang="en-GB" dirty="0" smtClean="0"/>
              <a:t>Enforced through Building Control bodies</a:t>
            </a:r>
          </a:p>
          <a:p>
            <a:pPr lvl="1"/>
            <a:r>
              <a:rPr lang="en-GB" dirty="0" smtClean="0"/>
              <a:t>Generally within local authorities</a:t>
            </a:r>
          </a:p>
          <a:p>
            <a:pPr lvl="1"/>
            <a:r>
              <a:rPr lang="en-GB" dirty="0" smtClean="0"/>
              <a:t>Also Private Sector approved inspector</a:t>
            </a:r>
          </a:p>
          <a:p>
            <a:r>
              <a:rPr lang="en-GB" dirty="0" smtClean="0"/>
              <a:t>Penalties for non-conformance:</a:t>
            </a:r>
          </a:p>
          <a:p>
            <a:pPr lvl="1"/>
            <a:r>
              <a:rPr lang="en-GB" dirty="0" smtClean="0"/>
              <a:t>Prosecution through Magistrates Court</a:t>
            </a:r>
          </a:p>
          <a:p>
            <a:pPr lvl="1"/>
            <a:r>
              <a:rPr lang="en-GB" dirty="0" smtClean="0"/>
              <a:t>Unlimited fine</a:t>
            </a:r>
          </a:p>
          <a:p>
            <a:pPr lvl="1"/>
            <a:r>
              <a:rPr lang="en-GB" dirty="0" smtClean="0"/>
              <a:t>Up to </a:t>
            </a:r>
            <a:r>
              <a:rPr lang="en-GB" b="1" dirty="0" smtClean="0"/>
              <a:t>2 years </a:t>
            </a:r>
            <a:r>
              <a:rPr lang="en-GB" dirty="0" smtClean="0"/>
              <a:t>after completion</a:t>
            </a:r>
          </a:p>
          <a:p>
            <a:pPr lvl="1"/>
            <a:r>
              <a:rPr lang="en-GB" dirty="0" smtClean="0"/>
              <a:t>Against person undertaking the work</a:t>
            </a:r>
          </a:p>
          <a:p>
            <a:r>
              <a:rPr lang="en-GB" dirty="0" smtClean="0"/>
              <a:t>OR</a:t>
            </a:r>
          </a:p>
          <a:p>
            <a:pPr lvl="1"/>
            <a:r>
              <a:rPr lang="en-GB" dirty="0" smtClean="0"/>
              <a:t>Enforcement notice – served by Local Authority</a:t>
            </a:r>
          </a:p>
          <a:p>
            <a:pPr lvl="1"/>
            <a:r>
              <a:rPr lang="en-GB" dirty="0" smtClean="0"/>
              <a:t>Amend or remove non-conforming work</a:t>
            </a:r>
          </a:p>
          <a:p>
            <a:pPr lvl="1"/>
            <a:r>
              <a:rPr lang="en-GB" dirty="0" smtClean="0"/>
              <a:t>Failure to comply – LA undertake work &amp; recovers costs</a:t>
            </a:r>
          </a:p>
          <a:p>
            <a:pPr lvl="1"/>
            <a:r>
              <a:rPr lang="en-GB" dirty="0" smtClean="0"/>
              <a:t>Within 12 months of completion</a:t>
            </a:r>
          </a:p>
        </p:txBody>
      </p:sp>
    </p:spTree>
    <p:extLst>
      <p:ext uri="{BB962C8B-B14F-4D97-AF65-F5344CB8AC3E}">
        <p14:creationId xmlns:p14="http://schemas.microsoft.com/office/powerpoint/2010/main" val="348838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Devolution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Wales – Building Regulations are devolved</a:t>
            </a:r>
          </a:p>
          <a:p>
            <a:r>
              <a:rPr lang="en-GB" dirty="0" smtClean="0"/>
              <a:t>To date, no changes in legislation</a:t>
            </a:r>
          </a:p>
          <a:p>
            <a:pPr lvl="1"/>
            <a:r>
              <a:rPr lang="en-GB" dirty="0" smtClean="0"/>
              <a:t>Further commitments to increasing energy standards</a:t>
            </a:r>
          </a:p>
          <a:p>
            <a:pPr lvl="2"/>
            <a:r>
              <a:rPr lang="en-GB" dirty="0" smtClean="0"/>
              <a:t>Domestic – 8% cut in GHG emissions (new build)</a:t>
            </a:r>
          </a:p>
          <a:p>
            <a:pPr lvl="2"/>
            <a:r>
              <a:rPr lang="en-GB" dirty="0" smtClean="0"/>
              <a:t>Domestic – energy efficiency improvement</a:t>
            </a:r>
          </a:p>
          <a:p>
            <a:pPr lvl="2"/>
            <a:r>
              <a:rPr lang="en-GB" dirty="0" smtClean="0"/>
              <a:t>Non-domestic – 20% cut in GHG emissions (new build)</a:t>
            </a:r>
          </a:p>
          <a:p>
            <a:pPr lvl="1"/>
            <a:r>
              <a:rPr lang="en-GB" dirty="0" smtClean="0"/>
              <a:t>Greater than England</a:t>
            </a:r>
          </a:p>
          <a:p>
            <a:pPr lvl="1"/>
            <a:r>
              <a:rPr lang="en-GB" dirty="0" smtClean="0"/>
              <a:t>Commitment to review in 2016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88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Sustainable &amp; Secure Buildings Act 2004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92746"/>
          </a:xfrm>
        </p:spPr>
        <p:txBody>
          <a:bodyPr/>
          <a:lstStyle/>
          <a:p>
            <a:r>
              <a:rPr lang="en-GB" dirty="0" smtClean="0"/>
              <a:t>Amend &amp; improves the Building Act 1984</a:t>
            </a:r>
          </a:p>
          <a:p>
            <a:r>
              <a:rPr lang="en-GB" dirty="0" smtClean="0"/>
              <a:t>Applies to England and Wales</a:t>
            </a:r>
          </a:p>
          <a:p>
            <a:r>
              <a:rPr lang="en-GB" dirty="0" smtClean="0"/>
              <a:t>Also introduces more objectives into Building Regulations:</a:t>
            </a:r>
          </a:p>
          <a:p>
            <a:pPr lvl="1"/>
            <a:r>
              <a:rPr lang="en-GB" dirty="0"/>
              <a:t>Furthering the conservation of fuel and power.</a:t>
            </a:r>
          </a:p>
          <a:p>
            <a:pPr lvl="1"/>
            <a:r>
              <a:rPr lang="en-GB" dirty="0"/>
              <a:t>Facilitating sustainable development.</a:t>
            </a:r>
          </a:p>
          <a:p>
            <a:pPr lvl="1"/>
            <a:r>
              <a:rPr lang="en-GB" dirty="0"/>
              <a:t>Furthering the protection or enhancement of the environment.</a:t>
            </a:r>
          </a:p>
          <a:p>
            <a:pPr lvl="1"/>
            <a:r>
              <a:rPr lang="en-GB" dirty="0"/>
              <a:t>The prevention of waste, undue consumption, misuse or contamination of water.</a:t>
            </a:r>
          </a:p>
          <a:p>
            <a:r>
              <a:rPr lang="en-GB" dirty="0" smtClean="0"/>
              <a:t>Sets out reporting regime to Government on progress of 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22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Biennial report (SSBA 2004)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508770"/>
          </a:xfrm>
        </p:spPr>
        <p:txBody>
          <a:bodyPr>
            <a:normAutofit/>
          </a:bodyPr>
          <a:lstStyle/>
          <a:p>
            <a:r>
              <a:rPr lang="en-GB" dirty="0" smtClean="0"/>
              <a:t>Sets out:</a:t>
            </a:r>
          </a:p>
          <a:p>
            <a:pPr lvl="1"/>
            <a:r>
              <a:rPr lang="en-GB" dirty="0" smtClean="0"/>
              <a:t>Report on building stock</a:t>
            </a:r>
          </a:p>
          <a:p>
            <a:pPr lvl="1"/>
            <a:r>
              <a:rPr lang="en-GB" dirty="0" smtClean="0"/>
              <a:t>Any changes made in building regulation</a:t>
            </a:r>
          </a:p>
          <a:p>
            <a:pPr lvl="1"/>
            <a:r>
              <a:rPr lang="en-GB" dirty="0" smtClean="0"/>
              <a:t>Any proposals made for setting of targets in relation to the SSBA</a:t>
            </a:r>
          </a:p>
          <a:p>
            <a:pPr lvl="1"/>
            <a:r>
              <a:rPr lang="en-GB" dirty="0" smtClean="0"/>
              <a:t>Overall changes during the period</a:t>
            </a:r>
          </a:p>
          <a:p>
            <a:pPr lvl="1"/>
            <a:r>
              <a:rPr lang="en-GB" dirty="0" smtClean="0"/>
              <a:t>PLUS specifics &amp; data on key issues</a:t>
            </a:r>
          </a:p>
          <a:p>
            <a:pPr lvl="2"/>
            <a:r>
              <a:rPr lang="en-GB" dirty="0" smtClean="0"/>
              <a:t>Energy efficiency in buildings (England </a:t>
            </a:r>
            <a:r>
              <a:rPr lang="en-GB" dirty="0"/>
              <a:t>and </a:t>
            </a:r>
            <a:r>
              <a:rPr lang="en-GB" dirty="0" smtClean="0"/>
              <a:t>Wales)</a:t>
            </a:r>
            <a:endParaRPr lang="en-GB" dirty="0"/>
          </a:p>
          <a:p>
            <a:pPr lvl="2"/>
            <a:r>
              <a:rPr lang="en-GB" dirty="0" smtClean="0"/>
              <a:t>Emissions </a:t>
            </a:r>
            <a:r>
              <a:rPr lang="en-GB" dirty="0"/>
              <a:t>from </a:t>
            </a:r>
            <a:r>
              <a:rPr lang="en-GB" dirty="0" smtClean="0"/>
              <a:t>buildings related to </a:t>
            </a:r>
            <a:r>
              <a:rPr lang="en-GB" dirty="0"/>
              <a:t>climate change</a:t>
            </a:r>
          </a:p>
          <a:p>
            <a:pPr lvl="2"/>
            <a:r>
              <a:rPr lang="en-GB" dirty="0" smtClean="0"/>
              <a:t>Renewable energy generation</a:t>
            </a:r>
            <a:endParaRPr lang="en-GB" dirty="0"/>
          </a:p>
          <a:p>
            <a:pPr lvl="2"/>
            <a:r>
              <a:rPr lang="en-GB" dirty="0" smtClean="0"/>
              <a:t>Level of recycled / re-used materials within construction &amp; any other works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08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SSBA report 2011…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3840260"/>
              </p:ext>
            </p:extLst>
          </p:nvPr>
        </p:nvGraphicFramePr>
        <p:xfrm>
          <a:off x="609600" y="2160588"/>
          <a:ext cx="6348414" cy="1747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80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80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580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580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5806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5806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20040">
                <a:tc rowSpan="2"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5">
                  <a:txBody>
                    <a:bodyPr/>
                    <a:lstStyle/>
                    <a:p>
                      <a:r>
                        <a:rPr lang="en-GB" dirty="0" smtClean="0"/>
                        <a:t>No</a:t>
                      </a:r>
                      <a:r>
                        <a:rPr lang="en-GB" baseline="0" dirty="0" smtClean="0"/>
                        <a:t> sites generating electricity from renewable sources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mpd="sng">
                      <a:noFill/>
                    </a:lnB>
                    <a:solidFill>
                      <a:srgbClr val="90C22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2005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mpd="sng">
                      <a:noFill/>
                    </a:lnT>
                    <a:solidFill>
                      <a:srgbClr val="90C22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2006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T w="38100" cmpd="sng">
                      <a:noFill/>
                    </a:lnT>
                    <a:solidFill>
                      <a:srgbClr val="90C22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2007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T w="38100" cmpd="sng">
                      <a:noFill/>
                    </a:lnT>
                    <a:solidFill>
                      <a:srgbClr val="90C22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2008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T w="38100" cmpd="sng">
                      <a:noFill/>
                    </a:lnT>
                    <a:solidFill>
                      <a:srgbClr val="90C22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2009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T w="38100" cmpd="sng">
                      <a:noFill/>
                    </a:lnT>
                    <a:solidFill>
                      <a:srgbClr val="90C2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England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705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714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847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879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939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127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143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281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Products Regulations 2011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Aims to break down technical barriers to construction products across the EEA</a:t>
            </a:r>
          </a:p>
          <a:p>
            <a:r>
              <a:rPr lang="en-GB" dirty="0" smtClean="0"/>
              <a:t>Replaces the Construction Products Directive 1989</a:t>
            </a:r>
          </a:p>
          <a:p>
            <a:r>
              <a:rPr lang="en-GB" dirty="0" smtClean="0"/>
              <a:t>Enforced by Trading Standards</a:t>
            </a:r>
          </a:p>
          <a:p>
            <a:r>
              <a:rPr lang="en-GB" dirty="0" smtClean="0"/>
              <a:t>Four main elements:</a:t>
            </a:r>
          </a:p>
          <a:p>
            <a:pPr lvl="1"/>
            <a:r>
              <a:rPr lang="en-GB" dirty="0" smtClean="0">
                <a:hlinkClick r:id="rId2" action="ppaction://hlinksldjump"/>
              </a:rPr>
              <a:t>System of harmonised technical specifications</a:t>
            </a:r>
            <a:endParaRPr lang="en-GB" dirty="0" smtClean="0"/>
          </a:p>
          <a:p>
            <a:pPr lvl="1"/>
            <a:r>
              <a:rPr lang="en-GB" dirty="0" smtClean="0">
                <a:hlinkClick r:id="rId3" action="ppaction://hlinksldjump"/>
              </a:rPr>
              <a:t>Agreed system of conformity assessment for each product family</a:t>
            </a:r>
            <a:endParaRPr lang="en-GB" dirty="0" smtClean="0"/>
          </a:p>
          <a:p>
            <a:pPr lvl="1"/>
            <a:r>
              <a:rPr lang="en-GB" dirty="0" smtClean="0"/>
              <a:t>Framework of notified bodies</a:t>
            </a:r>
          </a:p>
          <a:p>
            <a:pPr lvl="1"/>
            <a:r>
              <a:rPr lang="en-GB" dirty="0" smtClean="0">
                <a:hlinkClick r:id="rId4" action="ppaction://hlinksldjump"/>
              </a:rPr>
              <a:t>CE marking of products (mandatory)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381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Harmonised technical specifications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Through either harmonised European Product Standards (</a:t>
            </a:r>
            <a:r>
              <a:rPr lang="en-GB" dirty="0" err="1" smtClean="0"/>
              <a:t>hENs</a:t>
            </a:r>
            <a:r>
              <a:rPr lang="en-GB" dirty="0" smtClean="0"/>
              <a:t>) or European Assessment Documents (EAD)</a:t>
            </a:r>
          </a:p>
          <a:p>
            <a:r>
              <a:rPr lang="en-GB" dirty="0" smtClean="0"/>
              <a:t>Seven basic requirements for construction works: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Mechanical resistance and stability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Safety </a:t>
            </a:r>
            <a:r>
              <a:rPr lang="en-GB" dirty="0"/>
              <a:t>in case of </a:t>
            </a:r>
            <a:r>
              <a:rPr lang="en-GB" dirty="0" smtClean="0"/>
              <a:t>fire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Hygiene</a:t>
            </a:r>
            <a:r>
              <a:rPr lang="en-GB" dirty="0"/>
              <a:t>, health and </a:t>
            </a:r>
            <a:r>
              <a:rPr lang="en-GB" dirty="0" smtClean="0"/>
              <a:t>environment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Safety </a:t>
            </a:r>
            <a:r>
              <a:rPr lang="en-GB" dirty="0"/>
              <a:t>and accessibility in </a:t>
            </a:r>
            <a:r>
              <a:rPr lang="en-GB" dirty="0" smtClean="0"/>
              <a:t>use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Protection </a:t>
            </a:r>
            <a:r>
              <a:rPr lang="en-GB" dirty="0"/>
              <a:t>against </a:t>
            </a:r>
            <a:r>
              <a:rPr lang="en-GB" dirty="0" smtClean="0"/>
              <a:t>noise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Energy </a:t>
            </a:r>
            <a:r>
              <a:rPr lang="en-GB" dirty="0"/>
              <a:t>economy and heat </a:t>
            </a:r>
            <a:r>
              <a:rPr lang="en-GB" dirty="0" smtClean="0"/>
              <a:t>retention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Sustainable </a:t>
            </a:r>
            <a:r>
              <a:rPr lang="en-GB" dirty="0"/>
              <a:t>use of natural resources.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5-Point Star 3">
            <a:hlinkClick r:id="rId2" action="ppaction://hlinksldjump"/>
          </p:cNvPr>
          <p:cNvSpPr/>
          <p:nvPr/>
        </p:nvSpPr>
        <p:spPr>
          <a:xfrm>
            <a:off x="8172400" y="589897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34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Conformity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Assesses conformity to relevant technical standards</a:t>
            </a:r>
          </a:p>
          <a:p>
            <a:r>
              <a:rPr lang="en-GB" dirty="0" smtClean="0"/>
              <a:t>Relates to the product and:</a:t>
            </a:r>
          </a:p>
          <a:p>
            <a:pPr lvl="1"/>
            <a:r>
              <a:rPr lang="en-GB" dirty="0" smtClean="0"/>
              <a:t>Its implications on Health &amp; Safety</a:t>
            </a:r>
          </a:p>
          <a:p>
            <a:pPr lvl="1"/>
            <a:r>
              <a:rPr lang="en-GB" dirty="0" smtClean="0"/>
              <a:t>Actual production processes used</a:t>
            </a:r>
          </a:p>
          <a:p>
            <a:r>
              <a:rPr lang="en-GB" dirty="0" smtClean="0"/>
              <a:t>Five elements are used to assess each product</a:t>
            </a:r>
          </a:p>
          <a:p>
            <a:pPr lvl="1"/>
            <a:r>
              <a:rPr lang="en-GB" dirty="0" smtClean="0"/>
              <a:t>Includes factory production control, plant inspections, continuous surveillance, audit of sample of products… </a:t>
            </a:r>
          </a:p>
          <a:p>
            <a:r>
              <a:rPr lang="en-GB" dirty="0" smtClean="0"/>
              <a:t>Five systems of assessment  have been developed</a:t>
            </a:r>
            <a:endParaRPr lang="en-GB" dirty="0"/>
          </a:p>
        </p:txBody>
      </p:sp>
      <p:sp>
        <p:nvSpPr>
          <p:cNvPr id="4" name="5-Point Star 3">
            <a:hlinkClick r:id="rId2" action="ppaction://hlinksldjump"/>
          </p:cNvPr>
          <p:cNvSpPr/>
          <p:nvPr/>
        </p:nvSpPr>
        <p:spPr>
          <a:xfrm>
            <a:off x="8172400" y="589897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6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 marking of products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Mandatory</a:t>
            </a:r>
            <a:r>
              <a:rPr lang="en-GB" dirty="0" smtClean="0"/>
              <a:t> requirement for any construction product</a:t>
            </a:r>
          </a:p>
          <a:p>
            <a:pPr lvl="1"/>
            <a:r>
              <a:rPr lang="en-GB" dirty="0" smtClean="0"/>
              <a:t>Previously voluntary</a:t>
            </a:r>
          </a:p>
          <a:p>
            <a:r>
              <a:rPr lang="en-GB" dirty="0" smtClean="0"/>
              <a:t>Certifies </a:t>
            </a:r>
            <a:r>
              <a:rPr lang="en-GB" b="1" dirty="0" smtClean="0"/>
              <a:t>Declaration of Performance </a:t>
            </a:r>
            <a:r>
              <a:rPr lang="en-GB" dirty="0" smtClean="0"/>
              <a:t>from manufacturer</a:t>
            </a:r>
          </a:p>
          <a:p>
            <a:r>
              <a:rPr lang="en-GB" dirty="0" smtClean="0"/>
              <a:t>Performance can be presented as </a:t>
            </a:r>
            <a:r>
              <a:rPr lang="en-GB" b="1" dirty="0" smtClean="0"/>
              <a:t>either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Confirmation of minimum performance, e.g. pass / fail</a:t>
            </a:r>
          </a:p>
          <a:p>
            <a:pPr lvl="1"/>
            <a:r>
              <a:rPr lang="en-GB" dirty="0" smtClean="0"/>
              <a:t>Actual performance (declared value)</a:t>
            </a:r>
          </a:p>
          <a:p>
            <a:pPr lvl="1"/>
            <a:r>
              <a:rPr lang="en-GB" dirty="0" smtClean="0"/>
              <a:t>Class of performance reached</a:t>
            </a:r>
          </a:p>
          <a:p>
            <a:r>
              <a:rPr lang="en-GB" dirty="0" smtClean="0"/>
              <a:t>Responsibility for the CE marking &amp; </a:t>
            </a:r>
            <a:r>
              <a:rPr lang="en-GB" dirty="0" err="1" smtClean="0"/>
              <a:t>DoP</a:t>
            </a:r>
            <a:r>
              <a:rPr lang="en-GB" dirty="0" smtClean="0"/>
              <a:t> is on the manufacturer / their authorised representative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28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Greatest for manufacturers, importers &amp; distributors</a:t>
            </a:r>
          </a:p>
          <a:p>
            <a:r>
              <a:rPr lang="en-GB" dirty="0" smtClean="0"/>
              <a:t>For clients, architects, designers, </a:t>
            </a:r>
            <a:r>
              <a:rPr lang="en-GB" dirty="0" err="1" smtClean="0"/>
              <a:t>specifiers</a:t>
            </a:r>
            <a:r>
              <a:rPr lang="en-GB" dirty="0" smtClean="0"/>
              <a:t>, contractors, etc…</a:t>
            </a:r>
          </a:p>
          <a:p>
            <a:pPr lvl="1"/>
            <a:r>
              <a:rPr lang="en-GB" dirty="0" smtClean="0"/>
              <a:t>Free to set performance of the works and therefore construction products</a:t>
            </a:r>
          </a:p>
          <a:p>
            <a:pPr lvl="1"/>
            <a:r>
              <a:rPr lang="en-GB" dirty="0" smtClean="0"/>
              <a:t>Provided Building Regulations are met</a:t>
            </a:r>
          </a:p>
          <a:p>
            <a:pPr lvl="1"/>
            <a:r>
              <a:rPr lang="en-GB" dirty="0" smtClean="0"/>
              <a:t>Allows comparison between products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68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7058746" cy="3880773"/>
          </a:xfrm>
        </p:spPr>
        <p:txBody>
          <a:bodyPr/>
          <a:lstStyle/>
          <a:p>
            <a:r>
              <a:rPr lang="en-GB" dirty="0" smtClean="0"/>
              <a:t>Legislation online (</a:t>
            </a:r>
            <a:r>
              <a:rPr lang="en-GB" dirty="0" smtClean="0">
                <a:hlinkClick r:id="rId2"/>
              </a:rPr>
              <a:t>www.legislation.gov.uk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Planning Portal (</a:t>
            </a:r>
            <a:r>
              <a:rPr lang="en-GB" dirty="0" smtClean="0">
                <a:hlinkClick r:id="rId3"/>
              </a:rPr>
              <a:t>www.planningportal.gov.uk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 Environment Centre (</a:t>
            </a:r>
            <a:r>
              <a:rPr lang="en-GB" dirty="0" err="1" smtClean="0"/>
              <a:t>tec</a:t>
            </a:r>
            <a:r>
              <a:rPr lang="en-GB" dirty="0" smtClean="0"/>
              <a:t>) (</a:t>
            </a:r>
            <a:r>
              <a:rPr lang="en-GB" dirty="0" smtClean="0">
                <a:hlinkClick r:id="rId4"/>
              </a:rPr>
              <a:t>www.environmentcentre.com</a:t>
            </a:r>
            <a:r>
              <a:rPr lang="en-GB" dirty="0" smtClean="0"/>
              <a:t>) </a:t>
            </a:r>
          </a:p>
          <a:p>
            <a:r>
              <a:rPr lang="en-GB" dirty="0" smtClean="0"/>
              <a:t>Guidance note on the Construction Products Regulations  (obtained from the Construction Products Association, </a:t>
            </a:r>
            <a:r>
              <a:rPr lang="en-GB" dirty="0" smtClean="0">
                <a:hlinkClick r:id="rId5"/>
              </a:rPr>
              <a:t>www.constructionproducts.org.uk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Welsh Government (</a:t>
            </a:r>
            <a:r>
              <a:rPr lang="en-GB" dirty="0" smtClean="0">
                <a:hlinkClick r:id="rId6"/>
              </a:rPr>
              <a:t>www.gov.wales</a:t>
            </a:r>
            <a:r>
              <a:rPr lang="en-GB" dirty="0" smtClean="0"/>
              <a:t>)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4779</TotalTime>
  <Words>1141</Words>
  <Application>Microsoft Office PowerPoint</Application>
  <PresentationFormat>On-screen Show (4:3)</PresentationFormat>
  <Paragraphs>219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Trebuchet MS</vt:lpstr>
      <vt:lpstr>Wingdings 3</vt:lpstr>
      <vt:lpstr>Facet</vt:lpstr>
      <vt:lpstr>PowerPoint Presentation</vt:lpstr>
      <vt:lpstr>Topics for today</vt:lpstr>
      <vt:lpstr>Building Regulations 2010</vt:lpstr>
      <vt:lpstr>Building Regulations 2010</vt:lpstr>
      <vt:lpstr>Control of building work</vt:lpstr>
      <vt:lpstr>Notices, plans &amp; certificates </vt:lpstr>
      <vt:lpstr>Energy Efficiency requirements</vt:lpstr>
      <vt:lpstr>Water efficiency</vt:lpstr>
      <vt:lpstr>Information to be provided</vt:lpstr>
      <vt:lpstr>Testing and commissioning</vt:lpstr>
      <vt:lpstr>Miscellaneous</vt:lpstr>
      <vt:lpstr>Approved documents</vt:lpstr>
      <vt:lpstr>Approved documents</vt:lpstr>
      <vt:lpstr>Approved documents (contd)</vt:lpstr>
      <vt:lpstr>Compliance &amp; penalties</vt:lpstr>
      <vt:lpstr>Devolution issues</vt:lpstr>
      <vt:lpstr>Sustainable &amp; Secure Buildings Act 2004</vt:lpstr>
      <vt:lpstr>Biennial report (SSBA 2004)</vt:lpstr>
      <vt:lpstr>From SSBA report 2011…</vt:lpstr>
      <vt:lpstr>Construction Products Regulations 2011</vt:lpstr>
      <vt:lpstr>Harmonised technical specifications</vt:lpstr>
      <vt:lpstr>Conformity assessment</vt:lpstr>
      <vt:lpstr>CE marking of products</vt:lpstr>
      <vt:lpstr>Implications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99</cp:revision>
  <cp:lastPrinted>2016-02-01T11:53:11Z</cp:lastPrinted>
  <dcterms:created xsi:type="dcterms:W3CDTF">2014-12-16T20:08:06Z</dcterms:created>
  <dcterms:modified xsi:type="dcterms:W3CDTF">2019-02-25T08:52:32Z</dcterms:modified>
</cp:coreProperties>
</file>