
<file path=[Content_Types].xml><?xml version="1.0" encoding="utf-8"?>
<Types xmlns="http://schemas.openxmlformats.org/package/2006/content-types">
  <Default Extension="wmf" ContentType="image/x-w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4"/>
  </p:notesMasterIdLst>
  <p:sldIdLst>
    <p:sldId id="256" r:id="rId2"/>
    <p:sldId id="334" r:id="rId3"/>
    <p:sldId id="373" r:id="rId4"/>
    <p:sldId id="419" r:id="rId5"/>
    <p:sldId id="374" r:id="rId6"/>
    <p:sldId id="375" r:id="rId7"/>
    <p:sldId id="358" r:id="rId8"/>
    <p:sldId id="340" r:id="rId9"/>
    <p:sldId id="350" r:id="rId10"/>
    <p:sldId id="359" r:id="rId11"/>
    <p:sldId id="360" r:id="rId12"/>
    <p:sldId id="420" r:id="rId13"/>
    <p:sldId id="367" r:id="rId14"/>
    <p:sldId id="421" r:id="rId15"/>
    <p:sldId id="343" r:id="rId16"/>
    <p:sldId id="377" r:id="rId17"/>
    <p:sldId id="422" r:id="rId18"/>
    <p:sldId id="378" r:id="rId19"/>
    <p:sldId id="379" r:id="rId20"/>
    <p:sldId id="380" r:id="rId21"/>
    <p:sldId id="381" r:id="rId22"/>
    <p:sldId id="382"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57"/>
    <p:restoredTop sz="94721"/>
  </p:normalViewPr>
  <p:slideViewPr>
    <p:cSldViewPr snapToGrid="0" snapToObjects="1">
      <p:cViewPr varScale="1">
        <p:scale>
          <a:sx n="108" d="100"/>
          <a:sy n="108" d="100"/>
        </p:scale>
        <p:origin x="576"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C54F02-EDA3-4C45-83D9-CADC9DC39718}" type="datetimeFigureOut">
              <a:rPr lang="en-US" smtClean="0"/>
              <a:t>11/4/23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010F1E-130C-0749-988C-4C3D36AD148E}" type="slidenum">
              <a:rPr lang="en-US" smtClean="0"/>
              <a:t>‹#›</a:t>
            </a:fld>
            <a:endParaRPr lang="en-US"/>
          </a:p>
        </p:txBody>
      </p:sp>
    </p:spTree>
    <p:extLst>
      <p:ext uri="{BB962C8B-B14F-4D97-AF65-F5344CB8AC3E}">
        <p14:creationId xmlns:p14="http://schemas.microsoft.com/office/powerpoint/2010/main" val="6683891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0C73C61C-E885-404C-8CA3-0A19860B738D}" type="slidenum">
              <a:rPr lang="en-GB" smtClean="0"/>
              <a:pPr/>
              <a:t>2</a:t>
            </a:fld>
            <a:endParaRPr lang="en-GB"/>
          </a:p>
        </p:txBody>
      </p:sp>
    </p:spTree>
    <p:extLst>
      <p:ext uri="{BB962C8B-B14F-4D97-AF65-F5344CB8AC3E}">
        <p14:creationId xmlns:p14="http://schemas.microsoft.com/office/powerpoint/2010/main" val="7132961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ChangeArrowheads="1"/>
          </p:cNvSpPr>
          <p:nvPr/>
        </p:nvSpPr>
        <p:spPr bwMode="auto">
          <a:xfrm>
            <a:off x="3812689" y="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4819" name="Rectangle 3"/>
          <p:cNvSpPr>
            <a:spLocks noChangeArrowheads="1"/>
          </p:cNvSpPr>
          <p:nvPr/>
        </p:nvSpPr>
        <p:spPr bwMode="auto">
          <a:xfrm>
            <a:off x="3812689" y="868680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9050" tIns="0" rIns="19050" bIns="0" anchor="b"/>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r"/>
            <a:r>
              <a:rPr lang="en-US" altLang="en-US" sz="1000" i="1"/>
              <a:t>18</a:t>
            </a:r>
          </a:p>
        </p:txBody>
      </p:sp>
      <p:sp>
        <p:nvSpPr>
          <p:cNvPr id="34820" name="Rectangle 4"/>
          <p:cNvSpPr>
            <a:spLocks noChangeArrowheads="1"/>
          </p:cNvSpPr>
          <p:nvPr/>
        </p:nvSpPr>
        <p:spPr bwMode="auto">
          <a:xfrm>
            <a:off x="2" y="868680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4821" name="Rectangle 5"/>
          <p:cNvSpPr>
            <a:spLocks noChangeArrowheads="1"/>
          </p:cNvSpPr>
          <p:nvPr/>
        </p:nvSpPr>
        <p:spPr bwMode="auto">
          <a:xfrm>
            <a:off x="2" y="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4822" name="Rectangle 6"/>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4823" name="Rectangle 7"/>
          <p:cNvSpPr>
            <a:spLocks noGrp="1" noRot="1" noChangeAspect="1" noChangeArrowheads="1" noTextEdit="1"/>
          </p:cNvSpPr>
          <p:nvPr>
            <p:ph type="sldImg"/>
          </p:nvPr>
        </p:nvSpPr>
        <p:spPr>
          <a:xfrm>
            <a:off x="328613" y="692150"/>
            <a:ext cx="6070600" cy="3416300"/>
          </a:xfrm>
          <a:ln cap="flat"/>
        </p:spPr>
      </p:sp>
    </p:spTree>
    <p:extLst>
      <p:ext uri="{BB962C8B-B14F-4D97-AF65-F5344CB8AC3E}">
        <p14:creationId xmlns:p14="http://schemas.microsoft.com/office/powerpoint/2010/main" val="36347813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ChangeArrowheads="1"/>
          </p:cNvSpPr>
          <p:nvPr/>
        </p:nvSpPr>
        <p:spPr bwMode="auto">
          <a:xfrm>
            <a:off x="3812689" y="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5843" name="Rectangle 3"/>
          <p:cNvSpPr>
            <a:spLocks noChangeArrowheads="1"/>
          </p:cNvSpPr>
          <p:nvPr/>
        </p:nvSpPr>
        <p:spPr bwMode="auto">
          <a:xfrm>
            <a:off x="3812689" y="868680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9050" tIns="0" rIns="19050" bIns="0" anchor="b"/>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r"/>
            <a:r>
              <a:rPr lang="en-US" altLang="en-US" sz="1000" i="1"/>
              <a:t>18</a:t>
            </a:r>
          </a:p>
        </p:txBody>
      </p:sp>
      <p:sp>
        <p:nvSpPr>
          <p:cNvPr id="35844" name="Rectangle 4"/>
          <p:cNvSpPr>
            <a:spLocks noChangeArrowheads="1"/>
          </p:cNvSpPr>
          <p:nvPr/>
        </p:nvSpPr>
        <p:spPr bwMode="auto">
          <a:xfrm>
            <a:off x="2" y="868680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5845" name="Rectangle 5"/>
          <p:cNvSpPr>
            <a:spLocks noChangeArrowheads="1"/>
          </p:cNvSpPr>
          <p:nvPr/>
        </p:nvSpPr>
        <p:spPr bwMode="auto">
          <a:xfrm>
            <a:off x="2" y="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5846" name="Rectangle 6"/>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5847" name="Rectangle 7"/>
          <p:cNvSpPr>
            <a:spLocks noGrp="1" noRot="1" noChangeAspect="1" noChangeArrowheads="1" noTextEdit="1"/>
          </p:cNvSpPr>
          <p:nvPr>
            <p:ph type="sldImg"/>
          </p:nvPr>
        </p:nvSpPr>
        <p:spPr>
          <a:xfrm>
            <a:off x="328613" y="692150"/>
            <a:ext cx="6070600" cy="3416300"/>
          </a:xfrm>
          <a:ln cap="flat"/>
        </p:spPr>
      </p:sp>
    </p:spTree>
    <p:extLst>
      <p:ext uri="{BB962C8B-B14F-4D97-AF65-F5344CB8AC3E}">
        <p14:creationId xmlns:p14="http://schemas.microsoft.com/office/powerpoint/2010/main" val="17268916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0C73C61C-E885-404C-8CA3-0A19860B738D}" type="slidenum">
              <a:rPr lang="en-GB" smtClean="0"/>
              <a:pPr/>
              <a:t>6</a:t>
            </a:fld>
            <a:endParaRPr lang="en-GB"/>
          </a:p>
        </p:txBody>
      </p:sp>
    </p:spTree>
    <p:extLst>
      <p:ext uri="{BB962C8B-B14F-4D97-AF65-F5344CB8AC3E}">
        <p14:creationId xmlns:p14="http://schemas.microsoft.com/office/powerpoint/2010/main" val="12377007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3812689" y="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1747" name="Rectangle 3"/>
          <p:cNvSpPr>
            <a:spLocks noChangeArrowheads="1"/>
          </p:cNvSpPr>
          <p:nvPr/>
        </p:nvSpPr>
        <p:spPr bwMode="auto">
          <a:xfrm>
            <a:off x="3812689" y="868680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9050" tIns="0" rIns="19050" bIns="0" anchor="b"/>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r"/>
            <a:r>
              <a:rPr lang="en-US" altLang="en-US" sz="1000" i="1"/>
              <a:t>6</a:t>
            </a:r>
          </a:p>
        </p:txBody>
      </p:sp>
      <p:sp>
        <p:nvSpPr>
          <p:cNvPr id="31748" name="Rectangle 4"/>
          <p:cNvSpPr>
            <a:spLocks noChangeArrowheads="1"/>
          </p:cNvSpPr>
          <p:nvPr/>
        </p:nvSpPr>
        <p:spPr bwMode="auto">
          <a:xfrm>
            <a:off x="2" y="868680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1749" name="Rectangle 5"/>
          <p:cNvSpPr>
            <a:spLocks noChangeArrowheads="1"/>
          </p:cNvSpPr>
          <p:nvPr/>
        </p:nvSpPr>
        <p:spPr bwMode="auto">
          <a:xfrm>
            <a:off x="2" y="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1750" name="Rectangle 6"/>
          <p:cNvSpPr>
            <a:spLocks noChangeArrowheads="1"/>
          </p:cNvSpPr>
          <p:nvPr/>
        </p:nvSpPr>
        <p:spPr bwMode="auto">
          <a:xfrm>
            <a:off x="3812689" y="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1751" name="Rectangle 7"/>
          <p:cNvSpPr>
            <a:spLocks noChangeArrowheads="1"/>
          </p:cNvSpPr>
          <p:nvPr/>
        </p:nvSpPr>
        <p:spPr bwMode="auto">
          <a:xfrm>
            <a:off x="3812689" y="868680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9050" tIns="0" rIns="19050" bIns="0" anchor="b"/>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r"/>
            <a:r>
              <a:rPr lang="en-US" altLang="en-US" sz="1000" i="1"/>
              <a:t>5</a:t>
            </a:r>
          </a:p>
        </p:txBody>
      </p:sp>
      <p:sp>
        <p:nvSpPr>
          <p:cNvPr id="31752" name="Rectangle 8"/>
          <p:cNvSpPr>
            <a:spLocks noChangeArrowheads="1"/>
          </p:cNvSpPr>
          <p:nvPr/>
        </p:nvSpPr>
        <p:spPr bwMode="auto">
          <a:xfrm>
            <a:off x="2" y="868680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1753" name="Rectangle 9"/>
          <p:cNvSpPr>
            <a:spLocks noChangeArrowheads="1"/>
          </p:cNvSpPr>
          <p:nvPr/>
        </p:nvSpPr>
        <p:spPr bwMode="auto">
          <a:xfrm>
            <a:off x="2" y="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1754" name="Rectangle 10"/>
          <p:cNvSpPr>
            <a:spLocks noChangeArrowheads="1"/>
          </p:cNvSpPr>
          <p:nvPr/>
        </p:nvSpPr>
        <p:spPr bwMode="auto">
          <a:xfrm>
            <a:off x="3812689" y="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1755" name="Rectangle 11"/>
          <p:cNvSpPr>
            <a:spLocks noChangeArrowheads="1"/>
          </p:cNvSpPr>
          <p:nvPr/>
        </p:nvSpPr>
        <p:spPr bwMode="auto">
          <a:xfrm>
            <a:off x="3812689" y="868680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9050" tIns="0" rIns="19050" bIns="0" anchor="b"/>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r"/>
            <a:r>
              <a:rPr lang="en-US" altLang="en-US" sz="1000" i="1"/>
              <a:t>5</a:t>
            </a:r>
          </a:p>
        </p:txBody>
      </p:sp>
      <p:sp>
        <p:nvSpPr>
          <p:cNvPr id="31756" name="Rectangle 12"/>
          <p:cNvSpPr>
            <a:spLocks noChangeArrowheads="1"/>
          </p:cNvSpPr>
          <p:nvPr/>
        </p:nvSpPr>
        <p:spPr bwMode="auto">
          <a:xfrm>
            <a:off x="2" y="868680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1757" name="Rectangle 13"/>
          <p:cNvSpPr>
            <a:spLocks noChangeArrowheads="1"/>
          </p:cNvSpPr>
          <p:nvPr/>
        </p:nvSpPr>
        <p:spPr bwMode="auto">
          <a:xfrm>
            <a:off x="2" y="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1758" name="Rectangle 14"/>
          <p:cNvSpPr>
            <a:spLocks noChangeArrowheads="1"/>
          </p:cNvSpPr>
          <p:nvPr/>
        </p:nvSpPr>
        <p:spPr bwMode="auto">
          <a:xfrm>
            <a:off x="3812689" y="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1759" name="Rectangle 15"/>
          <p:cNvSpPr>
            <a:spLocks noChangeArrowheads="1"/>
          </p:cNvSpPr>
          <p:nvPr/>
        </p:nvSpPr>
        <p:spPr bwMode="auto">
          <a:xfrm>
            <a:off x="3812689" y="868680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9050" tIns="0" rIns="19050" bIns="0" anchor="b"/>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r"/>
            <a:r>
              <a:rPr lang="en-US" altLang="en-US" sz="1000" i="1"/>
              <a:t>5</a:t>
            </a:r>
          </a:p>
        </p:txBody>
      </p:sp>
      <p:sp>
        <p:nvSpPr>
          <p:cNvPr id="31760" name="Rectangle 16"/>
          <p:cNvSpPr>
            <a:spLocks noChangeArrowheads="1"/>
          </p:cNvSpPr>
          <p:nvPr/>
        </p:nvSpPr>
        <p:spPr bwMode="auto">
          <a:xfrm>
            <a:off x="2" y="868680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1761" name="Rectangle 17"/>
          <p:cNvSpPr>
            <a:spLocks noChangeArrowheads="1"/>
          </p:cNvSpPr>
          <p:nvPr/>
        </p:nvSpPr>
        <p:spPr bwMode="auto">
          <a:xfrm>
            <a:off x="2" y="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1762" name="Rectangle 18"/>
          <p:cNvSpPr>
            <a:spLocks noChangeArrowheads="1"/>
          </p:cNvSpPr>
          <p:nvPr/>
        </p:nvSpPr>
        <p:spPr bwMode="auto">
          <a:xfrm>
            <a:off x="3812689" y="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1763" name="Rectangle 19"/>
          <p:cNvSpPr>
            <a:spLocks noChangeArrowheads="1"/>
          </p:cNvSpPr>
          <p:nvPr/>
        </p:nvSpPr>
        <p:spPr bwMode="auto">
          <a:xfrm>
            <a:off x="3812689" y="868680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9050" tIns="0" rIns="19050" bIns="0" anchor="b"/>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r"/>
            <a:r>
              <a:rPr lang="en-US" altLang="en-US" sz="1000" i="1"/>
              <a:t>5</a:t>
            </a:r>
          </a:p>
        </p:txBody>
      </p:sp>
      <p:sp>
        <p:nvSpPr>
          <p:cNvPr id="31764" name="Rectangle 20"/>
          <p:cNvSpPr>
            <a:spLocks noChangeArrowheads="1"/>
          </p:cNvSpPr>
          <p:nvPr/>
        </p:nvSpPr>
        <p:spPr bwMode="auto">
          <a:xfrm>
            <a:off x="2" y="868680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1765" name="Rectangle 21"/>
          <p:cNvSpPr>
            <a:spLocks noChangeArrowheads="1"/>
          </p:cNvSpPr>
          <p:nvPr/>
        </p:nvSpPr>
        <p:spPr bwMode="auto">
          <a:xfrm>
            <a:off x="2" y="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1766" name="Rectangle 22"/>
          <p:cNvSpPr>
            <a:spLocks noChangeArrowheads="1"/>
          </p:cNvSpPr>
          <p:nvPr/>
        </p:nvSpPr>
        <p:spPr bwMode="auto">
          <a:xfrm>
            <a:off x="3812689" y="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1767" name="Rectangle 23"/>
          <p:cNvSpPr>
            <a:spLocks noChangeArrowheads="1"/>
          </p:cNvSpPr>
          <p:nvPr/>
        </p:nvSpPr>
        <p:spPr bwMode="auto">
          <a:xfrm>
            <a:off x="3812689" y="868680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9050" tIns="0" rIns="19050" bIns="0" anchor="b"/>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r"/>
            <a:r>
              <a:rPr lang="en-US" altLang="en-US" sz="1000" i="1"/>
              <a:t>5</a:t>
            </a:r>
          </a:p>
        </p:txBody>
      </p:sp>
      <p:sp>
        <p:nvSpPr>
          <p:cNvPr id="31768" name="Rectangle 24"/>
          <p:cNvSpPr>
            <a:spLocks noChangeArrowheads="1"/>
          </p:cNvSpPr>
          <p:nvPr/>
        </p:nvSpPr>
        <p:spPr bwMode="auto">
          <a:xfrm>
            <a:off x="2" y="868680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1769" name="Rectangle 25"/>
          <p:cNvSpPr>
            <a:spLocks noChangeArrowheads="1"/>
          </p:cNvSpPr>
          <p:nvPr/>
        </p:nvSpPr>
        <p:spPr bwMode="auto">
          <a:xfrm>
            <a:off x="2" y="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1770" name="Rectangle 26"/>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1771" name="Rectangle 27"/>
          <p:cNvSpPr>
            <a:spLocks noGrp="1" noRot="1" noChangeAspect="1" noChangeArrowheads="1" noTextEdit="1"/>
          </p:cNvSpPr>
          <p:nvPr>
            <p:ph type="sldImg"/>
          </p:nvPr>
        </p:nvSpPr>
        <p:spPr>
          <a:xfrm>
            <a:off x="328613" y="692150"/>
            <a:ext cx="6070600" cy="3416300"/>
          </a:xfrm>
          <a:ln cap="flat"/>
        </p:spPr>
      </p:sp>
    </p:spTree>
    <p:extLst>
      <p:ext uri="{BB962C8B-B14F-4D97-AF65-F5344CB8AC3E}">
        <p14:creationId xmlns:p14="http://schemas.microsoft.com/office/powerpoint/2010/main" val="37989532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0C73C61C-E885-404C-8CA3-0A19860B738D}" type="slidenum">
              <a:rPr lang="en-GB" smtClean="0"/>
              <a:pPr/>
              <a:t>8</a:t>
            </a:fld>
            <a:endParaRPr lang="en-GB"/>
          </a:p>
        </p:txBody>
      </p:sp>
    </p:spTree>
    <p:extLst>
      <p:ext uri="{BB962C8B-B14F-4D97-AF65-F5344CB8AC3E}">
        <p14:creationId xmlns:p14="http://schemas.microsoft.com/office/powerpoint/2010/main" val="1799875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73C61C-E885-404C-8CA3-0A19860B738D}" type="slidenum">
              <a:rPr lang="en-GB" smtClean="0"/>
              <a:pPr/>
              <a:t>9</a:t>
            </a:fld>
            <a:endParaRPr lang="en-GB"/>
          </a:p>
        </p:txBody>
      </p:sp>
    </p:spTree>
    <p:extLst>
      <p:ext uri="{BB962C8B-B14F-4D97-AF65-F5344CB8AC3E}">
        <p14:creationId xmlns:p14="http://schemas.microsoft.com/office/powerpoint/2010/main" val="34408015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ChangeArrowheads="1"/>
          </p:cNvSpPr>
          <p:nvPr/>
        </p:nvSpPr>
        <p:spPr bwMode="auto">
          <a:xfrm>
            <a:off x="3812689" y="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2771" name="Rectangle 3"/>
          <p:cNvSpPr>
            <a:spLocks noChangeArrowheads="1"/>
          </p:cNvSpPr>
          <p:nvPr/>
        </p:nvSpPr>
        <p:spPr bwMode="auto">
          <a:xfrm>
            <a:off x="3812689" y="868680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9050" tIns="0" rIns="19050" bIns="0" anchor="b"/>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r"/>
            <a:r>
              <a:rPr lang="en-US" altLang="en-US" sz="1000" i="1"/>
              <a:t>6</a:t>
            </a:r>
          </a:p>
        </p:txBody>
      </p:sp>
      <p:sp>
        <p:nvSpPr>
          <p:cNvPr id="32772" name="Rectangle 4"/>
          <p:cNvSpPr>
            <a:spLocks noChangeArrowheads="1"/>
          </p:cNvSpPr>
          <p:nvPr/>
        </p:nvSpPr>
        <p:spPr bwMode="auto">
          <a:xfrm>
            <a:off x="2" y="868680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2773" name="Rectangle 5"/>
          <p:cNvSpPr>
            <a:spLocks noChangeArrowheads="1"/>
          </p:cNvSpPr>
          <p:nvPr/>
        </p:nvSpPr>
        <p:spPr bwMode="auto">
          <a:xfrm>
            <a:off x="2" y="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2774" name="Rectangle 6"/>
          <p:cNvSpPr>
            <a:spLocks noChangeArrowheads="1"/>
          </p:cNvSpPr>
          <p:nvPr/>
        </p:nvSpPr>
        <p:spPr bwMode="auto">
          <a:xfrm>
            <a:off x="3812689" y="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2775" name="Rectangle 7"/>
          <p:cNvSpPr>
            <a:spLocks noChangeArrowheads="1"/>
          </p:cNvSpPr>
          <p:nvPr/>
        </p:nvSpPr>
        <p:spPr bwMode="auto">
          <a:xfrm>
            <a:off x="3812689" y="868680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9050" tIns="0" rIns="19050" bIns="0" anchor="b"/>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r"/>
            <a:r>
              <a:rPr lang="en-US" altLang="en-US" sz="1000" i="1"/>
              <a:t>5</a:t>
            </a:r>
          </a:p>
        </p:txBody>
      </p:sp>
      <p:sp>
        <p:nvSpPr>
          <p:cNvPr id="32776" name="Rectangle 8"/>
          <p:cNvSpPr>
            <a:spLocks noChangeArrowheads="1"/>
          </p:cNvSpPr>
          <p:nvPr/>
        </p:nvSpPr>
        <p:spPr bwMode="auto">
          <a:xfrm>
            <a:off x="2" y="868680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2777" name="Rectangle 9"/>
          <p:cNvSpPr>
            <a:spLocks noChangeArrowheads="1"/>
          </p:cNvSpPr>
          <p:nvPr/>
        </p:nvSpPr>
        <p:spPr bwMode="auto">
          <a:xfrm>
            <a:off x="2" y="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2778" name="Rectangle 10"/>
          <p:cNvSpPr>
            <a:spLocks noChangeArrowheads="1"/>
          </p:cNvSpPr>
          <p:nvPr/>
        </p:nvSpPr>
        <p:spPr bwMode="auto">
          <a:xfrm>
            <a:off x="3812689" y="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2779" name="Rectangle 11"/>
          <p:cNvSpPr>
            <a:spLocks noChangeArrowheads="1"/>
          </p:cNvSpPr>
          <p:nvPr/>
        </p:nvSpPr>
        <p:spPr bwMode="auto">
          <a:xfrm>
            <a:off x="3812689" y="868680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9050" tIns="0" rIns="19050" bIns="0" anchor="b"/>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r"/>
            <a:r>
              <a:rPr lang="en-US" altLang="en-US" sz="1000" i="1"/>
              <a:t>5</a:t>
            </a:r>
          </a:p>
        </p:txBody>
      </p:sp>
      <p:sp>
        <p:nvSpPr>
          <p:cNvPr id="32780" name="Rectangle 12"/>
          <p:cNvSpPr>
            <a:spLocks noChangeArrowheads="1"/>
          </p:cNvSpPr>
          <p:nvPr/>
        </p:nvSpPr>
        <p:spPr bwMode="auto">
          <a:xfrm>
            <a:off x="2" y="868680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2781" name="Rectangle 13"/>
          <p:cNvSpPr>
            <a:spLocks noChangeArrowheads="1"/>
          </p:cNvSpPr>
          <p:nvPr/>
        </p:nvSpPr>
        <p:spPr bwMode="auto">
          <a:xfrm>
            <a:off x="2" y="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2782" name="Rectangle 14"/>
          <p:cNvSpPr>
            <a:spLocks noChangeArrowheads="1"/>
          </p:cNvSpPr>
          <p:nvPr/>
        </p:nvSpPr>
        <p:spPr bwMode="auto">
          <a:xfrm>
            <a:off x="3812689" y="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2783" name="Rectangle 15"/>
          <p:cNvSpPr>
            <a:spLocks noChangeArrowheads="1"/>
          </p:cNvSpPr>
          <p:nvPr/>
        </p:nvSpPr>
        <p:spPr bwMode="auto">
          <a:xfrm>
            <a:off x="3812689" y="868680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9050" tIns="0" rIns="19050" bIns="0" anchor="b"/>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r"/>
            <a:r>
              <a:rPr lang="en-US" altLang="en-US" sz="1000" i="1"/>
              <a:t>5</a:t>
            </a:r>
          </a:p>
        </p:txBody>
      </p:sp>
      <p:sp>
        <p:nvSpPr>
          <p:cNvPr id="32784" name="Rectangle 16"/>
          <p:cNvSpPr>
            <a:spLocks noChangeArrowheads="1"/>
          </p:cNvSpPr>
          <p:nvPr/>
        </p:nvSpPr>
        <p:spPr bwMode="auto">
          <a:xfrm>
            <a:off x="2" y="868680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2785" name="Rectangle 17"/>
          <p:cNvSpPr>
            <a:spLocks noChangeArrowheads="1"/>
          </p:cNvSpPr>
          <p:nvPr/>
        </p:nvSpPr>
        <p:spPr bwMode="auto">
          <a:xfrm>
            <a:off x="2" y="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2786" name="Rectangle 18"/>
          <p:cNvSpPr>
            <a:spLocks noChangeArrowheads="1"/>
          </p:cNvSpPr>
          <p:nvPr/>
        </p:nvSpPr>
        <p:spPr bwMode="auto">
          <a:xfrm>
            <a:off x="3812689" y="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2787" name="Rectangle 19"/>
          <p:cNvSpPr>
            <a:spLocks noChangeArrowheads="1"/>
          </p:cNvSpPr>
          <p:nvPr/>
        </p:nvSpPr>
        <p:spPr bwMode="auto">
          <a:xfrm>
            <a:off x="3812689" y="868680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9050" tIns="0" rIns="19050" bIns="0" anchor="b"/>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r"/>
            <a:r>
              <a:rPr lang="en-US" altLang="en-US" sz="1000" i="1"/>
              <a:t>5</a:t>
            </a:r>
          </a:p>
        </p:txBody>
      </p:sp>
      <p:sp>
        <p:nvSpPr>
          <p:cNvPr id="32788" name="Rectangle 20"/>
          <p:cNvSpPr>
            <a:spLocks noChangeArrowheads="1"/>
          </p:cNvSpPr>
          <p:nvPr/>
        </p:nvSpPr>
        <p:spPr bwMode="auto">
          <a:xfrm>
            <a:off x="2" y="868680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2789" name="Rectangle 21"/>
          <p:cNvSpPr>
            <a:spLocks noChangeArrowheads="1"/>
          </p:cNvSpPr>
          <p:nvPr/>
        </p:nvSpPr>
        <p:spPr bwMode="auto">
          <a:xfrm>
            <a:off x="2" y="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2790" name="Rectangle 22"/>
          <p:cNvSpPr>
            <a:spLocks noChangeArrowheads="1"/>
          </p:cNvSpPr>
          <p:nvPr/>
        </p:nvSpPr>
        <p:spPr bwMode="auto">
          <a:xfrm>
            <a:off x="3812689" y="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2791" name="Rectangle 23"/>
          <p:cNvSpPr>
            <a:spLocks noChangeArrowheads="1"/>
          </p:cNvSpPr>
          <p:nvPr/>
        </p:nvSpPr>
        <p:spPr bwMode="auto">
          <a:xfrm>
            <a:off x="3812689" y="868680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9050" tIns="0" rIns="19050" bIns="0" anchor="b"/>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r"/>
            <a:r>
              <a:rPr lang="en-US" altLang="en-US" sz="1000" i="1"/>
              <a:t>5</a:t>
            </a:r>
          </a:p>
        </p:txBody>
      </p:sp>
      <p:sp>
        <p:nvSpPr>
          <p:cNvPr id="32792" name="Rectangle 24"/>
          <p:cNvSpPr>
            <a:spLocks noChangeArrowheads="1"/>
          </p:cNvSpPr>
          <p:nvPr/>
        </p:nvSpPr>
        <p:spPr bwMode="auto">
          <a:xfrm>
            <a:off x="2" y="868680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2793" name="Rectangle 25"/>
          <p:cNvSpPr>
            <a:spLocks noChangeArrowheads="1"/>
          </p:cNvSpPr>
          <p:nvPr/>
        </p:nvSpPr>
        <p:spPr bwMode="auto">
          <a:xfrm>
            <a:off x="2" y="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2794" name="Rectangle 26"/>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2795" name="Rectangle 27"/>
          <p:cNvSpPr>
            <a:spLocks noGrp="1" noRot="1" noChangeAspect="1" noChangeArrowheads="1" noTextEdit="1"/>
          </p:cNvSpPr>
          <p:nvPr>
            <p:ph type="sldImg"/>
          </p:nvPr>
        </p:nvSpPr>
        <p:spPr>
          <a:xfrm>
            <a:off x="328613" y="692150"/>
            <a:ext cx="6070600" cy="3416300"/>
          </a:xfrm>
          <a:ln cap="flat"/>
        </p:spPr>
      </p:sp>
    </p:spTree>
    <p:extLst>
      <p:ext uri="{BB962C8B-B14F-4D97-AF65-F5344CB8AC3E}">
        <p14:creationId xmlns:p14="http://schemas.microsoft.com/office/powerpoint/2010/main" val="14343493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ChangeArrowheads="1"/>
          </p:cNvSpPr>
          <p:nvPr/>
        </p:nvSpPr>
        <p:spPr bwMode="auto">
          <a:xfrm>
            <a:off x="3812689" y="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3795" name="Rectangle 3"/>
          <p:cNvSpPr>
            <a:spLocks noChangeArrowheads="1"/>
          </p:cNvSpPr>
          <p:nvPr/>
        </p:nvSpPr>
        <p:spPr bwMode="auto">
          <a:xfrm>
            <a:off x="3812689" y="868680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9050" tIns="0" rIns="19050" bIns="0" anchor="b"/>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r"/>
            <a:r>
              <a:rPr lang="en-US" altLang="en-US" sz="1000" i="1"/>
              <a:t>6</a:t>
            </a:r>
          </a:p>
        </p:txBody>
      </p:sp>
      <p:sp>
        <p:nvSpPr>
          <p:cNvPr id="33796" name="Rectangle 4"/>
          <p:cNvSpPr>
            <a:spLocks noChangeArrowheads="1"/>
          </p:cNvSpPr>
          <p:nvPr/>
        </p:nvSpPr>
        <p:spPr bwMode="auto">
          <a:xfrm>
            <a:off x="2" y="868680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3797" name="Rectangle 5"/>
          <p:cNvSpPr>
            <a:spLocks noChangeArrowheads="1"/>
          </p:cNvSpPr>
          <p:nvPr/>
        </p:nvSpPr>
        <p:spPr bwMode="auto">
          <a:xfrm>
            <a:off x="2" y="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3798" name="Rectangle 6"/>
          <p:cNvSpPr>
            <a:spLocks noChangeArrowheads="1"/>
          </p:cNvSpPr>
          <p:nvPr/>
        </p:nvSpPr>
        <p:spPr bwMode="auto">
          <a:xfrm>
            <a:off x="3812689" y="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3799" name="Rectangle 7"/>
          <p:cNvSpPr>
            <a:spLocks noChangeArrowheads="1"/>
          </p:cNvSpPr>
          <p:nvPr/>
        </p:nvSpPr>
        <p:spPr bwMode="auto">
          <a:xfrm>
            <a:off x="3812689" y="868680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9050" tIns="0" rIns="19050" bIns="0" anchor="b"/>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r"/>
            <a:r>
              <a:rPr lang="en-US" altLang="en-US" sz="1000" i="1"/>
              <a:t>5</a:t>
            </a:r>
          </a:p>
        </p:txBody>
      </p:sp>
      <p:sp>
        <p:nvSpPr>
          <p:cNvPr id="33800" name="Rectangle 8"/>
          <p:cNvSpPr>
            <a:spLocks noChangeArrowheads="1"/>
          </p:cNvSpPr>
          <p:nvPr/>
        </p:nvSpPr>
        <p:spPr bwMode="auto">
          <a:xfrm>
            <a:off x="2" y="868680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3801" name="Rectangle 9"/>
          <p:cNvSpPr>
            <a:spLocks noChangeArrowheads="1"/>
          </p:cNvSpPr>
          <p:nvPr/>
        </p:nvSpPr>
        <p:spPr bwMode="auto">
          <a:xfrm>
            <a:off x="2" y="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3802" name="Rectangle 10"/>
          <p:cNvSpPr>
            <a:spLocks noChangeArrowheads="1"/>
          </p:cNvSpPr>
          <p:nvPr/>
        </p:nvSpPr>
        <p:spPr bwMode="auto">
          <a:xfrm>
            <a:off x="3812689" y="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3803" name="Rectangle 11"/>
          <p:cNvSpPr>
            <a:spLocks noChangeArrowheads="1"/>
          </p:cNvSpPr>
          <p:nvPr/>
        </p:nvSpPr>
        <p:spPr bwMode="auto">
          <a:xfrm>
            <a:off x="3812689" y="868680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9050" tIns="0" rIns="19050" bIns="0" anchor="b"/>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r"/>
            <a:r>
              <a:rPr lang="en-US" altLang="en-US" sz="1000" i="1"/>
              <a:t>5</a:t>
            </a:r>
          </a:p>
        </p:txBody>
      </p:sp>
      <p:sp>
        <p:nvSpPr>
          <p:cNvPr id="33804" name="Rectangle 12"/>
          <p:cNvSpPr>
            <a:spLocks noChangeArrowheads="1"/>
          </p:cNvSpPr>
          <p:nvPr/>
        </p:nvSpPr>
        <p:spPr bwMode="auto">
          <a:xfrm>
            <a:off x="2" y="868680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3805" name="Rectangle 13"/>
          <p:cNvSpPr>
            <a:spLocks noChangeArrowheads="1"/>
          </p:cNvSpPr>
          <p:nvPr/>
        </p:nvSpPr>
        <p:spPr bwMode="auto">
          <a:xfrm>
            <a:off x="2" y="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3806" name="Rectangle 14"/>
          <p:cNvSpPr>
            <a:spLocks noChangeArrowheads="1"/>
          </p:cNvSpPr>
          <p:nvPr/>
        </p:nvSpPr>
        <p:spPr bwMode="auto">
          <a:xfrm>
            <a:off x="3812689" y="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3807" name="Rectangle 15"/>
          <p:cNvSpPr>
            <a:spLocks noChangeArrowheads="1"/>
          </p:cNvSpPr>
          <p:nvPr/>
        </p:nvSpPr>
        <p:spPr bwMode="auto">
          <a:xfrm>
            <a:off x="3812689" y="868680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9050" tIns="0" rIns="19050" bIns="0" anchor="b"/>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r"/>
            <a:r>
              <a:rPr lang="en-US" altLang="en-US" sz="1000" i="1"/>
              <a:t>5</a:t>
            </a:r>
          </a:p>
        </p:txBody>
      </p:sp>
      <p:sp>
        <p:nvSpPr>
          <p:cNvPr id="33808" name="Rectangle 16"/>
          <p:cNvSpPr>
            <a:spLocks noChangeArrowheads="1"/>
          </p:cNvSpPr>
          <p:nvPr/>
        </p:nvSpPr>
        <p:spPr bwMode="auto">
          <a:xfrm>
            <a:off x="2" y="868680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3809" name="Rectangle 17"/>
          <p:cNvSpPr>
            <a:spLocks noChangeArrowheads="1"/>
          </p:cNvSpPr>
          <p:nvPr/>
        </p:nvSpPr>
        <p:spPr bwMode="auto">
          <a:xfrm>
            <a:off x="2" y="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3810" name="Rectangle 18"/>
          <p:cNvSpPr>
            <a:spLocks noChangeArrowheads="1"/>
          </p:cNvSpPr>
          <p:nvPr/>
        </p:nvSpPr>
        <p:spPr bwMode="auto">
          <a:xfrm>
            <a:off x="3812689" y="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3811" name="Rectangle 19"/>
          <p:cNvSpPr>
            <a:spLocks noChangeArrowheads="1"/>
          </p:cNvSpPr>
          <p:nvPr/>
        </p:nvSpPr>
        <p:spPr bwMode="auto">
          <a:xfrm>
            <a:off x="3812689" y="868680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9050" tIns="0" rIns="19050" bIns="0" anchor="b"/>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r"/>
            <a:r>
              <a:rPr lang="en-US" altLang="en-US" sz="1000" i="1"/>
              <a:t>5</a:t>
            </a:r>
          </a:p>
        </p:txBody>
      </p:sp>
      <p:sp>
        <p:nvSpPr>
          <p:cNvPr id="33812" name="Rectangle 20"/>
          <p:cNvSpPr>
            <a:spLocks noChangeArrowheads="1"/>
          </p:cNvSpPr>
          <p:nvPr/>
        </p:nvSpPr>
        <p:spPr bwMode="auto">
          <a:xfrm>
            <a:off x="2" y="868680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3813" name="Rectangle 21"/>
          <p:cNvSpPr>
            <a:spLocks noChangeArrowheads="1"/>
          </p:cNvSpPr>
          <p:nvPr/>
        </p:nvSpPr>
        <p:spPr bwMode="auto">
          <a:xfrm>
            <a:off x="2" y="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3814" name="Rectangle 22"/>
          <p:cNvSpPr>
            <a:spLocks noChangeArrowheads="1"/>
          </p:cNvSpPr>
          <p:nvPr/>
        </p:nvSpPr>
        <p:spPr bwMode="auto">
          <a:xfrm>
            <a:off x="3812689" y="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3815" name="Rectangle 23"/>
          <p:cNvSpPr>
            <a:spLocks noChangeArrowheads="1"/>
          </p:cNvSpPr>
          <p:nvPr/>
        </p:nvSpPr>
        <p:spPr bwMode="auto">
          <a:xfrm>
            <a:off x="3812689" y="868680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9050" tIns="0" rIns="19050" bIns="0" anchor="b"/>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r"/>
            <a:r>
              <a:rPr lang="en-US" altLang="en-US" sz="1000" i="1"/>
              <a:t>5</a:t>
            </a:r>
          </a:p>
        </p:txBody>
      </p:sp>
      <p:sp>
        <p:nvSpPr>
          <p:cNvPr id="33816" name="Rectangle 24"/>
          <p:cNvSpPr>
            <a:spLocks noChangeArrowheads="1"/>
          </p:cNvSpPr>
          <p:nvPr/>
        </p:nvSpPr>
        <p:spPr bwMode="auto">
          <a:xfrm>
            <a:off x="2" y="868680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3817" name="Rectangle 25"/>
          <p:cNvSpPr>
            <a:spLocks noChangeArrowheads="1"/>
          </p:cNvSpPr>
          <p:nvPr/>
        </p:nvSpPr>
        <p:spPr bwMode="auto">
          <a:xfrm>
            <a:off x="2" y="2"/>
            <a:ext cx="2915583"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3818" name="Rectangle 26"/>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3819" name="Rectangle 27"/>
          <p:cNvSpPr>
            <a:spLocks noGrp="1" noRot="1" noChangeAspect="1" noChangeArrowheads="1" noTextEdit="1"/>
          </p:cNvSpPr>
          <p:nvPr>
            <p:ph type="sldImg"/>
          </p:nvPr>
        </p:nvSpPr>
        <p:spPr>
          <a:xfrm>
            <a:off x="328613" y="692150"/>
            <a:ext cx="6070600" cy="3416300"/>
          </a:xfrm>
          <a:ln cap="flat"/>
        </p:spPr>
      </p:sp>
    </p:spTree>
    <p:extLst>
      <p:ext uri="{BB962C8B-B14F-4D97-AF65-F5344CB8AC3E}">
        <p14:creationId xmlns:p14="http://schemas.microsoft.com/office/powerpoint/2010/main" val="13399578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0C73C61C-E885-404C-8CA3-0A19860B738D}" type="slidenum">
              <a:rPr lang="en-GB" smtClean="0"/>
              <a:pPr/>
              <a:t>13</a:t>
            </a:fld>
            <a:endParaRPr lang="en-GB"/>
          </a:p>
        </p:txBody>
      </p:sp>
    </p:spTree>
    <p:extLst>
      <p:ext uri="{BB962C8B-B14F-4D97-AF65-F5344CB8AC3E}">
        <p14:creationId xmlns:p14="http://schemas.microsoft.com/office/powerpoint/2010/main" val="11387160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0C73C61C-E885-404C-8CA3-0A19860B738D}" type="slidenum">
              <a:rPr lang="en-GB" smtClean="0"/>
              <a:pPr/>
              <a:t>15</a:t>
            </a:fld>
            <a:endParaRPr lang="en-GB"/>
          </a:p>
        </p:txBody>
      </p:sp>
    </p:spTree>
    <p:extLst>
      <p:ext uri="{BB962C8B-B14F-4D97-AF65-F5344CB8AC3E}">
        <p14:creationId xmlns:p14="http://schemas.microsoft.com/office/powerpoint/2010/main" val="28398471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0C73C61C-E885-404C-8CA3-0A19860B738D}" type="slidenum">
              <a:rPr lang="en-GB" smtClean="0"/>
              <a:pPr/>
              <a:t>16</a:t>
            </a:fld>
            <a:endParaRPr lang="en-GB"/>
          </a:p>
        </p:txBody>
      </p:sp>
    </p:spTree>
    <p:extLst>
      <p:ext uri="{BB962C8B-B14F-4D97-AF65-F5344CB8AC3E}">
        <p14:creationId xmlns:p14="http://schemas.microsoft.com/office/powerpoint/2010/main" val="13938626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0C73C61C-E885-404C-8CA3-0A19860B738D}" type="slidenum">
              <a:rPr lang="en-GB" smtClean="0"/>
              <a:pPr/>
              <a:t>18</a:t>
            </a:fld>
            <a:endParaRPr lang="en-GB"/>
          </a:p>
        </p:txBody>
      </p:sp>
    </p:spTree>
    <p:extLst>
      <p:ext uri="{BB962C8B-B14F-4D97-AF65-F5344CB8AC3E}">
        <p14:creationId xmlns:p14="http://schemas.microsoft.com/office/powerpoint/2010/main" val="14796161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4294967295"/>
          </p:nvPr>
        </p:nvSpPr>
        <p:spPr bwMode="auto">
          <a:xfrm>
            <a:off x="2624097" y="12614046"/>
            <a:ext cx="2007483" cy="66401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5CAEED46-F6FF-4597-A308-C2366470FB13}" type="slidenum">
              <a:rPr lang="en-US" altLang="en-US"/>
              <a:pPr/>
              <a:t>19</a:t>
            </a:fld>
            <a:endParaRPr lang="en-US" altLang="en-US"/>
          </a:p>
        </p:txBody>
      </p:sp>
      <p:sp>
        <p:nvSpPr>
          <p:cNvPr id="40963" name="Rectangle 2"/>
          <p:cNvSpPr>
            <a:spLocks noChangeArrowheads="1"/>
          </p:cNvSpPr>
          <p:nvPr/>
        </p:nvSpPr>
        <p:spPr bwMode="auto">
          <a:xfrm>
            <a:off x="2625169" y="0"/>
            <a:ext cx="2007483" cy="6640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40964" name="Rectangle 3"/>
          <p:cNvSpPr>
            <a:spLocks noChangeArrowheads="1"/>
          </p:cNvSpPr>
          <p:nvPr/>
        </p:nvSpPr>
        <p:spPr bwMode="auto">
          <a:xfrm>
            <a:off x="2625169" y="12616351"/>
            <a:ext cx="2007483" cy="6640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9050" tIns="0" rIns="19050" bIns="0" anchor="b"/>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r"/>
            <a:r>
              <a:rPr lang="en-US" altLang="en-US" sz="1000" i="1"/>
              <a:t>16</a:t>
            </a:r>
          </a:p>
        </p:txBody>
      </p:sp>
      <p:sp>
        <p:nvSpPr>
          <p:cNvPr id="40965" name="Rectangle 4"/>
          <p:cNvSpPr>
            <a:spLocks noChangeArrowheads="1"/>
          </p:cNvSpPr>
          <p:nvPr/>
        </p:nvSpPr>
        <p:spPr bwMode="auto">
          <a:xfrm>
            <a:off x="0" y="12616351"/>
            <a:ext cx="2007483" cy="6640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40966" name="Rectangle 5"/>
          <p:cNvSpPr>
            <a:spLocks noChangeArrowheads="1"/>
          </p:cNvSpPr>
          <p:nvPr/>
        </p:nvSpPr>
        <p:spPr bwMode="auto">
          <a:xfrm>
            <a:off x="0" y="0"/>
            <a:ext cx="2007483" cy="6640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40967" name="Rectangle 6"/>
          <p:cNvSpPr>
            <a:spLocks noGrp="1" noRot="1" noChangeAspect="1" noChangeArrowheads="1" noTextEdit="1"/>
          </p:cNvSpPr>
          <p:nvPr>
            <p:ph type="sldImg"/>
          </p:nvPr>
        </p:nvSpPr>
        <p:spPr>
          <a:xfrm>
            <a:off x="-992188" y="1004888"/>
            <a:ext cx="6615113" cy="4962525"/>
          </a:xfrm>
          <a:ln cap="flat"/>
        </p:spPr>
      </p:sp>
      <p:sp>
        <p:nvSpPr>
          <p:cNvPr id="40968" name="Rectangle 7"/>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6032987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4294967295"/>
          </p:nvPr>
        </p:nvSpPr>
        <p:spPr bwMode="auto">
          <a:xfrm>
            <a:off x="2624097" y="12614046"/>
            <a:ext cx="2007483" cy="66401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EBCFF0C3-5D23-45DF-8172-A4BC5493C817}" type="slidenum">
              <a:rPr lang="en-US" altLang="en-US"/>
              <a:pPr/>
              <a:t>20</a:t>
            </a:fld>
            <a:endParaRPr lang="en-US" altLang="en-US"/>
          </a:p>
        </p:txBody>
      </p:sp>
      <p:sp>
        <p:nvSpPr>
          <p:cNvPr id="41987" name="Rectangle 2"/>
          <p:cNvSpPr>
            <a:spLocks noChangeArrowheads="1"/>
          </p:cNvSpPr>
          <p:nvPr/>
        </p:nvSpPr>
        <p:spPr bwMode="auto">
          <a:xfrm>
            <a:off x="2625169" y="0"/>
            <a:ext cx="2007483" cy="6640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41988" name="Rectangle 3"/>
          <p:cNvSpPr>
            <a:spLocks noChangeArrowheads="1"/>
          </p:cNvSpPr>
          <p:nvPr/>
        </p:nvSpPr>
        <p:spPr bwMode="auto">
          <a:xfrm>
            <a:off x="2625169" y="12616351"/>
            <a:ext cx="2007483" cy="6640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9050" tIns="0" rIns="19050" bIns="0" anchor="b"/>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r"/>
            <a:r>
              <a:rPr lang="en-US" altLang="en-US" sz="1000" i="1"/>
              <a:t>17</a:t>
            </a:r>
          </a:p>
        </p:txBody>
      </p:sp>
      <p:sp>
        <p:nvSpPr>
          <p:cNvPr id="41989" name="Rectangle 4"/>
          <p:cNvSpPr>
            <a:spLocks noChangeArrowheads="1"/>
          </p:cNvSpPr>
          <p:nvPr/>
        </p:nvSpPr>
        <p:spPr bwMode="auto">
          <a:xfrm>
            <a:off x="0" y="12616351"/>
            <a:ext cx="2007483" cy="6640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41990" name="Rectangle 5"/>
          <p:cNvSpPr>
            <a:spLocks noChangeArrowheads="1"/>
          </p:cNvSpPr>
          <p:nvPr/>
        </p:nvSpPr>
        <p:spPr bwMode="auto">
          <a:xfrm>
            <a:off x="0" y="0"/>
            <a:ext cx="2007483" cy="6640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41991" name="Rectangle 6"/>
          <p:cNvSpPr>
            <a:spLocks noGrp="1" noRot="1" noChangeAspect="1" noChangeArrowheads="1" noTextEdit="1"/>
          </p:cNvSpPr>
          <p:nvPr>
            <p:ph type="sldImg"/>
          </p:nvPr>
        </p:nvSpPr>
        <p:spPr>
          <a:xfrm>
            <a:off x="-2095500" y="1004888"/>
            <a:ext cx="8821738" cy="4962525"/>
          </a:xfrm>
          <a:ln cap="flat"/>
        </p:spPr>
      </p:sp>
      <p:sp>
        <p:nvSpPr>
          <p:cNvPr id="41992" name="Rectangle 7"/>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70389291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4294967295"/>
          </p:nvPr>
        </p:nvSpPr>
        <p:spPr bwMode="auto">
          <a:xfrm>
            <a:off x="2624097" y="12614046"/>
            <a:ext cx="2007483" cy="66401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42F965E5-2133-478F-90A7-FA2B894D88DA}" type="slidenum">
              <a:rPr lang="en-US" altLang="en-US"/>
              <a:pPr/>
              <a:t>21</a:t>
            </a:fld>
            <a:endParaRPr lang="en-US" altLang="en-US"/>
          </a:p>
        </p:txBody>
      </p:sp>
      <p:sp>
        <p:nvSpPr>
          <p:cNvPr id="43011" name="Rectangle 2"/>
          <p:cNvSpPr>
            <a:spLocks noChangeArrowheads="1"/>
          </p:cNvSpPr>
          <p:nvPr/>
        </p:nvSpPr>
        <p:spPr bwMode="auto">
          <a:xfrm>
            <a:off x="2625169" y="0"/>
            <a:ext cx="2007483" cy="6640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43012" name="Rectangle 3"/>
          <p:cNvSpPr>
            <a:spLocks noChangeArrowheads="1"/>
          </p:cNvSpPr>
          <p:nvPr/>
        </p:nvSpPr>
        <p:spPr bwMode="auto">
          <a:xfrm>
            <a:off x="2625169" y="12616351"/>
            <a:ext cx="2007483" cy="6640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9050" tIns="0" rIns="19050" bIns="0" anchor="b"/>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r"/>
            <a:r>
              <a:rPr lang="en-US" altLang="en-US" sz="1000" i="1"/>
              <a:t>18</a:t>
            </a:r>
          </a:p>
        </p:txBody>
      </p:sp>
      <p:sp>
        <p:nvSpPr>
          <p:cNvPr id="43013" name="Rectangle 4"/>
          <p:cNvSpPr>
            <a:spLocks noChangeArrowheads="1"/>
          </p:cNvSpPr>
          <p:nvPr/>
        </p:nvSpPr>
        <p:spPr bwMode="auto">
          <a:xfrm>
            <a:off x="0" y="12616351"/>
            <a:ext cx="2007483" cy="6640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43014" name="Rectangle 5"/>
          <p:cNvSpPr>
            <a:spLocks noChangeArrowheads="1"/>
          </p:cNvSpPr>
          <p:nvPr/>
        </p:nvSpPr>
        <p:spPr bwMode="auto">
          <a:xfrm>
            <a:off x="0" y="0"/>
            <a:ext cx="2007483" cy="6640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43015" name="Rectangle 6"/>
          <p:cNvSpPr>
            <a:spLocks noGrp="1" noRot="1" noChangeAspect="1" noChangeArrowheads="1" noTextEdit="1"/>
          </p:cNvSpPr>
          <p:nvPr>
            <p:ph type="sldImg"/>
          </p:nvPr>
        </p:nvSpPr>
        <p:spPr>
          <a:xfrm>
            <a:off x="-2095500" y="1004888"/>
            <a:ext cx="8821738" cy="4962525"/>
          </a:xfrm>
          <a:ln cap="flat"/>
        </p:spPr>
      </p:sp>
      <p:sp>
        <p:nvSpPr>
          <p:cNvPr id="43016" name="Rectangle 7"/>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6929460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4294967295"/>
          </p:nvPr>
        </p:nvSpPr>
        <p:spPr bwMode="auto">
          <a:xfrm>
            <a:off x="2624097" y="12614046"/>
            <a:ext cx="2007483" cy="66401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132DDA74-649F-42FD-978D-D50EFE1F02F7}" type="slidenum">
              <a:rPr lang="en-US" altLang="en-US"/>
              <a:pPr/>
              <a:t>22</a:t>
            </a:fld>
            <a:endParaRPr lang="en-US" altLang="en-US"/>
          </a:p>
        </p:txBody>
      </p:sp>
      <p:sp>
        <p:nvSpPr>
          <p:cNvPr id="44035" name="Rectangle 2"/>
          <p:cNvSpPr>
            <a:spLocks noChangeArrowheads="1"/>
          </p:cNvSpPr>
          <p:nvPr/>
        </p:nvSpPr>
        <p:spPr bwMode="auto">
          <a:xfrm>
            <a:off x="2625169" y="0"/>
            <a:ext cx="2007483" cy="6640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44036" name="Rectangle 3"/>
          <p:cNvSpPr>
            <a:spLocks noChangeArrowheads="1"/>
          </p:cNvSpPr>
          <p:nvPr/>
        </p:nvSpPr>
        <p:spPr bwMode="auto">
          <a:xfrm>
            <a:off x="2625169" y="12616351"/>
            <a:ext cx="2007483" cy="6640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9050" tIns="0" rIns="19050" bIns="0" anchor="b"/>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r"/>
            <a:r>
              <a:rPr lang="en-US" altLang="en-US" sz="1000" i="1"/>
              <a:t>19</a:t>
            </a:r>
          </a:p>
        </p:txBody>
      </p:sp>
      <p:sp>
        <p:nvSpPr>
          <p:cNvPr id="44037" name="Rectangle 4"/>
          <p:cNvSpPr>
            <a:spLocks noChangeArrowheads="1"/>
          </p:cNvSpPr>
          <p:nvPr/>
        </p:nvSpPr>
        <p:spPr bwMode="auto">
          <a:xfrm>
            <a:off x="0" y="12616351"/>
            <a:ext cx="2007483" cy="6640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44038" name="Rectangle 5"/>
          <p:cNvSpPr>
            <a:spLocks noChangeArrowheads="1"/>
          </p:cNvSpPr>
          <p:nvPr/>
        </p:nvSpPr>
        <p:spPr bwMode="auto">
          <a:xfrm>
            <a:off x="0" y="0"/>
            <a:ext cx="2007483" cy="6640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44039" name="Rectangle 6"/>
          <p:cNvSpPr>
            <a:spLocks noGrp="1" noRot="1" noChangeAspect="1" noChangeArrowheads="1" noTextEdit="1"/>
          </p:cNvSpPr>
          <p:nvPr>
            <p:ph type="sldImg"/>
          </p:nvPr>
        </p:nvSpPr>
        <p:spPr>
          <a:xfrm>
            <a:off x="-2095500" y="1004888"/>
            <a:ext cx="8821738" cy="4962525"/>
          </a:xfrm>
          <a:ln cap="flat"/>
        </p:spPr>
      </p:sp>
      <p:sp>
        <p:nvSpPr>
          <p:cNvPr id="44040" name="Rectangle 7"/>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3490392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78E11-D91B-4641-8F1A-FBA333F9B7F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BC92043-DD61-294A-B528-91087B650A9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CF65841-8C1F-674C-A984-F0A4F0F0EB3D}"/>
              </a:ext>
            </a:extLst>
          </p:cNvPr>
          <p:cNvSpPr>
            <a:spLocks noGrp="1"/>
          </p:cNvSpPr>
          <p:nvPr>
            <p:ph type="dt" sz="half" idx="10"/>
          </p:nvPr>
        </p:nvSpPr>
        <p:spPr/>
        <p:txBody>
          <a:bodyPr/>
          <a:lstStyle/>
          <a:p>
            <a:fld id="{7329551B-2CB6-614A-B016-8A980B60E889}" type="datetimeFigureOut">
              <a:rPr lang="en-US" smtClean="0"/>
              <a:t>11/4/23</a:t>
            </a:fld>
            <a:endParaRPr lang="en-US"/>
          </a:p>
        </p:txBody>
      </p:sp>
      <p:sp>
        <p:nvSpPr>
          <p:cNvPr id="5" name="Footer Placeholder 4">
            <a:extLst>
              <a:ext uri="{FF2B5EF4-FFF2-40B4-BE49-F238E27FC236}">
                <a16:creationId xmlns:a16="http://schemas.microsoft.com/office/drawing/2014/main" id="{2212F8FC-6EEC-8243-8852-558E48AC081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F14532-195A-7B4A-99F3-9D8DA440D5D9}"/>
              </a:ext>
            </a:extLst>
          </p:cNvPr>
          <p:cNvSpPr>
            <a:spLocks noGrp="1"/>
          </p:cNvSpPr>
          <p:nvPr>
            <p:ph type="sldNum" sz="quarter" idx="12"/>
          </p:nvPr>
        </p:nvSpPr>
        <p:spPr/>
        <p:txBody>
          <a:bodyPr/>
          <a:lstStyle/>
          <a:p>
            <a:fld id="{F493A557-1D14-1442-9A78-8C2D1CE5046B}" type="slidenum">
              <a:rPr lang="en-US" smtClean="0"/>
              <a:t>‹#›</a:t>
            </a:fld>
            <a:endParaRPr lang="en-US"/>
          </a:p>
        </p:txBody>
      </p:sp>
    </p:spTree>
    <p:extLst>
      <p:ext uri="{BB962C8B-B14F-4D97-AF65-F5344CB8AC3E}">
        <p14:creationId xmlns:p14="http://schemas.microsoft.com/office/powerpoint/2010/main" val="35085443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AF284-8037-094A-AD13-88E96CE8E37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09AF0FD-C693-5E45-A222-744233B41516}"/>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AFE9CC-83E7-524E-B03F-6BB3AD18AA2D}"/>
              </a:ext>
            </a:extLst>
          </p:cNvPr>
          <p:cNvSpPr>
            <a:spLocks noGrp="1"/>
          </p:cNvSpPr>
          <p:nvPr>
            <p:ph type="dt" sz="half" idx="10"/>
          </p:nvPr>
        </p:nvSpPr>
        <p:spPr/>
        <p:txBody>
          <a:bodyPr/>
          <a:lstStyle/>
          <a:p>
            <a:fld id="{7329551B-2CB6-614A-B016-8A980B60E889}" type="datetimeFigureOut">
              <a:rPr lang="en-US" smtClean="0"/>
              <a:t>11/4/23</a:t>
            </a:fld>
            <a:endParaRPr lang="en-US"/>
          </a:p>
        </p:txBody>
      </p:sp>
      <p:sp>
        <p:nvSpPr>
          <p:cNvPr id="5" name="Footer Placeholder 4">
            <a:extLst>
              <a:ext uri="{FF2B5EF4-FFF2-40B4-BE49-F238E27FC236}">
                <a16:creationId xmlns:a16="http://schemas.microsoft.com/office/drawing/2014/main" id="{8DD6C966-9F8B-B846-813D-88D777025EC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88E4DA6-3C8C-C146-AD5C-0F292C91BF54}"/>
              </a:ext>
            </a:extLst>
          </p:cNvPr>
          <p:cNvSpPr>
            <a:spLocks noGrp="1"/>
          </p:cNvSpPr>
          <p:nvPr>
            <p:ph type="sldNum" sz="quarter" idx="12"/>
          </p:nvPr>
        </p:nvSpPr>
        <p:spPr/>
        <p:txBody>
          <a:bodyPr/>
          <a:lstStyle/>
          <a:p>
            <a:fld id="{F493A557-1D14-1442-9A78-8C2D1CE5046B}" type="slidenum">
              <a:rPr lang="en-US" smtClean="0"/>
              <a:t>‹#›</a:t>
            </a:fld>
            <a:endParaRPr lang="en-US"/>
          </a:p>
        </p:txBody>
      </p:sp>
    </p:spTree>
    <p:extLst>
      <p:ext uri="{BB962C8B-B14F-4D97-AF65-F5344CB8AC3E}">
        <p14:creationId xmlns:p14="http://schemas.microsoft.com/office/powerpoint/2010/main" val="7544380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DC2D9F-0E42-954A-A0D7-3A24E29D5A8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C41A295-01EB-154C-BE22-E14BA62714E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865BC182-AB5C-994F-ADC1-B6D17C4FABF2}"/>
              </a:ext>
            </a:extLst>
          </p:cNvPr>
          <p:cNvSpPr>
            <a:spLocks noGrp="1"/>
          </p:cNvSpPr>
          <p:nvPr>
            <p:ph type="dt" sz="half" idx="10"/>
          </p:nvPr>
        </p:nvSpPr>
        <p:spPr/>
        <p:txBody>
          <a:bodyPr/>
          <a:lstStyle/>
          <a:p>
            <a:fld id="{7329551B-2CB6-614A-B016-8A980B60E889}" type="datetimeFigureOut">
              <a:rPr lang="en-US" smtClean="0"/>
              <a:t>11/4/23</a:t>
            </a:fld>
            <a:endParaRPr lang="en-US"/>
          </a:p>
        </p:txBody>
      </p:sp>
      <p:sp>
        <p:nvSpPr>
          <p:cNvPr id="5" name="Footer Placeholder 4">
            <a:extLst>
              <a:ext uri="{FF2B5EF4-FFF2-40B4-BE49-F238E27FC236}">
                <a16:creationId xmlns:a16="http://schemas.microsoft.com/office/drawing/2014/main" id="{8F2F2641-4739-414C-AF7C-DA8F7B40B72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8C6F4B1-A74F-A44B-A2B9-D0B70EF33393}"/>
              </a:ext>
            </a:extLst>
          </p:cNvPr>
          <p:cNvSpPr>
            <a:spLocks noGrp="1"/>
          </p:cNvSpPr>
          <p:nvPr>
            <p:ph type="sldNum" sz="quarter" idx="12"/>
          </p:nvPr>
        </p:nvSpPr>
        <p:spPr/>
        <p:txBody>
          <a:bodyPr/>
          <a:lstStyle/>
          <a:p>
            <a:fld id="{F493A557-1D14-1442-9A78-8C2D1CE5046B}" type="slidenum">
              <a:rPr lang="en-US" smtClean="0"/>
              <a:t>‹#›</a:t>
            </a:fld>
            <a:endParaRPr lang="en-US"/>
          </a:p>
        </p:txBody>
      </p:sp>
    </p:spTree>
    <p:extLst>
      <p:ext uri="{BB962C8B-B14F-4D97-AF65-F5344CB8AC3E}">
        <p14:creationId xmlns:p14="http://schemas.microsoft.com/office/powerpoint/2010/main" val="41223450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FDAEC-7E22-1846-B5E4-111AE5DECC9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CDBBE54-6B1C-D545-9A7D-EC2D935F99C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DF35E58-BDEA-B84A-A746-3CFB9A9BFEAE}"/>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148E2FC-16AF-0B41-942E-F9A063FD9CD3}"/>
              </a:ext>
            </a:extLst>
          </p:cNvPr>
          <p:cNvSpPr>
            <a:spLocks noGrp="1"/>
          </p:cNvSpPr>
          <p:nvPr>
            <p:ph type="dt" sz="half" idx="10"/>
          </p:nvPr>
        </p:nvSpPr>
        <p:spPr/>
        <p:txBody>
          <a:bodyPr/>
          <a:lstStyle/>
          <a:p>
            <a:fld id="{7329551B-2CB6-614A-B016-8A980B60E889}" type="datetimeFigureOut">
              <a:rPr lang="en-US" smtClean="0"/>
              <a:t>11/4/23</a:t>
            </a:fld>
            <a:endParaRPr lang="en-US"/>
          </a:p>
        </p:txBody>
      </p:sp>
      <p:sp>
        <p:nvSpPr>
          <p:cNvPr id="6" name="Footer Placeholder 5">
            <a:extLst>
              <a:ext uri="{FF2B5EF4-FFF2-40B4-BE49-F238E27FC236}">
                <a16:creationId xmlns:a16="http://schemas.microsoft.com/office/drawing/2014/main" id="{91144660-4938-9C44-A460-2E6CC797F4D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073F9BD-503A-0646-9E6C-68D9993A326A}"/>
              </a:ext>
            </a:extLst>
          </p:cNvPr>
          <p:cNvSpPr>
            <a:spLocks noGrp="1"/>
          </p:cNvSpPr>
          <p:nvPr>
            <p:ph type="sldNum" sz="quarter" idx="12"/>
          </p:nvPr>
        </p:nvSpPr>
        <p:spPr/>
        <p:txBody>
          <a:bodyPr/>
          <a:lstStyle/>
          <a:p>
            <a:fld id="{F493A557-1D14-1442-9A78-8C2D1CE5046B}" type="slidenum">
              <a:rPr lang="en-US" smtClean="0"/>
              <a:t>‹#›</a:t>
            </a:fld>
            <a:endParaRPr lang="en-US"/>
          </a:p>
        </p:txBody>
      </p:sp>
    </p:spTree>
    <p:extLst>
      <p:ext uri="{BB962C8B-B14F-4D97-AF65-F5344CB8AC3E}">
        <p14:creationId xmlns:p14="http://schemas.microsoft.com/office/powerpoint/2010/main" val="38392900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B3573-6D20-044A-B5DF-C9A515D3992B}"/>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E9E43EBC-ABA3-C046-A248-FCEF62F7F9B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C46F0202-EC96-6947-A010-73CC696A30CF}"/>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C422A3D-27C9-6B41-B0A5-17D24290E12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D020B01E-412F-9B43-9E53-0E57CF922387}"/>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E3A791E-EA23-8D44-A033-9B9C076BB86A}"/>
              </a:ext>
            </a:extLst>
          </p:cNvPr>
          <p:cNvSpPr>
            <a:spLocks noGrp="1"/>
          </p:cNvSpPr>
          <p:nvPr>
            <p:ph type="dt" sz="half" idx="10"/>
          </p:nvPr>
        </p:nvSpPr>
        <p:spPr/>
        <p:txBody>
          <a:bodyPr/>
          <a:lstStyle/>
          <a:p>
            <a:fld id="{7329551B-2CB6-614A-B016-8A980B60E889}" type="datetimeFigureOut">
              <a:rPr lang="en-US" smtClean="0"/>
              <a:t>11/4/23</a:t>
            </a:fld>
            <a:endParaRPr lang="en-US"/>
          </a:p>
        </p:txBody>
      </p:sp>
      <p:sp>
        <p:nvSpPr>
          <p:cNvPr id="8" name="Footer Placeholder 7">
            <a:extLst>
              <a:ext uri="{FF2B5EF4-FFF2-40B4-BE49-F238E27FC236}">
                <a16:creationId xmlns:a16="http://schemas.microsoft.com/office/drawing/2014/main" id="{EDC35966-2A12-BF44-8471-6CA60894146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A9BC216-8209-464F-85D7-1492E63A769C}"/>
              </a:ext>
            </a:extLst>
          </p:cNvPr>
          <p:cNvSpPr>
            <a:spLocks noGrp="1"/>
          </p:cNvSpPr>
          <p:nvPr>
            <p:ph type="sldNum" sz="quarter" idx="12"/>
          </p:nvPr>
        </p:nvSpPr>
        <p:spPr/>
        <p:txBody>
          <a:bodyPr/>
          <a:lstStyle/>
          <a:p>
            <a:fld id="{F493A557-1D14-1442-9A78-8C2D1CE5046B}" type="slidenum">
              <a:rPr lang="en-US" smtClean="0"/>
              <a:t>‹#›</a:t>
            </a:fld>
            <a:endParaRPr lang="en-US"/>
          </a:p>
        </p:txBody>
      </p:sp>
    </p:spTree>
    <p:extLst>
      <p:ext uri="{BB962C8B-B14F-4D97-AF65-F5344CB8AC3E}">
        <p14:creationId xmlns:p14="http://schemas.microsoft.com/office/powerpoint/2010/main" val="9144761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A5FE83-50EC-5D46-842D-42049A1A4ED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35386B5-35EA-0849-9A58-F9F56F38B8B5}"/>
              </a:ext>
            </a:extLst>
          </p:cNvPr>
          <p:cNvSpPr>
            <a:spLocks noGrp="1"/>
          </p:cNvSpPr>
          <p:nvPr>
            <p:ph type="dt" sz="half" idx="10"/>
          </p:nvPr>
        </p:nvSpPr>
        <p:spPr/>
        <p:txBody>
          <a:bodyPr/>
          <a:lstStyle/>
          <a:p>
            <a:fld id="{7329551B-2CB6-614A-B016-8A980B60E889}" type="datetimeFigureOut">
              <a:rPr lang="en-US" smtClean="0"/>
              <a:t>11/4/23</a:t>
            </a:fld>
            <a:endParaRPr lang="en-US"/>
          </a:p>
        </p:txBody>
      </p:sp>
      <p:sp>
        <p:nvSpPr>
          <p:cNvPr id="4" name="Footer Placeholder 3">
            <a:extLst>
              <a:ext uri="{FF2B5EF4-FFF2-40B4-BE49-F238E27FC236}">
                <a16:creationId xmlns:a16="http://schemas.microsoft.com/office/drawing/2014/main" id="{4A00FDB0-BF2B-0F4C-AEFF-6D8F19FE05E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060F2ED-09B7-6A49-A95D-64A1492E4E95}"/>
              </a:ext>
            </a:extLst>
          </p:cNvPr>
          <p:cNvSpPr>
            <a:spLocks noGrp="1"/>
          </p:cNvSpPr>
          <p:nvPr>
            <p:ph type="sldNum" sz="quarter" idx="12"/>
          </p:nvPr>
        </p:nvSpPr>
        <p:spPr/>
        <p:txBody>
          <a:bodyPr/>
          <a:lstStyle/>
          <a:p>
            <a:fld id="{F493A557-1D14-1442-9A78-8C2D1CE5046B}" type="slidenum">
              <a:rPr lang="en-US" smtClean="0"/>
              <a:t>‹#›</a:t>
            </a:fld>
            <a:endParaRPr lang="en-US"/>
          </a:p>
        </p:txBody>
      </p:sp>
    </p:spTree>
    <p:extLst>
      <p:ext uri="{BB962C8B-B14F-4D97-AF65-F5344CB8AC3E}">
        <p14:creationId xmlns:p14="http://schemas.microsoft.com/office/powerpoint/2010/main" val="7523128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5EDF2A4-7EA2-2A4A-886D-7010F60B3BA8}"/>
              </a:ext>
            </a:extLst>
          </p:cNvPr>
          <p:cNvSpPr>
            <a:spLocks noGrp="1"/>
          </p:cNvSpPr>
          <p:nvPr>
            <p:ph type="dt" sz="half" idx="10"/>
          </p:nvPr>
        </p:nvSpPr>
        <p:spPr/>
        <p:txBody>
          <a:bodyPr/>
          <a:lstStyle/>
          <a:p>
            <a:fld id="{7329551B-2CB6-614A-B016-8A980B60E889}" type="datetimeFigureOut">
              <a:rPr lang="en-US" smtClean="0"/>
              <a:t>11/4/23</a:t>
            </a:fld>
            <a:endParaRPr lang="en-US"/>
          </a:p>
        </p:txBody>
      </p:sp>
      <p:sp>
        <p:nvSpPr>
          <p:cNvPr id="3" name="Footer Placeholder 2">
            <a:extLst>
              <a:ext uri="{FF2B5EF4-FFF2-40B4-BE49-F238E27FC236}">
                <a16:creationId xmlns:a16="http://schemas.microsoft.com/office/drawing/2014/main" id="{F8385973-D42D-A440-A102-5CF7EAF6E64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9F471F0-ED59-B044-8B04-31E966FF80FB}"/>
              </a:ext>
            </a:extLst>
          </p:cNvPr>
          <p:cNvSpPr>
            <a:spLocks noGrp="1"/>
          </p:cNvSpPr>
          <p:nvPr>
            <p:ph type="sldNum" sz="quarter" idx="12"/>
          </p:nvPr>
        </p:nvSpPr>
        <p:spPr/>
        <p:txBody>
          <a:bodyPr/>
          <a:lstStyle/>
          <a:p>
            <a:fld id="{F493A557-1D14-1442-9A78-8C2D1CE5046B}" type="slidenum">
              <a:rPr lang="en-US" smtClean="0"/>
              <a:t>‹#›</a:t>
            </a:fld>
            <a:endParaRPr lang="en-US"/>
          </a:p>
        </p:txBody>
      </p:sp>
    </p:spTree>
    <p:extLst>
      <p:ext uri="{BB962C8B-B14F-4D97-AF65-F5344CB8AC3E}">
        <p14:creationId xmlns:p14="http://schemas.microsoft.com/office/powerpoint/2010/main" val="15449250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F16FB-360E-B14F-8864-A797F474C3F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82978044-5E8A-6543-9AD6-B8C647DB255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D3F9E8-1943-F647-93F1-9594D0D4CAC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EDB87C3-7470-0A46-9DF8-8F204518972E}"/>
              </a:ext>
            </a:extLst>
          </p:cNvPr>
          <p:cNvSpPr>
            <a:spLocks noGrp="1"/>
          </p:cNvSpPr>
          <p:nvPr>
            <p:ph type="dt" sz="half" idx="10"/>
          </p:nvPr>
        </p:nvSpPr>
        <p:spPr/>
        <p:txBody>
          <a:bodyPr/>
          <a:lstStyle/>
          <a:p>
            <a:fld id="{7329551B-2CB6-614A-B016-8A980B60E889}" type="datetimeFigureOut">
              <a:rPr lang="en-US" smtClean="0"/>
              <a:t>11/4/23</a:t>
            </a:fld>
            <a:endParaRPr lang="en-US"/>
          </a:p>
        </p:txBody>
      </p:sp>
      <p:sp>
        <p:nvSpPr>
          <p:cNvPr id="6" name="Footer Placeholder 5">
            <a:extLst>
              <a:ext uri="{FF2B5EF4-FFF2-40B4-BE49-F238E27FC236}">
                <a16:creationId xmlns:a16="http://schemas.microsoft.com/office/drawing/2014/main" id="{BC278508-4E99-2E48-B645-E12F7EBC0A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FD9CB6-0BA5-9A41-BF18-B2F2BE05BB31}"/>
              </a:ext>
            </a:extLst>
          </p:cNvPr>
          <p:cNvSpPr>
            <a:spLocks noGrp="1"/>
          </p:cNvSpPr>
          <p:nvPr>
            <p:ph type="sldNum" sz="quarter" idx="12"/>
          </p:nvPr>
        </p:nvSpPr>
        <p:spPr/>
        <p:txBody>
          <a:bodyPr/>
          <a:lstStyle/>
          <a:p>
            <a:fld id="{F493A557-1D14-1442-9A78-8C2D1CE5046B}" type="slidenum">
              <a:rPr lang="en-US" smtClean="0"/>
              <a:t>‹#›</a:t>
            </a:fld>
            <a:endParaRPr lang="en-US"/>
          </a:p>
        </p:txBody>
      </p:sp>
    </p:spTree>
    <p:extLst>
      <p:ext uri="{BB962C8B-B14F-4D97-AF65-F5344CB8AC3E}">
        <p14:creationId xmlns:p14="http://schemas.microsoft.com/office/powerpoint/2010/main" val="30486418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881EA1-B7C1-C142-A1B1-EB5B117B33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C8F4498-44A3-514F-8F05-13D35F0FF57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ED039FB-D786-7549-8FEE-05432A21CE3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B765B96-A32F-324F-B618-DCF530972573}"/>
              </a:ext>
            </a:extLst>
          </p:cNvPr>
          <p:cNvSpPr>
            <a:spLocks noGrp="1"/>
          </p:cNvSpPr>
          <p:nvPr>
            <p:ph type="dt" sz="half" idx="10"/>
          </p:nvPr>
        </p:nvSpPr>
        <p:spPr/>
        <p:txBody>
          <a:bodyPr/>
          <a:lstStyle/>
          <a:p>
            <a:fld id="{7329551B-2CB6-614A-B016-8A980B60E889}" type="datetimeFigureOut">
              <a:rPr lang="en-US" smtClean="0"/>
              <a:t>11/4/23</a:t>
            </a:fld>
            <a:endParaRPr lang="en-US"/>
          </a:p>
        </p:txBody>
      </p:sp>
      <p:sp>
        <p:nvSpPr>
          <p:cNvPr id="6" name="Footer Placeholder 5">
            <a:extLst>
              <a:ext uri="{FF2B5EF4-FFF2-40B4-BE49-F238E27FC236}">
                <a16:creationId xmlns:a16="http://schemas.microsoft.com/office/drawing/2014/main" id="{3BD23F80-745E-1941-ADE1-1A21374D435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99A2FC4-99EA-7F44-878D-AA62079A0722}"/>
              </a:ext>
            </a:extLst>
          </p:cNvPr>
          <p:cNvSpPr>
            <a:spLocks noGrp="1"/>
          </p:cNvSpPr>
          <p:nvPr>
            <p:ph type="sldNum" sz="quarter" idx="12"/>
          </p:nvPr>
        </p:nvSpPr>
        <p:spPr/>
        <p:txBody>
          <a:bodyPr/>
          <a:lstStyle/>
          <a:p>
            <a:fld id="{F493A557-1D14-1442-9A78-8C2D1CE5046B}" type="slidenum">
              <a:rPr lang="en-US" smtClean="0"/>
              <a:t>‹#›</a:t>
            </a:fld>
            <a:endParaRPr lang="en-US"/>
          </a:p>
        </p:txBody>
      </p:sp>
    </p:spTree>
    <p:extLst>
      <p:ext uri="{BB962C8B-B14F-4D97-AF65-F5344CB8AC3E}">
        <p14:creationId xmlns:p14="http://schemas.microsoft.com/office/powerpoint/2010/main" val="10905858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C9818-2CD0-D44A-8C33-869A4B1BD60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4629ECF-1F38-DA47-8985-079EB0F11821}"/>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E8D66E2-F5C1-B04A-AB0A-CB77FDBADED1}"/>
              </a:ext>
            </a:extLst>
          </p:cNvPr>
          <p:cNvSpPr>
            <a:spLocks noGrp="1"/>
          </p:cNvSpPr>
          <p:nvPr>
            <p:ph type="dt" sz="half" idx="10"/>
          </p:nvPr>
        </p:nvSpPr>
        <p:spPr/>
        <p:txBody>
          <a:bodyPr/>
          <a:lstStyle/>
          <a:p>
            <a:fld id="{7329551B-2CB6-614A-B016-8A980B60E889}" type="datetimeFigureOut">
              <a:rPr lang="en-US" smtClean="0"/>
              <a:t>11/4/23</a:t>
            </a:fld>
            <a:endParaRPr lang="en-US"/>
          </a:p>
        </p:txBody>
      </p:sp>
      <p:sp>
        <p:nvSpPr>
          <p:cNvPr id="5" name="Footer Placeholder 4">
            <a:extLst>
              <a:ext uri="{FF2B5EF4-FFF2-40B4-BE49-F238E27FC236}">
                <a16:creationId xmlns:a16="http://schemas.microsoft.com/office/drawing/2014/main" id="{784ACA8E-8F92-124D-8848-687C03481E4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B1870D-38AF-7748-87E6-97256F8605FB}"/>
              </a:ext>
            </a:extLst>
          </p:cNvPr>
          <p:cNvSpPr>
            <a:spLocks noGrp="1"/>
          </p:cNvSpPr>
          <p:nvPr>
            <p:ph type="sldNum" sz="quarter" idx="12"/>
          </p:nvPr>
        </p:nvSpPr>
        <p:spPr/>
        <p:txBody>
          <a:bodyPr/>
          <a:lstStyle/>
          <a:p>
            <a:fld id="{F493A557-1D14-1442-9A78-8C2D1CE5046B}" type="slidenum">
              <a:rPr lang="en-US" smtClean="0"/>
              <a:t>‹#›</a:t>
            </a:fld>
            <a:endParaRPr lang="en-US"/>
          </a:p>
        </p:txBody>
      </p:sp>
    </p:spTree>
    <p:extLst>
      <p:ext uri="{BB962C8B-B14F-4D97-AF65-F5344CB8AC3E}">
        <p14:creationId xmlns:p14="http://schemas.microsoft.com/office/powerpoint/2010/main" val="1949649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33FB42-A70C-7542-BFEA-01DD85E61F8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2362D78-29FE-3B40-9B61-431E0BBB3352}"/>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4FCCC16-0A94-D843-B241-C569E435B9A1}"/>
              </a:ext>
            </a:extLst>
          </p:cNvPr>
          <p:cNvSpPr>
            <a:spLocks noGrp="1"/>
          </p:cNvSpPr>
          <p:nvPr>
            <p:ph type="dt" sz="half" idx="10"/>
          </p:nvPr>
        </p:nvSpPr>
        <p:spPr/>
        <p:txBody>
          <a:bodyPr/>
          <a:lstStyle/>
          <a:p>
            <a:fld id="{7329551B-2CB6-614A-B016-8A980B60E889}" type="datetimeFigureOut">
              <a:rPr lang="en-US" smtClean="0"/>
              <a:t>11/4/23</a:t>
            </a:fld>
            <a:endParaRPr lang="en-US"/>
          </a:p>
        </p:txBody>
      </p:sp>
      <p:sp>
        <p:nvSpPr>
          <p:cNvPr id="5" name="Footer Placeholder 4">
            <a:extLst>
              <a:ext uri="{FF2B5EF4-FFF2-40B4-BE49-F238E27FC236}">
                <a16:creationId xmlns:a16="http://schemas.microsoft.com/office/drawing/2014/main" id="{BAB7392C-300A-0E45-A3E5-237030F8DA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EACCEC-4D7E-AD4A-994A-146B41D423A9}"/>
              </a:ext>
            </a:extLst>
          </p:cNvPr>
          <p:cNvSpPr>
            <a:spLocks noGrp="1"/>
          </p:cNvSpPr>
          <p:nvPr>
            <p:ph type="sldNum" sz="quarter" idx="12"/>
          </p:nvPr>
        </p:nvSpPr>
        <p:spPr/>
        <p:txBody>
          <a:bodyPr/>
          <a:lstStyle/>
          <a:p>
            <a:fld id="{F493A557-1D14-1442-9A78-8C2D1CE5046B}" type="slidenum">
              <a:rPr lang="en-US" smtClean="0"/>
              <a:t>‹#›</a:t>
            </a:fld>
            <a:endParaRPr lang="en-US"/>
          </a:p>
        </p:txBody>
      </p:sp>
    </p:spTree>
    <p:extLst>
      <p:ext uri="{BB962C8B-B14F-4D97-AF65-F5344CB8AC3E}">
        <p14:creationId xmlns:p14="http://schemas.microsoft.com/office/powerpoint/2010/main" val="28141039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9DC7761-4FFD-8D41-8D97-F2EA1A62480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175ECDA-9C2D-6B42-B279-40DA89CB2A6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0E940A4-5998-4948-8ABE-21FFAF95D09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329551B-2CB6-614A-B016-8A980B60E889}" type="datetimeFigureOut">
              <a:rPr lang="en-US" smtClean="0"/>
              <a:t>11/4/23</a:t>
            </a:fld>
            <a:endParaRPr lang="en-US"/>
          </a:p>
        </p:txBody>
      </p:sp>
      <p:sp>
        <p:nvSpPr>
          <p:cNvPr id="5" name="Footer Placeholder 4">
            <a:extLst>
              <a:ext uri="{FF2B5EF4-FFF2-40B4-BE49-F238E27FC236}">
                <a16:creationId xmlns:a16="http://schemas.microsoft.com/office/drawing/2014/main" id="{A9FBD6BE-BDE9-F143-8468-628C0D19471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6C072E1-8503-0942-8406-B9AF1E94F3D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493A557-1D14-1442-9A78-8C2D1CE5046B}" type="slidenum">
              <a:rPr lang="en-US" smtClean="0"/>
              <a:t>‹#›</a:t>
            </a:fld>
            <a:endParaRPr lang="en-US"/>
          </a:p>
        </p:txBody>
      </p:sp>
    </p:spTree>
    <p:extLst>
      <p:ext uri="{BB962C8B-B14F-4D97-AF65-F5344CB8AC3E}">
        <p14:creationId xmlns:p14="http://schemas.microsoft.com/office/powerpoint/2010/main" val="40429530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wm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0E7DE-DC41-5E4B-8500-5D25B195839F}"/>
              </a:ext>
            </a:extLst>
          </p:cNvPr>
          <p:cNvSpPr>
            <a:spLocks noGrp="1"/>
          </p:cNvSpPr>
          <p:nvPr>
            <p:ph type="ctrTitle"/>
          </p:nvPr>
        </p:nvSpPr>
        <p:spPr/>
        <p:txBody>
          <a:bodyPr>
            <a:normAutofit fontScale="90000"/>
          </a:bodyPr>
          <a:lstStyle/>
          <a:p>
            <a:r>
              <a:rPr lang="en-US" sz="8800" b="1" dirty="0"/>
              <a:t>Corporate Financing</a:t>
            </a:r>
          </a:p>
        </p:txBody>
      </p:sp>
    </p:spTree>
    <p:extLst>
      <p:ext uri="{BB962C8B-B14F-4D97-AF65-F5344CB8AC3E}">
        <p14:creationId xmlns:p14="http://schemas.microsoft.com/office/powerpoint/2010/main" val="39191042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2524" y="370164"/>
            <a:ext cx="9832769" cy="540000"/>
          </a:xfrm>
        </p:spPr>
        <p:txBody>
          <a:bodyPr>
            <a:normAutofit fontScale="90000"/>
          </a:bodyPr>
          <a:lstStyle/>
          <a:p>
            <a:r>
              <a:rPr lang="en-US" altLang="en-US" sz="3600" b="1" dirty="0"/>
              <a:t>Patterns of Corporate Financing</a:t>
            </a:r>
          </a:p>
        </p:txBody>
      </p:sp>
      <p:sp>
        <p:nvSpPr>
          <p:cNvPr id="3" name="Content Placeholder 2"/>
          <p:cNvSpPr>
            <a:spLocks noGrp="1"/>
          </p:cNvSpPr>
          <p:nvPr>
            <p:ph idx="1"/>
          </p:nvPr>
        </p:nvSpPr>
        <p:spPr>
          <a:xfrm>
            <a:off x="902525" y="1192880"/>
            <a:ext cx="10723418" cy="5085715"/>
          </a:xfrm>
        </p:spPr>
        <p:txBody>
          <a:bodyPr>
            <a:noAutofit/>
          </a:bodyPr>
          <a:lstStyle/>
          <a:p>
            <a:pPr>
              <a:buClr>
                <a:srgbClr val="159AD7"/>
              </a:buClr>
            </a:pPr>
            <a:r>
              <a:rPr lang="en-GB" dirty="0"/>
              <a:t>We said at the beginning that Corporate Finance is concerned with how corporations make </a:t>
            </a:r>
            <a:r>
              <a:rPr lang="en-GB" b="1" dirty="0"/>
              <a:t>financing</a:t>
            </a:r>
            <a:r>
              <a:rPr lang="en-GB" dirty="0"/>
              <a:t> and </a:t>
            </a:r>
            <a:r>
              <a:rPr lang="en-GB" b="1" dirty="0"/>
              <a:t>investment</a:t>
            </a:r>
            <a:r>
              <a:rPr lang="en-GB" dirty="0"/>
              <a:t> decisions.</a:t>
            </a:r>
          </a:p>
          <a:p>
            <a:pPr lvl="2"/>
            <a:r>
              <a:rPr lang="en-US" altLang="en-US" sz="2400" b="1" dirty="0"/>
              <a:t>Investment decision </a:t>
            </a:r>
          </a:p>
          <a:p>
            <a:pPr lvl="3"/>
            <a:r>
              <a:rPr lang="en-US" altLang="en-US" sz="2000" dirty="0"/>
              <a:t>purchase of real assets (tangible and non-tangible)</a:t>
            </a:r>
          </a:p>
          <a:p>
            <a:pPr lvl="2"/>
            <a:r>
              <a:rPr lang="en-US" altLang="en-US" sz="2400" b="1" dirty="0"/>
              <a:t>Financing decision </a:t>
            </a:r>
            <a:endParaRPr lang="en-US" altLang="en-US" sz="2400" dirty="0"/>
          </a:p>
          <a:p>
            <a:pPr lvl="3"/>
            <a:r>
              <a:rPr lang="en-US" altLang="en-US" sz="2000" dirty="0"/>
              <a:t>sale of financial assets (to fund investment in real assets)</a:t>
            </a:r>
          </a:p>
          <a:p>
            <a:r>
              <a:rPr lang="en-US" dirty="0"/>
              <a:t>We examined the investment principle and argued that projects that earn a return greater than the minimum acceptable hurdle rate are good projects</a:t>
            </a:r>
          </a:p>
          <a:p>
            <a:r>
              <a:rPr lang="en-US" dirty="0"/>
              <a:t>This lecture looks at how corporations raise the necessary funds to carry on its business</a:t>
            </a:r>
          </a:p>
          <a:p>
            <a:pPr marL="0" indent="0">
              <a:buNone/>
            </a:pPr>
            <a:r>
              <a:rPr lang="en-GB" sz="2400" dirty="0"/>
              <a:t>		</a:t>
            </a:r>
          </a:p>
          <a:p>
            <a:pPr marL="0" indent="0">
              <a:buNone/>
            </a:pPr>
            <a:r>
              <a:rPr lang="en-GB" sz="2400" dirty="0"/>
              <a:t> </a:t>
            </a:r>
          </a:p>
          <a:p>
            <a:pPr marL="0" indent="0">
              <a:buNone/>
            </a:pPr>
            <a:endParaRPr lang="en-GB" sz="2400" dirty="0"/>
          </a:p>
        </p:txBody>
      </p:sp>
    </p:spTree>
    <p:extLst>
      <p:ext uri="{BB962C8B-B14F-4D97-AF65-F5344CB8AC3E}">
        <p14:creationId xmlns:p14="http://schemas.microsoft.com/office/powerpoint/2010/main" val="192961120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ipe(down)">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wipe(down)">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wipe(down)">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wipe(down)">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wipe(down)">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wipe(down)">
                                      <p:cBhvr>
                                        <p:cTn id="42" dur="500"/>
                                        <p:tgtEl>
                                          <p:spTgt spid="3">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wipe(down)">
                                      <p:cBhvr>
                                        <p:cTn id="4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2"/>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9459" name="Rectangle 3"/>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9460" name="Rectangle 4"/>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9461" name="Rectangle 5"/>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9462" name="Rectangle 6"/>
          <p:cNvSpPr>
            <a:spLocks noGrp="1" noChangeArrowheads="1"/>
          </p:cNvSpPr>
          <p:nvPr>
            <p:ph type="title"/>
          </p:nvPr>
        </p:nvSpPr>
        <p:spPr>
          <a:xfrm>
            <a:off x="838200" y="364028"/>
            <a:ext cx="10515600" cy="798657"/>
          </a:xfrm>
          <a:noFill/>
        </p:spPr>
        <p:txBody>
          <a:bodyPr/>
          <a:lstStyle/>
          <a:p>
            <a:r>
              <a:rPr lang="en-US" altLang="en-US" b="1" dirty="0"/>
              <a:t>Patterns of Corporate Financing</a:t>
            </a:r>
          </a:p>
        </p:txBody>
      </p:sp>
      <p:sp>
        <p:nvSpPr>
          <p:cNvPr id="71687" name="Rectangle 7"/>
          <p:cNvSpPr>
            <a:spLocks noGrp="1" noChangeArrowheads="1"/>
          </p:cNvSpPr>
          <p:nvPr>
            <p:ph type="body" idx="1"/>
          </p:nvPr>
        </p:nvSpPr>
        <p:spPr>
          <a:xfrm>
            <a:off x="999692" y="1391285"/>
            <a:ext cx="10354108" cy="5085715"/>
          </a:xfrm>
          <a:noFill/>
        </p:spPr>
        <p:txBody>
          <a:bodyPr>
            <a:normAutofit/>
          </a:bodyPr>
          <a:lstStyle/>
          <a:p>
            <a:r>
              <a:rPr lang="en-US" dirty="0"/>
              <a:t>To carry on its business, a firm </a:t>
            </a:r>
            <a:r>
              <a:rPr lang="en-US" altLang="en-US" dirty="0"/>
              <a:t>may raise funds from external sources or plow back profits rather than distribute them to shareholders.</a:t>
            </a:r>
          </a:p>
          <a:p>
            <a:r>
              <a:rPr lang="en-US" dirty="0"/>
              <a:t>A major source of financing for corporations in the US, Germany, Japan and UK, is internally generated funds</a:t>
            </a:r>
          </a:p>
          <a:p>
            <a:r>
              <a:rPr lang="en-US" dirty="0"/>
              <a:t>If a company faces financial deficit, to cover the deficit, they often cut back on dividends in order to increase retained earnings.</a:t>
            </a:r>
          </a:p>
          <a:p>
            <a:r>
              <a:rPr lang="en-US" dirty="0"/>
              <a:t>If this is not enough, the </a:t>
            </a:r>
            <a:r>
              <a:rPr lang="en-US" altLang="en-US" dirty="0"/>
              <a:t>firm may elect external financing:</a:t>
            </a:r>
          </a:p>
          <a:p>
            <a:pPr lvl="1"/>
            <a:r>
              <a:rPr lang="en-US" altLang="en-US" sz="2800" dirty="0"/>
              <a:t>They may choose between </a:t>
            </a:r>
            <a:r>
              <a:rPr lang="en-US" altLang="en-US" sz="2800" b="1" dirty="0"/>
              <a:t>debt </a:t>
            </a:r>
            <a:r>
              <a:rPr lang="en-US" altLang="en-US" sz="2800" dirty="0"/>
              <a:t>or </a:t>
            </a:r>
            <a:r>
              <a:rPr lang="en-US" altLang="en-US" sz="2800" b="1" dirty="0"/>
              <a:t>equity</a:t>
            </a:r>
            <a:r>
              <a:rPr lang="en-US" altLang="en-US" sz="2800" dirty="0"/>
              <a:t> sources.</a:t>
            </a:r>
          </a:p>
        </p:txBody>
      </p:sp>
      <p:pic>
        <p:nvPicPr>
          <p:cNvPr id="10"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84813" y="5047484"/>
            <a:ext cx="1270985" cy="16581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9457813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1687">
                                            <p:txEl>
                                              <p:pRg st="0" end="0"/>
                                            </p:txEl>
                                          </p:spTgt>
                                        </p:tgtEl>
                                        <p:attrNameLst>
                                          <p:attrName>style.visibility</p:attrName>
                                        </p:attrNameLst>
                                      </p:cBhvr>
                                      <p:to>
                                        <p:strVal val="visible"/>
                                      </p:to>
                                    </p:set>
                                    <p:animEffect transition="in" filter="fade">
                                      <p:cBhvr>
                                        <p:cTn id="7" dur="500"/>
                                        <p:tgtEl>
                                          <p:spTgt spid="71687">
                                            <p:txEl>
                                              <p:pRg st="0" end="0"/>
                                            </p:txEl>
                                          </p:spTgt>
                                        </p:tgtEl>
                                      </p:cBhvr>
                                    </p:animEffect>
                                  </p:childTnLst>
                                  <p:subTnLst>
                                    <p:animClr clrSpc="rgb" dir="cw">
                                      <p:cBhvr override="childStyle">
                                        <p:cTn dur="1" fill="hold" display="0" masterRel="nextClick" afterEffect="1"/>
                                        <p:tgtEl>
                                          <p:spTgt spid="71687">
                                            <p:txEl>
                                              <p:pRg st="0" end="0"/>
                                            </p:txEl>
                                          </p:spTgt>
                                        </p:tgtEl>
                                        <p:attrNameLst>
                                          <p:attrName>ppt_c</p:attrName>
                                        </p:attrNameLst>
                                      </p:cBhvr>
                                      <p:to>
                                        <a:schemeClr val="accent2"/>
                                      </p:to>
                                    </p:animClr>
                                  </p:sub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1687">
                                            <p:txEl>
                                              <p:pRg st="1" end="1"/>
                                            </p:txEl>
                                          </p:spTgt>
                                        </p:tgtEl>
                                        <p:attrNameLst>
                                          <p:attrName>style.visibility</p:attrName>
                                        </p:attrNameLst>
                                      </p:cBhvr>
                                      <p:to>
                                        <p:strVal val="visible"/>
                                      </p:to>
                                    </p:set>
                                    <p:animEffect transition="in" filter="fade">
                                      <p:cBhvr>
                                        <p:cTn id="12" dur="500"/>
                                        <p:tgtEl>
                                          <p:spTgt spid="71687">
                                            <p:txEl>
                                              <p:pRg st="1" end="1"/>
                                            </p:txEl>
                                          </p:spTgt>
                                        </p:tgtEl>
                                      </p:cBhvr>
                                    </p:animEffect>
                                  </p:childTnLst>
                                  <p:subTnLst>
                                    <p:animClr clrSpc="rgb" dir="cw">
                                      <p:cBhvr override="childStyle">
                                        <p:cTn dur="1" fill="hold" display="0" masterRel="nextClick" afterEffect="1"/>
                                        <p:tgtEl>
                                          <p:spTgt spid="71687">
                                            <p:txEl>
                                              <p:pRg st="1" end="1"/>
                                            </p:txEl>
                                          </p:spTgt>
                                        </p:tgtEl>
                                        <p:attrNameLst>
                                          <p:attrName>ppt_c</p:attrName>
                                        </p:attrNameLst>
                                      </p:cBhvr>
                                      <p:to>
                                        <a:schemeClr val="accent2"/>
                                      </p:to>
                                    </p:animClr>
                                  </p:sub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1687">
                                            <p:txEl>
                                              <p:pRg st="2" end="2"/>
                                            </p:txEl>
                                          </p:spTgt>
                                        </p:tgtEl>
                                        <p:attrNameLst>
                                          <p:attrName>style.visibility</p:attrName>
                                        </p:attrNameLst>
                                      </p:cBhvr>
                                      <p:to>
                                        <p:strVal val="visible"/>
                                      </p:to>
                                    </p:set>
                                    <p:animEffect transition="in" filter="fade">
                                      <p:cBhvr>
                                        <p:cTn id="17" dur="500"/>
                                        <p:tgtEl>
                                          <p:spTgt spid="71687">
                                            <p:txEl>
                                              <p:pRg st="2" end="2"/>
                                            </p:txEl>
                                          </p:spTgt>
                                        </p:tgtEl>
                                      </p:cBhvr>
                                    </p:animEffect>
                                  </p:childTnLst>
                                  <p:subTnLst>
                                    <p:animClr clrSpc="rgb" dir="cw">
                                      <p:cBhvr override="childStyle">
                                        <p:cTn dur="1" fill="hold" display="0" masterRel="nextClick" afterEffect="1"/>
                                        <p:tgtEl>
                                          <p:spTgt spid="71687">
                                            <p:txEl>
                                              <p:pRg st="2" end="2"/>
                                            </p:txEl>
                                          </p:spTgt>
                                        </p:tgtEl>
                                        <p:attrNameLst>
                                          <p:attrName>ppt_c</p:attrName>
                                        </p:attrNameLst>
                                      </p:cBhvr>
                                      <p:to>
                                        <a:schemeClr val="accent2"/>
                                      </p:to>
                                    </p:animClr>
                                  </p:sub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1687">
                                            <p:txEl>
                                              <p:pRg st="3" end="3"/>
                                            </p:txEl>
                                          </p:spTgt>
                                        </p:tgtEl>
                                        <p:attrNameLst>
                                          <p:attrName>style.visibility</p:attrName>
                                        </p:attrNameLst>
                                      </p:cBhvr>
                                      <p:to>
                                        <p:strVal val="visible"/>
                                      </p:to>
                                    </p:set>
                                    <p:animEffect transition="in" filter="fade">
                                      <p:cBhvr>
                                        <p:cTn id="22" dur="500"/>
                                        <p:tgtEl>
                                          <p:spTgt spid="71687">
                                            <p:txEl>
                                              <p:pRg st="3" end="3"/>
                                            </p:txEl>
                                          </p:spTgt>
                                        </p:tgtEl>
                                      </p:cBhvr>
                                    </p:animEffect>
                                  </p:childTnLst>
                                  <p:subTnLst>
                                    <p:animClr clrSpc="rgb" dir="cw">
                                      <p:cBhvr override="childStyle">
                                        <p:cTn dur="1" fill="hold" display="0" masterRel="nextClick" afterEffect="1"/>
                                        <p:tgtEl>
                                          <p:spTgt spid="71687">
                                            <p:txEl>
                                              <p:pRg st="3" end="3"/>
                                            </p:txEl>
                                          </p:spTgt>
                                        </p:tgtEl>
                                        <p:attrNameLst>
                                          <p:attrName>ppt_c</p:attrName>
                                        </p:attrNameLst>
                                      </p:cBhvr>
                                      <p:to>
                                        <a:schemeClr val="accent2"/>
                                      </p:to>
                                    </p:animClr>
                                  </p:subTnLst>
                                </p:cTn>
                              </p:par>
                              <p:par>
                                <p:cTn id="23" presetID="10" presetClass="entr" presetSubtype="0" fill="hold" grpId="0" nodeType="withEffect">
                                  <p:stCondLst>
                                    <p:cond delay="0"/>
                                  </p:stCondLst>
                                  <p:childTnLst>
                                    <p:set>
                                      <p:cBhvr>
                                        <p:cTn id="24" dur="1" fill="hold">
                                          <p:stCondLst>
                                            <p:cond delay="0"/>
                                          </p:stCondLst>
                                        </p:cTn>
                                        <p:tgtEl>
                                          <p:spTgt spid="71687">
                                            <p:txEl>
                                              <p:pRg st="4" end="4"/>
                                            </p:txEl>
                                          </p:spTgt>
                                        </p:tgtEl>
                                        <p:attrNameLst>
                                          <p:attrName>style.visibility</p:attrName>
                                        </p:attrNameLst>
                                      </p:cBhvr>
                                      <p:to>
                                        <p:strVal val="visible"/>
                                      </p:to>
                                    </p:set>
                                    <p:animEffect transition="in" filter="fade">
                                      <p:cBhvr>
                                        <p:cTn id="25" dur="500"/>
                                        <p:tgtEl>
                                          <p:spTgt spid="71687">
                                            <p:txEl>
                                              <p:pRg st="4" end="4"/>
                                            </p:txEl>
                                          </p:spTgt>
                                        </p:tgtEl>
                                      </p:cBhvr>
                                    </p:animEffect>
                                  </p:childTnLst>
                                  <p:subTnLst>
                                    <p:animClr clrSpc="rgb" dir="cw">
                                      <p:cBhvr override="childStyle">
                                        <p:cTn dur="1" fill="hold" display="0" masterRel="nextClick" afterEffect="1"/>
                                        <p:tgtEl>
                                          <p:spTgt spid="71687">
                                            <p:txEl>
                                              <p:pRg st="4" end="4"/>
                                            </p:txEl>
                                          </p:spTgt>
                                        </p:tgtEl>
                                        <p:attrNameLst>
                                          <p:attrName>ppt_c</p:attrName>
                                        </p:attrNameLst>
                                      </p:cBhvr>
                                      <p:to>
                                        <a:schemeClr val="accent2"/>
                                      </p:to>
                                    </p:animClr>
                                  </p:sub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10"/>
                                        </p:tgtEl>
                                        <p:attrNameLst>
                                          <p:attrName>style.visibility</p:attrName>
                                        </p:attrNameLst>
                                      </p:cBhvr>
                                      <p:to>
                                        <p:strVal val="visible"/>
                                      </p:to>
                                    </p:set>
                                    <p:animEffect transition="in" filter="fade">
                                      <p:cBhvr>
                                        <p:cTn id="30"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687" grpId="0" build="p" autoUpdateAnimBg="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8784" y="808130"/>
            <a:ext cx="8424000" cy="540000"/>
          </a:xfrm>
        </p:spPr>
        <p:txBody>
          <a:bodyPr>
            <a:noAutofit/>
          </a:bodyPr>
          <a:lstStyle/>
          <a:p>
            <a:r>
              <a:rPr lang="en-GB" b="1" dirty="0"/>
              <a:t>Two basic financing decision</a:t>
            </a:r>
          </a:p>
        </p:txBody>
      </p:sp>
      <p:sp>
        <p:nvSpPr>
          <p:cNvPr id="3" name="Content Placeholder 2"/>
          <p:cNvSpPr>
            <a:spLocks noGrp="1"/>
          </p:cNvSpPr>
          <p:nvPr>
            <p:ph idx="1"/>
          </p:nvPr>
        </p:nvSpPr>
        <p:spPr>
          <a:xfrm>
            <a:off x="1258784" y="1769423"/>
            <a:ext cx="9927772" cy="4727214"/>
          </a:xfrm>
        </p:spPr>
        <p:txBody>
          <a:bodyPr/>
          <a:lstStyle/>
          <a:p>
            <a:r>
              <a:rPr lang="en-GB" dirty="0"/>
              <a:t>First, what fraction of profits should be ploughed back into the business rather than paid out to shareholders </a:t>
            </a:r>
            <a:r>
              <a:rPr lang="en-GB" b="1" dirty="0"/>
              <a:t>(pay-out policy)</a:t>
            </a:r>
          </a:p>
          <a:p>
            <a:r>
              <a:rPr lang="en-GB" dirty="0"/>
              <a:t>Second, what fraction of the financial deficit should be met with debt rather than equity </a:t>
            </a:r>
            <a:r>
              <a:rPr lang="en-GB" b="1" dirty="0"/>
              <a:t>(debt-policy)</a:t>
            </a:r>
          </a:p>
        </p:txBody>
      </p:sp>
    </p:spTree>
    <p:extLst>
      <p:ext uri="{BB962C8B-B14F-4D97-AF65-F5344CB8AC3E}">
        <p14:creationId xmlns:p14="http://schemas.microsoft.com/office/powerpoint/2010/main" val="4110721289"/>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2" name="Rectangle 2"/>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0483" name="Rectangle 3"/>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0485" name="Rectangle 5"/>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0486" name="Rectangle 6"/>
          <p:cNvSpPr>
            <a:spLocks noGrp="1" noChangeArrowheads="1"/>
          </p:cNvSpPr>
          <p:nvPr>
            <p:ph type="title"/>
          </p:nvPr>
        </p:nvSpPr>
        <p:spPr>
          <a:xfrm>
            <a:off x="831271" y="576888"/>
            <a:ext cx="10082151" cy="540000"/>
          </a:xfrm>
          <a:noFill/>
        </p:spPr>
        <p:txBody>
          <a:bodyPr>
            <a:normAutofit fontScale="90000"/>
          </a:bodyPr>
          <a:lstStyle/>
          <a:p>
            <a:r>
              <a:rPr lang="en-US" altLang="en-US" b="1" dirty="0"/>
              <a:t>The continuum between debt and equity</a:t>
            </a:r>
          </a:p>
        </p:txBody>
      </p:sp>
      <p:sp>
        <p:nvSpPr>
          <p:cNvPr id="71687" name="Rectangle 7"/>
          <p:cNvSpPr>
            <a:spLocks noGrp="1" noChangeArrowheads="1"/>
          </p:cNvSpPr>
          <p:nvPr>
            <p:ph type="body" idx="1"/>
          </p:nvPr>
        </p:nvSpPr>
        <p:spPr>
          <a:xfrm>
            <a:off x="463138" y="1299251"/>
            <a:ext cx="11067801" cy="5085715"/>
          </a:xfrm>
        </p:spPr>
        <p:txBody>
          <a:bodyPr>
            <a:noAutofit/>
          </a:bodyPr>
          <a:lstStyle/>
          <a:p>
            <a:pPr>
              <a:defRPr/>
            </a:pPr>
            <a:r>
              <a:rPr lang="en-US" dirty="0"/>
              <a:t>The fundamental difference between debt and equity derives from the </a:t>
            </a:r>
            <a:r>
              <a:rPr lang="en-US" b="1" dirty="0"/>
              <a:t>nature of cash flow claim </a:t>
            </a:r>
            <a:r>
              <a:rPr lang="en-US" dirty="0"/>
              <a:t>of each type of financing.</a:t>
            </a:r>
          </a:p>
          <a:p>
            <a:pPr lvl="1">
              <a:defRPr/>
            </a:pPr>
            <a:r>
              <a:rPr lang="en-US" dirty="0"/>
              <a:t>The first distinction is that </a:t>
            </a:r>
            <a:r>
              <a:rPr lang="en-US" b="1" dirty="0"/>
              <a:t>debt claim </a:t>
            </a:r>
            <a:r>
              <a:rPr lang="en-US" dirty="0"/>
              <a:t>entitles the holder to a </a:t>
            </a:r>
            <a:r>
              <a:rPr lang="en-US" b="1" dirty="0"/>
              <a:t>contractual set of cash flows </a:t>
            </a:r>
            <a:r>
              <a:rPr lang="en-US" dirty="0"/>
              <a:t>(usually interest and principal payments), whereas an </a:t>
            </a:r>
            <a:r>
              <a:rPr lang="en-US" b="1" dirty="0"/>
              <a:t>equity claim</a:t>
            </a:r>
            <a:r>
              <a:rPr lang="en-US" dirty="0"/>
              <a:t> entitles the holder to any </a:t>
            </a:r>
            <a:r>
              <a:rPr lang="en-US" b="1" dirty="0"/>
              <a:t>residual cash flows </a:t>
            </a:r>
            <a:r>
              <a:rPr lang="en-US" dirty="0"/>
              <a:t>after meeting all promised claims</a:t>
            </a:r>
            <a:endParaRPr lang="en-US" sz="2800" dirty="0"/>
          </a:p>
          <a:p>
            <a:pPr lvl="1">
              <a:defRPr/>
            </a:pPr>
            <a:r>
              <a:rPr lang="en-US" dirty="0"/>
              <a:t>The second distinction is that debt has a </a:t>
            </a:r>
            <a:r>
              <a:rPr lang="en-US" b="1" dirty="0"/>
              <a:t>prior claim</a:t>
            </a:r>
            <a:r>
              <a:rPr lang="en-US" dirty="0"/>
              <a:t> on both cash flows on a period-to-period basis (for interest and principal payments) and on the assets of the firm (in the case of liquidation).</a:t>
            </a:r>
          </a:p>
          <a:p>
            <a:pPr lvl="1">
              <a:defRPr/>
            </a:pPr>
            <a:r>
              <a:rPr lang="en-US" dirty="0"/>
              <a:t>The third distinction is that debt usually has a </a:t>
            </a:r>
            <a:r>
              <a:rPr lang="en-US" b="1" dirty="0"/>
              <a:t>fixed maturity date</a:t>
            </a:r>
            <a:r>
              <a:rPr lang="en-US" dirty="0"/>
              <a:t>, at which point the principal is due, whereas equity generally has an </a:t>
            </a:r>
            <a:r>
              <a:rPr lang="en-US" b="1" dirty="0"/>
              <a:t>infinite life</a:t>
            </a:r>
            <a:r>
              <a:rPr lang="en-US" dirty="0"/>
              <a:t>.</a:t>
            </a:r>
          </a:p>
          <a:p>
            <a:pPr lvl="1">
              <a:defRPr/>
            </a:pPr>
            <a:r>
              <a:rPr lang="en-US" dirty="0"/>
              <a:t>Finally, equity investors, by virtue of their claim on the residual cash flows of the firm, are generally given the bulk of – or all – the control of management of the firms. Debt investors, on the other hand, play a much more passive role in management.</a:t>
            </a:r>
          </a:p>
        </p:txBody>
      </p:sp>
    </p:spTree>
    <p:extLst>
      <p:ext uri="{BB962C8B-B14F-4D97-AF65-F5344CB8AC3E}">
        <p14:creationId xmlns:p14="http://schemas.microsoft.com/office/powerpoint/2010/main" val="90331569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0486"/>
                                        </p:tgtEl>
                                        <p:attrNameLst>
                                          <p:attrName>style.visibility</p:attrName>
                                        </p:attrNameLst>
                                      </p:cBhvr>
                                      <p:to>
                                        <p:strVal val="visible"/>
                                      </p:to>
                                    </p:set>
                                    <p:animEffect transition="in" filter="wipe(down)">
                                      <p:cBhvr>
                                        <p:cTn id="7" dur="500"/>
                                        <p:tgtEl>
                                          <p:spTgt spid="2048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71687">
                                            <p:txEl>
                                              <p:pRg st="0" end="0"/>
                                            </p:txEl>
                                          </p:spTgt>
                                        </p:tgtEl>
                                        <p:attrNameLst>
                                          <p:attrName>style.visibility</p:attrName>
                                        </p:attrNameLst>
                                      </p:cBhvr>
                                      <p:to>
                                        <p:strVal val="visible"/>
                                      </p:to>
                                    </p:set>
                                    <p:animEffect transition="in" filter="wipe(down)">
                                      <p:cBhvr>
                                        <p:cTn id="12" dur="500"/>
                                        <p:tgtEl>
                                          <p:spTgt spid="7168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71687">
                                            <p:txEl>
                                              <p:pRg st="1" end="1"/>
                                            </p:txEl>
                                          </p:spTgt>
                                        </p:tgtEl>
                                        <p:attrNameLst>
                                          <p:attrName>style.visibility</p:attrName>
                                        </p:attrNameLst>
                                      </p:cBhvr>
                                      <p:to>
                                        <p:strVal val="visible"/>
                                      </p:to>
                                    </p:set>
                                    <p:animEffect transition="in" filter="wipe(down)">
                                      <p:cBhvr>
                                        <p:cTn id="17" dur="500"/>
                                        <p:tgtEl>
                                          <p:spTgt spid="71687">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71687">
                                            <p:txEl>
                                              <p:pRg st="2" end="2"/>
                                            </p:txEl>
                                          </p:spTgt>
                                        </p:tgtEl>
                                        <p:attrNameLst>
                                          <p:attrName>style.visibility</p:attrName>
                                        </p:attrNameLst>
                                      </p:cBhvr>
                                      <p:to>
                                        <p:strVal val="visible"/>
                                      </p:to>
                                    </p:set>
                                    <p:animEffect transition="in" filter="wipe(down)">
                                      <p:cBhvr>
                                        <p:cTn id="22" dur="500"/>
                                        <p:tgtEl>
                                          <p:spTgt spid="71687">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71687">
                                            <p:txEl>
                                              <p:pRg st="3" end="3"/>
                                            </p:txEl>
                                          </p:spTgt>
                                        </p:tgtEl>
                                        <p:attrNameLst>
                                          <p:attrName>style.visibility</p:attrName>
                                        </p:attrNameLst>
                                      </p:cBhvr>
                                      <p:to>
                                        <p:strVal val="visible"/>
                                      </p:to>
                                    </p:set>
                                    <p:animEffect transition="in" filter="wipe(down)">
                                      <p:cBhvr>
                                        <p:cTn id="27" dur="500"/>
                                        <p:tgtEl>
                                          <p:spTgt spid="71687">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71687">
                                            <p:txEl>
                                              <p:pRg st="4" end="4"/>
                                            </p:txEl>
                                          </p:spTgt>
                                        </p:tgtEl>
                                        <p:attrNameLst>
                                          <p:attrName>style.visibility</p:attrName>
                                        </p:attrNameLst>
                                      </p:cBhvr>
                                      <p:to>
                                        <p:strVal val="visible"/>
                                      </p:to>
                                    </p:set>
                                    <p:animEffect transition="in" filter="wipe(down)">
                                      <p:cBhvr>
                                        <p:cTn id="32" dur="500"/>
                                        <p:tgtEl>
                                          <p:spTgt spid="7168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644278"/>
          </a:xfrm>
        </p:spPr>
        <p:txBody>
          <a:bodyPr>
            <a:normAutofit fontScale="90000"/>
          </a:bodyPr>
          <a:lstStyle/>
          <a:p>
            <a:pPr algn="ctr"/>
            <a:r>
              <a:rPr lang="en-GB" b="1" dirty="0"/>
              <a:t>Debt versus Equity</a:t>
            </a:r>
          </a:p>
        </p:txBody>
      </p:sp>
      <p:grpSp>
        <p:nvGrpSpPr>
          <p:cNvPr id="31" name="Group 30"/>
          <p:cNvGrpSpPr/>
          <p:nvPr/>
        </p:nvGrpSpPr>
        <p:grpSpPr>
          <a:xfrm>
            <a:off x="1988024" y="1113355"/>
            <a:ext cx="8524732" cy="4564115"/>
            <a:chOff x="217510" y="1113354"/>
            <a:chExt cx="8771246" cy="4564115"/>
          </a:xfrm>
        </p:grpSpPr>
        <p:sp>
          <p:nvSpPr>
            <p:cNvPr id="7" name="Rectangle 6"/>
            <p:cNvSpPr/>
            <p:nvPr/>
          </p:nvSpPr>
          <p:spPr>
            <a:xfrm>
              <a:off x="217510" y="1130878"/>
              <a:ext cx="2689463" cy="2153103"/>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000" b="1" dirty="0">
                  <a:solidFill>
                    <a:srgbClr val="002060"/>
                  </a:solidFill>
                </a:rPr>
                <a:t>Debt</a:t>
              </a:r>
            </a:p>
            <a:p>
              <a:pPr marL="285750" indent="-285750" algn="ctr">
                <a:buFont typeface="Arial" panose="020B0604020202020204" pitchFamily="34" charset="0"/>
                <a:buChar char="•"/>
              </a:pPr>
              <a:r>
                <a:rPr lang="en-GB" sz="1400" b="1" dirty="0">
                  <a:solidFill>
                    <a:schemeClr val="bg2"/>
                  </a:solidFill>
                </a:rPr>
                <a:t>Fixed claim on cash flows</a:t>
              </a:r>
            </a:p>
            <a:p>
              <a:pPr marL="285750" indent="-285750" algn="ctr">
                <a:buFont typeface="Arial" panose="020B0604020202020204" pitchFamily="34" charset="0"/>
                <a:buChar char="•"/>
              </a:pPr>
              <a:r>
                <a:rPr lang="en-GB" sz="1400" b="1" dirty="0">
                  <a:solidFill>
                    <a:schemeClr val="bg2"/>
                  </a:solidFill>
                </a:rPr>
                <a:t>Tax deductible</a:t>
              </a:r>
            </a:p>
            <a:p>
              <a:pPr marL="285750" indent="-285750" algn="ctr">
                <a:buFont typeface="Arial" panose="020B0604020202020204" pitchFamily="34" charset="0"/>
                <a:buChar char="•"/>
              </a:pPr>
              <a:r>
                <a:rPr lang="en-GB" sz="1400" b="1" dirty="0">
                  <a:solidFill>
                    <a:schemeClr val="bg2"/>
                  </a:solidFill>
                </a:rPr>
                <a:t>High priority in liquidation</a:t>
              </a:r>
            </a:p>
            <a:p>
              <a:pPr marL="285750" indent="-285750" algn="ctr">
                <a:buFont typeface="Arial" panose="020B0604020202020204" pitchFamily="34" charset="0"/>
                <a:buChar char="•"/>
              </a:pPr>
              <a:r>
                <a:rPr lang="en-GB" sz="1400" b="1" dirty="0">
                  <a:solidFill>
                    <a:schemeClr val="bg2"/>
                  </a:solidFill>
                </a:rPr>
                <a:t>Finite maturity</a:t>
              </a:r>
            </a:p>
            <a:p>
              <a:pPr marL="285750" indent="-285750" algn="ctr">
                <a:buFont typeface="Arial" panose="020B0604020202020204" pitchFamily="34" charset="0"/>
                <a:buChar char="•"/>
              </a:pPr>
              <a:r>
                <a:rPr lang="en-GB" sz="1400" b="1" dirty="0">
                  <a:solidFill>
                    <a:schemeClr val="bg2"/>
                  </a:solidFill>
                </a:rPr>
                <a:t>No role in management</a:t>
              </a:r>
            </a:p>
            <a:p>
              <a:pPr marL="285750" indent="-285750" algn="ctr">
                <a:buFont typeface="Arial" panose="020B0604020202020204" pitchFamily="34" charset="0"/>
                <a:buChar char="•"/>
              </a:pPr>
              <a:endParaRPr lang="en-GB" sz="1400" dirty="0"/>
            </a:p>
          </p:txBody>
        </p:sp>
        <p:sp>
          <p:nvSpPr>
            <p:cNvPr id="9" name="Rectangle 8"/>
            <p:cNvSpPr/>
            <p:nvPr/>
          </p:nvSpPr>
          <p:spPr>
            <a:xfrm>
              <a:off x="6627694" y="1113354"/>
              <a:ext cx="2361062" cy="2187778"/>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000" b="1" dirty="0">
                  <a:solidFill>
                    <a:srgbClr val="002060"/>
                  </a:solidFill>
                </a:rPr>
                <a:t>Equity</a:t>
              </a:r>
            </a:p>
            <a:p>
              <a:pPr marL="285750" indent="-285750" algn="ctr">
                <a:buFont typeface="Arial" panose="020B0604020202020204" pitchFamily="34" charset="0"/>
                <a:buChar char="•"/>
              </a:pPr>
              <a:r>
                <a:rPr lang="en-GB" sz="1400" b="1" dirty="0">
                  <a:solidFill>
                    <a:schemeClr val="bg2"/>
                  </a:solidFill>
                </a:rPr>
                <a:t>Residual claim on cash flows</a:t>
              </a:r>
            </a:p>
            <a:p>
              <a:pPr marL="285750" indent="-285750" algn="ctr">
                <a:buFont typeface="Arial" panose="020B0604020202020204" pitchFamily="34" charset="0"/>
                <a:buChar char="•"/>
              </a:pPr>
              <a:r>
                <a:rPr lang="en-GB" sz="1400" b="1" dirty="0">
                  <a:solidFill>
                    <a:schemeClr val="bg2"/>
                  </a:solidFill>
                </a:rPr>
                <a:t>Not tax deductible</a:t>
              </a:r>
            </a:p>
            <a:p>
              <a:pPr marL="285750" indent="-285750" algn="ctr">
                <a:buFont typeface="Arial" panose="020B0604020202020204" pitchFamily="34" charset="0"/>
                <a:buChar char="•"/>
              </a:pPr>
              <a:r>
                <a:rPr lang="en-GB" sz="1400" b="1" dirty="0">
                  <a:solidFill>
                    <a:schemeClr val="bg2"/>
                  </a:solidFill>
                </a:rPr>
                <a:t>Lowest priority in liquidation</a:t>
              </a:r>
            </a:p>
            <a:p>
              <a:pPr marL="285750" indent="-285750" algn="ctr">
                <a:buFont typeface="Arial" panose="020B0604020202020204" pitchFamily="34" charset="0"/>
                <a:buChar char="•"/>
              </a:pPr>
              <a:r>
                <a:rPr lang="en-GB" sz="1400" b="1" dirty="0">
                  <a:solidFill>
                    <a:schemeClr val="bg2"/>
                  </a:solidFill>
                </a:rPr>
                <a:t>Infinite life</a:t>
              </a:r>
            </a:p>
            <a:p>
              <a:pPr marL="285750" indent="-285750" algn="ctr">
                <a:buFont typeface="Arial" panose="020B0604020202020204" pitchFamily="34" charset="0"/>
                <a:buChar char="•"/>
              </a:pPr>
              <a:r>
                <a:rPr lang="en-GB" sz="1400" b="1" dirty="0">
                  <a:solidFill>
                    <a:schemeClr val="bg2"/>
                  </a:solidFill>
                </a:rPr>
                <a:t>Management control</a:t>
              </a:r>
            </a:p>
          </p:txBody>
        </p:sp>
        <p:sp>
          <p:nvSpPr>
            <p:cNvPr id="10" name="Rectangle 9"/>
            <p:cNvSpPr/>
            <p:nvPr/>
          </p:nvSpPr>
          <p:spPr>
            <a:xfrm>
              <a:off x="217510" y="3829514"/>
              <a:ext cx="1911541" cy="1847955"/>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b="1" dirty="0">
                  <a:solidFill>
                    <a:schemeClr val="bg2"/>
                  </a:solidFill>
                </a:rPr>
                <a:t>Debt</a:t>
              </a:r>
            </a:p>
            <a:p>
              <a:pPr marL="171450" indent="-171450" algn="ctr">
                <a:buFont typeface="Arial" panose="020B0604020202020204" pitchFamily="34" charset="0"/>
                <a:buChar char="•"/>
              </a:pPr>
              <a:r>
                <a:rPr lang="en-GB" sz="1400" dirty="0">
                  <a:solidFill>
                    <a:schemeClr val="bg2"/>
                  </a:solidFill>
                </a:rPr>
                <a:t>Bank debt</a:t>
              </a:r>
            </a:p>
            <a:p>
              <a:pPr marL="171450" indent="-171450" algn="ctr">
                <a:buFont typeface="Arial" panose="020B0604020202020204" pitchFamily="34" charset="0"/>
                <a:buChar char="•"/>
              </a:pPr>
              <a:r>
                <a:rPr lang="en-GB" sz="1400" dirty="0">
                  <a:solidFill>
                    <a:schemeClr val="bg2"/>
                  </a:solidFill>
                </a:rPr>
                <a:t>Commercial paper</a:t>
              </a:r>
            </a:p>
            <a:p>
              <a:pPr marL="171450" indent="-171450" algn="ctr">
                <a:buFont typeface="Arial" panose="020B0604020202020204" pitchFamily="34" charset="0"/>
                <a:buChar char="•"/>
              </a:pPr>
              <a:r>
                <a:rPr lang="en-GB" sz="1400" dirty="0">
                  <a:solidFill>
                    <a:schemeClr val="bg2"/>
                  </a:solidFill>
                </a:rPr>
                <a:t>Corporate bonds</a:t>
              </a:r>
            </a:p>
          </p:txBody>
        </p:sp>
        <p:sp>
          <p:nvSpPr>
            <p:cNvPr id="15" name="Rectangle 14"/>
            <p:cNvSpPr/>
            <p:nvPr/>
          </p:nvSpPr>
          <p:spPr>
            <a:xfrm>
              <a:off x="7301552" y="3778676"/>
              <a:ext cx="1687203" cy="1898793"/>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1600" b="1" dirty="0">
                  <a:solidFill>
                    <a:schemeClr val="bg2"/>
                  </a:solidFill>
                </a:rPr>
                <a:t>Equity</a:t>
              </a:r>
            </a:p>
            <a:p>
              <a:pPr marL="171450" indent="-171450" algn="ctr">
                <a:buFont typeface="Arial" panose="020B0604020202020204" pitchFamily="34" charset="0"/>
                <a:buChar char="•"/>
              </a:pPr>
              <a:r>
                <a:rPr lang="en-GB" sz="1400" dirty="0">
                  <a:solidFill>
                    <a:schemeClr val="bg2"/>
                  </a:solidFill>
                </a:rPr>
                <a:t>Owner’s equity</a:t>
              </a:r>
            </a:p>
            <a:p>
              <a:pPr marL="171450" indent="-171450" algn="ctr">
                <a:buFont typeface="Arial" panose="020B0604020202020204" pitchFamily="34" charset="0"/>
                <a:buChar char="•"/>
              </a:pPr>
              <a:r>
                <a:rPr lang="en-GB" sz="1400" dirty="0">
                  <a:solidFill>
                    <a:schemeClr val="bg2"/>
                  </a:solidFill>
                </a:rPr>
                <a:t>Venture capital</a:t>
              </a:r>
            </a:p>
            <a:p>
              <a:pPr marL="171450" indent="-171450" algn="ctr">
                <a:buFont typeface="Arial" panose="020B0604020202020204" pitchFamily="34" charset="0"/>
                <a:buChar char="•"/>
              </a:pPr>
              <a:r>
                <a:rPr lang="en-GB" sz="1400" dirty="0">
                  <a:solidFill>
                    <a:schemeClr val="bg2"/>
                  </a:solidFill>
                </a:rPr>
                <a:t>Common stock</a:t>
              </a:r>
            </a:p>
            <a:p>
              <a:pPr marL="171450" indent="-171450" algn="ctr">
                <a:buFont typeface="Arial" panose="020B0604020202020204" pitchFamily="34" charset="0"/>
                <a:buChar char="•"/>
              </a:pPr>
              <a:r>
                <a:rPr lang="en-GB" sz="1400" dirty="0">
                  <a:solidFill>
                    <a:schemeClr val="bg2"/>
                  </a:solidFill>
                </a:rPr>
                <a:t>Warrants</a:t>
              </a:r>
            </a:p>
          </p:txBody>
        </p:sp>
        <p:cxnSp>
          <p:nvCxnSpPr>
            <p:cNvPr id="17" name="Straight Connector 16"/>
            <p:cNvCxnSpPr/>
            <p:nvPr/>
          </p:nvCxnSpPr>
          <p:spPr>
            <a:xfrm>
              <a:off x="4723831" y="3514484"/>
              <a:ext cx="0" cy="315030"/>
            </a:xfrm>
            <a:prstGeom prst="line">
              <a:avLst/>
            </a:prstGeom>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1154941" y="3514484"/>
              <a:ext cx="6817057"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26" name="Straight Connector 25"/>
            <p:cNvCxnSpPr/>
            <p:nvPr/>
          </p:nvCxnSpPr>
          <p:spPr>
            <a:xfrm>
              <a:off x="1168589" y="3283606"/>
              <a:ext cx="0" cy="545908"/>
            </a:xfrm>
            <a:prstGeom prst="line">
              <a:avLst/>
            </a:prstGeom>
          </p:spPr>
          <p:style>
            <a:lnRef idx="2">
              <a:schemeClr val="accent1"/>
            </a:lnRef>
            <a:fillRef idx="0">
              <a:schemeClr val="accent1"/>
            </a:fillRef>
            <a:effectRef idx="1">
              <a:schemeClr val="accent1"/>
            </a:effectRef>
            <a:fontRef idx="minor">
              <a:schemeClr val="tx1"/>
            </a:fontRef>
          </p:style>
        </p:cxnSp>
        <p:cxnSp>
          <p:nvCxnSpPr>
            <p:cNvPr id="36" name="Straight Connector 35"/>
            <p:cNvCxnSpPr/>
            <p:nvPr/>
          </p:nvCxnSpPr>
          <p:spPr>
            <a:xfrm>
              <a:off x="7968584" y="3250292"/>
              <a:ext cx="0" cy="528384"/>
            </a:xfrm>
            <a:prstGeom prst="line">
              <a:avLst/>
            </a:prstGeom>
          </p:spPr>
          <p:style>
            <a:lnRef idx="2">
              <a:schemeClr val="accent1"/>
            </a:lnRef>
            <a:fillRef idx="0">
              <a:schemeClr val="accent1"/>
            </a:fillRef>
            <a:effectRef idx="1">
              <a:schemeClr val="accent1"/>
            </a:effectRef>
            <a:fontRef idx="minor">
              <a:schemeClr val="tx1"/>
            </a:fontRef>
          </p:style>
        </p:cxnSp>
        <p:sp>
          <p:nvSpPr>
            <p:cNvPr id="35" name="Rectangle 34"/>
            <p:cNvSpPr/>
            <p:nvPr/>
          </p:nvSpPr>
          <p:spPr>
            <a:xfrm>
              <a:off x="3792372" y="3780430"/>
              <a:ext cx="1911541" cy="1844447"/>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b="1" dirty="0">
                  <a:solidFill>
                    <a:schemeClr val="bg2"/>
                  </a:solidFill>
                </a:rPr>
                <a:t>Hybrid securities</a:t>
              </a:r>
            </a:p>
            <a:p>
              <a:pPr marL="171450" indent="-171450" algn="ctr">
                <a:buFont typeface="Arial" panose="020B0604020202020204" pitchFamily="34" charset="0"/>
                <a:buChar char="•"/>
              </a:pPr>
              <a:r>
                <a:rPr lang="en-GB" sz="1400" dirty="0">
                  <a:solidFill>
                    <a:schemeClr val="bg2"/>
                  </a:solidFill>
                </a:rPr>
                <a:t>Convertible debt</a:t>
              </a:r>
            </a:p>
            <a:p>
              <a:pPr marL="171450" indent="-171450" algn="ctr">
                <a:buFont typeface="Arial" panose="020B0604020202020204" pitchFamily="34" charset="0"/>
                <a:buChar char="•"/>
              </a:pPr>
              <a:r>
                <a:rPr lang="en-GB" sz="1400" dirty="0">
                  <a:solidFill>
                    <a:schemeClr val="bg2"/>
                  </a:solidFill>
                </a:rPr>
                <a:t>Preferred stock</a:t>
              </a:r>
            </a:p>
            <a:p>
              <a:pPr marL="171450" indent="-171450" algn="ctr">
                <a:buFont typeface="Arial" panose="020B0604020202020204" pitchFamily="34" charset="0"/>
                <a:buChar char="•"/>
              </a:pPr>
              <a:r>
                <a:rPr lang="en-GB" sz="1400" dirty="0">
                  <a:solidFill>
                    <a:schemeClr val="bg2"/>
                  </a:solidFill>
                </a:rPr>
                <a:t>Option-linked bonds</a:t>
              </a:r>
            </a:p>
          </p:txBody>
        </p:sp>
      </p:grpSp>
    </p:spTree>
    <p:extLst>
      <p:ext uri="{BB962C8B-B14F-4D97-AF65-F5344CB8AC3E}">
        <p14:creationId xmlns:p14="http://schemas.microsoft.com/office/powerpoint/2010/main" val="312329113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6" name="Rectangle 2"/>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1267" name="Rectangle 3"/>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1268" name="Rectangle 4"/>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1269" name="Rectangle 5"/>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1270" name="Rectangle 6"/>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1271" name="Rectangle 7"/>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1272" name="Rectangle 8"/>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1273" name="Rectangle 9"/>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1274" name="Rectangle 10"/>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1275" name="Rectangle 11"/>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1276" name="Rectangle 12"/>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1277" name="Rectangle 13"/>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1278" name="Rectangle 14"/>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1279" name="Rectangle 15"/>
          <p:cNvSpPr>
            <a:spLocks noGrp="1" noChangeArrowheads="1"/>
          </p:cNvSpPr>
          <p:nvPr>
            <p:ph type="title"/>
          </p:nvPr>
        </p:nvSpPr>
        <p:spPr>
          <a:xfrm>
            <a:off x="1874292" y="559614"/>
            <a:ext cx="8443415" cy="699170"/>
          </a:xfrm>
          <a:noFill/>
        </p:spPr>
        <p:txBody>
          <a:bodyPr/>
          <a:lstStyle/>
          <a:p>
            <a:r>
              <a:rPr lang="en-US" altLang="en-US" b="1" dirty="0"/>
              <a:t>Financing Decisions  - Equities</a:t>
            </a:r>
          </a:p>
        </p:txBody>
      </p:sp>
      <p:sp>
        <p:nvSpPr>
          <p:cNvPr id="11280" name="Rectangle 16"/>
          <p:cNvSpPr>
            <a:spLocks noGrp="1" noChangeArrowheads="1"/>
          </p:cNvSpPr>
          <p:nvPr>
            <p:ph type="body" idx="1"/>
          </p:nvPr>
        </p:nvSpPr>
        <p:spPr>
          <a:xfrm>
            <a:off x="969789" y="1669163"/>
            <a:ext cx="10343407" cy="4038600"/>
          </a:xfrm>
          <a:noFill/>
        </p:spPr>
        <p:txBody>
          <a:bodyPr vert="horz" lIns="0" tIns="0" rIns="0" bIns="0" rtlCol="0" anchor="t">
            <a:noAutofit/>
          </a:bodyPr>
          <a:lstStyle/>
          <a:p>
            <a:r>
              <a:rPr lang="en-US" altLang="en-US" b="1" dirty="0"/>
              <a:t> Equities can be classified into different categories – </a:t>
            </a:r>
            <a:r>
              <a:rPr lang="en-US" altLang="en-US" dirty="0"/>
              <a:t>owner’s equity, venture capital, and common stock </a:t>
            </a:r>
          </a:p>
          <a:p>
            <a:r>
              <a:rPr lang="en-US" altLang="en-US" b="1" i="1" dirty="0"/>
              <a:t>Owners’ equity</a:t>
            </a:r>
            <a:r>
              <a:rPr lang="en-US" altLang="en-US" dirty="0"/>
              <a:t>: these are funds provided by the owner of the company. </a:t>
            </a:r>
          </a:p>
          <a:p>
            <a:pPr lvl="1"/>
            <a:r>
              <a:rPr lang="en-US" altLang="en-US" dirty="0"/>
              <a:t>Most firms (Microsoft and Wal-Mart) started off as small businesses with one or two individuals providing the seed money.</a:t>
            </a:r>
          </a:p>
          <a:p>
            <a:pPr lvl="1"/>
            <a:r>
              <a:rPr lang="en-US" altLang="en-US" dirty="0"/>
              <a:t>These owner-managers receive all the cash flows and make all investment and operating decisions.</a:t>
            </a:r>
          </a:p>
          <a:p>
            <a:pPr lvl="1"/>
            <a:r>
              <a:rPr lang="en-US" altLang="en-US" dirty="0"/>
              <a:t>These rights are split up and reallocated as soon as the company sells shares.</a:t>
            </a:r>
          </a:p>
          <a:p>
            <a:pPr lvl="1"/>
            <a:endParaRPr lang="en-US" altLang="en-US" dirty="0"/>
          </a:p>
          <a:p>
            <a:pPr lvl="1"/>
            <a:endParaRPr lang="en-US" altLang="en-US" dirty="0"/>
          </a:p>
        </p:txBody>
      </p:sp>
    </p:spTree>
    <p:extLst>
      <p:ext uri="{BB962C8B-B14F-4D97-AF65-F5344CB8AC3E}">
        <p14:creationId xmlns:p14="http://schemas.microsoft.com/office/powerpoint/2010/main" val="291855768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1279"/>
                                        </p:tgtEl>
                                        <p:attrNameLst>
                                          <p:attrName>style.visibility</p:attrName>
                                        </p:attrNameLst>
                                      </p:cBhvr>
                                      <p:to>
                                        <p:strVal val="visible"/>
                                      </p:to>
                                    </p:set>
                                    <p:animEffect transition="in" filter="wipe(down)">
                                      <p:cBhvr>
                                        <p:cTn id="7" dur="500"/>
                                        <p:tgtEl>
                                          <p:spTgt spid="11279"/>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1280">
                                            <p:txEl>
                                              <p:pRg st="0" end="0"/>
                                            </p:txEl>
                                          </p:spTgt>
                                        </p:tgtEl>
                                        <p:attrNameLst>
                                          <p:attrName>style.visibility</p:attrName>
                                        </p:attrNameLst>
                                      </p:cBhvr>
                                      <p:to>
                                        <p:strVal val="visible"/>
                                      </p:to>
                                    </p:set>
                                    <p:animEffect transition="in" filter="wipe(down)">
                                      <p:cBhvr>
                                        <p:cTn id="12" dur="500"/>
                                        <p:tgtEl>
                                          <p:spTgt spid="1128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1280">
                                            <p:txEl>
                                              <p:pRg st="1" end="1"/>
                                            </p:txEl>
                                          </p:spTgt>
                                        </p:tgtEl>
                                        <p:attrNameLst>
                                          <p:attrName>style.visibility</p:attrName>
                                        </p:attrNameLst>
                                      </p:cBhvr>
                                      <p:to>
                                        <p:strVal val="visible"/>
                                      </p:to>
                                    </p:set>
                                    <p:animEffect transition="in" filter="wipe(down)">
                                      <p:cBhvr>
                                        <p:cTn id="17" dur="500"/>
                                        <p:tgtEl>
                                          <p:spTgt spid="11280">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11280">
                                            <p:txEl>
                                              <p:pRg st="2" end="2"/>
                                            </p:txEl>
                                          </p:spTgt>
                                        </p:tgtEl>
                                        <p:attrNameLst>
                                          <p:attrName>style.visibility</p:attrName>
                                        </p:attrNameLst>
                                      </p:cBhvr>
                                      <p:to>
                                        <p:strVal val="visible"/>
                                      </p:to>
                                    </p:set>
                                    <p:animEffect transition="in" filter="wipe(down)">
                                      <p:cBhvr>
                                        <p:cTn id="22" dur="500"/>
                                        <p:tgtEl>
                                          <p:spTgt spid="11280">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11280">
                                            <p:txEl>
                                              <p:pRg st="3" end="3"/>
                                            </p:txEl>
                                          </p:spTgt>
                                        </p:tgtEl>
                                        <p:attrNameLst>
                                          <p:attrName>style.visibility</p:attrName>
                                        </p:attrNameLst>
                                      </p:cBhvr>
                                      <p:to>
                                        <p:strVal val="visible"/>
                                      </p:to>
                                    </p:set>
                                    <p:animEffect transition="in" filter="wipe(down)">
                                      <p:cBhvr>
                                        <p:cTn id="27" dur="500"/>
                                        <p:tgtEl>
                                          <p:spTgt spid="11280">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11280">
                                            <p:txEl>
                                              <p:pRg st="4" end="4"/>
                                            </p:txEl>
                                          </p:spTgt>
                                        </p:tgtEl>
                                        <p:attrNameLst>
                                          <p:attrName>style.visibility</p:attrName>
                                        </p:attrNameLst>
                                      </p:cBhvr>
                                      <p:to>
                                        <p:strVal val="visible"/>
                                      </p:to>
                                    </p:set>
                                    <p:animEffect transition="in" filter="wipe(down)">
                                      <p:cBhvr>
                                        <p:cTn id="32" dur="500"/>
                                        <p:tgtEl>
                                          <p:spTgt spid="1128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79"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4000" y="535525"/>
            <a:ext cx="8424000" cy="540000"/>
          </a:xfrm>
        </p:spPr>
        <p:txBody>
          <a:bodyPr>
            <a:normAutofit fontScale="90000"/>
          </a:bodyPr>
          <a:lstStyle/>
          <a:p>
            <a:r>
              <a:rPr lang="en-US" altLang="en-US" sz="3600" b="1" dirty="0"/>
              <a:t>Financing Decisions – Equities cont’d. </a:t>
            </a:r>
            <a:endParaRPr lang="en-GB" sz="3600" b="1" dirty="0"/>
          </a:p>
        </p:txBody>
      </p:sp>
      <p:sp>
        <p:nvSpPr>
          <p:cNvPr id="3" name="Content Placeholder 2"/>
          <p:cNvSpPr>
            <a:spLocks noGrp="1"/>
          </p:cNvSpPr>
          <p:nvPr>
            <p:ph idx="1"/>
          </p:nvPr>
        </p:nvSpPr>
        <p:spPr>
          <a:xfrm>
            <a:off x="1884000" y="1369584"/>
            <a:ext cx="8424000" cy="5085715"/>
          </a:xfrm>
        </p:spPr>
        <p:txBody>
          <a:bodyPr/>
          <a:lstStyle/>
          <a:p>
            <a:pPr>
              <a:buFont typeface="Arial" panose="020B0604020202020204" pitchFamily="34" charset="0"/>
              <a:buChar char="•"/>
            </a:pPr>
            <a:r>
              <a:rPr lang="en-GB" sz="2400" dirty="0"/>
              <a:t>As small businesses succeed and grow, they typically run into a funding constraint; wherein the funds that they have access to are insufficient to cover their investment and growth needs.</a:t>
            </a:r>
          </a:p>
          <a:p>
            <a:pPr>
              <a:buFont typeface="Arial" panose="020B0604020202020204" pitchFamily="34" charset="0"/>
              <a:buChar char="•"/>
            </a:pPr>
            <a:r>
              <a:rPr lang="en-GB" sz="2400" b="1" dirty="0"/>
              <a:t>Venture Capitalist or private equity investors</a:t>
            </a:r>
            <a:r>
              <a:rPr lang="en-GB" sz="2400" dirty="0"/>
              <a:t> provide equity financing to small and often risky businesses in return for a share of the ownership of the firm (Dragon’s den?)</a:t>
            </a:r>
          </a:p>
          <a:p>
            <a:pPr>
              <a:buFont typeface="Arial" panose="020B0604020202020204" pitchFamily="34" charset="0"/>
              <a:buChar char="•"/>
            </a:pPr>
            <a:r>
              <a:rPr lang="en-GB" sz="2400" dirty="0"/>
              <a:t>Generally, the capacity to raise funds from alternative sources or to go public will increase with the size of the firm.</a:t>
            </a:r>
          </a:p>
          <a:p>
            <a:pPr>
              <a:buFont typeface="Arial" panose="020B0604020202020204" pitchFamily="34" charset="0"/>
              <a:buChar char="•"/>
            </a:pPr>
            <a:r>
              <a:rPr lang="en-GB" sz="2400" dirty="0"/>
              <a:t>Thus, smaller businesses are likely to seek venture capital and are also more likely to be asked to give up a greater share of the value of the firm when receiving the venture capital</a:t>
            </a:r>
          </a:p>
        </p:txBody>
      </p:sp>
    </p:spTree>
    <p:extLst>
      <p:ext uri="{BB962C8B-B14F-4D97-AF65-F5344CB8AC3E}">
        <p14:creationId xmlns:p14="http://schemas.microsoft.com/office/powerpoint/2010/main" val="385375308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ipe(down)">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wipe(down)">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wipe(down)">
                                      <p:cBhvr>
                                        <p:cTn id="2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altLang="en-US" sz="4000" b="1" dirty="0"/>
              <a:t>Financing Decisions – Equities cont’d. </a:t>
            </a:r>
            <a:endParaRPr lang="en-GB" sz="4000" b="1" dirty="0"/>
          </a:p>
        </p:txBody>
      </p:sp>
      <p:sp>
        <p:nvSpPr>
          <p:cNvPr id="3" name="Content Placeholder 2"/>
          <p:cNvSpPr>
            <a:spLocks noGrp="1"/>
          </p:cNvSpPr>
          <p:nvPr>
            <p:ph idx="1"/>
          </p:nvPr>
        </p:nvSpPr>
        <p:spPr>
          <a:xfrm>
            <a:off x="922098" y="1690688"/>
            <a:ext cx="8424000" cy="5085715"/>
          </a:xfrm>
        </p:spPr>
        <p:txBody>
          <a:bodyPr/>
          <a:lstStyle/>
          <a:p>
            <a:r>
              <a:rPr lang="en-GB" sz="2400" dirty="0"/>
              <a:t>The conventional way for a large firm to raise equity is to issue </a:t>
            </a:r>
            <a:r>
              <a:rPr lang="en-GB" sz="2400" b="1" dirty="0"/>
              <a:t>common stocks</a:t>
            </a:r>
            <a:r>
              <a:rPr lang="en-GB" sz="2400" dirty="0"/>
              <a:t>.</a:t>
            </a:r>
          </a:p>
          <a:p>
            <a:r>
              <a:rPr lang="en-GB" sz="2400" dirty="0"/>
              <a:t>With common stocks, ownership is then dispersed often to tens of thousands of stockholders</a:t>
            </a:r>
          </a:p>
          <a:p>
            <a:r>
              <a:rPr lang="en-GB" sz="2400" dirty="0"/>
              <a:t>The common stockholders have residual rights over the cash flows and have the ultimate right (on aggregate) of control over the firm’s affairs.</a:t>
            </a:r>
          </a:p>
          <a:p>
            <a:r>
              <a:rPr lang="en-GB" sz="2400" dirty="0"/>
              <a:t>In practice, however, their control is limited to an entitlement to vote, either in person or by proxy, on appointments to the board of directors, and on other crucial matters such as the decision to merge.</a:t>
            </a:r>
          </a:p>
          <a:p>
            <a:pPr marL="0" indent="0">
              <a:buNone/>
            </a:pPr>
            <a:endParaRPr lang="en-GB" sz="2400" dirty="0"/>
          </a:p>
        </p:txBody>
      </p:sp>
    </p:spTree>
    <p:extLst>
      <p:ext uri="{BB962C8B-B14F-4D97-AF65-F5344CB8AC3E}">
        <p14:creationId xmlns:p14="http://schemas.microsoft.com/office/powerpoint/2010/main" val="123352050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ipe(down)">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wipe(down)">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wipe(down)">
                                      <p:cBhvr>
                                        <p:cTn id="2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0" name="Rectangle 2"/>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2291" name="Rectangle 3"/>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2292" name="Rectangle 4"/>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2293" name="Rectangle 5"/>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2294" name="Rectangle 6"/>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2295" name="Rectangle 7"/>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2296" name="Rectangle 8"/>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2297" name="Rectangle 9"/>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2298" name="Rectangle 10"/>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2299" name="Rectangle 11"/>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2300" name="Rectangle 12"/>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2301" name="Rectangle 13"/>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2302" name="Rectangle 14"/>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77841" name="Rectangle 17"/>
          <p:cNvSpPr>
            <a:spLocks noGrp="1" noChangeArrowheads="1"/>
          </p:cNvSpPr>
          <p:nvPr>
            <p:ph type="body" idx="1"/>
          </p:nvPr>
        </p:nvSpPr>
        <p:spPr>
          <a:xfrm>
            <a:off x="1056905" y="1674420"/>
            <a:ext cx="10105900" cy="4573980"/>
          </a:xfrm>
          <a:noFill/>
        </p:spPr>
        <p:txBody>
          <a:bodyPr>
            <a:normAutofit/>
          </a:bodyPr>
          <a:lstStyle/>
          <a:p>
            <a:r>
              <a:rPr lang="en-US" altLang="en-US" sz="2400" dirty="0"/>
              <a:t>Shareholders generally elect directors by a system of </a:t>
            </a:r>
            <a:r>
              <a:rPr lang="en-US" altLang="en-US" sz="2400" b="1" i="1" dirty="0"/>
              <a:t>majority voting</a:t>
            </a:r>
            <a:r>
              <a:rPr lang="en-US" altLang="en-US" sz="2400" dirty="0"/>
              <a:t>.</a:t>
            </a:r>
          </a:p>
          <a:p>
            <a:r>
              <a:rPr lang="en-US" altLang="en-US" sz="2400" dirty="0"/>
              <a:t>In some cases, the company’s charter may require a </a:t>
            </a:r>
            <a:r>
              <a:rPr lang="en-US" altLang="en-US" sz="2400" b="1" i="1" dirty="0"/>
              <a:t>supermajority</a:t>
            </a:r>
            <a:r>
              <a:rPr lang="en-US" altLang="en-US" sz="2400" dirty="0"/>
              <a:t> of, say, 75% of those eligible to vote, before decisions could be made.</a:t>
            </a:r>
          </a:p>
          <a:p>
            <a:r>
              <a:rPr lang="en-US" altLang="en-US" sz="2400" dirty="0"/>
              <a:t>If a company’s articles permit cumulative voting, the directors could also be voted upon jointly and stockholders can, if they wish, allot all their votes to just one candidate.</a:t>
            </a:r>
          </a:p>
          <a:p>
            <a:r>
              <a:rPr lang="en-US" altLang="en-US" sz="2400" dirty="0"/>
              <a:t>For example, suppose there are five directors to be elected and you own 100 shares. You therefore have a total of 5*100 = 500 votes. Under the majority voting system, you can cast a maximum of 100 votes for any one candidate. Under a cumulative voting system, you can cast all 500 votes for your favorite candidate.</a:t>
            </a:r>
          </a:p>
          <a:p>
            <a:pPr marL="0" indent="0">
              <a:buNone/>
            </a:pPr>
            <a:endParaRPr lang="en-US" altLang="en-US" sz="2400" dirty="0"/>
          </a:p>
          <a:p>
            <a:endParaRPr lang="en-US" altLang="en-US" sz="2400" dirty="0"/>
          </a:p>
        </p:txBody>
      </p:sp>
      <p:sp>
        <p:nvSpPr>
          <p:cNvPr id="12304" name="Rectangle 15"/>
          <p:cNvSpPr>
            <a:spLocks noGrp="1" noChangeArrowheads="1"/>
          </p:cNvSpPr>
          <p:nvPr>
            <p:ph type="title"/>
          </p:nvPr>
        </p:nvSpPr>
        <p:spPr>
          <a:xfrm>
            <a:off x="1413163" y="361208"/>
            <a:ext cx="8229600" cy="990600"/>
          </a:xfrm>
          <a:noFill/>
        </p:spPr>
        <p:txBody>
          <a:bodyPr>
            <a:normAutofit/>
          </a:bodyPr>
          <a:lstStyle/>
          <a:p>
            <a:r>
              <a:rPr lang="en-US" altLang="en-US" sz="4800" b="1" dirty="0"/>
              <a:t>Voting procedures</a:t>
            </a:r>
          </a:p>
        </p:txBody>
      </p:sp>
    </p:spTree>
    <p:extLst>
      <p:ext uri="{BB962C8B-B14F-4D97-AF65-F5344CB8AC3E}">
        <p14:creationId xmlns:p14="http://schemas.microsoft.com/office/powerpoint/2010/main" val="368267202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5" fill="hold" grpId="0" nodeType="clickEffect">
                                  <p:stCondLst>
                                    <p:cond delay="0"/>
                                  </p:stCondLst>
                                  <p:childTnLst>
                                    <p:set>
                                      <p:cBhvr>
                                        <p:cTn id="6" dur="1" fill="hold">
                                          <p:stCondLst>
                                            <p:cond delay="0"/>
                                          </p:stCondLst>
                                        </p:cTn>
                                        <p:tgtEl>
                                          <p:spTgt spid="77841">
                                            <p:txEl>
                                              <p:pRg st="0" end="0"/>
                                            </p:txEl>
                                          </p:spTgt>
                                        </p:tgtEl>
                                        <p:attrNameLst>
                                          <p:attrName>style.visibility</p:attrName>
                                        </p:attrNameLst>
                                      </p:cBhvr>
                                      <p:to>
                                        <p:strVal val="visible"/>
                                      </p:to>
                                    </p:set>
                                    <p:animEffect transition="in" filter="blinds(vertical)">
                                      <p:cBhvr>
                                        <p:cTn id="7" dur="500"/>
                                        <p:tgtEl>
                                          <p:spTgt spid="77841">
                                            <p:txEl>
                                              <p:pRg st="0" end="0"/>
                                            </p:txEl>
                                          </p:spTgt>
                                        </p:tgtEl>
                                      </p:cBhvr>
                                    </p:animEffect>
                                  </p:childTnLst>
                                  <p:subTnLst>
                                    <p:animClr clrSpc="rgb" dir="cw">
                                      <p:cBhvr override="childStyle">
                                        <p:cTn dur="1" fill="hold" display="0" masterRel="nextClick" afterEffect="1"/>
                                        <p:tgtEl>
                                          <p:spTgt spid="77841">
                                            <p:txEl>
                                              <p:pRg st="0" end="0"/>
                                            </p:txEl>
                                          </p:spTgt>
                                        </p:tgtEl>
                                        <p:attrNameLst>
                                          <p:attrName>ppt_c</p:attrName>
                                        </p:attrNameLst>
                                      </p:cBhvr>
                                      <p:to>
                                        <a:schemeClr val="accent2"/>
                                      </p:to>
                                    </p:animClr>
                                  </p:subTnLst>
                                </p:cTn>
                              </p:par>
                            </p:childTnLst>
                          </p:cTn>
                        </p:par>
                      </p:childTnLst>
                    </p:cTn>
                  </p:par>
                  <p:par>
                    <p:cTn id="8" fill="hold">
                      <p:stCondLst>
                        <p:cond delay="indefinite"/>
                      </p:stCondLst>
                      <p:childTnLst>
                        <p:par>
                          <p:cTn id="9" fill="hold">
                            <p:stCondLst>
                              <p:cond delay="0"/>
                            </p:stCondLst>
                            <p:childTnLst>
                              <p:par>
                                <p:cTn id="10" presetID="3" presetClass="entr" presetSubtype="5" fill="hold" grpId="0" nodeType="clickEffect">
                                  <p:stCondLst>
                                    <p:cond delay="0"/>
                                  </p:stCondLst>
                                  <p:childTnLst>
                                    <p:set>
                                      <p:cBhvr>
                                        <p:cTn id="11" dur="1" fill="hold">
                                          <p:stCondLst>
                                            <p:cond delay="0"/>
                                          </p:stCondLst>
                                        </p:cTn>
                                        <p:tgtEl>
                                          <p:spTgt spid="77841">
                                            <p:txEl>
                                              <p:pRg st="1" end="1"/>
                                            </p:txEl>
                                          </p:spTgt>
                                        </p:tgtEl>
                                        <p:attrNameLst>
                                          <p:attrName>style.visibility</p:attrName>
                                        </p:attrNameLst>
                                      </p:cBhvr>
                                      <p:to>
                                        <p:strVal val="visible"/>
                                      </p:to>
                                    </p:set>
                                    <p:animEffect transition="in" filter="blinds(vertical)">
                                      <p:cBhvr>
                                        <p:cTn id="12" dur="500"/>
                                        <p:tgtEl>
                                          <p:spTgt spid="77841">
                                            <p:txEl>
                                              <p:pRg st="1" end="1"/>
                                            </p:txEl>
                                          </p:spTgt>
                                        </p:tgtEl>
                                      </p:cBhvr>
                                    </p:animEffect>
                                  </p:childTnLst>
                                  <p:subTnLst>
                                    <p:animClr clrSpc="rgb" dir="cw">
                                      <p:cBhvr override="childStyle">
                                        <p:cTn dur="1" fill="hold" display="0" masterRel="nextClick" afterEffect="1"/>
                                        <p:tgtEl>
                                          <p:spTgt spid="77841">
                                            <p:txEl>
                                              <p:pRg st="1" end="1"/>
                                            </p:txEl>
                                          </p:spTgt>
                                        </p:tgtEl>
                                        <p:attrNameLst>
                                          <p:attrName>ppt_c</p:attrName>
                                        </p:attrNameLst>
                                      </p:cBhvr>
                                      <p:to>
                                        <a:schemeClr val="accent2"/>
                                      </p:to>
                                    </p:animClr>
                                  </p:subTnLst>
                                </p:cTn>
                              </p:par>
                            </p:childTnLst>
                          </p:cTn>
                        </p:par>
                      </p:childTnLst>
                    </p:cTn>
                  </p:par>
                  <p:par>
                    <p:cTn id="13" fill="hold">
                      <p:stCondLst>
                        <p:cond delay="indefinite"/>
                      </p:stCondLst>
                      <p:childTnLst>
                        <p:par>
                          <p:cTn id="14" fill="hold">
                            <p:stCondLst>
                              <p:cond delay="0"/>
                            </p:stCondLst>
                            <p:childTnLst>
                              <p:par>
                                <p:cTn id="15" presetID="3" presetClass="entr" presetSubtype="5" fill="hold" grpId="0" nodeType="clickEffect">
                                  <p:stCondLst>
                                    <p:cond delay="0"/>
                                  </p:stCondLst>
                                  <p:childTnLst>
                                    <p:set>
                                      <p:cBhvr>
                                        <p:cTn id="16" dur="1" fill="hold">
                                          <p:stCondLst>
                                            <p:cond delay="0"/>
                                          </p:stCondLst>
                                        </p:cTn>
                                        <p:tgtEl>
                                          <p:spTgt spid="77841">
                                            <p:txEl>
                                              <p:pRg st="2" end="2"/>
                                            </p:txEl>
                                          </p:spTgt>
                                        </p:tgtEl>
                                        <p:attrNameLst>
                                          <p:attrName>style.visibility</p:attrName>
                                        </p:attrNameLst>
                                      </p:cBhvr>
                                      <p:to>
                                        <p:strVal val="visible"/>
                                      </p:to>
                                    </p:set>
                                    <p:animEffect transition="in" filter="blinds(vertical)">
                                      <p:cBhvr>
                                        <p:cTn id="17" dur="500"/>
                                        <p:tgtEl>
                                          <p:spTgt spid="77841">
                                            <p:txEl>
                                              <p:pRg st="2" end="2"/>
                                            </p:txEl>
                                          </p:spTgt>
                                        </p:tgtEl>
                                      </p:cBhvr>
                                    </p:animEffect>
                                  </p:childTnLst>
                                  <p:subTnLst>
                                    <p:animClr clrSpc="rgb" dir="cw">
                                      <p:cBhvr override="childStyle">
                                        <p:cTn dur="1" fill="hold" display="0" masterRel="nextClick" afterEffect="1"/>
                                        <p:tgtEl>
                                          <p:spTgt spid="77841">
                                            <p:txEl>
                                              <p:pRg st="2" end="2"/>
                                            </p:txEl>
                                          </p:spTgt>
                                        </p:tgtEl>
                                        <p:attrNameLst>
                                          <p:attrName>ppt_c</p:attrName>
                                        </p:attrNameLst>
                                      </p:cBhvr>
                                      <p:to>
                                        <a:schemeClr val="accent2"/>
                                      </p:to>
                                    </p:animClr>
                                  </p:subTnLst>
                                </p:cTn>
                              </p:par>
                            </p:childTnLst>
                          </p:cTn>
                        </p:par>
                      </p:childTnLst>
                    </p:cTn>
                  </p:par>
                  <p:par>
                    <p:cTn id="18" fill="hold">
                      <p:stCondLst>
                        <p:cond delay="indefinite"/>
                      </p:stCondLst>
                      <p:childTnLst>
                        <p:par>
                          <p:cTn id="19" fill="hold">
                            <p:stCondLst>
                              <p:cond delay="0"/>
                            </p:stCondLst>
                            <p:childTnLst>
                              <p:par>
                                <p:cTn id="20" presetID="3" presetClass="entr" presetSubtype="5" fill="hold" grpId="0" nodeType="clickEffect">
                                  <p:stCondLst>
                                    <p:cond delay="0"/>
                                  </p:stCondLst>
                                  <p:childTnLst>
                                    <p:set>
                                      <p:cBhvr>
                                        <p:cTn id="21" dur="1" fill="hold">
                                          <p:stCondLst>
                                            <p:cond delay="0"/>
                                          </p:stCondLst>
                                        </p:cTn>
                                        <p:tgtEl>
                                          <p:spTgt spid="77841">
                                            <p:txEl>
                                              <p:pRg st="3" end="3"/>
                                            </p:txEl>
                                          </p:spTgt>
                                        </p:tgtEl>
                                        <p:attrNameLst>
                                          <p:attrName>style.visibility</p:attrName>
                                        </p:attrNameLst>
                                      </p:cBhvr>
                                      <p:to>
                                        <p:strVal val="visible"/>
                                      </p:to>
                                    </p:set>
                                    <p:animEffect transition="in" filter="blinds(vertical)">
                                      <p:cBhvr>
                                        <p:cTn id="22" dur="500"/>
                                        <p:tgtEl>
                                          <p:spTgt spid="77841">
                                            <p:txEl>
                                              <p:pRg st="3" end="3"/>
                                            </p:txEl>
                                          </p:spTgt>
                                        </p:tgtEl>
                                      </p:cBhvr>
                                    </p:animEffect>
                                  </p:childTnLst>
                                  <p:subTnLst>
                                    <p:animClr clrSpc="rgb" dir="cw">
                                      <p:cBhvr override="childStyle">
                                        <p:cTn dur="1" fill="hold" display="0" masterRel="nextClick" afterEffect="1"/>
                                        <p:tgtEl>
                                          <p:spTgt spid="77841">
                                            <p:txEl>
                                              <p:pRg st="3" end="3"/>
                                            </p:txEl>
                                          </p:spTgt>
                                        </p:tgtEl>
                                        <p:attrNameLst>
                                          <p:attrName>ppt_c</p:attrName>
                                        </p:attrNameLst>
                                      </p:cBhvr>
                                      <p:to>
                                        <a:schemeClr val="accent2"/>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7841" grpId="0" build="p"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2"/>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3315" name="Rectangle 3"/>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3316" name="Rectangle 4"/>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3317" name="Rectangle 5"/>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3318" name="Rectangle 6"/>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3319" name="Rectangle 7"/>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3320" name="Rectangle 8"/>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3321" name="Rectangle 9"/>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3322" name="Rectangle 10"/>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3323" name="Rectangle 11"/>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3324" name="Rectangle 12"/>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3325" name="Rectangle 13"/>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3326" name="Rectangle 14"/>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3327" name="Rectangle 17"/>
          <p:cNvSpPr>
            <a:spLocks noGrp="1" noChangeArrowheads="1"/>
          </p:cNvSpPr>
          <p:nvPr>
            <p:ph type="body" idx="1"/>
          </p:nvPr>
        </p:nvSpPr>
        <p:spPr>
          <a:xfrm>
            <a:off x="1341912" y="1793174"/>
            <a:ext cx="9951522" cy="4643252"/>
          </a:xfrm>
          <a:noFill/>
        </p:spPr>
        <p:txBody>
          <a:bodyPr>
            <a:normAutofit/>
          </a:bodyPr>
          <a:lstStyle/>
          <a:p>
            <a:r>
              <a:rPr lang="en-US" altLang="en-US" dirty="0"/>
              <a:t>Occasionally, a firm may have two classes of stock outstanding, which differ in their right to vote.</a:t>
            </a:r>
          </a:p>
          <a:p>
            <a:pPr lvl="1"/>
            <a:r>
              <a:rPr lang="en-US" altLang="en-US" dirty="0"/>
              <a:t>Often, firms may have class </a:t>
            </a:r>
            <a:r>
              <a:rPr lang="en-US" altLang="en-US" b="1" dirty="0"/>
              <a:t>A shares</a:t>
            </a:r>
            <a:r>
              <a:rPr lang="en-US" altLang="en-US" dirty="0"/>
              <a:t> and </a:t>
            </a:r>
            <a:r>
              <a:rPr lang="en-US" altLang="en-US" b="1" dirty="0"/>
              <a:t>B shares</a:t>
            </a:r>
            <a:r>
              <a:rPr lang="en-US" altLang="en-US" dirty="0"/>
              <a:t>.</a:t>
            </a:r>
          </a:p>
          <a:p>
            <a:r>
              <a:rPr lang="en-US" altLang="en-US" dirty="0"/>
              <a:t>The </a:t>
            </a:r>
            <a:r>
              <a:rPr lang="en-US" altLang="en-US" b="1" dirty="0"/>
              <a:t>A shares</a:t>
            </a:r>
            <a:r>
              <a:rPr lang="en-US" altLang="en-US" dirty="0"/>
              <a:t>, which are sold to the public, will have 1 vote each, while </a:t>
            </a:r>
            <a:r>
              <a:rPr lang="en-US" altLang="en-US" b="1" dirty="0"/>
              <a:t>B shares</a:t>
            </a:r>
            <a:r>
              <a:rPr lang="en-US" altLang="en-US" dirty="0"/>
              <a:t>, which are owned by the founders, may have 10 votes each.</a:t>
            </a:r>
          </a:p>
          <a:p>
            <a:r>
              <a:rPr lang="en-US" altLang="en-US" dirty="0"/>
              <a:t>So, both classes of shares have the same cash-flow rights, but different control rights</a:t>
            </a:r>
          </a:p>
        </p:txBody>
      </p:sp>
      <p:sp>
        <p:nvSpPr>
          <p:cNvPr id="13330" name="Rectangle 15"/>
          <p:cNvSpPr>
            <a:spLocks noGrp="1" noChangeArrowheads="1"/>
          </p:cNvSpPr>
          <p:nvPr>
            <p:ph type="title"/>
          </p:nvPr>
        </p:nvSpPr>
        <p:spPr>
          <a:xfrm>
            <a:off x="1341912" y="354775"/>
            <a:ext cx="8229600" cy="990600"/>
          </a:xfrm>
          <a:noFill/>
        </p:spPr>
        <p:txBody>
          <a:bodyPr/>
          <a:lstStyle/>
          <a:p>
            <a:r>
              <a:rPr lang="en-US" altLang="en-US" b="1" dirty="0"/>
              <a:t>Dual-Class shares</a:t>
            </a:r>
          </a:p>
        </p:txBody>
      </p:sp>
    </p:spTree>
    <p:extLst>
      <p:ext uri="{BB962C8B-B14F-4D97-AF65-F5344CB8AC3E}">
        <p14:creationId xmlns:p14="http://schemas.microsoft.com/office/powerpoint/2010/main" val="255511977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3327">
                                            <p:txEl>
                                              <p:pRg st="0" end="0"/>
                                            </p:txEl>
                                          </p:spTgt>
                                        </p:tgtEl>
                                        <p:attrNameLst>
                                          <p:attrName>style.visibility</p:attrName>
                                        </p:attrNameLst>
                                      </p:cBhvr>
                                      <p:to>
                                        <p:strVal val="visible"/>
                                      </p:to>
                                    </p:set>
                                    <p:animEffect transition="in" filter="wipe(down)">
                                      <p:cBhvr>
                                        <p:cTn id="7" dur="500"/>
                                        <p:tgtEl>
                                          <p:spTgt spid="1332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3327">
                                            <p:txEl>
                                              <p:pRg st="1" end="1"/>
                                            </p:txEl>
                                          </p:spTgt>
                                        </p:tgtEl>
                                        <p:attrNameLst>
                                          <p:attrName>style.visibility</p:attrName>
                                        </p:attrNameLst>
                                      </p:cBhvr>
                                      <p:to>
                                        <p:strVal val="visible"/>
                                      </p:to>
                                    </p:set>
                                    <p:animEffect transition="in" filter="wipe(down)">
                                      <p:cBhvr>
                                        <p:cTn id="12" dur="500"/>
                                        <p:tgtEl>
                                          <p:spTgt spid="1332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3327">
                                            <p:txEl>
                                              <p:pRg st="2" end="2"/>
                                            </p:txEl>
                                          </p:spTgt>
                                        </p:tgtEl>
                                        <p:attrNameLst>
                                          <p:attrName>style.visibility</p:attrName>
                                        </p:attrNameLst>
                                      </p:cBhvr>
                                      <p:to>
                                        <p:strVal val="visible"/>
                                      </p:to>
                                    </p:set>
                                    <p:animEffect transition="in" filter="wipe(down)">
                                      <p:cBhvr>
                                        <p:cTn id="17" dur="500"/>
                                        <p:tgtEl>
                                          <p:spTgt spid="1332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13327">
                                            <p:txEl>
                                              <p:pRg st="3" end="3"/>
                                            </p:txEl>
                                          </p:spTgt>
                                        </p:tgtEl>
                                        <p:attrNameLst>
                                          <p:attrName>style.visibility</p:attrName>
                                        </p:attrNameLst>
                                      </p:cBhvr>
                                      <p:to>
                                        <p:strVal val="visible"/>
                                      </p:to>
                                    </p:set>
                                    <p:animEffect transition="in" filter="wipe(down)">
                                      <p:cBhvr>
                                        <p:cTn id="22" dur="500"/>
                                        <p:tgtEl>
                                          <p:spTgt spid="1332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46158"/>
          </a:xfrm>
        </p:spPr>
        <p:txBody>
          <a:bodyPr/>
          <a:lstStyle/>
          <a:p>
            <a:r>
              <a:rPr lang="en-GB" dirty="0"/>
              <a:t>Equity in disguise</a:t>
            </a:r>
          </a:p>
        </p:txBody>
      </p:sp>
      <p:sp>
        <p:nvSpPr>
          <p:cNvPr id="3" name="Content Placeholder 2"/>
          <p:cNvSpPr>
            <a:spLocks noGrp="1"/>
          </p:cNvSpPr>
          <p:nvPr>
            <p:ph idx="1"/>
          </p:nvPr>
        </p:nvSpPr>
        <p:spPr>
          <a:xfrm>
            <a:off x="838200" y="1384289"/>
            <a:ext cx="10775868" cy="5099638"/>
          </a:xfrm>
        </p:spPr>
        <p:txBody>
          <a:bodyPr>
            <a:normAutofit/>
          </a:bodyPr>
          <a:lstStyle/>
          <a:p>
            <a:r>
              <a:rPr lang="en-GB" sz="2400" dirty="0"/>
              <a:t>Common stocks are issued by corporations, but a few equity securities are issued not by corporations but by </a:t>
            </a:r>
            <a:r>
              <a:rPr lang="en-GB" sz="2400" b="1" dirty="0"/>
              <a:t>Partnerships</a:t>
            </a:r>
            <a:r>
              <a:rPr lang="en-GB" sz="2400" dirty="0"/>
              <a:t> or </a:t>
            </a:r>
            <a:r>
              <a:rPr lang="en-GB" sz="2400" b="1" dirty="0"/>
              <a:t>Trusts</a:t>
            </a:r>
            <a:r>
              <a:rPr lang="en-GB" sz="2400" dirty="0"/>
              <a:t>.</a:t>
            </a:r>
          </a:p>
          <a:p>
            <a:r>
              <a:rPr lang="en-GB" sz="2400" dirty="0"/>
              <a:t>Partnerships – you can buy “units) in partnerships from most stock exchanges, thus becoming a limited partner</a:t>
            </a:r>
          </a:p>
          <a:p>
            <a:pPr lvl="1"/>
            <a:r>
              <a:rPr lang="en-GB" sz="1800" dirty="0"/>
              <a:t>In this, and most other respects, the partnership units are just like the shares in an ordinary corporation. In that the limited partners share in the profits of the business and receive cash distributions (like dividends) from time to time.</a:t>
            </a:r>
          </a:p>
          <a:p>
            <a:r>
              <a:rPr lang="en-GB" sz="2400" dirty="0"/>
              <a:t>Trusts and REITs (Real Estate and Investment Trusts) – just like equity, purchase of Trusts’ ‘shares’ gives the passive owner the right to a share of the revenues from the production asset underlying the Trust.</a:t>
            </a:r>
          </a:p>
          <a:p>
            <a:pPr lvl="1"/>
            <a:r>
              <a:rPr lang="en-GB" sz="1800" dirty="0"/>
              <a:t>Example REITs include Trusts created to facilitate public investment in commercial real estate, or shopping centre </a:t>
            </a:r>
            <a:r>
              <a:rPr lang="en-GB" sz="1800" dirty="0" err="1"/>
              <a:t>REITs,etc</a:t>
            </a:r>
            <a:r>
              <a:rPr lang="en-GB" sz="1800" dirty="0"/>
              <a:t>.</a:t>
            </a:r>
          </a:p>
          <a:p>
            <a:r>
              <a:rPr lang="en-GB" sz="2400" dirty="0"/>
              <a:t>REIT “shares” are traded just like common stocks.</a:t>
            </a:r>
          </a:p>
        </p:txBody>
      </p:sp>
    </p:spTree>
    <p:extLst>
      <p:ext uri="{BB962C8B-B14F-4D97-AF65-F5344CB8AC3E}">
        <p14:creationId xmlns:p14="http://schemas.microsoft.com/office/powerpoint/2010/main" val="168344768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down)">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wipe(down)">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0649" y="190005"/>
            <a:ext cx="9465169" cy="758370"/>
          </a:xfrm>
        </p:spPr>
        <p:txBody>
          <a:bodyPr/>
          <a:lstStyle/>
          <a:p>
            <a:r>
              <a:rPr lang="en-US" altLang="en-US" sz="2800" b="1" dirty="0"/>
              <a:t>Financing Decisions – Debt. </a:t>
            </a:r>
            <a:endParaRPr lang="en-GB" sz="2800" b="1" dirty="0"/>
          </a:p>
        </p:txBody>
      </p:sp>
      <p:sp>
        <p:nvSpPr>
          <p:cNvPr id="3" name="Content Placeholder 2"/>
          <p:cNvSpPr>
            <a:spLocks noGrp="1"/>
          </p:cNvSpPr>
          <p:nvPr>
            <p:ph idx="1"/>
          </p:nvPr>
        </p:nvSpPr>
        <p:spPr>
          <a:xfrm>
            <a:off x="890649" y="948375"/>
            <a:ext cx="10485912" cy="5363667"/>
          </a:xfrm>
        </p:spPr>
        <p:txBody>
          <a:bodyPr>
            <a:noAutofit/>
          </a:bodyPr>
          <a:lstStyle/>
          <a:p>
            <a:pPr>
              <a:spcBef>
                <a:spcPts val="600"/>
              </a:spcBef>
              <a:spcAft>
                <a:spcPts val="600"/>
              </a:spcAft>
            </a:pPr>
            <a:r>
              <a:rPr lang="en-GB" dirty="0"/>
              <a:t>The clear alternative to using equities is to borrow money.</a:t>
            </a:r>
          </a:p>
          <a:p>
            <a:pPr>
              <a:spcBef>
                <a:spcPts val="600"/>
              </a:spcBef>
              <a:spcAft>
                <a:spcPts val="600"/>
              </a:spcAft>
            </a:pPr>
            <a:r>
              <a:rPr lang="en-GB" dirty="0"/>
              <a:t>When companies borrow, they promise to make regular interest payments and to repay the principal.</a:t>
            </a:r>
          </a:p>
          <a:p>
            <a:pPr>
              <a:spcBef>
                <a:spcPts val="600"/>
              </a:spcBef>
              <a:spcAft>
                <a:spcPts val="600"/>
              </a:spcAft>
            </a:pPr>
            <a:r>
              <a:rPr lang="en-GB" dirty="0"/>
              <a:t>This option both creates a fixed obligation to make cash flow payments and provides the lender with prior claims if the firm is in financial trouble</a:t>
            </a:r>
          </a:p>
          <a:p>
            <a:r>
              <a:rPr lang="en-US" altLang="en-US" dirty="0"/>
              <a:t>Debt has the unique feature of allowing the borrowers to walk away from their obligation to pay, in exchange for the assets of the company – firms will choose to do this only if the value of the assets is less than the amount of the debt.</a:t>
            </a:r>
          </a:p>
          <a:p>
            <a:pPr lvl="1"/>
            <a:r>
              <a:rPr lang="en-US" altLang="en-US" sz="2000" b="1" i="1" dirty="0"/>
              <a:t>“Default Risk”</a:t>
            </a:r>
            <a:r>
              <a:rPr lang="en-US" altLang="en-US" sz="2000" dirty="0"/>
              <a:t> is the term used to describe the likelihood that a firm will walk away from its obligation, either voluntarily or involuntarily.</a:t>
            </a:r>
          </a:p>
          <a:p>
            <a:pPr lvl="1"/>
            <a:r>
              <a:rPr lang="en-US" altLang="en-US" sz="2000" dirty="0"/>
              <a:t> </a:t>
            </a:r>
            <a:r>
              <a:rPr lang="en-US" altLang="en-US" sz="2000" b="1" i="1" dirty="0"/>
              <a:t>“Bond Ratings”</a:t>
            </a:r>
            <a:r>
              <a:rPr lang="en-US" altLang="en-US" sz="2000" dirty="0"/>
              <a:t> are issued on debt instruments to help investors assess the default risk of a firm.</a:t>
            </a:r>
          </a:p>
          <a:p>
            <a:pPr>
              <a:spcBef>
                <a:spcPts val="0"/>
              </a:spcBef>
            </a:pPr>
            <a:endParaRPr lang="en-GB" dirty="0"/>
          </a:p>
          <a:p>
            <a:pPr>
              <a:spcBef>
                <a:spcPts val="600"/>
              </a:spcBef>
              <a:spcAft>
                <a:spcPts val="600"/>
              </a:spcAft>
            </a:pPr>
            <a:endParaRPr lang="en-GB" dirty="0"/>
          </a:p>
          <a:p>
            <a:pPr>
              <a:spcBef>
                <a:spcPts val="600"/>
              </a:spcBef>
              <a:spcAft>
                <a:spcPts val="600"/>
              </a:spcAft>
            </a:pPr>
            <a:endParaRPr lang="en-GB" dirty="0"/>
          </a:p>
        </p:txBody>
      </p:sp>
    </p:spTree>
    <p:extLst>
      <p:ext uri="{BB962C8B-B14F-4D97-AF65-F5344CB8AC3E}">
        <p14:creationId xmlns:p14="http://schemas.microsoft.com/office/powerpoint/2010/main" val="131814993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ipe(down)">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wipe(down)">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wipe(down)">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wipe(down)">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wipe(down)">
                                      <p:cBhvr>
                                        <p:cTn id="3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632402"/>
          </a:xfrm>
        </p:spPr>
        <p:txBody>
          <a:bodyPr>
            <a:normAutofit fontScale="90000"/>
          </a:bodyPr>
          <a:lstStyle/>
          <a:p>
            <a:r>
              <a:rPr lang="en-US" altLang="en-US" b="1" dirty="0"/>
              <a:t>Financing Decisions – Debt. </a:t>
            </a:r>
            <a:endParaRPr lang="en-GB" b="1" dirty="0"/>
          </a:p>
        </p:txBody>
      </p:sp>
      <p:sp>
        <p:nvSpPr>
          <p:cNvPr id="3" name="Content Placeholder 2"/>
          <p:cNvSpPr>
            <a:spLocks noGrp="1"/>
          </p:cNvSpPr>
          <p:nvPr>
            <p:ph idx="1"/>
          </p:nvPr>
        </p:nvSpPr>
        <p:spPr>
          <a:xfrm>
            <a:off x="938151" y="1126836"/>
            <a:ext cx="10628415" cy="5380842"/>
          </a:xfrm>
        </p:spPr>
        <p:txBody>
          <a:bodyPr>
            <a:normAutofit/>
          </a:bodyPr>
          <a:lstStyle/>
          <a:p>
            <a:pPr>
              <a:spcBef>
                <a:spcPts val="600"/>
              </a:spcBef>
              <a:spcAft>
                <a:spcPts val="600"/>
              </a:spcAft>
            </a:pPr>
            <a:r>
              <a:rPr lang="en-GB" dirty="0"/>
              <a:t>Unlike equity, debt offers no control rights; unless the firm defaults or violates debt covenants.</a:t>
            </a:r>
          </a:p>
          <a:p>
            <a:pPr>
              <a:spcBef>
                <a:spcPts val="600"/>
              </a:spcBef>
              <a:spcAft>
                <a:spcPts val="600"/>
              </a:spcAft>
            </a:pPr>
            <a:r>
              <a:rPr lang="en-GB" dirty="0"/>
              <a:t>Furthermore, because lenders are not considered to be owners of the firm, they do not normally have any voting power.</a:t>
            </a:r>
          </a:p>
          <a:p>
            <a:pPr>
              <a:spcBef>
                <a:spcPts val="600"/>
              </a:spcBef>
              <a:spcAft>
                <a:spcPts val="600"/>
              </a:spcAft>
            </a:pPr>
            <a:r>
              <a:rPr lang="en-GB" dirty="0"/>
              <a:t>The company’s payments of interest are regarded as a cost and are deducted from taxable income; thus interest is paid from before-tax income.</a:t>
            </a:r>
          </a:p>
          <a:p>
            <a:pPr>
              <a:spcBef>
                <a:spcPts val="600"/>
              </a:spcBef>
              <a:spcAft>
                <a:spcPts val="600"/>
              </a:spcAft>
            </a:pPr>
            <a:r>
              <a:rPr lang="en-GB" dirty="0"/>
              <a:t>Whereas dividends on common and preferred stock are paid from after-tax income.</a:t>
            </a:r>
          </a:p>
          <a:p>
            <a:pPr>
              <a:spcBef>
                <a:spcPts val="600"/>
              </a:spcBef>
              <a:spcAft>
                <a:spcPts val="600"/>
              </a:spcAft>
            </a:pPr>
            <a:r>
              <a:rPr lang="en-GB" dirty="0"/>
              <a:t>Therefore, the government provides a tax subsidy for debt that it does not provide for equity. </a:t>
            </a:r>
          </a:p>
          <a:p>
            <a:endParaRPr lang="en-GB" dirty="0"/>
          </a:p>
        </p:txBody>
      </p:sp>
    </p:spTree>
    <p:extLst>
      <p:ext uri="{BB962C8B-B14F-4D97-AF65-F5344CB8AC3E}">
        <p14:creationId xmlns:p14="http://schemas.microsoft.com/office/powerpoint/2010/main" val="370304861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down)">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3771" y="253583"/>
            <a:ext cx="8424000" cy="540000"/>
          </a:xfrm>
        </p:spPr>
        <p:txBody>
          <a:bodyPr>
            <a:normAutofit/>
          </a:bodyPr>
          <a:lstStyle/>
          <a:p>
            <a:r>
              <a:rPr lang="en-GB" sz="3200" b="1" dirty="0"/>
              <a:t>Debt comes in many forms</a:t>
            </a:r>
          </a:p>
        </p:txBody>
      </p:sp>
      <p:sp>
        <p:nvSpPr>
          <p:cNvPr id="3" name="Content Placeholder 2"/>
          <p:cNvSpPr>
            <a:spLocks noGrp="1"/>
          </p:cNvSpPr>
          <p:nvPr>
            <p:ph idx="1"/>
          </p:nvPr>
        </p:nvSpPr>
        <p:spPr>
          <a:xfrm>
            <a:off x="783771" y="938151"/>
            <a:ext cx="10794671" cy="5581402"/>
          </a:xfrm>
        </p:spPr>
        <p:txBody>
          <a:bodyPr>
            <a:normAutofit/>
          </a:bodyPr>
          <a:lstStyle/>
          <a:p>
            <a:r>
              <a:rPr lang="en-GB" dirty="0"/>
              <a:t>The financial manager is faced with an almost bewildering choice of debt securities.</a:t>
            </a:r>
          </a:p>
          <a:p>
            <a:pPr lvl="1"/>
            <a:r>
              <a:rPr lang="en-GB" dirty="0"/>
              <a:t>Bank loans, commercial paper, unsecured debentures, floating rate bonds, zero coupon bonds etc.</a:t>
            </a:r>
          </a:p>
          <a:p>
            <a:r>
              <a:rPr lang="en-GB" dirty="0"/>
              <a:t>Also, he/she needs to decide whether to borrow </a:t>
            </a:r>
            <a:r>
              <a:rPr lang="en-GB" b="1" dirty="0"/>
              <a:t>short-term</a:t>
            </a:r>
            <a:r>
              <a:rPr lang="en-GB" dirty="0"/>
              <a:t> or </a:t>
            </a:r>
            <a:r>
              <a:rPr lang="en-GB" b="1" dirty="0"/>
              <a:t>long-term</a:t>
            </a:r>
          </a:p>
          <a:p>
            <a:r>
              <a:rPr lang="en-GB" dirty="0"/>
              <a:t>If the debt should be </a:t>
            </a:r>
            <a:r>
              <a:rPr lang="en-GB" b="1" dirty="0"/>
              <a:t>fixed</a:t>
            </a:r>
            <a:r>
              <a:rPr lang="en-GB" dirty="0"/>
              <a:t> or </a:t>
            </a:r>
            <a:r>
              <a:rPr lang="en-GB" b="1" dirty="0"/>
              <a:t>floating</a:t>
            </a:r>
          </a:p>
          <a:p>
            <a:r>
              <a:rPr lang="en-GB" dirty="0"/>
              <a:t>Whether to borrow </a:t>
            </a:r>
            <a:r>
              <a:rPr lang="en-GB" b="1" dirty="0"/>
              <a:t>dollars</a:t>
            </a:r>
            <a:r>
              <a:rPr lang="en-GB" dirty="0"/>
              <a:t> or some other </a:t>
            </a:r>
            <a:r>
              <a:rPr lang="en-GB" b="1" dirty="0"/>
              <a:t>currency</a:t>
            </a:r>
          </a:p>
          <a:p>
            <a:r>
              <a:rPr lang="en-GB" dirty="0"/>
              <a:t>What promise to make the lender – </a:t>
            </a:r>
            <a:r>
              <a:rPr lang="en-GB" b="1" dirty="0"/>
              <a:t>senior </a:t>
            </a:r>
            <a:r>
              <a:rPr lang="en-GB" dirty="0"/>
              <a:t>(first to be repaid), </a:t>
            </a:r>
            <a:r>
              <a:rPr lang="en-GB" b="1" dirty="0"/>
              <a:t>junior or subordinated</a:t>
            </a:r>
            <a:r>
              <a:rPr lang="en-GB" dirty="0"/>
              <a:t> (paid only after all senior debt-holders are satisfied)</a:t>
            </a:r>
          </a:p>
          <a:p>
            <a:pPr lvl="1"/>
            <a:r>
              <a:rPr lang="en-GB" dirty="0"/>
              <a:t>The firm may also set aside some of its assets specifically for the protection of particular creditors. Such debt is said to be </a:t>
            </a:r>
            <a:r>
              <a:rPr lang="en-GB" b="1" dirty="0"/>
              <a:t>secured</a:t>
            </a:r>
            <a:r>
              <a:rPr lang="en-GB" dirty="0"/>
              <a:t>, and the assets that are set aside are known as </a:t>
            </a:r>
            <a:r>
              <a:rPr lang="en-GB" b="1" dirty="0"/>
              <a:t>collateral</a:t>
            </a:r>
            <a:r>
              <a:rPr lang="en-GB" dirty="0"/>
              <a:t>.</a:t>
            </a:r>
          </a:p>
        </p:txBody>
      </p:sp>
    </p:spTree>
    <p:extLst>
      <p:ext uri="{BB962C8B-B14F-4D97-AF65-F5344CB8AC3E}">
        <p14:creationId xmlns:p14="http://schemas.microsoft.com/office/powerpoint/2010/main" val="28347119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ipe(down)">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wipe(down)">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wipe(down)">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wipe(down)">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wipe(down)">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wipe(down)">
                                      <p:cBhvr>
                                        <p:cTn id="4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5849" y="106878"/>
            <a:ext cx="10515600" cy="997527"/>
          </a:xfrm>
        </p:spPr>
        <p:txBody>
          <a:bodyPr/>
          <a:lstStyle/>
          <a:p>
            <a:r>
              <a:rPr lang="en-GB" b="1" dirty="0"/>
              <a:t>Debt comes in many forms – cont’d</a:t>
            </a:r>
          </a:p>
        </p:txBody>
      </p:sp>
      <p:sp>
        <p:nvSpPr>
          <p:cNvPr id="4" name="Content Placeholder 3"/>
          <p:cNvSpPr>
            <a:spLocks noGrp="1"/>
          </p:cNvSpPr>
          <p:nvPr>
            <p:ph idx="1"/>
          </p:nvPr>
        </p:nvSpPr>
        <p:spPr>
          <a:xfrm>
            <a:off x="708343" y="1104405"/>
            <a:ext cx="10573215" cy="5582554"/>
          </a:xfrm>
          <a:prstGeom prst="rect">
            <a:avLst/>
          </a:prstGeom>
        </p:spPr>
        <p:txBody>
          <a:bodyPr wrap="square">
            <a:spAutoFit/>
          </a:bodyPr>
          <a:lstStyle/>
          <a:p>
            <a:r>
              <a:rPr lang="en-GB" dirty="0"/>
              <a:t>The financial manager also needs to decide whether to issue </a:t>
            </a:r>
            <a:r>
              <a:rPr lang="en-GB" b="1" dirty="0"/>
              <a:t>straight</a:t>
            </a:r>
            <a:r>
              <a:rPr lang="en-GB" dirty="0"/>
              <a:t> or </a:t>
            </a:r>
            <a:r>
              <a:rPr lang="en-GB" b="1" dirty="0"/>
              <a:t>convertible</a:t>
            </a:r>
            <a:r>
              <a:rPr lang="en-GB" dirty="0"/>
              <a:t> bonds. </a:t>
            </a:r>
          </a:p>
          <a:p>
            <a:pPr lvl="1"/>
            <a:r>
              <a:rPr lang="en-GB" dirty="0"/>
              <a:t>The most dramatic example of convertible bonds that has been used successfully by Japanese companies in the past involved </a:t>
            </a:r>
            <a:r>
              <a:rPr lang="en-GB" b="1" dirty="0"/>
              <a:t>warrants</a:t>
            </a:r>
            <a:r>
              <a:rPr lang="en-GB" dirty="0"/>
              <a:t> – which is nothing but an option.</a:t>
            </a:r>
          </a:p>
          <a:p>
            <a:r>
              <a:rPr lang="en-GB" dirty="0"/>
              <a:t>In this case, </a:t>
            </a:r>
            <a:r>
              <a:rPr lang="en-GB" b="1" dirty="0"/>
              <a:t>warrant holders </a:t>
            </a:r>
            <a:r>
              <a:rPr lang="en-GB" dirty="0"/>
              <a:t>receive the </a:t>
            </a:r>
            <a:r>
              <a:rPr lang="en-GB" b="1" dirty="0"/>
              <a:t>right to buy </a:t>
            </a:r>
            <a:r>
              <a:rPr lang="en-GB" dirty="0"/>
              <a:t>share in the company at a </a:t>
            </a:r>
            <a:r>
              <a:rPr lang="en-GB" b="1" dirty="0"/>
              <a:t>fixed price </a:t>
            </a:r>
            <a:r>
              <a:rPr lang="en-GB" dirty="0"/>
              <a:t>sometime </a:t>
            </a:r>
            <a:r>
              <a:rPr lang="en-GB" b="1" dirty="0"/>
              <a:t>in the future </a:t>
            </a:r>
            <a:r>
              <a:rPr lang="en-GB" dirty="0"/>
              <a:t>in return for paying for the warrants up front.</a:t>
            </a:r>
          </a:p>
          <a:p>
            <a:r>
              <a:rPr lang="en-GB" dirty="0"/>
              <a:t>So a convertible bond gives its owner the option to exchange the bond for a predetermined number of shares</a:t>
            </a:r>
          </a:p>
          <a:p>
            <a:pPr lvl="1"/>
            <a:r>
              <a:rPr lang="en-GB" dirty="0"/>
              <a:t>The convertible bondholder hopes that the issuing company’s share price will rise so that the bond can be converted at a big profit.</a:t>
            </a:r>
          </a:p>
          <a:p>
            <a:pPr lvl="1"/>
            <a:r>
              <a:rPr lang="en-GB" dirty="0"/>
              <a:t>But if the shares fall, there is no obligation to convert; the bondholder remains a bondholder.  </a:t>
            </a:r>
          </a:p>
        </p:txBody>
      </p:sp>
    </p:spTree>
    <p:extLst>
      <p:ext uri="{BB962C8B-B14F-4D97-AF65-F5344CB8AC3E}">
        <p14:creationId xmlns:p14="http://schemas.microsoft.com/office/powerpoint/2010/main" val="9936406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wipe(down)">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wipe(down)">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wipe(down)">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wipe(down)">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wipe(down)">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4">
                                            <p:txEl>
                                              <p:pRg st="5" end="5"/>
                                            </p:txEl>
                                          </p:spTgt>
                                        </p:tgtEl>
                                        <p:attrNameLst>
                                          <p:attrName>style.visibility</p:attrName>
                                        </p:attrNameLst>
                                      </p:cBhvr>
                                      <p:to>
                                        <p:strVal val="visible"/>
                                      </p:to>
                                    </p:set>
                                    <p:animEffect transition="in" filter="wipe(down)">
                                      <p:cBhvr>
                                        <p:cTn id="32"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3766" y="474653"/>
            <a:ext cx="8424000" cy="540000"/>
          </a:xfrm>
        </p:spPr>
        <p:txBody>
          <a:bodyPr>
            <a:noAutofit/>
          </a:bodyPr>
          <a:lstStyle/>
          <a:p>
            <a:r>
              <a:rPr lang="en-GB" b="1" dirty="0"/>
              <a:t>A debt by any other name</a:t>
            </a:r>
          </a:p>
        </p:txBody>
      </p:sp>
      <p:sp>
        <p:nvSpPr>
          <p:cNvPr id="3" name="Content Placeholder 2"/>
          <p:cNvSpPr>
            <a:spLocks noGrp="1"/>
          </p:cNvSpPr>
          <p:nvPr>
            <p:ph idx="1"/>
          </p:nvPr>
        </p:nvSpPr>
        <p:spPr>
          <a:xfrm>
            <a:off x="593766" y="1331023"/>
            <a:ext cx="11008425" cy="5093528"/>
          </a:xfrm>
        </p:spPr>
        <p:txBody>
          <a:bodyPr>
            <a:normAutofit/>
          </a:bodyPr>
          <a:lstStyle/>
          <a:p>
            <a:r>
              <a:rPr lang="en-GB" dirty="0"/>
              <a:t>The word “debt” sounds straightforward but companies make a number of promises that look suspiciously like debt but are treated differently in the accounts.</a:t>
            </a:r>
          </a:p>
          <a:p>
            <a:r>
              <a:rPr lang="en-GB" dirty="0"/>
              <a:t>For example, Accounts payable – obligations to pay for goods that have already been delivered and are therefore like short-term debt.</a:t>
            </a:r>
          </a:p>
          <a:p>
            <a:r>
              <a:rPr lang="en-GB" dirty="0"/>
              <a:t>Leasing – instead of borrowing to buy new equipment, the company may instead rent or lease it on a long-term basis.</a:t>
            </a:r>
          </a:p>
          <a:p>
            <a:r>
              <a:rPr lang="en-GB" dirty="0"/>
              <a:t>In this case, the firm promises to make a series of lease payments to the owner of the equipment.</a:t>
            </a:r>
          </a:p>
          <a:p>
            <a:r>
              <a:rPr lang="en-GB" dirty="0"/>
              <a:t>Again, this is just like the obligation to make payments on an outstanding loan. </a:t>
            </a:r>
          </a:p>
        </p:txBody>
      </p:sp>
    </p:spTree>
    <p:extLst>
      <p:ext uri="{BB962C8B-B14F-4D97-AF65-F5344CB8AC3E}">
        <p14:creationId xmlns:p14="http://schemas.microsoft.com/office/powerpoint/2010/main" val="133242570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down)">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3765" y="339382"/>
            <a:ext cx="10474037" cy="540000"/>
          </a:xfrm>
        </p:spPr>
        <p:txBody>
          <a:bodyPr>
            <a:noAutofit/>
          </a:bodyPr>
          <a:lstStyle/>
          <a:p>
            <a:r>
              <a:rPr lang="en-US" altLang="en-US" b="1" dirty="0"/>
              <a:t>Financing Decisions – hybrid securities</a:t>
            </a:r>
            <a:endParaRPr lang="en-GB" b="1" dirty="0"/>
          </a:p>
        </p:txBody>
      </p:sp>
      <p:sp>
        <p:nvSpPr>
          <p:cNvPr id="3" name="Content Placeholder 2"/>
          <p:cNvSpPr>
            <a:spLocks noGrp="1"/>
          </p:cNvSpPr>
          <p:nvPr>
            <p:ph idx="1"/>
          </p:nvPr>
        </p:nvSpPr>
        <p:spPr>
          <a:xfrm>
            <a:off x="593766" y="1176265"/>
            <a:ext cx="10996550" cy="5242858"/>
          </a:xfrm>
        </p:spPr>
        <p:txBody>
          <a:bodyPr vert="horz" lIns="0" tIns="0" rIns="0" bIns="0" rtlCol="0" anchor="t">
            <a:noAutofit/>
          </a:bodyPr>
          <a:lstStyle/>
          <a:p>
            <a:r>
              <a:rPr lang="en-GB" sz="3200" dirty="0"/>
              <a:t>These do not fall neatly into either of the two categories (of debt and equity).</a:t>
            </a:r>
          </a:p>
          <a:p>
            <a:r>
              <a:rPr lang="en-GB" sz="3200" dirty="0"/>
              <a:t>Rather, these securities share some characteristics with equity and some with debt.</a:t>
            </a:r>
          </a:p>
          <a:p>
            <a:pPr lvl="1"/>
            <a:r>
              <a:rPr lang="en-GB" sz="2800" dirty="0"/>
              <a:t>Convertible bond – a bond that can be converted into a predetermined number of shares at the discretion of the bondholder.</a:t>
            </a:r>
          </a:p>
          <a:p>
            <a:pPr lvl="1"/>
            <a:r>
              <a:rPr lang="en-GB" sz="2800" dirty="0"/>
              <a:t>Preferred stock – like debt, preferred stock has a fixed dollar dividend.</a:t>
            </a:r>
          </a:p>
          <a:p>
            <a:pPr lvl="2"/>
            <a:r>
              <a:rPr lang="en-GB" sz="2400" dirty="0"/>
              <a:t> if the firm does not have the cash to pay the dividend, it is </a:t>
            </a:r>
            <a:r>
              <a:rPr lang="en-GB" sz="2400" b="1" dirty="0"/>
              <a:t>accumulated</a:t>
            </a:r>
            <a:r>
              <a:rPr lang="en-GB" sz="2400" dirty="0"/>
              <a:t> and paid in a period when there are sufficient earnings.</a:t>
            </a:r>
          </a:p>
          <a:p>
            <a:pPr lvl="2"/>
            <a:r>
              <a:rPr lang="en-GB" sz="2400" dirty="0"/>
              <a:t>Also, like debt, preferred stockholders do not have a share of control of the firm, and their voting privileges are restricted</a:t>
            </a:r>
          </a:p>
          <a:p>
            <a:pPr lvl="2"/>
            <a:r>
              <a:rPr lang="en-GB" sz="2400" dirty="0"/>
              <a:t>However like equity, they do not have a maturity date when the face value is due</a:t>
            </a:r>
          </a:p>
          <a:p>
            <a:pPr lvl="4"/>
            <a:endParaRPr lang="en-GB" sz="2400" dirty="0"/>
          </a:p>
          <a:p>
            <a:endParaRPr lang="en-GB" sz="3200" dirty="0"/>
          </a:p>
        </p:txBody>
      </p:sp>
    </p:spTree>
    <p:extLst>
      <p:ext uri="{BB962C8B-B14F-4D97-AF65-F5344CB8AC3E}">
        <p14:creationId xmlns:p14="http://schemas.microsoft.com/office/powerpoint/2010/main" val="334459894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down)">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wipe(down)">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wipe(down)">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2" name="Rectangle 2"/>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0483" name="Rectangle 3"/>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0484" name="Rectangle 4"/>
          <p:cNvSpPr>
            <a:spLocks noGrp="1" noChangeArrowheads="1"/>
          </p:cNvSpPr>
          <p:nvPr>
            <p:ph type="title"/>
          </p:nvPr>
        </p:nvSpPr>
        <p:spPr>
          <a:noFill/>
        </p:spPr>
        <p:txBody>
          <a:bodyPr/>
          <a:lstStyle/>
          <a:p>
            <a:pPr eaLnBrk="1" hangingPunct="1"/>
            <a:r>
              <a:rPr lang="en-US" altLang="en-US" dirty="0"/>
              <a:t>Some key facts about corporate debt</a:t>
            </a:r>
          </a:p>
        </p:txBody>
      </p:sp>
      <p:sp>
        <p:nvSpPr>
          <p:cNvPr id="28677" name="Rectangle 5"/>
          <p:cNvSpPr>
            <a:spLocks noGrp="1" noChangeArrowheads="1"/>
          </p:cNvSpPr>
          <p:nvPr>
            <p:ph idx="1"/>
          </p:nvPr>
        </p:nvSpPr>
        <p:spPr/>
        <p:txBody>
          <a:bodyPr/>
          <a:lstStyle/>
          <a:p>
            <a:pPr eaLnBrk="1" hangingPunct="1">
              <a:buFont typeface="Wingdings" panose="05000000000000000000" pitchFamily="2" charset="2"/>
              <a:buNone/>
            </a:pPr>
            <a:r>
              <a:rPr lang="en-US" altLang="en-US" b="1" u="sng" dirty="0"/>
              <a:t>Prime Rate</a:t>
            </a:r>
            <a:r>
              <a:rPr lang="en-US" altLang="en-US" dirty="0"/>
              <a:t> - Benchmark interest rate charged by banks.</a:t>
            </a:r>
          </a:p>
          <a:p>
            <a:pPr eaLnBrk="1" hangingPunct="1">
              <a:buFont typeface="Wingdings" panose="05000000000000000000" pitchFamily="2" charset="2"/>
              <a:buNone/>
            </a:pPr>
            <a:r>
              <a:rPr lang="en-US" altLang="en-US" b="1" u="sng" dirty="0"/>
              <a:t>Funded Debt</a:t>
            </a:r>
            <a:r>
              <a:rPr lang="en-US" altLang="en-US" dirty="0"/>
              <a:t> - Debt with more than 1 year remaining to maturity.</a:t>
            </a:r>
          </a:p>
          <a:p>
            <a:pPr eaLnBrk="1" hangingPunct="1">
              <a:buFont typeface="Wingdings" panose="05000000000000000000" pitchFamily="2" charset="2"/>
              <a:buNone/>
            </a:pPr>
            <a:r>
              <a:rPr lang="en-US" altLang="en-US" b="1" u="sng" dirty="0"/>
              <a:t>Sinking Fund</a:t>
            </a:r>
            <a:r>
              <a:rPr lang="en-US" altLang="en-US" dirty="0"/>
              <a:t> - Fund established to retire debt before maturity.</a:t>
            </a:r>
          </a:p>
          <a:p>
            <a:pPr eaLnBrk="1" hangingPunct="1">
              <a:buFont typeface="Wingdings" panose="05000000000000000000" pitchFamily="2" charset="2"/>
              <a:buNone/>
            </a:pPr>
            <a:r>
              <a:rPr lang="en-US" altLang="en-US" b="1" u="sng" dirty="0"/>
              <a:t>Callable Bond</a:t>
            </a:r>
            <a:r>
              <a:rPr lang="en-US" altLang="en-US" dirty="0"/>
              <a:t> - Bond that may be repurchased by firm before maturity at specified call price.  </a:t>
            </a:r>
          </a:p>
        </p:txBody>
      </p:sp>
    </p:spTree>
    <p:extLst>
      <p:ext uri="{BB962C8B-B14F-4D97-AF65-F5344CB8AC3E}">
        <p14:creationId xmlns:p14="http://schemas.microsoft.com/office/powerpoint/2010/main" val="229091794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1" fill="hold" grpId="0" nodeType="clickEffect">
                                  <p:stCondLst>
                                    <p:cond delay="0"/>
                                  </p:stCondLst>
                                  <p:childTnLst>
                                    <p:set>
                                      <p:cBhvr>
                                        <p:cTn id="6" dur="1" fill="hold">
                                          <p:stCondLst>
                                            <p:cond delay="0"/>
                                          </p:stCondLst>
                                        </p:cTn>
                                        <p:tgtEl>
                                          <p:spTgt spid="28677">
                                            <p:txEl>
                                              <p:pRg st="0" end="0"/>
                                            </p:txEl>
                                          </p:spTgt>
                                        </p:tgtEl>
                                        <p:attrNameLst>
                                          <p:attrName>style.visibility</p:attrName>
                                        </p:attrNameLst>
                                      </p:cBhvr>
                                      <p:to>
                                        <p:strVal val="visible"/>
                                      </p:to>
                                    </p:set>
                                    <p:anim calcmode="lin" valueType="num">
                                      <p:cBhvr additive="base">
                                        <p:cTn id="7" dur="500" fill="hold"/>
                                        <p:tgtEl>
                                          <p:spTgt spid="2867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8677">
                                            <p:txEl>
                                              <p:pRg st="0" end="0"/>
                                            </p:txEl>
                                          </p:spTgt>
                                        </p:tgtEl>
                                        <p:attrNameLst>
                                          <p:attrName>ppt_y</p:attrName>
                                        </p:attrNameLst>
                                      </p:cBhvr>
                                      <p:tavLst>
                                        <p:tav tm="0">
                                          <p:val>
                                            <p:strVal val="0-#ppt_h/2"/>
                                          </p:val>
                                        </p:tav>
                                        <p:tav tm="100000">
                                          <p:val>
                                            <p:strVal val="#ppt_y"/>
                                          </p:val>
                                        </p:tav>
                                      </p:tavLst>
                                    </p:anim>
                                  </p:childTnLst>
                                  <p:subTnLst>
                                    <p:animClr clrSpc="rgb" dir="cw">
                                      <p:cBhvr override="childStyle">
                                        <p:cTn dur="1" fill="hold" display="0" masterRel="nextClick" afterEffect="1"/>
                                        <p:tgtEl>
                                          <p:spTgt spid="28677">
                                            <p:txEl>
                                              <p:pRg st="0" end="0"/>
                                            </p:txEl>
                                          </p:spTgt>
                                        </p:tgtEl>
                                        <p:attrNameLst>
                                          <p:attrName>ppt_c</p:attrName>
                                        </p:attrNameLst>
                                      </p:cBhvr>
                                      <p:to>
                                        <a:schemeClr val="accent2"/>
                                      </p:to>
                                    </p:animClr>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1" fill="hold" grpId="0" nodeType="clickEffect">
                                  <p:stCondLst>
                                    <p:cond delay="0"/>
                                  </p:stCondLst>
                                  <p:childTnLst>
                                    <p:set>
                                      <p:cBhvr>
                                        <p:cTn id="12" dur="1" fill="hold">
                                          <p:stCondLst>
                                            <p:cond delay="0"/>
                                          </p:stCondLst>
                                        </p:cTn>
                                        <p:tgtEl>
                                          <p:spTgt spid="28677">
                                            <p:txEl>
                                              <p:pRg st="1" end="1"/>
                                            </p:txEl>
                                          </p:spTgt>
                                        </p:tgtEl>
                                        <p:attrNameLst>
                                          <p:attrName>style.visibility</p:attrName>
                                        </p:attrNameLst>
                                      </p:cBhvr>
                                      <p:to>
                                        <p:strVal val="visible"/>
                                      </p:to>
                                    </p:set>
                                    <p:anim calcmode="lin" valueType="num">
                                      <p:cBhvr additive="base">
                                        <p:cTn id="13" dur="500" fill="hold"/>
                                        <p:tgtEl>
                                          <p:spTgt spid="2867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8677">
                                            <p:txEl>
                                              <p:pRg st="1" end="1"/>
                                            </p:txEl>
                                          </p:spTgt>
                                        </p:tgtEl>
                                        <p:attrNameLst>
                                          <p:attrName>ppt_y</p:attrName>
                                        </p:attrNameLst>
                                      </p:cBhvr>
                                      <p:tavLst>
                                        <p:tav tm="0">
                                          <p:val>
                                            <p:strVal val="0-#ppt_h/2"/>
                                          </p:val>
                                        </p:tav>
                                        <p:tav tm="100000">
                                          <p:val>
                                            <p:strVal val="#ppt_y"/>
                                          </p:val>
                                        </p:tav>
                                      </p:tavLst>
                                    </p:anim>
                                  </p:childTnLst>
                                  <p:subTnLst>
                                    <p:animClr clrSpc="rgb" dir="cw">
                                      <p:cBhvr override="childStyle">
                                        <p:cTn dur="1" fill="hold" display="0" masterRel="nextClick" afterEffect="1"/>
                                        <p:tgtEl>
                                          <p:spTgt spid="28677">
                                            <p:txEl>
                                              <p:pRg st="1" end="1"/>
                                            </p:txEl>
                                          </p:spTgt>
                                        </p:tgtEl>
                                        <p:attrNameLst>
                                          <p:attrName>ppt_c</p:attrName>
                                        </p:attrNameLst>
                                      </p:cBhvr>
                                      <p:to>
                                        <a:schemeClr val="accent2"/>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1" fill="hold" grpId="0" nodeType="clickEffect">
                                  <p:stCondLst>
                                    <p:cond delay="0"/>
                                  </p:stCondLst>
                                  <p:childTnLst>
                                    <p:set>
                                      <p:cBhvr>
                                        <p:cTn id="18" dur="1" fill="hold">
                                          <p:stCondLst>
                                            <p:cond delay="0"/>
                                          </p:stCondLst>
                                        </p:cTn>
                                        <p:tgtEl>
                                          <p:spTgt spid="28677">
                                            <p:txEl>
                                              <p:pRg st="2" end="2"/>
                                            </p:txEl>
                                          </p:spTgt>
                                        </p:tgtEl>
                                        <p:attrNameLst>
                                          <p:attrName>style.visibility</p:attrName>
                                        </p:attrNameLst>
                                      </p:cBhvr>
                                      <p:to>
                                        <p:strVal val="visible"/>
                                      </p:to>
                                    </p:set>
                                    <p:anim calcmode="lin" valueType="num">
                                      <p:cBhvr additive="base">
                                        <p:cTn id="19" dur="500" fill="hold"/>
                                        <p:tgtEl>
                                          <p:spTgt spid="2867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8677">
                                            <p:txEl>
                                              <p:pRg st="2" end="2"/>
                                            </p:txEl>
                                          </p:spTgt>
                                        </p:tgtEl>
                                        <p:attrNameLst>
                                          <p:attrName>ppt_y</p:attrName>
                                        </p:attrNameLst>
                                      </p:cBhvr>
                                      <p:tavLst>
                                        <p:tav tm="0">
                                          <p:val>
                                            <p:strVal val="0-#ppt_h/2"/>
                                          </p:val>
                                        </p:tav>
                                        <p:tav tm="100000">
                                          <p:val>
                                            <p:strVal val="#ppt_y"/>
                                          </p:val>
                                        </p:tav>
                                      </p:tavLst>
                                    </p:anim>
                                  </p:childTnLst>
                                  <p:subTnLst>
                                    <p:animClr clrSpc="rgb" dir="cw">
                                      <p:cBhvr override="childStyle">
                                        <p:cTn dur="1" fill="hold" display="0" masterRel="nextClick" afterEffect="1"/>
                                        <p:tgtEl>
                                          <p:spTgt spid="28677">
                                            <p:txEl>
                                              <p:pRg st="2" end="2"/>
                                            </p:txEl>
                                          </p:spTgt>
                                        </p:tgtEl>
                                        <p:attrNameLst>
                                          <p:attrName>ppt_c</p:attrName>
                                        </p:attrNameLst>
                                      </p:cBhvr>
                                      <p:to>
                                        <a:schemeClr val="accent2"/>
                                      </p:to>
                                    </p:animClr>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1" fill="hold" grpId="0" nodeType="clickEffect">
                                  <p:stCondLst>
                                    <p:cond delay="0"/>
                                  </p:stCondLst>
                                  <p:childTnLst>
                                    <p:set>
                                      <p:cBhvr>
                                        <p:cTn id="24" dur="1" fill="hold">
                                          <p:stCondLst>
                                            <p:cond delay="0"/>
                                          </p:stCondLst>
                                        </p:cTn>
                                        <p:tgtEl>
                                          <p:spTgt spid="28677">
                                            <p:txEl>
                                              <p:pRg st="3" end="3"/>
                                            </p:txEl>
                                          </p:spTgt>
                                        </p:tgtEl>
                                        <p:attrNameLst>
                                          <p:attrName>style.visibility</p:attrName>
                                        </p:attrNameLst>
                                      </p:cBhvr>
                                      <p:to>
                                        <p:strVal val="visible"/>
                                      </p:to>
                                    </p:set>
                                    <p:anim calcmode="lin" valueType="num">
                                      <p:cBhvr additive="base">
                                        <p:cTn id="25" dur="500" fill="hold"/>
                                        <p:tgtEl>
                                          <p:spTgt spid="28677">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8677">
                                            <p:txEl>
                                              <p:pRg st="3" end="3"/>
                                            </p:txEl>
                                          </p:spTgt>
                                        </p:tgtEl>
                                        <p:attrNameLst>
                                          <p:attrName>ppt_y</p:attrName>
                                        </p:attrNameLst>
                                      </p:cBhvr>
                                      <p:tavLst>
                                        <p:tav tm="0">
                                          <p:val>
                                            <p:strVal val="0-#ppt_h/2"/>
                                          </p:val>
                                        </p:tav>
                                        <p:tav tm="100000">
                                          <p:val>
                                            <p:strVal val="#ppt_y"/>
                                          </p:val>
                                        </p:tav>
                                      </p:tavLst>
                                    </p:anim>
                                  </p:childTnLst>
                                  <p:subTnLst>
                                    <p:animClr clrSpc="rgb" dir="cw">
                                      <p:cBhvr override="childStyle">
                                        <p:cTn dur="1" fill="hold" display="0" masterRel="nextClick" afterEffect="1"/>
                                        <p:tgtEl>
                                          <p:spTgt spid="28677">
                                            <p:txEl>
                                              <p:pRg st="3" end="3"/>
                                            </p:txEl>
                                          </p:spTgt>
                                        </p:tgtEl>
                                        <p:attrNameLst>
                                          <p:attrName>ppt_c</p:attrName>
                                        </p:attrNameLst>
                                      </p:cBhvr>
                                      <p:to>
                                        <a:schemeClr val="accent2"/>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7" grpId="0" build="p" autoUpdateAnimBg="0"/>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6" name="Rectangle 2"/>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1507" name="Rectangle 3"/>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1508" name="Rectangle 4"/>
          <p:cNvSpPr>
            <a:spLocks noGrp="1" noChangeArrowheads="1"/>
          </p:cNvSpPr>
          <p:nvPr>
            <p:ph type="title"/>
          </p:nvPr>
        </p:nvSpPr>
        <p:spPr>
          <a:noFill/>
        </p:spPr>
        <p:txBody>
          <a:bodyPr>
            <a:normAutofit/>
          </a:bodyPr>
          <a:lstStyle/>
          <a:p>
            <a:r>
              <a:rPr lang="en-US" altLang="en-US" sz="4000" b="1" dirty="0"/>
              <a:t>Some key facts about corporate debt – cont’d</a:t>
            </a:r>
          </a:p>
        </p:txBody>
      </p:sp>
      <p:sp>
        <p:nvSpPr>
          <p:cNvPr id="30725" name="Rectangle 5"/>
          <p:cNvSpPr>
            <a:spLocks noGrp="1" noChangeArrowheads="1"/>
          </p:cNvSpPr>
          <p:nvPr>
            <p:ph idx="1"/>
          </p:nvPr>
        </p:nvSpPr>
        <p:spPr/>
        <p:txBody>
          <a:bodyPr/>
          <a:lstStyle/>
          <a:p>
            <a:pPr eaLnBrk="1" hangingPunct="1">
              <a:buFont typeface="Wingdings" panose="05000000000000000000" pitchFamily="2" charset="2"/>
              <a:buNone/>
            </a:pPr>
            <a:r>
              <a:rPr lang="en-US" altLang="en-US" b="1" u="sng" dirty="0"/>
              <a:t>Subordinate Debt</a:t>
            </a:r>
            <a:r>
              <a:rPr lang="en-US" altLang="en-US" dirty="0"/>
              <a:t> - Debt that may be repaid in bankruptcy only after senior debt is repaid.</a:t>
            </a:r>
          </a:p>
          <a:p>
            <a:pPr eaLnBrk="1" hangingPunct="1">
              <a:buFont typeface="Wingdings" panose="05000000000000000000" pitchFamily="2" charset="2"/>
              <a:buNone/>
            </a:pPr>
            <a:r>
              <a:rPr lang="en-US" altLang="en-US" b="1" u="sng" dirty="0"/>
              <a:t>Secured Debt</a:t>
            </a:r>
            <a:r>
              <a:rPr lang="en-US" altLang="en-US" dirty="0"/>
              <a:t> - Debt that has first claim on specified collateral in the event of default. </a:t>
            </a:r>
          </a:p>
          <a:p>
            <a:pPr eaLnBrk="1" hangingPunct="1">
              <a:buFont typeface="Wingdings" panose="05000000000000000000" pitchFamily="2" charset="2"/>
              <a:buNone/>
            </a:pPr>
            <a:r>
              <a:rPr lang="en-US" altLang="en-US" b="1" u="sng" dirty="0"/>
              <a:t>Investment Grade</a:t>
            </a:r>
            <a:r>
              <a:rPr lang="en-US" altLang="en-US" dirty="0"/>
              <a:t> - Bonds rated BAA or above by Moody’s or BBB or above by S&amp;P.</a:t>
            </a:r>
          </a:p>
          <a:p>
            <a:pPr eaLnBrk="1" hangingPunct="1">
              <a:buFont typeface="Wingdings" panose="05000000000000000000" pitchFamily="2" charset="2"/>
              <a:buNone/>
            </a:pPr>
            <a:r>
              <a:rPr lang="en-US" altLang="en-US" b="1" u="sng" dirty="0"/>
              <a:t>Junk Bond</a:t>
            </a:r>
            <a:r>
              <a:rPr lang="en-US" altLang="en-US" dirty="0"/>
              <a:t> - Bond with a rating below BAA or BBB.</a:t>
            </a:r>
          </a:p>
        </p:txBody>
      </p:sp>
    </p:spTree>
    <p:extLst>
      <p:ext uri="{BB962C8B-B14F-4D97-AF65-F5344CB8AC3E}">
        <p14:creationId xmlns:p14="http://schemas.microsoft.com/office/powerpoint/2010/main" val="1181215059"/>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5" fill="hold" grpId="0" nodeType="clickEffect">
                                  <p:stCondLst>
                                    <p:cond delay="0"/>
                                  </p:stCondLst>
                                  <p:childTnLst>
                                    <p:set>
                                      <p:cBhvr>
                                        <p:cTn id="6" dur="1" fill="hold">
                                          <p:stCondLst>
                                            <p:cond delay="0"/>
                                          </p:stCondLst>
                                        </p:cTn>
                                        <p:tgtEl>
                                          <p:spTgt spid="30725">
                                            <p:txEl>
                                              <p:pRg st="0" end="0"/>
                                            </p:txEl>
                                          </p:spTgt>
                                        </p:tgtEl>
                                        <p:attrNameLst>
                                          <p:attrName>style.visibility</p:attrName>
                                        </p:attrNameLst>
                                      </p:cBhvr>
                                      <p:to>
                                        <p:strVal val="visible"/>
                                      </p:to>
                                    </p:set>
                                    <p:animEffect transition="in" filter="blinds(vertical)">
                                      <p:cBhvr>
                                        <p:cTn id="7" dur="500"/>
                                        <p:tgtEl>
                                          <p:spTgt spid="30725">
                                            <p:txEl>
                                              <p:pRg st="0" end="0"/>
                                            </p:txEl>
                                          </p:spTgt>
                                        </p:tgtEl>
                                      </p:cBhvr>
                                    </p:animEffect>
                                  </p:childTnLst>
                                  <p:subTnLst>
                                    <p:animClr clrSpc="rgb" dir="cw">
                                      <p:cBhvr override="childStyle">
                                        <p:cTn dur="1" fill="hold" display="0" masterRel="nextClick" afterEffect="1"/>
                                        <p:tgtEl>
                                          <p:spTgt spid="30725">
                                            <p:txEl>
                                              <p:pRg st="0" end="0"/>
                                            </p:txEl>
                                          </p:spTgt>
                                        </p:tgtEl>
                                        <p:attrNameLst>
                                          <p:attrName>ppt_c</p:attrName>
                                        </p:attrNameLst>
                                      </p:cBhvr>
                                      <p:to>
                                        <a:schemeClr val="accent2"/>
                                      </p:to>
                                    </p:animClr>
                                  </p:sub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5" fill="hold" grpId="0" nodeType="clickEffect">
                                  <p:stCondLst>
                                    <p:cond delay="0"/>
                                  </p:stCondLst>
                                  <p:childTnLst>
                                    <p:set>
                                      <p:cBhvr>
                                        <p:cTn id="11" dur="1" fill="hold">
                                          <p:stCondLst>
                                            <p:cond delay="0"/>
                                          </p:stCondLst>
                                        </p:cTn>
                                        <p:tgtEl>
                                          <p:spTgt spid="30725">
                                            <p:txEl>
                                              <p:pRg st="1" end="1"/>
                                            </p:txEl>
                                          </p:spTgt>
                                        </p:tgtEl>
                                        <p:attrNameLst>
                                          <p:attrName>style.visibility</p:attrName>
                                        </p:attrNameLst>
                                      </p:cBhvr>
                                      <p:to>
                                        <p:strVal val="visible"/>
                                      </p:to>
                                    </p:set>
                                    <p:animEffect transition="in" filter="blinds(vertical)">
                                      <p:cBhvr>
                                        <p:cTn id="12" dur="500"/>
                                        <p:tgtEl>
                                          <p:spTgt spid="30725">
                                            <p:txEl>
                                              <p:pRg st="1" end="1"/>
                                            </p:txEl>
                                          </p:spTgt>
                                        </p:tgtEl>
                                      </p:cBhvr>
                                    </p:animEffect>
                                  </p:childTnLst>
                                  <p:subTnLst>
                                    <p:animClr clrSpc="rgb" dir="cw">
                                      <p:cBhvr override="childStyle">
                                        <p:cTn dur="1" fill="hold" display="0" masterRel="nextClick" afterEffect="1"/>
                                        <p:tgtEl>
                                          <p:spTgt spid="30725">
                                            <p:txEl>
                                              <p:pRg st="1" end="1"/>
                                            </p:txEl>
                                          </p:spTgt>
                                        </p:tgtEl>
                                        <p:attrNameLst>
                                          <p:attrName>ppt_c</p:attrName>
                                        </p:attrNameLst>
                                      </p:cBhvr>
                                      <p:to>
                                        <a:schemeClr val="accent2"/>
                                      </p:to>
                                    </p:animClr>
                                  </p:sub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5" fill="hold" grpId="0" nodeType="clickEffect">
                                  <p:stCondLst>
                                    <p:cond delay="0"/>
                                  </p:stCondLst>
                                  <p:childTnLst>
                                    <p:set>
                                      <p:cBhvr>
                                        <p:cTn id="16" dur="1" fill="hold">
                                          <p:stCondLst>
                                            <p:cond delay="0"/>
                                          </p:stCondLst>
                                        </p:cTn>
                                        <p:tgtEl>
                                          <p:spTgt spid="30725">
                                            <p:txEl>
                                              <p:pRg st="2" end="2"/>
                                            </p:txEl>
                                          </p:spTgt>
                                        </p:tgtEl>
                                        <p:attrNameLst>
                                          <p:attrName>style.visibility</p:attrName>
                                        </p:attrNameLst>
                                      </p:cBhvr>
                                      <p:to>
                                        <p:strVal val="visible"/>
                                      </p:to>
                                    </p:set>
                                    <p:animEffect transition="in" filter="blinds(vertical)">
                                      <p:cBhvr>
                                        <p:cTn id="17" dur="500"/>
                                        <p:tgtEl>
                                          <p:spTgt spid="30725">
                                            <p:txEl>
                                              <p:pRg st="2" end="2"/>
                                            </p:txEl>
                                          </p:spTgt>
                                        </p:tgtEl>
                                      </p:cBhvr>
                                    </p:animEffect>
                                  </p:childTnLst>
                                  <p:subTnLst>
                                    <p:animClr clrSpc="rgb" dir="cw">
                                      <p:cBhvr override="childStyle">
                                        <p:cTn dur="1" fill="hold" display="0" masterRel="nextClick" afterEffect="1"/>
                                        <p:tgtEl>
                                          <p:spTgt spid="30725">
                                            <p:txEl>
                                              <p:pRg st="2" end="2"/>
                                            </p:txEl>
                                          </p:spTgt>
                                        </p:tgtEl>
                                        <p:attrNameLst>
                                          <p:attrName>ppt_c</p:attrName>
                                        </p:attrNameLst>
                                      </p:cBhvr>
                                      <p:to>
                                        <a:schemeClr val="accent2"/>
                                      </p:to>
                                    </p:animClr>
                                  </p:sub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5" fill="hold" grpId="0" nodeType="clickEffect">
                                  <p:stCondLst>
                                    <p:cond delay="0"/>
                                  </p:stCondLst>
                                  <p:childTnLst>
                                    <p:set>
                                      <p:cBhvr>
                                        <p:cTn id="21" dur="1" fill="hold">
                                          <p:stCondLst>
                                            <p:cond delay="0"/>
                                          </p:stCondLst>
                                        </p:cTn>
                                        <p:tgtEl>
                                          <p:spTgt spid="30725">
                                            <p:txEl>
                                              <p:pRg st="3" end="3"/>
                                            </p:txEl>
                                          </p:spTgt>
                                        </p:tgtEl>
                                        <p:attrNameLst>
                                          <p:attrName>style.visibility</p:attrName>
                                        </p:attrNameLst>
                                      </p:cBhvr>
                                      <p:to>
                                        <p:strVal val="visible"/>
                                      </p:to>
                                    </p:set>
                                    <p:animEffect transition="in" filter="blinds(vertical)">
                                      <p:cBhvr>
                                        <p:cTn id="22" dur="500"/>
                                        <p:tgtEl>
                                          <p:spTgt spid="30725">
                                            <p:txEl>
                                              <p:pRg st="3" end="3"/>
                                            </p:txEl>
                                          </p:spTgt>
                                        </p:tgtEl>
                                      </p:cBhvr>
                                    </p:animEffect>
                                  </p:childTnLst>
                                  <p:subTnLst>
                                    <p:animClr clrSpc="rgb" dir="cw">
                                      <p:cBhvr override="childStyle">
                                        <p:cTn dur="1" fill="hold" display="0" masterRel="nextClick" afterEffect="1"/>
                                        <p:tgtEl>
                                          <p:spTgt spid="30725">
                                            <p:txEl>
                                              <p:pRg st="3" end="3"/>
                                            </p:txEl>
                                          </p:spTgt>
                                        </p:tgtEl>
                                        <p:attrNameLst>
                                          <p:attrName>ppt_c</p:attrName>
                                        </p:attrNameLst>
                                      </p:cBhvr>
                                      <p:to>
                                        <a:schemeClr val="accent2"/>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5" grpId="0" build="p" autoUpdateAnimBg="0"/>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0" name="Rectangle 2"/>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2531" name="Rectangle 3"/>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2532" name="Rectangle 4"/>
          <p:cNvSpPr>
            <a:spLocks noGrp="1" noChangeArrowheads="1"/>
          </p:cNvSpPr>
          <p:nvPr>
            <p:ph type="title"/>
          </p:nvPr>
        </p:nvSpPr>
        <p:spPr>
          <a:noFill/>
        </p:spPr>
        <p:txBody>
          <a:bodyPr>
            <a:normAutofit/>
          </a:bodyPr>
          <a:lstStyle/>
          <a:p>
            <a:r>
              <a:rPr lang="en-US" altLang="en-US" sz="4000" b="1" dirty="0"/>
              <a:t>Some key facts about corporate debt – cont’d</a:t>
            </a:r>
          </a:p>
        </p:txBody>
      </p:sp>
      <p:sp>
        <p:nvSpPr>
          <p:cNvPr id="32773" name="Rectangle 5"/>
          <p:cNvSpPr>
            <a:spLocks noGrp="1" noChangeArrowheads="1"/>
          </p:cNvSpPr>
          <p:nvPr>
            <p:ph idx="1"/>
          </p:nvPr>
        </p:nvSpPr>
        <p:spPr/>
        <p:txBody>
          <a:bodyPr/>
          <a:lstStyle/>
          <a:p>
            <a:pPr eaLnBrk="1" hangingPunct="1">
              <a:buFont typeface="Wingdings" panose="05000000000000000000" pitchFamily="2" charset="2"/>
              <a:buNone/>
            </a:pPr>
            <a:r>
              <a:rPr lang="en-US" altLang="en-US" b="1" u="sng"/>
              <a:t>Eurodollars</a:t>
            </a:r>
            <a:r>
              <a:rPr lang="en-US" altLang="en-US"/>
              <a:t> - Dollars held on deposit in a bank outside the United States.</a:t>
            </a:r>
          </a:p>
          <a:p>
            <a:pPr eaLnBrk="1" hangingPunct="1">
              <a:buFont typeface="Wingdings" panose="05000000000000000000" pitchFamily="2" charset="2"/>
              <a:buNone/>
            </a:pPr>
            <a:r>
              <a:rPr lang="en-US" altLang="en-US" b="1" u="sng"/>
              <a:t>Eurobond</a:t>
            </a:r>
            <a:r>
              <a:rPr lang="en-US" altLang="en-US"/>
              <a:t> - Bond that is marketed internationally.</a:t>
            </a:r>
          </a:p>
          <a:p>
            <a:pPr eaLnBrk="1" hangingPunct="1">
              <a:buFont typeface="Wingdings" panose="05000000000000000000" pitchFamily="2" charset="2"/>
              <a:buNone/>
            </a:pPr>
            <a:r>
              <a:rPr lang="en-US" altLang="en-US" b="1" u="sng"/>
              <a:t>Private Placement</a:t>
            </a:r>
            <a:r>
              <a:rPr lang="en-US" altLang="en-US"/>
              <a:t> - Sale of securities to a limited number of investors without a public offering.</a:t>
            </a:r>
          </a:p>
          <a:p>
            <a:pPr eaLnBrk="1" hangingPunct="1">
              <a:buFont typeface="Wingdings" panose="05000000000000000000" pitchFamily="2" charset="2"/>
              <a:buNone/>
            </a:pPr>
            <a:r>
              <a:rPr lang="en-US" altLang="en-US" b="1" u="sng"/>
              <a:t>Protective Covenants</a:t>
            </a:r>
            <a:r>
              <a:rPr lang="en-US" altLang="en-US"/>
              <a:t> - Restriction on a firm to protect bondholders.</a:t>
            </a:r>
          </a:p>
          <a:p>
            <a:pPr eaLnBrk="1" hangingPunct="1">
              <a:buFont typeface="Wingdings" panose="05000000000000000000" pitchFamily="2" charset="2"/>
              <a:buNone/>
            </a:pPr>
            <a:r>
              <a:rPr lang="en-US" altLang="en-US" b="1" u="sng"/>
              <a:t>Lease</a:t>
            </a:r>
            <a:r>
              <a:rPr lang="en-US" altLang="en-US"/>
              <a:t> - Long-term rental agreement. </a:t>
            </a:r>
          </a:p>
        </p:txBody>
      </p:sp>
    </p:spTree>
    <p:extLst>
      <p:ext uri="{BB962C8B-B14F-4D97-AF65-F5344CB8AC3E}">
        <p14:creationId xmlns:p14="http://schemas.microsoft.com/office/powerpoint/2010/main" val="330597820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grpId="0" nodeType="clickEffect">
                                  <p:stCondLst>
                                    <p:cond delay="0"/>
                                  </p:stCondLst>
                                  <p:childTnLst>
                                    <p:set>
                                      <p:cBhvr>
                                        <p:cTn id="6" dur="1" fill="hold">
                                          <p:stCondLst>
                                            <p:cond delay="0"/>
                                          </p:stCondLst>
                                        </p:cTn>
                                        <p:tgtEl>
                                          <p:spTgt spid="32773">
                                            <p:txEl>
                                              <p:pRg st="0" end="0"/>
                                            </p:txEl>
                                          </p:spTgt>
                                        </p:tgtEl>
                                        <p:attrNameLst>
                                          <p:attrName>style.visibility</p:attrName>
                                        </p:attrNameLst>
                                      </p:cBhvr>
                                      <p:to>
                                        <p:strVal val="visible"/>
                                      </p:to>
                                    </p:set>
                                    <p:anim calcmode="lin" valueType="num">
                                      <p:cBhvr additive="base">
                                        <p:cTn id="7" dur="500" fill="hold"/>
                                        <p:tgtEl>
                                          <p:spTgt spid="32773">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32773">
                                            <p:txEl>
                                              <p:pRg st="0" end="0"/>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32773">
                                            <p:txEl>
                                              <p:pRg st="0" end="0"/>
                                            </p:txEl>
                                          </p:spTgt>
                                        </p:tgtEl>
                                        <p:attrNameLst>
                                          <p:attrName>ppt_c</p:attrName>
                                        </p:attrNameLst>
                                      </p:cBhvr>
                                      <p:to>
                                        <a:srgbClr val="669900"/>
                                      </p:to>
                                    </p:animClr>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32773">
                                            <p:txEl>
                                              <p:pRg st="1" end="1"/>
                                            </p:txEl>
                                          </p:spTgt>
                                        </p:tgtEl>
                                        <p:attrNameLst>
                                          <p:attrName>style.visibility</p:attrName>
                                        </p:attrNameLst>
                                      </p:cBhvr>
                                      <p:to>
                                        <p:strVal val="visible"/>
                                      </p:to>
                                    </p:set>
                                    <p:anim calcmode="lin" valueType="num">
                                      <p:cBhvr additive="base">
                                        <p:cTn id="13" dur="500" fill="hold"/>
                                        <p:tgtEl>
                                          <p:spTgt spid="32773">
                                            <p:txEl>
                                              <p:pRg st="1" end="1"/>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32773">
                                            <p:txEl>
                                              <p:pRg st="1" end="1"/>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32773">
                                            <p:txEl>
                                              <p:pRg st="1" end="1"/>
                                            </p:txEl>
                                          </p:spTgt>
                                        </p:tgtEl>
                                        <p:attrNameLst>
                                          <p:attrName>ppt_c</p:attrName>
                                        </p:attrNameLst>
                                      </p:cBhvr>
                                      <p:to>
                                        <a:srgbClr val="669900"/>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32773">
                                            <p:txEl>
                                              <p:pRg st="2" end="2"/>
                                            </p:txEl>
                                          </p:spTgt>
                                        </p:tgtEl>
                                        <p:attrNameLst>
                                          <p:attrName>style.visibility</p:attrName>
                                        </p:attrNameLst>
                                      </p:cBhvr>
                                      <p:to>
                                        <p:strVal val="visible"/>
                                      </p:to>
                                    </p:set>
                                    <p:anim calcmode="lin" valueType="num">
                                      <p:cBhvr additive="base">
                                        <p:cTn id="19" dur="500" fill="hold"/>
                                        <p:tgtEl>
                                          <p:spTgt spid="32773">
                                            <p:txEl>
                                              <p:pRg st="2" end="2"/>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32773">
                                            <p:txEl>
                                              <p:pRg st="2" end="2"/>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32773">
                                            <p:txEl>
                                              <p:pRg st="2" end="2"/>
                                            </p:txEl>
                                          </p:spTgt>
                                        </p:tgtEl>
                                        <p:attrNameLst>
                                          <p:attrName>ppt_c</p:attrName>
                                        </p:attrNameLst>
                                      </p:cBhvr>
                                      <p:to>
                                        <a:srgbClr val="669900"/>
                                      </p:to>
                                    </p:animClr>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32773">
                                            <p:txEl>
                                              <p:pRg st="3" end="3"/>
                                            </p:txEl>
                                          </p:spTgt>
                                        </p:tgtEl>
                                        <p:attrNameLst>
                                          <p:attrName>style.visibility</p:attrName>
                                        </p:attrNameLst>
                                      </p:cBhvr>
                                      <p:to>
                                        <p:strVal val="visible"/>
                                      </p:to>
                                    </p:set>
                                    <p:anim calcmode="lin" valueType="num">
                                      <p:cBhvr additive="base">
                                        <p:cTn id="25" dur="500" fill="hold"/>
                                        <p:tgtEl>
                                          <p:spTgt spid="32773">
                                            <p:txEl>
                                              <p:pRg st="3" end="3"/>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32773">
                                            <p:txEl>
                                              <p:pRg st="3" end="3"/>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32773">
                                            <p:txEl>
                                              <p:pRg st="3" end="3"/>
                                            </p:txEl>
                                          </p:spTgt>
                                        </p:tgtEl>
                                        <p:attrNameLst>
                                          <p:attrName>ppt_c</p:attrName>
                                        </p:attrNameLst>
                                      </p:cBhvr>
                                      <p:to>
                                        <a:srgbClr val="669900"/>
                                      </p:to>
                                    </p:animClr>
                                  </p:sub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2" fill="hold" grpId="0" nodeType="clickEffect">
                                  <p:stCondLst>
                                    <p:cond delay="0"/>
                                  </p:stCondLst>
                                  <p:childTnLst>
                                    <p:set>
                                      <p:cBhvr>
                                        <p:cTn id="30" dur="1" fill="hold">
                                          <p:stCondLst>
                                            <p:cond delay="0"/>
                                          </p:stCondLst>
                                        </p:cTn>
                                        <p:tgtEl>
                                          <p:spTgt spid="32773">
                                            <p:txEl>
                                              <p:pRg st="4" end="4"/>
                                            </p:txEl>
                                          </p:spTgt>
                                        </p:tgtEl>
                                        <p:attrNameLst>
                                          <p:attrName>style.visibility</p:attrName>
                                        </p:attrNameLst>
                                      </p:cBhvr>
                                      <p:to>
                                        <p:strVal val="visible"/>
                                      </p:to>
                                    </p:set>
                                    <p:anim calcmode="lin" valueType="num">
                                      <p:cBhvr additive="base">
                                        <p:cTn id="31" dur="500" fill="hold"/>
                                        <p:tgtEl>
                                          <p:spTgt spid="32773">
                                            <p:txEl>
                                              <p:pRg st="4" end="4"/>
                                            </p:txEl>
                                          </p:spTgt>
                                        </p:tgtEl>
                                        <p:attrNameLst>
                                          <p:attrName>ppt_x</p:attrName>
                                        </p:attrNameLst>
                                      </p:cBhvr>
                                      <p:tavLst>
                                        <p:tav tm="0">
                                          <p:val>
                                            <p:strVal val="1+#ppt_w/2"/>
                                          </p:val>
                                        </p:tav>
                                        <p:tav tm="100000">
                                          <p:val>
                                            <p:strVal val="#ppt_x"/>
                                          </p:val>
                                        </p:tav>
                                      </p:tavLst>
                                    </p:anim>
                                    <p:anim calcmode="lin" valueType="num">
                                      <p:cBhvr additive="base">
                                        <p:cTn id="32" dur="500" fill="hold"/>
                                        <p:tgtEl>
                                          <p:spTgt spid="32773">
                                            <p:txEl>
                                              <p:pRg st="4" end="4"/>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32773">
                                            <p:txEl>
                                              <p:pRg st="4" end="4"/>
                                            </p:txEl>
                                          </p:spTgt>
                                        </p:tgtEl>
                                        <p:attrNameLst>
                                          <p:attrName>ppt_c</p:attrName>
                                        </p:attrNameLst>
                                      </p:cBhvr>
                                      <p:to>
                                        <a:srgbClr val="669900"/>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3" grpId="0" build="p"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4" name="Rectangle 2"/>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3555" name="Rectangle 3"/>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3556" name="Rectangle 4"/>
          <p:cNvSpPr>
            <a:spLocks noGrp="1" noChangeArrowheads="1"/>
          </p:cNvSpPr>
          <p:nvPr>
            <p:ph type="title"/>
          </p:nvPr>
        </p:nvSpPr>
        <p:spPr>
          <a:noFill/>
        </p:spPr>
        <p:txBody>
          <a:bodyPr>
            <a:normAutofit/>
          </a:bodyPr>
          <a:lstStyle/>
          <a:p>
            <a:r>
              <a:rPr lang="en-US" altLang="en-US" sz="4000" b="1" dirty="0"/>
              <a:t>Some key facts about corporate debt – cont’d</a:t>
            </a:r>
          </a:p>
        </p:txBody>
      </p:sp>
      <p:sp>
        <p:nvSpPr>
          <p:cNvPr id="34821" name="Rectangle 5"/>
          <p:cNvSpPr>
            <a:spLocks noGrp="1" noChangeArrowheads="1"/>
          </p:cNvSpPr>
          <p:nvPr>
            <p:ph idx="1"/>
          </p:nvPr>
        </p:nvSpPr>
        <p:spPr/>
        <p:txBody>
          <a:bodyPr/>
          <a:lstStyle/>
          <a:p>
            <a:pPr eaLnBrk="1" hangingPunct="1">
              <a:buFont typeface="Wingdings" panose="05000000000000000000" pitchFamily="2" charset="2"/>
              <a:buNone/>
            </a:pPr>
            <a:r>
              <a:rPr lang="en-US" altLang="en-US" b="1" u="sng"/>
              <a:t>Warrant</a:t>
            </a:r>
            <a:r>
              <a:rPr lang="en-US" altLang="en-US"/>
              <a:t> - Right to buy shares from a company at a stipulated price before a set date.</a:t>
            </a:r>
          </a:p>
          <a:p>
            <a:pPr eaLnBrk="1" hangingPunct="1">
              <a:buFont typeface="Wingdings" panose="05000000000000000000" pitchFamily="2" charset="2"/>
              <a:buNone/>
            </a:pPr>
            <a:r>
              <a:rPr lang="en-US" altLang="en-US" b="1" u="sng"/>
              <a:t>Convertible Bond</a:t>
            </a:r>
            <a:r>
              <a:rPr lang="en-US" altLang="en-US"/>
              <a:t> - Bond that the holder may exchange for a specified amount of another security.</a:t>
            </a:r>
          </a:p>
          <a:p>
            <a:pPr eaLnBrk="1" hangingPunct="1">
              <a:buFont typeface="Wingdings" panose="05000000000000000000" pitchFamily="2" charset="2"/>
              <a:buNone/>
            </a:pPr>
            <a:endParaRPr lang="en-US" altLang="en-US"/>
          </a:p>
          <a:p>
            <a:pPr algn="ctr" eaLnBrk="1" hangingPunct="1">
              <a:buFont typeface="Wingdings" panose="05000000000000000000" pitchFamily="2" charset="2"/>
              <a:buNone/>
            </a:pPr>
            <a:r>
              <a:rPr lang="en-US" altLang="en-US" b="1" i="1"/>
              <a:t>Convertibles are a combined security, consisting of both a bond and a call option.</a:t>
            </a:r>
            <a:r>
              <a:rPr lang="en-US" altLang="en-US"/>
              <a:t> </a:t>
            </a:r>
          </a:p>
        </p:txBody>
      </p:sp>
    </p:spTree>
    <p:extLst>
      <p:ext uri="{BB962C8B-B14F-4D97-AF65-F5344CB8AC3E}">
        <p14:creationId xmlns:p14="http://schemas.microsoft.com/office/powerpoint/2010/main" val="119431336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34821">
                                            <p:txEl>
                                              <p:pRg st="0" end="0"/>
                                            </p:txEl>
                                          </p:spTgt>
                                        </p:tgtEl>
                                        <p:attrNameLst>
                                          <p:attrName>style.visibility</p:attrName>
                                        </p:attrNameLst>
                                      </p:cBhvr>
                                      <p:to>
                                        <p:strVal val="visible"/>
                                      </p:to>
                                    </p:set>
                                    <p:animEffect transition="in" filter="box(in)">
                                      <p:cBhvr>
                                        <p:cTn id="7" dur="500"/>
                                        <p:tgtEl>
                                          <p:spTgt spid="34821">
                                            <p:txEl>
                                              <p:pRg st="0" end="0"/>
                                            </p:txEl>
                                          </p:spTgt>
                                        </p:tgtEl>
                                      </p:cBhvr>
                                    </p:animEffect>
                                  </p:childTnLst>
                                  <p:subTnLst>
                                    <p:animClr clrSpc="rgb" dir="cw">
                                      <p:cBhvr override="childStyle">
                                        <p:cTn dur="1" fill="hold" display="0" masterRel="nextClick" afterEffect="1"/>
                                        <p:tgtEl>
                                          <p:spTgt spid="34821">
                                            <p:txEl>
                                              <p:pRg st="0" end="0"/>
                                            </p:txEl>
                                          </p:spTgt>
                                        </p:tgtEl>
                                        <p:attrNameLst>
                                          <p:attrName>ppt_c</p:attrName>
                                        </p:attrNameLst>
                                      </p:cBhvr>
                                      <p:to>
                                        <a:srgbClr val="66CCFF"/>
                                      </p:to>
                                    </p:animClr>
                                  </p:subTnLst>
                                </p:cTn>
                              </p:par>
                            </p:childTnLst>
                          </p:cTn>
                        </p:par>
                      </p:childTnLst>
                    </p:cTn>
                  </p:par>
                  <p:par>
                    <p:cTn id="8" fill="hold" nodeType="clickPar">
                      <p:stCondLst>
                        <p:cond delay="indefinite"/>
                      </p:stCondLst>
                      <p:childTnLst>
                        <p:par>
                          <p:cTn id="9" fill="hold" nodeType="withGroup">
                            <p:stCondLst>
                              <p:cond delay="0"/>
                            </p:stCondLst>
                            <p:childTnLst>
                              <p:par>
                                <p:cTn id="10" presetID="4" presetClass="entr" presetSubtype="16" fill="hold" grpId="0" nodeType="clickEffect">
                                  <p:stCondLst>
                                    <p:cond delay="0"/>
                                  </p:stCondLst>
                                  <p:childTnLst>
                                    <p:set>
                                      <p:cBhvr>
                                        <p:cTn id="11" dur="1" fill="hold">
                                          <p:stCondLst>
                                            <p:cond delay="0"/>
                                          </p:stCondLst>
                                        </p:cTn>
                                        <p:tgtEl>
                                          <p:spTgt spid="34821">
                                            <p:txEl>
                                              <p:pRg st="1" end="1"/>
                                            </p:txEl>
                                          </p:spTgt>
                                        </p:tgtEl>
                                        <p:attrNameLst>
                                          <p:attrName>style.visibility</p:attrName>
                                        </p:attrNameLst>
                                      </p:cBhvr>
                                      <p:to>
                                        <p:strVal val="visible"/>
                                      </p:to>
                                    </p:set>
                                    <p:animEffect transition="in" filter="box(in)">
                                      <p:cBhvr>
                                        <p:cTn id="12" dur="500"/>
                                        <p:tgtEl>
                                          <p:spTgt spid="34821">
                                            <p:txEl>
                                              <p:pRg st="1" end="1"/>
                                            </p:txEl>
                                          </p:spTgt>
                                        </p:tgtEl>
                                      </p:cBhvr>
                                    </p:animEffect>
                                  </p:childTnLst>
                                  <p:subTnLst>
                                    <p:animClr clrSpc="rgb" dir="cw">
                                      <p:cBhvr override="childStyle">
                                        <p:cTn dur="1" fill="hold" display="0" masterRel="nextClick" afterEffect="1"/>
                                        <p:tgtEl>
                                          <p:spTgt spid="34821">
                                            <p:txEl>
                                              <p:pRg st="1" end="1"/>
                                            </p:txEl>
                                          </p:spTgt>
                                        </p:tgtEl>
                                        <p:attrNameLst>
                                          <p:attrName>ppt_c</p:attrName>
                                        </p:attrNameLst>
                                      </p:cBhvr>
                                      <p:to>
                                        <a:srgbClr val="66CCFF"/>
                                      </p:to>
                                    </p:animClr>
                                  </p:subTnLst>
                                </p:cTn>
                              </p:par>
                            </p:childTnLst>
                          </p:cTn>
                        </p:par>
                      </p:childTnLst>
                    </p:cTn>
                  </p:par>
                  <p:par>
                    <p:cTn id="13" fill="hold" nodeType="clickPar">
                      <p:stCondLst>
                        <p:cond delay="indefinite"/>
                      </p:stCondLst>
                      <p:childTnLst>
                        <p:par>
                          <p:cTn id="14" fill="hold" nodeType="withGroup">
                            <p:stCondLst>
                              <p:cond delay="0"/>
                            </p:stCondLst>
                            <p:childTnLst>
                              <p:par>
                                <p:cTn id="15" presetID="4" presetClass="entr" presetSubtype="16" fill="hold" grpId="0" nodeType="clickEffect">
                                  <p:stCondLst>
                                    <p:cond delay="0"/>
                                  </p:stCondLst>
                                  <p:childTnLst>
                                    <p:set>
                                      <p:cBhvr>
                                        <p:cTn id="16" dur="1" fill="hold">
                                          <p:stCondLst>
                                            <p:cond delay="0"/>
                                          </p:stCondLst>
                                        </p:cTn>
                                        <p:tgtEl>
                                          <p:spTgt spid="34821">
                                            <p:txEl>
                                              <p:pRg st="3" end="3"/>
                                            </p:txEl>
                                          </p:spTgt>
                                        </p:tgtEl>
                                        <p:attrNameLst>
                                          <p:attrName>style.visibility</p:attrName>
                                        </p:attrNameLst>
                                      </p:cBhvr>
                                      <p:to>
                                        <p:strVal val="visible"/>
                                      </p:to>
                                    </p:set>
                                    <p:animEffect transition="in" filter="box(in)">
                                      <p:cBhvr>
                                        <p:cTn id="17" dur="500"/>
                                        <p:tgtEl>
                                          <p:spTgt spid="34821">
                                            <p:txEl>
                                              <p:pRg st="3" end="3"/>
                                            </p:txEl>
                                          </p:spTgt>
                                        </p:tgtEl>
                                      </p:cBhvr>
                                    </p:animEffect>
                                  </p:childTnLst>
                                  <p:subTnLst>
                                    <p:animClr clrSpc="rgb" dir="cw">
                                      <p:cBhvr override="childStyle">
                                        <p:cTn dur="1" fill="hold" display="0" masterRel="nextClick" afterEffect="1"/>
                                        <p:tgtEl>
                                          <p:spTgt spid="34821">
                                            <p:txEl>
                                              <p:pRg st="3" end="3"/>
                                            </p:txEl>
                                          </p:spTgt>
                                        </p:tgtEl>
                                        <p:attrNameLst>
                                          <p:attrName>ppt_c</p:attrName>
                                        </p:attrNameLst>
                                      </p:cBhvr>
                                      <p:to>
                                        <a:srgbClr val="66CCFF"/>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21" grpId="0" build="p" autoUpdateAnimBg="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TotalTime>
  <Words>2276</Words>
  <Application>Microsoft Macintosh PowerPoint</Application>
  <PresentationFormat>Widescreen</PresentationFormat>
  <Paragraphs>185</Paragraphs>
  <Slides>22</Slides>
  <Notes>17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Calibri</vt:lpstr>
      <vt:lpstr>Calibri Light</vt:lpstr>
      <vt:lpstr>Times New Roman</vt:lpstr>
      <vt:lpstr>Wingdings</vt:lpstr>
      <vt:lpstr>Office Theme</vt:lpstr>
      <vt:lpstr>Corporate Financing</vt:lpstr>
      <vt:lpstr>Patterns of Corporate Financing</vt:lpstr>
      <vt:lpstr>Patterns of Corporate Financing</vt:lpstr>
      <vt:lpstr>Two basic financing decision</vt:lpstr>
      <vt:lpstr>The continuum between debt and equity</vt:lpstr>
      <vt:lpstr>Debt versus Equity</vt:lpstr>
      <vt:lpstr>Financing Decisions  - Equities</vt:lpstr>
      <vt:lpstr>Financing Decisions – Equities cont’d. </vt:lpstr>
      <vt:lpstr>Financing Decisions – Equities cont’d. </vt:lpstr>
      <vt:lpstr>Voting procedures</vt:lpstr>
      <vt:lpstr>Dual-Class shares</vt:lpstr>
      <vt:lpstr>Equity in disguise</vt:lpstr>
      <vt:lpstr>Financing Decisions – Debt. </vt:lpstr>
      <vt:lpstr>Financing Decisions – Debt. </vt:lpstr>
      <vt:lpstr>Debt comes in many forms</vt:lpstr>
      <vt:lpstr>Debt comes in many forms – cont’d</vt:lpstr>
      <vt:lpstr>A debt by any other name</vt:lpstr>
      <vt:lpstr>Financing Decisions – hybrid securities</vt:lpstr>
      <vt:lpstr>Some key facts about corporate debt</vt:lpstr>
      <vt:lpstr>Some key facts about corporate debt – cont’d</vt:lpstr>
      <vt:lpstr>Some key facts about corporate debt – cont’d</vt:lpstr>
      <vt:lpstr>Some key facts about corporate debt – cont’d</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Corporate Financing</dc:title>
  <dc:creator>Ejike Udeogu</dc:creator>
  <cp:lastModifiedBy>Ejike Udeogu</cp:lastModifiedBy>
  <cp:revision>2</cp:revision>
  <dcterms:created xsi:type="dcterms:W3CDTF">2023-11-04T00:02:01Z</dcterms:created>
  <dcterms:modified xsi:type="dcterms:W3CDTF">2023-11-04T00:17:09Z</dcterms:modified>
</cp:coreProperties>
</file>