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3" r:id="rId2"/>
    <p:sldId id="284" r:id="rId3"/>
    <p:sldId id="286" r:id="rId4"/>
    <p:sldId id="274" r:id="rId5"/>
    <p:sldId id="282" r:id="rId6"/>
    <p:sldId id="279" r:id="rId7"/>
    <p:sldId id="287" r:id="rId8"/>
    <p:sldId id="280" r:id="rId9"/>
    <p:sldId id="288" r:id="rId10"/>
    <p:sldId id="289" r:id="rId11"/>
    <p:sldId id="28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44" autoAdjust="0"/>
    <p:restoredTop sz="94660"/>
  </p:normalViewPr>
  <p:slideViewPr>
    <p:cSldViewPr snapToGrid="0">
      <p:cViewPr varScale="1">
        <p:scale>
          <a:sx n="64" d="100"/>
          <a:sy n="64" d="100"/>
        </p:scale>
        <p:origin x="37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21/01/2019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6347029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21/01/2019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891645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41F13A-777F-4705-8AF5-A8F9A402CCCB}" type="datetimeFigureOut">
              <a:rPr lang="en-GB" smtClean="0"/>
              <a:t>21/01/2019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413695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241F13A-777F-4705-8AF5-A8F9A402CCCB}" type="datetimeFigureOut">
              <a:rPr lang="en-GB" smtClean="0"/>
              <a:t>21/01/2019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157867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241F13A-777F-4705-8AF5-A8F9A402CCCB}" type="datetimeFigureOut">
              <a:rPr lang="en-GB" smtClean="0"/>
              <a:t>21/01/2019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6601881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241F13A-777F-4705-8AF5-A8F9A402CCCB}" type="datetimeFigureOut">
              <a:rPr lang="en-GB" smtClean="0"/>
              <a:t>21/01/2019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128546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41F13A-777F-4705-8AF5-A8F9A402CCCB}" type="datetimeFigureOut">
              <a:rPr lang="en-GB" smtClean="0"/>
              <a:t>21/01/2019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4191307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21/01/2019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169963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21/01/2019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766459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21/01/2019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8031373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21/01/2019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4154276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41F13A-777F-4705-8AF5-A8F9A402CCCB}" type="datetimeFigureOut">
              <a:rPr lang="en-GB" smtClean="0"/>
              <a:t>21/01/2019</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E7A57B-A53D-4DD9-89B2-BC9E914060C7}" type="slidenum">
              <a:rPr lang="en-GB" smtClean="0"/>
              <a:t>‹#›</a:t>
            </a:fld>
            <a:endParaRPr lang="en-GB"/>
          </a:p>
        </p:txBody>
      </p:sp>
      <p:pic>
        <p:nvPicPr>
          <p:cNvPr id="7" name="Picture 6"/>
          <p:cNvPicPr>
            <a:picLocks noChangeAspect="1"/>
          </p:cNvPicPr>
          <p:nvPr/>
        </p:nvPicPr>
        <p:blipFill>
          <a:blip r:embed="rId1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9404" y="6108239"/>
            <a:ext cx="2295161" cy="586130"/>
          </a:xfrm>
          <a:prstGeom prst="rect">
            <a:avLst/>
          </a:prstGeom>
        </p:spPr>
      </p:pic>
    </p:spTree>
    <p:extLst>
      <p:ext uri="{BB962C8B-B14F-4D97-AF65-F5344CB8AC3E}">
        <p14:creationId xmlns:p14="http://schemas.microsoft.com/office/powerpoint/2010/main" val="26193439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youtube.com/watch?v=GTu5ltfX2dw&amp;list=RDGTu5ltfX2dw&amp;start_radio=1"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hyperlink" Target="https://youtu.be/L_riJsSyBwA"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ttps://www.iriss.org.uk/resources/insights/advocacy-models-and-effectiveness"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youtu.be/L_riJsSyBwA" TargetMode="External"/><Relationship Id="rId2" Type="http://schemas.openxmlformats.org/officeDocument/2006/relationships/hyperlink" Target="https://www.iriss.org.uk/resources/insights/advocacy-models-and-effectiveness" TargetMode="External"/><Relationship Id="rId1" Type="http://schemas.openxmlformats.org/officeDocument/2006/relationships/slideLayout" Target="../slideLayouts/slideLayout7.xml"/><Relationship Id="rId4" Type="http://schemas.openxmlformats.org/officeDocument/2006/relationships/hyperlink" Target="https://www.youtube.com/watch?v=GTu5ltfX2dw&amp;list=RDGTu5ltfX2dw&amp;start_radio=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28B1F84-E76C-4F9C-9B3F-96379A95FE6D}"/>
              </a:ext>
            </a:extLst>
          </p:cNvPr>
          <p:cNvSpPr/>
          <p:nvPr/>
        </p:nvSpPr>
        <p:spPr>
          <a:xfrm>
            <a:off x="132347" y="103757"/>
            <a:ext cx="12059653" cy="954107"/>
          </a:xfrm>
          <a:prstGeom prst="rect">
            <a:avLst/>
          </a:prstGeom>
        </p:spPr>
        <p:txBody>
          <a:bodyPr wrap="square">
            <a:spAutoFit/>
          </a:bodyPr>
          <a:lstStyle/>
          <a:p>
            <a:pPr algn="ctr"/>
            <a:r>
              <a:rPr lang="en-GB" sz="2800" b="1" dirty="0">
                <a:solidFill>
                  <a:prstClr val="black"/>
                </a:solidFill>
                <a:ea typeface="+mj-ea"/>
                <a:cs typeface="+mj-cs"/>
              </a:rPr>
              <a:t>Welcome to ECAY 4001 Advocacy in the Contemporary World  </a:t>
            </a:r>
            <a:br>
              <a:rPr lang="en-GB" sz="2800" b="1" dirty="0">
                <a:solidFill>
                  <a:prstClr val="black"/>
                </a:solidFill>
                <a:ea typeface="+mj-ea"/>
                <a:cs typeface="+mj-cs"/>
              </a:rPr>
            </a:br>
            <a:r>
              <a:rPr lang="en-GB" sz="2800" b="1" dirty="0">
                <a:solidFill>
                  <a:prstClr val="white">
                    <a:lumMod val="65000"/>
                  </a:prstClr>
                </a:solidFill>
                <a:ea typeface="+mj-ea"/>
                <a:cs typeface="+mj-cs"/>
              </a:rPr>
              <a:t>Please take a moment to settle in </a:t>
            </a:r>
            <a:endParaRPr lang="en-GB" sz="2800" dirty="0"/>
          </a:p>
        </p:txBody>
      </p:sp>
      <p:sp>
        <p:nvSpPr>
          <p:cNvPr id="3" name="Rectangle 2">
            <a:extLst>
              <a:ext uri="{FF2B5EF4-FFF2-40B4-BE49-F238E27FC236}">
                <a16:creationId xmlns:a16="http://schemas.microsoft.com/office/drawing/2014/main" id="{86FF498A-470A-4F40-B50B-B255F6A61568}"/>
              </a:ext>
            </a:extLst>
          </p:cNvPr>
          <p:cNvSpPr/>
          <p:nvPr/>
        </p:nvSpPr>
        <p:spPr>
          <a:xfrm>
            <a:off x="3104147" y="5924105"/>
            <a:ext cx="5382127" cy="923330"/>
          </a:xfrm>
          <a:prstGeom prst="rect">
            <a:avLst/>
          </a:prstGeom>
        </p:spPr>
        <p:txBody>
          <a:bodyPr wrap="square">
            <a:spAutoFit/>
          </a:bodyPr>
          <a:lstStyle/>
          <a:p>
            <a:r>
              <a:rPr lang="en-GB" dirty="0">
                <a:hlinkClick r:id="rId2"/>
              </a:rPr>
              <a:t>https://www.youtube.com/watch?v=GTu5ltfX2dw&amp;list=RDGTu5ltfX2dw&amp;start_radio=1</a:t>
            </a:r>
            <a:endParaRPr lang="en-GB" dirty="0"/>
          </a:p>
          <a:p>
            <a:endParaRPr lang="en-GB" dirty="0"/>
          </a:p>
        </p:txBody>
      </p:sp>
      <p:sp>
        <p:nvSpPr>
          <p:cNvPr id="4" name="Rectangle 3">
            <a:extLst>
              <a:ext uri="{FF2B5EF4-FFF2-40B4-BE49-F238E27FC236}">
                <a16:creationId xmlns:a16="http://schemas.microsoft.com/office/drawing/2014/main" id="{6F427109-F3BF-48E1-AB68-A29BAAB1A79A}"/>
              </a:ext>
            </a:extLst>
          </p:cNvPr>
          <p:cNvSpPr/>
          <p:nvPr/>
        </p:nvSpPr>
        <p:spPr>
          <a:xfrm>
            <a:off x="0" y="1057864"/>
            <a:ext cx="12204031" cy="4524315"/>
          </a:xfrm>
          <a:prstGeom prst="rect">
            <a:avLst/>
          </a:prstGeom>
        </p:spPr>
        <p:txBody>
          <a:bodyPr wrap="square">
            <a:spAutoFit/>
          </a:bodyPr>
          <a:lstStyle/>
          <a:p>
            <a:r>
              <a:rPr lang="en-GB" sz="2400" b="1" dirty="0">
                <a:solidFill>
                  <a:schemeClr val="tx2"/>
                </a:solidFill>
              </a:rPr>
              <a:t>We're Going to Be Friends The White Stripes</a:t>
            </a:r>
          </a:p>
          <a:p>
            <a:r>
              <a:rPr lang="en-GB" sz="2200" dirty="0">
                <a:solidFill>
                  <a:schemeClr val="tx2"/>
                </a:solidFill>
              </a:rPr>
              <a:t>Fall is here, hear the yell, Back to school, ring the bell. Brand new shoes, walking blues, Climb the fence, books and pens I can tell that we are going to be friends I can tell that we are going to be friends. Walk with me, Suzy Lee Through the park and by the tree, We will rest upon the ground, And look at all the bugs we found. Safely walk to school without a sound, Safely walk to school without a sound. Here we are, no one else We walked to school all by ourselves. There's dirt on our uniforms, from chasing all the ants and worms We clean up and now its time to learn, We clean up and now its time to learn. Numbers, letters, learn to spell, Nouns, and books, and show and tell, Playtime we will throw the ball. back to class. Through the hall, teacher marks our height against the wall, teacher marks our height against the wall, we don't notice any time pass we don't notice anything. We sit side by side in every class, teacher thinks that I sound funny but she likes the way you sing Tonight I'll dream while in my bed, when silly thoughts go through my head about the bugs and alphabet, and when I wake tomorrow I'll bet That you and I will walk together again, I can tell that we are going to be friends, I can tell that we are going to be friends.</a:t>
            </a:r>
          </a:p>
        </p:txBody>
      </p:sp>
      <p:sp>
        <p:nvSpPr>
          <p:cNvPr id="5" name="Rectangle 4">
            <a:extLst>
              <a:ext uri="{FF2B5EF4-FFF2-40B4-BE49-F238E27FC236}">
                <a16:creationId xmlns:a16="http://schemas.microsoft.com/office/drawing/2014/main" id="{A9D6F970-93A9-4D0F-BEA6-F11FA22F3594}"/>
              </a:ext>
            </a:extLst>
          </p:cNvPr>
          <p:cNvSpPr/>
          <p:nvPr/>
        </p:nvSpPr>
        <p:spPr>
          <a:xfrm>
            <a:off x="10547686" y="6354133"/>
            <a:ext cx="1556084" cy="400110"/>
          </a:xfrm>
          <a:prstGeom prst="rect">
            <a:avLst/>
          </a:prstGeom>
        </p:spPr>
        <p:txBody>
          <a:bodyPr wrap="square">
            <a:spAutoFit/>
          </a:bodyPr>
          <a:lstStyle/>
          <a:p>
            <a:r>
              <a:rPr lang="en-GB" sz="2000" b="1" dirty="0"/>
              <a:t>White (2001)</a:t>
            </a:r>
          </a:p>
        </p:txBody>
      </p:sp>
    </p:spTree>
    <p:extLst>
      <p:ext uri="{BB962C8B-B14F-4D97-AF65-F5344CB8AC3E}">
        <p14:creationId xmlns:p14="http://schemas.microsoft.com/office/powerpoint/2010/main" val="28796793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D30731A-C232-4FCE-B3F4-B576A4B3ACA9}"/>
              </a:ext>
            </a:extLst>
          </p:cNvPr>
          <p:cNvSpPr/>
          <p:nvPr/>
        </p:nvSpPr>
        <p:spPr>
          <a:xfrm>
            <a:off x="3804449" y="6074733"/>
            <a:ext cx="2976264" cy="369332"/>
          </a:xfrm>
          <a:prstGeom prst="rect">
            <a:avLst/>
          </a:prstGeom>
        </p:spPr>
        <p:txBody>
          <a:bodyPr wrap="none">
            <a:spAutoFit/>
          </a:bodyPr>
          <a:lstStyle/>
          <a:p>
            <a:r>
              <a:rPr lang="en-GB" dirty="0">
                <a:hlinkClick r:id="rId2"/>
              </a:rPr>
              <a:t>https://youtu.be/L_riJsSyBwA</a:t>
            </a:r>
            <a:endParaRPr lang="en-GB" dirty="0"/>
          </a:p>
        </p:txBody>
      </p:sp>
      <p:sp>
        <p:nvSpPr>
          <p:cNvPr id="3" name="TextBox 2">
            <a:extLst>
              <a:ext uri="{FF2B5EF4-FFF2-40B4-BE49-F238E27FC236}">
                <a16:creationId xmlns:a16="http://schemas.microsoft.com/office/drawing/2014/main" id="{09D4B74C-937C-49C1-820B-788716214723}"/>
              </a:ext>
            </a:extLst>
          </p:cNvPr>
          <p:cNvSpPr txBox="1"/>
          <p:nvPr/>
        </p:nvSpPr>
        <p:spPr>
          <a:xfrm>
            <a:off x="648166" y="2305843"/>
            <a:ext cx="10236404" cy="3046988"/>
          </a:xfrm>
          <a:prstGeom prst="rect">
            <a:avLst/>
          </a:prstGeom>
          <a:noFill/>
        </p:spPr>
        <p:txBody>
          <a:bodyPr wrap="square" rtlCol="0">
            <a:spAutoFit/>
          </a:bodyPr>
          <a:lstStyle/>
          <a:p>
            <a:r>
              <a:rPr lang="en-GB" sz="3200" dirty="0"/>
              <a:t>Please get into small groups and make sure you have pens and paper ready</a:t>
            </a:r>
          </a:p>
          <a:p>
            <a:r>
              <a:rPr lang="en-GB" sz="3200" dirty="0"/>
              <a:t>I want you to study the video carefully and write down key words and phases from it.</a:t>
            </a:r>
          </a:p>
          <a:p>
            <a:r>
              <a:rPr lang="en-GB" sz="3200" dirty="0"/>
              <a:t>What advocacy </a:t>
            </a:r>
            <a:r>
              <a:rPr lang="en-GB" sz="3200" b="1" u="sng" dirty="0">
                <a:solidFill>
                  <a:srgbClr val="FF0000"/>
                </a:solidFill>
              </a:rPr>
              <a:t>is and is not </a:t>
            </a:r>
            <a:r>
              <a:rPr lang="en-GB" sz="3200" dirty="0"/>
              <a:t>around 15 words and phrases should be fine   </a:t>
            </a:r>
          </a:p>
        </p:txBody>
      </p:sp>
      <p:sp>
        <p:nvSpPr>
          <p:cNvPr id="4" name="TextBox 3">
            <a:extLst>
              <a:ext uri="{FF2B5EF4-FFF2-40B4-BE49-F238E27FC236}">
                <a16:creationId xmlns:a16="http://schemas.microsoft.com/office/drawing/2014/main" id="{0D35D0ED-6AA7-47A6-871E-918549BB0F60}"/>
              </a:ext>
            </a:extLst>
          </p:cNvPr>
          <p:cNvSpPr txBox="1"/>
          <p:nvPr/>
        </p:nvSpPr>
        <p:spPr>
          <a:xfrm>
            <a:off x="2854949" y="1428169"/>
            <a:ext cx="6048964" cy="646331"/>
          </a:xfrm>
          <a:prstGeom prst="rect">
            <a:avLst/>
          </a:prstGeom>
          <a:noFill/>
        </p:spPr>
        <p:txBody>
          <a:bodyPr wrap="none" rtlCol="0">
            <a:spAutoFit/>
          </a:bodyPr>
          <a:lstStyle/>
          <a:p>
            <a:pPr algn="ctr"/>
            <a:r>
              <a:rPr lang="en-GB" sz="3600" b="1" dirty="0">
                <a:solidFill>
                  <a:schemeClr val="accent1"/>
                </a:solidFill>
              </a:rPr>
              <a:t>Group activity advocacy bingo </a:t>
            </a:r>
          </a:p>
        </p:txBody>
      </p:sp>
      <p:sp>
        <p:nvSpPr>
          <p:cNvPr id="5" name="TextBox 4">
            <a:extLst>
              <a:ext uri="{FF2B5EF4-FFF2-40B4-BE49-F238E27FC236}">
                <a16:creationId xmlns:a16="http://schemas.microsoft.com/office/drawing/2014/main" id="{37AE1F7A-AB74-4751-995B-6583D561824D}"/>
              </a:ext>
            </a:extLst>
          </p:cNvPr>
          <p:cNvSpPr txBox="1"/>
          <p:nvPr/>
        </p:nvSpPr>
        <p:spPr>
          <a:xfrm>
            <a:off x="2506034" y="183047"/>
            <a:ext cx="7407987" cy="954107"/>
          </a:xfrm>
          <a:prstGeom prst="rect">
            <a:avLst/>
          </a:prstGeom>
          <a:noFill/>
        </p:spPr>
        <p:txBody>
          <a:bodyPr wrap="square" rtlCol="0">
            <a:spAutoFit/>
          </a:bodyPr>
          <a:lstStyle/>
          <a:p>
            <a:pPr algn="ctr"/>
            <a:r>
              <a:rPr lang="en-GB" sz="2800" b="1" dirty="0"/>
              <a:t>ECAY 4001 Advocacy in the contemporary world</a:t>
            </a:r>
          </a:p>
          <a:p>
            <a:pPr algn="ctr"/>
            <a:r>
              <a:rPr lang="en-GB" sz="2800" b="1" dirty="0"/>
              <a:t>Key concepts and issues   </a:t>
            </a:r>
          </a:p>
        </p:txBody>
      </p:sp>
    </p:spTree>
    <p:extLst>
      <p:ext uri="{BB962C8B-B14F-4D97-AF65-F5344CB8AC3E}">
        <p14:creationId xmlns:p14="http://schemas.microsoft.com/office/powerpoint/2010/main" val="3274526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53D6DF-B155-4F70-8CAD-2E6010BE1069}"/>
              </a:ext>
            </a:extLst>
          </p:cNvPr>
          <p:cNvSpPr txBox="1"/>
          <p:nvPr/>
        </p:nvSpPr>
        <p:spPr>
          <a:xfrm>
            <a:off x="951164" y="2351782"/>
            <a:ext cx="10289675" cy="1077218"/>
          </a:xfrm>
          <a:prstGeom prst="rect">
            <a:avLst/>
          </a:prstGeom>
          <a:noFill/>
        </p:spPr>
        <p:txBody>
          <a:bodyPr wrap="none" rtlCol="0">
            <a:spAutoFit/>
          </a:bodyPr>
          <a:lstStyle/>
          <a:p>
            <a:pPr algn="ctr"/>
            <a:r>
              <a:rPr lang="en-GB" sz="3200" b="1" dirty="0">
                <a:solidFill>
                  <a:schemeClr val="accent1"/>
                </a:solidFill>
              </a:rPr>
              <a:t>What did we learn from the video can we establish</a:t>
            </a:r>
          </a:p>
          <a:p>
            <a:pPr algn="ctr"/>
            <a:r>
              <a:rPr lang="en-GB" sz="3200" b="1" dirty="0">
                <a:solidFill>
                  <a:schemeClr val="accent1"/>
                </a:solidFill>
              </a:rPr>
              <a:t> where the positive and negative aspects lie in advocacy? </a:t>
            </a:r>
          </a:p>
        </p:txBody>
      </p:sp>
      <p:sp>
        <p:nvSpPr>
          <p:cNvPr id="3" name="Rectangle 2">
            <a:extLst>
              <a:ext uri="{FF2B5EF4-FFF2-40B4-BE49-F238E27FC236}">
                <a16:creationId xmlns:a16="http://schemas.microsoft.com/office/drawing/2014/main" id="{8D83AF0B-22E2-4DB4-8D8E-6010BDA4EB86}"/>
              </a:ext>
            </a:extLst>
          </p:cNvPr>
          <p:cNvSpPr/>
          <p:nvPr/>
        </p:nvSpPr>
        <p:spPr>
          <a:xfrm>
            <a:off x="2073442" y="161745"/>
            <a:ext cx="8045116" cy="954107"/>
          </a:xfrm>
          <a:prstGeom prst="rect">
            <a:avLst/>
          </a:prstGeom>
        </p:spPr>
        <p:txBody>
          <a:bodyPr wrap="square">
            <a:spAutoFit/>
          </a:bodyPr>
          <a:lstStyle/>
          <a:p>
            <a:pPr lvl="0" algn="ctr"/>
            <a:r>
              <a:rPr lang="en-GB" sz="2800" b="1" dirty="0">
                <a:solidFill>
                  <a:prstClr val="black"/>
                </a:solidFill>
              </a:rPr>
              <a:t>ECAY 4001 Advocacy in the contemporary world</a:t>
            </a:r>
          </a:p>
          <a:p>
            <a:pPr lvl="0" algn="ctr"/>
            <a:r>
              <a:rPr lang="en-GB" sz="2800" b="1" dirty="0">
                <a:solidFill>
                  <a:prstClr val="black"/>
                </a:solidFill>
              </a:rPr>
              <a:t>Key concepts and issues   </a:t>
            </a:r>
          </a:p>
        </p:txBody>
      </p:sp>
    </p:spTree>
    <p:extLst>
      <p:ext uri="{BB962C8B-B14F-4D97-AF65-F5344CB8AC3E}">
        <p14:creationId xmlns:p14="http://schemas.microsoft.com/office/powerpoint/2010/main" val="4176338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DE745-C1D7-4B86-959D-01A9BCB35B41}"/>
              </a:ext>
            </a:extLst>
          </p:cNvPr>
          <p:cNvSpPr>
            <a:spLocks noGrp="1"/>
          </p:cNvSpPr>
          <p:nvPr>
            <p:ph type="title"/>
          </p:nvPr>
        </p:nvSpPr>
        <p:spPr>
          <a:xfrm>
            <a:off x="3356225" y="998756"/>
            <a:ext cx="5734276" cy="1079953"/>
          </a:xfrm>
          <a:ln>
            <a:noFill/>
          </a:ln>
        </p:spPr>
        <p:txBody>
          <a:bodyPr>
            <a:normAutofit fontScale="90000"/>
          </a:bodyPr>
          <a:lstStyle/>
          <a:p>
            <a:r>
              <a:rPr lang="en-GB" b="1" dirty="0">
                <a:latin typeface="Times New Roman" panose="02020603050405020304" pitchFamily="18" charset="0"/>
                <a:cs typeface="Times New Roman" panose="02020603050405020304" pitchFamily="18" charset="0"/>
              </a:rPr>
              <a:t>Differentials of advocacy</a:t>
            </a:r>
            <a:br>
              <a:rPr lang="en-GB" dirty="0"/>
            </a:br>
            <a:endParaRPr lang="en-GB" dirty="0"/>
          </a:p>
        </p:txBody>
      </p:sp>
      <p:sp>
        <p:nvSpPr>
          <p:cNvPr id="3" name="Content Placeholder 2">
            <a:extLst>
              <a:ext uri="{FF2B5EF4-FFF2-40B4-BE49-F238E27FC236}">
                <a16:creationId xmlns:a16="http://schemas.microsoft.com/office/drawing/2014/main" id="{FFE6A7AE-61F6-41F6-883C-18627FDB1A3F}"/>
              </a:ext>
            </a:extLst>
          </p:cNvPr>
          <p:cNvSpPr>
            <a:spLocks noGrp="1"/>
          </p:cNvSpPr>
          <p:nvPr>
            <p:ph sz="half" idx="1"/>
          </p:nvPr>
        </p:nvSpPr>
        <p:spPr>
          <a:xfrm>
            <a:off x="838201" y="1838779"/>
            <a:ext cx="3220607" cy="479861"/>
          </a:xfrm>
          <a:ln>
            <a:noFill/>
          </a:ln>
        </p:spPr>
        <p:txBody>
          <a:bodyPr>
            <a:normAutofit fontScale="92500" lnSpcReduction="10000"/>
          </a:bodyPr>
          <a:lstStyle/>
          <a:p>
            <a:r>
              <a:rPr lang="en-GB" dirty="0"/>
              <a:t> </a:t>
            </a:r>
            <a:r>
              <a:rPr lang="en-GB" dirty="0">
                <a:latin typeface="Times New Roman" panose="02020603050405020304" pitchFamily="18" charset="0"/>
                <a:cs typeface="Times New Roman" panose="02020603050405020304" pitchFamily="18" charset="0"/>
              </a:rPr>
              <a:t>Advocacy positives </a:t>
            </a:r>
          </a:p>
        </p:txBody>
      </p:sp>
      <p:sp>
        <p:nvSpPr>
          <p:cNvPr id="4" name="Content Placeholder 3">
            <a:extLst>
              <a:ext uri="{FF2B5EF4-FFF2-40B4-BE49-F238E27FC236}">
                <a16:creationId xmlns:a16="http://schemas.microsoft.com/office/drawing/2014/main" id="{A1715F6B-CC33-4E87-BFB5-5E0E60F98456}"/>
              </a:ext>
            </a:extLst>
          </p:cNvPr>
          <p:cNvSpPr>
            <a:spLocks noGrp="1"/>
          </p:cNvSpPr>
          <p:nvPr>
            <p:ph sz="half" idx="2"/>
          </p:nvPr>
        </p:nvSpPr>
        <p:spPr>
          <a:xfrm>
            <a:off x="6297939" y="1838779"/>
            <a:ext cx="3377897" cy="479873"/>
          </a:xfrm>
          <a:ln>
            <a:noFill/>
          </a:ln>
        </p:spPr>
        <p:txBody>
          <a:bodyPr>
            <a:normAutofit fontScale="92500" lnSpcReduction="10000"/>
          </a:bodyPr>
          <a:lstStyle/>
          <a:p>
            <a:r>
              <a:rPr lang="en-GB" dirty="0">
                <a:latin typeface="Times New Roman" panose="02020603050405020304" pitchFamily="18" charset="0"/>
                <a:cs typeface="Times New Roman" panose="02020603050405020304" pitchFamily="18" charset="0"/>
              </a:rPr>
              <a:t>Advocacy negatives </a:t>
            </a:r>
            <a:endParaRPr lang="en-GB" sz="2000" dirty="0">
              <a:latin typeface="Times New Roman" panose="02020603050405020304" pitchFamily="18" charset="0"/>
              <a:cs typeface="Times New Roman" panose="02020603050405020304" pitchFamily="18" charset="0"/>
            </a:endParaRPr>
          </a:p>
          <a:p>
            <a:endParaRPr lang="en-GB" sz="2000" dirty="0"/>
          </a:p>
          <a:p>
            <a:endParaRPr lang="en-GB" sz="2000" dirty="0"/>
          </a:p>
        </p:txBody>
      </p:sp>
      <p:cxnSp>
        <p:nvCxnSpPr>
          <p:cNvPr id="6" name="Straight Connector 5">
            <a:extLst>
              <a:ext uri="{FF2B5EF4-FFF2-40B4-BE49-F238E27FC236}">
                <a16:creationId xmlns:a16="http://schemas.microsoft.com/office/drawing/2014/main" id="{EF4FF55C-FB60-4161-A303-BAE77CCF5273}"/>
              </a:ext>
            </a:extLst>
          </p:cNvPr>
          <p:cNvCxnSpPr/>
          <p:nvPr/>
        </p:nvCxnSpPr>
        <p:spPr>
          <a:xfrm>
            <a:off x="6223363" y="1843767"/>
            <a:ext cx="0" cy="4901746"/>
          </a:xfrm>
          <a:prstGeom prst="line">
            <a:avLst/>
          </a:prstGeom>
          <a:ln>
            <a:solidFill>
              <a:srgbClr val="00B0F0"/>
            </a:solidFill>
          </a:ln>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F6545279-28E4-4C78-93D5-EDCC93E6A4AA}"/>
              </a:ext>
            </a:extLst>
          </p:cNvPr>
          <p:cNvCxnSpPr/>
          <p:nvPr/>
        </p:nvCxnSpPr>
        <p:spPr>
          <a:xfrm>
            <a:off x="838201" y="2318640"/>
            <a:ext cx="11049000" cy="0"/>
          </a:xfrm>
          <a:prstGeom prst="line">
            <a:avLst/>
          </a:prstGeom>
          <a:ln/>
        </p:spPr>
        <p:style>
          <a:lnRef idx="2">
            <a:schemeClr val="accent1"/>
          </a:lnRef>
          <a:fillRef idx="0">
            <a:schemeClr val="accent1"/>
          </a:fillRef>
          <a:effectRef idx="1">
            <a:schemeClr val="accent1"/>
          </a:effectRef>
          <a:fontRef idx="minor">
            <a:schemeClr val="tx1"/>
          </a:fontRef>
        </p:style>
      </p:cxnSp>
      <p:sp>
        <p:nvSpPr>
          <p:cNvPr id="5" name="Rectangle 4">
            <a:extLst>
              <a:ext uri="{FF2B5EF4-FFF2-40B4-BE49-F238E27FC236}">
                <a16:creationId xmlns:a16="http://schemas.microsoft.com/office/drawing/2014/main" id="{8F99EC6A-DAF6-482C-BF06-D73694505E7A}"/>
              </a:ext>
            </a:extLst>
          </p:cNvPr>
          <p:cNvSpPr/>
          <p:nvPr/>
        </p:nvSpPr>
        <p:spPr>
          <a:xfrm>
            <a:off x="1664672" y="2430224"/>
            <a:ext cx="4000491" cy="3683060"/>
          </a:xfrm>
          <a:prstGeom prst="rect">
            <a:avLst/>
          </a:prstGeom>
          <a:ln>
            <a:noFill/>
          </a:ln>
        </p:spPr>
        <p:txBody>
          <a:bodyPr wrap="square">
            <a:spAutoFit/>
          </a:bodyPr>
          <a:lstStyle/>
          <a:p>
            <a:pPr>
              <a:spcAft>
                <a:spcPts val="800"/>
              </a:spcAft>
            </a:pPr>
            <a:r>
              <a:rPr lang="en-GB" sz="2000" dirty="0">
                <a:latin typeface="Times New Roman" panose="02020603050405020304" pitchFamily="18" charset="0"/>
                <a:ea typeface="Calibri" panose="020F0502020204030204" pitchFamily="34" charset="0"/>
                <a:cs typeface="Times New Roman" panose="02020603050405020304" pitchFamily="18" charset="0"/>
              </a:rPr>
              <a:t>Choice,  Clarifies</a:t>
            </a:r>
          </a:p>
          <a:p>
            <a:pPr>
              <a:spcAft>
                <a:spcPts val="800"/>
              </a:spcAft>
            </a:pPr>
            <a:r>
              <a:rPr lang="en-GB" sz="2000" dirty="0">
                <a:latin typeface="Times New Roman" panose="02020603050405020304" pitchFamily="18" charset="0"/>
                <a:ea typeface="Calibri" panose="020F0502020204030204" pitchFamily="34" charset="0"/>
                <a:cs typeface="Times New Roman" panose="02020603050405020304" pitchFamily="18" charset="0"/>
              </a:rPr>
              <a:t>Accessing rights </a:t>
            </a:r>
          </a:p>
          <a:p>
            <a:pPr>
              <a:spcAft>
                <a:spcPts val="800"/>
              </a:spcAft>
            </a:pPr>
            <a:r>
              <a:rPr lang="en-GB" sz="2000" dirty="0">
                <a:latin typeface="Times New Roman" panose="02020603050405020304" pitchFamily="18" charset="0"/>
                <a:ea typeface="Calibri" panose="020F0502020204030204" pitchFamily="34" charset="0"/>
                <a:cs typeface="Times New Roman" panose="02020603050405020304" pitchFamily="18" charset="0"/>
              </a:rPr>
              <a:t>Non- Judgemental </a:t>
            </a:r>
          </a:p>
          <a:p>
            <a:pPr>
              <a:spcAft>
                <a:spcPts val="800"/>
              </a:spcAft>
            </a:pPr>
            <a:r>
              <a:rPr lang="en-GB" sz="2000" dirty="0">
                <a:latin typeface="Times New Roman" panose="02020603050405020304" pitchFamily="18" charset="0"/>
                <a:ea typeface="Calibri" panose="020F0502020204030204" pitchFamily="34" charset="0"/>
                <a:cs typeface="Times New Roman" panose="02020603050405020304" pitchFamily="18" charset="0"/>
              </a:rPr>
              <a:t>Increases self-esteem and confidence  </a:t>
            </a:r>
          </a:p>
          <a:p>
            <a:pPr>
              <a:spcAft>
                <a:spcPts val="800"/>
              </a:spcAft>
            </a:pPr>
            <a:r>
              <a:rPr lang="en-GB" sz="2000" dirty="0">
                <a:latin typeface="Times New Roman" panose="02020603050405020304" pitchFamily="18" charset="0"/>
                <a:ea typeface="Calibri" panose="020F0502020204030204" pitchFamily="34" charset="0"/>
                <a:cs typeface="Times New Roman" panose="02020603050405020304" pitchFamily="18" charset="0"/>
              </a:rPr>
              <a:t>Independent</a:t>
            </a:r>
          </a:p>
          <a:p>
            <a:pPr>
              <a:spcAft>
                <a:spcPts val="800"/>
              </a:spcAft>
            </a:pPr>
            <a:r>
              <a:rPr lang="en-GB" sz="2000" dirty="0">
                <a:latin typeface="Times New Roman" panose="02020603050405020304" pitchFamily="18" charset="0"/>
                <a:ea typeface="Calibri" panose="020F0502020204030204" pitchFamily="34" charset="0"/>
                <a:cs typeface="Times New Roman" panose="02020603050405020304" pitchFamily="18" charset="0"/>
              </a:rPr>
              <a:t>Person-centred approach's</a:t>
            </a:r>
          </a:p>
          <a:p>
            <a:pPr>
              <a:spcAft>
                <a:spcPts val="800"/>
              </a:spcAft>
            </a:pPr>
            <a:r>
              <a:rPr lang="en-GB" sz="2000" dirty="0">
                <a:latin typeface="Times New Roman" panose="02020603050405020304" pitchFamily="18" charset="0"/>
                <a:ea typeface="Calibri" panose="020F0502020204030204" pitchFamily="34" charset="0"/>
                <a:cs typeface="Times New Roman" panose="02020603050405020304" pitchFamily="18" charset="0"/>
              </a:rPr>
              <a:t>Empowers, Issue based  </a:t>
            </a:r>
          </a:p>
          <a:p>
            <a:pPr>
              <a:spcAft>
                <a:spcPts val="800"/>
              </a:spcAft>
            </a:pPr>
            <a:r>
              <a:rPr lang="en-GB" sz="2000" dirty="0">
                <a:latin typeface="Times New Roman" panose="02020603050405020304" pitchFamily="18" charset="0"/>
                <a:ea typeface="Calibri" panose="020F0502020204030204" pitchFamily="34" charset="0"/>
                <a:cs typeface="Times New Roman" panose="02020603050405020304" pitchFamily="18" charset="0"/>
              </a:rPr>
              <a:t>Supporting individuals rights </a:t>
            </a:r>
          </a:p>
          <a:p>
            <a:pPr>
              <a:spcAft>
                <a:spcPts val="800"/>
              </a:spcAft>
            </a:pPr>
            <a:r>
              <a:rPr lang="en-GB" sz="2000" dirty="0">
                <a:latin typeface="Times New Roman" panose="02020603050405020304" pitchFamily="18" charset="0"/>
                <a:ea typeface="Calibri" panose="020F0502020204030204" pitchFamily="34" charset="0"/>
                <a:cs typeface="Times New Roman" panose="02020603050405020304" pitchFamily="18" charset="0"/>
              </a:rPr>
              <a:t>Safeguarding, Representation </a:t>
            </a:r>
          </a:p>
        </p:txBody>
      </p:sp>
      <p:sp>
        <p:nvSpPr>
          <p:cNvPr id="11" name="TextBox 10">
            <a:extLst>
              <a:ext uri="{FF2B5EF4-FFF2-40B4-BE49-F238E27FC236}">
                <a16:creationId xmlns:a16="http://schemas.microsoft.com/office/drawing/2014/main" id="{51C3273F-9EA9-4887-8694-6F5643360215}"/>
              </a:ext>
            </a:extLst>
          </p:cNvPr>
          <p:cNvSpPr txBox="1"/>
          <p:nvPr/>
        </p:nvSpPr>
        <p:spPr>
          <a:xfrm>
            <a:off x="6456813" y="2508201"/>
            <a:ext cx="4142764" cy="3477875"/>
          </a:xfrm>
          <a:prstGeom prst="rect">
            <a:avLst/>
          </a:prstGeom>
          <a:noFill/>
          <a:ln>
            <a:noFill/>
          </a:ln>
        </p:spPr>
        <p:txBody>
          <a:bodyPr wrap="square" rtlCol="0" anchor="ctr" anchorCtr="1">
            <a:spAutoFit/>
          </a:bodyPr>
          <a:lstStyle/>
          <a:p>
            <a:r>
              <a:rPr lang="en-GB" sz="2000" dirty="0">
                <a:latin typeface="Times New Roman" panose="02020603050405020304" pitchFamily="18" charset="0"/>
                <a:cs typeface="Times New Roman" panose="02020603050405020304" pitchFamily="18" charset="0"/>
              </a:rPr>
              <a:t>Befriending, Giving advice</a:t>
            </a:r>
          </a:p>
          <a:p>
            <a:endParaRPr lang="en-GB"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Judging issues,  Not listening</a:t>
            </a:r>
          </a:p>
          <a:p>
            <a:endParaRPr lang="en-GB"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Overriding self advocacy </a:t>
            </a:r>
          </a:p>
          <a:p>
            <a:r>
              <a:rPr lang="en-GB" sz="2000" dirty="0">
                <a:latin typeface="Times New Roman" panose="02020603050405020304" pitchFamily="18" charset="0"/>
                <a:cs typeface="Times New Roman" panose="02020603050405020304" pitchFamily="18" charset="0"/>
              </a:rPr>
              <a:t>Making the decision for the individual</a:t>
            </a:r>
          </a:p>
          <a:p>
            <a:endParaRPr lang="en-GB"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Inciting a personal view, Ignoring the issue(s)</a:t>
            </a:r>
          </a:p>
          <a:p>
            <a:r>
              <a:rPr lang="en-GB" sz="2000" dirty="0">
                <a:latin typeface="Times New Roman" panose="02020603050405020304" pitchFamily="18" charset="0"/>
                <a:cs typeface="Times New Roman" panose="02020603050405020304" pitchFamily="18" charset="0"/>
              </a:rPr>
              <a:t>Providing Mediation, Counselling, </a:t>
            </a:r>
          </a:p>
          <a:p>
            <a:r>
              <a:rPr lang="en-GB" sz="2000" dirty="0">
                <a:latin typeface="Times New Roman" panose="02020603050405020304" pitchFamily="18" charset="0"/>
                <a:cs typeface="Times New Roman" panose="02020603050405020304" pitchFamily="18" charset="0"/>
              </a:rPr>
              <a:t>Care and support work</a:t>
            </a:r>
          </a:p>
        </p:txBody>
      </p:sp>
      <p:sp>
        <p:nvSpPr>
          <p:cNvPr id="7" name="Rectangle 6">
            <a:extLst>
              <a:ext uri="{FF2B5EF4-FFF2-40B4-BE49-F238E27FC236}">
                <a16:creationId xmlns:a16="http://schemas.microsoft.com/office/drawing/2014/main" id="{B59AC984-50BF-4735-8AA7-B59357C961E2}"/>
              </a:ext>
            </a:extLst>
          </p:cNvPr>
          <p:cNvSpPr/>
          <p:nvPr/>
        </p:nvSpPr>
        <p:spPr>
          <a:xfrm>
            <a:off x="3175363" y="162865"/>
            <a:ext cx="6096000" cy="707886"/>
          </a:xfrm>
          <a:prstGeom prst="rect">
            <a:avLst/>
          </a:prstGeom>
        </p:spPr>
        <p:txBody>
          <a:bodyPr>
            <a:spAutoFit/>
          </a:bodyPr>
          <a:lstStyle/>
          <a:p>
            <a:pPr lvl="0" algn="ctr"/>
            <a:r>
              <a:rPr lang="en-GB" sz="2000" b="1" dirty="0">
                <a:solidFill>
                  <a:prstClr val="black"/>
                </a:solidFill>
              </a:rPr>
              <a:t>ECAY 4001 Advocacy in the contemporary world</a:t>
            </a:r>
          </a:p>
          <a:p>
            <a:pPr lvl="0" algn="ctr"/>
            <a:r>
              <a:rPr lang="en-GB" sz="2000" b="1" dirty="0">
                <a:solidFill>
                  <a:prstClr val="black"/>
                </a:solidFill>
              </a:rPr>
              <a:t>Key concepts and issues   </a:t>
            </a:r>
          </a:p>
        </p:txBody>
      </p:sp>
    </p:spTree>
    <p:extLst>
      <p:ext uri="{BB962C8B-B14F-4D97-AF65-F5344CB8AC3E}">
        <p14:creationId xmlns:p14="http://schemas.microsoft.com/office/powerpoint/2010/main" val="182228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9536" y="260648"/>
            <a:ext cx="8172400" cy="369332"/>
          </a:xfrm>
          <a:prstGeom prst="rect">
            <a:avLst/>
          </a:prstGeom>
        </p:spPr>
        <p:txBody>
          <a:bodyPr wrap="square">
            <a:spAutoFit/>
          </a:bodyPr>
          <a:lstStyle/>
          <a:p>
            <a:pPr algn="ctr"/>
            <a:r>
              <a:rPr lang="en-US" b="1" dirty="0">
                <a:solidFill>
                  <a:prstClr val="black"/>
                </a:solidFill>
                <a:latin typeface="Calibri"/>
              </a:rPr>
              <a:t>ECAY4001 </a:t>
            </a:r>
            <a:r>
              <a:rPr lang="en-GB" b="1" dirty="0">
                <a:solidFill>
                  <a:prstClr val="black"/>
                </a:solidFill>
                <a:latin typeface="Calibri"/>
              </a:rPr>
              <a:t>Advocacy in the Contemporary World</a:t>
            </a:r>
            <a:endParaRPr lang="en-GB" dirty="0">
              <a:solidFill>
                <a:prstClr val="black"/>
              </a:solidFill>
              <a:latin typeface="Calibri"/>
            </a:endParaRPr>
          </a:p>
        </p:txBody>
      </p:sp>
      <p:sp>
        <p:nvSpPr>
          <p:cNvPr id="4" name="TextBox 3"/>
          <p:cNvSpPr txBox="1"/>
          <p:nvPr/>
        </p:nvSpPr>
        <p:spPr>
          <a:xfrm>
            <a:off x="2189820" y="629980"/>
            <a:ext cx="7812360" cy="461665"/>
          </a:xfrm>
          <a:prstGeom prst="rect">
            <a:avLst/>
          </a:prstGeom>
          <a:noFill/>
        </p:spPr>
        <p:txBody>
          <a:bodyPr wrap="square" rtlCol="0">
            <a:spAutoFit/>
          </a:bodyPr>
          <a:lstStyle/>
          <a:p>
            <a:pPr algn="ctr"/>
            <a:r>
              <a:rPr lang="en-GB" sz="2400" b="1" dirty="0">
                <a:solidFill>
                  <a:prstClr val="black"/>
                </a:solidFill>
                <a:latin typeface="Calibri"/>
              </a:rPr>
              <a:t>Key Concepts and Issues</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0420" y="1309070"/>
            <a:ext cx="2711159" cy="2041344"/>
          </a:xfrm>
          <a:prstGeom prst="rect">
            <a:avLst/>
          </a:prstGeom>
        </p:spPr>
      </p:pic>
      <p:sp>
        <p:nvSpPr>
          <p:cNvPr id="3" name="TextBox 2"/>
          <p:cNvSpPr txBox="1"/>
          <p:nvPr/>
        </p:nvSpPr>
        <p:spPr>
          <a:xfrm>
            <a:off x="1835315" y="3635430"/>
            <a:ext cx="7956376" cy="523220"/>
          </a:xfrm>
          <a:prstGeom prst="rect">
            <a:avLst/>
          </a:prstGeom>
          <a:noFill/>
        </p:spPr>
        <p:txBody>
          <a:bodyPr wrap="square" rtlCol="0">
            <a:spAutoFit/>
          </a:bodyPr>
          <a:lstStyle/>
          <a:p>
            <a:pPr algn="ctr"/>
            <a:r>
              <a:rPr lang="en-GB" sz="2800" b="1" dirty="0">
                <a:solidFill>
                  <a:prstClr val="black"/>
                </a:solidFill>
                <a:latin typeface="Calibri"/>
              </a:rPr>
              <a:t>What types of advocacy are there?</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0575" y="5800607"/>
            <a:ext cx="854825" cy="854825"/>
          </a:xfrm>
          <a:prstGeom prst="rect">
            <a:avLst/>
          </a:prstGeom>
        </p:spPr>
      </p:pic>
      <p:sp>
        <p:nvSpPr>
          <p:cNvPr id="8" name="TextBox 7"/>
          <p:cNvSpPr txBox="1"/>
          <p:nvPr/>
        </p:nvSpPr>
        <p:spPr>
          <a:xfrm>
            <a:off x="1919536" y="4387933"/>
            <a:ext cx="7956376" cy="954107"/>
          </a:xfrm>
          <a:prstGeom prst="rect">
            <a:avLst/>
          </a:prstGeom>
          <a:noFill/>
        </p:spPr>
        <p:txBody>
          <a:bodyPr wrap="square" rtlCol="0">
            <a:spAutoFit/>
          </a:bodyPr>
          <a:lstStyle/>
          <a:p>
            <a:pPr algn="ctr"/>
            <a:r>
              <a:rPr lang="en-GB" sz="2800" b="1" dirty="0">
                <a:solidFill>
                  <a:prstClr val="black"/>
                </a:solidFill>
                <a:latin typeface="Calibri"/>
              </a:rPr>
              <a:t>stay in your small groups and discuss what different types of advocacy might exist.</a:t>
            </a:r>
          </a:p>
        </p:txBody>
      </p:sp>
    </p:spTree>
    <p:extLst>
      <p:ext uri="{BB962C8B-B14F-4D97-AF65-F5344CB8AC3E}">
        <p14:creationId xmlns:p14="http://schemas.microsoft.com/office/powerpoint/2010/main" val="4039759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973288" y="1124745"/>
            <a:ext cx="8064896" cy="461665"/>
          </a:xfrm>
          <a:prstGeom prst="rect">
            <a:avLst/>
          </a:prstGeom>
          <a:noFill/>
        </p:spPr>
        <p:txBody>
          <a:bodyPr wrap="square" rtlCol="0">
            <a:spAutoFit/>
          </a:bodyPr>
          <a:lstStyle/>
          <a:p>
            <a:pPr algn="ctr"/>
            <a:r>
              <a:rPr lang="en-GB" sz="2400" dirty="0">
                <a:solidFill>
                  <a:prstClr val="black"/>
                </a:solidFill>
                <a:latin typeface="Calibri"/>
              </a:rPr>
              <a:t>Types of Advocacy</a:t>
            </a:r>
          </a:p>
        </p:txBody>
      </p:sp>
      <p:sp>
        <p:nvSpPr>
          <p:cNvPr id="6" name="TextBox 5"/>
          <p:cNvSpPr txBox="1"/>
          <p:nvPr/>
        </p:nvSpPr>
        <p:spPr>
          <a:xfrm>
            <a:off x="2495600" y="2852937"/>
            <a:ext cx="2736304"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prstClr val="black"/>
                </a:solidFill>
                <a:latin typeface="Calibri"/>
              </a:rPr>
              <a:t>Case advocacy</a:t>
            </a:r>
          </a:p>
        </p:txBody>
      </p:sp>
      <p:sp>
        <p:nvSpPr>
          <p:cNvPr id="19" name="TextBox 18"/>
          <p:cNvSpPr txBox="1"/>
          <p:nvPr/>
        </p:nvSpPr>
        <p:spPr>
          <a:xfrm>
            <a:off x="2495600" y="3356993"/>
            <a:ext cx="2232248"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prstClr val="black"/>
                </a:solidFill>
                <a:latin typeface="Calibri"/>
              </a:rPr>
              <a:t>Self advocacy</a:t>
            </a:r>
          </a:p>
        </p:txBody>
      </p:sp>
      <p:sp>
        <p:nvSpPr>
          <p:cNvPr id="22" name="TextBox 21"/>
          <p:cNvSpPr txBox="1"/>
          <p:nvPr/>
        </p:nvSpPr>
        <p:spPr>
          <a:xfrm>
            <a:off x="2495600" y="3975448"/>
            <a:ext cx="2448272"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prstClr val="black"/>
                </a:solidFill>
                <a:latin typeface="Calibri"/>
              </a:rPr>
              <a:t>Peer advocacy</a:t>
            </a:r>
          </a:p>
        </p:txBody>
      </p:sp>
      <p:sp>
        <p:nvSpPr>
          <p:cNvPr id="25" name="TextBox 24"/>
          <p:cNvSpPr txBox="1"/>
          <p:nvPr/>
        </p:nvSpPr>
        <p:spPr>
          <a:xfrm>
            <a:off x="6023992" y="2895328"/>
            <a:ext cx="4248472"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prstClr val="black"/>
                </a:solidFill>
                <a:latin typeface="Calibri"/>
              </a:rPr>
              <a:t>Paid, independent advocacy</a:t>
            </a:r>
          </a:p>
        </p:txBody>
      </p:sp>
      <p:sp>
        <p:nvSpPr>
          <p:cNvPr id="28" name="TextBox 27"/>
          <p:cNvSpPr txBox="1"/>
          <p:nvPr/>
        </p:nvSpPr>
        <p:spPr>
          <a:xfrm>
            <a:off x="6050918" y="3429001"/>
            <a:ext cx="2664296"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prstClr val="black"/>
                </a:solidFill>
                <a:latin typeface="Calibri"/>
              </a:rPr>
              <a:t>Citizen advocacy</a:t>
            </a:r>
          </a:p>
        </p:txBody>
      </p:sp>
      <p:sp>
        <p:nvSpPr>
          <p:cNvPr id="31" name="TextBox 30"/>
          <p:cNvSpPr txBox="1"/>
          <p:nvPr/>
        </p:nvSpPr>
        <p:spPr>
          <a:xfrm>
            <a:off x="6096000" y="3973800"/>
            <a:ext cx="3384376"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prstClr val="black"/>
                </a:solidFill>
                <a:latin typeface="Calibri"/>
              </a:rPr>
              <a:t>Statutory advocacy</a:t>
            </a:r>
          </a:p>
        </p:txBody>
      </p:sp>
      <p:sp>
        <p:nvSpPr>
          <p:cNvPr id="37" name="TextBox 36"/>
          <p:cNvSpPr txBox="1"/>
          <p:nvPr/>
        </p:nvSpPr>
        <p:spPr>
          <a:xfrm>
            <a:off x="7140117" y="6268681"/>
            <a:ext cx="5493933" cy="369332"/>
          </a:xfrm>
          <a:prstGeom prst="rect">
            <a:avLst/>
          </a:prstGeom>
          <a:noFill/>
        </p:spPr>
        <p:txBody>
          <a:bodyPr wrap="square" rtlCol="0">
            <a:spAutoFit/>
          </a:bodyPr>
          <a:lstStyle/>
          <a:p>
            <a:r>
              <a:rPr lang="en-GB" dirty="0">
                <a:solidFill>
                  <a:prstClr val="black"/>
                </a:solidFill>
                <a:latin typeface="Calibri"/>
              </a:rPr>
              <a:t>British Institute of Learning Difficulties [</a:t>
            </a:r>
            <a:r>
              <a:rPr lang="en-GB" dirty="0" err="1">
                <a:solidFill>
                  <a:prstClr val="black"/>
                </a:solidFill>
                <a:latin typeface="Calibri"/>
              </a:rPr>
              <a:t>BILD</a:t>
            </a:r>
            <a:r>
              <a:rPr lang="en-GB" dirty="0">
                <a:solidFill>
                  <a:prstClr val="black"/>
                </a:solidFill>
                <a:latin typeface="Calibri"/>
              </a:rPr>
              <a:t>] (2017)</a:t>
            </a:r>
          </a:p>
        </p:txBody>
      </p:sp>
      <p:sp>
        <p:nvSpPr>
          <p:cNvPr id="7" name="TextBox 6"/>
          <p:cNvSpPr txBox="1"/>
          <p:nvPr/>
        </p:nvSpPr>
        <p:spPr>
          <a:xfrm>
            <a:off x="2495600" y="1700809"/>
            <a:ext cx="7128792" cy="830997"/>
          </a:xfrm>
          <a:prstGeom prst="rect">
            <a:avLst/>
          </a:prstGeom>
          <a:noFill/>
        </p:spPr>
        <p:txBody>
          <a:bodyPr wrap="square" rtlCol="0">
            <a:spAutoFit/>
          </a:bodyPr>
          <a:lstStyle/>
          <a:p>
            <a:pPr algn="ctr"/>
            <a:r>
              <a:rPr lang="en-GB" sz="2400" i="1" dirty="0">
                <a:solidFill>
                  <a:prstClr val="black"/>
                </a:solidFill>
                <a:latin typeface="Calibri"/>
              </a:rPr>
              <a:t>There are many different opinions on the types of advocacy that exist, for example;</a:t>
            </a:r>
          </a:p>
        </p:txBody>
      </p:sp>
      <p:sp>
        <p:nvSpPr>
          <p:cNvPr id="8" name="TextBox 7"/>
          <p:cNvSpPr txBox="1"/>
          <p:nvPr/>
        </p:nvSpPr>
        <p:spPr>
          <a:xfrm>
            <a:off x="1324728" y="4771063"/>
            <a:ext cx="9758568" cy="523220"/>
          </a:xfrm>
          <a:prstGeom prst="rect">
            <a:avLst/>
          </a:prstGeom>
          <a:noFill/>
        </p:spPr>
        <p:txBody>
          <a:bodyPr wrap="square" rtlCol="0">
            <a:spAutoFit/>
          </a:bodyPr>
          <a:lstStyle/>
          <a:p>
            <a:pPr algn="ctr"/>
            <a:r>
              <a:rPr lang="en-GB" sz="2800" b="1" dirty="0">
                <a:solidFill>
                  <a:schemeClr val="accent1"/>
                </a:solidFill>
                <a:latin typeface="Calibri"/>
              </a:rPr>
              <a:t>Discuss what these different types of advocacy might consist of</a:t>
            </a:r>
            <a:r>
              <a:rPr lang="en-GB" i="1" dirty="0">
                <a:solidFill>
                  <a:prstClr val="black"/>
                </a:solidFill>
                <a:latin typeface="Calibri"/>
              </a:rPr>
              <a:t>.</a:t>
            </a:r>
          </a:p>
        </p:txBody>
      </p:sp>
      <p:sp>
        <p:nvSpPr>
          <p:cNvPr id="3" name="Rectangle 2">
            <a:extLst>
              <a:ext uri="{FF2B5EF4-FFF2-40B4-BE49-F238E27FC236}">
                <a16:creationId xmlns:a16="http://schemas.microsoft.com/office/drawing/2014/main" id="{7EA6ED47-30B0-47AB-BAF2-91167558DB53}"/>
              </a:ext>
            </a:extLst>
          </p:cNvPr>
          <p:cNvSpPr/>
          <p:nvPr/>
        </p:nvSpPr>
        <p:spPr>
          <a:xfrm>
            <a:off x="1609342" y="296653"/>
            <a:ext cx="8663122" cy="830997"/>
          </a:xfrm>
          <a:prstGeom prst="rect">
            <a:avLst/>
          </a:prstGeom>
        </p:spPr>
        <p:txBody>
          <a:bodyPr wrap="square">
            <a:spAutoFit/>
          </a:bodyPr>
          <a:lstStyle/>
          <a:p>
            <a:pPr algn="ctr"/>
            <a:r>
              <a:rPr lang="en-GB" sz="2400" b="1" dirty="0"/>
              <a:t>ECAY 4001 Advocacy in the contemporary world</a:t>
            </a:r>
          </a:p>
          <a:p>
            <a:pPr algn="ctr"/>
            <a:r>
              <a:rPr lang="en-GB" sz="2400" b="1" dirty="0"/>
              <a:t>Key concepts and issues   </a:t>
            </a:r>
          </a:p>
        </p:txBody>
      </p:sp>
      <p:pic>
        <p:nvPicPr>
          <p:cNvPr id="10" name="Picture 9">
            <a:extLst>
              <a:ext uri="{FF2B5EF4-FFF2-40B4-BE49-F238E27FC236}">
                <a16:creationId xmlns:a16="http://schemas.microsoft.com/office/drawing/2014/main" id="{631BC1A1-55E9-4253-AB2D-09E342A488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98957" y="5347127"/>
            <a:ext cx="1283892" cy="1283892"/>
          </a:xfrm>
          <a:prstGeom prst="rect">
            <a:avLst/>
          </a:prstGeom>
        </p:spPr>
      </p:pic>
    </p:spTree>
    <p:extLst>
      <p:ext uri="{BB962C8B-B14F-4D97-AF65-F5344CB8AC3E}">
        <p14:creationId xmlns:p14="http://schemas.microsoft.com/office/powerpoint/2010/main" val="4182494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p:bldP spid="22" grpId="0"/>
      <p:bldP spid="25" grpId="0"/>
      <p:bldP spid="28" grpId="0"/>
      <p:bldP spid="31" grpId="0"/>
      <p:bldP spid="37"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BBF204D-377B-4101-8C37-8F7558EF71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4436" y="1635543"/>
            <a:ext cx="2143125" cy="2143125"/>
          </a:xfrm>
          <a:prstGeom prst="rect">
            <a:avLst/>
          </a:prstGeom>
        </p:spPr>
      </p:pic>
      <p:sp>
        <p:nvSpPr>
          <p:cNvPr id="4" name="Rectangle 3">
            <a:extLst>
              <a:ext uri="{FF2B5EF4-FFF2-40B4-BE49-F238E27FC236}">
                <a16:creationId xmlns:a16="http://schemas.microsoft.com/office/drawing/2014/main" id="{DA2E1BC3-B3AB-46CA-B671-AC1A6D40F480}"/>
              </a:ext>
            </a:extLst>
          </p:cNvPr>
          <p:cNvSpPr/>
          <p:nvPr/>
        </p:nvSpPr>
        <p:spPr>
          <a:xfrm>
            <a:off x="2717130" y="182162"/>
            <a:ext cx="6757738" cy="830997"/>
          </a:xfrm>
          <a:prstGeom prst="rect">
            <a:avLst/>
          </a:prstGeom>
        </p:spPr>
        <p:txBody>
          <a:bodyPr wrap="square">
            <a:spAutoFit/>
          </a:bodyPr>
          <a:lstStyle/>
          <a:p>
            <a:pPr algn="ctr"/>
            <a:r>
              <a:rPr lang="en-GB" sz="2400" b="1" dirty="0"/>
              <a:t>ECAY 4001 Advocacy in the contemporary world</a:t>
            </a:r>
          </a:p>
          <a:p>
            <a:pPr algn="ctr"/>
            <a:r>
              <a:rPr lang="en-GB" sz="2400" b="1" dirty="0"/>
              <a:t>Key concepts and issues   </a:t>
            </a:r>
          </a:p>
        </p:txBody>
      </p:sp>
      <p:sp>
        <p:nvSpPr>
          <p:cNvPr id="5" name="TextBox 4">
            <a:extLst>
              <a:ext uri="{FF2B5EF4-FFF2-40B4-BE49-F238E27FC236}">
                <a16:creationId xmlns:a16="http://schemas.microsoft.com/office/drawing/2014/main" id="{8126CEDE-55F4-4EB2-AD95-56876207CB0A}"/>
              </a:ext>
            </a:extLst>
          </p:cNvPr>
          <p:cNvSpPr txBox="1"/>
          <p:nvPr/>
        </p:nvSpPr>
        <p:spPr>
          <a:xfrm>
            <a:off x="3924089" y="4401052"/>
            <a:ext cx="4383892" cy="523220"/>
          </a:xfrm>
          <a:prstGeom prst="rect">
            <a:avLst/>
          </a:prstGeom>
          <a:noFill/>
        </p:spPr>
        <p:txBody>
          <a:bodyPr wrap="none" rtlCol="0">
            <a:spAutoFit/>
          </a:bodyPr>
          <a:lstStyle/>
          <a:p>
            <a:r>
              <a:rPr lang="en-GB" sz="2800" b="1" dirty="0">
                <a:solidFill>
                  <a:schemeClr val="accent1"/>
                </a:solidFill>
              </a:rPr>
              <a:t>Hand out 1 Advocacy types  </a:t>
            </a:r>
          </a:p>
        </p:txBody>
      </p:sp>
    </p:spTree>
    <p:extLst>
      <p:ext uri="{BB962C8B-B14F-4D97-AF65-F5344CB8AC3E}">
        <p14:creationId xmlns:p14="http://schemas.microsoft.com/office/powerpoint/2010/main" val="2475971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856089" y="3659415"/>
            <a:ext cx="7830616" cy="1569660"/>
          </a:xfrm>
          <a:prstGeom prst="rect">
            <a:avLst/>
          </a:prstGeom>
          <a:noFill/>
        </p:spPr>
        <p:txBody>
          <a:bodyPr wrap="square" rtlCol="0">
            <a:spAutoFit/>
          </a:bodyPr>
          <a:lstStyle/>
          <a:p>
            <a:pPr algn="ctr"/>
            <a:r>
              <a:rPr lang="en-GB" sz="3200" b="1" dirty="0">
                <a:solidFill>
                  <a:schemeClr val="accent1"/>
                </a:solidFill>
                <a:latin typeface="Calibri"/>
              </a:rPr>
              <a:t>Read through the handout</a:t>
            </a:r>
          </a:p>
          <a:p>
            <a:pPr algn="ctr"/>
            <a:r>
              <a:rPr lang="en-GB" sz="3200" b="1" dirty="0">
                <a:solidFill>
                  <a:schemeClr val="accent1"/>
                </a:solidFill>
                <a:latin typeface="Calibri"/>
              </a:rPr>
              <a:t>‘Types of Advocacy’ and then take some time to think about the pros and cons of each.</a:t>
            </a:r>
          </a:p>
        </p:txBody>
      </p:sp>
      <p:sp>
        <p:nvSpPr>
          <p:cNvPr id="3" name="Rectangle 2">
            <a:extLst>
              <a:ext uri="{FF2B5EF4-FFF2-40B4-BE49-F238E27FC236}">
                <a16:creationId xmlns:a16="http://schemas.microsoft.com/office/drawing/2014/main" id="{3F0C6D05-2AEA-4A17-85C2-C314F1D59572}"/>
              </a:ext>
            </a:extLst>
          </p:cNvPr>
          <p:cNvSpPr/>
          <p:nvPr/>
        </p:nvSpPr>
        <p:spPr>
          <a:xfrm>
            <a:off x="1856089" y="254350"/>
            <a:ext cx="8081211" cy="830997"/>
          </a:xfrm>
          <a:prstGeom prst="rect">
            <a:avLst/>
          </a:prstGeom>
        </p:spPr>
        <p:txBody>
          <a:bodyPr wrap="square">
            <a:spAutoFit/>
          </a:bodyPr>
          <a:lstStyle/>
          <a:p>
            <a:pPr algn="ctr"/>
            <a:r>
              <a:rPr lang="en-GB" sz="2400" b="1" dirty="0"/>
              <a:t>ECAY 4001 Advocacy in the contemporary world</a:t>
            </a:r>
          </a:p>
          <a:p>
            <a:pPr algn="ctr"/>
            <a:r>
              <a:rPr lang="en-GB" sz="2400" b="1" dirty="0"/>
              <a:t>Key concepts and issues   </a:t>
            </a:r>
          </a:p>
        </p:txBody>
      </p:sp>
      <p:pic>
        <p:nvPicPr>
          <p:cNvPr id="6" name="Picture 5">
            <a:extLst>
              <a:ext uri="{FF2B5EF4-FFF2-40B4-BE49-F238E27FC236}">
                <a16:creationId xmlns:a16="http://schemas.microsoft.com/office/drawing/2014/main" id="{E0764EC3-154C-42A4-B3BE-F9E59AECA7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2605" y="1367576"/>
            <a:ext cx="2317583" cy="2153989"/>
          </a:xfrm>
          <a:prstGeom prst="rect">
            <a:avLst/>
          </a:prstGeom>
        </p:spPr>
      </p:pic>
    </p:spTree>
    <p:extLst>
      <p:ext uri="{BB962C8B-B14F-4D97-AF65-F5344CB8AC3E}">
        <p14:creationId xmlns:p14="http://schemas.microsoft.com/office/powerpoint/2010/main" val="429108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16DEECC-BA9C-4D70-9896-0154F0F3A17C}"/>
              </a:ext>
            </a:extLst>
          </p:cNvPr>
          <p:cNvSpPr/>
          <p:nvPr/>
        </p:nvSpPr>
        <p:spPr>
          <a:xfrm>
            <a:off x="385011" y="2828836"/>
            <a:ext cx="11454063" cy="1231106"/>
          </a:xfrm>
          <a:prstGeom prst="rect">
            <a:avLst/>
          </a:prstGeom>
        </p:spPr>
        <p:txBody>
          <a:bodyPr wrap="square">
            <a:spAutoFit/>
          </a:bodyPr>
          <a:lstStyle/>
          <a:p>
            <a:r>
              <a:rPr lang="en-GB" sz="2800" dirty="0"/>
              <a:t>For slightly different view of the types of Advocacy you might want to look at the </a:t>
            </a:r>
            <a:r>
              <a:rPr lang="en-GB" sz="2800" dirty="0" err="1"/>
              <a:t>Iriss</a:t>
            </a:r>
            <a:r>
              <a:rPr lang="en-GB" sz="2800" dirty="0"/>
              <a:t>* Website.</a:t>
            </a:r>
          </a:p>
          <a:p>
            <a:r>
              <a:rPr lang="en-GB" dirty="0">
                <a:hlinkClick r:id="rId2"/>
              </a:rPr>
              <a:t>https://www.iriss.org.uk/resources/insights/advocacy-models-and-effectiveness</a:t>
            </a:r>
            <a:r>
              <a:rPr lang="en-GB" dirty="0"/>
              <a:t> </a:t>
            </a:r>
          </a:p>
        </p:txBody>
      </p:sp>
      <p:sp>
        <p:nvSpPr>
          <p:cNvPr id="3" name="Rectangle 2">
            <a:extLst>
              <a:ext uri="{FF2B5EF4-FFF2-40B4-BE49-F238E27FC236}">
                <a16:creationId xmlns:a16="http://schemas.microsoft.com/office/drawing/2014/main" id="{76173A10-0ABA-4405-AA3E-084D24D4BCF3}"/>
              </a:ext>
            </a:extLst>
          </p:cNvPr>
          <p:cNvSpPr/>
          <p:nvPr/>
        </p:nvSpPr>
        <p:spPr>
          <a:xfrm>
            <a:off x="497305" y="4381183"/>
            <a:ext cx="6096000" cy="646331"/>
          </a:xfrm>
          <a:prstGeom prst="rect">
            <a:avLst/>
          </a:prstGeom>
        </p:spPr>
        <p:txBody>
          <a:bodyPr>
            <a:spAutoFit/>
          </a:bodyPr>
          <a:lstStyle/>
          <a:p>
            <a:r>
              <a:rPr lang="en-GB" dirty="0"/>
              <a:t>* </a:t>
            </a:r>
            <a:r>
              <a:rPr lang="en-GB" dirty="0" err="1"/>
              <a:t>Iriss</a:t>
            </a:r>
            <a:r>
              <a:rPr lang="en-GB" dirty="0"/>
              <a:t> is a charitable company that promotes positive outcomes for the people who use Scotland's social services</a:t>
            </a:r>
          </a:p>
        </p:txBody>
      </p:sp>
      <p:sp>
        <p:nvSpPr>
          <p:cNvPr id="4" name="Rectangle 3">
            <a:extLst>
              <a:ext uri="{FF2B5EF4-FFF2-40B4-BE49-F238E27FC236}">
                <a16:creationId xmlns:a16="http://schemas.microsoft.com/office/drawing/2014/main" id="{858C9872-428A-45E4-8438-775CB4DB4292}"/>
              </a:ext>
            </a:extLst>
          </p:cNvPr>
          <p:cNvSpPr/>
          <p:nvPr/>
        </p:nvSpPr>
        <p:spPr>
          <a:xfrm>
            <a:off x="9144000" y="6360513"/>
            <a:ext cx="2840906" cy="369332"/>
          </a:xfrm>
          <a:prstGeom prst="rect">
            <a:avLst/>
          </a:prstGeom>
        </p:spPr>
        <p:txBody>
          <a:bodyPr wrap="none">
            <a:spAutoFit/>
          </a:bodyPr>
          <a:lstStyle/>
          <a:p>
            <a:r>
              <a:rPr lang="en-GB" b="1" dirty="0"/>
              <a:t>Stewart &amp; MacIntyre (2013)</a:t>
            </a:r>
            <a:endParaRPr lang="en-GB" dirty="0"/>
          </a:p>
        </p:txBody>
      </p:sp>
      <p:sp>
        <p:nvSpPr>
          <p:cNvPr id="5" name="Rectangle 4">
            <a:extLst>
              <a:ext uri="{FF2B5EF4-FFF2-40B4-BE49-F238E27FC236}">
                <a16:creationId xmlns:a16="http://schemas.microsoft.com/office/drawing/2014/main" id="{7525E4F1-CCA7-41E0-9568-5A411048DB07}"/>
              </a:ext>
            </a:extLst>
          </p:cNvPr>
          <p:cNvSpPr/>
          <p:nvPr/>
        </p:nvSpPr>
        <p:spPr>
          <a:xfrm>
            <a:off x="1649053" y="247390"/>
            <a:ext cx="8891337" cy="954107"/>
          </a:xfrm>
          <a:prstGeom prst="rect">
            <a:avLst/>
          </a:prstGeom>
        </p:spPr>
        <p:txBody>
          <a:bodyPr wrap="square">
            <a:spAutoFit/>
          </a:bodyPr>
          <a:lstStyle/>
          <a:p>
            <a:pPr algn="ctr"/>
            <a:r>
              <a:rPr lang="en-GB" sz="2800" b="1" dirty="0"/>
              <a:t>ECAY 4001 Advocacy in the contemporary world</a:t>
            </a:r>
          </a:p>
          <a:p>
            <a:pPr algn="ctr"/>
            <a:r>
              <a:rPr lang="en-GB" sz="2800" b="1" dirty="0"/>
              <a:t>Key concepts and issues   </a:t>
            </a:r>
          </a:p>
        </p:txBody>
      </p:sp>
    </p:spTree>
    <p:extLst>
      <p:ext uri="{BB962C8B-B14F-4D97-AF65-F5344CB8AC3E}">
        <p14:creationId xmlns:p14="http://schemas.microsoft.com/office/powerpoint/2010/main" val="2062358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6CD73A3-B940-44BB-B4BD-60FEB72B2826}"/>
              </a:ext>
            </a:extLst>
          </p:cNvPr>
          <p:cNvSpPr/>
          <p:nvPr/>
        </p:nvSpPr>
        <p:spPr>
          <a:xfrm>
            <a:off x="2125579" y="266383"/>
            <a:ext cx="7940842" cy="954107"/>
          </a:xfrm>
          <a:prstGeom prst="rect">
            <a:avLst/>
          </a:prstGeom>
        </p:spPr>
        <p:txBody>
          <a:bodyPr wrap="square">
            <a:spAutoFit/>
          </a:bodyPr>
          <a:lstStyle/>
          <a:p>
            <a:pPr algn="ctr"/>
            <a:r>
              <a:rPr lang="en-GB" sz="2800" b="1" dirty="0"/>
              <a:t>ECAY 4001 Advocacy in the contemporary world</a:t>
            </a:r>
          </a:p>
          <a:p>
            <a:pPr algn="ctr"/>
            <a:r>
              <a:rPr lang="en-GB" sz="2800" b="1" dirty="0"/>
              <a:t>Key concepts and issues   </a:t>
            </a:r>
          </a:p>
        </p:txBody>
      </p:sp>
      <p:sp>
        <p:nvSpPr>
          <p:cNvPr id="3" name="Rectangle 2">
            <a:extLst>
              <a:ext uri="{FF2B5EF4-FFF2-40B4-BE49-F238E27FC236}">
                <a16:creationId xmlns:a16="http://schemas.microsoft.com/office/drawing/2014/main" id="{7951BCD2-AA4A-4A1A-A81B-ED39BA7E0E93}"/>
              </a:ext>
            </a:extLst>
          </p:cNvPr>
          <p:cNvSpPr/>
          <p:nvPr/>
        </p:nvSpPr>
        <p:spPr>
          <a:xfrm>
            <a:off x="808121" y="1919353"/>
            <a:ext cx="10575758" cy="1180195"/>
          </a:xfrm>
          <a:prstGeom prst="rect">
            <a:avLst/>
          </a:prstGeom>
        </p:spPr>
        <p:txBody>
          <a:bodyPr wrap="square">
            <a:spAutoFit/>
          </a:bodyPr>
          <a:lstStyle/>
          <a:p>
            <a:pPr algn="ctr">
              <a:lnSpc>
                <a:spcPct val="115000"/>
              </a:lnSpc>
              <a:spcAft>
                <a:spcPts val="1000"/>
              </a:spcAft>
            </a:pPr>
            <a:r>
              <a:rPr lang="en-GB" sz="2800" b="1"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In our next session we will be </a:t>
            </a:r>
          </a:p>
          <a:p>
            <a:pPr algn="ctr">
              <a:lnSpc>
                <a:spcPct val="115000"/>
              </a:lnSpc>
              <a:spcAft>
                <a:spcPts val="1000"/>
              </a:spcAft>
            </a:pPr>
            <a:r>
              <a:rPr lang="en-GB" sz="2800" b="1"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Exploring the professional and Independent forms of advocacy </a:t>
            </a:r>
            <a:endParaRPr lang="en-GB" sz="2800" b="1" dirty="0">
              <a:solidFill>
                <a:schemeClr val="accent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6FD8422B-5DD3-47A8-8FBE-9E976674F4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93158" y="3393379"/>
            <a:ext cx="4005683" cy="2215063"/>
          </a:xfrm>
          <a:prstGeom prst="rect">
            <a:avLst/>
          </a:prstGeom>
        </p:spPr>
      </p:pic>
    </p:spTree>
    <p:extLst>
      <p:ext uri="{BB962C8B-B14F-4D97-AF65-F5344CB8AC3E}">
        <p14:creationId xmlns:p14="http://schemas.microsoft.com/office/powerpoint/2010/main" val="27455005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5C691BA-C191-4D09-9E15-7B7EAA1A55AD}"/>
              </a:ext>
            </a:extLst>
          </p:cNvPr>
          <p:cNvSpPr/>
          <p:nvPr/>
        </p:nvSpPr>
        <p:spPr>
          <a:xfrm>
            <a:off x="0" y="461665"/>
            <a:ext cx="11851106" cy="3785652"/>
          </a:xfrm>
          <a:prstGeom prst="rect">
            <a:avLst/>
          </a:prstGeom>
        </p:spPr>
        <p:txBody>
          <a:bodyPr wrap="square">
            <a:spAutoFit/>
          </a:bodyPr>
          <a:lstStyle/>
          <a:p>
            <a:r>
              <a:rPr lang="en-GB" dirty="0"/>
              <a:t>British Institute of Learning Disabilities (2017) Types of Advocacy BILD Available at: http://www.bild.org.uk/about-bild/advocacy/advocacy-types/ [Last Accessed: 20/01/2018] </a:t>
            </a:r>
          </a:p>
          <a:p>
            <a:endParaRPr lang="en-GB" dirty="0"/>
          </a:p>
          <a:p>
            <a:r>
              <a:rPr lang="en-GB" dirty="0"/>
              <a:t>Stewart, A &amp; MacIntyre, G. </a:t>
            </a:r>
            <a:r>
              <a:rPr lang="en-GB" i="1" dirty="0"/>
              <a:t>(2013) Advocacy: Models and </a:t>
            </a:r>
            <a:r>
              <a:rPr lang="en-GB" dirty="0"/>
              <a:t>Effectiveness </a:t>
            </a:r>
            <a:r>
              <a:rPr lang="en-GB" dirty="0" err="1"/>
              <a:t>Iriss</a:t>
            </a:r>
            <a:r>
              <a:rPr lang="en-GB" dirty="0"/>
              <a:t> Available at: </a:t>
            </a:r>
            <a:r>
              <a:rPr lang="en-GB" dirty="0">
                <a:hlinkClick r:id="rId2"/>
              </a:rPr>
              <a:t>https://www.iriss.org.uk/resources/insights/advocacy-models-and-effectiveness</a:t>
            </a:r>
            <a:r>
              <a:rPr lang="en-GB" dirty="0"/>
              <a:t> [Last Accessed: 15/01/2018]</a:t>
            </a:r>
            <a:r>
              <a:rPr lang="en-GB" i="1" dirty="0"/>
              <a:t> </a:t>
            </a:r>
          </a:p>
          <a:p>
            <a:endParaRPr lang="en-GB" dirty="0"/>
          </a:p>
          <a:p>
            <a:r>
              <a:rPr lang="en-GB" sz="2400" b="1" dirty="0"/>
              <a:t>Media:</a:t>
            </a:r>
          </a:p>
          <a:p>
            <a:r>
              <a:rPr lang="en-GB" dirty="0" err="1">
                <a:latin typeface="Times New Roman" panose="02020603050405020304" pitchFamily="18" charset="0"/>
                <a:cs typeface="Times New Roman" panose="02020603050405020304" pitchFamily="18" charset="0"/>
              </a:rPr>
              <a:t>Benney</a:t>
            </a:r>
            <a:r>
              <a:rPr lang="en-GB" dirty="0">
                <a:latin typeface="Times New Roman" panose="02020603050405020304" pitchFamily="18" charset="0"/>
                <a:cs typeface="Times New Roman" panose="02020603050405020304" pitchFamily="18" charset="0"/>
              </a:rPr>
              <a:t>, N. (2018) </a:t>
            </a:r>
            <a:r>
              <a:rPr lang="en-GB" i="1" dirty="0">
                <a:latin typeface="Times New Roman" panose="02020603050405020304" pitchFamily="18" charset="0"/>
                <a:cs typeface="Times New Roman" panose="02020603050405020304" pitchFamily="18" charset="0"/>
              </a:rPr>
              <a:t>What is advocacy </a:t>
            </a:r>
            <a:r>
              <a:rPr lang="en-GB" dirty="0">
                <a:latin typeface="Times New Roman" panose="02020603050405020304" pitchFamily="18" charset="0"/>
                <a:cs typeface="Times New Roman" panose="02020603050405020304" pitchFamily="18" charset="0"/>
              </a:rPr>
              <a:t>by </a:t>
            </a:r>
            <a:r>
              <a:rPr lang="en-GB" dirty="0" err="1">
                <a:latin typeface="Times New Roman" panose="02020603050405020304" pitchFamily="18" charset="0"/>
                <a:cs typeface="Times New Roman" panose="02020603050405020304" pitchFamily="18" charset="0"/>
              </a:rPr>
              <a:t>Dewis</a:t>
            </a:r>
            <a:r>
              <a:rPr lang="en-GB" dirty="0">
                <a:latin typeface="Times New Roman" panose="02020603050405020304" pitchFamily="18" charset="0"/>
                <a:cs typeface="Times New Roman" panose="02020603050405020304" pitchFamily="18" charset="0"/>
              </a:rPr>
              <a:t> CIL, NYAS, The Gwent Safeguarding Board and the Transformation fund </a:t>
            </a:r>
            <a:r>
              <a:rPr lang="en-GB" i="1" dirty="0">
                <a:latin typeface="Times New Roman" panose="02020603050405020304" pitchFamily="18" charset="0"/>
                <a:cs typeface="Times New Roman" panose="02020603050405020304" pitchFamily="18" charset="0"/>
              </a:rPr>
              <a:t>. </a:t>
            </a:r>
            <a:r>
              <a:rPr lang="en-GB" dirty="0">
                <a:latin typeface="Times New Roman" panose="02020603050405020304" pitchFamily="18" charset="0"/>
                <a:cs typeface="Times New Roman" panose="02020603050405020304" pitchFamily="18" charset="0"/>
              </a:rPr>
              <a:t>Available at: </a:t>
            </a:r>
            <a:r>
              <a:rPr lang="en-GB" dirty="0">
                <a:latin typeface="Times New Roman" panose="02020603050405020304" pitchFamily="18" charset="0"/>
                <a:cs typeface="Times New Roman" panose="02020603050405020304" pitchFamily="18" charset="0"/>
                <a:hlinkClick r:id="rId3"/>
              </a:rPr>
              <a:t>https://youtu.be/L_riJsSyBwA</a:t>
            </a:r>
            <a:r>
              <a:rPr lang="en-GB" dirty="0">
                <a:latin typeface="Times New Roman" panose="02020603050405020304" pitchFamily="18" charset="0"/>
                <a:cs typeface="Times New Roman" panose="02020603050405020304" pitchFamily="18" charset="0"/>
              </a:rPr>
              <a:t> (Downloaded 23/9/2018).</a:t>
            </a:r>
          </a:p>
          <a:p>
            <a:endParaRPr lang="en-GB" dirty="0"/>
          </a:p>
          <a:p>
            <a:r>
              <a:rPr lang="en-GB" dirty="0"/>
              <a:t>White, J. (2001) </a:t>
            </a:r>
            <a:r>
              <a:rPr lang="en-GB" i="1" dirty="0"/>
              <a:t>We're Going to Be Friends</a:t>
            </a:r>
            <a:r>
              <a:rPr lang="en-GB" dirty="0"/>
              <a:t>. Memphis: Third man records. Available at: </a:t>
            </a:r>
            <a:r>
              <a:rPr lang="en-GB" dirty="0">
                <a:hlinkClick r:id="rId4"/>
              </a:rPr>
              <a:t>https://www.youtube.com/watch?v=GTu5ltfX2dw&amp;list=RDGTu5ltfX2dw&amp;start_radio=1</a:t>
            </a:r>
            <a:r>
              <a:rPr lang="en-GB" dirty="0"/>
              <a:t> (Downloaded 20 January 2019).</a:t>
            </a:r>
          </a:p>
          <a:p>
            <a:r>
              <a:rPr lang="en-GB" dirty="0"/>
              <a:t>White, J. (2001) </a:t>
            </a:r>
            <a:r>
              <a:rPr lang="en-GB" i="1" dirty="0"/>
              <a:t>We're Going to Be Friends. </a:t>
            </a:r>
            <a:r>
              <a:rPr lang="en-GB" dirty="0"/>
              <a:t>Sony/ATV Music Publishing LLC</a:t>
            </a:r>
          </a:p>
        </p:txBody>
      </p:sp>
      <p:sp>
        <p:nvSpPr>
          <p:cNvPr id="3" name="TextBox 2">
            <a:extLst>
              <a:ext uri="{FF2B5EF4-FFF2-40B4-BE49-F238E27FC236}">
                <a16:creationId xmlns:a16="http://schemas.microsoft.com/office/drawing/2014/main" id="{0E1D3E6E-AE11-4E5F-A66B-25823268E0BE}"/>
              </a:ext>
            </a:extLst>
          </p:cNvPr>
          <p:cNvSpPr txBox="1"/>
          <p:nvPr/>
        </p:nvSpPr>
        <p:spPr>
          <a:xfrm>
            <a:off x="0" y="0"/>
            <a:ext cx="1696454" cy="461665"/>
          </a:xfrm>
          <a:prstGeom prst="rect">
            <a:avLst/>
          </a:prstGeom>
          <a:noFill/>
        </p:spPr>
        <p:txBody>
          <a:bodyPr wrap="square" rtlCol="0">
            <a:spAutoFit/>
          </a:bodyPr>
          <a:lstStyle/>
          <a:p>
            <a:r>
              <a:rPr lang="en-GB" sz="2400" b="1" dirty="0"/>
              <a:t>References</a:t>
            </a:r>
            <a:r>
              <a:rPr lang="en-GB" dirty="0"/>
              <a:t> </a:t>
            </a:r>
          </a:p>
        </p:txBody>
      </p:sp>
    </p:spTree>
    <p:extLst>
      <p:ext uri="{BB962C8B-B14F-4D97-AF65-F5344CB8AC3E}">
        <p14:creationId xmlns:p14="http://schemas.microsoft.com/office/powerpoint/2010/main" val="2894957345"/>
      </p:ext>
    </p:extLst>
  </p:cSld>
  <p:clrMapOvr>
    <a:masterClrMapping/>
  </p:clrMapOvr>
</p:sld>
</file>

<file path=ppt/theme/theme1.xml><?xml version="1.0" encoding="utf-8"?>
<a:theme xmlns:a="http://schemas.openxmlformats.org/drawingml/2006/main" name="UWTSD PP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3738</TotalTime>
  <Words>950</Words>
  <Application>Microsoft Office PowerPoint</Application>
  <PresentationFormat>Widescreen</PresentationFormat>
  <Paragraphs>83</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Times New Roman</vt:lpstr>
      <vt:lpstr>UWTSD PPT Template</vt:lpstr>
      <vt:lpstr>PowerPoint Presentation</vt:lpstr>
      <vt:lpstr>PowerPoint Presentation</vt:lpstr>
      <vt:lpstr>PowerPoint Presentation</vt:lpstr>
      <vt:lpstr>Differentials of advocacy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peter williams</dc:creator>
  <cp:lastModifiedBy>peter williams</cp:lastModifiedBy>
  <cp:revision>37</cp:revision>
  <dcterms:created xsi:type="dcterms:W3CDTF">2019-01-06T23:55:58Z</dcterms:created>
  <dcterms:modified xsi:type="dcterms:W3CDTF">2019-01-21T20:51:52Z</dcterms:modified>
</cp:coreProperties>
</file>