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3390E-5D2C-2EB7-97ED-0BFDD6E38A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E4282A-7526-799D-AF96-749FAB70A3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416004-F691-A36B-F462-F98FDD10B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6B501-EF52-4CBF-B563-19468A1A8F6B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D2D1CB-EA3C-5AC2-2F74-F09019C877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E73170-7F2E-EB76-7482-B03335FAD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1B8C7-D06A-4882-919E-2D5E3ADF5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085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0855A-2691-56B7-4C83-EA19C5FF4F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26CBE-00A4-962D-D4ED-46FA39C360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67BB0E-C0E0-C4D0-D4D6-D20FCB149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6B501-EF52-4CBF-B563-19468A1A8F6B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BB2E9C-F7CC-3049-19F1-0E251DC12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6E249D-63A7-BF7A-98D4-2B731A58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1B8C7-D06A-4882-919E-2D5E3ADF5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012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BF30B-D1FB-9245-B2ED-A92C71430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AC40D3-03A2-234A-A4F6-A96F1EF149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1548E5-78B5-8A4D-9E9F-DFB84B21C7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6B501-EF52-4CBF-B563-19468A1A8F6B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BCC56A-61DE-5254-3E89-6F1E3EBD50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C3FA90-DD0A-69C7-B8AF-DDB519ED0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1B8C7-D06A-4882-919E-2D5E3ADF5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034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1D5F2-D8BA-AE67-123C-C01DE58A2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F1F89-59C3-A357-8CC5-379F6876F2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2312E6-304E-AFC1-4BE6-F390629A6B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BBBCC3-24CF-FD66-608E-79814D41A9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6B501-EF52-4CBF-B563-19468A1A8F6B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161E60-1797-7FE0-292D-A722E06E8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CC82E2-181D-8856-2455-13009B39A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1B8C7-D06A-4882-919E-2D5E3ADF5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252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76FE8-BA58-77BF-6020-4F15500A5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D66C83-7BD3-72A0-2363-950CEF2BCC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EB7506-5B15-1F63-A447-B7C3A40AB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D204E7-F6DA-95C7-26C5-31F47635A90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FF8974-3CC6-7185-4E02-6C8646DDA9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6E9ABA-8083-BD3C-0A5B-0815DBA60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6B501-EF52-4CBF-B563-19468A1A8F6B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C71B8D-5AAD-9CD0-A6D2-47AE766B1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C6D031-F916-4534-DE22-3617013FF0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1B8C7-D06A-4882-919E-2D5E3ADF5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157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8F151-B921-0B04-D309-68FED6D9E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6E5E68-36AF-DD6F-47B1-54FE55112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6B501-EF52-4CBF-B563-19468A1A8F6B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85A336-4A62-2FC7-620F-598CC5E5F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D47C48-F3B9-B483-6753-91766CA72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1B8C7-D06A-4882-919E-2D5E3ADF5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033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81BD9A-0AD4-5482-24F0-D6FBD5C6C0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6B501-EF52-4CBF-B563-19468A1A8F6B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FCD433-40B5-4072-C04F-A7A683809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74D8F7-4C96-AAD0-CB1F-908E466A6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1B8C7-D06A-4882-919E-2D5E3ADF5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265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6661E-6095-F3BD-9E95-C507BB5B9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62C0E-DC6F-AE0E-73E8-2BCF3C0C8F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D52BF4-B993-E54A-7BD5-F5B088C15B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811BCC-C97B-1D66-0CED-1E3E3AEFB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6B501-EF52-4CBF-B563-19468A1A8F6B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952F03-3B3B-AB3B-5C3C-F7210D2765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F6DB0B-19B2-31D1-E102-D99628CB8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1B8C7-D06A-4882-919E-2D5E3ADF5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215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83597-E5A4-31EE-C408-37C2069BC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5A63D5A-0F29-8929-015D-886D7764CD3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0BF8F5-8E37-E2EF-BD8C-FE0FC1FD8D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AE0344-69C8-4BFE-360C-EC77CA311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6B501-EF52-4CBF-B563-19468A1A8F6B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562168-61A7-2104-8C1E-DB6ED2A86F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9B2B17-FCE4-F07E-79C8-247BC62AB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1B8C7-D06A-4882-919E-2D5E3ADF5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979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974F2-3F53-30C7-19C6-BA0BC9D3B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DA2E27-4E63-4A41-EEE8-0424ECC302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6E47F-8E4A-7A61-F992-CDA4F443C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6B501-EF52-4CBF-B563-19468A1A8F6B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E56F3D-A0EF-0D5F-0FF2-1FBE4765F4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082416-65BD-BB33-BCB0-79303CE4D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1B8C7-D06A-4882-919E-2D5E3ADF5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874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C21B70-973C-FA4C-A104-9562D87798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E2C3BF-C4AF-5435-2957-89D2609A4F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DE2444-2E45-44F6-C272-897682849D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6B501-EF52-4CBF-B563-19468A1A8F6B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61A77E-2EE6-5D61-3EE9-C63091380F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1F063C-5840-F674-BBEA-EE9D8AE49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1B8C7-D06A-4882-919E-2D5E3ADF5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022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E6C3063-EF69-2C35-B87C-6175EDE6B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8ED3D3-1142-7369-7A88-F5590C5E3E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28A53-9972-0D2E-A2E2-FE82D18AAA5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C6B501-EF52-4CBF-B563-19468A1A8F6B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47DE14-C774-9EB7-6063-504AF6184F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90C9E9-7C2A-AFA9-F5C0-9D89ED533A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2F1B8C7-D06A-4882-919E-2D5E3ADF5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939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D8EE027-C433-0D68-9139-629F67FF0ABB}"/>
              </a:ext>
            </a:extLst>
          </p:cNvPr>
          <p:cNvSpPr txBox="1"/>
          <p:nvPr/>
        </p:nvSpPr>
        <p:spPr>
          <a:xfrm>
            <a:off x="2356757" y="2459504"/>
            <a:ext cx="747848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Programme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BA (Hons) Business Management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Principles of Human Resource Management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LCBB5012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Octavian-George Stoica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number: 2330278</a:t>
            </a:r>
          </a:p>
        </p:txBody>
      </p:sp>
    </p:spTree>
    <p:extLst>
      <p:ext uri="{BB962C8B-B14F-4D97-AF65-F5344CB8AC3E}">
        <p14:creationId xmlns:p14="http://schemas.microsoft.com/office/powerpoint/2010/main" val="3165593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80D79B2-6BC0-99CA-4158-372C335704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06" r="2" b="6012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243DF3B-6573-0102-5095-19E55075EA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1618"/>
          <a:stretch>
            <a:fillRect/>
          </a:stretch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32" name="Freeform: Shape 31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4" name="Freeform: Shape 33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4739E7-FA3F-7378-14E4-4E8656735F29}"/>
              </a:ext>
            </a:extLst>
          </p:cNvPr>
          <p:cNvSpPr txBox="1"/>
          <p:nvPr/>
        </p:nvSpPr>
        <p:spPr>
          <a:xfrm>
            <a:off x="0" y="143228"/>
            <a:ext cx="5092444" cy="6557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Innovation Support Officer – UWTSD Students’ Union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090BDD-440D-5791-72EF-D161BD64B9BF}"/>
              </a:ext>
            </a:extLst>
          </p:cNvPr>
          <p:cNvSpPr txBox="1"/>
          <p:nvPr/>
        </p:nvSpPr>
        <p:spPr>
          <a:xfrm>
            <a:off x="418156" y="1270075"/>
            <a:ext cx="5251021" cy="511683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Location: Hybrid (Swansea/Carmarthen/Birmingham campuses + remote)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Contract: 12‑month fixed term (with potential to extend). Full‑time (35 hors).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Salary: Band C, £26,000–£31,000 per annum (pro‑rata), depending on experience + pension + benefits.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Closing date: 18/03/2026, 23:59. Interviews: 19/03/2026.</a:t>
            </a:r>
          </a:p>
        </p:txBody>
      </p:sp>
    </p:spTree>
    <p:extLst>
      <p:ext uri="{BB962C8B-B14F-4D97-AF65-F5344CB8AC3E}">
        <p14:creationId xmlns:p14="http://schemas.microsoft.com/office/powerpoint/2010/main" val="33408562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E3F3A98-9FCC-81D5-DE0D-9F2EEF1FF6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88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FD03B9-B31C-C42E-49ED-CE61282666D7}"/>
              </a:ext>
            </a:extLst>
          </p:cNvPr>
          <p:cNvSpPr txBox="1"/>
          <p:nvPr/>
        </p:nvSpPr>
        <p:spPr>
          <a:xfrm>
            <a:off x="8366762" y="540087"/>
            <a:ext cx="3822189" cy="8758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About UWTSD SU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DA98DA-41F2-EB5C-2AFF-A05E106141E8}"/>
              </a:ext>
            </a:extLst>
          </p:cNvPr>
          <p:cNvSpPr txBox="1"/>
          <p:nvPr/>
        </p:nvSpPr>
        <p:spPr>
          <a:xfrm>
            <a:off x="7707086" y="1846373"/>
            <a:ext cx="4481865" cy="37053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represent and support students across the University of Wales Trinity Saint David.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We’re practical, student‑centered, and ambitious about using smart, ethical technology and service design to make student life easier, fairer, and more enjoyable.</a:t>
            </a:r>
          </a:p>
        </p:txBody>
      </p:sp>
    </p:spTree>
    <p:extLst>
      <p:ext uri="{BB962C8B-B14F-4D97-AF65-F5344CB8AC3E}">
        <p14:creationId xmlns:p14="http://schemas.microsoft.com/office/powerpoint/2010/main" val="623785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DFFB89-6FC9-5C79-3F0F-5E472C63B7BE}"/>
              </a:ext>
            </a:extLst>
          </p:cNvPr>
          <p:cNvSpPr txBox="1"/>
          <p:nvPr/>
        </p:nvSpPr>
        <p:spPr>
          <a:xfrm>
            <a:off x="1260708" y="278785"/>
            <a:ext cx="1653649" cy="6539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The Role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04C4D0-4F25-3E0E-2AFD-B75AFEDE4B72}"/>
              </a:ext>
            </a:extLst>
          </p:cNvPr>
          <p:cNvSpPr txBox="1"/>
          <p:nvPr/>
        </p:nvSpPr>
        <p:spPr>
          <a:xfrm>
            <a:off x="371093" y="1088571"/>
            <a:ext cx="4446529" cy="530134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We’re hiring an Innovation Support Officer to help us spot pain points, prototype solutions, run small, low‑risk pilots, and scale what works.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You’ll blend human‑centered design, data, and low/no‑code tools to improve things like event sign‑ups, advice triage, society admin, and student communications.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You’ll thrive here if you’re curious, hands‑on, and comfortable testing ideas quickly with students and staff.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906BE04-A255-BE07-BDE4-D57501B7A5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3120" y="841248"/>
            <a:ext cx="6918135" cy="5276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533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4E4D846-3AFC-4F86-8C35-24B0542A2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6E28414-9974-C756-F2F0-F454BDE1D5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00"/>
          <a:stretch>
            <a:fillRect/>
          </a:stretch>
        </p:blipFill>
        <p:spPr>
          <a:xfrm>
            <a:off x="0" y="10"/>
            <a:ext cx="7078914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284781B9-12CB-45C3-907A-9ED93FF72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bg1"/>
              </a:gs>
              <a:gs pos="35000">
                <a:schemeClr val="bg1">
                  <a:alpha val="76000"/>
                </a:schemeClr>
              </a:gs>
              <a:gs pos="19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446099-8B30-8712-88D4-B4EBA8F1F656}"/>
              </a:ext>
            </a:extLst>
          </p:cNvPr>
          <p:cNvSpPr txBox="1"/>
          <p:nvPr/>
        </p:nvSpPr>
        <p:spPr>
          <a:xfrm>
            <a:off x="8449589" y="185029"/>
            <a:ext cx="3438144" cy="52579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Key Responsibilities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FD6DAB-59D7-0841-927A-E779215DE074}"/>
              </a:ext>
            </a:extLst>
          </p:cNvPr>
          <p:cNvSpPr txBox="1"/>
          <p:nvPr/>
        </p:nvSpPr>
        <p:spPr>
          <a:xfrm>
            <a:off x="6096000" y="1235420"/>
            <a:ext cx="6096000" cy="716791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Discovery and problem framing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Map priority journeys (e.g., joining societies, booking advice, course rep feedback).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Run quick research (surveys, intercept interviews, data reviews) to surface pain points.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Translate findings into clear problem statements and opportunity briefs.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 lightweight prototypes with Forms/Sheets, Power Automate/Zapier, Trello/Notion, simple dashboards)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Data, insight, and decision‑making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16377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26BD428-866A-1360-C96A-07393121A699}"/>
              </a:ext>
            </a:extLst>
          </p:cNvPr>
          <p:cNvSpPr txBox="1"/>
          <p:nvPr/>
        </p:nvSpPr>
        <p:spPr>
          <a:xfrm>
            <a:off x="10406743" y="91389"/>
            <a:ext cx="166551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About You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C73AA96-7514-1F60-D254-107A38C1D44E}"/>
              </a:ext>
            </a:extLst>
          </p:cNvPr>
          <p:cNvSpPr txBox="1"/>
          <p:nvPr/>
        </p:nvSpPr>
        <p:spPr>
          <a:xfrm>
            <a:off x="6280343" y="681565"/>
            <a:ext cx="6096000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you’ve improved a process or service (university, work, society, or personal project) with measurable impact.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Comfortable using at least two: Forms/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Typeform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Airtable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/Google Sheets/Excel; Power Automate/Zapier/IFTTT.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Apply design thinking: problem framing, prototyping, testing with users; use data to decide.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communicator and facilitator; able to run short workshops and demos; collaborate across functions.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Awareness of accessibility, GDPR and ethical use of digital tools/AI.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Right to work in the UK.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82D8D7D-A04E-25D1-DBBF-708A0A4CB0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2803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3414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6333DD-7B84-CAF7-47CA-50CC0F3D848F}"/>
              </a:ext>
            </a:extLst>
          </p:cNvPr>
          <p:cNvSpPr txBox="1"/>
          <p:nvPr/>
        </p:nvSpPr>
        <p:spPr>
          <a:xfrm>
            <a:off x="572493" y="2009244"/>
            <a:ext cx="6713552" cy="4539343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Experience in a Students’ Union, club committee, or service environment.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Running pilot's/A/B tests; writing SOPs/playbooks; basic UX writing or wireframing.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Service blueprinting/journey mapping; basic automation/chatbot knowledge and when not to use them.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Behaviors We Value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Curious, experimental, and evidence‑led.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Bias to action; comfortable with ambiguity; closes the loop and shares learning.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Inclusive and user‑centered; balances creativity with constraints.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6986869-7679-64DE-6FDD-316BC9270F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85" r="30801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456D1C1-EE7B-49B6-9A68-02810917EA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58186" y="0"/>
            <a:ext cx="1755800" cy="64623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1288917-E83E-2BDF-B003-383E4850992C}"/>
              </a:ext>
            </a:extLst>
          </p:cNvPr>
          <p:cNvSpPr txBox="1"/>
          <p:nvPr/>
        </p:nvSpPr>
        <p:spPr>
          <a:xfrm>
            <a:off x="2786269" y="834341"/>
            <a:ext cx="228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Desirable</a:t>
            </a:r>
          </a:p>
        </p:txBody>
      </p:sp>
    </p:spTree>
    <p:extLst>
      <p:ext uri="{BB962C8B-B14F-4D97-AF65-F5344CB8AC3E}">
        <p14:creationId xmlns:p14="http://schemas.microsoft.com/office/powerpoint/2010/main" val="5877524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1EEF35-BF5D-CF4F-F111-4A9745AA45C6}"/>
              </a:ext>
            </a:extLst>
          </p:cNvPr>
          <p:cNvSpPr txBox="1"/>
          <p:nvPr/>
        </p:nvSpPr>
        <p:spPr>
          <a:xfrm>
            <a:off x="498298" y="2061836"/>
            <a:ext cx="4958966" cy="436073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28 days annual leave + bank holidays + university closure days (pro‑rata).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Flexible/hybrid working; occasional evenings for events with TOIL.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Employer pension contribution; EAP; learning budget and development time.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Working in a friendly and worm environment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F57438E-BAA4-B25E-7D1B-66B0BCC685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3088" y="2521474"/>
            <a:ext cx="6224893" cy="2427534"/>
          </a:xfrm>
          <a:prstGeom prst="rect">
            <a:avLst/>
          </a:prstGeom>
        </p:spPr>
      </p:pic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8748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DA5FFA4-1252-E541-13D6-BC09A8016D67}"/>
              </a:ext>
            </a:extLst>
          </p:cNvPr>
          <p:cNvSpPr txBox="1"/>
          <p:nvPr/>
        </p:nvSpPr>
        <p:spPr>
          <a:xfrm>
            <a:off x="3048000" y="531509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Core Questions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9ADE50-1941-5733-4904-90C6B24CB256}"/>
              </a:ext>
            </a:extLst>
          </p:cNvPr>
          <p:cNvSpPr txBox="1"/>
          <p:nvPr/>
        </p:nvSpPr>
        <p:spPr>
          <a:xfrm>
            <a:off x="1023257" y="1494749"/>
            <a:ext cx="812074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	Tell us about a time you improved a process or service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D38B9B0-972F-2B2E-48AD-9C3B946EA2A1}"/>
              </a:ext>
            </a:extLst>
          </p:cNvPr>
          <p:cNvSpPr txBox="1"/>
          <p:nvPr/>
        </p:nvSpPr>
        <p:spPr>
          <a:xfrm>
            <a:off x="1023257" y="2086375"/>
            <a:ext cx="943791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	How do you choose what to test first when resources are limited?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E848A63-53FE-3350-4FEE-AA9ABA512889}"/>
              </a:ext>
            </a:extLst>
          </p:cNvPr>
          <p:cNvSpPr txBox="1"/>
          <p:nvPr/>
        </p:nvSpPr>
        <p:spPr>
          <a:xfrm>
            <a:off x="1023257" y="2678001"/>
            <a:ext cx="924197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	Describe a pilot that failed. What did you learn and do next?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37A65ED-103A-86BF-AB53-9D144FCC4438}"/>
              </a:ext>
            </a:extLst>
          </p:cNvPr>
          <p:cNvSpPr txBox="1"/>
          <p:nvPr/>
        </p:nvSpPr>
        <p:spPr>
          <a:xfrm>
            <a:off x="1023257" y="3269627"/>
            <a:ext cx="812074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	Walk us through how you’d use data in a small SU pilot.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CF503A9-C9E5-7422-5D25-5F7B807115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3169" y="4946468"/>
            <a:ext cx="1865376" cy="1493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6632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624</Words>
  <Application>Microsoft Office PowerPoint</Application>
  <PresentationFormat>Widescreen</PresentationFormat>
  <Paragraphs>59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Octavian-George Stoica (2330278)</dc:creator>
  <cp:lastModifiedBy>Octavian-George Stoica (2330278)</cp:lastModifiedBy>
  <cp:revision>2</cp:revision>
  <dcterms:created xsi:type="dcterms:W3CDTF">2026-02-25T11:54:11Z</dcterms:created>
  <dcterms:modified xsi:type="dcterms:W3CDTF">2026-02-25T13:14:24Z</dcterms:modified>
</cp:coreProperties>
</file>