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9"/>
  </p:notesMasterIdLst>
  <p:sldIdLst>
    <p:sldId id="256" r:id="rId2"/>
    <p:sldId id="257" r:id="rId3"/>
    <p:sldId id="288" r:id="rId4"/>
    <p:sldId id="313" r:id="rId5"/>
    <p:sldId id="312" r:id="rId6"/>
    <p:sldId id="306" r:id="rId7"/>
    <p:sldId id="311" r:id="rId8"/>
    <p:sldId id="265" r:id="rId9"/>
    <p:sldId id="260" r:id="rId10"/>
    <p:sldId id="258" r:id="rId11"/>
    <p:sldId id="294" r:id="rId12"/>
    <p:sldId id="259" r:id="rId13"/>
    <p:sldId id="310" r:id="rId14"/>
    <p:sldId id="263" r:id="rId15"/>
    <p:sldId id="266" r:id="rId16"/>
    <p:sldId id="296" r:id="rId17"/>
    <p:sldId id="298" r:id="rId18"/>
    <p:sldId id="317" r:id="rId19"/>
    <p:sldId id="274" r:id="rId20"/>
    <p:sldId id="273" r:id="rId21"/>
    <p:sldId id="275" r:id="rId22"/>
    <p:sldId id="327" r:id="rId23"/>
    <p:sldId id="276" r:id="rId24"/>
    <p:sldId id="328" r:id="rId25"/>
    <p:sldId id="277" r:id="rId26"/>
    <p:sldId id="329" r:id="rId27"/>
    <p:sldId id="330" r:id="rId28"/>
    <p:sldId id="314" r:id="rId29"/>
    <p:sldId id="299" r:id="rId30"/>
    <p:sldId id="269" r:id="rId31"/>
    <p:sldId id="270" r:id="rId32"/>
    <p:sldId id="331" r:id="rId33"/>
    <p:sldId id="332" r:id="rId34"/>
    <p:sldId id="321" r:id="rId35"/>
    <p:sldId id="301" r:id="rId36"/>
    <p:sldId id="323" r:id="rId37"/>
    <p:sldId id="279" r:id="rId38"/>
    <p:sldId id="280" r:id="rId39"/>
    <p:sldId id="281" r:id="rId40"/>
    <p:sldId id="282" r:id="rId41"/>
    <p:sldId id="302" r:id="rId42"/>
    <p:sldId id="290" r:id="rId43"/>
    <p:sldId id="324" r:id="rId44"/>
    <p:sldId id="325" r:id="rId45"/>
    <p:sldId id="283" r:id="rId46"/>
    <p:sldId id="305" r:id="rId47"/>
    <p:sldId id="326" r:id="rId48"/>
    <p:sldId id="285" r:id="rId49"/>
    <p:sldId id="286" r:id="rId50"/>
    <p:sldId id="284" r:id="rId51"/>
    <p:sldId id="291" r:id="rId52"/>
    <p:sldId id="293" r:id="rId53"/>
    <p:sldId id="292" r:id="rId54"/>
    <p:sldId id="278" r:id="rId55"/>
    <p:sldId id="271" r:id="rId56"/>
    <p:sldId id="267" r:id="rId57"/>
    <p:sldId id="272"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7C89D33-3BD2-4D17-E426-7EB7975FF149}" v="20" dt="2025-03-06T09:48:21.031"/>
    <p1510:client id="{BA35FC5E-F31F-4543-A7D0-32EC48D12477}" v="5" dt="2025-03-05T10:46:21.00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061" autoAdjust="0"/>
  </p:normalViewPr>
  <p:slideViewPr>
    <p:cSldViewPr snapToGrid="0">
      <p:cViewPr varScale="1">
        <p:scale>
          <a:sx n="64" d="100"/>
          <a:sy n="64" d="100"/>
        </p:scale>
        <p:origin x="66"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microsoft.com/office/2015/10/relationships/revisionInfo" Target="revisionInfo.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12E8E79-51CD-4831-82D2-6314BA6D071A}" type="datetimeFigureOut">
              <a:rPr lang="en-GB" smtClean="0"/>
              <a:t>06/03/2025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0FE197A-1E1A-4E29-90D0-BB3C4DCE1E6B}" type="slidenum">
              <a:rPr lang="en-GB" smtClean="0"/>
              <a:t>‹#›</a:t>
            </a:fld>
            <a:endParaRPr lang="en-GB"/>
          </a:p>
        </p:txBody>
      </p:sp>
    </p:spTree>
    <p:extLst>
      <p:ext uri="{BB962C8B-B14F-4D97-AF65-F5344CB8AC3E}">
        <p14:creationId xmlns:p14="http://schemas.microsoft.com/office/powerpoint/2010/main" val="348314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theguardian.com/uk-news/2024/oct/02/chris-kaba-shooting-trial-met-police-martyn-blake-streatham-london" TargetMode="External"/><Relationship Id="rId2" Type="http://schemas.openxmlformats.org/officeDocument/2006/relationships/slide" Target="../slides/slide5.xml"/><Relationship Id="rId1" Type="http://schemas.openxmlformats.org/officeDocument/2006/relationships/notesMaster" Target="../notesMasters/notesMaster1.xml"/><Relationship Id="rId4" Type="http://schemas.openxmlformats.org/officeDocument/2006/relationships/hyperlink" Target="https://www.theguardian.com/uk-news/2016/mar/30/jean-charles-de-menezes-your-questions-answered" TargetMode="Externa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gov.uk/government/statistics/ethnicity-and-the-criminal-justice-system-2022/statistics-on-ethnicity-and-the-criminal-justice-system-2022-html#fn:2"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ethnicity-facts-figures.service.gov.uk/crime-justice-and-the-law/policing/number-of-arrests/latest/"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ethnicity-facts-figures.service.gov.uk/crime-justice-and-the-law/policing/number-of-arrests/latest/"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www.aa.com.tr/en/europe/elon-musk-s-social-media-posts-may-legitimize-hate-speech-and-misinformation-academic/3453710" TargetMode="External"/><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theconversation.com/aliens-and-animals-language-of-hate-used-by-trump-and-others-can-be-part-of-a-violent-design-245524" TargetMode="External"/><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hmicfrs.justiceinspectorates.gov.uk/publications/disproportionate-use-of-police-powers-a-spotlight-on-stop-and-search-and-the-use-of-force/" TargetMode="External"/><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s://www.independent.co.uk/news/uk/home-news/bianca-williams-fundraiser-met-officers-b2437043.html" TargetMode="External"/><Relationship Id="rId2" Type="http://schemas.openxmlformats.org/officeDocument/2006/relationships/slide" Target="../slides/slide29.xml"/><Relationship Id="rId1" Type="http://schemas.openxmlformats.org/officeDocument/2006/relationships/notesMaster" Target="../notesMasters/notesMaster1.xml"/><Relationship Id="rId5" Type="http://schemas.openxmlformats.org/officeDocument/2006/relationships/hyperlink" Target="https://www.policeconduct.gov.uk/sites/default/files/documents/251023-Bianca-Williams-Ricardo-Dos-Santos-investigation-report-final.pdf" TargetMode="External"/><Relationship Id="rId4" Type="http://schemas.openxmlformats.org/officeDocument/2006/relationships/hyperlink" Target="https://www.youtube.com/watch?v=4f_u64_E5sw" TargetMode="Externa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www.npcc.police.uk/SysSiteAssets/media/downloads/our-work/race-action-plan/police-race-action-plan-improving-policing-for-black-people.pdf" TargetMode="External"/><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s://aoav.org.uk/2024/londons-2023-murders-examined-key-figures-in-the-uk-capitals-homicides/" TargetMode="External"/><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3" Type="http://schemas.openxmlformats.org/officeDocument/2006/relationships/hyperlink" Target="https://researchbriefings.files.parliament.uk/documents/SN04304/SN04304.pdf" TargetMode="External"/><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s://fullfact.org/crime/are-majority-youth-knife-offenders-minority-ethnic/?gad_source=1&amp;gclid=EAIaIQobChMI6u69it7yiwMVfodQBh2KczHgEAAYASAAEgIZH_D_BwE" TargetMode="External"/><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3" Type="http://schemas.openxmlformats.org/officeDocument/2006/relationships/hyperlink" Target="https://www.theguardian.com/football/2022/aug/06/bristol-city-womens-manager-told-to-stay-in-the-kitchen-at-match" TargetMode="External"/><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3" Type="http://schemas.openxmlformats.org/officeDocument/2006/relationships/hyperlink" Target="https://www.dailymail.co.uk/sport/sportsnews/article-9787915/EURO-2020-England-players-targeted-12-500-abusive-messages-campaign.html" TargetMode="External"/><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3" Type="http://schemas.openxmlformats.org/officeDocument/2006/relationships/hyperlink" Target="https://migrationobservatory.ox.ac.uk/resources/briefings/uk-public-opinion-toward-immigration-overall-attitudes-and-level-of-concern/" TargetMode="External"/><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George Lloyd death USA</a:t>
            </a:r>
          </a:p>
          <a:p>
            <a:r>
              <a:rPr lang="en-GB" dirty="0"/>
              <a:t>Chris </a:t>
            </a:r>
            <a:r>
              <a:rPr lang="en-GB" b="0" i="0" dirty="0">
                <a:solidFill>
                  <a:srgbClr val="000000"/>
                </a:solidFill>
                <a:effectLst/>
                <a:latin typeface="GH Guardian Headline"/>
              </a:rPr>
              <a:t>Kaba in 2022 Met police </a:t>
            </a:r>
            <a:r>
              <a:rPr lang="en-GB" dirty="0">
                <a:hlinkClick r:id="rId3"/>
              </a:rPr>
              <a:t>Man shot dead in car by Met officer was not posing threat to life, jury told | UK news | The Guardian</a:t>
            </a:r>
            <a:endParaRPr lang="en-GB" dirty="0"/>
          </a:p>
          <a:p>
            <a:r>
              <a:rPr lang="en-GB" dirty="0"/>
              <a:t>Stephen Lawerence</a:t>
            </a:r>
          </a:p>
          <a:p>
            <a:r>
              <a:rPr lang="en-GB" dirty="0"/>
              <a:t>Jean Charles Menezes </a:t>
            </a:r>
            <a:r>
              <a:rPr lang="fr-FR" dirty="0" err="1">
                <a:hlinkClick r:id="rId4"/>
              </a:rPr>
              <a:t>Who</a:t>
            </a:r>
            <a:r>
              <a:rPr lang="fr-FR" dirty="0">
                <a:hlinkClick r:id="rId4"/>
              </a:rPr>
              <a:t> </a:t>
            </a:r>
            <a:r>
              <a:rPr lang="fr-FR" dirty="0" err="1">
                <a:hlinkClick r:id="rId4"/>
              </a:rPr>
              <a:t>was</a:t>
            </a:r>
            <a:r>
              <a:rPr lang="fr-FR" dirty="0">
                <a:hlinkClick r:id="rId4"/>
              </a:rPr>
              <a:t> Jean Charles de Menezes? | Jean Charles de Menezes | The Guardian</a:t>
            </a:r>
            <a:endParaRPr lang="fr-FR" dirty="0"/>
          </a:p>
          <a:p>
            <a:r>
              <a:rPr lang="en-GB" noProof="0" dirty="0"/>
              <a:t>Riots after the Portsmouth deaths</a:t>
            </a:r>
          </a:p>
          <a:p>
            <a:r>
              <a:rPr lang="en-GB" noProof="0" dirty="0"/>
              <a:t>Small boats discussion </a:t>
            </a:r>
          </a:p>
          <a:p>
            <a:endParaRPr lang="en-GB" noProof="0" dirty="0"/>
          </a:p>
          <a:p>
            <a:endParaRPr lang="en-GB" dirty="0"/>
          </a:p>
          <a:p>
            <a:endParaRPr lang="en-GB" dirty="0"/>
          </a:p>
        </p:txBody>
      </p:sp>
      <p:sp>
        <p:nvSpPr>
          <p:cNvPr id="4" name="Slide Number Placeholder 3"/>
          <p:cNvSpPr>
            <a:spLocks noGrp="1"/>
          </p:cNvSpPr>
          <p:nvPr>
            <p:ph type="sldNum" sz="quarter" idx="5"/>
          </p:nvPr>
        </p:nvSpPr>
        <p:spPr/>
        <p:txBody>
          <a:bodyPr/>
          <a:lstStyle/>
          <a:p>
            <a:fld id="{10FE197A-1E1A-4E29-90D0-BB3C4DCE1E6B}" type="slidenum">
              <a:rPr lang="en-GB" smtClean="0"/>
              <a:t>5</a:t>
            </a:fld>
            <a:endParaRPr lang="en-GB"/>
          </a:p>
        </p:txBody>
      </p:sp>
    </p:spTree>
    <p:extLst>
      <p:ext uri="{BB962C8B-B14F-4D97-AF65-F5344CB8AC3E}">
        <p14:creationId xmlns:p14="http://schemas.microsoft.com/office/powerpoint/2010/main" val="30476756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hlinkClick r:id="rId3"/>
              </a:rPr>
              <a:t>Statistics on Ethnicity and the Criminal Justice System, 2022 (HTML) - GOV.UK</a:t>
            </a:r>
            <a:endParaRPr lang="en-US"/>
          </a:p>
        </p:txBody>
      </p:sp>
      <p:sp>
        <p:nvSpPr>
          <p:cNvPr id="4" name="Slide Number Placeholder 3"/>
          <p:cNvSpPr>
            <a:spLocks noGrp="1"/>
          </p:cNvSpPr>
          <p:nvPr>
            <p:ph type="sldNum" sz="quarter" idx="5"/>
          </p:nvPr>
        </p:nvSpPr>
        <p:spPr/>
        <p:txBody>
          <a:bodyPr/>
          <a:lstStyle/>
          <a:p>
            <a:fld id="{10FE197A-1E1A-4E29-90D0-BB3C4DCE1E6B}" type="slidenum">
              <a:rPr lang="en-GB" smtClean="0"/>
              <a:t>6</a:t>
            </a:fld>
            <a:endParaRPr lang="en-GB"/>
          </a:p>
        </p:txBody>
      </p:sp>
    </p:spTree>
    <p:extLst>
      <p:ext uri="{BB962C8B-B14F-4D97-AF65-F5344CB8AC3E}">
        <p14:creationId xmlns:p14="http://schemas.microsoft.com/office/powerpoint/2010/main" val="41325581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hlinkClick r:id="rId3"/>
              </a:rPr>
              <a:t>Arrests - GOV.UK Ethnicity facts and figures</a:t>
            </a:r>
            <a:endParaRPr lang="en-US"/>
          </a:p>
        </p:txBody>
      </p:sp>
      <p:sp>
        <p:nvSpPr>
          <p:cNvPr id="4" name="Slide Number Placeholder 3"/>
          <p:cNvSpPr>
            <a:spLocks noGrp="1"/>
          </p:cNvSpPr>
          <p:nvPr>
            <p:ph type="sldNum" sz="quarter" idx="5"/>
          </p:nvPr>
        </p:nvSpPr>
        <p:spPr/>
        <p:txBody>
          <a:bodyPr/>
          <a:lstStyle/>
          <a:p>
            <a:fld id="{10FE197A-1E1A-4E29-90D0-BB3C4DCE1E6B}" type="slidenum">
              <a:rPr lang="en-GB" smtClean="0"/>
              <a:t>7</a:t>
            </a:fld>
            <a:endParaRPr lang="en-GB"/>
          </a:p>
        </p:txBody>
      </p:sp>
    </p:spTree>
    <p:extLst>
      <p:ext uri="{BB962C8B-B14F-4D97-AF65-F5344CB8AC3E}">
        <p14:creationId xmlns:p14="http://schemas.microsoft.com/office/powerpoint/2010/main" val="3698671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Arrests - GOV.UK Ethnicity facts and figures</a:t>
            </a:r>
            <a:endParaRPr lang="en-US" dirty="0">
              <a:hlinkClick r:id="rId3"/>
            </a:endParaRPr>
          </a:p>
        </p:txBody>
      </p:sp>
      <p:sp>
        <p:nvSpPr>
          <p:cNvPr id="4" name="Slide Number Placeholder 3"/>
          <p:cNvSpPr>
            <a:spLocks noGrp="1"/>
          </p:cNvSpPr>
          <p:nvPr>
            <p:ph type="sldNum" sz="quarter" idx="5"/>
          </p:nvPr>
        </p:nvSpPr>
        <p:spPr/>
        <p:txBody>
          <a:bodyPr/>
          <a:lstStyle/>
          <a:p>
            <a:fld id="{10FE197A-1E1A-4E29-90D0-BB3C4DCE1E6B}" type="slidenum">
              <a:rPr lang="en-GB" smtClean="0"/>
              <a:t>8</a:t>
            </a:fld>
            <a:endParaRPr lang="en-GB"/>
          </a:p>
        </p:txBody>
      </p:sp>
    </p:spTree>
    <p:extLst>
      <p:ext uri="{BB962C8B-B14F-4D97-AF65-F5344CB8AC3E}">
        <p14:creationId xmlns:p14="http://schemas.microsoft.com/office/powerpoint/2010/main" val="6510651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r">
              <a:lnSpc>
                <a:spcPct val="90000"/>
              </a:lnSpc>
              <a:spcBef>
                <a:spcPts val="1000"/>
              </a:spcBef>
              <a:buFont typeface="Arial"/>
              <a:buChar char="•"/>
            </a:pPr>
            <a:r>
              <a:rPr lang="en-GB" dirty="0" err="1"/>
              <a:t>Grosfoguel</a:t>
            </a:r>
            <a:r>
              <a:rPr lang="en-GB" dirty="0"/>
              <a:t>, R. (2016) 'What is Racism?', Journal of World-Systems Research, 22(1), pp.9 - 15.</a:t>
            </a:r>
          </a:p>
          <a:p>
            <a:r>
              <a:rPr lang="en-GB"/>
              <a:t>(Fanon 1967). </a:t>
            </a:r>
            <a:endParaRPr lang="en-US"/>
          </a:p>
        </p:txBody>
      </p:sp>
      <p:sp>
        <p:nvSpPr>
          <p:cNvPr id="4" name="Slide Number Placeholder 3"/>
          <p:cNvSpPr>
            <a:spLocks noGrp="1"/>
          </p:cNvSpPr>
          <p:nvPr>
            <p:ph type="sldNum" sz="quarter" idx="5"/>
          </p:nvPr>
        </p:nvSpPr>
        <p:spPr/>
        <p:txBody>
          <a:bodyPr/>
          <a:lstStyle/>
          <a:p>
            <a:fld id="{10FE197A-1E1A-4E29-90D0-BB3C4DCE1E6B}" type="slidenum">
              <a:rPr lang="en-GB" smtClean="0"/>
              <a:t>10</a:t>
            </a:fld>
            <a:endParaRPr lang="en-GB"/>
          </a:p>
        </p:txBody>
      </p:sp>
    </p:spTree>
    <p:extLst>
      <p:ext uri="{BB962C8B-B14F-4D97-AF65-F5344CB8AC3E}">
        <p14:creationId xmlns:p14="http://schemas.microsoft.com/office/powerpoint/2010/main" val="28569077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1">
                <a:effectLst/>
                <a:latin typeface="avenir-regular-class"/>
              </a:rPr>
              <a:t>Race Relations Act 1965, c73</a:t>
            </a:r>
            <a:r>
              <a:rPr lang="en-GB" sz="1200" b="0" i="0">
                <a:effectLst/>
                <a:latin typeface="avenir-regular-class"/>
              </a:rPr>
              <a:t>. Available at: https://www.parliament.uk/about/living-heritage/transformingsociety/private-lives/relationships/collections1/race-relations-act-1965/race-relations-act-1965/#:~:text=The%20Act%20banned%20racial%20discrimination,later%20on%208%20December%201965. (Accessed: 30/10/2022).</a:t>
            </a:r>
            <a:endParaRPr lang="en-GB" sz="1200"/>
          </a:p>
          <a:p>
            <a:endParaRPr lang="en-GB"/>
          </a:p>
        </p:txBody>
      </p:sp>
      <p:sp>
        <p:nvSpPr>
          <p:cNvPr id="4" name="Slide Number Placeholder 3"/>
          <p:cNvSpPr>
            <a:spLocks noGrp="1"/>
          </p:cNvSpPr>
          <p:nvPr>
            <p:ph type="sldNum" sz="quarter" idx="5"/>
          </p:nvPr>
        </p:nvSpPr>
        <p:spPr/>
        <p:txBody>
          <a:bodyPr/>
          <a:lstStyle/>
          <a:p>
            <a:fld id="{10FE197A-1E1A-4E29-90D0-BB3C4DCE1E6B}" type="slidenum">
              <a:rPr lang="en-GB" smtClean="0"/>
              <a:t>12</a:t>
            </a:fld>
            <a:endParaRPr lang="en-GB"/>
          </a:p>
        </p:txBody>
      </p:sp>
    </p:spTree>
    <p:extLst>
      <p:ext uri="{BB962C8B-B14F-4D97-AF65-F5344CB8AC3E}">
        <p14:creationId xmlns:p14="http://schemas.microsoft.com/office/powerpoint/2010/main" val="15230918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1">
                <a:effectLst/>
                <a:latin typeface="avenir-regular-class"/>
              </a:rPr>
              <a:t>Equality Act 2010, c.15</a:t>
            </a:r>
            <a:r>
              <a:rPr lang="en-GB" sz="1200" b="0" i="0">
                <a:effectLst/>
                <a:latin typeface="avenir-regular-class"/>
              </a:rPr>
              <a:t> . Available at: https://www.legislation.gov.uk/ukpga/2010/15/part/2/chapter/2/crossheading/discrimination (Accessed: 30/10/2022).</a:t>
            </a:r>
            <a:endParaRPr lang="en-GB" sz="1200"/>
          </a:p>
          <a:p>
            <a:endParaRPr lang="en-GB"/>
          </a:p>
        </p:txBody>
      </p:sp>
      <p:sp>
        <p:nvSpPr>
          <p:cNvPr id="4" name="Slide Number Placeholder 3"/>
          <p:cNvSpPr>
            <a:spLocks noGrp="1"/>
          </p:cNvSpPr>
          <p:nvPr>
            <p:ph type="sldNum" sz="quarter" idx="5"/>
          </p:nvPr>
        </p:nvSpPr>
        <p:spPr/>
        <p:txBody>
          <a:bodyPr/>
          <a:lstStyle/>
          <a:p>
            <a:fld id="{10FE197A-1E1A-4E29-90D0-BB3C4DCE1E6B}" type="slidenum">
              <a:rPr lang="en-GB" smtClean="0"/>
              <a:t>14</a:t>
            </a:fld>
            <a:endParaRPr lang="en-GB"/>
          </a:p>
        </p:txBody>
      </p:sp>
    </p:spTree>
    <p:extLst>
      <p:ext uri="{BB962C8B-B14F-4D97-AF65-F5344CB8AC3E}">
        <p14:creationId xmlns:p14="http://schemas.microsoft.com/office/powerpoint/2010/main" val="18446353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0FE197A-1E1A-4E29-90D0-BB3C4DCE1E6B}" type="slidenum">
              <a:rPr lang="en-GB" smtClean="0"/>
              <a:t>16</a:t>
            </a:fld>
            <a:endParaRPr lang="en-GB"/>
          </a:p>
        </p:txBody>
      </p:sp>
    </p:spTree>
    <p:extLst>
      <p:ext uri="{BB962C8B-B14F-4D97-AF65-F5344CB8AC3E}">
        <p14:creationId xmlns:p14="http://schemas.microsoft.com/office/powerpoint/2010/main" val="38933202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1" dirty="0">
              <a:solidFill>
                <a:srgbClr val="141414"/>
              </a:solidFill>
              <a:latin typeface="ReithSans"/>
            </a:endParaRPr>
          </a:p>
        </p:txBody>
      </p:sp>
      <p:sp>
        <p:nvSpPr>
          <p:cNvPr id="4" name="Slide Number Placeholder 3"/>
          <p:cNvSpPr>
            <a:spLocks noGrp="1"/>
          </p:cNvSpPr>
          <p:nvPr>
            <p:ph type="sldNum" sz="quarter" idx="5"/>
          </p:nvPr>
        </p:nvSpPr>
        <p:spPr/>
        <p:txBody>
          <a:bodyPr/>
          <a:lstStyle/>
          <a:p>
            <a:fld id="{10FE197A-1E1A-4E29-90D0-BB3C4DCE1E6B}" type="slidenum">
              <a:rPr lang="en-GB" smtClean="0"/>
              <a:t>17</a:t>
            </a:fld>
            <a:endParaRPr lang="en-GB"/>
          </a:p>
        </p:txBody>
      </p:sp>
    </p:spTree>
    <p:extLst>
      <p:ext uri="{BB962C8B-B14F-4D97-AF65-F5344CB8AC3E}">
        <p14:creationId xmlns:p14="http://schemas.microsoft.com/office/powerpoint/2010/main" val="28342906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hlinkClick r:id="rId3"/>
              </a:rPr>
              <a:t>Elon Musk’s social media posts may legitimize 'hate speech and misinformation': Academic</a:t>
            </a:r>
            <a:endParaRPr lang="en-US"/>
          </a:p>
        </p:txBody>
      </p:sp>
      <p:sp>
        <p:nvSpPr>
          <p:cNvPr id="4" name="Slide Number Placeholder 3"/>
          <p:cNvSpPr>
            <a:spLocks noGrp="1"/>
          </p:cNvSpPr>
          <p:nvPr>
            <p:ph type="sldNum" sz="quarter" idx="5"/>
          </p:nvPr>
        </p:nvSpPr>
        <p:spPr/>
        <p:txBody>
          <a:bodyPr/>
          <a:lstStyle/>
          <a:p>
            <a:fld id="{10FE197A-1E1A-4E29-90D0-BB3C4DCE1E6B}" type="slidenum">
              <a:rPr lang="en-GB" smtClean="0"/>
              <a:t>22</a:t>
            </a:fld>
            <a:endParaRPr lang="en-GB"/>
          </a:p>
        </p:txBody>
      </p:sp>
    </p:spTree>
    <p:extLst>
      <p:ext uri="{BB962C8B-B14F-4D97-AF65-F5344CB8AC3E}">
        <p14:creationId xmlns:p14="http://schemas.microsoft.com/office/powerpoint/2010/main" val="14588184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nSpc>
                <a:spcPct val="90000"/>
              </a:lnSpc>
              <a:spcBef>
                <a:spcPts val="1000"/>
              </a:spcBef>
              <a:buFont typeface="Arial"/>
              <a:buChar char="•"/>
            </a:pPr>
            <a:r>
              <a:rPr lang="en-GB"/>
              <a:t>Butler, J. (1997) </a:t>
            </a:r>
            <a:r>
              <a:rPr lang="en-GB" i="1"/>
              <a:t>Excitable Speech: A Politics of the Performative</a:t>
            </a:r>
            <a:r>
              <a:rPr lang="en-GB"/>
              <a:t>. New York: Routledge. </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10FE197A-1E1A-4E29-90D0-BB3C4DCE1E6B}" type="slidenum">
              <a:rPr lang="en-GB" smtClean="0"/>
              <a:t>25</a:t>
            </a:fld>
            <a:endParaRPr lang="en-GB"/>
          </a:p>
        </p:txBody>
      </p:sp>
    </p:spTree>
    <p:extLst>
      <p:ext uri="{BB962C8B-B14F-4D97-AF65-F5344CB8AC3E}">
        <p14:creationId xmlns:p14="http://schemas.microsoft.com/office/powerpoint/2010/main" val="41987837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‘Aliens’ and ‘animals’ – language of hate used by Trump and others can be part of a violent design</a:t>
            </a:r>
            <a:endParaRPr lang="en-GB" dirty="0"/>
          </a:p>
        </p:txBody>
      </p:sp>
      <p:sp>
        <p:nvSpPr>
          <p:cNvPr id="4" name="Slide Number Placeholder 3"/>
          <p:cNvSpPr>
            <a:spLocks noGrp="1"/>
          </p:cNvSpPr>
          <p:nvPr>
            <p:ph type="sldNum" sz="quarter" idx="5"/>
          </p:nvPr>
        </p:nvSpPr>
        <p:spPr/>
        <p:txBody>
          <a:bodyPr/>
          <a:lstStyle/>
          <a:p>
            <a:fld id="{10FE197A-1E1A-4E29-90D0-BB3C4DCE1E6B}" type="slidenum">
              <a:rPr lang="en-GB" smtClean="0"/>
              <a:t>26</a:t>
            </a:fld>
            <a:endParaRPr lang="en-GB"/>
          </a:p>
        </p:txBody>
      </p:sp>
    </p:spTree>
    <p:extLst>
      <p:ext uri="{BB962C8B-B14F-4D97-AF65-F5344CB8AC3E}">
        <p14:creationId xmlns:p14="http://schemas.microsoft.com/office/powerpoint/2010/main" val="1282544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Disproportionate use of police powers – A spotlight on stop and search and the use of force - His Majesty’s Inspectorate of Constabulary and Fire &amp; Rescue Services</a:t>
            </a:r>
            <a:endParaRPr lang="en-GB" dirty="0"/>
          </a:p>
        </p:txBody>
      </p:sp>
      <p:sp>
        <p:nvSpPr>
          <p:cNvPr id="4" name="Slide Number Placeholder 3"/>
          <p:cNvSpPr>
            <a:spLocks noGrp="1"/>
          </p:cNvSpPr>
          <p:nvPr>
            <p:ph type="sldNum" sz="quarter" idx="5"/>
          </p:nvPr>
        </p:nvSpPr>
        <p:spPr/>
        <p:txBody>
          <a:bodyPr/>
          <a:lstStyle/>
          <a:p>
            <a:fld id="{10FE197A-1E1A-4E29-90D0-BB3C4DCE1E6B}" type="slidenum">
              <a:rPr lang="en-GB" smtClean="0"/>
              <a:t>28</a:t>
            </a:fld>
            <a:endParaRPr lang="en-GB"/>
          </a:p>
        </p:txBody>
      </p:sp>
    </p:spTree>
    <p:extLst>
      <p:ext uri="{BB962C8B-B14F-4D97-AF65-F5344CB8AC3E}">
        <p14:creationId xmlns:p14="http://schemas.microsoft.com/office/powerpoint/2010/main" val="25329163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Thousands raised for Met officers sacked over Bianca Williams and Ricardo Dos Santos stop and search | The Independent</a:t>
            </a:r>
            <a:endParaRPr lang="en-GB">
              <a:ea typeface="Calibri" panose="020F0502020204030204"/>
              <a:cs typeface="Calibri" panose="020F0502020204030204"/>
            </a:endParaRPr>
          </a:p>
          <a:p>
            <a:r>
              <a:rPr lang="en-GB" dirty="0">
                <a:hlinkClick r:id="rId4"/>
              </a:rPr>
              <a:t>Bianca Williams: video analysis shows how incident unfolded</a:t>
            </a:r>
            <a:endParaRPr lang="en-GB">
              <a:ea typeface="Calibri" panose="020F0502020204030204"/>
              <a:cs typeface="Calibri" panose="020F0502020204030204"/>
            </a:endParaRPr>
          </a:p>
          <a:p>
            <a:r>
              <a:rPr lang="en-GB" dirty="0">
                <a:hlinkClick r:id="rId5"/>
              </a:rPr>
              <a:t>251023-Bianca-Williams-Ricardo-Dos-Santos-investigation-report-final.pdf</a:t>
            </a:r>
            <a:endParaRPr lang="en-GB"/>
          </a:p>
        </p:txBody>
      </p:sp>
      <p:sp>
        <p:nvSpPr>
          <p:cNvPr id="4" name="Slide Number Placeholder 3"/>
          <p:cNvSpPr>
            <a:spLocks noGrp="1"/>
          </p:cNvSpPr>
          <p:nvPr>
            <p:ph type="sldNum" sz="quarter" idx="5"/>
          </p:nvPr>
        </p:nvSpPr>
        <p:spPr/>
        <p:txBody>
          <a:bodyPr/>
          <a:lstStyle/>
          <a:p>
            <a:fld id="{10FE197A-1E1A-4E29-90D0-BB3C4DCE1E6B}" type="slidenum">
              <a:rPr lang="en-GB" smtClean="0"/>
              <a:t>29</a:t>
            </a:fld>
            <a:endParaRPr lang="en-GB"/>
          </a:p>
        </p:txBody>
      </p:sp>
    </p:spTree>
    <p:extLst>
      <p:ext uri="{BB962C8B-B14F-4D97-AF65-F5344CB8AC3E}">
        <p14:creationId xmlns:p14="http://schemas.microsoft.com/office/powerpoint/2010/main" val="21174118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a:effectLst/>
                <a:latin typeface="avenir-regular-class"/>
              </a:rPr>
              <a:t>UK Parliament (2021) </a:t>
            </a:r>
            <a:r>
              <a:rPr lang="en-GB" sz="1200" b="0" i="1">
                <a:effectLst/>
                <a:latin typeface="avenir-regular-class"/>
              </a:rPr>
              <a:t>The Macpherson Report: Twenty-two years on</a:t>
            </a:r>
            <a:r>
              <a:rPr lang="en-GB" sz="1200" b="0" i="0">
                <a:effectLst/>
                <a:latin typeface="avenir-regular-class"/>
              </a:rPr>
              <a:t>. London: Available at: https://publications.parliament.uk/pa/cm5802/cmselect/cmhaff/139/13903.htm#:~:text=The%20Macpherson%20report%20found%20that,both%20individual%20and%20institutional%20level. (Accessed: 30/10/2022).</a:t>
            </a:r>
            <a:endParaRPr lang="en-GB" sz="1200"/>
          </a:p>
          <a:p>
            <a:endParaRPr lang="en-GB"/>
          </a:p>
        </p:txBody>
      </p:sp>
      <p:sp>
        <p:nvSpPr>
          <p:cNvPr id="4" name="Slide Number Placeholder 3"/>
          <p:cNvSpPr>
            <a:spLocks noGrp="1"/>
          </p:cNvSpPr>
          <p:nvPr>
            <p:ph type="sldNum" sz="quarter" idx="5"/>
          </p:nvPr>
        </p:nvSpPr>
        <p:spPr/>
        <p:txBody>
          <a:bodyPr/>
          <a:lstStyle/>
          <a:p>
            <a:fld id="{10FE197A-1E1A-4E29-90D0-BB3C4DCE1E6B}" type="slidenum">
              <a:rPr lang="en-GB" smtClean="0"/>
              <a:t>31</a:t>
            </a:fld>
            <a:endParaRPr lang="en-GB"/>
          </a:p>
        </p:txBody>
      </p:sp>
    </p:spTree>
    <p:extLst>
      <p:ext uri="{BB962C8B-B14F-4D97-AF65-F5344CB8AC3E}">
        <p14:creationId xmlns:p14="http://schemas.microsoft.com/office/powerpoint/2010/main" val="9890769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Police Race Action Plan: Improving policing for Black people</a:t>
            </a:r>
            <a:endParaRPr lang="en-GB" dirty="0"/>
          </a:p>
        </p:txBody>
      </p:sp>
      <p:sp>
        <p:nvSpPr>
          <p:cNvPr id="4" name="Slide Number Placeholder 3"/>
          <p:cNvSpPr>
            <a:spLocks noGrp="1"/>
          </p:cNvSpPr>
          <p:nvPr>
            <p:ph type="sldNum" sz="quarter" idx="5"/>
          </p:nvPr>
        </p:nvSpPr>
        <p:spPr/>
        <p:txBody>
          <a:bodyPr/>
          <a:lstStyle/>
          <a:p>
            <a:fld id="{10FE197A-1E1A-4E29-90D0-BB3C4DCE1E6B}" type="slidenum">
              <a:rPr lang="en-GB" smtClean="0"/>
              <a:t>32</a:t>
            </a:fld>
            <a:endParaRPr lang="en-GB"/>
          </a:p>
        </p:txBody>
      </p:sp>
    </p:spTree>
    <p:extLst>
      <p:ext uri="{BB962C8B-B14F-4D97-AF65-F5344CB8AC3E}">
        <p14:creationId xmlns:p14="http://schemas.microsoft.com/office/powerpoint/2010/main" val="124406449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London’s 2023 murders examined: key figures in the UK capital’s homicides - AOAV</a:t>
            </a:r>
            <a:endParaRPr lang="en-GB" dirty="0"/>
          </a:p>
        </p:txBody>
      </p:sp>
      <p:sp>
        <p:nvSpPr>
          <p:cNvPr id="4" name="Slide Number Placeholder 3"/>
          <p:cNvSpPr>
            <a:spLocks noGrp="1"/>
          </p:cNvSpPr>
          <p:nvPr>
            <p:ph type="sldNum" sz="quarter" idx="5"/>
          </p:nvPr>
        </p:nvSpPr>
        <p:spPr/>
        <p:txBody>
          <a:bodyPr/>
          <a:lstStyle/>
          <a:p>
            <a:fld id="{10FE197A-1E1A-4E29-90D0-BB3C4DCE1E6B}" type="slidenum">
              <a:rPr lang="en-GB" smtClean="0"/>
              <a:t>33</a:t>
            </a:fld>
            <a:endParaRPr lang="en-GB"/>
          </a:p>
        </p:txBody>
      </p:sp>
    </p:spTree>
    <p:extLst>
      <p:ext uri="{BB962C8B-B14F-4D97-AF65-F5344CB8AC3E}">
        <p14:creationId xmlns:p14="http://schemas.microsoft.com/office/powerpoint/2010/main" val="236609831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hlinkClick r:id="rId3"/>
              </a:rPr>
              <a:t>SN04304.pdf (parliament.uk)</a:t>
            </a:r>
            <a:endParaRPr lang="en-GB"/>
          </a:p>
        </p:txBody>
      </p:sp>
      <p:sp>
        <p:nvSpPr>
          <p:cNvPr id="4" name="Slide Number Placeholder 3"/>
          <p:cNvSpPr>
            <a:spLocks noGrp="1"/>
          </p:cNvSpPr>
          <p:nvPr>
            <p:ph type="sldNum" sz="quarter" idx="5"/>
          </p:nvPr>
        </p:nvSpPr>
        <p:spPr/>
        <p:txBody>
          <a:bodyPr/>
          <a:lstStyle/>
          <a:p>
            <a:fld id="{10FE197A-1E1A-4E29-90D0-BB3C4DCE1E6B}" type="slidenum">
              <a:rPr lang="en-GB" smtClean="0"/>
              <a:t>35</a:t>
            </a:fld>
            <a:endParaRPr lang="en-GB"/>
          </a:p>
        </p:txBody>
      </p:sp>
    </p:spTree>
    <p:extLst>
      <p:ext uri="{BB962C8B-B14F-4D97-AF65-F5344CB8AC3E}">
        <p14:creationId xmlns:p14="http://schemas.microsoft.com/office/powerpoint/2010/main" val="130796241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Are a majority of youth knife offenders minority ethnic? – Full Fact</a:t>
            </a:r>
            <a:endParaRPr lang="en-GB" dirty="0"/>
          </a:p>
        </p:txBody>
      </p:sp>
      <p:sp>
        <p:nvSpPr>
          <p:cNvPr id="4" name="Slide Number Placeholder 3"/>
          <p:cNvSpPr>
            <a:spLocks noGrp="1"/>
          </p:cNvSpPr>
          <p:nvPr>
            <p:ph type="sldNum" sz="quarter" idx="5"/>
          </p:nvPr>
        </p:nvSpPr>
        <p:spPr/>
        <p:txBody>
          <a:bodyPr/>
          <a:lstStyle/>
          <a:p>
            <a:fld id="{10FE197A-1E1A-4E29-90D0-BB3C4DCE1E6B}" type="slidenum">
              <a:rPr lang="en-GB" smtClean="0"/>
              <a:t>36</a:t>
            </a:fld>
            <a:endParaRPr lang="en-GB"/>
          </a:p>
        </p:txBody>
      </p:sp>
    </p:spTree>
    <p:extLst>
      <p:ext uri="{BB962C8B-B14F-4D97-AF65-F5344CB8AC3E}">
        <p14:creationId xmlns:p14="http://schemas.microsoft.com/office/powerpoint/2010/main" val="83082482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dirty="0">
                <a:effectLst/>
                <a:latin typeface="Calibri" panose="020F0502020204030204" pitchFamily="34" charset="0"/>
              </a:rPr>
              <a:t>Wood, R. (2010) 'UK: the reality behind the ‘knife crime’ debate', Race and Class, 52(2), pp. 97 - 103.</a:t>
            </a:r>
            <a:endParaRPr lang="en-GB" sz="1200" dirty="0"/>
          </a:p>
          <a:p>
            <a:endParaRPr lang="en-GB" dirty="0"/>
          </a:p>
        </p:txBody>
      </p:sp>
      <p:sp>
        <p:nvSpPr>
          <p:cNvPr id="4" name="Slide Number Placeholder 3"/>
          <p:cNvSpPr>
            <a:spLocks noGrp="1"/>
          </p:cNvSpPr>
          <p:nvPr>
            <p:ph type="sldNum" sz="quarter" idx="5"/>
          </p:nvPr>
        </p:nvSpPr>
        <p:spPr/>
        <p:txBody>
          <a:bodyPr/>
          <a:lstStyle/>
          <a:p>
            <a:fld id="{10FE197A-1E1A-4E29-90D0-BB3C4DCE1E6B}" type="slidenum">
              <a:rPr lang="en-GB" smtClean="0"/>
              <a:t>37</a:t>
            </a:fld>
            <a:endParaRPr lang="en-GB"/>
          </a:p>
        </p:txBody>
      </p:sp>
    </p:spTree>
    <p:extLst>
      <p:ext uri="{BB962C8B-B14F-4D97-AF65-F5344CB8AC3E}">
        <p14:creationId xmlns:p14="http://schemas.microsoft.com/office/powerpoint/2010/main" val="39751661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dirty="0">
                <a:effectLst/>
                <a:latin typeface="avenir-regular-class"/>
              </a:rPr>
              <a:t>Home Office (2019) </a:t>
            </a:r>
            <a:r>
              <a:rPr lang="en-GB" sz="1200" b="0" i="1" dirty="0">
                <a:effectLst/>
                <a:latin typeface="avenir-regular-class"/>
              </a:rPr>
              <a:t>Special #knifefree chicken boxes launched across the country</a:t>
            </a:r>
            <a:r>
              <a:rPr lang="en-GB" sz="1200" b="0" i="0" dirty="0">
                <a:effectLst/>
                <a:latin typeface="avenir-regular-class"/>
              </a:rPr>
              <a:t>. London: Available at: https://www.gov.uk/government/news/special-knifefree-chicken-boxes-launched-across-the-country (Accessed: 30/10/2022).</a:t>
            </a:r>
            <a:endParaRPr lang="en-GB" sz="1200" dirty="0"/>
          </a:p>
          <a:p>
            <a:endParaRPr lang="en-GB" dirty="0"/>
          </a:p>
        </p:txBody>
      </p:sp>
      <p:sp>
        <p:nvSpPr>
          <p:cNvPr id="4" name="Slide Number Placeholder 3"/>
          <p:cNvSpPr>
            <a:spLocks noGrp="1"/>
          </p:cNvSpPr>
          <p:nvPr>
            <p:ph type="sldNum" sz="quarter" idx="5"/>
          </p:nvPr>
        </p:nvSpPr>
        <p:spPr/>
        <p:txBody>
          <a:bodyPr/>
          <a:lstStyle/>
          <a:p>
            <a:fld id="{10FE197A-1E1A-4E29-90D0-BB3C4DCE1E6B}" type="slidenum">
              <a:rPr lang="en-GB" smtClean="0"/>
              <a:t>38</a:t>
            </a:fld>
            <a:endParaRPr lang="en-GB"/>
          </a:p>
        </p:txBody>
      </p:sp>
    </p:spTree>
    <p:extLst>
      <p:ext uri="{BB962C8B-B14F-4D97-AF65-F5344CB8AC3E}">
        <p14:creationId xmlns:p14="http://schemas.microsoft.com/office/powerpoint/2010/main" val="7164163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a:effectLst/>
                <a:latin typeface="avenir-regular-class"/>
              </a:rPr>
              <a:t>Cleland, J. &amp; Cashmore, E. (2016) 'Football fans’ views of racism in British football', </a:t>
            </a:r>
            <a:r>
              <a:rPr lang="en-GB" sz="1200" b="0" i="1">
                <a:effectLst/>
                <a:latin typeface="avenir-regular-class"/>
              </a:rPr>
              <a:t>International Review for the Sociology of Sport</a:t>
            </a:r>
            <a:r>
              <a:rPr lang="en-GB" sz="1200" b="0" i="0">
                <a:effectLst/>
                <a:latin typeface="avenir-regular-class"/>
              </a:rPr>
              <a:t>, 51(1), pp. 27 - 43.</a:t>
            </a:r>
            <a:endParaRPr lang="en-GB" sz="1200"/>
          </a:p>
          <a:p>
            <a:endParaRPr lang="en-GB"/>
          </a:p>
        </p:txBody>
      </p:sp>
      <p:sp>
        <p:nvSpPr>
          <p:cNvPr id="4" name="Slide Number Placeholder 3"/>
          <p:cNvSpPr>
            <a:spLocks noGrp="1"/>
          </p:cNvSpPr>
          <p:nvPr>
            <p:ph type="sldNum" sz="quarter" idx="5"/>
          </p:nvPr>
        </p:nvSpPr>
        <p:spPr/>
        <p:txBody>
          <a:bodyPr/>
          <a:lstStyle/>
          <a:p>
            <a:fld id="{10FE197A-1E1A-4E29-90D0-BB3C4DCE1E6B}" type="slidenum">
              <a:rPr lang="en-GB" smtClean="0"/>
              <a:t>40</a:t>
            </a:fld>
            <a:endParaRPr lang="en-GB"/>
          </a:p>
        </p:txBody>
      </p:sp>
    </p:spTree>
    <p:extLst>
      <p:ext uri="{BB962C8B-B14F-4D97-AF65-F5344CB8AC3E}">
        <p14:creationId xmlns:p14="http://schemas.microsoft.com/office/powerpoint/2010/main" val="34858761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hlinkClick r:id="rId3"/>
              </a:rPr>
              <a:t>Bristol City manager Lauren Smith says fan told her to stay ‘in the kitchen’ | Bristol City Women | The Guardian</a:t>
            </a:r>
            <a:endParaRPr lang="en-GB"/>
          </a:p>
        </p:txBody>
      </p:sp>
      <p:sp>
        <p:nvSpPr>
          <p:cNvPr id="4" name="Slide Number Placeholder 3"/>
          <p:cNvSpPr>
            <a:spLocks noGrp="1"/>
          </p:cNvSpPr>
          <p:nvPr>
            <p:ph type="sldNum" sz="quarter" idx="5"/>
          </p:nvPr>
        </p:nvSpPr>
        <p:spPr/>
        <p:txBody>
          <a:bodyPr/>
          <a:lstStyle/>
          <a:p>
            <a:fld id="{10FE197A-1E1A-4E29-90D0-BB3C4DCE1E6B}" type="slidenum">
              <a:rPr lang="en-GB" smtClean="0"/>
              <a:t>41</a:t>
            </a:fld>
            <a:endParaRPr lang="en-GB"/>
          </a:p>
        </p:txBody>
      </p:sp>
    </p:spTree>
    <p:extLst>
      <p:ext uri="{BB962C8B-B14F-4D97-AF65-F5344CB8AC3E}">
        <p14:creationId xmlns:p14="http://schemas.microsoft.com/office/powerpoint/2010/main" val="125878301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err="1">
                <a:solidFill>
                  <a:srgbClr val="404040"/>
                </a:solidFill>
                <a:effectLst/>
                <a:latin typeface="Lato" panose="020F0502020204030203" pitchFamily="34" charset="0"/>
              </a:rPr>
              <a:t>nticipated</a:t>
            </a:r>
            <a:r>
              <a:rPr lang="en-GB" b="0" i="0" dirty="0">
                <a:solidFill>
                  <a:srgbClr val="404040"/>
                </a:solidFill>
                <a:effectLst/>
                <a:latin typeface="Lato" panose="020F0502020204030203" pitchFamily="34" charset="0"/>
              </a:rPr>
              <a:t> a minority of England fans posting online hate speech directed at Italy’s players, but instead the events near the end of the game saw them turn on their own. Within minutes of the penalty misses the number of racist posts sent and shared on Twitter skyrocketed, peaking at over 920 between 11:00 p.m. and 12:00 a.m. just after the game. Rashford, Sancho and Saka were the prime targets</a:t>
            </a:r>
            <a:endParaRPr lang="en-GB" dirty="0"/>
          </a:p>
        </p:txBody>
      </p:sp>
      <p:sp>
        <p:nvSpPr>
          <p:cNvPr id="4" name="Slide Number Placeholder 3"/>
          <p:cNvSpPr>
            <a:spLocks noGrp="1"/>
          </p:cNvSpPr>
          <p:nvPr>
            <p:ph type="sldNum" sz="quarter" idx="5"/>
          </p:nvPr>
        </p:nvSpPr>
        <p:spPr/>
        <p:txBody>
          <a:bodyPr/>
          <a:lstStyle/>
          <a:p>
            <a:fld id="{10FE197A-1E1A-4E29-90D0-BB3C4DCE1E6B}" type="slidenum">
              <a:rPr lang="en-GB" smtClean="0"/>
              <a:t>44</a:t>
            </a:fld>
            <a:endParaRPr lang="en-GB"/>
          </a:p>
        </p:txBody>
      </p:sp>
    </p:spTree>
    <p:extLst>
      <p:ext uri="{BB962C8B-B14F-4D97-AF65-F5344CB8AC3E}">
        <p14:creationId xmlns:p14="http://schemas.microsoft.com/office/powerpoint/2010/main" val="288942459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hlinkClick r:id="rId3"/>
              </a:rPr>
              <a:t>EURO 2020:England players were targeted with 12,500 abusive messages during campaign | Daily Mail Online</a:t>
            </a:r>
            <a:endParaRPr lang="en-GB"/>
          </a:p>
        </p:txBody>
      </p:sp>
      <p:sp>
        <p:nvSpPr>
          <p:cNvPr id="4" name="Slide Number Placeholder 3"/>
          <p:cNvSpPr>
            <a:spLocks noGrp="1"/>
          </p:cNvSpPr>
          <p:nvPr>
            <p:ph type="sldNum" sz="quarter" idx="5"/>
          </p:nvPr>
        </p:nvSpPr>
        <p:spPr/>
        <p:txBody>
          <a:bodyPr/>
          <a:lstStyle/>
          <a:p>
            <a:fld id="{10FE197A-1E1A-4E29-90D0-BB3C4DCE1E6B}" type="slidenum">
              <a:rPr lang="en-GB" smtClean="0"/>
              <a:t>45</a:t>
            </a:fld>
            <a:endParaRPr lang="en-GB"/>
          </a:p>
        </p:txBody>
      </p:sp>
    </p:spTree>
    <p:extLst>
      <p:ext uri="{BB962C8B-B14F-4D97-AF65-F5344CB8AC3E}">
        <p14:creationId xmlns:p14="http://schemas.microsoft.com/office/powerpoint/2010/main" val="66457487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hlinkClick r:id="rId3"/>
              </a:rPr>
              <a:t>UK Public Opinion toward Immigration: Overall Attitudes and Level of Concern - Migration Observatory - The Migration Observatory (ox.ac.uk)</a:t>
            </a:r>
            <a:endParaRPr lang="en-GB"/>
          </a:p>
        </p:txBody>
      </p:sp>
      <p:sp>
        <p:nvSpPr>
          <p:cNvPr id="4" name="Slide Number Placeholder 3"/>
          <p:cNvSpPr>
            <a:spLocks noGrp="1"/>
          </p:cNvSpPr>
          <p:nvPr>
            <p:ph type="sldNum" sz="quarter" idx="5"/>
          </p:nvPr>
        </p:nvSpPr>
        <p:spPr/>
        <p:txBody>
          <a:bodyPr/>
          <a:lstStyle/>
          <a:p>
            <a:fld id="{10FE197A-1E1A-4E29-90D0-BB3C4DCE1E6B}" type="slidenum">
              <a:rPr lang="en-GB" smtClean="0"/>
              <a:t>49</a:t>
            </a:fld>
            <a:endParaRPr lang="en-GB"/>
          </a:p>
        </p:txBody>
      </p:sp>
    </p:spTree>
    <p:extLst>
      <p:ext uri="{BB962C8B-B14F-4D97-AF65-F5344CB8AC3E}">
        <p14:creationId xmlns:p14="http://schemas.microsoft.com/office/powerpoint/2010/main" val="341952982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a:effectLst/>
                <a:latin typeface="avenir-regular-class"/>
              </a:rPr>
              <a:t>UK Parliament (2021) </a:t>
            </a:r>
            <a:r>
              <a:rPr lang="en-GB" sz="1200" b="0" i="1">
                <a:effectLst/>
                <a:latin typeface="avenir-regular-class"/>
              </a:rPr>
              <a:t>The Macpherson Report: Twenty-two years on</a:t>
            </a:r>
            <a:r>
              <a:rPr lang="en-GB" sz="1200" b="0" i="0">
                <a:effectLst/>
                <a:latin typeface="avenir-regular-class"/>
              </a:rPr>
              <a:t>. London: Available at: https://publications.parliament.uk/pa/cm5802/cmselect/cmhaff/139/13903.htm#:~:text=The%20Macpherson%20report%20found%20that,both%20individual%20and%20institutional%20level. (Accessed: 30/10/2022).</a:t>
            </a:r>
            <a:endParaRPr lang="en-GB" sz="1200"/>
          </a:p>
          <a:p>
            <a:endParaRPr lang="en-GB"/>
          </a:p>
        </p:txBody>
      </p:sp>
      <p:sp>
        <p:nvSpPr>
          <p:cNvPr id="4" name="Slide Number Placeholder 3"/>
          <p:cNvSpPr>
            <a:spLocks noGrp="1"/>
          </p:cNvSpPr>
          <p:nvPr>
            <p:ph type="sldNum" sz="quarter" idx="5"/>
          </p:nvPr>
        </p:nvSpPr>
        <p:spPr/>
        <p:txBody>
          <a:bodyPr/>
          <a:lstStyle/>
          <a:p>
            <a:fld id="{10FE197A-1E1A-4E29-90D0-BB3C4DCE1E6B}" type="slidenum">
              <a:rPr lang="en-GB" smtClean="0"/>
              <a:t>56</a:t>
            </a:fld>
            <a:endParaRPr lang="en-GB"/>
          </a:p>
        </p:txBody>
      </p:sp>
    </p:spTree>
    <p:extLst>
      <p:ext uri="{BB962C8B-B14F-4D97-AF65-F5344CB8AC3E}">
        <p14:creationId xmlns:p14="http://schemas.microsoft.com/office/powerpoint/2010/main" val="14403319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FF1D95-7EE3-283F-FA2C-7624D95049E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C7AC204-EDC2-C5B3-25C1-A2384356829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1190515-FC64-858D-2FFE-34F703445AD7}"/>
              </a:ext>
            </a:extLst>
          </p:cNvPr>
          <p:cNvSpPr>
            <a:spLocks noGrp="1"/>
          </p:cNvSpPr>
          <p:nvPr>
            <p:ph type="dt" sz="half" idx="10"/>
          </p:nvPr>
        </p:nvSpPr>
        <p:spPr/>
        <p:txBody>
          <a:bodyPr/>
          <a:lstStyle/>
          <a:p>
            <a:fld id="{C06B16E3-454F-472B-B3EF-DF7DBA8F23FA}" type="datetimeFigureOut">
              <a:rPr lang="en-GB" smtClean="0"/>
              <a:t>06/03/2025</a:t>
            </a:fld>
            <a:endParaRPr lang="en-GB"/>
          </a:p>
        </p:txBody>
      </p:sp>
      <p:sp>
        <p:nvSpPr>
          <p:cNvPr id="5" name="Footer Placeholder 4">
            <a:extLst>
              <a:ext uri="{FF2B5EF4-FFF2-40B4-BE49-F238E27FC236}">
                <a16:creationId xmlns:a16="http://schemas.microsoft.com/office/drawing/2014/main" id="{C1FBF94C-B6C8-BEAB-06ED-93B9A2ECB06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034A51-5B50-2C3A-A803-FECC594A47C7}"/>
              </a:ext>
            </a:extLst>
          </p:cNvPr>
          <p:cNvSpPr>
            <a:spLocks noGrp="1"/>
          </p:cNvSpPr>
          <p:nvPr>
            <p:ph type="sldNum" sz="quarter" idx="12"/>
          </p:nvPr>
        </p:nvSpPr>
        <p:spPr/>
        <p:txBody>
          <a:bodyPr/>
          <a:lstStyle/>
          <a:p>
            <a:fld id="{F1704575-0A74-448C-A860-D2DE5310CF57}" type="slidenum">
              <a:rPr lang="en-GB" smtClean="0"/>
              <a:t>‹#›</a:t>
            </a:fld>
            <a:endParaRPr lang="en-GB"/>
          </a:p>
        </p:txBody>
      </p:sp>
    </p:spTree>
    <p:extLst>
      <p:ext uri="{BB962C8B-B14F-4D97-AF65-F5344CB8AC3E}">
        <p14:creationId xmlns:p14="http://schemas.microsoft.com/office/powerpoint/2010/main" val="15333524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5E45D6-6A88-9046-D86A-05AEC3EA924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653D463-4802-B553-2960-0A6B59AF53B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9BE45B7-AAC5-AF98-256C-323E759F632D}"/>
              </a:ext>
            </a:extLst>
          </p:cNvPr>
          <p:cNvSpPr>
            <a:spLocks noGrp="1"/>
          </p:cNvSpPr>
          <p:nvPr>
            <p:ph type="dt" sz="half" idx="10"/>
          </p:nvPr>
        </p:nvSpPr>
        <p:spPr/>
        <p:txBody>
          <a:bodyPr/>
          <a:lstStyle/>
          <a:p>
            <a:fld id="{C06B16E3-454F-472B-B3EF-DF7DBA8F23FA}" type="datetimeFigureOut">
              <a:rPr lang="en-GB" smtClean="0"/>
              <a:t>06/03/2025</a:t>
            </a:fld>
            <a:endParaRPr lang="en-GB"/>
          </a:p>
        </p:txBody>
      </p:sp>
      <p:sp>
        <p:nvSpPr>
          <p:cNvPr id="5" name="Footer Placeholder 4">
            <a:extLst>
              <a:ext uri="{FF2B5EF4-FFF2-40B4-BE49-F238E27FC236}">
                <a16:creationId xmlns:a16="http://schemas.microsoft.com/office/drawing/2014/main" id="{8A866D8D-2CA2-4C73-3BB0-99DDC89D40C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E5A85DC-546D-A193-6FAE-0B44766F8E27}"/>
              </a:ext>
            </a:extLst>
          </p:cNvPr>
          <p:cNvSpPr>
            <a:spLocks noGrp="1"/>
          </p:cNvSpPr>
          <p:nvPr>
            <p:ph type="sldNum" sz="quarter" idx="12"/>
          </p:nvPr>
        </p:nvSpPr>
        <p:spPr/>
        <p:txBody>
          <a:bodyPr/>
          <a:lstStyle/>
          <a:p>
            <a:fld id="{F1704575-0A74-448C-A860-D2DE5310CF57}" type="slidenum">
              <a:rPr lang="en-GB" smtClean="0"/>
              <a:t>‹#›</a:t>
            </a:fld>
            <a:endParaRPr lang="en-GB"/>
          </a:p>
        </p:txBody>
      </p:sp>
    </p:spTree>
    <p:extLst>
      <p:ext uri="{BB962C8B-B14F-4D97-AF65-F5344CB8AC3E}">
        <p14:creationId xmlns:p14="http://schemas.microsoft.com/office/powerpoint/2010/main" val="15533273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B19FFF-1383-191B-5DA7-8D483AB74CC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333EC67-7FAD-9E56-A02E-F8C0ADA2CE7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46530A6-BCE6-F748-002F-DDA58B075D1F}"/>
              </a:ext>
            </a:extLst>
          </p:cNvPr>
          <p:cNvSpPr>
            <a:spLocks noGrp="1"/>
          </p:cNvSpPr>
          <p:nvPr>
            <p:ph type="dt" sz="half" idx="10"/>
          </p:nvPr>
        </p:nvSpPr>
        <p:spPr/>
        <p:txBody>
          <a:bodyPr/>
          <a:lstStyle/>
          <a:p>
            <a:fld id="{C06B16E3-454F-472B-B3EF-DF7DBA8F23FA}" type="datetimeFigureOut">
              <a:rPr lang="en-GB" smtClean="0"/>
              <a:t>06/03/2025</a:t>
            </a:fld>
            <a:endParaRPr lang="en-GB"/>
          </a:p>
        </p:txBody>
      </p:sp>
      <p:sp>
        <p:nvSpPr>
          <p:cNvPr id="5" name="Footer Placeholder 4">
            <a:extLst>
              <a:ext uri="{FF2B5EF4-FFF2-40B4-BE49-F238E27FC236}">
                <a16:creationId xmlns:a16="http://schemas.microsoft.com/office/drawing/2014/main" id="{68ED9996-29C5-0ABB-FDAF-1D8C47C864F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1B9F036-F863-F7F6-00EB-392E0293C045}"/>
              </a:ext>
            </a:extLst>
          </p:cNvPr>
          <p:cNvSpPr>
            <a:spLocks noGrp="1"/>
          </p:cNvSpPr>
          <p:nvPr>
            <p:ph type="sldNum" sz="quarter" idx="12"/>
          </p:nvPr>
        </p:nvSpPr>
        <p:spPr/>
        <p:txBody>
          <a:bodyPr/>
          <a:lstStyle/>
          <a:p>
            <a:fld id="{F1704575-0A74-448C-A860-D2DE5310CF57}" type="slidenum">
              <a:rPr lang="en-GB" smtClean="0"/>
              <a:t>‹#›</a:t>
            </a:fld>
            <a:endParaRPr lang="en-GB"/>
          </a:p>
        </p:txBody>
      </p:sp>
    </p:spTree>
    <p:extLst>
      <p:ext uri="{BB962C8B-B14F-4D97-AF65-F5344CB8AC3E}">
        <p14:creationId xmlns:p14="http://schemas.microsoft.com/office/powerpoint/2010/main" val="2546621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0E463C-DEB1-AB8F-028D-6099EF264EA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E1826C9-BB54-5928-C8B4-4558825D7B8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3E2DD18-467F-0AFF-5C07-C7F2CE3A531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14CA2C2-0AB1-3C21-D682-999F6BAFFAD7}"/>
              </a:ext>
            </a:extLst>
          </p:cNvPr>
          <p:cNvSpPr>
            <a:spLocks noGrp="1"/>
          </p:cNvSpPr>
          <p:nvPr>
            <p:ph type="dt" sz="half" idx="10"/>
          </p:nvPr>
        </p:nvSpPr>
        <p:spPr/>
        <p:txBody>
          <a:bodyPr/>
          <a:lstStyle/>
          <a:p>
            <a:fld id="{C06B16E3-454F-472B-B3EF-DF7DBA8F23FA}" type="datetimeFigureOut">
              <a:rPr lang="en-GB" smtClean="0"/>
              <a:t>06/03/2025</a:t>
            </a:fld>
            <a:endParaRPr lang="en-GB"/>
          </a:p>
        </p:txBody>
      </p:sp>
      <p:sp>
        <p:nvSpPr>
          <p:cNvPr id="6" name="Footer Placeholder 5">
            <a:extLst>
              <a:ext uri="{FF2B5EF4-FFF2-40B4-BE49-F238E27FC236}">
                <a16:creationId xmlns:a16="http://schemas.microsoft.com/office/drawing/2014/main" id="{2BDC6AC5-EFCE-0EB2-DB96-E5E0C8121CC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4345B09-9EA6-1C48-62EF-93C0472F4F0C}"/>
              </a:ext>
            </a:extLst>
          </p:cNvPr>
          <p:cNvSpPr>
            <a:spLocks noGrp="1"/>
          </p:cNvSpPr>
          <p:nvPr>
            <p:ph type="sldNum" sz="quarter" idx="12"/>
          </p:nvPr>
        </p:nvSpPr>
        <p:spPr/>
        <p:txBody>
          <a:bodyPr/>
          <a:lstStyle/>
          <a:p>
            <a:fld id="{F1704575-0A74-448C-A860-D2DE5310CF57}" type="slidenum">
              <a:rPr lang="en-GB" smtClean="0"/>
              <a:t>‹#›</a:t>
            </a:fld>
            <a:endParaRPr lang="en-GB"/>
          </a:p>
        </p:txBody>
      </p:sp>
    </p:spTree>
    <p:extLst>
      <p:ext uri="{BB962C8B-B14F-4D97-AF65-F5344CB8AC3E}">
        <p14:creationId xmlns:p14="http://schemas.microsoft.com/office/powerpoint/2010/main" val="358455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D3A331-F6D2-5A1C-3678-8C58DDD8040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2E7D332-E4E4-4596-647B-8E1C0DF85B1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23065F2-42FF-86AC-5D1C-E891E83ED67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84A4653-2DC9-9E4B-C156-5CEF63CFCE2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2DF7D26-A6C5-CF37-55CF-FA79CE5D84D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F6F5E7E-A89C-4949-0B92-4309CD11FE82}"/>
              </a:ext>
            </a:extLst>
          </p:cNvPr>
          <p:cNvSpPr>
            <a:spLocks noGrp="1"/>
          </p:cNvSpPr>
          <p:nvPr>
            <p:ph type="dt" sz="half" idx="10"/>
          </p:nvPr>
        </p:nvSpPr>
        <p:spPr/>
        <p:txBody>
          <a:bodyPr/>
          <a:lstStyle/>
          <a:p>
            <a:fld id="{C06B16E3-454F-472B-B3EF-DF7DBA8F23FA}" type="datetimeFigureOut">
              <a:rPr lang="en-GB" smtClean="0"/>
              <a:t>06/03/2025</a:t>
            </a:fld>
            <a:endParaRPr lang="en-GB"/>
          </a:p>
        </p:txBody>
      </p:sp>
      <p:sp>
        <p:nvSpPr>
          <p:cNvPr id="8" name="Footer Placeholder 7">
            <a:extLst>
              <a:ext uri="{FF2B5EF4-FFF2-40B4-BE49-F238E27FC236}">
                <a16:creationId xmlns:a16="http://schemas.microsoft.com/office/drawing/2014/main" id="{0F3F9D21-7299-5A61-C607-0B803C77DEF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B877651-48FE-24F0-EBF7-F75DD16CAB1F}"/>
              </a:ext>
            </a:extLst>
          </p:cNvPr>
          <p:cNvSpPr>
            <a:spLocks noGrp="1"/>
          </p:cNvSpPr>
          <p:nvPr>
            <p:ph type="sldNum" sz="quarter" idx="12"/>
          </p:nvPr>
        </p:nvSpPr>
        <p:spPr/>
        <p:txBody>
          <a:bodyPr/>
          <a:lstStyle/>
          <a:p>
            <a:fld id="{F1704575-0A74-448C-A860-D2DE5310CF57}" type="slidenum">
              <a:rPr lang="en-GB" smtClean="0"/>
              <a:t>‹#›</a:t>
            </a:fld>
            <a:endParaRPr lang="en-GB"/>
          </a:p>
        </p:txBody>
      </p:sp>
    </p:spTree>
    <p:extLst>
      <p:ext uri="{BB962C8B-B14F-4D97-AF65-F5344CB8AC3E}">
        <p14:creationId xmlns:p14="http://schemas.microsoft.com/office/powerpoint/2010/main" val="16581616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F1605E-6A6F-C0C9-8723-8DCAA92DA93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18EA78A-7385-2BB6-8C17-BEAA41117758}"/>
              </a:ext>
            </a:extLst>
          </p:cNvPr>
          <p:cNvSpPr>
            <a:spLocks noGrp="1"/>
          </p:cNvSpPr>
          <p:nvPr>
            <p:ph type="dt" sz="half" idx="10"/>
          </p:nvPr>
        </p:nvSpPr>
        <p:spPr/>
        <p:txBody>
          <a:bodyPr/>
          <a:lstStyle/>
          <a:p>
            <a:fld id="{C06B16E3-454F-472B-B3EF-DF7DBA8F23FA}" type="datetimeFigureOut">
              <a:rPr lang="en-GB" smtClean="0"/>
              <a:t>06/03/2025</a:t>
            </a:fld>
            <a:endParaRPr lang="en-GB"/>
          </a:p>
        </p:txBody>
      </p:sp>
      <p:sp>
        <p:nvSpPr>
          <p:cNvPr id="4" name="Footer Placeholder 3">
            <a:extLst>
              <a:ext uri="{FF2B5EF4-FFF2-40B4-BE49-F238E27FC236}">
                <a16:creationId xmlns:a16="http://schemas.microsoft.com/office/drawing/2014/main" id="{9DE24BAF-A58B-71FE-360B-24C2D84FDCD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AC8A3A6-3349-030F-D934-7886CEB9AB8F}"/>
              </a:ext>
            </a:extLst>
          </p:cNvPr>
          <p:cNvSpPr>
            <a:spLocks noGrp="1"/>
          </p:cNvSpPr>
          <p:nvPr>
            <p:ph type="sldNum" sz="quarter" idx="12"/>
          </p:nvPr>
        </p:nvSpPr>
        <p:spPr/>
        <p:txBody>
          <a:bodyPr/>
          <a:lstStyle/>
          <a:p>
            <a:fld id="{F1704575-0A74-448C-A860-D2DE5310CF57}" type="slidenum">
              <a:rPr lang="en-GB" smtClean="0"/>
              <a:t>‹#›</a:t>
            </a:fld>
            <a:endParaRPr lang="en-GB"/>
          </a:p>
        </p:txBody>
      </p:sp>
    </p:spTree>
    <p:extLst>
      <p:ext uri="{BB962C8B-B14F-4D97-AF65-F5344CB8AC3E}">
        <p14:creationId xmlns:p14="http://schemas.microsoft.com/office/powerpoint/2010/main" val="34246446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3D31816-855B-F789-0E57-C266850D85E0}"/>
              </a:ext>
            </a:extLst>
          </p:cNvPr>
          <p:cNvSpPr>
            <a:spLocks noGrp="1"/>
          </p:cNvSpPr>
          <p:nvPr>
            <p:ph type="dt" sz="half" idx="10"/>
          </p:nvPr>
        </p:nvSpPr>
        <p:spPr/>
        <p:txBody>
          <a:bodyPr/>
          <a:lstStyle/>
          <a:p>
            <a:fld id="{C06B16E3-454F-472B-B3EF-DF7DBA8F23FA}" type="datetimeFigureOut">
              <a:rPr lang="en-GB" smtClean="0"/>
              <a:t>06/03/2025</a:t>
            </a:fld>
            <a:endParaRPr lang="en-GB"/>
          </a:p>
        </p:txBody>
      </p:sp>
      <p:sp>
        <p:nvSpPr>
          <p:cNvPr id="3" name="Footer Placeholder 2">
            <a:extLst>
              <a:ext uri="{FF2B5EF4-FFF2-40B4-BE49-F238E27FC236}">
                <a16:creationId xmlns:a16="http://schemas.microsoft.com/office/drawing/2014/main" id="{E653678F-9727-B6B4-0340-B074A2682EF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313887D-9805-4FEA-C81B-4CB193BBB072}"/>
              </a:ext>
            </a:extLst>
          </p:cNvPr>
          <p:cNvSpPr>
            <a:spLocks noGrp="1"/>
          </p:cNvSpPr>
          <p:nvPr>
            <p:ph type="sldNum" sz="quarter" idx="12"/>
          </p:nvPr>
        </p:nvSpPr>
        <p:spPr/>
        <p:txBody>
          <a:bodyPr/>
          <a:lstStyle/>
          <a:p>
            <a:fld id="{F1704575-0A74-448C-A860-D2DE5310CF57}" type="slidenum">
              <a:rPr lang="en-GB" smtClean="0"/>
              <a:t>‹#›</a:t>
            </a:fld>
            <a:endParaRPr lang="en-GB"/>
          </a:p>
        </p:txBody>
      </p:sp>
    </p:spTree>
    <p:extLst>
      <p:ext uri="{BB962C8B-B14F-4D97-AF65-F5344CB8AC3E}">
        <p14:creationId xmlns:p14="http://schemas.microsoft.com/office/powerpoint/2010/main" val="1900209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212E5F-3212-28C8-E4D0-EF8A4D3CAA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D5D9F7D-4E42-C438-6550-9121097E815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C2FC4A4-FAA1-6D45-3C86-53E5F0AF3A2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379928D-C432-F2F4-9554-EEE9A85C6DF5}"/>
              </a:ext>
            </a:extLst>
          </p:cNvPr>
          <p:cNvSpPr>
            <a:spLocks noGrp="1"/>
          </p:cNvSpPr>
          <p:nvPr>
            <p:ph type="dt" sz="half" idx="10"/>
          </p:nvPr>
        </p:nvSpPr>
        <p:spPr/>
        <p:txBody>
          <a:bodyPr/>
          <a:lstStyle/>
          <a:p>
            <a:fld id="{C06B16E3-454F-472B-B3EF-DF7DBA8F23FA}" type="datetimeFigureOut">
              <a:rPr lang="en-GB" smtClean="0"/>
              <a:t>06/03/2025</a:t>
            </a:fld>
            <a:endParaRPr lang="en-GB"/>
          </a:p>
        </p:txBody>
      </p:sp>
      <p:sp>
        <p:nvSpPr>
          <p:cNvPr id="6" name="Footer Placeholder 5">
            <a:extLst>
              <a:ext uri="{FF2B5EF4-FFF2-40B4-BE49-F238E27FC236}">
                <a16:creationId xmlns:a16="http://schemas.microsoft.com/office/drawing/2014/main" id="{A35C42C5-C7B7-3865-D21B-DAC2FCBE801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9BCF869-D431-ED81-5336-13F3F63DF358}"/>
              </a:ext>
            </a:extLst>
          </p:cNvPr>
          <p:cNvSpPr>
            <a:spLocks noGrp="1"/>
          </p:cNvSpPr>
          <p:nvPr>
            <p:ph type="sldNum" sz="quarter" idx="12"/>
          </p:nvPr>
        </p:nvSpPr>
        <p:spPr/>
        <p:txBody>
          <a:bodyPr/>
          <a:lstStyle/>
          <a:p>
            <a:fld id="{F1704575-0A74-448C-A860-D2DE5310CF57}" type="slidenum">
              <a:rPr lang="en-GB" smtClean="0"/>
              <a:t>‹#›</a:t>
            </a:fld>
            <a:endParaRPr lang="en-GB"/>
          </a:p>
        </p:txBody>
      </p:sp>
    </p:spTree>
    <p:extLst>
      <p:ext uri="{BB962C8B-B14F-4D97-AF65-F5344CB8AC3E}">
        <p14:creationId xmlns:p14="http://schemas.microsoft.com/office/powerpoint/2010/main" val="42572967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4F4848-9CAF-266B-3DFB-5DE70081FC9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797FC0C-090A-8251-A196-07291917766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CCF157F-BFE6-6EB3-6C26-CB106702A4E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621447D-9C45-4238-0929-06C2A1678128}"/>
              </a:ext>
            </a:extLst>
          </p:cNvPr>
          <p:cNvSpPr>
            <a:spLocks noGrp="1"/>
          </p:cNvSpPr>
          <p:nvPr>
            <p:ph type="dt" sz="half" idx="10"/>
          </p:nvPr>
        </p:nvSpPr>
        <p:spPr/>
        <p:txBody>
          <a:bodyPr/>
          <a:lstStyle/>
          <a:p>
            <a:fld id="{C06B16E3-454F-472B-B3EF-DF7DBA8F23FA}" type="datetimeFigureOut">
              <a:rPr lang="en-GB" smtClean="0"/>
              <a:t>06/03/2025</a:t>
            </a:fld>
            <a:endParaRPr lang="en-GB"/>
          </a:p>
        </p:txBody>
      </p:sp>
      <p:sp>
        <p:nvSpPr>
          <p:cNvPr id="6" name="Footer Placeholder 5">
            <a:extLst>
              <a:ext uri="{FF2B5EF4-FFF2-40B4-BE49-F238E27FC236}">
                <a16:creationId xmlns:a16="http://schemas.microsoft.com/office/drawing/2014/main" id="{793CB5E8-B11A-7BE4-00C5-934545A52BD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90A8E90-CEA7-26AA-7AC1-1F98CE7F09F5}"/>
              </a:ext>
            </a:extLst>
          </p:cNvPr>
          <p:cNvSpPr>
            <a:spLocks noGrp="1"/>
          </p:cNvSpPr>
          <p:nvPr>
            <p:ph type="sldNum" sz="quarter" idx="12"/>
          </p:nvPr>
        </p:nvSpPr>
        <p:spPr/>
        <p:txBody>
          <a:bodyPr/>
          <a:lstStyle/>
          <a:p>
            <a:fld id="{F1704575-0A74-448C-A860-D2DE5310CF57}" type="slidenum">
              <a:rPr lang="en-GB" smtClean="0"/>
              <a:t>‹#›</a:t>
            </a:fld>
            <a:endParaRPr lang="en-GB"/>
          </a:p>
        </p:txBody>
      </p:sp>
    </p:spTree>
    <p:extLst>
      <p:ext uri="{BB962C8B-B14F-4D97-AF65-F5344CB8AC3E}">
        <p14:creationId xmlns:p14="http://schemas.microsoft.com/office/powerpoint/2010/main" val="39050123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B8F344-5631-4C0F-4473-EB8D58229E2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AABE1F3-85BD-A103-A58F-FFC62917D60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5A3CF38-9E34-ECE2-36FD-F58899ED13AE}"/>
              </a:ext>
            </a:extLst>
          </p:cNvPr>
          <p:cNvSpPr>
            <a:spLocks noGrp="1"/>
          </p:cNvSpPr>
          <p:nvPr>
            <p:ph type="dt" sz="half" idx="10"/>
          </p:nvPr>
        </p:nvSpPr>
        <p:spPr/>
        <p:txBody>
          <a:bodyPr/>
          <a:lstStyle/>
          <a:p>
            <a:fld id="{C06B16E3-454F-472B-B3EF-DF7DBA8F23FA}" type="datetimeFigureOut">
              <a:rPr lang="en-GB" smtClean="0"/>
              <a:t>06/03/2025</a:t>
            </a:fld>
            <a:endParaRPr lang="en-GB"/>
          </a:p>
        </p:txBody>
      </p:sp>
      <p:sp>
        <p:nvSpPr>
          <p:cNvPr id="5" name="Footer Placeholder 4">
            <a:extLst>
              <a:ext uri="{FF2B5EF4-FFF2-40B4-BE49-F238E27FC236}">
                <a16:creationId xmlns:a16="http://schemas.microsoft.com/office/drawing/2014/main" id="{1D6C35F8-250E-96DB-780E-E96AC458AC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ABCC700-06EF-2B55-5B42-C0B6F443C7BF}"/>
              </a:ext>
            </a:extLst>
          </p:cNvPr>
          <p:cNvSpPr>
            <a:spLocks noGrp="1"/>
          </p:cNvSpPr>
          <p:nvPr>
            <p:ph type="sldNum" sz="quarter" idx="12"/>
          </p:nvPr>
        </p:nvSpPr>
        <p:spPr/>
        <p:txBody>
          <a:bodyPr/>
          <a:lstStyle/>
          <a:p>
            <a:fld id="{F1704575-0A74-448C-A860-D2DE5310CF57}" type="slidenum">
              <a:rPr lang="en-GB" smtClean="0"/>
              <a:t>‹#›</a:t>
            </a:fld>
            <a:endParaRPr lang="en-GB"/>
          </a:p>
        </p:txBody>
      </p:sp>
    </p:spTree>
    <p:extLst>
      <p:ext uri="{BB962C8B-B14F-4D97-AF65-F5344CB8AC3E}">
        <p14:creationId xmlns:p14="http://schemas.microsoft.com/office/powerpoint/2010/main" val="30179742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8A84046-D84D-EA25-C235-9080680136A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21DC9A8-6C2B-0DA0-169C-E1AF462E9E8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D3CEA7-EFEB-C5E4-E00D-9641C1FD9383}"/>
              </a:ext>
            </a:extLst>
          </p:cNvPr>
          <p:cNvSpPr>
            <a:spLocks noGrp="1"/>
          </p:cNvSpPr>
          <p:nvPr>
            <p:ph type="dt" sz="half" idx="10"/>
          </p:nvPr>
        </p:nvSpPr>
        <p:spPr/>
        <p:txBody>
          <a:bodyPr/>
          <a:lstStyle/>
          <a:p>
            <a:fld id="{C06B16E3-454F-472B-B3EF-DF7DBA8F23FA}" type="datetimeFigureOut">
              <a:rPr lang="en-GB" smtClean="0"/>
              <a:t>06/03/2025</a:t>
            </a:fld>
            <a:endParaRPr lang="en-GB"/>
          </a:p>
        </p:txBody>
      </p:sp>
      <p:sp>
        <p:nvSpPr>
          <p:cNvPr id="5" name="Footer Placeholder 4">
            <a:extLst>
              <a:ext uri="{FF2B5EF4-FFF2-40B4-BE49-F238E27FC236}">
                <a16:creationId xmlns:a16="http://schemas.microsoft.com/office/drawing/2014/main" id="{E3B8C120-3A6F-4F0B-864A-623714C0022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882C8BA-7B2E-998C-1970-CEA69436261A}"/>
              </a:ext>
            </a:extLst>
          </p:cNvPr>
          <p:cNvSpPr>
            <a:spLocks noGrp="1"/>
          </p:cNvSpPr>
          <p:nvPr>
            <p:ph type="sldNum" sz="quarter" idx="12"/>
          </p:nvPr>
        </p:nvSpPr>
        <p:spPr/>
        <p:txBody>
          <a:bodyPr/>
          <a:lstStyle/>
          <a:p>
            <a:fld id="{F1704575-0A74-448C-A860-D2DE5310CF57}" type="slidenum">
              <a:rPr lang="en-GB" smtClean="0"/>
              <a:t>‹#›</a:t>
            </a:fld>
            <a:endParaRPr lang="en-GB"/>
          </a:p>
        </p:txBody>
      </p:sp>
    </p:spTree>
    <p:extLst>
      <p:ext uri="{BB962C8B-B14F-4D97-AF65-F5344CB8AC3E}">
        <p14:creationId xmlns:p14="http://schemas.microsoft.com/office/powerpoint/2010/main" val="41996773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912B32E-AA77-5A06-BE92-19BECE1EDD9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C4590F0-7582-9773-1D1C-542027B012B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AA2D50C-D996-6F6D-9CB7-4B672D06102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06B16E3-454F-472B-B3EF-DF7DBA8F23FA}" type="datetimeFigureOut">
              <a:rPr lang="en-GB" smtClean="0"/>
              <a:t>06/03/2025</a:t>
            </a:fld>
            <a:endParaRPr lang="en-GB"/>
          </a:p>
        </p:txBody>
      </p:sp>
      <p:sp>
        <p:nvSpPr>
          <p:cNvPr id="5" name="Footer Placeholder 4">
            <a:extLst>
              <a:ext uri="{FF2B5EF4-FFF2-40B4-BE49-F238E27FC236}">
                <a16:creationId xmlns:a16="http://schemas.microsoft.com/office/drawing/2014/main" id="{3214586F-7FE6-C58B-6305-031496E1D27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8093DA7-74E9-88FD-C50F-DC190D81651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1704575-0A74-448C-A860-D2DE5310CF57}" type="slidenum">
              <a:rPr lang="en-GB" smtClean="0"/>
              <a:t>‹#›</a:t>
            </a:fld>
            <a:endParaRPr lang="en-GB"/>
          </a:p>
        </p:txBody>
      </p:sp>
    </p:spTree>
    <p:extLst>
      <p:ext uri="{BB962C8B-B14F-4D97-AF65-F5344CB8AC3E}">
        <p14:creationId xmlns:p14="http://schemas.microsoft.com/office/powerpoint/2010/main" val="5602230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mailto:J.davies2@uwtsd.ac.uk"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26.xml.rels><?xml version="1.0" encoding="UTF-8" standalone="yes"?>
<Relationships xmlns="http://schemas.openxmlformats.org/package/2006/relationships"><Relationship Id="rId3" Type="http://schemas.openxmlformats.org/officeDocument/2006/relationships/hyperlink" Target="https://www.npr.org/2024/09/11/nx-s1-5108401/donald-trump-debate-eating-dogs-cats-immigrants-false-stereotype"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2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32.jpe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39.jpeg"/></Relationships>
</file>

<file path=ppt/slides/_rels/slide4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7.xml"/><Relationship Id="rId5" Type="http://schemas.openxmlformats.org/officeDocument/2006/relationships/image" Target="../media/image43.png"/><Relationship Id="rId4" Type="http://schemas.openxmlformats.org/officeDocument/2006/relationships/image" Target="../media/image42.png"/></Relationships>
</file>

<file path=ppt/slides/_rels/slide4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2.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46.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49.gif"/><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8" name="Rectangle 1037">
            <a:extLst>
              <a:ext uri="{FF2B5EF4-FFF2-40B4-BE49-F238E27FC236}">
                <a16:creationId xmlns:a16="http://schemas.microsoft.com/office/drawing/2014/main" id="{06DA9DF9-31F7-4056-B42E-878CC92417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itle 1">
            <a:extLst>
              <a:ext uri="{FF2B5EF4-FFF2-40B4-BE49-F238E27FC236}">
                <a16:creationId xmlns:a16="http://schemas.microsoft.com/office/drawing/2014/main" id="{B1B68F3E-7223-7121-EB6A-C748F9A9E4E5}"/>
              </a:ext>
            </a:extLst>
          </p:cNvPr>
          <p:cNvSpPr>
            <a:spLocks noGrp="1"/>
          </p:cNvSpPr>
          <p:nvPr>
            <p:ph type="ctrTitle"/>
          </p:nvPr>
        </p:nvSpPr>
        <p:spPr>
          <a:xfrm>
            <a:off x="643468" y="643468"/>
            <a:ext cx="4620584" cy="4102704"/>
          </a:xfrm>
        </p:spPr>
        <p:txBody>
          <a:bodyPr>
            <a:normAutofit/>
          </a:bodyPr>
          <a:lstStyle/>
          <a:p>
            <a:pPr algn="l"/>
            <a:r>
              <a:rPr lang="en-GB" sz="4400" noProof="0" dirty="0"/>
              <a:t>Gender, Race, Religion and Crime</a:t>
            </a:r>
          </a:p>
        </p:txBody>
      </p:sp>
      <p:sp>
        <p:nvSpPr>
          <p:cNvPr id="3" name="Subtitle 2">
            <a:extLst>
              <a:ext uri="{FF2B5EF4-FFF2-40B4-BE49-F238E27FC236}">
                <a16:creationId xmlns:a16="http://schemas.microsoft.com/office/drawing/2014/main" id="{B2DB2277-EFF5-DF45-76A6-E095C4B3F6C8}"/>
              </a:ext>
            </a:extLst>
          </p:cNvPr>
          <p:cNvSpPr>
            <a:spLocks noGrp="1"/>
          </p:cNvSpPr>
          <p:nvPr>
            <p:ph type="subTitle" idx="1"/>
          </p:nvPr>
        </p:nvSpPr>
        <p:spPr>
          <a:xfrm>
            <a:off x="643467" y="4942114"/>
            <a:ext cx="5125962" cy="1272418"/>
          </a:xfrm>
        </p:spPr>
        <p:txBody>
          <a:bodyPr vert="horz" lIns="91440" tIns="45720" rIns="91440" bIns="45720" rtlCol="0" anchor="t">
            <a:noAutofit/>
          </a:bodyPr>
          <a:lstStyle/>
          <a:p>
            <a:pPr algn="l"/>
            <a:r>
              <a:rPr lang="en-GB" sz="2000" noProof="0" dirty="0"/>
              <a:t>Week 6 – Race and Crime</a:t>
            </a:r>
          </a:p>
          <a:p>
            <a:pPr algn="l"/>
            <a:r>
              <a:rPr lang="en-GB" sz="2000" noProof="0" dirty="0"/>
              <a:t>Jane</a:t>
            </a:r>
            <a:endParaRPr lang="en-GB" sz="2000" noProof="0" dirty="0">
              <a:ea typeface="Calibri"/>
              <a:cs typeface="Calibri"/>
            </a:endParaRPr>
          </a:p>
          <a:p>
            <a:pPr algn="l"/>
            <a:r>
              <a:rPr lang="en-GB" sz="2000" noProof="0" dirty="0">
                <a:hlinkClick r:id="rId2"/>
              </a:rPr>
              <a:t>J.davies2@uwtsd.ac.uk</a:t>
            </a:r>
            <a:r>
              <a:rPr lang="en-GB" sz="2000" noProof="0" dirty="0"/>
              <a:t> 2025</a:t>
            </a:r>
            <a:endParaRPr lang="en-GB" sz="2000" noProof="0" dirty="0">
              <a:ea typeface="Calibri"/>
              <a:cs typeface="Calibri"/>
            </a:endParaRPr>
          </a:p>
        </p:txBody>
      </p:sp>
      <p:pic>
        <p:nvPicPr>
          <p:cNvPr id="1026" name="Picture 2" descr="Photo | Hands in handcuffs | UCLA">
            <a:extLst>
              <a:ext uri="{FF2B5EF4-FFF2-40B4-BE49-F238E27FC236}">
                <a16:creationId xmlns:a16="http://schemas.microsoft.com/office/drawing/2014/main" id="{BA61917E-315C-E32D-10C3-D17F8E268CE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8949" r="30404" b="-1"/>
          <a:stretch/>
        </p:blipFill>
        <p:spPr bwMode="auto">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16976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7718681-A12E-49D6-9925-DD7C68176D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0" name="Freeform: Shape 9">
            <a:extLst>
              <a:ext uri="{FF2B5EF4-FFF2-40B4-BE49-F238E27FC236}">
                <a16:creationId xmlns:a16="http://schemas.microsoft.com/office/drawing/2014/main" id="{FBD77573-9EF2-4C35-8285-A1CF6FBB0E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5511704" cy="6858000"/>
          </a:xfrm>
          <a:custGeom>
            <a:avLst/>
            <a:gdLst>
              <a:gd name="connsiteX0" fmla="*/ 5511704 w 5511704"/>
              <a:gd name="connsiteY0" fmla="*/ 0 h 6886576"/>
              <a:gd name="connsiteX1" fmla="*/ 1008599 w 5511704"/>
              <a:gd name="connsiteY1" fmla="*/ 0 h 6886576"/>
              <a:gd name="connsiteX2" fmla="*/ 1310975 w 5511704"/>
              <a:gd name="connsiteY2" fmla="*/ 110728 h 6886576"/>
              <a:gd name="connsiteX3" fmla="*/ 1267362 w 5511704"/>
              <a:gd name="connsiteY3" fmla="*/ 135731 h 6886576"/>
              <a:gd name="connsiteX4" fmla="*/ 1005692 w 5511704"/>
              <a:gd name="connsiteY4" fmla="*/ 71437 h 6886576"/>
              <a:gd name="connsiteX5" fmla="*/ 953358 w 5511704"/>
              <a:gd name="connsiteY5" fmla="*/ 89297 h 6886576"/>
              <a:gd name="connsiteX6" fmla="*/ 979525 w 5511704"/>
              <a:gd name="connsiteY6" fmla="*/ 164307 h 6886576"/>
              <a:gd name="connsiteX7" fmla="*/ 1092915 w 5511704"/>
              <a:gd name="connsiteY7" fmla="*/ 192882 h 6886576"/>
              <a:gd name="connsiteX8" fmla="*/ 1270270 w 5511704"/>
              <a:gd name="connsiteY8" fmla="*/ 375047 h 6886576"/>
              <a:gd name="connsiteX9" fmla="*/ 1002784 w 5511704"/>
              <a:gd name="connsiteY9" fmla="*/ 353615 h 6886576"/>
              <a:gd name="connsiteX10" fmla="*/ 956265 w 5511704"/>
              <a:gd name="connsiteY10" fmla="*/ 396479 h 6886576"/>
              <a:gd name="connsiteX11" fmla="*/ 938820 w 5511704"/>
              <a:gd name="connsiteY11" fmla="*/ 453629 h 6886576"/>
              <a:gd name="connsiteX12" fmla="*/ 860319 w 5511704"/>
              <a:gd name="connsiteY12" fmla="*/ 360759 h 6886576"/>
              <a:gd name="connsiteX13" fmla="*/ 793447 w 5511704"/>
              <a:gd name="connsiteY13" fmla="*/ 335757 h 6886576"/>
              <a:gd name="connsiteX14" fmla="*/ 773095 w 5511704"/>
              <a:gd name="connsiteY14" fmla="*/ 417910 h 6886576"/>
              <a:gd name="connsiteX15" fmla="*/ 834151 w 5511704"/>
              <a:gd name="connsiteY15" fmla="*/ 507206 h 6886576"/>
              <a:gd name="connsiteX16" fmla="*/ 996969 w 5511704"/>
              <a:gd name="connsiteY16" fmla="*/ 560785 h 6886576"/>
              <a:gd name="connsiteX17" fmla="*/ 822522 w 5511704"/>
              <a:gd name="connsiteY17" fmla="*/ 560785 h 6886576"/>
              <a:gd name="connsiteX18" fmla="*/ 621908 w 5511704"/>
              <a:gd name="connsiteY18" fmla="*/ 525066 h 6886576"/>
              <a:gd name="connsiteX19" fmla="*/ 409664 w 5511704"/>
              <a:gd name="connsiteY19" fmla="*/ 535781 h 6886576"/>
              <a:gd name="connsiteX20" fmla="*/ 209049 w 5511704"/>
              <a:gd name="connsiteY20" fmla="*/ 464344 h 6886576"/>
              <a:gd name="connsiteX21" fmla="*/ 5527 w 5511704"/>
              <a:gd name="connsiteY21" fmla="*/ 467916 h 6886576"/>
              <a:gd name="connsiteX22" fmla="*/ 906838 w 5511704"/>
              <a:gd name="connsiteY22" fmla="*/ 914400 h 6886576"/>
              <a:gd name="connsiteX23" fmla="*/ 863226 w 5511704"/>
              <a:gd name="connsiteY23" fmla="*/ 925116 h 6886576"/>
              <a:gd name="connsiteX24" fmla="*/ 805077 w 5511704"/>
              <a:gd name="connsiteY24" fmla="*/ 953691 h 6886576"/>
              <a:gd name="connsiteX25" fmla="*/ 848689 w 5511704"/>
              <a:gd name="connsiteY25" fmla="*/ 1010841 h 6886576"/>
              <a:gd name="connsiteX26" fmla="*/ 1084193 w 5511704"/>
              <a:gd name="connsiteY26" fmla="*/ 1117997 h 6886576"/>
              <a:gd name="connsiteX27" fmla="*/ 1142342 w 5511704"/>
              <a:gd name="connsiteY27" fmla="*/ 1225153 h 6886576"/>
              <a:gd name="connsiteX28" fmla="*/ 1069655 w 5511704"/>
              <a:gd name="connsiteY28" fmla="*/ 1214438 h 6886576"/>
              <a:gd name="connsiteX29" fmla="*/ 1005692 w 5511704"/>
              <a:gd name="connsiteY29" fmla="*/ 1235869 h 6886576"/>
              <a:gd name="connsiteX30" fmla="*/ 1031858 w 5511704"/>
              <a:gd name="connsiteY30" fmla="*/ 1371600 h 6886576"/>
              <a:gd name="connsiteX31" fmla="*/ 1366216 w 5511704"/>
              <a:gd name="connsiteY31" fmla="*/ 1546622 h 6886576"/>
              <a:gd name="connsiteX32" fmla="*/ 1395290 w 5511704"/>
              <a:gd name="connsiteY32" fmla="*/ 1603772 h 6886576"/>
              <a:gd name="connsiteX33" fmla="*/ 1354586 w 5511704"/>
              <a:gd name="connsiteY33" fmla="*/ 1643063 h 6886576"/>
              <a:gd name="connsiteX34" fmla="*/ 1247011 w 5511704"/>
              <a:gd name="connsiteY34" fmla="*/ 1664494 h 6886576"/>
              <a:gd name="connsiteX35" fmla="*/ 1398198 w 5511704"/>
              <a:gd name="connsiteY35" fmla="*/ 1857375 h 6886576"/>
              <a:gd name="connsiteX36" fmla="*/ 1453440 w 5511704"/>
              <a:gd name="connsiteY36" fmla="*/ 1910954 h 6886576"/>
              <a:gd name="connsiteX37" fmla="*/ 1549386 w 5511704"/>
              <a:gd name="connsiteY37" fmla="*/ 1993106 h 6886576"/>
              <a:gd name="connsiteX38" fmla="*/ 1549386 w 5511704"/>
              <a:gd name="connsiteY38" fmla="*/ 2021681 h 6886576"/>
              <a:gd name="connsiteX39" fmla="*/ 1421458 w 5511704"/>
              <a:gd name="connsiteY39" fmla="*/ 2110978 h 6886576"/>
              <a:gd name="connsiteX40" fmla="*/ 1188861 w 5511704"/>
              <a:gd name="connsiteY40" fmla="*/ 2085976 h 6886576"/>
              <a:gd name="connsiteX41" fmla="*/ 1531941 w 5511704"/>
              <a:gd name="connsiteY41" fmla="*/ 2218135 h 6886576"/>
              <a:gd name="connsiteX42" fmla="*/ 421293 w 5511704"/>
              <a:gd name="connsiteY42" fmla="*/ 1900238 h 6886576"/>
              <a:gd name="connsiteX43" fmla="*/ 491072 w 5511704"/>
              <a:gd name="connsiteY43" fmla="*/ 1982391 h 6886576"/>
              <a:gd name="connsiteX44" fmla="*/ 880671 w 5511704"/>
              <a:gd name="connsiteY44" fmla="*/ 2200276 h 6886576"/>
              <a:gd name="connsiteX45" fmla="*/ 991154 w 5511704"/>
              <a:gd name="connsiteY45" fmla="*/ 2336007 h 6886576"/>
              <a:gd name="connsiteX46" fmla="*/ 1107453 w 5511704"/>
              <a:gd name="connsiteY46" fmla="*/ 2411016 h 6886576"/>
              <a:gd name="connsiteX47" fmla="*/ 1270270 w 5511704"/>
              <a:gd name="connsiteY47" fmla="*/ 2411016 h 6886576"/>
              <a:gd name="connsiteX48" fmla="*/ 1386568 w 5511704"/>
              <a:gd name="connsiteY48" fmla="*/ 2528889 h 6886576"/>
              <a:gd name="connsiteX49" fmla="*/ 1267362 w 5511704"/>
              <a:gd name="connsiteY49" fmla="*/ 2553891 h 6886576"/>
              <a:gd name="connsiteX50" fmla="*/ 1127805 w 5511704"/>
              <a:gd name="connsiteY50" fmla="*/ 2536032 h 6886576"/>
              <a:gd name="connsiteX51" fmla="*/ 970802 w 5511704"/>
              <a:gd name="connsiteY51" fmla="*/ 2575322 h 6886576"/>
              <a:gd name="connsiteX52" fmla="*/ 825429 w 5511704"/>
              <a:gd name="connsiteY52" fmla="*/ 2543176 h 6886576"/>
              <a:gd name="connsiteX53" fmla="*/ 650982 w 5511704"/>
              <a:gd name="connsiteY53" fmla="*/ 2564607 h 6886576"/>
              <a:gd name="connsiteX54" fmla="*/ 595740 w 5511704"/>
              <a:gd name="connsiteY54" fmla="*/ 2703909 h 6886576"/>
              <a:gd name="connsiteX55" fmla="*/ 578296 w 5511704"/>
              <a:gd name="connsiteY55" fmla="*/ 2714626 h 6886576"/>
              <a:gd name="connsiteX56" fmla="*/ 255568 w 5511704"/>
              <a:gd name="connsiteY56" fmla="*/ 2936081 h 6886576"/>
              <a:gd name="connsiteX57" fmla="*/ 165437 w 5511704"/>
              <a:gd name="connsiteY57" fmla="*/ 2953941 h 6886576"/>
              <a:gd name="connsiteX58" fmla="*/ 697501 w 5511704"/>
              <a:gd name="connsiteY58" fmla="*/ 3343275 h 6886576"/>
              <a:gd name="connsiteX59" fmla="*/ 339884 w 5511704"/>
              <a:gd name="connsiteY59" fmla="*/ 3243263 h 6886576"/>
              <a:gd name="connsiteX60" fmla="*/ 290458 w 5511704"/>
              <a:gd name="connsiteY60" fmla="*/ 3407569 h 6886576"/>
              <a:gd name="connsiteX61" fmla="*/ 459090 w 5511704"/>
              <a:gd name="connsiteY61" fmla="*/ 3554016 h 6886576"/>
              <a:gd name="connsiteX62" fmla="*/ 520147 w 5511704"/>
              <a:gd name="connsiteY62" fmla="*/ 3843338 h 6886576"/>
              <a:gd name="connsiteX63" fmla="*/ 491072 w 5511704"/>
              <a:gd name="connsiteY63" fmla="*/ 4107657 h 6886576"/>
              <a:gd name="connsiteX64" fmla="*/ 418386 w 5511704"/>
              <a:gd name="connsiteY64" fmla="*/ 4189810 h 6886576"/>
              <a:gd name="connsiteX65" fmla="*/ 313718 w 5511704"/>
              <a:gd name="connsiteY65" fmla="*/ 4339829 h 6886576"/>
              <a:gd name="connsiteX66" fmla="*/ 249753 w 5511704"/>
              <a:gd name="connsiteY66" fmla="*/ 4432698 h 6886576"/>
              <a:gd name="connsiteX67" fmla="*/ 25879 w 5511704"/>
              <a:gd name="connsiteY67" fmla="*/ 4396979 h 6886576"/>
              <a:gd name="connsiteX68" fmla="*/ 325347 w 5511704"/>
              <a:gd name="connsiteY68" fmla="*/ 4632722 h 6886576"/>
              <a:gd name="connsiteX69" fmla="*/ 84029 w 5511704"/>
              <a:gd name="connsiteY69" fmla="*/ 4604147 h 6886576"/>
              <a:gd name="connsiteX70" fmla="*/ 5527 w 5511704"/>
              <a:gd name="connsiteY70" fmla="*/ 4622007 h 6886576"/>
              <a:gd name="connsiteX71" fmla="*/ 49139 w 5511704"/>
              <a:gd name="connsiteY71" fmla="*/ 4697016 h 6886576"/>
              <a:gd name="connsiteX72" fmla="*/ 226494 w 5511704"/>
              <a:gd name="connsiteY72" fmla="*/ 4825604 h 6886576"/>
              <a:gd name="connsiteX73" fmla="*/ 592833 w 5511704"/>
              <a:gd name="connsiteY73" fmla="*/ 5175647 h 6886576"/>
              <a:gd name="connsiteX74" fmla="*/ 238123 w 5511704"/>
              <a:gd name="connsiteY74" fmla="*/ 5014913 h 6886576"/>
              <a:gd name="connsiteX75" fmla="*/ 610278 w 5511704"/>
              <a:gd name="connsiteY75" fmla="*/ 5375673 h 6886576"/>
              <a:gd name="connsiteX76" fmla="*/ 691686 w 5511704"/>
              <a:gd name="connsiteY76" fmla="*/ 5497116 h 6886576"/>
              <a:gd name="connsiteX77" fmla="*/ 860319 w 5511704"/>
              <a:gd name="connsiteY77" fmla="*/ 5793582 h 6886576"/>
              <a:gd name="connsiteX78" fmla="*/ 851597 w 5511704"/>
              <a:gd name="connsiteY78" fmla="*/ 5825729 h 6886576"/>
              <a:gd name="connsiteX79" fmla="*/ 659704 w 5511704"/>
              <a:gd name="connsiteY79" fmla="*/ 5779295 h 6886576"/>
              <a:gd name="connsiteX80" fmla="*/ 909746 w 5511704"/>
              <a:gd name="connsiteY80" fmla="*/ 6029326 h 6886576"/>
              <a:gd name="connsiteX81" fmla="*/ 1168509 w 5511704"/>
              <a:gd name="connsiteY81" fmla="*/ 6222207 h 6886576"/>
              <a:gd name="connsiteX82" fmla="*/ 985339 w 5511704"/>
              <a:gd name="connsiteY82" fmla="*/ 6193632 h 6886576"/>
              <a:gd name="connsiteX83" fmla="*/ 732391 w 5511704"/>
              <a:gd name="connsiteY83" fmla="*/ 6082904 h 6886576"/>
              <a:gd name="connsiteX84" fmla="*/ 645167 w 5511704"/>
              <a:gd name="connsiteY84" fmla="*/ 6125766 h 6886576"/>
              <a:gd name="connsiteX85" fmla="*/ 883579 w 5511704"/>
              <a:gd name="connsiteY85" fmla="*/ 6307932 h 6886576"/>
              <a:gd name="connsiteX86" fmla="*/ 1020229 w 5511704"/>
              <a:gd name="connsiteY86" fmla="*/ 6393657 h 6886576"/>
              <a:gd name="connsiteX87" fmla="*/ 1075471 w 5511704"/>
              <a:gd name="connsiteY87" fmla="*/ 6457950 h 6886576"/>
              <a:gd name="connsiteX88" fmla="*/ 1232473 w 5511704"/>
              <a:gd name="connsiteY88" fmla="*/ 6686551 h 6886576"/>
              <a:gd name="connsiteX89" fmla="*/ 1592997 w 5511704"/>
              <a:gd name="connsiteY89" fmla="*/ 6886576 h 6886576"/>
              <a:gd name="connsiteX90" fmla="*/ 5511704 w 5511704"/>
              <a:gd name="connsiteY90" fmla="*/ 6886576 h 6886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5511704" h="6886576">
                <a:moveTo>
                  <a:pt x="5511704" y="0"/>
                </a:moveTo>
                <a:lnTo>
                  <a:pt x="1008599" y="0"/>
                </a:lnTo>
                <a:cubicBezTo>
                  <a:pt x="1110360" y="35719"/>
                  <a:pt x="1209214" y="78581"/>
                  <a:pt x="1310975" y="110728"/>
                </a:cubicBezTo>
                <a:cubicBezTo>
                  <a:pt x="1296437" y="146447"/>
                  <a:pt x="1281900" y="139303"/>
                  <a:pt x="1267362" y="135731"/>
                </a:cubicBezTo>
                <a:cubicBezTo>
                  <a:pt x="1180139" y="121445"/>
                  <a:pt x="1090008" y="110728"/>
                  <a:pt x="1005692" y="71437"/>
                </a:cubicBezTo>
                <a:cubicBezTo>
                  <a:pt x="985339" y="64294"/>
                  <a:pt x="962080" y="64294"/>
                  <a:pt x="953358" y="89297"/>
                </a:cubicBezTo>
                <a:cubicBezTo>
                  <a:pt x="938820" y="125016"/>
                  <a:pt x="959172" y="146447"/>
                  <a:pt x="979525" y="164307"/>
                </a:cubicBezTo>
                <a:cubicBezTo>
                  <a:pt x="1014414" y="196453"/>
                  <a:pt x="1055118" y="189310"/>
                  <a:pt x="1092915" y="192882"/>
                </a:cubicBezTo>
                <a:cubicBezTo>
                  <a:pt x="1197583" y="210741"/>
                  <a:pt x="1247011" y="260747"/>
                  <a:pt x="1270270" y="375047"/>
                </a:cubicBezTo>
                <a:cubicBezTo>
                  <a:pt x="1180139" y="328613"/>
                  <a:pt x="1090008" y="385763"/>
                  <a:pt x="1002784" y="353615"/>
                </a:cubicBezTo>
                <a:cubicBezTo>
                  <a:pt x="979525" y="346472"/>
                  <a:pt x="944635" y="357188"/>
                  <a:pt x="956265" y="396479"/>
                </a:cubicBezTo>
                <a:cubicBezTo>
                  <a:pt x="967894" y="432198"/>
                  <a:pt x="1005692" y="460772"/>
                  <a:pt x="938820" y="453629"/>
                </a:cubicBezTo>
                <a:cubicBezTo>
                  <a:pt x="889393" y="450056"/>
                  <a:pt x="874856" y="407194"/>
                  <a:pt x="860319" y="360759"/>
                </a:cubicBezTo>
                <a:cubicBezTo>
                  <a:pt x="848689" y="335757"/>
                  <a:pt x="816707" y="321469"/>
                  <a:pt x="793447" y="335757"/>
                </a:cubicBezTo>
                <a:cubicBezTo>
                  <a:pt x="764373" y="350044"/>
                  <a:pt x="773095" y="389335"/>
                  <a:pt x="773095" y="417910"/>
                </a:cubicBezTo>
                <a:cubicBezTo>
                  <a:pt x="770187" y="471488"/>
                  <a:pt x="793447" y="496491"/>
                  <a:pt x="834151" y="507206"/>
                </a:cubicBezTo>
                <a:cubicBezTo>
                  <a:pt x="883579" y="521494"/>
                  <a:pt x="933005" y="539354"/>
                  <a:pt x="996969" y="560785"/>
                </a:cubicBezTo>
                <a:cubicBezTo>
                  <a:pt x="927190" y="596503"/>
                  <a:pt x="874856" y="589360"/>
                  <a:pt x="822522" y="560785"/>
                </a:cubicBezTo>
                <a:cubicBezTo>
                  <a:pt x="758558" y="528637"/>
                  <a:pt x="674242" y="485775"/>
                  <a:pt x="621908" y="525066"/>
                </a:cubicBezTo>
                <a:cubicBezTo>
                  <a:pt x="543407" y="582216"/>
                  <a:pt x="479443" y="546497"/>
                  <a:pt x="409664" y="535781"/>
                </a:cubicBezTo>
                <a:cubicBezTo>
                  <a:pt x="264290" y="514350"/>
                  <a:pt x="354422" y="482204"/>
                  <a:pt x="209049" y="464344"/>
                </a:cubicBezTo>
                <a:cubicBezTo>
                  <a:pt x="150900" y="457200"/>
                  <a:pt x="89843" y="428625"/>
                  <a:pt x="5527" y="467916"/>
                </a:cubicBezTo>
                <a:cubicBezTo>
                  <a:pt x="386404" y="675085"/>
                  <a:pt x="566666" y="660797"/>
                  <a:pt x="906838" y="914400"/>
                </a:cubicBezTo>
                <a:cubicBezTo>
                  <a:pt x="892301" y="939404"/>
                  <a:pt x="877764" y="928688"/>
                  <a:pt x="863226" y="925116"/>
                </a:cubicBezTo>
                <a:cubicBezTo>
                  <a:pt x="839967" y="921544"/>
                  <a:pt x="810892" y="907256"/>
                  <a:pt x="805077" y="953691"/>
                </a:cubicBezTo>
                <a:cubicBezTo>
                  <a:pt x="802169" y="989410"/>
                  <a:pt x="819615" y="1007269"/>
                  <a:pt x="848689" y="1010841"/>
                </a:cubicBezTo>
                <a:cubicBezTo>
                  <a:pt x="933005" y="1025129"/>
                  <a:pt x="1008599" y="1075135"/>
                  <a:pt x="1084193" y="1117997"/>
                </a:cubicBezTo>
                <a:cubicBezTo>
                  <a:pt x="1119082" y="1135857"/>
                  <a:pt x="1156879" y="1160860"/>
                  <a:pt x="1142342" y="1225153"/>
                </a:cubicBezTo>
                <a:cubicBezTo>
                  <a:pt x="1113268" y="1243013"/>
                  <a:pt x="1092915" y="1218009"/>
                  <a:pt x="1069655" y="1214438"/>
                </a:cubicBezTo>
                <a:cubicBezTo>
                  <a:pt x="1046396" y="1210866"/>
                  <a:pt x="991154" y="1225153"/>
                  <a:pt x="1005692" y="1235869"/>
                </a:cubicBezTo>
                <a:cubicBezTo>
                  <a:pt x="1072563" y="1275159"/>
                  <a:pt x="950450" y="1371600"/>
                  <a:pt x="1031858" y="1371600"/>
                </a:cubicBezTo>
                <a:cubicBezTo>
                  <a:pt x="1165601" y="1371600"/>
                  <a:pt x="1238288" y="1543050"/>
                  <a:pt x="1366216" y="1546622"/>
                </a:cubicBezTo>
                <a:cubicBezTo>
                  <a:pt x="1386568" y="1546622"/>
                  <a:pt x="1395290" y="1578770"/>
                  <a:pt x="1395290" y="1603772"/>
                </a:cubicBezTo>
                <a:cubicBezTo>
                  <a:pt x="1395290" y="1635920"/>
                  <a:pt x="1374939" y="1639491"/>
                  <a:pt x="1354586" y="1643063"/>
                </a:cubicBezTo>
                <a:cubicBezTo>
                  <a:pt x="1322604" y="1646635"/>
                  <a:pt x="1287715" y="1603772"/>
                  <a:pt x="1247011" y="1664494"/>
                </a:cubicBezTo>
                <a:cubicBezTo>
                  <a:pt x="1322604" y="1700213"/>
                  <a:pt x="1401105" y="1735932"/>
                  <a:pt x="1398198" y="1857375"/>
                </a:cubicBezTo>
                <a:cubicBezTo>
                  <a:pt x="1398198" y="1889523"/>
                  <a:pt x="1430180" y="1903810"/>
                  <a:pt x="1453440" y="1910954"/>
                </a:cubicBezTo>
                <a:cubicBezTo>
                  <a:pt x="1494144" y="1925241"/>
                  <a:pt x="1526126" y="1946673"/>
                  <a:pt x="1549386" y="1993106"/>
                </a:cubicBezTo>
                <a:cubicBezTo>
                  <a:pt x="1549386" y="2003822"/>
                  <a:pt x="1549386" y="2010966"/>
                  <a:pt x="1549386" y="2021681"/>
                </a:cubicBezTo>
                <a:cubicBezTo>
                  <a:pt x="1543571" y="2132410"/>
                  <a:pt x="1485422" y="2128838"/>
                  <a:pt x="1421458" y="2110978"/>
                </a:cubicBezTo>
                <a:cubicBezTo>
                  <a:pt x="1345864" y="2089547"/>
                  <a:pt x="1270270" y="2046685"/>
                  <a:pt x="1188861" y="2085976"/>
                </a:cubicBezTo>
                <a:cubicBezTo>
                  <a:pt x="1302252" y="2139554"/>
                  <a:pt x="1427272" y="2143126"/>
                  <a:pt x="1531941" y="2218135"/>
                </a:cubicBezTo>
                <a:cubicBezTo>
                  <a:pt x="1142342" y="2232422"/>
                  <a:pt x="799262" y="1993106"/>
                  <a:pt x="421293" y="1900238"/>
                </a:cubicBezTo>
                <a:cubicBezTo>
                  <a:pt x="432923" y="1960960"/>
                  <a:pt x="464905" y="1975247"/>
                  <a:pt x="491072" y="1982391"/>
                </a:cubicBezTo>
                <a:cubicBezTo>
                  <a:pt x="630630" y="2028825"/>
                  <a:pt x="752743" y="2121695"/>
                  <a:pt x="880671" y="2200276"/>
                </a:cubicBezTo>
                <a:cubicBezTo>
                  <a:pt x="933005" y="2232422"/>
                  <a:pt x="970802" y="2268142"/>
                  <a:pt x="991154" y="2336007"/>
                </a:cubicBezTo>
                <a:cubicBezTo>
                  <a:pt x="1008599" y="2400300"/>
                  <a:pt x="1043489" y="2428875"/>
                  <a:pt x="1107453" y="2411016"/>
                </a:cubicBezTo>
                <a:cubicBezTo>
                  <a:pt x="1159787" y="2396729"/>
                  <a:pt x="1215029" y="2403873"/>
                  <a:pt x="1270270" y="2411016"/>
                </a:cubicBezTo>
                <a:cubicBezTo>
                  <a:pt x="1331326" y="2418160"/>
                  <a:pt x="1401105" y="2489597"/>
                  <a:pt x="1386568" y="2528889"/>
                </a:cubicBezTo>
                <a:cubicBezTo>
                  <a:pt x="1357494" y="2593182"/>
                  <a:pt x="1308067" y="2561035"/>
                  <a:pt x="1267362" y="2553891"/>
                </a:cubicBezTo>
                <a:cubicBezTo>
                  <a:pt x="1217936" y="2546748"/>
                  <a:pt x="1127805" y="2528889"/>
                  <a:pt x="1127805" y="2536032"/>
                </a:cubicBezTo>
                <a:cubicBezTo>
                  <a:pt x="1095822" y="2696766"/>
                  <a:pt x="1023136" y="2575322"/>
                  <a:pt x="970802" y="2575322"/>
                </a:cubicBezTo>
                <a:cubicBezTo>
                  <a:pt x="921375" y="2575322"/>
                  <a:pt x="871949" y="2557463"/>
                  <a:pt x="825429" y="2543176"/>
                </a:cubicBezTo>
                <a:cubicBezTo>
                  <a:pt x="764373" y="2525316"/>
                  <a:pt x="709132" y="2557463"/>
                  <a:pt x="650982" y="2564607"/>
                </a:cubicBezTo>
                <a:cubicBezTo>
                  <a:pt x="598648" y="2571751"/>
                  <a:pt x="627722" y="2664620"/>
                  <a:pt x="595740" y="2703909"/>
                </a:cubicBezTo>
                <a:cubicBezTo>
                  <a:pt x="589926" y="2714626"/>
                  <a:pt x="584111" y="2714626"/>
                  <a:pt x="578296" y="2714626"/>
                </a:cubicBezTo>
                <a:cubicBezTo>
                  <a:pt x="560851" y="2993232"/>
                  <a:pt x="255568" y="2925366"/>
                  <a:pt x="255568" y="2936081"/>
                </a:cubicBezTo>
                <a:cubicBezTo>
                  <a:pt x="229401" y="2953941"/>
                  <a:pt x="197419" y="2911079"/>
                  <a:pt x="165437" y="2953941"/>
                </a:cubicBezTo>
                <a:cubicBezTo>
                  <a:pt x="302087" y="3150394"/>
                  <a:pt x="511425" y="3196828"/>
                  <a:pt x="697501" y="3343275"/>
                </a:cubicBezTo>
                <a:cubicBezTo>
                  <a:pt x="543407" y="3393282"/>
                  <a:pt x="453275" y="3221832"/>
                  <a:pt x="339884" y="3243263"/>
                </a:cubicBezTo>
                <a:cubicBezTo>
                  <a:pt x="284643" y="3296842"/>
                  <a:pt x="450368" y="3382566"/>
                  <a:pt x="290458" y="3407569"/>
                </a:cubicBezTo>
                <a:cubicBezTo>
                  <a:pt x="360236" y="3454004"/>
                  <a:pt x="409664" y="3500439"/>
                  <a:pt x="459090" y="3554016"/>
                </a:cubicBezTo>
                <a:cubicBezTo>
                  <a:pt x="543407" y="3650457"/>
                  <a:pt x="560851" y="3714751"/>
                  <a:pt x="520147" y="3843338"/>
                </a:cubicBezTo>
                <a:cubicBezTo>
                  <a:pt x="493979" y="3929063"/>
                  <a:pt x="456183" y="4007645"/>
                  <a:pt x="491072" y="4107657"/>
                </a:cubicBezTo>
                <a:cubicBezTo>
                  <a:pt x="514332" y="4175522"/>
                  <a:pt x="505609" y="4221957"/>
                  <a:pt x="418386" y="4189810"/>
                </a:cubicBezTo>
                <a:cubicBezTo>
                  <a:pt x="325347" y="4157663"/>
                  <a:pt x="290458" y="4218386"/>
                  <a:pt x="313718" y="4339829"/>
                </a:cubicBezTo>
                <a:cubicBezTo>
                  <a:pt x="328254" y="4418410"/>
                  <a:pt x="313718" y="4443413"/>
                  <a:pt x="249753" y="4432698"/>
                </a:cubicBezTo>
                <a:cubicBezTo>
                  <a:pt x="179975" y="4421982"/>
                  <a:pt x="113103" y="4371976"/>
                  <a:pt x="25879" y="4396979"/>
                </a:cubicBezTo>
                <a:cubicBezTo>
                  <a:pt x="95658" y="4539854"/>
                  <a:pt x="243939" y="4496991"/>
                  <a:pt x="325347" y="4632722"/>
                </a:cubicBezTo>
                <a:cubicBezTo>
                  <a:pt x="229401" y="4632722"/>
                  <a:pt x="153807" y="4632722"/>
                  <a:pt x="84029" y="4604147"/>
                </a:cubicBezTo>
                <a:cubicBezTo>
                  <a:pt x="54954" y="4593433"/>
                  <a:pt x="22972" y="4579145"/>
                  <a:pt x="5527" y="4622007"/>
                </a:cubicBezTo>
                <a:cubicBezTo>
                  <a:pt x="-14826" y="4672014"/>
                  <a:pt x="25879" y="4689872"/>
                  <a:pt x="49139" y="4697016"/>
                </a:cubicBezTo>
                <a:cubicBezTo>
                  <a:pt x="116011" y="4722019"/>
                  <a:pt x="168344" y="4779170"/>
                  <a:pt x="226494" y="4825604"/>
                </a:cubicBezTo>
                <a:cubicBezTo>
                  <a:pt x="351514" y="4925616"/>
                  <a:pt x="488165" y="5011341"/>
                  <a:pt x="592833" y="5175647"/>
                </a:cubicBezTo>
                <a:cubicBezTo>
                  <a:pt x="461997" y="5132785"/>
                  <a:pt x="363144" y="5032772"/>
                  <a:pt x="238123" y="5014913"/>
                </a:cubicBezTo>
                <a:cubicBezTo>
                  <a:pt x="345700" y="5164932"/>
                  <a:pt x="482350" y="5264944"/>
                  <a:pt x="610278" y="5375673"/>
                </a:cubicBezTo>
                <a:cubicBezTo>
                  <a:pt x="648075" y="5407819"/>
                  <a:pt x="685872" y="5429250"/>
                  <a:pt x="691686" y="5497116"/>
                </a:cubicBezTo>
                <a:cubicBezTo>
                  <a:pt x="709132" y="5629276"/>
                  <a:pt x="755650" y="5736432"/>
                  <a:pt x="860319" y="5793582"/>
                </a:cubicBezTo>
                <a:cubicBezTo>
                  <a:pt x="860319" y="5793582"/>
                  <a:pt x="854504" y="5815013"/>
                  <a:pt x="851597" y="5825729"/>
                </a:cubicBezTo>
                <a:cubicBezTo>
                  <a:pt x="787632" y="5829301"/>
                  <a:pt x="738206" y="5750720"/>
                  <a:pt x="659704" y="5779295"/>
                </a:cubicBezTo>
                <a:cubicBezTo>
                  <a:pt x="738206" y="5886451"/>
                  <a:pt x="802169" y="5979319"/>
                  <a:pt x="909746" y="6029326"/>
                </a:cubicBezTo>
                <a:cubicBezTo>
                  <a:pt x="996969" y="6068616"/>
                  <a:pt x="1104545" y="6093620"/>
                  <a:pt x="1168509" y="6222207"/>
                </a:cubicBezTo>
                <a:cubicBezTo>
                  <a:pt x="1095822" y="6247210"/>
                  <a:pt x="1040581" y="6215063"/>
                  <a:pt x="985339" y="6193632"/>
                </a:cubicBezTo>
                <a:cubicBezTo>
                  <a:pt x="901023" y="6157913"/>
                  <a:pt x="816707" y="6118623"/>
                  <a:pt x="732391" y="6082904"/>
                </a:cubicBezTo>
                <a:cubicBezTo>
                  <a:pt x="700408" y="6068616"/>
                  <a:pt x="665519" y="6061472"/>
                  <a:pt x="645167" y="6125766"/>
                </a:cubicBezTo>
                <a:cubicBezTo>
                  <a:pt x="752743" y="6140053"/>
                  <a:pt x="816707" y="6225779"/>
                  <a:pt x="883579" y="6307932"/>
                </a:cubicBezTo>
                <a:cubicBezTo>
                  <a:pt x="921375" y="6354366"/>
                  <a:pt x="953358" y="6415088"/>
                  <a:pt x="1020229" y="6393657"/>
                </a:cubicBezTo>
                <a:cubicBezTo>
                  <a:pt x="1055118" y="6382942"/>
                  <a:pt x="1078378" y="6415088"/>
                  <a:pt x="1075471" y="6457950"/>
                </a:cubicBezTo>
                <a:cubicBezTo>
                  <a:pt x="1060933" y="6607970"/>
                  <a:pt x="1145250" y="6657976"/>
                  <a:pt x="1232473" y="6686551"/>
                </a:cubicBezTo>
                <a:cubicBezTo>
                  <a:pt x="1360401" y="6729413"/>
                  <a:pt x="1473792" y="6815138"/>
                  <a:pt x="1592997" y="6886576"/>
                </a:cubicBezTo>
                <a:lnTo>
                  <a:pt x="5511704" y="6886576"/>
                </a:lnTo>
                <a:close/>
              </a:path>
            </a:pathLst>
          </a:custGeom>
          <a:solidFill>
            <a:schemeClr val="bg2">
              <a:alpha val="50000"/>
            </a:schemeClr>
          </a:solidFill>
          <a:ln w="32707" cap="flat">
            <a:noFill/>
            <a:prstDash val="solid"/>
            <a:miter/>
          </a:ln>
        </p:spPr>
        <p:txBody>
          <a:bodyPr rtlCol="0" anchor="ctr"/>
          <a:lstStyle/>
          <a:p>
            <a:endParaRPr lang="en-GB" noProof="0" dirty="0"/>
          </a:p>
        </p:txBody>
      </p:sp>
      <p:sp>
        <p:nvSpPr>
          <p:cNvPr id="2" name="Title 1">
            <a:extLst>
              <a:ext uri="{FF2B5EF4-FFF2-40B4-BE49-F238E27FC236}">
                <a16:creationId xmlns:a16="http://schemas.microsoft.com/office/drawing/2014/main" id="{0F1147CA-036B-8BD3-880C-4359028F9416}"/>
              </a:ext>
            </a:extLst>
          </p:cNvPr>
          <p:cNvSpPr>
            <a:spLocks noGrp="1"/>
          </p:cNvSpPr>
          <p:nvPr>
            <p:ph type="title"/>
          </p:nvPr>
        </p:nvSpPr>
        <p:spPr>
          <a:xfrm>
            <a:off x="838200" y="713312"/>
            <a:ext cx="4038600" cy="5431376"/>
          </a:xfrm>
        </p:spPr>
        <p:txBody>
          <a:bodyPr>
            <a:normAutofit/>
          </a:bodyPr>
          <a:lstStyle/>
          <a:p>
            <a:r>
              <a:rPr lang="en-GB" noProof="0" dirty="0"/>
              <a:t>Session Outline- Exploring the complex relationship between race and crime</a:t>
            </a:r>
          </a:p>
        </p:txBody>
      </p:sp>
      <p:sp>
        <p:nvSpPr>
          <p:cNvPr id="3" name="Content Placeholder 2">
            <a:extLst>
              <a:ext uri="{FF2B5EF4-FFF2-40B4-BE49-F238E27FC236}">
                <a16:creationId xmlns:a16="http://schemas.microsoft.com/office/drawing/2014/main" id="{D53DE3EB-69D4-0763-4F5A-8BAF8C424CF0}"/>
              </a:ext>
            </a:extLst>
          </p:cNvPr>
          <p:cNvSpPr>
            <a:spLocks noGrp="1"/>
          </p:cNvSpPr>
          <p:nvPr>
            <p:ph idx="1"/>
          </p:nvPr>
        </p:nvSpPr>
        <p:spPr>
          <a:xfrm>
            <a:off x="6095999" y="713313"/>
            <a:ext cx="5257801" cy="5431376"/>
          </a:xfrm>
        </p:spPr>
        <p:txBody>
          <a:bodyPr anchor="ctr">
            <a:normAutofit/>
          </a:bodyPr>
          <a:lstStyle/>
          <a:p>
            <a:r>
              <a:rPr lang="en-GB" sz="2400" noProof="0" dirty="0"/>
              <a:t>Crime and Victimisation by Race</a:t>
            </a:r>
          </a:p>
          <a:p>
            <a:r>
              <a:rPr lang="en-GB" sz="2400" noProof="0" dirty="0"/>
              <a:t>Racism</a:t>
            </a:r>
            <a:endParaRPr lang="en-GB" sz="2400" noProof="0" dirty="0">
              <a:ea typeface="Calibri"/>
              <a:cs typeface="Calibri"/>
            </a:endParaRPr>
          </a:p>
          <a:p>
            <a:r>
              <a:rPr lang="en-GB" sz="2400" noProof="0" dirty="0"/>
              <a:t>Hate Crime</a:t>
            </a:r>
            <a:endParaRPr lang="en-GB" sz="2400" noProof="0" dirty="0">
              <a:ea typeface="Calibri"/>
              <a:cs typeface="Calibri"/>
            </a:endParaRPr>
          </a:p>
          <a:p>
            <a:r>
              <a:rPr lang="en-GB" sz="2400" noProof="0" dirty="0"/>
              <a:t>Policing and Race</a:t>
            </a:r>
            <a:endParaRPr lang="en-GB" sz="2400" noProof="0" dirty="0">
              <a:ea typeface="Calibri"/>
              <a:cs typeface="Calibri"/>
            </a:endParaRPr>
          </a:p>
          <a:p>
            <a:r>
              <a:rPr lang="en-GB" sz="2400" noProof="0" dirty="0"/>
              <a:t>Hate Speech</a:t>
            </a:r>
            <a:endParaRPr lang="en-GB" sz="2400" noProof="0" dirty="0">
              <a:ea typeface="Calibri"/>
              <a:cs typeface="Calibri"/>
            </a:endParaRPr>
          </a:p>
          <a:p>
            <a:r>
              <a:rPr lang="en-GB" sz="2400" noProof="0" dirty="0"/>
              <a:t>Whiteness and Crime</a:t>
            </a:r>
            <a:endParaRPr lang="en-GB" sz="2400" noProof="0" dirty="0">
              <a:ea typeface="Calibri"/>
              <a:cs typeface="Calibri"/>
            </a:endParaRPr>
          </a:p>
          <a:p>
            <a:r>
              <a:rPr lang="en-GB" sz="2400" noProof="0" dirty="0"/>
              <a:t>Knife Crime</a:t>
            </a:r>
            <a:endParaRPr lang="en-GB" sz="2400" noProof="0" dirty="0">
              <a:ea typeface="Calibri"/>
              <a:cs typeface="Calibri"/>
            </a:endParaRPr>
          </a:p>
          <a:p>
            <a:r>
              <a:rPr lang="en-GB" sz="2400" noProof="0" dirty="0"/>
              <a:t>Racism in Football</a:t>
            </a:r>
            <a:endParaRPr lang="en-GB" sz="2400" noProof="0" dirty="0">
              <a:ea typeface="Calibri"/>
              <a:cs typeface="Calibri"/>
            </a:endParaRPr>
          </a:p>
          <a:p>
            <a:r>
              <a:rPr lang="en-GB" sz="2400" noProof="0" dirty="0"/>
              <a:t>Analysing Hate Speech online</a:t>
            </a:r>
            <a:endParaRPr lang="en-GB" sz="2400" noProof="0" dirty="0">
              <a:ea typeface="Calibri"/>
              <a:cs typeface="Calibri"/>
            </a:endParaRPr>
          </a:p>
        </p:txBody>
      </p:sp>
    </p:spTree>
    <p:extLst>
      <p:ext uri="{BB962C8B-B14F-4D97-AF65-F5344CB8AC3E}">
        <p14:creationId xmlns:p14="http://schemas.microsoft.com/office/powerpoint/2010/main" val="28237901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itle 1">
            <a:extLst>
              <a:ext uri="{FF2B5EF4-FFF2-40B4-BE49-F238E27FC236}">
                <a16:creationId xmlns:a16="http://schemas.microsoft.com/office/drawing/2014/main" id="{F24FDF45-EACE-933F-0C5E-AF01A4C87FEF}"/>
              </a:ext>
            </a:extLst>
          </p:cNvPr>
          <p:cNvSpPr>
            <a:spLocks noGrp="1"/>
          </p:cNvSpPr>
          <p:nvPr>
            <p:ph type="title"/>
          </p:nvPr>
        </p:nvSpPr>
        <p:spPr>
          <a:xfrm>
            <a:off x="1075767" y="1188637"/>
            <a:ext cx="2988234" cy="4480726"/>
          </a:xfrm>
        </p:spPr>
        <p:txBody>
          <a:bodyPr>
            <a:normAutofit/>
          </a:bodyPr>
          <a:lstStyle/>
          <a:p>
            <a:pPr algn="r"/>
            <a:r>
              <a:rPr lang="en-GB" sz="6100" noProof="0" dirty="0"/>
              <a:t>Content Warning</a:t>
            </a:r>
          </a:p>
        </p:txBody>
      </p:sp>
      <p:cxnSp>
        <p:nvCxnSpPr>
          <p:cNvPr id="14" name="Straight Connector 13">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9E48B5A-FFC3-CF26-00CA-250A6F9815EB}"/>
              </a:ext>
            </a:extLst>
          </p:cNvPr>
          <p:cNvSpPr>
            <a:spLocks noGrp="1"/>
          </p:cNvSpPr>
          <p:nvPr>
            <p:ph idx="1"/>
          </p:nvPr>
        </p:nvSpPr>
        <p:spPr>
          <a:xfrm>
            <a:off x="5255260" y="1648870"/>
            <a:ext cx="4702848" cy="3560260"/>
          </a:xfrm>
        </p:spPr>
        <p:txBody>
          <a:bodyPr anchor="ctr">
            <a:normAutofit/>
          </a:bodyPr>
          <a:lstStyle/>
          <a:p>
            <a:r>
              <a:rPr lang="en-GB" sz="2400" noProof="0" dirty="0"/>
              <a:t>Todays lecture will be discussing Racism in detail, and as such racial slurs will be discussed. Please engage in these discussions thoughtfully and respectfully.</a:t>
            </a:r>
          </a:p>
          <a:p>
            <a:r>
              <a:rPr lang="en-GB" sz="2400" noProof="0" dirty="0"/>
              <a:t>Do not feel obliged to engage in these discussions if you do not want to.</a:t>
            </a:r>
          </a:p>
        </p:txBody>
      </p:sp>
    </p:spTree>
    <p:extLst>
      <p:ext uri="{BB962C8B-B14F-4D97-AF65-F5344CB8AC3E}">
        <p14:creationId xmlns:p14="http://schemas.microsoft.com/office/powerpoint/2010/main" val="18336229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close-up of words&#10;&#10;AI-generated content may be incorrect.">
            <a:extLst>
              <a:ext uri="{FF2B5EF4-FFF2-40B4-BE49-F238E27FC236}">
                <a16:creationId xmlns:a16="http://schemas.microsoft.com/office/drawing/2014/main" id="{28A30FE3-EA00-18F8-CBCB-3C6A3F7E5746}"/>
              </a:ext>
            </a:extLst>
          </p:cNvPr>
          <p:cNvPicPr>
            <a:picLocks noChangeAspect="1"/>
          </p:cNvPicPr>
          <p:nvPr/>
        </p:nvPicPr>
        <p:blipFill>
          <a:blip r:embed="rId2"/>
          <a:stretch>
            <a:fillRect/>
          </a:stretch>
        </p:blipFill>
        <p:spPr>
          <a:xfrm>
            <a:off x="4914900" y="2714625"/>
            <a:ext cx="2362200" cy="1428750"/>
          </a:xfrm>
          <a:prstGeom prst="rect">
            <a:avLst/>
          </a:prstGeom>
        </p:spPr>
      </p:pic>
      <p:pic>
        <p:nvPicPr>
          <p:cNvPr id="3" name="Picture 2" descr="A close-up of words">
            <a:extLst>
              <a:ext uri="{FF2B5EF4-FFF2-40B4-BE49-F238E27FC236}">
                <a16:creationId xmlns:a16="http://schemas.microsoft.com/office/drawing/2014/main" id="{6F24AEED-0E82-59B6-A9C6-3D27401955D4}"/>
              </a:ext>
            </a:extLst>
          </p:cNvPr>
          <p:cNvPicPr>
            <a:picLocks noChangeAspect="1"/>
          </p:cNvPicPr>
          <p:nvPr/>
        </p:nvPicPr>
        <p:blipFill>
          <a:blip r:embed="rId2"/>
          <a:stretch>
            <a:fillRect/>
          </a:stretch>
        </p:blipFill>
        <p:spPr>
          <a:xfrm>
            <a:off x="1047392" y="730550"/>
            <a:ext cx="10097217" cy="5411277"/>
          </a:xfrm>
          <a:prstGeom prst="rect">
            <a:avLst/>
          </a:prstGeom>
        </p:spPr>
      </p:pic>
    </p:spTree>
    <p:extLst>
      <p:ext uri="{BB962C8B-B14F-4D97-AF65-F5344CB8AC3E}">
        <p14:creationId xmlns:p14="http://schemas.microsoft.com/office/powerpoint/2010/main" val="14083240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3" name="Picture 12" descr="A person with a mustache and a green leaf&#10;&#10;AI-generated content may be incorrect.">
            <a:extLst>
              <a:ext uri="{FF2B5EF4-FFF2-40B4-BE49-F238E27FC236}">
                <a16:creationId xmlns:a16="http://schemas.microsoft.com/office/drawing/2014/main" id="{01DDAA4E-78D8-4E73-B53A-D5736AAF3BAD}"/>
              </a:ext>
            </a:extLst>
          </p:cNvPr>
          <p:cNvPicPr>
            <a:picLocks noChangeAspect="1"/>
          </p:cNvPicPr>
          <p:nvPr/>
        </p:nvPicPr>
        <p:blipFill>
          <a:blip r:embed="rId3"/>
          <a:stretch>
            <a:fillRect/>
          </a:stretch>
        </p:blipFill>
        <p:spPr>
          <a:xfrm>
            <a:off x="1008294" y="346167"/>
            <a:ext cx="2047726" cy="1588946"/>
          </a:xfrm>
          <a:prstGeom prst="rect">
            <a:avLst/>
          </a:prstGeom>
        </p:spPr>
      </p:pic>
      <p:pic>
        <p:nvPicPr>
          <p:cNvPr id="9" name="Picture 8" descr="A group of people holding a banner&#10;&#10;AI-generated content may be incorrect.">
            <a:extLst>
              <a:ext uri="{FF2B5EF4-FFF2-40B4-BE49-F238E27FC236}">
                <a16:creationId xmlns:a16="http://schemas.microsoft.com/office/drawing/2014/main" id="{F9AF944C-347D-08BA-4249-1E1D4B144C67}"/>
              </a:ext>
            </a:extLst>
          </p:cNvPr>
          <p:cNvPicPr>
            <a:picLocks noChangeAspect="1"/>
          </p:cNvPicPr>
          <p:nvPr/>
        </p:nvPicPr>
        <p:blipFill>
          <a:blip r:embed="rId4"/>
          <a:stretch>
            <a:fillRect/>
          </a:stretch>
        </p:blipFill>
        <p:spPr>
          <a:xfrm>
            <a:off x="4676191" y="346167"/>
            <a:ext cx="2667065" cy="1547944"/>
          </a:xfrm>
          <a:prstGeom prst="rect">
            <a:avLst/>
          </a:prstGeom>
        </p:spPr>
      </p:pic>
      <p:pic>
        <p:nvPicPr>
          <p:cNvPr id="15" name="Picture 14" descr="A collage of people walking&#10;&#10;AI-generated content may be incorrect.">
            <a:extLst>
              <a:ext uri="{FF2B5EF4-FFF2-40B4-BE49-F238E27FC236}">
                <a16:creationId xmlns:a16="http://schemas.microsoft.com/office/drawing/2014/main" id="{359C51EC-2832-7D4D-48AE-18DB5DA9947F}"/>
              </a:ext>
            </a:extLst>
          </p:cNvPr>
          <p:cNvPicPr>
            <a:picLocks noChangeAspect="1"/>
          </p:cNvPicPr>
          <p:nvPr/>
        </p:nvPicPr>
        <p:blipFill>
          <a:blip r:embed="rId5"/>
          <a:stretch>
            <a:fillRect/>
          </a:stretch>
        </p:blipFill>
        <p:spPr>
          <a:xfrm>
            <a:off x="762947" y="2639045"/>
            <a:ext cx="2538418" cy="1588934"/>
          </a:xfrm>
          <a:prstGeom prst="rect">
            <a:avLst/>
          </a:prstGeom>
        </p:spPr>
      </p:pic>
      <p:pic>
        <p:nvPicPr>
          <p:cNvPr id="11" name="Picture 10" descr="A group of people in hoodies&#10;&#10;AI-generated content may be incorrect.">
            <a:extLst>
              <a:ext uri="{FF2B5EF4-FFF2-40B4-BE49-F238E27FC236}">
                <a16:creationId xmlns:a16="http://schemas.microsoft.com/office/drawing/2014/main" id="{8DCD7C4D-7030-7FA0-CE32-E742F226287B}"/>
              </a:ext>
            </a:extLst>
          </p:cNvPr>
          <p:cNvPicPr>
            <a:picLocks noChangeAspect="1"/>
          </p:cNvPicPr>
          <p:nvPr/>
        </p:nvPicPr>
        <p:blipFill>
          <a:blip r:embed="rId6"/>
          <a:stretch>
            <a:fillRect/>
          </a:stretch>
        </p:blipFill>
        <p:spPr>
          <a:xfrm>
            <a:off x="678223" y="4930536"/>
            <a:ext cx="2704701" cy="1582664"/>
          </a:xfrm>
          <a:prstGeom prst="rect">
            <a:avLst/>
          </a:prstGeom>
        </p:spPr>
      </p:pic>
      <p:pic>
        <p:nvPicPr>
          <p:cNvPr id="5" name="Content Placeholder 4" descr="Police officers kneeling on the ground&#10;&#10;AI-generated content may be incorrect.">
            <a:extLst>
              <a:ext uri="{FF2B5EF4-FFF2-40B4-BE49-F238E27FC236}">
                <a16:creationId xmlns:a16="http://schemas.microsoft.com/office/drawing/2014/main" id="{C3F9E5BD-037C-370F-4F28-D756626AFAA7}"/>
              </a:ext>
            </a:extLst>
          </p:cNvPr>
          <p:cNvPicPr>
            <a:picLocks noGrp="1" noChangeAspect="1"/>
          </p:cNvPicPr>
          <p:nvPr>
            <p:ph idx="1"/>
          </p:nvPr>
        </p:nvPicPr>
        <p:blipFill>
          <a:blip r:embed="rId7"/>
          <a:stretch>
            <a:fillRect/>
          </a:stretch>
        </p:blipFill>
        <p:spPr>
          <a:xfrm>
            <a:off x="5142675" y="4930535"/>
            <a:ext cx="1793711" cy="1581298"/>
          </a:xfrm>
          <a:prstGeom prst="rect">
            <a:avLst/>
          </a:prstGeom>
        </p:spPr>
      </p:pic>
      <p:sp>
        <p:nvSpPr>
          <p:cNvPr id="20" name="Rectangle 19">
            <a:extLst>
              <a:ext uri="{FF2B5EF4-FFF2-40B4-BE49-F238E27FC236}">
                <a16:creationId xmlns:a16="http://schemas.microsoft.com/office/drawing/2014/main" id="{A5A17FC0-D416-4C8B-A9E6-5924D352B9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55127" y="-680"/>
            <a:ext cx="4236873" cy="6858681"/>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151ECD5-1A90-86F2-44CF-833323A361DF}"/>
              </a:ext>
            </a:extLst>
          </p:cNvPr>
          <p:cNvSpPr>
            <a:spLocks noGrp="1"/>
          </p:cNvSpPr>
          <p:nvPr>
            <p:ph type="title"/>
          </p:nvPr>
        </p:nvSpPr>
        <p:spPr>
          <a:xfrm>
            <a:off x="8282152" y="1010485"/>
            <a:ext cx="2840391" cy="3353959"/>
          </a:xfrm>
        </p:spPr>
        <p:txBody>
          <a:bodyPr vert="horz" lIns="91440" tIns="45720" rIns="91440" bIns="45720" rtlCol="0" anchor="b">
            <a:normAutofit/>
          </a:bodyPr>
          <a:lstStyle/>
          <a:p>
            <a:r>
              <a:rPr lang="en-US" sz="4800" kern="1200" noProof="0">
                <a:solidFill>
                  <a:srgbClr val="FFFFFF"/>
                </a:solidFill>
                <a:latin typeface="+mj-lt"/>
                <a:ea typeface="+mj-ea"/>
                <a:cs typeface="+mj-cs"/>
              </a:rPr>
              <a:t>Race and Crime</a:t>
            </a:r>
          </a:p>
        </p:txBody>
      </p:sp>
      <p:cxnSp>
        <p:nvCxnSpPr>
          <p:cNvPr id="22" name="Straight Connector 21">
            <a:extLst>
              <a:ext uri="{FF2B5EF4-FFF2-40B4-BE49-F238E27FC236}">
                <a16:creationId xmlns:a16="http://schemas.microsoft.com/office/drawing/2014/main" id="{982DC870-E8E5-4050-B10C-CC24FC67E50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2285774"/>
            <a:ext cx="8020742" cy="0"/>
          </a:xfrm>
          <a:prstGeom prst="line">
            <a:avLst/>
          </a:prstGeom>
          <a:ln w="101600">
            <a:solidFill>
              <a:srgbClr val="404040"/>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FF76A74F-C283-4DED-BD4D-086753B7CB0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 y="4571549"/>
            <a:ext cx="8113985" cy="0"/>
          </a:xfrm>
          <a:prstGeom prst="line">
            <a:avLst/>
          </a:prstGeom>
          <a:ln w="101600">
            <a:solidFill>
              <a:srgbClr val="40404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3B2791FB-B2F7-4BBE-B8D8-74C37FF9E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64319" y="-680"/>
            <a:ext cx="0" cy="6858003"/>
          </a:xfrm>
          <a:prstGeom prst="line">
            <a:avLst/>
          </a:prstGeom>
          <a:ln w="101600">
            <a:solidFill>
              <a:srgbClr val="404040"/>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9891B5DE-6811-4844-BB18-472A3F360EE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20742" y="-680"/>
            <a:ext cx="0" cy="2240280"/>
          </a:xfrm>
          <a:prstGeom prst="line">
            <a:avLst/>
          </a:prstGeom>
          <a:ln w="101600">
            <a:solidFill>
              <a:srgbClr val="404040"/>
            </a:solidFill>
          </a:ln>
        </p:spPr>
        <p:style>
          <a:lnRef idx="1">
            <a:schemeClr val="accent1"/>
          </a:lnRef>
          <a:fillRef idx="0">
            <a:schemeClr val="accent1"/>
          </a:fillRef>
          <a:effectRef idx="0">
            <a:schemeClr val="accent1"/>
          </a:effectRef>
          <a:fontRef idx="minor">
            <a:schemeClr val="tx1"/>
          </a:fontRef>
        </p:style>
      </p:cxnSp>
      <p:pic>
        <p:nvPicPr>
          <p:cNvPr id="7" name="Picture 6" descr="A person smiling for the camera&#10;&#10;AI-generated content may be incorrect.">
            <a:extLst>
              <a:ext uri="{FF2B5EF4-FFF2-40B4-BE49-F238E27FC236}">
                <a16:creationId xmlns:a16="http://schemas.microsoft.com/office/drawing/2014/main" id="{41BEA252-445D-D6B9-964F-57DAC97B67A3}"/>
              </a:ext>
            </a:extLst>
          </p:cNvPr>
          <p:cNvPicPr>
            <a:picLocks noChangeAspect="1"/>
          </p:cNvPicPr>
          <p:nvPr/>
        </p:nvPicPr>
        <p:blipFill>
          <a:blip r:embed="rId8"/>
          <a:stretch>
            <a:fillRect/>
          </a:stretch>
        </p:blipFill>
        <p:spPr>
          <a:xfrm>
            <a:off x="5313245" y="2636436"/>
            <a:ext cx="1452576" cy="1714847"/>
          </a:xfrm>
          <a:prstGeom prst="rect">
            <a:avLst/>
          </a:prstGeom>
        </p:spPr>
      </p:pic>
      <p:cxnSp>
        <p:nvCxnSpPr>
          <p:cNvPr id="30" name="Straight Connector 29">
            <a:extLst>
              <a:ext uri="{FF2B5EF4-FFF2-40B4-BE49-F238E27FC236}">
                <a16:creationId xmlns:a16="http://schemas.microsoft.com/office/drawing/2014/main" id="{77A9CA3A-7216-41E0-B3CD-058077FD396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340636" y="4571549"/>
            <a:ext cx="1892695" cy="0"/>
          </a:xfrm>
          <a:prstGeom prst="line">
            <a:avLst/>
          </a:prstGeom>
          <a:ln w="15875">
            <a:solidFill>
              <a:srgbClr val="FFFFFF">
                <a:alpha val="75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751024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33DB25-012F-967D-B22E-8F19C7A722BE}"/>
              </a:ext>
            </a:extLst>
          </p:cNvPr>
          <p:cNvSpPr>
            <a:spLocks noGrp="1"/>
          </p:cNvSpPr>
          <p:nvPr>
            <p:ph type="title"/>
          </p:nvPr>
        </p:nvSpPr>
        <p:spPr>
          <a:xfrm>
            <a:off x="838200" y="365125"/>
            <a:ext cx="10515600" cy="764847"/>
          </a:xfrm>
        </p:spPr>
        <p:txBody>
          <a:bodyPr>
            <a:normAutofit/>
          </a:bodyPr>
          <a:lstStyle/>
          <a:p>
            <a:r>
              <a:rPr lang="en-GB" sz="2800" noProof="0" dirty="0">
                <a:ea typeface="Calibri Light"/>
                <a:cs typeface="Calibri Light"/>
              </a:rPr>
              <a:t>Crime Rates by Race 2022</a:t>
            </a:r>
            <a:endParaRPr lang="en-GB" sz="2800" noProof="0" dirty="0"/>
          </a:p>
        </p:txBody>
      </p:sp>
      <p:pic>
        <p:nvPicPr>
          <p:cNvPr id="4" name="Content Placeholder 3">
            <a:extLst>
              <a:ext uri="{FF2B5EF4-FFF2-40B4-BE49-F238E27FC236}">
                <a16:creationId xmlns:a16="http://schemas.microsoft.com/office/drawing/2014/main" id="{2ADDB667-3E5D-B237-CC66-E8A1A4D0EB49}"/>
              </a:ext>
            </a:extLst>
          </p:cNvPr>
          <p:cNvPicPr>
            <a:picLocks noGrp="1" noChangeAspect="1"/>
          </p:cNvPicPr>
          <p:nvPr>
            <p:ph idx="1"/>
          </p:nvPr>
        </p:nvPicPr>
        <p:blipFill>
          <a:blip r:embed="rId3"/>
          <a:stretch>
            <a:fillRect/>
          </a:stretch>
        </p:blipFill>
        <p:spPr>
          <a:xfrm>
            <a:off x="831201" y="1149890"/>
            <a:ext cx="10917785" cy="5357752"/>
          </a:xfrm>
        </p:spPr>
      </p:pic>
    </p:spTree>
    <p:extLst>
      <p:ext uri="{BB962C8B-B14F-4D97-AF65-F5344CB8AC3E}">
        <p14:creationId xmlns:p14="http://schemas.microsoft.com/office/powerpoint/2010/main" val="31550694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6EA0F63-7B1A-0A85-488C-488B030A74C4}"/>
              </a:ext>
            </a:extLst>
          </p:cNvPr>
          <p:cNvPicPr>
            <a:picLocks noChangeAspect="1"/>
          </p:cNvPicPr>
          <p:nvPr/>
        </p:nvPicPr>
        <p:blipFill>
          <a:blip r:embed="rId3"/>
          <a:stretch>
            <a:fillRect/>
          </a:stretch>
        </p:blipFill>
        <p:spPr>
          <a:xfrm>
            <a:off x="922847" y="554607"/>
            <a:ext cx="10504457" cy="6021956"/>
          </a:xfrm>
          <a:prstGeom prst="rect">
            <a:avLst/>
          </a:prstGeom>
        </p:spPr>
      </p:pic>
    </p:spTree>
    <p:extLst>
      <p:ext uri="{BB962C8B-B14F-4D97-AF65-F5344CB8AC3E}">
        <p14:creationId xmlns:p14="http://schemas.microsoft.com/office/powerpoint/2010/main" val="31737120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03" name="Rectangle 4102">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itle 1">
            <a:extLst>
              <a:ext uri="{FF2B5EF4-FFF2-40B4-BE49-F238E27FC236}">
                <a16:creationId xmlns:a16="http://schemas.microsoft.com/office/drawing/2014/main" id="{681BBB19-E262-BA34-AC1B-FB4F42E33575}"/>
              </a:ext>
            </a:extLst>
          </p:cNvPr>
          <p:cNvSpPr>
            <a:spLocks noGrp="1"/>
          </p:cNvSpPr>
          <p:nvPr>
            <p:ph type="title"/>
          </p:nvPr>
        </p:nvSpPr>
        <p:spPr>
          <a:xfrm>
            <a:off x="572493" y="238539"/>
            <a:ext cx="11018520" cy="1434415"/>
          </a:xfrm>
        </p:spPr>
        <p:txBody>
          <a:bodyPr anchor="b">
            <a:normAutofit/>
          </a:bodyPr>
          <a:lstStyle/>
          <a:p>
            <a:r>
              <a:rPr lang="en-GB" sz="5400" noProof="0" dirty="0"/>
              <a:t>Arrests by Race</a:t>
            </a:r>
          </a:p>
        </p:txBody>
      </p:sp>
      <p:sp>
        <p:nvSpPr>
          <p:cNvPr id="4105"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3" name="Content Placeholder 2">
            <a:extLst>
              <a:ext uri="{FF2B5EF4-FFF2-40B4-BE49-F238E27FC236}">
                <a16:creationId xmlns:a16="http://schemas.microsoft.com/office/drawing/2014/main" id="{F9AE4CE4-FA02-FA5E-3D22-8F4905B1BA5D}"/>
              </a:ext>
            </a:extLst>
          </p:cNvPr>
          <p:cNvSpPr>
            <a:spLocks noGrp="1"/>
          </p:cNvSpPr>
          <p:nvPr>
            <p:ph idx="1"/>
          </p:nvPr>
        </p:nvSpPr>
        <p:spPr>
          <a:xfrm>
            <a:off x="572493" y="2071316"/>
            <a:ext cx="7590570" cy="4119172"/>
          </a:xfrm>
        </p:spPr>
        <p:txBody>
          <a:bodyPr anchor="t">
            <a:normAutofit/>
          </a:bodyPr>
          <a:lstStyle/>
          <a:p>
            <a:pPr algn="l">
              <a:buFont typeface="Arial" panose="020B0604020202020204" pitchFamily="34" charset="0"/>
              <a:buChar char="•"/>
            </a:pPr>
            <a:r>
              <a:rPr lang="en-GB" sz="2000" b="0" i="0" noProof="0" dirty="0">
                <a:solidFill>
                  <a:srgbClr val="0B0C0C"/>
                </a:solidFill>
                <a:effectLst/>
                <a:latin typeface="GDS Transport"/>
              </a:rPr>
              <a:t>t</a:t>
            </a:r>
            <a:r>
              <a:rPr lang="en-GB" sz="2000" b="0" i="0" noProof="0" dirty="0">
                <a:solidFill>
                  <a:srgbClr val="0B0C0C"/>
                </a:solidFill>
                <a:effectLst/>
                <a:latin typeface="Calibri"/>
                <a:ea typeface="Calibri"/>
                <a:cs typeface="Calibri"/>
              </a:rPr>
              <a:t>here were </a:t>
            </a:r>
            <a:r>
              <a:rPr lang="en-GB" sz="2000" noProof="0" dirty="0">
                <a:solidFill>
                  <a:srgbClr val="0B0C0C"/>
                </a:solidFill>
                <a:latin typeface="Calibri"/>
                <a:ea typeface="Calibri"/>
                <a:cs typeface="Calibri"/>
              </a:rPr>
              <a:t>668,979</a:t>
            </a:r>
            <a:r>
              <a:rPr lang="en-GB" sz="2000" b="0" i="0" noProof="0" dirty="0">
                <a:solidFill>
                  <a:srgbClr val="0B0C0C"/>
                </a:solidFill>
                <a:effectLst/>
                <a:latin typeface="Calibri"/>
                <a:ea typeface="Calibri"/>
                <a:cs typeface="Calibri"/>
              </a:rPr>
              <a:t> arrests between April </a:t>
            </a:r>
            <a:r>
              <a:rPr lang="en-GB" sz="2000" noProof="0" dirty="0">
                <a:solidFill>
                  <a:srgbClr val="0B0C0C"/>
                </a:solidFill>
                <a:latin typeface="Calibri"/>
                <a:ea typeface="Calibri"/>
                <a:cs typeface="Calibri"/>
              </a:rPr>
              <a:t>2022</a:t>
            </a:r>
            <a:r>
              <a:rPr lang="en-GB" sz="2000" b="0" i="0" noProof="0" dirty="0">
                <a:solidFill>
                  <a:srgbClr val="0B0C0C"/>
                </a:solidFill>
                <a:effectLst/>
                <a:latin typeface="Calibri"/>
                <a:ea typeface="Calibri"/>
                <a:cs typeface="Calibri"/>
              </a:rPr>
              <a:t> and March </a:t>
            </a:r>
            <a:r>
              <a:rPr lang="en-GB" sz="2000" noProof="0" dirty="0">
                <a:solidFill>
                  <a:srgbClr val="0B0C0C"/>
                </a:solidFill>
                <a:latin typeface="Calibri"/>
                <a:ea typeface="Calibri"/>
                <a:cs typeface="Calibri"/>
              </a:rPr>
              <a:t>2023</a:t>
            </a:r>
            <a:r>
              <a:rPr lang="en-GB" sz="2000" b="0" i="0" noProof="0" dirty="0">
                <a:solidFill>
                  <a:srgbClr val="0B0C0C"/>
                </a:solidFill>
                <a:effectLst/>
                <a:latin typeface="Calibri"/>
                <a:ea typeface="Calibri"/>
                <a:cs typeface="Calibri"/>
              </a:rPr>
              <a:t> – up by almost </a:t>
            </a:r>
            <a:r>
              <a:rPr lang="en-GB" sz="2000" noProof="0" dirty="0">
                <a:solidFill>
                  <a:srgbClr val="0B0C0C"/>
                </a:solidFill>
                <a:latin typeface="Calibri"/>
                <a:ea typeface="Calibri"/>
                <a:cs typeface="Calibri"/>
              </a:rPr>
              <a:t>14,000</a:t>
            </a:r>
            <a:r>
              <a:rPr lang="en-GB" sz="2000" b="0" i="0" noProof="0" dirty="0">
                <a:solidFill>
                  <a:srgbClr val="0B0C0C"/>
                </a:solidFill>
                <a:effectLst/>
                <a:latin typeface="Calibri"/>
                <a:ea typeface="Calibri"/>
                <a:cs typeface="Calibri"/>
              </a:rPr>
              <a:t> compared to the previous year</a:t>
            </a:r>
          </a:p>
          <a:p>
            <a:r>
              <a:rPr lang="en-GB" sz="2000" b="0" i="0" noProof="0" dirty="0">
                <a:solidFill>
                  <a:srgbClr val="0B0C0C"/>
                </a:solidFill>
                <a:effectLst/>
                <a:latin typeface="Calibri"/>
                <a:ea typeface="Calibri"/>
                <a:cs typeface="Calibri"/>
              </a:rPr>
              <a:t>black people were </a:t>
            </a:r>
            <a:r>
              <a:rPr lang="en-GB" sz="2000" noProof="0" dirty="0">
                <a:solidFill>
                  <a:srgbClr val="0B0C0C"/>
                </a:solidFill>
                <a:latin typeface="Calibri"/>
                <a:ea typeface="Calibri"/>
                <a:cs typeface="Calibri"/>
              </a:rPr>
              <a:t>2.2</a:t>
            </a:r>
            <a:r>
              <a:rPr lang="en-GB" sz="2000" b="0" i="0" noProof="0" dirty="0">
                <a:solidFill>
                  <a:srgbClr val="0B0C0C"/>
                </a:solidFill>
                <a:effectLst/>
                <a:latin typeface="Calibri"/>
                <a:ea typeface="Calibri"/>
                <a:cs typeface="Calibri"/>
              </a:rPr>
              <a:t> times as likely to be arrested as white people – there were </a:t>
            </a:r>
            <a:r>
              <a:rPr lang="en-GB" sz="2000" noProof="0" dirty="0">
                <a:solidFill>
                  <a:srgbClr val="0B0C0C"/>
                </a:solidFill>
                <a:latin typeface="Calibri"/>
                <a:ea typeface="Calibri"/>
                <a:cs typeface="Calibri"/>
              </a:rPr>
              <a:t>20.4</a:t>
            </a:r>
            <a:r>
              <a:rPr lang="en-GB" sz="2000" b="0" i="0" noProof="0" dirty="0">
                <a:solidFill>
                  <a:srgbClr val="0B0C0C"/>
                </a:solidFill>
                <a:effectLst/>
                <a:latin typeface="Calibri"/>
                <a:ea typeface="Calibri"/>
                <a:cs typeface="Calibri"/>
              </a:rPr>
              <a:t> arrests for every 1,000 black people, and </a:t>
            </a:r>
            <a:r>
              <a:rPr lang="en-GB" sz="2000" noProof="0" dirty="0">
                <a:solidFill>
                  <a:srgbClr val="0B0C0C"/>
                </a:solidFill>
                <a:latin typeface="Calibri"/>
                <a:ea typeface="Calibri"/>
                <a:cs typeface="Calibri"/>
              </a:rPr>
              <a:t>9.4</a:t>
            </a:r>
            <a:r>
              <a:rPr lang="en-GB" sz="2000" b="0" i="0" noProof="0" dirty="0">
                <a:solidFill>
                  <a:srgbClr val="0B0C0C"/>
                </a:solidFill>
                <a:effectLst/>
                <a:latin typeface="Calibri"/>
                <a:ea typeface="Calibri"/>
                <a:cs typeface="Calibri"/>
              </a:rPr>
              <a:t> arrests for every 1,000 white people</a:t>
            </a:r>
          </a:p>
          <a:p>
            <a:pPr algn="l">
              <a:buFont typeface="Arial" panose="020B0604020202020204" pitchFamily="34" charset="0"/>
              <a:buChar char="•"/>
            </a:pPr>
            <a:r>
              <a:rPr lang="en-GB" sz="2000" b="0" i="0" noProof="0" dirty="0">
                <a:solidFill>
                  <a:srgbClr val="0B0C0C"/>
                </a:solidFill>
                <a:effectLst/>
                <a:latin typeface="Calibri"/>
                <a:ea typeface="Calibri"/>
                <a:cs typeface="Calibri"/>
              </a:rPr>
              <a:t>overall, men were 6 times as likely to be arrested as women – there were </a:t>
            </a:r>
            <a:r>
              <a:rPr lang="en-GB" sz="2000" noProof="0" dirty="0">
                <a:solidFill>
                  <a:srgbClr val="0B0C0C"/>
                </a:solidFill>
                <a:latin typeface="Calibri"/>
                <a:ea typeface="Calibri"/>
                <a:cs typeface="Calibri"/>
              </a:rPr>
              <a:t>19.4</a:t>
            </a:r>
            <a:r>
              <a:rPr lang="en-GB" sz="2000" b="0" i="0" noProof="0" dirty="0">
                <a:solidFill>
                  <a:srgbClr val="0B0C0C"/>
                </a:solidFill>
                <a:effectLst/>
                <a:latin typeface="Calibri"/>
                <a:ea typeface="Calibri"/>
                <a:cs typeface="Calibri"/>
              </a:rPr>
              <a:t> arrests for every 1,000 men, and </a:t>
            </a:r>
            <a:r>
              <a:rPr lang="en-GB" sz="2000" noProof="0" dirty="0">
                <a:solidFill>
                  <a:srgbClr val="0B0C0C"/>
                </a:solidFill>
                <a:latin typeface="Calibri"/>
                <a:ea typeface="Calibri"/>
                <a:cs typeface="Calibri"/>
              </a:rPr>
              <a:t>3.3</a:t>
            </a:r>
            <a:r>
              <a:rPr lang="en-GB" sz="2000" b="0" i="0" noProof="0" dirty="0">
                <a:solidFill>
                  <a:srgbClr val="0B0C0C"/>
                </a:solidFill>
                <a:effectLst/>
                <a:latin typeface="Calibri"/>
                <a:ea typeface="Calibri"/>
                <a:cs typeface="Calibri"/>
              </a:rPr>
              <a:t> arrests for every 1,000 women</a:t>
            </a:r>
          </a:p>
          <a:p>
            <a:pPr algn="l">
              <a:buFont typeface="Arial" panose="020B0604020202020204" pitchFamily="34" charset="0"/>
              <a:buChar char="•"/>
            </a:pPr>
            <a:r>
              <a:rPr lang="en-GB" sz="2000" b="0" i="0" noProof="0" dirty="0">
                <a:solidFill>
                  <a:srgbClr val="0B0C0C"/>
                </a:solidFill>
                <a:effectLst/>
                <a:latin typeface="Calibri"/>
                <a:ea typeface="Calibri"/>
                <a:cs typeface="Calibri"/>
              </a:rPr>
              <a:t>black men were over 2.5 times as likely to be arrested as white men – there were 39.9 arrests for every 1,000 black men, and 15.4 arrests for every 1,000 white men</a:t>
            </a:r>
          </a:p>
          <a:p>
            <a:pPr marL="0" indent="0">
              <a:buNone/>
            </a:pPr>
            <a:endParaRPr lang="en-GB" sz="1500" noProof="0" dirty="0"/>
          </a:p>
        </p:txBody>
      </p:sp>
      <p:pic>
        <p:nvPicPr>
          <p:cNvPr id="4098" name="Picture 2" descr="What are your rights if police stop you or arrest you? | Metro News">
            <a:extLst>
              <a:ext uri="{FF2B5EF4-FFF2-40B4-BE49-F238E27FC236}">
                <a16:creationId xmlns:a16="http://schemas.microsoft.com/office/drawing/2014/main" id="{858C1B48-2104-62D2-A850-762557597D2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2199" r="17292" b="-1"/>
          <a:stretch/>
        </p:blipFill>
        <p:spPr bwMode="auto">
          <a:xfrm>
            <a:off x="8598854" y="2065221"/>
            <a:ext cx="3236574" cy="41252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02889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itle 1">
            <a:extLst>
              <a:ext uri="{FF2B5EF4-FFF2-40B4-BE49-F238E27FC236}">
                <a16:creationId xmlns:a16="http://schemas.microsoft.com/office/drawing/2014/main" id="{0520E57F-83F2-F3D2-82EB-9335BCEC725C}"/>
              </a:ext>
            </a:extLst>
          </p:cNvPr>
          <p:cNvSpPr>
            <a:spLocks noGrp="1"/>
          </p:cNvSpPr>
          <p:nvPr>
            <p:ph type="title"/>
          </p:nvPr>
        </p:nvSpPr>
        <p:spPr>
          <a:xfrm>
            <a:off x="1075767" y="1188637"/>
            <a:ext cx="2988234" cy="4480726"/>
          </a:xfrm>
        </p:spPr>
        <p:txBody>
          <a:bodyPr>
            <a:normAutofit/>
          </a:bodyPr>
          <a:lstStyle/>
          <a:p>
            <a:pPr algn="r"/>
            <a:r>
              <a:rPr lang="en-GB" sz="4600" noProof="0" dirty="0"/>
              <a:t>Discussion: Defining Racism</a:t>
            </a:r>
          </a:p>
        </p:txBody>
      </p:sp>
      <p:cxnSp>
        <p:nvCxnSpPr>
          <p:cNvPr id="14" name="Straight Connector 13">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885A658B-C23F-4CF4-B633-51CC245977B4}"/>
              </a:ext>
            </a:extLst>
          </p:cNvPr>
          <p:cNvSpPr>
            <a:spLocks noGrp="1"/>
          </p:cNvSpPr>
          <p:nvPr>
            <p:ph idx="1"/>
          </p:nvPr>
        </p:nvSpPr>
        <p:spPr>
          <a:xfrm>
            <a:off x="5255260" y="1648870"/>
            <a:ext cx="4702848" cy="3560260"/>
          </a:xfrm>
        </p:spPr>
        <p:txBody>
          <a:bodyPr anchor="ctr">
            <a:normAutofit/>
          </a:bodyPr>
          <a:lstStyle/>
          <a:p>
            <a:r>
              <a:rPr lang="en-GB" sz="2400" noProof="0" dirty="0"/>
              <a:t>How do you define racism?</a:t>
            </a:r>
          </a:p>
          <a:p>
            <a:endParaRPr lang="en-GB" sz="2400" noProof="0" dirty="0"/>
          </a:p>
          <a:p>
            <a:r>
              <a:rPr lang="en-GB" sz="2400" noProof="0" dirty="0"/>
              <a:t>Can you define it easily?</a:t>
            </a:r>
          </a:p>
          <a:p>
            <a:endParaRPr lang="en-GB" sz="2400" noProof="0" dirty="0"/>
          </a:p>
          <a:p>
            <a:r>
              <a:rPr lang="en-GB" sz="2400" noProof="0" dirty="0"/>
              <a:t>Can you give a real life example that typifies what racism is?</a:t>
            </a:r>
          </a:p>
        </p:txBody>
      </p:sp>
    </p:spTree>
    <p:extLst>
      <p:ext uri="{BB962C8B-B14F-4D97-AF65-F5344CB8AC3E}">
        <p14:creationId xmlns:p14="http://schemas.microsoft.com/office/powerpoint/2010/main" val="15418561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itle 1">
            <a:extLst>
              <a:ext uri="{FF2B5EF4-FFF2-40B4-BE49-F238E27FC236}">
                <a16:creationId xmlns:a16="http://schemas.microsoft.com/office/drawing/2014/main" id="{09B8B938-5AF6-47BC-9C7A-EAB7358083BF}"/>
              </a:ext>
            </a:extLst>
          </p:cNvPr>
          <p:cNvSpPr>
            <a:spLocks noGrp="1"/>
          </p:cNvSpPr>
          <p:nvPr>
            <p:ph type="title"/>
          </p:nvPr>
        </p:nvSpPr>
        <p:spPr>
          <a:xfrm>
            <a:off x="1285240" y="1050595"/>
            <a:ext cx="8074815" cy="813357"/>
          </a:xfrm>
        </p:spPr>
        <p:txBody>
          <a:bodyPr anchor="ctr">
            <a:normAutofit/>
          </a:bodyPr>
          <a:lstStyle/>
          <a:p>
            <a:r>
              <a:rPr lang="en-GB" noProof="0" dirty="0"/>
              <a:t>Defining Racism</a:t>
            </a:r>
          </a:p>
        </p:txBody>
      </p:sp>
      <p:sp>
        <p:nvSpPr>
          <p:cNvPr id="3" name="Content Placeholder 2">
            <a:extLst>
              <a:ext uri="{FF2B5EF4-FFF2-40B4-BE49-F238E27FC236}">
                <a16:creationId xmlns:a16="http://schemas.microsoft.com/office/drawing/2014/main" id="{C3DC76A4-6A86-84F8-7CBA-A57A5AFC95EE}"/>
              </a:ext>
            </a:extLst>
          </p:cNvPr>
          <p:cNvSpPr>
            <a:spLocks noGrp="1"/>
          </p:cNvSpPr>
          <p:nvPr>
            <p:ph idx="1"/>
          </p:nvPr>
        </p:nvSpPr>
        <p:spPr>
          <a:xfrm>
            <a:off x="1285240" y="1878332"/>
            <a:ext cx="9745225" cy="4126619"/>
          </a:xfrm>
        </p:spPr>
        <p:txBody>
          <a:bodyPr anchor="t">
            <a:normAutofit/>
          </a:bodyPr>
          <a:lstStyle/>
          <a:p>
            <a:r>
              <a:rPr lang="en-GB" sz="2000" noProof="0" dirty="0"/>
              <a:t>“Racism is a global hierarchy of superiority and inferiority along the line of the human that have been politically, culturally and economically produced and reproduced for centuries by the institutions of the “capitalist/western-centric/Christian-centric modern/colonial world-system”  </a:t>
            </a:r>
            <a:endParaRPr lang="en-GB" noProof="0" dirty="0"/>
          </a:p>
          <a:p>
            <a:r>
              <a:rPr lang="en-GB" sz="2000" noProof="0" dirty="0"/>
              <a:t>The people classified above the line of the human are recognised socially in their humanity as human beings and, thus, enjoy access to rights (human rights, civil rights, women rights and/or labour rights), material resources, and social recognition to their subjectivities &amp; identities.</a:t>
            </a:r>
            <a:endParaRPr lang="en-GB" noProof="0" dirty="0"/>
          </a:p>
          <a:p>
            <a:r>
              <a:rPr lang="en-GB" sz="2000" noProof="0" dirty="0"/>
              <a:t>The people below the line of the human are considered subhuman or non-human; that is, their humanity is questioned.</a:t>
            </a:r>
            <a:endParaRPr lang="en-GB" noProof="0" dirty="0"/>
          </a:p>
          <a:p>
            <a:r>
              <a:rPr lang="en-GB" sz="2000" noProof="0" dirty="0"/>
              <a:t>In the latter case, the extension of rights, material resources and the recognition of their subjectivities, identities, spiritualities and epistemologies are denied.”</a:t>
            </a:r>
            <a:endParaRPr lang="en-GB" noProof="0" dirty="0">
              <a:ea typeface="Calibri"/>
              <a:cs typeface="Calibri"/>
            </a:endParaRPr>
          </a:p>
          <a:p>
            <a:endParaRPr lang="en-GB" sz="900" noProof="0" dirty="0">
              <a:ea typeface="Calibri"/>
              <a:cs typeface="Calibri"/>
            </a:endParaRPr>
          </a:p>
        </p:txBody>
      </p:sp>
    </p:spTree>
    <p:extLst>
      <p:ext uri="{BB962C8B-B14F-4D97-AF65-F5344CB8AC3E}">
        <p14:creationId xmlns:p14="http://schemas.microsoft.com/office/powerpoint/2010/main" val="41973251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noProof="0"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itle 1">
            <a:extLst>
              <a:ext uri="{FF2B5EF4-FFF2-40B4-BE49-F238E27FC236}">
                <a16:creationId xmlns:a16="http://schemas.microsoft.com/office/drawing/2014/main" id="{AE6BB70C-65F9-D35C-B987-EBF351676CCD}"/>
              </a:ext>
            </a:extLst>
          </p:cNvPr>
          <p:cNvSpPr>
            <a:spLocks noGrp="1"/>
          </p:cNvSpPr>
          <p:nvPr>
            <p:ph type="title"/>
          </p:nvPr>
        </p:nvSpPr>
        <p:spPr>
          <a:xfrm>
            <a:off x="466722" y="586855"/>
            <a:ext cx="3201366" cy="3387497"/>
          </a:xfrm>
        </p:spPr>
        <p:txBody>
          <a:bodyPr anchor="b">
            <a:normAutofit/>
          </a:bodyPr>
          <a:lstStyle/>
          <a:p>
            <a:pPr algn="r"/>
            <a:r>
              <a:rPr lang="en-GB" sz="4000" noProof="0" dirty="0">
                <a:solidFill>
                  <a:srgbClr val="FFFFFF"/>
                </a:solidFill>
              </a:rPr>
              <a:t>Defining Racism</a:t>
            </a:r>
          </a:p>
        </p:txBody>
      </p:sp>
      <p:sp>
        <p:nvSpPr>
          <p:cNvPr id="3" name="Content Placeholder 2">
            <a:extLst>
              <a:ext uri="{FF2B5EF4-FFF2-40B4-BE49-F238E27FC236}">
                <a16:creationId xmlns:a16="http://schemas.microsoft.com/office/drawing/2014/main" id="{E4F1B117-2E99-629C-7FBA-274DA4E77D58}"/>
              </a:ext>
            </a:extLst>
          </p:cNvPr>
          <p:cNvSpPr>
            <a:spLocks noGrp="1"/>
          </p:cNvSpPr>
          <p:nvPr>
            <p:ph idx="1"/>
          </p:nvPr>
        </p:nvSpPr>
        <p:spPr>
          <a:xfrm>
            <a:off x="4810259" y="649480"/>
            <a:ext cx="6555347" cy="5546047"/>
          </a:xfrm>
        </p:spPr>
        <p:txBody>
          <a:bodyPr anchor="ctr">
            <a:normAutofit/>
          </a:bodyPr>
          <a:lstStyle/>
          <a:p>
            <a:r>
              <a:rPr lang="en-GB" b="0" i="0" noProof="0" dirty="0">
                <a:effectLst/>
                <a:latin typeface="arial"/>
                <a:cs typeface="arial"/>
              </a:rPr>
              <a:t>the belief that different races possess distinct characteristics, abilities, or qualities, especially so as to distinguish them as inferior or superior to one another</a:t>
            </a:r>
            <a:endParaRPr lang="en-GB" noProof="0" dirty="0">
              <a:latin typeface="arial"/>
              <a:ea typeface="Calibri"/>
              <a:cs typeface="arial"/>
            </a:endParaRPr>
          </a:p>
        </p:txBody>
      </p:sp>
    </p:spTree>
    <p:extLst>
      <p:ext uri="{BB962C8B-B14F-4D97-AF65-F5344CB8AC3E}">
        <p14:creationId xmlns:p14="http://schemas.microsoft.com/office/powerpoint/2010/main" val="16137250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27" name="Rectangle 5126">
            <a:extLst>
              <a:ext uri="{FF2B5EF4-FFF2-40B4-BE49-F238E27FC236}">
                <a16:creationId xmlns:a16="http://schemas.microsoft.com/office/drawing/2014/main" id="{A6D37EE4-EA1B-46EE-A54B-5233C63C96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itle 1">
            <a:extLst>
              <a:ext uri="{FF2B5EF4-FFF2-40B4-BE49-F238E27FC236}">
                <a16:creationId xmlns:a16="http://schemas.microsoft.com/office/drawing/2014/main" id="{C6E7B9D6-0BC5-6224-FFE7-68292311E01E}"/>
              </a:ext>
            </a:extLst>
          </p:cNvPr>
          <p:cNvSpPr>
            <a:spLocks noGrp="1"/>
          </p:cNvSpPr>
          <p:nvPr>
            <p:ph type="title"/>
          </p:nvPr>
        </p:nvSpPr>
        <p:spPr>
          <a:xfrm>
            <a:off x="572493" y="238539"/>
            <a:ext cx="11047013" cy="1434415"/>
          </a:xfrm>
        </p:spPr>
        <p:txBody>
          <a:bodyPr anchor="b">
            <a:normAutofit/>
          </a:bodyPr>
          <a:lstStyle/>
          <a:p>
            <a:r>
              <a:rPr lang="en-GB" sz="5400" noProof="0" dirty="0"/>
              <a:t>Defining Racism – UK Legislation</a:t>
            </a:r>
          </a:p>
        </p:txBody>
      </p:sp>
      <p:sp>
        <p:nvSpPr>
          <p:cNvPr id="5129" name="sketch line">
            <a:extLst>
              <a:ext uri="{FF2B5EF4-FFF2-40B4-BE49-F238E27FC236}">
                <a16:creationId xmlns:a16="http://schemas.microsoft.com/office/drawing/2014/main" id="{927D5270-6648-4CC1-8F78-48BE299CAC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767709"/>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5122" name="Picture 2" descr="Learn About Close Protection Law and Legislation">
            <a:extLst>
              <a:ext uri="{FF2B5EF4-FFF2-40B4-BE49-F238E27FC236}">
                <a16:creationId xmlns:a16="http://schemas.microsoft.com/office/drawing/2014/main" id="{D794E7EC-E17F-F4BB-1E3E-8AF429A94EB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6994" r="20090" b="2"/>
          <a:stretch/>
        </p:blipFill>
        <p:spPr bwMode="auto">
          <a:xfrm>
            <a:off x="572492" y="2002056"/>
            <a:ext cx="3943849" cy="4184060"/>
          </a:xfrm>
          <a:custGeom>
            <a:avLst/>
            <a:gdLst/>
            <a:ahLst/>
            <a:cxnLst/>
            <a:rect l="l" t="t" r="r" b="b"/>
            <a:pathLst>
              <a:path w="3807743" h="6307845">
                <a:moveTo>
                  <a:pt x="723201" y="386"/>
                </a:moveTo>
                <a:cubicBezTo>
                  <a:pt x="853884" y="-4204"/>
                  <a:pt x="1013493" y="33912"/>
                  <a:pt x="1176100" y="22622"/>
                </a:cubicBezTo>
                <a:cubicBezTo>
                  <a:pt x="1230302" y="18859"/>
                  <a:pt x="1281736" y="20622"/>
                  <a:pt x="1331852" y="24473"/>
                </a:cubicBezTo>
                <a:lnTo>
                  <a:pt x="1439547" y="34944"/>
                </a:lnTo>
                <a:lnTo>
                  <a:pt x="1484197" y="36226"/>
                </a:lnTo>
                <a:cubicBezTo>
                  <a:pt x="1535166" y="35421"/>
                  <a:pt x="1586369" y="31625"/>
                  <a:pt x="1636625" y="22622"/>
                </a:cubicBezTo>
                <a:cubicBezTo>
                  <a:pt x="1686882" y="13619"/>
                  <a:pt x="1729837" y="10653"/>
                  <a:pt x="1768740" y="10885"/>
                </a:cubicBezTo>
                <a:lnTo>
                  <a:pt x="1829538" y="15086"/>
                </a:lnTo>
                <a:lnTo>
                  <a:pt x="1869968" y="7996"/>
                </a:lnTo>
                <a:cubicBezTo>
                  <a:pt x="1953577" y="-31"/>
                  <a:pt x="2036989" y="9808"/>
                  <a:pt x="2112925" y="20118"/>
                </a:cubicBezTo>
                <a:lnTo>
                  <a:pt x="2119331" y="20977"/>
                </a:lnTo>
                <a:lnTo>
                  <a:pt x="2221855" y="13374"/>
                </a:lnTo>
                <a:cubicBezTo>
                  <a:pt x="2261207" y="12845"/>
                  <a:pt x="2298379" y="14359"/>
                  <a:pt x="2333484" y="16393"/>
                </a:cubicBezTo>
                <a:lnTo>
                  <a:pt x="2372613" y="18812"/>
                </a:lnTo>
                <a:lnTo>
                  <a:pt x="2404945" y="9387"/>
                </a:lnTo>
                <a:cubicBezTo>
                  <a:pt x="2452532" y="1754"/>
                  <a:pt x="2506192" y="9333"/>
                  <a:pt x="2561622" y="17814"/>
                </a:cubicBezTo>
                <a:lnTo>
                  <a:pt x="2583950" y="20591"/>
                </a:lnTo>
                <a:lnTo>
                  <a:pt x="2643527" y="20319"/>
                </a:lnTo>
                <a:cubicBezTo>
                  <a:pt x="2669677" y="20426"/>
                  <a:pt x="2697963" y="20717"/>
                  <a:pt x="2727392" y="21103"/>
                </a:cubicBezTo>
                <a:lnTo>
                  <a:pt x="2786908" y="21989"/>
                </a:lnTo>
                <a:lnTo>
                  <a:pt x="2846459" y="13267"/>
                </a:lnTo>
                <a:cubicBezTo>
                  <a:pt x="2896401" y="10176"/>
                  <a:pt x="2960607" y="12733"/>
                  <a:pt x="3036361" y="17072"/>
                </a:cubicBezTo>
                <a:lnTo>
                  <a:pt x="3129100" y="22671"/>
                </a:lnTo>
                <a:lnTo>
                  <a:pt x="3130653" y="22622"/>
                </a:lnTo>
                <a:cubicBezTo>
                  <a:pt x="3178874" y="19804"/>
                  <a:pt x="3260845" y="26231"/>
                  <a:pt x="3352422" y="32691"/>
                </a:cubicBezTo>
                <a:lnTo>
                  <a:pt x="3362608" y="33356"/>
                </a:lnTo>
                <a:lnTo>
                  <a:pt x="3446036" y="35579"/>
                </a:lnTo>
                <a:cubicBezTo>
                  <a:pt x="3550323" y="36566"/>
                  <a:pt x="3662083" y="33535"/>
                  <a:pt x="3778601" y="22622"/>
                </a:cubicBezTo>
                <a:cubicBezTo>
                  <a:pt x="3793981" y="243672"/>
                  <a:pt x="3764152" y="318695"/>
                  <a:pt x="3778601" y="467157"/>
                </a:cubicBezTo>
                <a:cubicBezTo>
                  <a:pt x="3790077" y="557563"/>
                  <a:pt x="3783697" y="684218"/>
                  <a:pt x="3777639" y="811856"/>
                </a:cubicBezTo>
                <a:lnTo>
                  <a:pt x="3773760" y="922625"/>
                </a:lnTo>
                <a:lnTo>
                  <a:pt x="3778601" y="974384"/>
                </a:lnTo>
                <a:cubicBezTo>
                  <a:pt x="3785784" y="1003717"/>
                  <a:pt x="3785160" y="1041120"/>
                  <a:pt x="3781239" y="1085904"/>
                </a:cubicBezTo>
                <a:lnTo>
                  <a:pt x="3776107" y="1132519"/>
                </a:lnTo>
                <a:lnTo>
                  <a:pt x="3778601" y="1162456"/>
                </a:lnTo>
                <a:cubicBezTo>
                  <a:pt x="3791360" y="1256797"/>
                  <a:pt x="3774958" y="1367020"/>
                  <a:pt x="3763568" y="1469787"/>
                </a:cubicBezTo>
                <a:lnTo>
                  <a:pt x="3758806" y="1520515"/>
                </a:lnTo>
                <a:lnTo>
                  <a:pt x="3760417" y="1549437"/>
                </a:lnTo>
                <a:cubicBezTo>
                  <a:pt x="3764298" y="1588133"/>
                  <a:pt x="3770171" y="1628243"/>
                  <a:pt x="3778601" y="1669683"/>
                </a:cubicBezTo>
                <a:cubicBezTo>
                  <a:pt x="3846039" y="2001203"/>
                  <a:pt x="3774784" y="2142285"/>
                  <a:pt x="3778601" y="2364982"/>
                </a:cubicBezTo>
                <a:lnTo>
                  <a:pt x="3776565" y="2406088"/>
                </a:lnTo>
                <a:lnTo>
                  <a:pt x="3778601" y="2427673"/>
                </a:lnTo>
                <a:cubicBezTo>
                  <a:pt x="3821357" y="2695960"/>
                  <a:pt x="3735684" y="2699438"/>
                  <a:pt x="3778601" y="2809517"/>
                </a:cubicBezTo>
                <a:cubicBezTo>
                  <a:pt x="3789330" y="2837037"/>
                  <a:pt x="3791666" y="2872927"/>
                  <a:pt x="3789892" y="2914654"/>
                </a:cubicBezTo>
                <a:lnTo>
                  <a:pt x="3784971" y="2966248"/>
                </a:lnTo>
                <a:lnTo>
                  <a:pt x="3796722" y="3024078"/>
                </a:lnTo>
                <a:cubicBezTo>
                  <a:pt x="3809238" y="3115139"/>
                  <a:pt x="3806232" y="3210898"/>
                  <a:pt x="3799338" y="3302850"/>
                </a:cubicBezTo>
                <a:lnTo>
                  <a:pt x="3787405" y="3438354"/>
                </a:lnTo>
                <a:lnTo>
                  <a:pt x="3790719" y="3460532"/>
                </a:lnTo>
                <a:cubicBezTo>
                  <a:pt x="3797323" y="3541872"/>
                  <a:pt x="3789007" y="3624193"/>
                  <a:pt x="3780361" y="3709762"/>
                </a:cubicBezTo>
                <a:lnTo>
                  <a:pt x="3780169" y="3712283"/>
                </a:lnTo>
                <a:lnTo>
                  <a:pt x="3781239" y="3768266"/>
                </a:lnTo>
                <a:cubicBezTo>
                  <a:pt x="3780994" y="3815588"/>
                  <a:pt x="3779902" y="3863939"/>
                  <a:pt x="3778794" y="3912511"/>
                </a:cubicBezTo>
                <a:lnTo>
                  <a:pt x="3776324" y="4054010"/>
                </a:lnTo>
                <a:lnTo>
                  <a:pt x="3778601" y="4074733"/>
                </a:lnTo>
                <a:cubicBezTo>
                  <a:pt x="3822365" y="4336760"/>
                  <a:pt x="3765189" y="4482586"/>
                  <a:pt x="3778601" y="4644650"/>
                </a:cubicBezTo>
                <a:cubicBezTo>
                  <a:pt x="3781954" y="4685166"/>
                  <a:pt x="3782850" y="4718916"/>
                  <a:pt x="3782504" y="4749344"/>
                </a:cubicBezTo>
                <a:lnTo>
                  <a:pt x="3780512" y="4796832"/>
                </a:lnTo>
                <a:lnTo>
                  <a:pt x="3786260" y="4877451"/>
                </a:lnTo>
                <a:cubicBezTo>
                  <a:pt x="3786165" y="4918212"/>
                  <a:pt x="3784020" y="4964155"/>
                  <a:pt x="3781623" y="5015963"/>
                </a:cubicBezTo>
                <a:lnTo>
                  <a:pt x="3779076" y="5087925"/>
                </a:lnTo>
                <a:lnTo>
                  <a:pt x="3779599" y="5155456"/>
                </a:lnTo>
                <a:lnTo>
                  <a:pt x="3775907" y="5219073"/>
                </a:lnTo>
                <a:lnTo>
                  <a:pt x="3778601" y="5402640"/>
                </a:lnTo>
                <a:cubicBezTo>
                  <a:pt x="3780494" y="5441637"/>
                  <a:pt x="3781680" y="5475146"/>
                  <a:pt x="3782335" y="5504141"/>
                </a:cubicBezTo>
                <a:lnTo>
                  <a:pt x="3782798" y="5566951"/>
                </a:lnTo>
                <a:lnTo>
                  <a:pt x="3786885" y="5599303"/>
                </a:lnTo>
                <a:cubicBezTo>
                  <a:pt x="3799534" y="5776838"/>
                  <a:pt x="3769350" y="6111156"/>
                  <a:pt x="3778601" y="6291711"/>
                </a:cubicBezTo>
                <a:cubicBezTo>
                  <a:pt x="3687392" y="6306733"/>
                  <a:pt x="3632350" y="6304889"/>
                  <a:pt x="3574752" y="6300212"/>
                </a:cubicBezTo>
                <a:lnTo>
                  <a:pt x="3545837" y="6297718"/>
                </a:lnTo>
                <a:lnTo>
                  <a:pt x="3527963" y="6296834"/>
                </a:lnTo>
                <a:cubicBezTo>
                  <a:pt x="3482151" y="6294419"/>
                  <a:pt x="3430025" y="6291672"/>
                  <a:pt x="3355561" y="6291711"/>
                </a:cubicBezTo>
                <a:cubicBezTo>
                  <a:pt x="3304843" y="6293555"/>
                  <a:pt x="3262749" y="6292377"/>
                  <a:pt x="3225711" y="6290098"/>
                </a:cubicBezTo>
                <a:lnTo>
                  <a:pt x="3218247" y="6289525"/>
                </a:lnTo>
                <a:lnTo>
                  <a:pt x="3198550" y="6289212"/>
                </a:lnTo>
                <a:cubicBezTo>
                  <a:pt x="3144315" y="6287803"/>
                  <a:pt x="3088976" y="6286105"/>
                  <a:pt x="3034921" y="6284968"/>
                </a:cubicBezTo>
                <a:lnTo>
                  <a:pt x="2973802" y="6284626"/>
                </a:lnTo>
                <a:lnTo>
                  <a:pt x="2932520" y="6291711"/>
                </a:lnTo>
                <a:cubicBezTo>
                  <a:pt x="2893699" y="6300111"/>
                  <a:pt x="2847670" y="6301992"/>
                  <a:pt x="2797581" y="6300669"/>
                </a:cubicBezTo>
                <a:lnTo>
                  <a:pt x="2672392" y="6292599"/>
                </a:lnTo>
                <a:lnTo>
                  <a:pt x="2629726" y="6293120"/>
                </a:lnTo>
                <a:lnTo>
                  <a:pt x="2540544" y="6284698"/>
                </a:lnTo>
                <a:lnTo>
                  <a:pt x="2473475" y="6280786"/>
                </a:lnTo>
                <a:cubicBezTo>
                  <a:pt x="2419724" y="6279900"/>
                  <a:pt x="2368202" y="6282437"/>
                  <a:pt x="2322057" y="6291711"/>
                </a:cubicBezTo>
                <a:cubicBezTo>
                  <a:pt x="2275912" y="6300985"/>
                  <a:pt x="2236301" y="6305003"/>
                  <a:pt x="2199195" y="6305968"/>
                </a:cubicBezTo>
                <a:lnTo>
                  <a:pt x="2094190" y="6302012"/>
                </a:lnTo>
                <a:lnTo>
                  <a:pt x="2029724" y="6307766"/>
                </a:lnTo>
                <a:cubicBezTo>
                  <a:pt x="1971866" y="6308389"/>
                  <a:pt x="1916420" y="6305265"/>
                  <a:pt x="1864312" y="6301339"/>
                </a:cubicBezTo>
                <a:lnTo>
                  <a:pt x="1761307" y="6293375"/>
                </a:lnTo>
                <a:lnTo>
                  <a:pt x="1745972" y="6293782"/>
                </a:lnTo>
                <a:cubicBezTo>
                  <a:pt x="1699734" y="6294177"/>
                  <a:pt x="1664143" y="6292827"/>
                  <a:pt x="1633352" y="6291083"/>
                </a:cubicBezTo>
                <a:lnTo>
                  <a:pt x="1621369" y="6290324"/>
                </a:lnTo>
                <a:lnTo>
                  <a:pt x="1599140" y="6291711"/>
                </a:lnTo>
                <a:cubicBezTo>
                  <a:pt x="1564093" y="6296354"/>
                  <a:pt x="1527169" y="6296254"/>
                  <a:pt x="1488567" y="6294097"/>
                </a:cubicBezTo>
                <a:lnTo>
                  <a:pt x="1429716" y="6289243"/>
                </a:lnTo>
                <a:lnTo>
                  <a:pt x="1401008" y="6291711"/>
                </a:lnTo>
                <a:cubicBezTo>
                  <a:pt x="1314301" y="6301163"/>
                  <a:pt x="1222976" y="6299856"/>
                  <a:pt x="1127367" y="6296839"/>
                </a:cubicBezTo>
                <a:lnTo>
                  <a:pt x="1062601" y="6295730"/>
                </a:lnTo>
                <a:lnTo>
                  <a:pt x="964991" y="6305909"/>
                </a:lnTo>
                <a:cubicBezTo>
                  <a:pt x="833250" y="6307778"/>
                  <a:pt x="714190" y="6280255"/>
                  <a:pt x="603122" y="6291711"/>
                </a:cubicBezTo>
                <a:cubicBezTo>
                  <a:pt x="455032" y="6306986"/>
                  <a:pt x="261206" y="6260346"/>
                  <a:pt x="30143" y="6291711"/>
                </a:cubicBezTo>
                <a:cubicBezTo>
                  <a:pt x="-1198" y="6167281"/>
                  <a:pt x="7291" y="6044138"/>
                  <a:pt x="19371" y="5934598"/>
                </a:cubicBezTo>
                <a:lnTo>
                  <a:pt x="33559" y="5801663"/>
                </a:lnTo>
                <a:lnTo>
                  <a:pt x="30143" y="5784485"/>
                </a:lnTo>
                <a:cubicBezTo>
                  <a:pt x="7257" y="5691455"/>
                  <a:pt x="7506" y="5585492"/>
                  <a:pt x="13352" y="5476692"/>
                </a:cubicBezTo>
                <a:lnTo>
                  <a:pt x="21882" y="5346809"/>
                </a:lnTo>
                <a:lnTo>
                  <a:pt x="22064" y="5339439"/>
                </a:lnTo>
                <a:lnTo>
                  <a:pt x="29601" y="5166357"/>
                </a:lnTo>
                <a:lnTo>
                  <a:pt x="30143" y="5151877"/>
                </a:lnTo>
                <a:cubicBezTo>
                  <a:pt x="30018" y="5125783"/>
                  <a:pt x="30111" y="5102484"/>
                  <a:pt x="30346" y="5081409"/>
                </a:cubicBezTo>
                <a:lnTo>
                  <a:pt x="30433" y="5076663"/>
                </a:lnTo>
                <a:lnTo>
                  <a:pt x="30143" y="4963804"/>
                </a:lnTo>
                <a:cubicBezTo>
                  <a:pt x="27040" y="4910138"/>
                  <a:pt x="27067" y="4856021"/>
                  <a:pt x="28459" y="4800989"/>
                </a:cubicBezTo>
                <a:lnTo>
                  <a:pt x="30399" y="4750796"/>
                </a:lnTo>
                <a:lnTo>
                  <a:pt x="31514" y="4666872"/>
                </a:lnTo>
                <a:lnTo>
                  <a:pt x="34697" y="4639551"/>
                </a:lnTo>
                <a:lnTo>
                  <a:pt x="34963" y="4632686"/>
                </a:lnTo>
                <a:cubicBezTo>
                  <a:pt x="37318" y="4575362"/>
                  <a:pt x="39271" y="4516661"/>
                  <a:pt x="39056" y="4456118"/>
                </a:cubicBezTo>
                <a:lnTo>
                  <a:pt x="36996" y="4412759"/>
                </a:lnTo>
                <a:lnTo>
                  <a:pt x="30143" y="4388188"/>
                </a:lnTo>
                <a:cubicBezTo>
                  <a:pt x="7389" y="4328002"/>
                  <a:pt x="11492" y="4256950"/>
                  <a:pt x="19232" y="4188739"/>
                </a:cubicBezTo>
                <a:lnTo>
                  <a:pt x="23985" y="4147809"/>
                </a:lnTo>
                <a:lnTo>
                  <a:pt x="23690" y="4087290"/>
                </a:lnTo>
                <a:lnTo>
                  <a:pt x="29097" y="3984687"/>
                </a:lnTo>
                <a:lnTo>
                  <a:pt x="28035" y="3962690"/>
                </a:lnTo>
                <a:cubicBezTo>
                  <a:pt x="28525" y="3945828"/>
                  <a:pt x="30052" y="3926691"/>
                  <a:pt x="32148" y="3905387"/>
                </a:cubicBezTo>
                <a:lnTo>
                  <a:pt x="34754" y="3881032"/>
                </a:lnTo>
                <a:lnTo>
                  <a:pt x="39206" y="3802233"/>
                </a:lnTo>
                <a:cubicBezTo>
                  <a:pt x="39778" y="3763353"/>
                  <a:pt x="37619" y="3728800"/>
                  <a:pt x="30143" y="3698588"/>
                </a:cubicBezTo>
                <a:cubicBezTo>
                  <a:pt x="7714" y="3607954"/>
                  <a:pt x="33117" y="3482508"/>
                  <a:pt x="36579" y="3365983"/>
                </a:cubicBezTo>
                <a:lnTo>
                  <a:pt x="36510" y="3356621"/>
                </a:lnTo>
                <a:lnTo>
                  <a:pt x="30143" y="3311044"/>
                </a:lnTo>
                <a:cubicBezTo>
                  <a:pt x="14271" y="3224157"/>
                  <a:pt x="11445" y="3149243"/>
                  <a:pt x="14856" y="3082749"/>
                </a:cubicBezTo>
                <a:lnTo>
                  <a:pt x="22229" y="3005366"/>
                </a:lnTo>
                <a:lnTo>
                  <a:pt x="27244" y="2895198"/>
                </a:lnTo>
                <a:cubicBezTo>
                  <a:pt x="29143" y="2848776"/>
                  <a:pt x="30527" y="2799531"/>
                  <a:pt x="30143" y="2746826"/>
                </a:cubicBezTo>
                <a:lnTo>
                  <a:pt x="36784" y="2638240"/>
                </a:lnTo>
                <a:lnTo>
                  <a:pt x="30143" y="2615745"/>
                </a:lnTo>
                <a:cubicBezTo>
                  <a:pt x="-20952" y="2495890"/>
                  <a:pt x="17898" y="2340273"/>
                  <a:pt x="37923" y="2201958"/>
                </a:cubicBezTo>
                <a:lnTo>
                  <a:pt x="42734" y="2158379"/>
                </a:lnTo>
                <a:lnTo>
                  <a:pt x="30143" y="2114218"/>
                </a:lnTo>
                <a:cubicBezTo>
                  <a:pt x="2269" y="2040950"/>
                  <a:pt x="-2735" y="1972014"/>
                  <a:pt x="1162" y="1906697"/>
                </a:cubicBezTo>
                <a:lnTo>
                  <a:pt x="6289" y="1854885"/>
                </a:lnTo>
                <a:lnTo>
                  <a:pt x="8053" y="1809168"/>
                </a:lnTo>
                <a:cubicBezTo>
                  <a:pt x="9832" y="1790244"/>
                  <a:pt x="12470" y="1771472"/>
                  <a:pt x="15415" y="1752867"/>
                </a:cubicBezTo>
                <a:lnTo>
                  <a:pt x="30925" y="1652561"/>
                </a:lnTo>
                <a:lnTo>
                  <a:pt x="30143" y="1606992"/>
                </a:lnTo>
                <a:cubicBezTo>
                  <a:pt x="28397" y="1588584"/>
                  <a:pt x="27931" y="1568665"/>
                  <a:pt x="28348" y="1547550"/>
                </a:cubicBezTo>
                <a:lnTo>
                  <a:pt x="29206" y="1531212"/>
                </a:lnTo>
                <a:lnTo>
                  <a:pt x="23637" y="1487282"/>
                </a:lnTo>
                <a:cubicBezTo>
                  <a:pt x="16479" y="1367166"/>
                  <a:pt x="59638" y="1246041"/>
                  <a:pt x="30143" y="1156757"/>
                </a:cubicBezTo>
                <a:cubicBezTo>
                  <a:pt x="21716" y="1131248"/>
                  <a:pt x="18318" y="1090735"/>
                  <a:pt x="17757" y="1041370"/>
                </a:cubicBezTo>
                <a:lnTo>
                  <a:pt x="18463" y="985697"/>
                </a:lnTo>
                <a:lnTo>
                  <a:pt x="16239" y="975915"/>
                </a:lnTo>
                <a:cubicBezTo>
                  <a:pt x="13541" y="957312"/>
                  <a:pt x="12597" y="940330"/>
                  <a:pt x="12862" y="924477"/>
                </a:cubicBezTo>
                <a:lnTo>
                  <a:pt x="23640" y="845857"/>
                </a:lnTo>
                <a:lnTo>
                  <a:pt x="30907" y="688163"/>
                </a:lnTo>
                <a:lnTo>
                  <a:pt x="31375" y="662715"/>
                </a:lnTo>
                <a:lnTo>
                  <a:pt x="30143" y="655230"/>
                </a:lnTo>
                <a:cubicBezTo>
                  <a:pt x="20345" y="615334"/>
                  <a:pt x="17924" y="569960"/>
                  <a:pt x="19185" y="520814"/>
                </a:cubicBezTo>
                <a:lnTo>
                  <a:pt x="26662" y="415314"/>
                </a:lnTo>
                <a:lnTo>
                  <a:pt x="25635" y="383217"/>
                </a:lnTo>
                <a:cubicBezTo>
                  <a:pt x="25461" y="243905"/>
                  <a:pt x="35455" y="113017"/>
                  <a:pt x="30143" y="22622"/>
                </a:cubicBezTo>
                <a:cubicBezTo>
                  <a:pt x="90096" y="13526"/>
                  <a:pt x="146841" y="12585"/>
                  <a:pt x="200495" y="15390"/>
                </a:cubicBezTo>
                <a:lnTo>
                  <a:pt x="324102" y="27794"/>
                </a:lnTo>
                <a:lnTo>
                  <a:pt x="329634" y="27979"/>
                </a:lnTo>
                <a:cubicBezTo>
                  <a:pt x="398332" y="30204"/>
                  <a:pt x="468106" y="31425"/>
                  <a:pt x="551798" y="27886"/>
                </a:cubicBezTo>
                <a:lnTo>
                  <a:pt x="592464" y="25476"/>
                </a:lnTo>
                <a:lnTo>
                  <a:pt x="603122" y="22622"/>
                </a:lnTo>
                <a:cubicBezTo>
                  <a:pt x="639294" y="8191"/>
                  <a:pt x="679641" y="1916"/>
                  <a:pt x="723201" y="386"/>
                </a:cubicBezTo>
                <a:close/>
              </a:path>
            </a:pathLst>
          </a:cu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70D588EF-9135-F1EF-DD98-3D4CDC9D1A0A}"/>
              </a:ext>
            </a:extLst>
          </p:cNvPr>
          <p:cNvSpPr>
            <a:spLocks noGrp="1"/>
          </p:cNvSpPr>
          <p:nvPr>
            <p:ph idx="1"/>
          </p:nvPr>
        </p:nvSpPr>
        <p:spPr>
          <a:xfrm>
            <a:off x="4905955" y="2071315"/>
            <a:ext cx="6713552" cy="4370673"/>
          </a:xfrm>
        </p:spPr>
        <p:txBody>
          <a:bodyPr anchor="t">
            <a:normAutofit/>
          </a:bodyPr>
          <a:lstStyle/>
          <a:p>
            <a:r>
              <a:rPr lang="en-GB" sz="2400" noProof="0" dirty="0"/>
              <a:t>The Race Relations Act 1965 was the first piece of legislation in the UK to address the prohibition of racial discrimination and followed previously unsuccessful bills.  The Act banned racial discrimination in public places and made the promotion of hatred on the grounds of ‘colour, race, or ethnic or national origins' an offence.</a:t>
            </a:r>
          </a:p>
          <a:p>
            <a:endParaRPr lang="en-GB" sz="1700" noProof="0" dirty="0"/>
          </a:p>
          <a:p>
            <a:r>
              <a:rPr lang="en-GB" sz="2400" noProof="0" dirty="0"/>
              <a:t>The Act received criticism at the time for being too weak, but is of historical importance as the legislation that instigated the drive towards greater equality in the UK</a:t>
            </a:r>
          </a:p>
        </p:txBody>
      </p:sp>
    </p:spTree>
    <p:extLst>
      <p:ext uri="{BB962C8B-B14F-4D97-AF65-F5344CB8AC3E}">
        <p14:creationId xmlns:p14="http://schemas.microsoft.com/office/powerpoint/2010/main" val="2318463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itle 1">
            <a:extLst>
              <a:ext uri="{FF2B5EF4-FFF2-40B4-BE49-F238E27FC236}">
                <a16:creationId xmlns:a16="http://schemas.microsoft.com/office/drawing/2014/main" id="{1909211B-DD99-2D0D-3484-B47C583F4F75}"/>
              </a:ext>
            </a:extLst>
          </p:cNvPr>
          <p:cNvSpPr>
            <a:spLocks noGrp="1"/>
          </p:cNvSpPr>
          <p:nvPr>
            <p:ph type="title"/>
          </p:nvPr>
        </p:nvSpPr>
        <p:spPr>
          <a:xfrm>
            <a:off x="640080" y="325369"/>
            <a:ext cx="4368602" cy="1956841"/>
          </a:xfrm>
        </p:spPr>
        <p:txBody>
          <a:bodyPr anchor="b">
            <a:normAutofit/>
          </a:bodyPr>
          <a:lstStyle/>
          <a:p>
            <a:r>
              <a:rPr lang="en-GB" sz="5400" noProof="0" dirty="0">
                <a:ea typeface="Calibri Light"/>
                <a:cs typeface="Calibri Light"/>
              </a:rPr>
              <a:t>Can you define:</a:t>
            </a:r>
            <a:endParaRPr lang="en-GB" sz="5400" noProof="0" dirty="0"/>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3" name="Content Placeholder 2">
            <a:extLst>
              <a:ext uri="{FF2B5EF4-FFF2-40B4-BE49-F238E27FC236}">
                <a16:creationId xmlns:a16="http://schemas.microsoft.com/office/drawing/2014/main" id="{C264E219-6184-5A02-77DE-03850E9B5F52}"/>
              </a:ext>
            </a:extLst>
          </p:cNvPr>
          <p:cNvSpPr>
            <a:spLocks noGrp="1"/>
          </p:cNvSpPr>
          <p:nvPr>
            <p:ph idx="1"/>
          </p:nvPr>
        </p:nvSpPr>
        <p:spPr>
          <a:xfrm>
            <a:off x="255645" y="2909771"/>
            <a:ext cx="4243589" cy="3320668"/>
          </a:xfrm>
        </p:spPr>
        <p:txBody>
          <a:bodyPr vert="horz" lIns="91440" tIns="45720" rIns="91440" bIns="45720" rtlCol="0">
            <a:normAutofit/>
          </a:bodyPr>
          <a:lstStyle/>
          <a:p>
            <a:pPr marL="0" indent="0">
              <a:buNone/>
            </a:pPr>
            <a:r>
              <a:rPr lang="en-GB" sz="4000" noProof="0" dirty="0">
                <a:latin typeface="Calibri Light"/>
                <a:ea typeface="Calibri Light"/>
                <a:cs typeface="Calibri Light"/>
              </a:rPr>
              <a:t>Race Discrimination</a:t>
            </a:r>
            <a:endParaRPr lang="en-GB" sz="4000" noProof="0" dirty="0"/>
          </a:p>
          <a:p>
            <a:pPr>
              <a:buNone/>
            </a:pPr>
            <a:r>
              <a:rPr lang="en-GB" sz="4000" noProof="0" dirty="0">
                <a:latin typeface="Calibri Light"/>
                <a:ea typeface="Calibri Light"/>
                <a:cs typeface="Calibri Light"/>
              </a:rPr>
              <a:t>Hate Crime</a:t>
            </a:r>
          </a:p>
          <a:p>
            <a:pPr marL="0" indent="0">
              <a:buNone/>
            </a:pPr>
            <a:endParaRPr lang="en-GB" sz="2200" noProof="0" dirty="0">
              <a:latin typeface="Calibri Light"/>
              <a:ea typeface="Calibri Light"/>
              <a:cs typeface="Calibri Light"/>
            </a:endParaRPr>
          </a:p>
          <a:p>
            <a:endParaRPr lang="en-GB" sz="2200" noProof="0" dirty="0">
              <a:ea typeface="Calibri"/>
              <a:cs typeface="Calibri"/>
            </a:endParaRPr>
          </a:p>
        </p:txBody>
      </p:sp>
      <p:pic>
        <p:nvPicPr>
          <p:cNvPr id="5" name="Picture 4" descr="Red toy person in front of two lines of white figures">
            <a:extLst>
              <a:ext uri="{FF2B5EF4-FFF2-40B4-BE49-F238E27FC236}">
                <a16:creationId xmlns:a16="http://schemas.microsoft.com/office/drawing/2014/main" id="{2390C205-A410-5E56-A155-64F7C01AC586}"/>
              </a:ext>
            </a:extLst>
          </p:cNvPr>
          <p:cNvPicPr>
            <a:picLocks noChangeAspect="1"/>
          </p:cNvPicPr>
          <p:nvPr/>
        </p:nvPicPr>
        <p:blipFill>
          <a:blip r:embed="rId2"/>
          <a:srcRect l="18953" r="15098"/>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606368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itle 1">
            <a:extLst>
              <a:ext uri="{FF2B5EF4-FFF2-40B4-BE49-F238E27FC236}">
                <a16:creationId xmlns:a16="http://schemas.microsoft.com/office/drawing/2014/main" id="{1F35221E-0069-F237-8475-742932E98B34}"/>
              </a:ext>
            </a:extLst>
          </p:cNvPr>
          <p:cNvSpPr>
            <a:spLocks noGrp="1"/>
          </p:cNvSpPr>
          <p:nvPr>
            <p:ph type="title"/>
          </p:nvPr>
        </p:nvSpPr>
        <p:spPr>
          <a:xfrm>
            <a:off x="1285240" y="1050595"/>
            <a:ext cx="8074815" cy="866695"/>
          </a:xfrm>
        </p:spPr>
        <p:txBody>
          <a:bodyPr anchor="ctr">
            <a:normAutofit fontScale="90000"/>
          </a:bodyPr>
          <a:lstStyle/>
          <a:p>
            <a:r>
              <a:rPr lang="en-GB" sz="7200" noProof="0" dirty="0"/>
              <a:t>Race Discrimination</a:t>
            </a:r>
          </a:p>
        </p:txBody>
      </p:sp>
      <p:sp>
        <p:nvSpPr>
          <p:cNvPr id="3" name="Content Placeholder 2">
            <a:extLst>
              <a:ext uri="{FF2B5EF4-FFF2-40B4-BE49-F238E27FC236}">
                <a16:creationId xmlns:a16="http://schemas.microsoft.com/office/drawing/2014/main" id="{52E8A8E9-A4D8-DE53-549B-B2AB57B0FB69}"/>
              </a:ext>
            </a:extLst>
          </p:cNvPr>
          <p:cNvSpPr>
            <a:spLocks noGrp="1"/>
          </p:cNvSpPr>
          <p:nvPr>
            <p:ph idx="1"/>
          </p:nvPr>
        </p:nvSpPr>
        <p:spPr>
          <a:xfrm>
            <a:off x="1285240" y="2109019"/>
            <a:ext cx="9621657" cy="3660845"/>
          </a:xfrm>
        </p:spPr>
        <p:txBody>
          <a:bodyPr anchor="t">
            <a:normAutofit fontScale="92500"/>
          </a:bodyPr>
          <a:lstStyle/>
          <a:p>
            <a:r>
              <a:rPr lang="en-GB" sz="2400" b="0" i="0" noProof="0" dirty="0">
                <a:effectLst/>
              </a:rPr>
              <a:t>A person (A) discriminates against another (B) if, because of a protected characteristic, A treats B less favourably than A treats or would treat others.</a:t>
            </a:r>
          </a:p>
          <a:p>
            <a:r>
              <a:rPr lang="en-GB" sz="2400" b="0" i="0" noProof="0" dirty="0">
                <a:effectLst/>
              </a:rPr>
              <a:t>If the protected characteristic is race, less favourable treatment includes segregating B from others.</a:t>
            </a:r>
          </a:p>
          <a:p>
            <a:r>
              <a:rPr lang="en-GB" sz="2400" noProof="0" dirty="0"/>
              <a:t>Equality Act 2010</a:t>
            </a:r>
          </a:p>
          <a:p>
            <a:r>
              <a:rPr lang="en-GB" sz="2400" b="0" i="0" dirty="0">
                <a:effectLst/>
              </a:rPr>
              <a:t>Racism is when a person is treated worse, excluded, disadvantaged, harassed, bullied, humiliated or degraded because of their race or ethnicity</a:t>
            </a:r>
          </a:p>
          <a:p>
            <a:r>
              <a:rPr lang="en-GB" sz="2400" b="0" i="0" dirty="0">
                <a:effectLst/>
              </a:rPr>
              <a:t>Collective failure to provide an inclusive and professional working environment to people because of their race or ethnicity</a:t>
            </a:r>
            <a:endParaRPr lang="en-GB" sz="2400" b="0" i="0" noProof="0" dirty="0">
              <a:effectLst/>
            </a:endParaRPr>
          </a:p>
          <a:p>
            <a:endParaRPr lang="en-GB" sz="1700" noProof="0" dirty="0">
              <a:latin typeface="arial" panose="020B0604020202020204" pitchFamily="34" charset="0"/>
            </a:endParaRPr>
          </a:p>
        </p:txBody>
      </p:sp>
    </p:spTree>
    <p:extLst>
      <p:ext uri="{BB962C8B-B14F-4D97-AF65-F5344CB8AC3E}">
        <p14:creationId xmlns:p14="http://schemas.microsoft.com/office/powerpoint/2010/main" val="39854101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itle 1">
            <a:extLst>
              <a:ext uri="{FF2B5EF4-FFF2-40B4-BE49-F238E27FC236}">
                <a16:creationId xmlns:a16="http://schemas.microsoft.com/office/drawing/2014/main" id="{899C5E62-E80E-9BDB-3803-B4B2EFA9B9CD}"/>
              </a:ext>
            </a:extLst>
          </p:cNvPr>
          <p:cNvSpPr>
            <a:spLocks noGrp="1"/>
          </p:cNvSpPr>
          <p:nvPr>
            <p:ph type="title"/>
          </p:nvPr>
        </p:nvSpPr>
        <p:spPr>
          <a:xfrm>
            <a:off x="1285240" y="1050595"/>
            <a:ext cx="9820082" cy="999431"/>
          </a:xfrm>
        </p:spPr>
        <p:txBody>
          <a:bodyPr anchor="ctr">
            <a:normAutofit fontScale="90000"/>
          </a:bodyPr>
          <a:lstStyle/>
          <a:p>
            <a:r>
              <a:rPr lang="en-GB" sz="7200" noProof="0" dirty="0"/>
              <a:t>Defining Hate Crime</a:t>
            </a:r>
          </a:p>
        </p:txBody>
      </p:sp>
      <p:sp>
        <p:nvSpPr>
          <p:cNvPr id="3" name="Content Placeholder 2">
            <a:extLst>
              <a:ext uri="{FF2B5EF4-FFF2-40B4-BE49-F238E27FC236}">
                <a16:creationId xmlns:a16="http://schemas.microsoft.com/office/drawing/2014/main" id="{E72432A4-2FFD-F635-B5C1-C57AA991635D}"/>
              </a:ext>
            </a:extLst>
          </p:cNvPr>
          <p:cNvSpPr>
            <a:spLocks noGrp="1"/>
          </p:cNvSpPr>
          <p:nvPr>
            <p:ph idx="1"/>
          </p:nvPr>
        </p:nvSpPr>
        <p:spPr>
          <a:xfrm>
            <a:off x="1285240" y="2477347"/>
            <a:ext cx="8074815" cy="3292518"/>
          </a:xfrm>
        </p:spPr>
        <p:txBody>
          <a:bodyPr anchor="t">
            <a:normAutofit/>
          </a:bodyPr>
          <a:lstStyle/>
          <a:p>
            <a:r>
              <a:rPr lang="en-GB" sz="2200" noProof="0" dirty="0"/>
              <a:t>The Public Order Act (1986) defines incitement to racial hatred:</a:t>
            </a:r>
          </a:p>
          <a:p>
            <a:endParaRPr lang="en-GB" sz="2200" noProof="0" dirty="0"/>
          </a:p>
          <a:p>
            <a:pPr lvl="1"/>
            <a:r>
              <a:rPr lang="en-GB" sz="2200" noProof="0" dirty="0"/>
              <a:t>“A person who uses threatening, abusive or insulting words or behaviour, or displays any written material which is threatening, abusive or insulting, is guilty of an offence if- (a) he intends thereby to stir up racial hatred, or (b) having regard to all the circumstances racial hatred is likely to be stirred up thereby.”</a:t>
            </a:r>
          </a:p>
        </p:txBody>
      </p:sp>
    </p:spTree>
    <p:extLst>
      <p:ext uri="{BB962C8B-B14F-4D97-AF65-F5344CB8AC3E}">
        <p14:creationId xmlns:p14="http://schemas.microsoft.com/office/powerpoint/2010/main" val="12595034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7CA1A4-A5BE-EE33-2646-4FB5FA188EB7}"/>
              </a:ext>
            </a:extLst>
          </p:cNvPr>
          <p:cNvSpPr>
            <a:spLocks noGrp="1"/>
          </p:cNvSpPr>
          <p:nvPr>
            <p:ph type="title"/>
          </p:nvPr>
        </p:nvSpPr>
        <p:spPr>
          <a:xfrm>
            <a:off x="481013" y="3724095"/>
            <a:ext cx="2399491" cy="2481441"/>
          </a:xfrm>
        </p:spPr>
        <p:txBody>
          <a:bodyPr anchor="ctr">
            <a:normAutofit/>
          </a:bodyPr>
          <a:lstStyle/>
          <a:p>
            <a:r>
              <a:rPr lang="en-GB" sz="3600" noProof="0" dirty="0"/>
              <a:t>Hate Crimes Oct 2023</a:t>
            </a:r>
          </a:p>
        </p:txBody>
      </p:sp>
      <p:pic>
        <p:nvPicPr>
          <p:cNvPr id="10" name="Picture 9">
            <a:extLst>
              <a:ext uri="{FF2B5EF4-FFF2-40B4-BE49-F238E27FC236}">
                <a16:creationId xmlns:a16="http://schemas.microsoft.com/office/drawing/2014/main" id="{53E6A3BB-9E10-1647-7E53-44723B46E83D}"/>
              </a:ext>
            </a:extLst>
          </p:cNvPr>
          <p:cNvPicPr>
            <a:picLocks noChangeAspect="1"/>
          </p:cNvPicPr>
          <p:nvPr/>
        </p:nvPicPr>
        <p:blipFill rotWithShape="1">
          <a:blip r:embed="rId3"/>
          <a:srcRect t="9997" b="38419"/>
          <a:stretch/>
        </p:blipFill>
        <p:spPr>
          <a:xfrm>
            <a:off x="20" y="10"/>
            <a:ext cx="12191980" cy="2962981"/>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8" name="Content Placeholder 7">
            <a:extLst>
              <a:ext uri="{FF2B5EF4-FFF2-40B4-BE49-F238E27FC236}">
                <a16:creationId xmlns:a16="http://schemas.microsoft.com/office/drawing/2014/main" id="{7AA64C21-E0A9-8C05-A87E-26974B4AB7AC}"/>
              </a:ext>
            </a:extLst>
          </p:cNvPr>
          <p:cNvSpPr>
            <a:spLocks noGrp="1"/>
          </p:cNvSpPr>
          <p:nvPr>
            <p:ph idx="1"/>
          </p:nvPr>
        </p:nvSpPr>
        <p:spPr>
          <a:xfrm>
            <a:off x="2886889" y="3235267"/>
            <a:ext cx="8822506" cy="2970270"/>
          </a:xfrm>
        </p:spPr>
        <p:txBody>
          <a:bodyPr vert="horz" lIns="91440" tIns="45720" rIns="91440" bIns="45720" rtlCol="0" anchor="ctr">
            <a:noAutofit/>
          </a:bodyPr>
          <a:lstStyle/>
          <a:p>
            <a:r>
              <a:rPr lang="en-GB" sz="2000" noProof="0" dirty="0"/>
              <a:t>Met police report a significant increase of hate crime due to the antisemitic incidents since the Hamas attacks on Israel.</a:t>
            </a:r>
            <a:endParaRPr lang="en-GB" sz="2000" noProof="0" dirty="0">
              <a:ea typeface="Calibri"/>
              <a:cs typeface="Calibri"/>
            </a:endParaRPr>
          </a:p>
          <a:p>
            <a:r>
              <a:rPr lang="en-GB" sz="2000" noProof="0" dirty="0"/>
              <a:t> </a:t>
            </a:r>
            <a:r>
              <a:rPr lang="en-GB" sz="2000" b="0" i="0" noProof="0" dirty="0">
                <a:effectLst/>
                <a:latin typeface="Calibri"/>
                <a:ea typeface="Calibri"/>
                <a:cs typeface="Calibri"/>
              </a:rPr>
              <a:t>Between 1 and 18 October </a:t>
            </a:r>
            <a:r>
              <a:rPr lang="en-GB" sz="2000" b="1" noProof="0" dirty="0">
                <a:latin typeface="Calibri"/>
                <a:ea typeface="Calibri"/>
                <a:cs typeface="Calibri"/>
              </a:rPr>
              <a:t>218</a:t>
            </a:r>
            <a:r>
              <a:rPr lang="en-GB" sz="2000" b="0" i="0" noProof="0" dirty="0">
                <a:effectLst/>
                <a:latin typeface="Calibri"/>
                <a:ea typeface="Calibri"/>
                <a:cs typeface="Calibri"/>
              </a:rPr>
              <a:t> antisemitic incidents recorded </a:t>
            </a:r>
          </a:p>
          <a:p>
            <a:r>
              <a:rPr lang="en-GB" sz="2000" b="0" i="0" noProof="0" dirty="0">
                <a:effectLst/>
                <a:latin typeface="Calibri"/>
                <a:ea typeface="Calibri"/>
                <a:cs typeface="Calibri"/>
              </a:rPr>
              <a:t>The number of Islamophobic incidents were </a:t>
            </a:r>
            <a:r>
              <a:rPr lang="en-GB" sz="2000" b="1" i="0" noProof="0" dirty="0">
                <a:effectLst/>
                <a:latin typeface="Calibri"/>
                <a:ea typeface="Calibri"/>
                <a:cs typeface="Calibri"/>
              </a:rPr>
              <a:t>101</a:t>
            </a:r>
            <a:r>
              <a:rPr lang="en-GB" sz="2000" b="1" noProof="0" dirty="0">
                <a:latin typeface="Calibri"/>
                <a:ea typeface="Calibri"/>
                <a:cs typeface="Calibri"/>
              </a:rPr>
              <a:t> </a:t>
            </a:r>
            <a:r>
              <a:rPr lang="en-GB" sz="2000" noProof="0" dirty="0">
                <a:latin typeface="Calibri"/>
                <a:ea typeface="Calibri"/>
                <a:cs typeface="Calibri"/>
              </a:rPr>
              <a:t>during that time</a:t>
            </a:r>
            <a:endParaRPr lang="en-GB" sz="2000" i="0" noProof="0" dirty="0">
              <a:effectLst/>
              <a:latin typeface="Calibri"/>
              <a:ea typeface="Calibri"/>
              <a:cs typeface="Calibri"/>
            </a:endParaRPr>
          </a:p>
          <a:p>
            <a:r>
              <a:rPr lang="en-GB" sz="2000" noProof="0" dirty="0">
                <a:solidFill>
                  <a:srgbClr val="0B0C0C"/>
                </a:solidFill>
                <a:ea typeface="+mn-lt"/>
                <a:cs typeface="+mn-lt"/>
              </a:rPr>
              <a:t>There were </a:t>
            </a:r>
            <a:r>
              <a:rPr lang="en-GB" sz="2000" b="1" noProof="0" dirty="0">
                <a:solidFill>
                  <a:srgbClr val="0B0C0C"/>
                </a:solidFill>
                <a:ea typeface="+mn-lt"/>
                <a:cs typeface="+mn-lt"/>
              </a:rPr>
              <a:t>140,561</a:t>
            </a:r>
            <a:r>
              <a:rPr lang="en-GB" sz="2000" noProof="0" dirty="0">
                <a:solidFill>
                  <a:srgbClr val="0B0C0C"/>
                </a:solidFill>
                <a:ea typeface="+mn-lt"/>
                <a:cs typeface="+mn-lt"/>
              </a:rPr>
              <a:t> hate crimes recorded by the police in England and Wales in the year ending </a:t>
            </a:r>
            <a:r>
              <a:rPr lang="en-GB" sz="2000" b="1" noProof="0" dirty="0">
                <a:solidFill>
                  <a:srgbClr val="0B0C0C"/>
                </a:solidFill>
                <a:ea typeface="+mn-lt"/>
                <a:cs typeface="+mn-lt"/>
              </a:rPr>
              <a:t>March 2024</a:t>
            </a:r>
            <a:r>
              <a:rPr lang="en-GB" sz="2000" noProof="0" dirty="0">
                <a:solidFill>
                  <a:srgbClr val="0B0C0C"/>
                </a:solidFill>
                <a:ea typeface="+mn-lt"/>
                <a:cs typeface="+mn-lt"/>
              </a:rPr>
              <a:t>, a decrease of 5% compared with the year ending March 2023</a:t>
            </a:r>
            <a:endParaRPr lang="en-GB" sz="2000" noProof="0" dirty="0">
              <a:ea typeface="+mn-lt"/>
              <a:cs typeface="+mn-lt"/>
            </a:endParaRPr>
          </a:p>
          <a:p>
            <a:r>
              <a:rPr lang="en-GB" sz="2000" noProof="0" dirty="0">
                <a:solidFill>
                  <a:srgbClr val="0B0C0C"/>
                </a:solidFill>
                <a:ea typeface="+mn-lt"/>
                <a:cs typeface="+mn-lt"/>
              </a:rPr>
              <a:t>religious hate crimes increased by 25%, from 8,370 to 10,484 March 2023 offences and was driven by a rise in offences against Jewish people</a:t>
            </a:r>
            <a:endParaRPr lang="en-GB" sz="2000" noProof="0" dirty="0">
              <a:solidFill>
                <a:srgbClr val="0B0C0C"/>
              </a:solidFill>
              <a:ea typeface="Calibri"/>
              <a:cs typeface="Calibri"/>
            </a:endParaRPr>
          </a:p>
          <a:p>
            <a:endParaRPr lang="en-GB" sz="1800" noProof="0" dirty="0">
              <a:ea typeface="Calibri" panose="020F0502020204030204"/>
              <a:cs typeface="Calibri" panose="020F0502020204030204"/>
            </a:endParaRPr>
          </a:p>
        </p:txBody>
      </p:sp>
    </p:spTree>
    <p:extLst>
      <p:ext uri="{BB962C8B-B14F-4D97-AF65-F5344CB8AC3E}">
        <p14:creationId xmlns:p14="http://schemas.microsoft.com/office/powerpoint/2010/main" val="38795215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687AFE0E-B37D-4531-AFE8-231C8348EA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itle 1">
            <a:extLst>
              <a:ext uri="{FF2B5EF4-FFF2-40B4-BE49-F238E27FC236}">
                <a16:creationId xmlns:a16="http://schemas.microsoft.com/office/drawing/2014/main" id="{961347DE-E8F0-F38A-6D63-E296D5E191A7}"/>
              </a:ext>
            </a:extLst>
          </p:cNvPr>
          <p:cNvSpPr>
            <a:spLocks noGrp="1"/>
          </p:cNvSpPr>
          <p:nvPr>
            <p:ph type="title"/>
          </p:nvPr>
        </p:nvSpPr>
        <p:spPr>
          <a:xfrm>
            <a:off x="838200" y="365125"/>
            <a:ext cx="10515600" cy="1325563"/>
          </a:xfrm>
        </p:spPr>
        <p:txBody>
          <a:bodyPr>
            <a:normAutofit/>
          </a:bodyPr>
          <a:lstStyle/>
          <a:p>
            <a:r>
              <a:rPr lang="en-GB" noProof="0" dirty="0"/>
              <a:t>Hate Crime Law – Needs Updating</a:t>
            </a:r>
          </a:p>
        </p:txBody>
      </p:sp>
      <p:sp>
        <p:nvSpPr>
          <p:cNvPr id="3" name="Content Placeholder 2">
            <a:extLst>
              <a:ext uri="{FF2B5EF4-FFF2-40B4-BE49-F238E27FC236}">
                <a16:creationId xmlns:a16="http://schemas.microsoft.com/office/drawing/2014/main" id="{9C2BAE89-BD6A-2AD1-C37D-CDCA911CB30A}"/>
              </a:ext>
            </a:extLst>
          </p:cNvPr>
          <p:cNvSpPr>
            <a:spLocks noGrp="1"/>
          </p:cNvSpPr>
          <p:nvPr>
            <p:ph idx="1"/>
          </p:nvPr>
        </p:nvSpPr>
        <p:spPr>
          <a:xfrm>
            <a:off x="838201" y="1388765"/>
            <a:ext cx="5900841" cy="4831330"/>
          </a:xfrm>
        </p:spPr>
        <p:txBody>
          <a:bodyPr vert="horz" lIns="91440" tIns="45720" rIns="91440" bIns="45720" rtlCol="0" anchor="t">
            <a:normAutofit/>
          </a:bodyPr>
          <a:lstStyle/>
          <a:p>
            <a:r>
              <a:rPr lang="en-GB" sz="2000" b="1" noProof="0" dirty="0"/>
              <a:t>Met Police Commissioner </a:t>
            </a:r>
            <a:r>
              <a:rPr lang="en-GB" sz="2000" b="1" i="0" noProof="0" dirty="0">
                <a:effectLst/>
                <a:latin typeface="Calibri"/>
                <a:ea typeface="Calibri"/>
                <a:cs typeface="Calibri"/>
              </a:rPr>
              <a:t>Mark Rowley</a:t>
            </a:r>
            <a:r>
              <a:rPr lang="en-GB" sz="2000" i="0" noProof="0" dirty="0">
                <a:effectLst/>
                <a:latin typeface="Calibri"/>
                <a:ea typeface="Calibri"/>
                <a:cs typeface="Calibri"/>
              </a:rPr>
              <a:t> has said hate crime laws "probably need redrawing"</a:t>
            </a:r>
            <a:endParaRPr lang="en-GB" sz="2000" b="1" i="0" noProof="0" dirty="0">
              <a:effectLst/>
              <a:latin typeface="Calibri"/>
              <a:ea typeface="Calibri"/>
              <a:cs typeface="Calibri"/>
            </a:endParaRPr>
          </a:p>
          <a:p>
            <a:r>
              <a:rPr lang="en-GB" sz="2000" b="0" i="0" noProof="0" dirty="0">
                <a:effectLst/>
                <a:latin typeface="Calibri"/>
                <a:ea typeface="Calibri"/>
                <a:cs typeface="Calibri"/>
              </a:rPr>
              <a:t>“Police role is to enforce to that line, Parliament's job is to draw that line - maybe some of the lines aren't in the right place.“</a:t>
            </a:r>
            <a:endParaRPr lang="en-GB" sz="2000" b="1" noProof="0" dirty="0">
              <a:latin typeface="Calibri"/>
              <a:ea typeface="Calibri"/>
              <a:cs typeface="Calibri"/>
            </a:endParaRPr>
          </a:p>
          <a:p>
            <a:r>
              <a:rPr lang="en-GB" sz="2000" b="0" i="0" noProof="0" dirty="0">
                <a:effectLst/>
                <a:latin typeface="Calibri"/>
                <a:ea typeface="Calibri"/>
                <a:cs typeface="Calibri"/>
              </a:rPr>
              <a:t>Pro- Palestinian  march in London where 100,000 people gathered Oct 2023</a:t>
            </a:r>
            <a:endParaRPr lang="en-GB" sz="2000" b="1" i="0" noProof="0" dirty="0">
              <a:effectLst/>
              <a:latin typeface="Calibri"/>
              <a:ea typeface="Calibri"/>
              <a:cs typeface="Calibri"/>
            </a:endParaRPr>
          </a:p>
          <a:p>
            <a:pPr fontAlgn="base"/>
            <a:r>
              <a:rPr lang="en-GB" sz="2000" b="0" i="0" noProof="0" dirty="0">
                <a:effectLst/>
                <a:latin typeface="Calibri"/>
                <a:ea typeface="Calibri"/>
                <a:cs typeface="Calibri"/>
              </a:rPr>
              <a:t>To that grou</a:t>
            </a:r>
            <a:r>
              <a:rPr lang="en-GB" sz="2000" noProof="0" dirty="0">
                <a:latin typeface="Calibri"/>
                <a:ea typeface="Calibri"/>
                <a:cs typeface="Calibri"/>
              </a:rPr>
              <a:t>p someone shouted - </a:t>
            </a:r>
            <a:r>
              <a:rPr lang="en-GB" sz="2000" b="0" i="0" noProof="0" dirty="0">
                <a:effectLst/>
                <a:latin typeface="Calibri"/>
                <a:ea typeface="Calibri"/>
                <a:cs typeface="Calibri"/>
              </a:rPr>
              <a:t>"jihad, jihad" </a:t>
            </a:r>
          </a:p>
          <a:p>
            <a:pPr fontAlgn="base"/>
            <a:r>
              <a:rPr lang="en-GB" sz="2000" b="0" i="0" noProof="0" dirty="0">
                <a:effectLst/>
                <a:latin typeface="Calibri"/>
                <a:ea typeface="Calibri"/>
                <a:cs typeface="Calibri"/>
              </a:rPr>
              <a:t>Met statement - the word jihad had "a number of meanings but we know the public will most commonly associate it with terrorism".</a:t>
            </a:r>
          </a:p>
          <a:p>
            <a:pPr fontAlgn="base"/>
            <a:r>
              <a:rPr lang="en-GB" sz="2000" b="0" i="0" noProof="0" dirty="0">
                <a:effectLst/>
                <a:latin typeface="Calibri"/>
                <a:ea typeface="Calibri"/>
                <a:cs typeface="Calibri"/>
              </a:rPr>
              <a:t>"However, recognising the way language like this will be interpreted by the public and the impact it will have.</a:t>
            </a:r>
          </a:p>
          <a:p>
            <a:pPr marL="0" indent="0" fontAlgn="base">
              <a:buNone/>
            </a:pPr>
            <a:endParaRPr lang="en-GB" sz="1700" noProof="0" dirty="0"/>
          </a:p>
        </p:txBody>
      </p:sp>
      <p:pic>
        <p:nvPicPr>
          <p:cNvPr id="5" name="Picture 4">
            <a:extLst>
              <a:ext uri="{FF2B5EF4-FFF2-40B4-BE49-F238E27FC236}">
                <a16:creationId xmlns:a16="http://schemas.microsoft.com/office/drawing/2014/main" id="{F663CC96-6846-9909-CBD0-1FB786021517}"/>
              </a:ext>
            </a:extLst>
          </p:cNvPr>
          <p:cNvPicPr>
            <a:picLocks noChangeAspect="1"/>
          </p:cNvPicPr>
          <p:nvPr/>
        </p:nvPicPr>
        <p:blipFill rotWithShape="1">
          <a:blip r:embed="rId3"/>
          <a:srcRect r="4915" b="1"/>
          <a:stretch/>
        </p:blipFill>
        <p:spPr>
          <a:xfrm>
            <a:off x="6739042" y="2015168"/>
            <a:ext cx="4646162" cy="4210442"/>
          </a:xfrm>
          <a:custGeom>
            <a:avLst/>
            <a:gdLst/>
            <a:ahLst/>
            <a:cxnLst/>
            <a:rect l="l" t="t" r="r" b="b"/>
            <a:pathLst>
              <a:path w="5283866" h="4210442">
                <a:moveTo>
                  <a:pt x="839883" y="18"/>
                </a:moveTo>
                <a:cubicBezTo>
                  <a:pt x="851945" y="328"/>
                  <a:pt x="864423" y="4671"/>
                  <a:pt x="875727" y="6050"/>
                </a:cubicBezTo>
                <a:cubicBezTo>
                  <a:pt x="1125267" y="36932"/>
                  <a:pt x="1374804" y="70296"/>
                  <a:pt x="1624617" y="99799"/>
                </a:cubicBezTo>
                <a:cubicBezTo>
                  <a:pt x="1858164" y="127373"/>
                  <a:pt x="2093363" y="133714"/>
                  <a:pt x="2328012" y="148051"/>
                </a:cubicBezTo>
                <a:cubicBezTo>
                  <a:pt x="2612016" y="165424"/>
                  <a:pt x="2895470" y="189965"/>
                  <a:pt x="3177820" y="228566"/>
                </a:cubicBezTo>
                <a:cubicBezTo>
                  <a:pt x="3373866" y="255590"/>
                  <a:pt x="3571843" y="274338"/>
                  <a:pt x="3770646" y="252831"/>
                </a:cubicBezTo>
                <a:cubicBezTo>
                  <a:pt x="3780572" y="251727"/>
                  <a:pt x="3791878" y="248144"/>
                  <a:pt x="3800149" y="251727"/>
                </a:cubicBezTo>
                <a:cubicBezTo>
                  <a:pt x="3896658" y="291986"/>
                  <a:pt x="4001986" y="263033"/>
                  <a:pt x="4102076" y="288400"/>
                </a:cubicBezTo>
                <a:cubicBezTo>
                  <a:pt x="4076434" y="386286"/>
                  <a:pt x="3966416" y="378289"/>
                  <a:pt x="3904377" y="446120"/>
                </a:cubicBezTo>
                <a:cubicBezTo>
                  <a:pt x="4005570" y="473141"/>
                  <a:pt x="4096562" y="500439"/>
                  <a:pt x="4188933" y="520843"/>
                </a:cubicBezTo>
                <a:cubicBezTo>
                  <a:pt x="4286818" y="542350"/>
                  <a:pt x="4369813" y="600531"/>
                  <a:pt x="4465492" y="626449"/>
                </a:cubicBezTo>
                <a:cubicBezTo>
                  <a:pt x="4485897" y="631964"/>
                  <a:pt x="4510437" y="651264"/>
                  <a:pt x="4517606" y="670015"/>
                </a:cubicBezTo>
                <a:cubicBezTo>
                  <a:pt x="4540768" y="730677"/>
                  <a:pt x="5003171" y="900804"/>
                  <a:pt x="4948576" y="954847"/>
                </a:cubicBezTo>
                <a:cubicBezTo>
                  <a:pt x="4925966" y="977182"/>
                  <a:pt x="4896738" y="993174"/>
                  <a:pt x="4866132" y="1015233"/>
                </a:cubicBezTo>
                <a:cubicBezTo>
                  <a:pt x="4912180" y="1056869"/>
                  <a:pt x="4964017" y="1075067"/>
                  <a:pt x="5019164" y="1087474"/>
                </a:cubicBezTo>
                <a:cubicBezTo>
                  <a:pt x="5035708" y="1091335"/>
                  <a:pt x="5051977" y="1099055"/>
                  <a:pt x="5053630" y="1117806"/>
                </a:cubicBezTo>
                <a:cubicBezTo>
                  <a:pt x="5055284" y="1137382"/>
                  <a:pt x="5038464" y="1145101"/>
                  <a:pt x="5024404" y="1154202"/>
                </a:cubicBezTo>
                <a:cubicBezTo>
                  <a:pt x="5004826" y="1166885"/>
                  <a:pt x="4985800" y="1177916"/>
                  <a:pt x="4960984" y="1179569"/>
                </a:cubicBezTo>
                <a:cubicBezTo>
                  <a:pt x="4920176" y="1182051"/>
                  <a:pt x="4900600" y="1217344"/>
                  <a:pt x="4876887" y="1243814"/>
                </a:cubicBezTo>
                <a:cubicBezTo>
                  <a:pt x="4863652" y="1258705"/>
                  <a:pt x="4857034" y="1288759"/>
                  <a:pt x="4880195" y="1293998"/>
                </a:cubicBezTo>
                <a:cubicBezTo>
                  <a:pt x="4935892" y="1306682"/>
                  <a:pt x="4931480" y="1343355"/>
                  <a:pt x="4930104" y="1384991"/>
                </a:cubicBezTo>
                <a:cubicBezTo>
                  <a:pt x="4928173" y="1436553"/>
                  <a:pt x="4895360" y="1460265"/>
                  <a:pt x="4855103" y="1480119"/>
                </a:cubicBezTo>
                <a:cubicBezTo>
                  <a:pt x="4841316" y="1487011"/>
                  <a:pt x="4821740" y="1486735"/>
                  <a:pt x="4816500" y="1508242"/>
                </a:cubicBezTo>
                <a:cubicBezTo>
                  <a:pt x="4839110" y="1528648"/>
                  <a:pt x="4866684" y="1512103"/>
                  <a:pt x="4890949" y="1517893"/>
                </a:cubicBezTo>
                <a:cubicBezTo>
                  <a:pt x="4911077" y="1522581"/>
                  <a:pt x="4944441" y="1520100"/>
                  <a:pt x="4916868" y="1557599"/>
                </a:cubicBezTo>
                <a:cubicBezTo>
                  <a:pt x="4908870" y="1568352"/>
                  <a:pt x="4918245" y="1576625"/>
                  <a:pt x="4928448" y="1577453"/>
                </a:cubicBezTo>
                <a:cubicBezTo>
                  <a:pt x="5010066" y="1586000"/>
                  <a:pt x="4972566" y="1661827"/>
                  <a:pt x="4998760" y="1701809"/>
                </a:cubicBezTo>
                <a:cubicBezTo>
                  <a:pt x="5005928" y="1712836"/>
                  <a:pt x="4998208" y="1731862"/>
                  <a:pt x="4986903" y="1736550"/>
                </a:cubicBezTo>
                <a:cubicBezTo>
                  <a:pt x="4914660" y="1767432"/>
                  <a:pt x="4904735" y="1841053"/>
                  <a:pt x="4869716" y="1904472"/>
                </a:cubicBezTo>
                <a:cubicBezTo>
                  <a:pt x="4907768" y="1929562"/>
                  <a:pt x="4953264" y="1935077"/>
                  <a:pt x="4994348" y="1951346"/>
                </a:cubicBezTo>
                <a:cubicBezTo>
                  <a:pt x="5037087" y="1968441"/>
                  <a:pt x="5037087" y="1981125"/>
                  <a:pt x="5001792" y="2030756"/>
                </a:cubicBezTo>
                <a:cubicBezTo>
                  <a:pt x="5093611" y="2041511"/>
                  <a:pt x="5093611" y="2041511"/>
                  <a:pt x="5065212" y="2119543"/>
                </a:cubicBezTo>
                <a:cubicBezTo>
                  <a:pt x="5142142" y="2126712"/>
                  <a:pt x="5192876" y="2163660"/>
                  <a:pt x="5204732" y="2244450"/>
                </a:cubicBezTo>
                <a:cubicBezTo>
                  <a:pt x="5210523" y="2283604"/>
                  <a:pt x="5245265" y="2302077"/>
                  <a:pt x="5283866" y="2328272"/>
                </a:cubicBezTo>
                <a:cubicBezTo>
                  <a:pt x="5235890" y="2353641"/>
                  <a:pt x="5203354" y="2406580"/>
                  <a:pt x="5147380" y="2350606"/>
                </a:cubicBezTo>
                <a:cubicBezTo>
                  <a:pt x="5126976" y="2330203"/>
                  <a:pt x="5128904" y="2356121"/>
                  <a:pt x="5126148" y="2363566"/>
                </a:cubicBezTo>
                <a:cubicBezTo>
                  <a:pt x="5119532" y="2381764"/>
                  <a:pt x="5133316" y="2393897"/>
                  <a:pt x="5142417" y="2407682"/>
                </a:cubicBezTo>
                <a:cubicBezTo>
                  <a:pt x="5151240" y="2421470"/>
                  <a:pt x="5161718" y="2436083"/>
                  <a:pt x="5164200" y="2451526"/>
                </a:cubicBezTo>
                <a:cubicBezTo>
                  <a:pt x="5165852" y="2462279"/>
                  <a:pt x="5157858" y="2477994"/>
                  <a:pt x="5149034" y="2485992"/>
                </a:cubicBezTo>
                <a:cubicBezTo>
                  <a:pt x="5102710" y="2528178"/>
                  <a:pt x="5130284" y="2623031"/>
                  <a:pt x="5042601" y="2635164"/>
                </a:cubicBezTo>
                <a:cubicBezTo>
                  <a:pt x="5003171" y="2640677"/>
                  <a:pt x="4984146" y="2675420"/>
                  <a:pt x="4955194" y="2694445"/>
                </a:cubicBezTo>
                <a:cubicBezTo>
                  <a:pt x="4854552" y="2760897"/>
                  <a:pt x="4787272" y="2846375"/>
                  <a:pt x="4756116" y="2963836"/>
                </a:cubicBezTo>
                <a:cubicBezTo>
                  <a:pt x="4747568" y="2996372"/>
                  <a:pt x="4714754" y="3022569"/>
                  <a:pt x="4693523" y="3051244"/>
                </a:cubicBezTo>
                <a:cubicBezTo>
                  <a:pt x="4703726" y="3072199"/>
                  <a:pt x="4759424" y="3026979"/>
                  <a:pt x="4739848" y="3082125"/>
                </a:cubicBezTo>
                <a:cubicBezTo>
                  <a:pt x="4724958" y="3123486"/>
                  <a:pt x="4686906" y="3149129"/>
                  <a:pt x="4651060" y="3173670"/>
                </a:cubicBezTo>
                <a:cubicBezTo>
                  <a:pt x="4610252" y="3201518"/>
                  <a:pt x="4565032" y="3223852"/>
                  <a:pt x="4546556" y="3275413"/>
                </a:cubicBezTo>
                <a:cubicBezTo>
                  <a:pt x="4542697" y="3286444"/>
                  <a:pt x="4530288" y="3298024"/>
                  <a:pt x="4519261" y="3302437"/>
                </a:cubicBezTo>
                <a:cubicBezTo>
                  <a:pt x="3944081" y="4209875"/>
                  <a:pt x="2528194" y="4215939"/>
                  <a:pt x="2364961" y="4209597"/>
                </a:cubicBezTo>
                <a:cubicBezTo>
                  <a:pt x="2167260" y="4201602"/>
                  <a:pt x="1980313" y="4145627"/>
                  <a:pt x="1796951" y="4075867"/>
                </a:cubicBezTo>
                <a:cubicBezTo>
                  <a:pt x="1719469" y="4046365"/>
                  <a:pt x="1647505" y="4004453"/>
                  <a:pt x="1572227" y="3971917"/>
                </a:cubicBezTo>
                <a:cubicBezTo>
                  <a:pt x="1468277" y="3926971"/>
                  <a:pt x="1388040" y="3841219"/>
                  <a:pt x="1284364" y="3805097"/>
                </a:cubicBezTo>
                <a:cubicBezTo>
                  <a:pt x="1177655" y="3767873"/>
                  <a:pt x="1086388" y="3699767"/>
                  <a:pt x="976645" y="3670815"/>
                </a:cubicBezTo>
                <a:cubicBezTo>
                  <a:pt x="918742" y="3655375"/>
                  <a:pt x="862768" y="3627527"/>
                  <a:pt x="871866" y="3547839"/>
                </a:cubicBezTo>
                <a:cubicBezTo>
                  <a:pt x="874349" y="3525228"/>
                  <a:pt x="859184" y="3506755"/>
                  <a:pt x="835195" y="3513373"/>
                </a:cubicBezTo>
                <a:cubicBezTo>
                  <a:pt x="789424" y="3525780"/>
                  <a:pt x="768744" y="3492967"/>
                  <a:pt x="743375" y="3468427"/>
                </a:cubicBezTo>
                <a:cubicBezTo>
                  <a:pt x="698156" y="3424863"/>
                  <a:pt x="655142" y="3378540"/>
                  <a:pt x="583175" y="3371370"/>
                </a:cubicBezTo>
                <a:cubicBezTo>
                  <a:pt x="596961" y="3337178"/>
                  <a:pt x="620399" y="3342142"/>
                  <a:pt x="641906" y="3349311"/>
                </a:cubicBezTo>
                <a:cubicBezTo>
                  <a:pt x="698432" y="3368062"/>
                  <a:pt x="754405" y="3389293"/>
                  <a:pt x="810930" y="3408042"/>
                </a:cubicBezTo>
                <a:cubicBezTo>
                  <a:pt x="847878" y="3420175"/>
                  <a:pt x="884551" y="3437271"/>
                  <a:pt x="933908" y="3423758"/>
                </a:cubicBezTo>
                <a:cubicBezTo>
                  <a:pt x="891445" y="3354826"/>
                  <a:pt x="819202" y="3342418"/>
                  <a:pt x="760747" y="3321187"/>
                </a:cubicBezTo>
                <a:cubicBezTo>
                  <a:pt x="687678" y="3294441"/>
                  <a:pt x="644664" y="3243980"/>
                  <a:pt x="593101" y="3187731"/>
                </a:cubicBezTo>
                <a:cubicBezTo>
                  <a:pt x="646869" y="3174220"/>
                  <a:pt x="680233" y="3215581"/>
                  <a:pt x="722419" y="3213374"/>
                </a:cubicBezTo>
                <a:cubicBezTo>
                  <a:pt x="724627" y="3206207"/>
                  <a:pt x="728486" y="3195729"/>
                  <a:pt x="727934" y="3195451"/>
                </a:cubicBezTo>
                <a:cubicBezTo>
                  <a:pt x="659002" y="3164570"/>
                  <a:pt x="626741" y="3106666"/>
                  <a:pt x="615987" y="3036630"/>
                </a:cubicBezTo>
                <a:cubicBezTo>
                  <a:pt x="610473" y="3000510"/>
                  <a:pt x="585381" y="2989205"/>
                  <a:pt x="560564" y="2972660"/>
                </a:cubicBezTo>
                <a:cubicBezTo>
                  <a:pt x="473984" y="2913930"/>
                  <a:pt x="382441" y="2860713"/>
                  <a:pt x="311302" y="2779924"/>
                </a:cubicBezTo>
                <a:cubicBezTo>
                  <a:pt x="393471" y="2790677"/>
                  <a:pt x="459371" y="2843341"/>
                  <a:pt x="547882" y="2865952"/>
                </a:cubicBezTo>
                <a:cubicBezTo>
                  <a:pt x="477570" y="2777166"/>
                  <a:pt x="386577" y="2732222"/>
                  <a:pt x="303582" y="2678453"/>
                </a:cubicBezTo>
                <a:cubicBezTo>
                  <a:pt x="265806" y="2653913"/>
                  <a:pt x="230790" y="2622479"/>
                  <a:pt x="185016" y="2609244"/>
                </a:cubicBezTo>
                <a:cubicBezTo>
                  <a:pt x="168748" y="2604556"/>
                  <a:pt x="142002" y="2594630"/>
                  <a:pt x="154963" y="2568435"/>
                </a:cubicBezTo>
                <a:cubicBezTo>
                  <a:pt x="165990" y="2546654"/>
                  <a:pt x="187773" y="2553269"/>
                  <a:pt x="207627" y="2559612"/>
                </a:cubicBezTo>
                <a:cubicBezTo>
                  <a:pt x="255328" y="2575330"/>
                  <a:pt x="304685" y="2575604"/>
                  <a:pt x="369207" y="2575330"/>
                </a:cubicBezTo>
                <a:cubicBezTo>
                  <a:pt x="315163" y="2503363"/>
                  <a:pt x="216174" y="2524871"/>
                  <a:pt x="169852" y="2449319"/>
                </a:cubicBezTo>
                <a:cubicBezTo>
                  <a:pt x="227755" y="2436083"/>
                  <a:pt x="272424" y="2463381"/>
                  <a:pt x="319299" y="2468619"/>
                </a:cubicBezTo>
                <a:cubicBezTo>
                  <a:pt x="361761" y="2473307"/>
                  <a:pt x="372239" y="2460624"/>
                  <a:pt x="362313" y="2418988"/>
                </a:cubicBezTo>
                <a:cubicBezTo>
                  <a:pt x="346873" y="2354190"/>
                  <a:pt x="370034" y="2321102"/>
                  <a:pt x="431798" y="2338750"/>
                </a:cubicBezTo>
                <a:cubicBezTo>
                  <a:pt x="489149" y="2355293"/>
                  <a:pt x="495215" y="2331030"/>
                  <a:pt x="479775" y="2294082"/>
                </a:cubicBezTo>
                <a:cubicBezTo>
                  <a:pt x="457716" y="2240315"/>
                  <a:pt x="482807" y="2198678"/>
                  <a:pt x="499903" y="2153458"/>
                </a:cubicBezTo>
                <a:cubicBezTo>
                  <a:pt x="526099" y="2084525"/>
                  <a:pt x="515069" y="2050885"/>
                  <a:pt x="458544" y="1999599"/>
                </a:cubicBezTo>
                <a:cubicBezTo>
                  <a:pt x="426835" y="1970921"/>
                  <a:pt x="392645" y="1946658"/>
                  <a:pt x="346596" y="1921843"/>
                </a:cubicBezTo>
                <a:cubicBezTo>
                  <a:pt x="452753" y="1908331"/>
                  <a:pt x="341358" y="1862836"/>
                  <a:pt x="378857" y="1834435"/>
                </a:cubicBezTo>
                <a:cubicBezTo>
                  <a:pt x="453856" y="1822854"/>
                  <a:pt x="515069" y="1913294"/>
                  <a:pt x="617091" y="1887376"/>
                </a:cubicBezTo>
                <a:cubicBezTo>
                  <a:pt x="491080" y="1809066"/>
                  <a:pt x="351835" y="1783423"/>
                  <a:pt x="260568" y="1679198"/>
                </a:cubicBezTo>
                <a:cubicBezTo>
                  <a:pt x="281523" y="1655484"/>
                  <a:pt x="302479" y="1677543"/>
                  <a:pt x="320402" y="1668720"/>
                </a:cubicBezTo>
                <a:cubicBezTo>
                  <a:pt x="319850" y="1663205"/>
                  <a:pt x="321230" y="1654932"/>
                  <a:pt x="317920" y="1652452"/>
                </a:cubicBezTo>
                <a:cubicBezTo>
                  <a:pt x="249815" y="1595650"/>
                  <a:pt x="248711" y="1594273"/>
                  <a:pt x="321779" y="1552359"/>
                </a:cubicBezTo>
                <a:cubicBezTo>
                  <a:pt x="347424" y="1537746"/>
                  <a:pt x="345218" y="1524786"/>
                  <a:pt x="331707" y="1506313"/>
                </a:cubicBezTo>
                <a:cubicBezTo>
                  <a:pt x="322055" y="1493353"/>
                  <a:pt x="310475" y="1481772"/>
                  <a:pt x="315990" y="1453371"/>
                </a:cubicBezTo>
                <a:cubicBezTo>
                  <a:pt x="355971" y="1489769"/>
                  <a:pt x="549259" y="1477912"/>
                  <a:pt x="583450" y="1474052"/>
                </a:cubicBezTo>
                <a:cubicBezTo>
                  <a:pt x="621777" y="1469917"/>
                  <a:pt x="659553" y="1452269"/>
                  <a:pt x="699809" y="1461919"/>
                </a:cubicBezTo>
                <a:cubicBezTo>
                  <a:pt x="732070" y="1469641"/>
                  <a:pt x="881516" y="1544364"/>
                  <a:pt x="902750" y="1458612"/>
                </a:cubicBezTo>
                <a:cubicBezTo>
                  <a:pt x="903853" y="1454475"/>
                  <a:pt x="964237" y="1464127"/>
                  <a:pt x="996774" y="1468814"/>
                </a:cubicBezTo>
                <a:cubicBezTo>
                  <a:pt x="1025451" y="1472674"/>
                  <a:pt x="1057712" y="1489769"/>
                  <a:pt x="1077012" y="1455578"/>
                </a:cubicBezTo>
                <a:cubicBezTo>
                  <a:pt x="1088317" y="1435450"/>
                  <a:pt x="1041719" y="1396571"/>
                  <a:pt x="1000083" y="1393262"/>
                </a:cubicBezTo>
                <a:cubicBezTo>
                  <a:pt x="963961" y="1390229"/>
                  <a:pt x="926186" y="1385817"/>
                  <a:pt x="891720" y="1394089"/>
                </a:cubicBezTo>
                <a:cubicBezTo>
                  <a:pt x="849258" y="1404017"/>
                  <a:pt x="826372" y="1388024"/>
                  <a:pt x="814515" y="1353557"/>
                </a:cubicBezTo>
                <a:cubicBezTo>
                  <a:pt x="801280" y="1315506"/>
                  <a:pt x="775911" y="1297858"/>
                  <a:pt x="740895" y="1280211"/>
                </a:cubicBezTo>
                <a:cubicBezTo>
                  <a:pt x="655967" y="1237474"/>
                  <a:pt x="574352" y="1188118"/>
                  <a:pt x="481154" y="1163301"/>
                </a:cubicBezTo>
                <a:cubicBezTo>
                  <a:pt x="462679" y="1158337"/>
                  <a:pt x="442276" y="1151719"/>
                  <a:pt x="433728" y="1118909"/>
                </a:cubicBezTo>
                <a:cubicBezTo>
                  <a:pt x="686023" y="1167987"/>
                  <a:pt x="915984" y="1295929"/>
                  <a:pt x="1176276" y="1288484"/>
                </a:cubicBezTo>
                <a:cubicBezTo>
                  <a:pt x="1105137" y="1247950"/>
                  <a:pt x="1022694" y="1245745"/>
                  <a:pt x="946867" y="1217344"/>
                </a:cubicBezTo>
                <a:cubicBezTo>
                  <a:pt x="1000635" y="1196113"/>
                  <a:pt x="1051094" y="1218172"/>
                  <a:pt x="1102104" y="1230304"/>
                </a:cubicBezTo>
                <a:cubicBezTo>
                  <a:pt x="1144843" y="1240230"/>
                  <a:pt x="1183446" y="1241885"/>
                  <a:pt x="1188133" y="1182603"/>
                </a:cubicBezTo>
                <a:cubicBezTo>
                  <a:pt x="1186478" y="1178742"/>
                  <a:pt x="1186754" y="1173780"/>
                  <a:pt x="1187030" y="1169092"/>
                </a:cubicBezTo>
                <a:cubicBezTo>
                  <a:pt x="1172690" y="1144552"/>
                  <a:pt x="1150358" y="1131868"/>
                  <a:pt x="1123887" y="1124698"/>
                </a:cubicBezTo>
                <a:cubicBezTo>
                  <a:pt x="1107894" y="1120286"/>
                  <a:pt x="1086663" y="1113668"/>
                  <a:pt x="1086938" y="1096023"/>
                </a:cubicBezTo>
                <a:cubicBezTo>
                  <a:pt x="1087765" y="1030674"/>
                  <a:pt x="1036756" y="1011647"/>
                  <a:pt x="985744" y="992622"/>
                </a:cubicBezTo>
                <a:cubicBezTo>
                  <a:pt x="1014145" y="960086"/>
                  <a:pt x="1036479" y="984074"/>
                  <a:pt x="1057987" y="981594"/>
                </a:cubicBezTo>
                <a:cubicBezTo>
                  <a:pt x="1072049" y="979939"/>
                  <a:pt x="1084733" y="976906"/>
                  <a:pt x="1084733" y="960086"/>
                </a:cubicBezTo>
                <a:cubicBezTo>
                  <a:pt x="1085008" y="946023"/>
                  <a:pt x="1078390" y="930030"/>
                  <a:pt x="1064605" y="929756"/>
                </a:cubicBezTo>
                <a:cubicBezTo>
                  <a:pt x="978300" y="927273"/>
                  <a:pt x="930599" y="836833"/>
                  <a:pt x="840985" y="836558"/>
                </a:cubicBezTo>
                <a:cubicBezTo>
                  <a:pt x="787493" y="836558"/>
                  <a:pt x="868834" y="785547"/>
                  <a:pt x="823615" y="764315"/>
                </a:cubicBezTo>
                <a:cubicBezTo>
                  <a:pt x="813687" y="759628"/>
                  <a:pt x="849533" y="752460"/>
                  <a:pt x="865526" y="753562"/>
                </a:cubicBezTo>
                <a:cubicBezTo>
                  <a:pt x="881242" y="754665"/>
                  <a:pt x="895304" y="768175"/>
                  <a:pt x="914331" y="758525"/>
                </a:cubicBezTo>
                <a:cubicBezTo>
                  <a:pt x="924808" y="724059"/>
                  <a:pt x="897787" y="711375"/>
                  <a:pt x="875452" y="701724"/>
                </a:cubicBezTo>
                <a:cubicBezTo>
                  <a:pt x="823889" y="679390"/>
                  <a:pt x="773706" y="652369"/>
                  <a:pt x="717181" y="644371"/>
                </a:cubicBezTo>
                <a:cubicBezTo>
                  <a:pt x="697053" y="641614"/>
                  <a:pt x="746133" y="604666"/>
                  <a:pt x="755783" y="591707"/>
                </a:cubicBezTo>
                <a:cubicBezTo>
                  <a:pt x="528304" y="455496"/>
                  <a:pt x="254778" y="462388"/>
                  <a:pt x="0" y="352370"/>
                </a:cubicBezTo>
                <a:cubicBezTo>
                  <a:pt x="56250" y="330864"/>
                  <a:pt x="97610" y="346580"/>
                  <a:pt x="135937" y="349889"/>
                </a:cubicBezTo>
                <a:cubicBezTo>
                  <a:pt x="231615" y="358160"/>
                  <a:pt x="326193" y="375256"/>
                  <a:pt x="421595" y="385458"/>
                </a:cubicBezTo>
                <a:cubicBezTo>
                  <a:pt x="468469" y="390421"/>
                  <a:pt x="512035" y="409172"/>
                  <a:pt x="564424" y="379393"/>
                </a:cubicBezTo>
                <a:cubicBezTo>
                  <a:pt x="599443" y="359540"/>
                  <a:pt x="655418" y="381046"/>
                  <a:pt x="698432" y="398694"/>
                </a:cubicBezTo>
                <a:cubicBezTo>
                  <a:pt x="734000" y="413307"/>
                  <a:pt x="767916" y="417167"/>
                  <a:pt x="815067" y="398694"/>
                </a:cubicBezTo>
                <a:cubicBezTo>
                  <a:pt x="772328" y="387389"/>
                  <a:pt x="739515" y="377463"/>
                  <a:pt x="705876" y="370568"/>
                </a:cubicBezTo>
                <a:cubicBezTo>
                  <a:pt x="679130" y="365055"/>
                  <a:pt x="742825" y="342719"/>
                  <a:pt x="775360" y="345477"/>
                </a:cubicBezTo>
                <a:cubicBezTo>
                  <a:pt x="820857" y="349337"/>
                  <a:pt x="795214" y="335000"/>
                  <a:pt x="787493" y="315146"/>
                </a:cubicBezTo>
                <a:cubicBezTo>
                  <a:pt x="779221" y="293915"/>
                  <a:pt x="803761" y="287298"/>
                  <a:pt x="819202" y="291709"/>
                </a:cubicBezTo>
                <a:cubicBezTo>
                  <a:pt x="878484" y="309081"/>
                  <a:pt x="937491" y="278474"/>
                  <a:pt x="998705" y="303291"/>
                </a:cubicBezTo>
                <a:cubicBezTo>
                  <a:pt x="983263" y="242077"/>
                  <a:pt x="949899" y="215331"/>
                  <a:pt x="880139" y="206783"/>
                </a:cubicBezTo>
                <a:cubicBezTo>
                  <a:pt x="853944" y="203475"/>
                  <a:pt x="826647" y="208438"/>
                  <a:pt x="804037" y="190790"/>
                </a:cubicBezTo>
                <a:cubicBezTo>
                  <a:pt x="791076" y="180590"/>
                  <a:pt x="776463" y="168457"/>
                  <a:pt x="786666" y="149707"/>
                </a:cubicBezTo>
                <a:cubicBezTo>
                  <a:pt x="793834" y="136471"/>
                  <a:pt x="809276" y="136471"/>
                  <a:pt x="821960" y="140884"/>
                </a:cubicBezTo>
                <a:cubicBezTo>
                  <a:pt x="878761" y="160461"/>
                  <a:pt x="938043" y="167630"/>
                  <a:pt x="997325" y="174800"/>
                </a:cubicBezTo>
                <a:cubicBezTo>
                  <a:pt x="1006426" y="175902"/>
                  <a:pt x="1016626" y="179487"/>
                  <a:pt x="1026829" y="161287"/>
                </a:cubicBezTo>
                <a:cubicBezTo>
                  <a:pt x="915984" y="131783"/>
                  <a:pt x="810655" y="89872"/>
                  <a:pt x="696777" y="73604"/>
                </a:cubicBezTo>
                <a:cubicBezTo>
                  <a:pt x="698432" y="65884"/>
                  <a:pt x="700086" y="58164"/>
                  <a:pt x="701741" y="50444"/>
                </a:cubicBezTo>
                <a:cubicBezTo>
                  <a:pt x="790801" y="61471"/>
                  <a:pt x="879864" y="72501"/>
                  <a:pt x="992362" y="86289"/>
                </a:cubicBezTo>
                <a:cubicBezTo>
                  <a:pt x="923153" y="42446"/>
                  <a:pt x="857805" y="57060"/>
                  <a:pt x="806519" y="18183"/>
                </a:cubicBezTo>
                <a:cubicBezTo>
                  <a:pt x="816170" y="3431"/>
                  <a:pt x="827820" y="-292"/>
                  <a:pt x="839883" y="18"/>
                </a:cubicBezTo>
                <a:close/>
              </a:path>
            </a:pathLst>
          </a:custGeom>
        </p:spPr>
      </p:pic>
    </p:spTree>
    <p:extLst>
      <p:ext uri="{BB962C8B-B14F-4D97-AF65-F5344CB8AC3E}">
        <p14:creationId xmlns:p14="http://schemas.microsoft.com/office/powerpoint/2010/main" val="9478354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D2B783EE-0239-4717-BBEA-8C9EAC61C8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3BE9D5F-5908-F5D0-6F47-C3AC4D9639DC}"/>
              </a:ext>
            </a:extLst>
          </p:cNvPr>
          <p:cNvSpPr>
            <a:spLocks noGrp="1"/>
          </p:cNvSpPr>
          <p:nvPr>
            <p:ph type="title"/>
          </p:nvPr>
        </p:nvSpPr>
        <p:spPr>
          <a:xfrm>
            <a:off x="838201" y="345810"/>
            <a:ext cx="5120561" cy="1325563"/>
          </a:xfrm>
        </p:spPr>
        <p:txBody>
          <a:bodyPr>
            <a:normAutofit/>
          </a:bodyPr>
          <a:lstStyle/>
          <a:p>
            <a:r>
              <a:rPr lang="en-GB" sz="4100" b="0" i="0" noProof="0">
                <a:effectLst/>
                <a:latin typeface="Calibri"/>
                <a:ea typeface="Calibri"/>
                <a:cs typeface="Calibri"/>
              </a:rPr>
              <a:t>Pro- Palestinian march London January 2025</a:t>
            </a:r>
            <a:endParaRPr lang="en-GB" sz="4100"/>
          </a:p>
        </p:txBody>
      </p:sp>
      <p:sp>
        <p:nvSpPr>
          <p:cNvPr id="3" name="Content Placeholder 2">
            <a:extLst>
              <a:ext uri="{FF2B5EF4-FFF2-40B4-BE49-F238E27FC236}">
                <a16:creationId xmlns:a16="http://schemas.microsoft.com/office/drawing/2014/main" id="{E1154152-1B45-4A25-8756-777B94DC1E6A}"/>
              </a:ext>
            </a:extLst>
          </p:cNvPr>
          <p:cNvSpPr>
            <a:spLocks noGrp="1"/>
          </p:cNvSpPr>
          <p:nvPr>
            <p:ph idx="1"/>
          </p:nvPr>
        </p:nvSpPr>
        <p:spPr>
          <a:xfrm>
            <a:off x="838201" y="1825625"/>
            <a:ext cx="5092194" cy="4351338"/>
          </a:xfrm>
        </p:spPr>
        <p:txBody>
          <a:bodyPr>
            <a:normAutofit/>
          </a:bodyPr>
          <a:lstStyle/>
          <a:p>
            <a:r>
              <a:rPr lang="en-GB" sz="2000"/>
              <a:t>Several thousands attended</a:t>
            </a:r>
          </a:p>
          <a:p>
            <a:r>
              <a:rPr lang="en-GB" sz="2000" b="0" i="0">
                <a:effectLst/>
                <a:latin typeface="ReithSans"/>
              </a:rPr>
              <a:t>In total there were 65 arrests for breach of conditions:</a:t>
            </a:r>
          </a:p>
          <a:p>
            <a:r>
              <a:rPr lang="en-GB" sz="2000">
                <a:latin typeface="ReithSans"/>
              </a:rPr>
              <a:t>5</a:t>
            </a:r>
            <a:r>
              <a:rPr lang="en-GB" sz="2000" b="0" i="0">
                <a:effectLst/>
                <a:latin typeface="ReithSans"/>
              </a:rPr>
              <a:t> for public order offences</a:t>
            </a:r>
          </a:p>
          <a:p>
            <a:r>
              <a:rPr lang="en-GB" sz="2000">
                <a:latin typeface="ReithSans"/>
              </a:rPr>
              <a:t>2 </a:t>
            </a:r>
            <a:r>
              <a:rPr lang="en-GB" sz="2000" b="0" i="0">
                <a:effectLst/>
                <a:latin typeface="ReithSans"/>
              </a:rPr>
              <a:t>for obstructing police</a:t>
            </a:r>
          </a:p>
          <a:p>
            <a:r>
              <a:rPr lang="en-GB" sz="2000">
                <a:latin typeface="ReithSans"/>
              </a:rPr>
              <a:t>1 </a:t>
            </a:r>
            <a:r>
              <a:rPr lang="en-GB" sz="2000" b="0" i="0">
                <a:effectLst/>
                <a:latin typeface="ReithSans"/>
              </a:rPr>
              <a:t>for support for a proscribed organisation</a:t>
            </a:r>
          </a:p>
          <a:p>
            <a:r>
              <a:rPr lang="en-GB" sz="2000">
                <a:latin typeface="ReithSans"/>
              </a:rPr>
              <a:t>1</a:t>
            </a:r>
            <a:r>
              <a:rPr lang="en-GB" sz="2000" b="0" i="0">
                <a:effectLst/>
                <a:latin typeface="ReithSans"/>
              </a:rPr>
              <a:t> for inciting racial hatred</a:t>
            </a:r>
          </a:p>
          <a:p>
            <a:r>
              <a:rPr lang="en-GB" sz="2000">
                <a:latin typeface="ReithSans"/>
              </a:rPr>
              <a:t>1</a:t>
            </a:r>
            <a:r>
              <a:rPr lang="en-GB" sz="2000" b="0" i="0">
                <a:effectLst/>
                <a:latin typeface="ReithSans"/>
              </a:rPr>
              <a:t> for common assault </a:t>
            </a:r>
          </a:p>
          <a:p>
            <a:r>
              <a:rPr lang="en-GB" sz="2000" b="0" i="0">
                <a:effectLst/>
                <a:latin typeface="ReithSans"/>
              </a:rPr>
              <a:t>1 for assault on an emergency worker</a:t>
            </a:r>
          </a:p>
          <a:p>
            <a:r>
              <a:rPr lang="en-GB" sz="2000" b="0" i="0">
                <a:effectLst/>
                <a:latin typeface="ReithSans"/>
              </a:rPr>
              <a:t>1 for sexual assault.</a:t>
            </a:r>
            <a:endParaRPr lang="en-GB" sz="2000"/>
          </a:p>
        </p:txBody>
      </p:sp>
      <p:sp>
        <p:nvSpPr>
          <p:cNvPr id="14" name="Oval 13">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20569" y="1364732"/>
            <a:ext cx="947488" cy="9217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7" name="Picture 6">
            <a:extLst>
              <a:ext uri="{FF2B5EF4-FFF2-40B4-BE49-F238E27FC236}">
                <a16:creationId xmlns:a16="http://schemas.microsoft.com/office/drawing/2014/main" id="{EB7B4C4C-10B2-E923-8548-E252344520F4}"/>
              </a:ext>
            </a:extLst>
          </p:cNvPr>
          <p:cNvPicPr>
            <a:picLocks noChangeAspect="1"/>
          </p:cNvPicPr>
          <p:nvPr/>
        </p:nvPicPr>
        <p:blipFill>
          <a:blip r:embed="rId2"/>
          <a:srcRect r="3" b="17494"/>
          <a:stretch/>
        </p:blipFill>
        <p:spPr>
          <a:xfrm>
            <a:off x="7901259" y="2727729"/>
            <a:ext cx="4290741" cy="4130271"/>
          </a:xfrm>
          <a:custGeom>
            <a:avLst/>
            <a:gdLst/>
            <a:ahLst/>
            <a:cxnLst/>
            <a:rect l="l" t="t" r="r" b="b"/>
            <a:pathLst>
              <a:path w="4290741" h="4130271">
                <a:moveTo>
                  <a:pt x="2503809" y="0"/>
                </a:moveTo>
                <a:cubicBezTo>
                  <a:pt x="3157405" y="0"/>
                  <a:pt x="3752509" y="250434"/>
                  <a:pt x="4198398" y="660580"/>
                </a:cubicBezTo>
                <a:lnTo>
                  <a:pt x="4290741" y="751286"/>
                </a:lnTo>
                <a:lnTo>
                  <a:pt x="4290741" y="4130271"/>
                </a:lnTo>
                <a:lnTo>
                  <a:pt x="604508" y="4130271"/>
                </a:lnTo>
                <a:lnTo>
                  <a:pt x="461940" y="3953232"/>
                </a:lnTo>
                <a:cubicBezTo>
                  <a:pt x="171051" y="3544183"/>
                  <a:pt x="0" y="3043971"/>
                  <a:pt x="0" y="2503809"/>
                </a:cubicBezTo>
                <a:cubicBezTo>
                  <a:pt x="0" y="1120992"/>
                  <a:pt x="1120992" y="0"/>
                  <a:pt x="2503809" y="0"/>
                </a:cubicBezTo>
                <a:close/>
              </a:path>
            </a:pathLst>
          </a:custGeom>
        </p:spPr>
      </p:pic>
      <p:sp>
        <p:nvSpPr>
          <p:cNvPr id="16" name="Arc 15">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4759070" flipV="1">
            <a:off x="6034138" y="-673140"/>
            <a:ext cx="4021193" cy="402119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pic>
        <p:nvPicPr>
          <p:cNvPr id="5" name="Picture 4">
            <a:extLst>
              <a:ext uri="{FF2B5EF4-FFF2-40B4-BE49-F238E27FC236}">
                <a16:creationId xmlns:a16="http://schemas.microsoft.com/office/drawing/2014/main" id="{CB0C2BC8-E59B-1708-BE49-15F6A564761F}"/>
              </a:ext>
            </a:extLst>
          </p:cNvPr>
          <p:cNvPicPr>
            <a:picLocks noChangeAspect="1"/>
          </p:cNvPicPr>
          <p:nvPr/>
        </p:nvPicPr>
        <p:blipFill>
          <a:blip r:embed="rId3"/>
          <a:srcRect t="16166" r="1" b="30455"/>
          <a:stretch/>
        </p:blipFill>
        <p:spPr>
          <a:xfrm>
            <a:off x="6261607" y="1"/>
            <a:ext cx="3519312" cy="3007909"/>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p:spPr>
      </p:pic>
    </p:spTree>
    <p:extLst>
      <p:ext uri="{BB962C8B-B14F-4D97-AF65-F5344CB8AC3E}">
        <p14:creationId xmlns:p14="http://schemas.microsoft.com/office/powerpoint/2010/main" val="3369534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itle 1">
            <a:extLst>
              <a:ext uri="{FF2B5EF4-FFF2-40B4-BE49-F238E27FC236}">
                <a16:creationId xmlns:a16="http://schemas.microsoft.com/office/drawing/2014/main" id="{45635C32-397A-3F18-8CD5-14BA6929356C}"/>
              </a:ext>
            </a:extLst>
          </p:cNvPr>
          <p:cNvSpPr>
            <a:spLocks noGrp="1"/>
          </p:cNvSpPr>
          <p:nvPr>
            <p:ph type="title"/>
          </p:nvPr>
        </p:nvSpPr>
        <p:spPr>
          <a:xfrm>
            <a:off x="1285240" y="1050595"/>
            <a:ext cx="9654609" cy="1292031"/>
          </a:xfrm>
        </p:spPr>
        <p:txBody>
          <a:bodyPr anchor="ctr">
            <a:normAutofit/>
          </a:bodyPr>
          <a:lstStyle/>
          <a:p>
            <a:r>
              <a:rPr lang="en-GB" sz="7200" noProof="0" dirty="0"/>
              <a:t>Defining Hate Speech</a:t>
            </a:r>
          </a:p>
        </p:txBody>
      </p:sp>
      <p:sp>
        <p:nvSpPr>
          <p:cNvPr id="3" name="Content Placeholder 2">
            <a:extLst>
              <a:ext uri="{FF2B5EF4-FFF2-40B4-BE49-F238E27FC236}">
                <a16:creationId xmlns:a16="http://schemas.microsoft.com/office/drawing/2014/main" id="{9ABD8E65-001B-0E71-E54A-2A24420D6D7C}"/>
              </a:ext>
            </a:extLst>
          </p:cNvPr>
          <p:cNvSpPr>
            <a:spLocks noGrp="1"/>
          </p:cNvSpPr>
          <p:nvPr>
            <p:ph idx="1"/>
          </p:nvPr>
        </p:nvSpPr>
        <p:spPr>
          <a:xfrm>
            <a:off x="1285240" y="2553731"/>
            <a:ext cx="9654609" cy="3216134"/>
          </a:xfrm>
        </p:spPr>
        <p:txBody>
          <a:bodyPr anchor="t">
            <a:normAutofit/>
          </a:bodyPr>
          <a:lstStyle/>
          <a:p>
            <a:endParaRPr lang="en-GB" sz="2000" noProof="0" dirty="0"/>
          </a:p>
          <a:p>
            <a:r>
              <a:rPr lang="en-GB" sz="2000" dirty="0"/>
              <a:t>Hate </a:t>
            </a:r>
            <a:r>
              <a:rPr lang="en-GB" sz="2000" noProof="0" dirty="0"/>
              <a:t>speech is not a clear cut concept, with different definitions across countries, institutions, academics and social media companies.</a:t>
            </a:r>
          </a:p>
          <a:p>
            <a:endParaRPr lang="en-GB" sz="2000" noProof="0" dirty="0"/>
          </a:p>
          <a:p>
            <a:r>
              <a:rPr lang="en-GB" sz="2000" noProof="0" dirty="0"/>
              <a:t>Everyone who has a stake in understanding and combating racist hate speech has an interpretation and a set of priorities they insist upon when defining the parameters of its use</a:t>
            </a:r>
          </a:p>
          <a:p>
            <a:endParaRPr lang="en-GB" sz="2000" noProof="0" dirty="0"/>
          </a:p>
          <a:p>
            <a:pPr lvl="1"/>
            <a:r>
              <a:rPr lang="en-GB" sz="2000" noProof="0" dirty="0"/>
              <a:t>Discussion: What is “hate speech” and what is “free speech”?</a:t>
            </a:r>
          </a:p>
        </p:txBody>
      </p:sp>
    </p:spTree>
    <p:extLst>
      <p:ext uri="{BB962C8B-B14F-4D97-AF65-F5344CB8AC3E}">
        <p14:creationId xmlns:p14="http://schemas.microsoft.com/office/powerpoint/2010/main" val="7884638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51" name="Rectangle 6150">
            <a:extLst>
              <a:ext uri="{FF2B5EF4-FFF2-40B4-BE49-F238E27FC236}">
                <a16:creationId xmlns:a16="http://schemas.microsoft.com/office/drawing/2014/main" id="{9D25F302-27C5-414F-97F8-6EA0A6C02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6153" name="Right Triangle 6152">
            <a:extLst>
              <a:ext uri="{FF2B5EF4-FFF2-40B4-BE49-F238E27FC236}">
                <a16:creationId xmlns:a16="http://schemas.microsoft.com/office/drawing/2014/main" id="{830A36F8-48C2-4842-A87B-8CE8DF4E7F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6155" name="Rectangle 6154">
            <a:extLst>
              <a:ext uri="{FF2B5EF4-FFF2-40B4-BE49-F238E27FC236}">
                <a16:creationId xmlns:a16="http://schemas.microsoft.com/office/drawing/2014/main" id="{8F451A30-466B-4996-9BA5-CD6ABCC6D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itle 1">
            <a:extLst>
              <a:ext uri="{FF2B5EF4-FFF2-40B4-BE49-F238E27FC236}">
                <a16:creationId xmlns:a16="http://schemas.microsoft.com/office/drawing/2014/main" id="{345D6190-2595-75D2-591E-33DC389BC45A}"/>
              </a:ext>
            </a:extLst>
          </p:cNvPr>
          <p:cNvSpPr>
            <a:spLocks noGrp="1"/>
          </p:cNvSpPr>
          <p:nvPr>
            <p:ph type="title"/>
          </p:nvPr>
        </p:nvSpPr>
        <p:spPr>
          <a:xfrm>
            <a:off x="1123356" y="1188637"/>
            <a:ext cx="9984615" cy="1050889"/>
          </a:xfrm>
        </p:spPr>
        <p:txBody>
          <a:bodyPr>
            <a:normAutofit/>
          </a:bodyPr>
          <a:lstStyle/>
          <a:p>
            <a:r>
              <a:rPr lang="en-GB" sz="6000" noProof="0" dirty="0"/>
              <a:t>Defining Hate Speech</a:t>
            </a:r>
          </a:p>
        </p:txBody>
      </p:sp>
      <p:pic>
        <p:nvPicPr>
          <p:cNvPr id="6146" name="Picture 2" descr="Is Hate Speech Protected by the First Amendment?">
            <a:extLst>
              <a:ext uri="{FF2B5EF4-FFF2-40B4-BE49-F238E27FC236}">
                <a16:creationId xmlns:a16="http://schemas.microsoft.com/office/drawing/2014/main" id="{45EC5DD3-5CD1-4787-14DD-72563790B1D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123357" y="3202959"/>
            <a:ext cx="3533985" cy="2358934"/>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2EC040F9-122D-9970-8062-F7D5BC81A623}"/>
              </a:ext>
            </a:extLst>
          </p:cNvPr>
          <p:cNvSpPr>
            <a:spLocks noGrp="1"/>
          </p:cNvSpPr>
          <p:nvPr>
            <p:ph idx="1"/>
          </p:nvPr>
        </p:nvSpPr>
        <p:spPr>
          <a:xfrm>
            <a:off x="5255260" y="2347415"/>
            <a:ext cx="6055291" cy="3707395"/>
          </a:xfrm>
        </p:spPr>
        <p:txBody>
          <a:bodyPr anchor="t">
            <a:normAutofit lnSpcReduction="10000"/>
          </a:bodyPr>
          <a:lstStyle/>
          <a:p>
            <a:r>
              <a:rPr lang="en-GB" sz="2400" noProof="0" dirty="0"/>
              <a:t>Council of Europe (1997):</a:t>
            </a:r>
          </a:p>
          <a:p>
            <a:pPr lvl="1"/>
            <a:r>
              <a:rPr lang="en-GB" noProof="0" dirty="0"/>
              <a:t>“the term ‘hate speech’ shall be understood as covering all forms of expression which spread, incite, promote or justify racial hatred, xenophobia, anti-Semitism or other forms of hatred based on intolerance, including: intolerance expressed by aggressive nationalism, discrimination and hostility against minorities, migrants and people of immigrant origin.”</a:t>
            </a:r>
          </a:p>
        </p:txBody>
      </p:sp>
    </p:spTree>
    <p:extLst>
      <p:ext uri="{BB962C8B-B14F-4D97-AF65-F5344CB8AC3E}">
        <p14:creationId xmlns:p14="http://schemas.microsoft.com/office/powerpoint/2010/main" val="35489184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75" name="Rectangle 7174">
            <a:extLst>
              <a:ext uri="{FF2B5EF4-FFF2-40B4-BE49-F238E27FC236}">
                <a16:creationId xmlns:a16="http://schemas.microsoft.com/office/drawing/2014/main" id="{9D25F302-27C5-414F-97F8-6EA0A6C02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7177" name="Right Triangle 7176">
            <a:extLst>
              <a:ext uri="{FF2B5EF4-FFF2-40B4-BE49-F238E27FC236}">
                <a16:creationId xmlns:a16="http://schemas.microsoft.com/office/drawing/2014/main" id="{830A36F8-48C2-4842-A87B-8CE8DF4E7F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7179" name="Rectangle 7178">
            <a:extLst>
              <a:ext uri="{FF2B5EF4-FFF2-40B4-BE49-F238E27FC236}">
                <a16:creationId xmlns:a16="http://schemas.microsoft.com/office/drawing/2014/main" id="{8F451A30-466B-4996-9BA5-CD6ABCC6D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itle 1">
            <a:extLst>
              <a:ext uri="{FF2B5EF4-FFF2-40B4-BE49-F238E27FC236}">
                <a16:creationId xmlns:a16="http://schemas.microsoft.com/office/drawing/2014/main" id="{345D6190-2595-75D2-591E-33DC389BC45A}"/>
              </a:ext>
            </a:extLst>
          </p:cNvPr>
          <p:cNvSpPr>
            <a:spLocks noGrp="1"/>
          </p:cNvSpPr>
          <p:nvPr>
            <p:ph type="title"/>
          </p:nvPr>
        </p:nvSpPr>
        <p:spPr>
          <a:xfrm>
            <a:off x="1123356" y="1188637"/>
            <a:ext cx="9941483" cy="806474"/>
          </a:xfrm>
        </p:spPr>
        <p:txBody>
          <a:bodyPr>
            <a:normAutofit fontScale="90000"/>
          </a:bodyPr>
          <a:lstStyle/>
          <a:p>
            <a:r>
              <a:rPr lang="en-GB" sz="6000" noProof="0" dirty="0"/>
              <a:t>Defining Hate Speech</a:t>
            </a:r>
          </a:p>
        </p:txBody>
      </p:sp>
      <p:sp>
        <p:nvSpPr>
          <p:cNvPr id="3" name="Content Placeholder 2">
            <a:extLst>
              <a:ext uri="{FF2B5EF4-FFF2-40B4-BE49-F238E27FC236}">
                <a16:creationId xmlns:a16="http://schemas.microsoft.com/office/drawing/2014/main" id="{2EC040F9-122D-9970-8062-F7D5BC81A623}"/>
              </a:ext>
            </a:extLst>
          </p:cNvPr>
          <p:cNvSpPr>
            <a:spLocks noGrp="1"/>
          </p:cNvSpPr>
          <p:nvPr>
            <p:ph idx="1"/>
          </p:nvPr>
        </p:nvSpPr>
        <p:spPr>
          <a:xfrm>
            <a:off x="4047958" y="2311413"/>
            <a:ext cx="7020686" cy="3415063"/>
          </a:xfrm>
        </p:spPr>
        <p:txBody>
          <a:bodyPr anchor="t">
            <a:normAutofit/>
          </a:bodyPr>
          <a:lstStyle/>
          <a:p>
            <a:r>
              <a:rPr lang="en-GB" noProof="0" dirty="0"/>
              <a:t>X – Hateful Conduct Policy:</a:t>
            </a:r>
          </a:p>
          <a:p>
            <a:pPr lvl="1"/>
            <a:r>
              <a:rPr lang="en-GB" b="0" i="0" noProof="0" dirty="0">
                <a:solidFill>
                  <a:srgbClr val="14171A"/>
                </a:solidFill>
                <a:effectLst/>
                <a:latin typeface="Calibri"/>
                <a:ea typeface="Calibri"/>
                <a:cs typeface="Calibri"/>
              </a:rPr>
              <a:t>“We are committed to combating abuse motivated by hatred, prejudice or intolerance, particularly abuse that seeks to silence the voices of those who have been historically marginalized. For this reason, we prohibit behaviour that targets individuals or groups with abuse based on their perceived membership in a protected category”.  </a:t>
            </a:r>
            <a:endParaRPr lang="en-GB" noProof="0" dirty="0">
              <a:latin typeface="Calibri"/>
              <a:ea typeface="Calibri"/>
              <a:cs typeface="Calibri"/>
            </a:endParaRPr>
          </a:p>
        </p:txBody>
      </p:sp>
      <p:pic>
        <p:nvPicPr>
          <p:cNvPr id="8" name="Picture 7">
            <a:extLst>
              <a:ext uri="{FF2B5EF4-FFF2-40B4-BE49-F238E27FC236}">
                <a16:creationId xmlns:a16="http://schemas.microsoft.com/office/drawing/2014/main" id="{AC9CBACA-7A9C-3116-6EF3-ACB16751D648}"/>
              </a:ext>
            </a:extLst>
          </p:cNvPr>
          <p:cNvPicPr>
            <a:picLocks noChangeAspect="1"/>
          </p:cNvPicPr>
          <p:nvPr/>
        </p:nvPicPr>
        <p:blipFill>
          <a:blip r:embed="rId2"/>
          <a:stretch>
            <a:fillRect/>
          </a:stretch>
        </p:blipFill>
        <p:spPr>
          <a:xfrm>
            <a:off x="1345011" y="3144715"/>
            <a:ext cx="2172240" cy="1600200"/>
          </a:xfrm>
          <a:prstGeom prst="rect">
            <a:avLst/>
          </a:prstGeom>
        </p:spPr>
      </p:pic>
    </p:spTree>
    <p:extLst>
      <p:ext uri="{BB962C8B-B14F-4D97-AF65-F5344CB8AC3E}">
        <p14:creationId xmlns:p14="http://schemas.microsoft.com/office/powerpoint/2010/main" val="11384695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C3C6A10-C902-AFE7-F32F-E5184D616574}"/>
              </a:ext>
            </a:extLst>
          </p:cNvPr>
          <p:cNvSpPr>
            <a:spLocks noGrp="1"/>
          </p:cNvSpPr>
          <p:nvPr>
            <p:ph type="title"/>
          </p:nvPr>
        </p:nvSpPr>
        <p:spPr>
          <a:xfrm>
            <a:off x="630936" y="639520"/>
            <a:ext cx="3429000" cy="1719072"/>
          </a:xfrm>
        </p:spPr>
        <p:txBody>
          <a:bodyPr vert="horz" lIns="91440" tIns="45720" rIns="91440" bIns="45720" rtlCol="0" anchor="b">
            <a:normAutofit/>
          </a:bodyPr>
          <a:lstStyle/>
          <a:p>
            <a:r>
              <a:rPr lang="en-US" sz="5400" kern="1200">
                <a:solidFill>
                  <a:schemeClr val="tx1"/>
                </a:solidFill>
                <a:latin typeface="+mj-lt"/>
                <a:ea typeface="+mj-ea"/>
                <a:cs typeface="+mj-cs"/>
              </a:rPr>
              <a:t>Musk and X</a:t>
            </a:r>
          </a:p>
        </p:txBody>
      </p:sp>
      <p:sp>
        <p:nvSpPr>
          <p:cNvPr id="12"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3DAB87E-048E-478D-350E-2E8EC4A9C2A3}"/>
              </a:ext>
            </a:extLst>
          </p:cNvPr>
          <p:cNvSpPr txBox="1"/>
          <p:nvPr/>
        </p:nvSpPr>
        <p:spPr>
          <a:xfrm>
            <a:off x="630936" y="2807208"/>
            <a:ext cx="3429000" cy="3410712"/>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indent="-228600">
              <a:lnSpc>
                <a:spcPct val="90000"/>
              </a:lnSpc>
              <a:spcAft>
                <a:spcPts val="600"/>
              </a:spcAft>
              <a:buFont typeface="Arial" panose="020B0604020202020204" pitchFamily="34" charset="0"/>
              <a:buChar char="•"/>
            </a:pPr>
            <a:r>
              <a:rPr lang="en-US" sz="2200"/>
              <a:t>“The more these modes of speech are promoted, amplified, and given credibility by influential figures, the more the public may perceive these opinions as legitimate within political conversations,” James Dennis</a:t>
            </a:r>
          </a:p>
        </p:txBody>
      </p:sp>
      <p:pic>
        <p:nvPicPr>
          <p:cNvPr id="4" name="Content Placeholder 3">
            <a:extLst>
              <a:ext uri="{FF2B5EF4-FFF2-40B4-BE49-F238E27FC236}">
                <a16:creationId xmlns:a16="http://schemas.microsoft.com/office/drawing/2014/main" id="{1BD86C4A-1BAD-2325-AA18-945E41BF0F21}"/>
              </a:ext>
            </a:extLst>
          </p:cNvPr>
          <p:cNvPicPr>
            <a:picLocks noGrp="1" noChangeAspect="1"/>
          </p:cNvPicPr>
          <p:nvPr>
            <p:ph idx="1"/>
          </p:nvPr>
        </p:nvPicPr>
        <p:blipFill>
          <a:blip r:embed="rId3"/>
          <a:stretch>
            <a:fillRect/>
          </a:stretch>
        </p:blipFill>
        <p:spPr>
          <a:xfrm>
            <a:off x="4654296" y="1780737"/>
            <a:ext cx="6903720" cy="3296526"/>
          </a:xfrm>
          <a:prstGeom prst="rect">
            <a:avLst/>
          </a:prstGeom>
        </p:spPr>
      </p:pic>
    </p:spTree>
    <p:extLst>
      <p:ext uri="{BB962C8B-B14F-4D97-AF65-F5344CB8AC3E}">
        <p14:creationId xmlns:p14="http://schemas.microsoft.com/office/powerpoint/2010/main" val="20146808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199" name="Rectangle 819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itle 1">
            <a:extLst>
              <a:ext uri="{FF2B5EF4-FFF2-40B4-BE49-F238E27FC236}">
                <a16:creationId xmlns:a16="http://schemas.microsoft.com/office/drawing/2014/main" id="{FF9BB8E2-DBCC-5306-9C67-56446689A08B}"/>
              </a:ext>
            </a:extLst>
          </p:cNvPr>
          <p:cNvSpPr>
            <a:spLocks noGrp="1"/>
          </p:cNvSpPr>
          <p:nvPr>
            <p:ph type="title"/>
          </p:nvPr>
        </p:nvSpPr>
        <p:spPr>
          <a:xfrm>
            <a:off x="572493" y="238539"/>
            <a:ext cx="11018520" cy="1434415"/>
          </a:xfrm>
        </p:spPr>
        <p:txBody>
          <a:bodyPr anchor="b">
            <a:normAutofit/>
          </a:bodyPr>
          <a:lstStyle/>
          <a:p>
            <a:r>
              <a:rPr lang="en-GB" sz="5400" noProof="0" dirty="0"/>
              <a:t>Defining Hate Speech</a:t>
            </a:r>
          </a:p>
        </p:txBody>
      </p:sp>
      <p:sp>
        <p:nvSpPr>
          <p:cNvPr id="820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3" name="Content Placeholder 2">
            <a:extLst>
              <a:ext uri="{FF2B5EF4-FFF2-40B4-BE49-F238E27FC236}">
                <a16:creationId xmlns:a16="http://schemas.microsoft.com/office/drawing/2014/main" id="{C7C9846E-8383-163F-77F0-87B599D405E7}"/>
              </a:ext>
            </a:extLst>
          </p:cNvPr>
          <p:cNvSpPr>
            <a:spLocks noGrp="1"/>
          </p:cNvSpPr>
          <p:nvPr>
            <p:ph idx="1"/>
          </p:nvPr>
        </p:nvSpPr>
        <p:spPr>
          <a:xfrm>
            <a:off x="572493" y="2071316"/>
            <a:ext cx="6713552" cy="4119172"/>
          </a:xfrm>
        </p:spPr>
        <p:txBody>
          <a:bodyPr anchor="t">
            <a:normAutofit/>
          </a:bodyPr>
          <a:lstStyle/>
          <a:p>
            <a:r>
              <a:rPr lang="en-GB" sz="2200" noProof="0" dirty="0"/>
              <a:t>Facebook – Community Standards:</a:t>
            </a:r>
          </a:p>
          <a:p>
            <a:pPr lvl="1"/>
            <a:r>
              <a:rPr lang="en-GB" sz="2200" noProof="0" dirty="0"/>
              <a:t>“We define hate speech as a direct attack on people based on what we call protected characteristics – race, ethnicity, national origin, religious affiliation, sexual orientation, caste, sex, gender, gender identity and serious disease or disability. We protect against attacks on the bases of age when age is paired with another protected characteristic, and also provide certain protections for immigration status. We define “attack” as violent or dehumanising speech, statements of inferiority, or calls for exclusion or segregation.</a:t>
            </a:r>
          </a:p>
        </p:txBody>
      </p:sp>
      <p:pic>
        <p:nvPicPr>
          <p:cNvPr id="8194" name="Picture 2" descr="Mark Zuckerberg Loses $7 Billion in Hours After Facebook Goes Down">
            <a:extLst>
              <a:ext uri="{FF2B5EF4-FFF2-40B4-BE49-F238E27FC236}">
                <a16:creationId xmlns:a16="http://schemas.microsoft.com/office/drawing/2014/main" id="{90A102D1-6237-3B89-3776-712C5BBFCAB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5635" r="10387" b="-3"/>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948364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2AEEBC8-9D30-42EF-95F2-386C2653FB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557095D-A571-FD76-5844-F2F0F6BD7341}"/>
              </a:ext>
            </a:extLst>
          </p:cNvPr>
          <p:cNvSpPr>
            <a:spLocks noGrp="1"/>
          </p:cNvSpPr>
          <p:nvPr>
            <p:ph type="title"/>
          </p:nvPr>
        </p:nvSpPr>
        <p:spPr>
          <a:xfrm>
            <a:off x="630936" y="502920"/>
            <a:ext cx="3419856" cy="1463040"/>
          </a:xfrm>
        </p:spPr>
        <p:txBody>
          <a:bodyPr vert="horz" lIns="91440" tIns="45720" rIns="91440" bIns="45720" rtlCol="0" anchor="ctr">
            <a:normAutofit/>
          </a:bodyPr>
          <a:lstStyle/>
          <a:p>
            <a:r>
              <a:rPr lang="en-US" sz="4800" kern="1200" dirty="0">
                <a:solidFill>
                  <a:schemeClr val="tx1"/>
                </a:solidFill>
                <a:latin typeface="+mj-lt"/>
                <a:ea typeface="+mj-ea"/>
                <a:cs typeface="+mj-cs"/>
              </a:rPr>
              <a:t>Facebook</a:t>
            </a:r>
          </a:p>
        </p:txBody>
      </p:sp>
      <p:sp>
        <p:nvSpPr>
          <p:cNvPr id="12" name="sketch line">
            <a:extLst>
              <a:ext uri="{FF2B5EF4-FFF2-40B4-BE49-F238E27FC236}">
                <a16:creationId xmlns:a16="http://schemas.microsoft.com/office/drawing/2014/main" id="{2E92FA66-67D7-4CB4-94D3-E643A9AD47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566159" y="1225296"/>
            <a:ext cx="1554480" cy="18288"/>
          </a:xfrm>
          <a:custGeom>
            <a:avLst/>
            <a:gdLst>
              <a:gd name="connsiteX0" fmla="*/ 0 w 1554480"/>
              <a:gd name="connsiteY0" fmla="*/ 0 h 18288"/>
              <a:gd name="connsiteX1" fmla="*/ 549250 w 1554480"/>
              <a:gd name="connsiteY1" fmla="*/ 0 h 18288"/>
              <a:gd name="connsiteX2" fmla="*/ 1082954 w 1554480"/>
              <a:gd name="connsiteY2" fmla="*/ 0 h 18288"/>
              <a:gd name="connsiteX3" fmla="*/ 1554480 w 1554480"/>
              <a:gd name="connsiteY3" fmla="*/ 0 h 18288"/>
              <a:gd name="connsiteX4" fmla="*/ 1554480 w 1554480"/>
              <a:gd name="connsiteY4" fmla="*/ 18288 h 18288"/>
              <a:gd name="connsiteX5" fmla="*/ 1067410 w 1554480"/>
              <a:gd name="connsiteY5" fmla="*/ 18288 h 18288"/>
              <a:gd name="connsiteX6" fmla="*/ 549250 w 1554480"/>
              <a:gd name="connsiteY6" fmla="*/ 18288 h 18288"/>
              <a:gd name="connsiteX7" fmla="*/ 0 w 1554480"/>
              <a:gd name="connsiteY7" fmla="*/ 18288 h 18288"/>
              <a:gd name="connsiteX8" fmla="*/ 0 w 1554480"/>
              <a:gd name="connsiteY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54480" h="18288" fill="none" extrusionOk="0">
                <a:moveTo>
                  <a:pt x="0" y="0"/>
                </a:moveTo>
                <a:cubicBezTo>
                  <a:pt x="114141" y="-19864"/>
                  <a:pt x="345055" y="-1657"/>
                  <a:pt x="549250" y="0"/>
                </a:cubicBezTo>
                <a:cubicBezTo>
                  <a:pt x="753445" y="1657"/>
                  <a:pt x="862292" y="-5674"/>
                  <a:pt x="1082954" y="0"/>
                </a:cubicBezTo>
                <a:cubicBezTo>
                  <a:pt x="1303616" y="5674"/>
                  <a:pt x="1363530" y="4537"/>
                  <a:pt x="1554480" y="0"/>
                </a:cubicBezTo>
                <a:cubicBezTo>
                  <a:pt x="1554963" y="7176"/>
                  <a:pt x="1553909" y="13682"/>
                  <a:pt x="1554480" y="18288"/>
                </a:cubicBezTo>
                <a:cubicBezTo>
                  <a:pt x="1338847" y="6127"/>
                  <a:pt x="1215066" y="37851"/>
                  <a:pt x="1067410" y="18288"/>
                </a:cubicBezTo>
                <a:cubicBezTo>
                  <a:pt x="919754" y="-1275"/>
                  <a:pt x="800465" y="3080"/>
                  <a:pt x="549250" y="18288"/>
                </a:cubicBezTo>
                <a:cubicBezTo>
                  <a:pt x="298035" y="33496"/>
                  <a:pt x="158868" y="22769"/>
                  <a:pt x="0" y="18288"/>
                </a:cubicBezTo>
                <a:cubicBezTo>
                  <a:pt x="-655" y="13237"/>
                  <a:pt x="709" y="4645"/>
                  <a:pt x="0" y="0"/>
                </a:cubicBezTo>
                <a:close/>
              </a:path>
              <a:path w="1554480" h="18288" stroke="0" extrusionOk="0">
                <a:moveTo>
                  <a:pt x="0" y="0"/>
                </a:moveTo>
                <a:cubicBezTo>
                  <a:pt x="249941" y="-58"/>
                  <a:pt x="367334" y="23448"/>
                  <a:pt x="502615" y="0"/>
                </a:cubicBezTo>
                <a:cubicBezTo>
                  <a:pt x="637897" y="-23448"/>
                  <a:pt x="813653" y="-20418"/>
                  <a:pt x="974141" y="0"/>
                </a:cubicBezTo>
                <a:cubicBezTo>
                  <a:pt x="1134629" y="20418"/>
                  <a:pt x="1268772" y="6288"/>
                  <a:pt x="1554480" y="0"/>
                </a:cubicBezTo>
                <a:cubicBezTo>
                  <a:pt x="1554917" y="7222"/>
                  <a:pt x="1555359" y="13299"/>
                  <a:pt x="1554480" y="18288"/>
                </a:cubicBezTo>
                <a:cubicBezTo>
                  <a:pt x="1336087" y="12172"/>
                  <a:pt x="1310024" y="19759"/>
                  <a:pt x="1067410" y="18288"/>
                </a:cubicBezTo>
                <a:cubicBezTo>
                  <a:pt x="824796" y="16818"/>
                  <a:pt x="787902" y="34647"/>
                  <a:pt x="518160" y="18288"/>
                </a:cubicBezTo>
                <a:cubicBezTo>
                  <a:pt x="248418" y="1930"/>
                  <a:pt x="133160" y="9205"/>
                  <a:pt x="0" y="18288"/>
                </a:cubicBezTo>
                <a:cubicBezTo>
                  <a:pt x="-643" y="9451"/>
                  <a:pt x="-340" y="7114"/>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6CAD6826-5FE7-DBBA-42FC-5F02308018E6}"/>
              </a:ext>
            </a:extLst>
          </p:cNvPr>
          <p:cNvSpPr txBox="1"/>
          <p:nvPr/>
        </p:nvSpPr>
        <p:spPr>
          <a:xfrm>
            <a:off x="4654295" y="502920"/>
            <a:ext cx="6894576" cy="2315230"/>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indent="-228600">
              <a:lnSpc>
                <a:spcPct val="90000"/>
              </a:lnSpc>
              <a:spcAft>
                <a:spcPts val="600"/>
              </a:spcAft>
              <a:buFont typeface="Arial" panose="020B0604020202020204" pitchFamily="34" charset="0"/>
              <a:buChar char="•"/>
            </a:pPr>
            <a:r>
              <a:rPr lang="en-US" dirty="0"/>
              <a:t>Meta deleted numerous clauses banning specific derogatory statements about protected groups, while adding detailed exceptions for anti-trans speech.</a:t>
            </a:r>
          </a:p>
          <a:p>
            <a:pPr indent="-228600">
              <a:lnSpc>
                <a:spcPct val="90000"/>
              </a:lnSpc>
              <a:spcAft>
                <a:spcPts val="600"/>
              </a:spcAft>
              <a:buFont typeface="Arial" panose="020B0604020202020204" pitchFamily="34" charset="0"/>
              <a:buChar char="•"/>
            </a:pPr>
            <a:endParaRPr lang="en-US" dirty="0"/>
          </a:p>
          <a:p>
            <a:pPr indent="-228600">
              <a:lnSpc>
                <a:spcPct val="90000"/>
              </a:lnSpc>
              <a:spcAft>
                <a:spcPts val="600"/>
              </a:spcAft>
              <a:buFont typeface="Arial" panose="020B0604020202020204" pitchFamily="34" charset="0"/>
              <a:buChar char="•"/>
            </a:pPr>
            <a:r>
              <a:rPr lang="en-US" dirty="0"/>
              <a:t>Gone is the clause saying you cannot compare women to "household objects or property." Also removed is a prohibition on claiming that there is "no such thing" as a trans or gay person.</a:t>
            </a:r>
          </a:p>
        </p:txBody>
      </p:sp>
      <p:pic>
        <p:nvPicPr>
          <p:cNvPr id="4" name="Content Placeholder 3" descr="A black and white screen with white text&#10;&#10;AI-generated content may be incorrect.">
            <a:extLst>
              <a:ext uri="{FF2B5EF4-FFF2-40B4-BE49-F238E27FC236}">
                <a16:creationId xmlns:a16="http://schemas.microsoft.com/office/drawing/2014/main" id="{AA56A395-B246-C787-3FF2-E192EA34DE19}"/>
              </a:ext>
            </a:extLst>
          </p:cNvPr>
          <p:cNvPicPr>
            <a:picLocks noGrp="1" noChangeAspect="1"/>
          </p:cNvPicPr>
          <p:nvPr>
            <p:ph idx="1"/>
          </p:nvPr>
        </p:nvPicPr>
        <p:blipFill>
          <a:blip r:embed="rId2"/>
          <a:stretch>
            <a:fillRect/>
          </a:stretch>
        </p:blipFill>
        <p:spPr>
          <a:xfrm>
            <a:off x="1078066" y="2818150"/>
            <a:ext cx="10023676" cy="3432137"/>
          </a:xfrm>
          <a:prstGeom prst="rect">
            <a:avLst/>
          </a:prstGeom>
        </p:spPr>
      </p:pic>
    </p:spTree>
    <p:extLst>
      <p:ext uri="{BB962C8B-B14F-4D97-AF65-F5344CB8AC3E}">
        <p14:creationId xmlns:p14="http://schemas.microsoft.com/office/powerpoint/2010/main" val="35069094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225" name="Rectangle 9224">
            <a:extLst>
              <a:ext uri="{FF2B5EF4-FFF2-40B4-BE49-F238E27FC236}">
                <a16:creationId xmlns:a16="http://schemas.microsoft.com/office/drawing/2014/main" id="{149FB5C3-7336-4FE0-A30C-CC0A3646D4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grpSp>
        <p:nvGrpSpPr>
          <p:cNvPr id="9227" name="Group 9226">
            <a:extLst>
              <a:ext uri="{FF2B5EF4-FFF2-40B4-BE49-F238E27FC236}">
                <a16:creationId xmlns:a16="http://schemas.microsoft.com/office/drawing/2014/main" id="{19A6B5CE-CB1D-48EE-8B43-E952235C837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2340441" y="2666183"/>
            <a:ext cx="5860051" cy="527712"/>
            <a:chOff x="6081624" y="1998368"/>
            <a:chExt cx="5613457" cy="782175"/>
          </a:xfrm>
          <a:solidFill>
            <a:schemeClr val="accent4"/>
          </a:solidFill>
        </p:grpSpPr>
        <p:sp>
          <p:nvSpPr>
            <p:cNvPr id="9228" name="Rectangle 9227">
              <a:extLst>
                <a:ext uri="{FF2B5EF4-FFF2-40B4-BE49-F238E27FC236}">
                  <a16:creationId xmlns:a16="http://schemas.microsoft.com/office/drawing/2014/main" id="{E3F3EAA5-4E15-400B-BBA3-82B3F49A21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9229" name="Rectangle 9228">
              <a:extLst>
                <a:ext uri="{FF2B5EF4-FFF2-40B4-BE49-F238E27FC236}">
                  <a16:creationId xmlns:a16="http://schemas.microsoft.com/office/drawing/2014/main" id="{72BA2E40-BE9B-4C54-9CDD-40EE804CCE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6081624" y="1998844"/>
              <a:ext cx="5372968" cy="781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grpSp>
      <p:sp>
        <p:nvSpPr>
          <p:cNvPr id="9231" name="Rectangle 9230">
            <a:extLst>
              <a:ext uri="{FF2B5EF4-FFF2-40B4-BE49-F238E27FC236}">
                <a16:creationId xmlns:a16="http://schemas.microsoft.com/office/drawing/2014/main" id="{0DA909B4-15FF-46A6-8A7F-7AEF977FE9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517897"/>
            <a:ext cx="11111729" cy="585796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itle 1">
            <a:extLst>
              <a:ext uri="{FF2B5EF4-FFF2-40B4-BE49-F238E27FC236}">
                <a16:creationId xmlns:a16="http://schemas.microsoft.com/office/drawing/2014/main" id="{238B886C-8A08-D42D-FEC3-9810C9562611}"/>
              </a:ext>
            </a:extLst>
          </p:cNvPr>
          <p:cNvSpPr>
            <a:spLocks noGrp="1"/>
          </p:cNvSpPr>
          <p:nvPr>
            <p:ph type="title"/>
          </p:nvPr>
        </p:nvSpPr>
        <p:spPr>
          <a:xfrm>
            <a:off x="1057025" y="922644"/>
            <a:ext cx="5040285" cy="1169585"/>
          </a:xfrm>
        </p:spPr>
        <p:txBody>
          <a:bodyPr anchor="b">
            <a:normAutofit/>
          </a:bodyPr>
          <a:lstStyle/>
          <a:p>
            <a:r>
              <a:rPr lang="en-GB" sz="4000" noProof="0" dirty="0"/>
              <a:t>Speech as an “Attack”</a:t>
            </a:r>
          </a:p>
        </p:txBody>
      </p:sp>
      <p:sp>
        <p:nvSpPr>
          <p:cNvPr id="9233" name="Rectangle 9232">
            <a:extLst>
              <a:ext uri="{FF2B5EF4-FFF2-40B4-BE49-F238E27FC236}">
                <a16:creationId xmlns:a16="http://schemas.microsoft.com/office/drawing/2014/main" id="{1382A32C-5B0C-4B1C-A074-76C6DBCC9F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55714" y="2263365"/>
            <a:ext cx="493776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3" name="Content Placeholder 2">
            <a:extLst>
              <a:ext uri="{FF2B5EF4-FFF2-40B4-BE49-F238E27FC236}">
                <a16:creationId xmlns:a16="http://schemas.microsoft.com/office/drawing/2014/main" id="{1457195D-1059-11F7-5876-792AF6411FBE}"/>
              </a:ext>
            </a:extLst>
          </p:cNvPr>
          <p:cNvSpPr>
            <a:spLocks noGrp="1"/>
          </p:cNvSpPr>
          <p:nvPr>
            <p:ph idx="1"/>
          </p:nvPr>
        </p:nvSpPr>
        <p:spPr>
          <a:xfrm>
            <a:off x="1055715" y="2508105"/>
            <a:ext cx="5040285" cy="3632493"/>
          </a:xfrm>
        </p:spPr>
        <p:txBody>
          <a:bodyPr anchor="ctr">
            <a:normAutofit/>
          </a:bodyPr>
          <a:lstStyle/>
          <a:p>
            <a:r>
              <a:rPr lang="en-GB" sz="2400" noProof="0" dirty="0"/>
              <a:t>Illocutionary Speech: A thing done by speech</a:t>
            </a:r>
          </a:p>
          <a:p>
            <a:endParaRPr lang="en-GB" sz="2400" noProof="0" dirty="0"/>
          </a:p>
          <a:p>
            <a:pPr lvl="1"/>
            <a:r>
              <a:rPr lang="en-GB" noProof="0" dirty="0"/>
              <a:t>When you use hate speech, the speech may be theoretical, but the harm is real. By using dehumanising, threatening or offensive speech, you are doing real harm to the individual and the group</a:t>
            </a:r>
          </a:p>
          <a:p>
            <a:endParaRPr lang="en-GB" sz="1900" noProof="0" dirty="0"/>
          </a:p>
          <a:p>
            <a:endParaRPr lang="en-GB" sz="1900" noProof="0" dirty="0"/>
          </a:p>
        </p:txBody>
      </p:sp>
      <p:pic>
        <p:nvPicPr>
          <p:cNvPr id="9218" name="Picture 2" descr="Excitable Speech: A Politics of the Performative : Butler, Judith:  Amazon.co.uk: Books">
            <a:extLst>
              <a:ext uri="{FF2B5EF4-FFF2-40B4-BE49-F238E27FC236}">
                <a16:creationId xmlns:a16="http://schemas.microsoft.com/office/drawing/2014/main" id="{651008C8-072F-14E6-A1A1-712EF343405C}"/>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282987" y="774285"/>
            <a:ext cx="1716480" cy="2581173"/>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It's Judith Butler's World -- The Cut">
            <a:extLst>
              <a:ext uri="{FF2B5EF4-FFF2-40B4-BE49-F238E27FC236}">
                <a16:creationId xmlns:a16="http://schemas.microsoft.com/office/drawing/2014/main" id="{02EF7EB1-BFED-BCB9-180D-FC7741DBF59D}"/>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7414690" y="3575074"/>
            <a:ext cx="3453074" cy="25811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770071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B86AA2DA-281A-4806-8977-D617AEAC83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64185774-6FC0-4B8D-A8DB-A885468896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59988" y="0"/>
            <a:ext cx="2632012" cy="6858000"/>
          </a:xfrm>
          <a:custGeom>
            <a:avLst/>
            <a:gdLst>
              <a:gd name="connsiteX0" fmla="*/ 932173 w 2632012"/>
              <a:gd name="connsiteY0" fmla="*/ 1512545 h 6858000"/>
              <a:gd name="connsiteX1" fmla="*/ 932462 w 2632012"/>
              <a:gd name="connsiteY1" fmla="*/ 1512581 h 6858000"/>
              <a:gd name="connsiteX2" fmla="*/ 932378 w 2632012"/>
              <a:gd name="connsiteY2" fmla="*/ 1512599 h 6858000"/>
              <a:gd name="connsiteX3" fmla="*/ 932173 w 2632012"/>
              <a:gd name="connsiteY3" fmla="*/ 1512545 h 6858000"/>
              <a:gd name="connsiteX4" fmla="*/ 1207569 w 2632012"/>
              <a:gd name="connsiteY4" fmla="*/ 0 h 6858000"/>
              <a:gd name="connsiteX5" fmla="*/ 2632012 w 2632012"/>
              <a:gd name="connsiteY5" fmla="*/ 0 h 6858000"/>
              <a:gd name="connsiteX6" fmla="*/ 2632012 w 2632012"/>
              <a:gd name="connsiteY6" fmla="*/ 6858000 h 6858000"/>
              <a:gd name="connsiteX7" fmla="*/ 13514 w 2632012"/>
              <a:gd name="connsiteY7" fmla="*/ 6858000 h 6858000"/>
              <a:gd name="connsiteX8" fmla="*/ 13170 w 2632012"/>
              <a:gd name="connsiteY8" fmla="*/ 6812829 h 6858000"/>
              <a:gd name="connsiteX9" fmla="*/ 20332 w 2632012"/>
              <a:gd name="connsiteY9" fmla="*/ 6760689 h 6858000"/>
              <a:gd name="connsiteX10" fmla="*/ 25596 w 2632012"/>
              <a:gd name="connsiteY10" fmla="*/ 6721251 h 6858000"/>
              <a:gd name="connsiteX11" fmla="*/ 22507 w 2632012"/>
              <a:gd name="connsiteY11" fmla="*/ 6650499 h 6858000"/>
              <a:gd name="connsiteX12" fmla="*/ 22444 w 2632012"/>
              <a:gd name="connsiteY12" fmla="*/ 6604241 h 6858000"/>
              <a:gd name="connsiteX13" fmla="*/ 31867 w 2632012"/>
              <a:gd name="connsiteY13" fmla="*/ 6559984 h 6858000"/>
              <a:gd name="connsiteX14" fmla="*/ 38635 w 2632012"/>
              <a:gd name="connsiteY14" fmla="*/ 6515473 h 6858000"/>
              <a:gd name="connsiteX15" fmla="*/ 38467 w 2632012"/>
              <a:gd name="connsiteY15" fmla="*/ 6463736 h 6858000"/>
              <a:gd name="connsiteX16" fmla="*/ 38052 w 2632012"/>
              <a:gd name="connsiteY16" fmla="*/ 6432794 h 6858000"/>
              <a:gd name="connsiteX17" fmla="*/ 80445 w 2632012"/>
              <a:gd name="connsiteY17" fmla="*/ 6301309 h 6858000"/>
              <a:gd name="connsiteX18" fmla="*/ 138157 w 2632012"/>
              <a:gd name="connsiteY18" fmla="*/ 6257030 h 6858000"/>
              <a:gd name="connsiteX19" fmla="*/ 170419 w 2632012"/>
              <a:gd name="connsiteY19" fmla="*/ 6171255 h 6858000"/>
              <a:gd name="connsiteX20" fmla="*/ 164027 w 2632012"/>
              <a:gd name="connsiteY20" fmla="*/ 6164357 h 6858000"/>
              <a:gd name="connsiteX21" fmla="*/ 213309 w 2632012"/>
              <a:gd name="connsiteY21" fmla="*/ 6109331 h 6858000"/>
              <a:gd name="connsiteX22" fmla="*/ 220409 w 2632012"/>
              <a:gd name="connsiteY22" fmla="*/ 6022287 h 6858000"/>
              <a:gd name="connsiteX23" fmla="*/ 183756 w 2632012"/>
              <a:gd name="connsiteY23" fmla="*/ 5808789 h 6858000"/>
              <a:gd name="connsiteX24" fmla="*/ 138134 w 2632012"/>
              <a:gd name="connsiteY24" fmla="*/ 5616065 h 6858000"/>
              <a:gd name="connsiteX25" fmla="*/ 276721 w 2632012"/>
              <a:gd name="connsiteY25" fmla="*/ 4162848 h 6858000"/>
              <a:gd name="connsiteX26" fmla="*/ 343082 w 2632012"/>
              <a:gd name="connsiteY26" fmla="*/ 3059377 h 6858000"/>
              <a:gd name="connsiteX27" fmla="*/ 357677 w 2632012"/>
              <a:gd name="connsiteY27" fmla="*/ 2548608 h 6858000"/>
              <a:gd name="connsiteX28" fmla="*/ 399465 w 2632012"/>
              <a:gd name="connsiteY28" fmla="*/ 2412506 h 6858000"/>
              <a:gd name="connsiteX29" fmla="*/ 446400 w 2632012"/>
              <a:gd name="connsiteY29" fmla="*/ 2252507 h 6858000"/>
              <a:gd name="connsiteX30" fmla="*/ 569515 w 2632012"/>
              <a:gd name="connsiteY30" fmla="*/ 2091909 h 6858000"/>
              <a:gd name="connsiteX31" fmla="*/ 638163 w 2632012"/>
              <a:gd name="connsiteY31" fmla="*/ 1994147 h 6858000"/>
              <a:gd name="connsiteX32" fmla="*/ 737312 w 2632012"/>
              <a:gd name="connsiteY32" fmla="*/ 1871408 h 6858000"/>
              <a:gd name="connsiteX33" fmla="*/ 788501 w 2632012"/>
              <a:gd name="connsiteY33" fmla="*/ 1793826 h 6858000"/>
              <a:gd name="connsiteX34" fmla="*/ 819432 w 2632012"/>
              <a:gd name="connsiteY34" fmla="*/ 1746824 h 6858000"/>
              <a:gd name="connsiteX35" fmla="*/ 843936 w 2632012"/>
              <a:gd name="connsiteY35" fmla="*/ 1697348 h 6858000"/>
              <a:gd name="connsiteX36" fmla="*/ 846526 w 2632012"/>
              <a:gd name="connsiteY36" fmla="*/ 1659754 h 6858000"/>
              <a:gd name="connsiteX37" fmla="*/ 873830 w 2632012"/>
              <a:gd name="connsiteY37" fmla="*/ 1628041 h 6858000"/>
              <a:gd name="connsiteX38" fmla="*/ 890626 w 2632012"/>
              <a:gd name="connsiteY38" fmla="*/ 1599883 h 6858000"/>
              <a:gd name="connsiteX39" fmla="*/ 921288 w 2632012"/>
              <a:gd name="connsiteY39" fmla="*/ 1579569 h 6858000"/>
              <a:gd name="connsiteX40" fmla="*/ 920756 w 2632012"/>
              <a:gd name="connsiteY40" fmla="*/ 1537369 h 6858000"/>
              <a:gd name="connsiteX41" fmla="*/ 946290 w 2632012"/>
              <a:gd name="connsiteY41" fmla="*/ 1514308 h 6858000"/>
              <a:gd name="connsiteX42" fmla="*/ 932462 w 2632012"/>
              <a:gd name="connsiteY42" fmla="*/ 1512581 h 6858000"/>
              <a:gd name="connsiteX43" fmla="*/ 940652 w 2632012"/>
              <a:gd name="connsiteY43" fmla="*/ 1510839 h 6858000"/>
              <a:gd name="connsiteX44" fmla="*/ 950739 w 2632012"/>
              <a:gd name="connsiteY44" fmla="*/ 1503635 h 6858000"/>
              <a:gd name="connsiteX45" fmla="*/ 966405 w 2632012"/>
              <a:gd name="connsiteY45" fmla="*/ 1439967 h 6858000"/>
              <a:gd name="connsiteX46" fmla="*/ 973516 w 2632012"/>
              <a:gd name="connsiteY46" fmla="*/ 1389073 h 6858000"/>
              <a:gd name="connsiteX47" fmla="*/ 986960 w 2632012"/>
              <a:gd name="connsiteY47" fmla="*/ 1351857 h 6858000"/>
              <a:gd name="connsiteX48" fmla="*/ 987761 w 2632012"/>
              <a:gd name="connsiteY48" fmla="*/ 1363479 h 6858000"/>
              <a:gd name="connsiteX49" fmla="*/ 989043 w 2632012"/>
              <a:gd name="connsiteY49" fmla="*/ 1346093 h 6858000"/>
              <a:gd name="connsiteX50" fmla="*/ 986960 w 2632012"/>
              <a:gd name="connsiteY50" fmla="*/ 1351857 h 6858000"/>
              <a:gd name="connsiteX51" fmla="*/ 985769 w 2632012"/>
              <a:gd name="connsiteY51" fmla="*/ 1334556 h 6858000"/>
              <a:gd name="connsiteX52" fmla="*/ 982507 w 2632012"/>
              <a:gd name="connsiteY52" fmla="*/ 1216698 h 6858000"/>
              <a:gd name="connsiteX53" fmla="*/ 984836 w 2632012"/>
              <a:gd name="connsiteY53" fmla="*/ 1082381 h 6858000"/>
              <a:gd name="connsiteX54" fmla="*/ 993140 w 2632012"/>
              <a:gd name="connsiteY54" fmla="*/ 1043366 h 6858000"/>
              <a:gd name="connsiteX55" fmla="*/ 995544 w 2632012"/>
              <a:gd name="connsiteY55" fmla="*/ 972540 h 6858000"/>
              <a:gd name="connsiteX56" fmla="*/ 1028500 w 2632012"/>
              <a:gd name="connsiteY56" fmla="*/ 923945 h 6858000"/>
              <a:gd name="connsiteX57" fmla="*/ 1022082 w 2632012"/>
              <a:gd name="connsiteY57" fmla="*/ 838835 h 6858000"/>
              <a:gd name="connsiteX58" fmla="*/ 1025925 w 2632012"/>
              <a:gd name="connsiteY58" fmla="*/ 787183 h 6858000"/>
              <a:gd name="connsiteX59" fmla="*/ 1027904 w 2632012"/>
              <a:gd name="connsiteY59" fmla="*/ 756272 h 6858000"/>
              <a:gd name="connsiteX60" fmla="*/ 1088796 w 2632012"/>
              <a:gd name="connsiteY60" fmla="*/ 641639 h 6858000"/>
              <a:gd name="connsiteX61" fmla="*/ 1164389 w 2632012"/>
              <a:gd name="connsiteY61" fmla="*/ 545140 h 6858000"/>
              <a:gd name="connsiteX62" fmla="*/ 1225321 w 2632012"/>
              <a:gd name="connsiteY62" fmla="*/ 413843 h 6858000"/>
              <a:gd name="connsiteX63" fmla="*/ 1241477 w 2632012"/>
              <a:gd name="connsiteY63" fmla="*/ 358607 h 6858000"/>
              <a:gd name="connsiteX64" fmla="*/ 1246119 w 2632012"/>
              <a:gd name="connsiteY64" fmla="*/ 254866 h 6858000"/>
              <a:gd name="connsiteX65" fmla="*/ 1266837 w 2632012"/>
              <a:gd name="connsiteY65" fmla="*/ 161517 h 6858000"/>
              <a:gd name="connsiteX66" fmla="*/ 1315021 w 2632012"/>
              <a:gd name="connsiteY66" fmla="*/ 54455 h 6858000"/>
              <a:gd name="connsiteX67" fmla="*/ 1319335 w 2632012"/>
              <a:gd name="connsiteY67" fmla="*/ 8880 h 6858000"/>
              <a:gd name="connsiteX68" fmla="*/ 1316402 w 2632012"/>
              <a:gd name="connsiteY68" fmla="*/ 852 h 6858000"/>
              <a:gd name="connsiteX0" fmla="*/ 932173 w 2632012"/>
              <a:gd name="connsiteY0" fmla="*/ 1512545 h 6858000"/>
              <a:gd name="connsiteX1" fmla="*/ 932462 w 2632012"/>
              <a:gd name="connsiteY1" fmla="*/ 1512581 h 6858000"/>
              <a:gd name="connsiteX2" fmla="*/ 932378 w 2632012"/>
              <a:gd name="connsiteY2" fmla="*/ 1512599 h 6858000"/>
              <a:gd name="connsiteX3" fmla="*/ 932173 w 2632012"/>
              <a:gd name="connsiteY3" fmla="*/ 1512545 h 6858000"/>
              <a:gd name="connsiteX4" fmla="*/ 1207569 w 2632012"/>
              <a:gd name="connsiteY4" fmla="*/ 0 h 6858000"/>
              <a:gd name="connsiteX5" fmla="*/ 2632012 w 2632012"/>
              <a:gd name="connsiteY5" fmla="*/ 0 h 6858000"/>
              <a:gd name="connsiteX6" fmla="*/ 2632012 w 2632012"/>
              <a:gd name="connsiteY6" fmla="*/ 6858000 h 6858000"/>
              <a:gd name="connsiteX7" fmla="*/ 13514 w 2632012"/>
              <a:gd name="connsiteY7" fmla="*/ 6858000 h 6858000"/>
              <a:gd name="connsiteX8" fmla="*/ 13170 w 2632012"/>
              <a:gd name="connsiteY8" fmla="*/ 6812829 h 6858000"/>
              <a:gd name="connsiteX9" fmla="*/ 20332 w 2632012"/>
              <a:gd name="connsiteY9" fmla="*/ 6760689 h 6858000"/>
              <a:gd name="connsiteX10" fmla="*/ 25596 w 2632012"/>
              <a:gd name="connsiteY10" fmla="*/ 6721251 h 6858000"/>
              <a:gd name="connsiteX11" fmla="*/ 22507 w 2632012"/>
              <a:gd name="connsiteY11" fmla="*/ 6650499 h 6858000"/>
              <a:gd name="connsiteX12" fmla="*/ 22444 w 2632012"/>
              <a:gd name="connsiteY12" fmla="*/ 6604241 h 6858000"/>
              <a:gd name="connsiteX13" fmla="*/ 31867 w 2632012"/>
              <a:gd name="connsiteY13" fmla="*/ 6559984 h 6858000"/>
              <a:gd name="connsiteX14" fmla="*/ 38635 w 2632012"/>
              <a:gd name="connsiteY14" fmla="*/ 6515473 h 6858000"/>
              <a:gd name="connsiteX15" fmla="*/ 38467 w 2632012"/>
              <a:gd name="connsiteY15" fmla="*/ 6463736 h 6858000"/>
              <a:gd name="connsiteX16" fmla="*/ 38052 w 2632012"/>
              <a:gd name="connsiteY16" fmla="*/ 6432794 h 6858000"/>
              <a:gd name="connsiteX17" fmla="*/ 80445 w 2632012"/>
              <a:gd name="connsiteY17" fmla="*/ 6301309 h 6858000"/>
              <a:gd name="connsiteX18" fmla="*/ 138157 w 2632012"/>
              <a:gd name="connsiteY18" fmla="*/ 6257030 h 6858000"/>
              <a:gd name="connsiteX19" fmla="*/ 170419 w 2632012"/>
              <a:gd name="connsiteY19" fmla="*/ 6171255 h 6858000"/>
              <a:gd name="connsiteX20" fmla="*/ 164027 w 2632012"/>
              <a:gd name="connsiteY20" fmla="*/ 6164357 h 6858000"/>
              <a:gd name="connsiteX21" fmla="*/ 213309 w 2632012"/>
              <a:gd name="connsiteY21" fmla="*/ 6109331 h 6858000"/>
              <a:gd name="connsiteX22" fmla="*/ 220409 w 2632012"/>
              <a:gd name="connsiteY22" fmla="*/ 6022287 h 6858000"/>
              <a:gd name="connsiteX23" fmla="*/ 183756 w 2632012"/>
              <a:gd name="connsiteY23" fmla="*/ 5808789 h 6858000"/>
              <a:gd name="connsiteX24" fmla="*/ 138134 w 2632012"/>
              <a:gd name="connsiteY24" fmla="*/ 5616065 h 6858000"/>
              <a:gd name="connsiteX25" fmla="*/ 276721 w 2632012"/>
              <a:gd name="connsiteY25" fmla="*/ 4162848 h 6858000"/>
              <a:gd name="connsiteX26" fmla="*/ 343082 w 2632012"/>
              <a:gd name="connsiteY26" fmla="*/ 3059377 h 6858000"/>
              <a:gd name="connsiteX27" fmla="*/ 369630 w 2632012"/>
              <a:gd name="connsiteY27" fmla="*/ 2692043 h 6858000"/>
              <a:gd name="connsiteX28" fmla="*/ 399465 w 2632012"/>
              <a:gd name="connsiteY28" fmla="*/ 2412506 h 6858000"/>
              <a:gd name="connsiteX29" fmla="*/ 446400 w 2632012"/>
              <a:gd name="connsiteY29" fmla="*/ 2252507 h 6858000"/>
              <a:gd name="connsiteX30" fmla="*/ 569515 w 2632012"/>
              <a:gd name="connsiteY30" fmla="*/ 2091909 h 6858000"/>
              <a:gd name="connsiteX31" fmla="*/ 638163 w 2632012"/>
              <a:gd name="connsiteY31" fmla="*/ 1994147 h 6858000"/>
              <a:gd name="connsiteX32" fmla="*/ 737312 w 2632012"/>
              <a:gd name="connsiteY32" fmla="*/ 1871408 h 6858000"/>
              <a:gd name="connsiteX33" fmla="*/ 788501 w 2632012"/>
              <a:gd name="connsiteY33" fmla="*/ 1793826 h 6858000"/>
              <a:gd name="connsiteX34" fmla="*/ 819432 w 2632012"/>
              <a:gd name="connsiteY34" fmla="*/ 1746824 h 6858000"/>
              <a:gd name="connsiteX35" fmla="*/ 843936 w 2632012"/>
              <a:gd name="connsiteY35" fmla="*/ 1697348 h 6858000"/>
              <a:gd name="connsiteX36" fmla="*/ 846526 w 2632012"/>
              <a:gd name="connsiteY36" fmla="*/ 1659754 h 6858000"/>
              <a:gd name="connsiteX37" fmla="*/ 873830 w 2632012"/>
              <a:gd name="connsiteY37" fmla="*/ 1628041 h 6858000"/>
              <a:gd name="connsiteX38" fmla="*/ 890626 w 2632012"/>
              <a:gd name="connsiteY38" fmla="*/ 1599883 h 6858000"/>
              <a:gd name="connsiteX39" fmla="*/ 921288 w 2632012"/>
              <a:gd name="connsiteY39" fmla="*/ 1579569 h 6858000"/>
              <a:gd name="connsiteX40" fmla="*/ 920756 w 2632012"/>
              <a:gd name="connsiteY40" fmla="*/ 1537369 h 6858000"/>
              <a:gd name="connsiteX41" fmla="*/ 946290 w 2632012"/>
              <a:gd name="connsiteY41" fmla="*/ 1514308 h 6858000"/>
              <a:gd name="connsiteX42" fmla="*/ 932462 w 2632012"/>
              <a:gd name="connsiteY42" fmla="*/ 1512581 h 6858000"/>
              <a:gd name="connsiteX43" fmla="*/ 940652 w 2632012"/>
              <a:gd name="connsiteY43" fmla="*/ 1510839 h 6858000"/>
              <a:gd name="connsiteX44" fmla="*/ 950739 w 2632012"/>
              <a:gd name="connsiteY44" fmla="*/ 1503635 h 6858000"/>
              <a:gd name="connsiteX45" fmla="*/ 966405 w 2632012"/>
              <a:gd name="connsiteY45" fmla="*/ 1439967 h 6858000"/>
              <a:gd name="connsiteX46" fmla="*/ 973516 w 2632012"/>
              <a:gd name="connsiteY46" fmla="*/ 1389073 h 6858000"/>
              <a:gd name="connsiteX47" fmla="*/ 986960 w 2632012"/>
              <a:gd name="connsiteY47" fmla="*/ 1351857 h 6858000"/>
              <a:gd name="connsiteX48" fmla="*/ 987761 w 2632012"/>
              <a:gd name="connsiteY48" fmla="*/ 1363479 h 6858000"/>
              <a:gd name="connsiteX49" fmla="*/ 989043 w 2632012"/>
              <a:gd name="connsiteY49" fmla="*/ 1346093 h 6858000"/>
              <a:gd name="connsiteX50" fmla="*/ 986960 w 2632012"/>
              <a:gd name="connsiteY50" fmla="*/ 1351857 h 6858000"/>
              <a:gd name="connsiteX51" fmla="*/ 985769 w 2632012"/>
              <a:gd name="connsiteY51" fmla="*/ 1334556 h 6858000"/>
              <a:gd name="connsiteX52" fmla="*/ 982507 w 2632012"/>
              <a:gd name="connsiteY52" fmla="*/ 1216698 h 6858000"/>
              <a:gd name="connsiteX53" fmla="*/ 984836 w 2632012"/>
              <a:gd name="connsiteY53" fmla="*/ 1082381 h 6858000"/>
              <a:gd name="connsiteX54" fmla="*/ 993140 w 2632012"/>
              <a:gd name="connsiteY54" fmla="*/ 1043366 h 6858000"/>
              <a:gd name="connsiteX55" fmla="*/ 995544 w 2632012"/>
              <a:gd name="connsiteY55" fmla="*/ 972540 h 6858000"/>
              <a:gd name="connsiteX56" fmla="*/ 1028500 w 2632012"/>
              <a:gd name="connsiteY56" fmla="*/ 923945 h 6858000"/>
              <a:gd name="connsiteX57" fmla="*/ 1022082 w 2632012"/>
              <a:gd name="connsiteY57" fmla="*/ 838835 h 6858000"/>
              <a:gd name="connsiteX58" fmla="*/ 1025925 w 2632012"/>
              <a:gd name="connsiteY58" fmla="*/ 787183 h 6858000"/>
              <a:gd name="connsiteX59" fmla="*/ 1027904 w 2632012"/>
              <a:gd name="connsiteY59" fmla="*/ 756272 h 6858000"/>
              <a:gd name="connsiteX60" fmla="*/ 1088796 w 2632012"/>
              <a:gd name="connsiteY60" fmla="*/ 641639 h 6858000"/>
              <a:gd name="connsiteX61" fmla="*/ 1164389 w 2632012"/>
              <a:gd name="connsiteY61" fmla="*/ 545140 h 6858000"/>
              <a:gd name="connsiteX62" fmla="*/ 1225321 w 2632012"/>
              <a:gd name="connsiteY62" fmla="*/ 413843 h 6858000"/>
              <a:gd name="connsiteX63" fmla="*/ 1241477 w 2632012"/>
              <a:gd name="connsiteY63" fmla="*/ 358607 h 6858000"/>
              <a:gd name="connsiteX64" fmla="*/ 1246119 w 2632012"/>
              <a:gd name="connsiteY64" fmla="*/ 254866 h 6858000"/>
              <a:gd name="connsiteX65" fmla="*/ 1266837 w 2632012"/>
              <a:gd name="connsiteY65" fmla="*/ 161517 h 6858000"/>
              <a:gd name="connsiteX66" fmla="*/ 1315021 w 2632012"/>
              <a:gd name="connsiteY66" fmla="*/ 54455 h 6858000"/>
              <a:gd name="connsiteX67" fmla="*/ 1319335 w 2632012"/>
              <a:gd name="connsiteY67" fmla="*/ 8880 h 6858000"/>
              <a:gd name="connsiteX68" fmla="*/ 1316402 w 2632012"/>
              <a:gd name="connsiteY68" fmla="*/ 852 h 6858000"/>
              <a:gd name="connsiteX69" fmla="*/ 1207569 w 2632012"/>
              <a:gd name="connsiteY69" fmla="*/ 0 h 6858000"/>
              <a:gd name="connsiteX0" fmla="*/ 932173 w 2632012"/>
              <a:gd name="connsiteY0" fmla="*/ 1512545 h 6858000"/>
              <a:gd name="connsiteX1" fmla="*/ 932462 w 2632012"/>
              <a:gd name="connsiteY1" fmla="*/ 1512581 h 6858000"/>
              <a:gd name="connsiteX2" fmla="*/ 932378 w 2632012"/>
              <a:gd name="connsiteY2" fmla="*/ 1512599 h 6858000"/>
              <a:gd name="connsiteX3" fmla="*/ 932173 w 2632012"/>
              <a:gd name="connsiteY3" fmla="*/ 1512545 h 6858000"/>
              <a:gd name="connsiteX4" fmla="*/ 1207569 w 2632012"/>
              <a:gd name="connsiteY4" fmla="*/ 0 h 6858000"/>
              <a:gd name="connsiteX5" fmla="*/ 2632012 w 2632012"/>
              <a:gd name="connsiteY5" fmla="*/ 0 h 6858000"/>
              <a:gd name="connsiteX6" fmla="*/ 2632012 w 2632012"/>
              <a:gd name="connsiteY6" fmla="*/ 6858000 h 6858000"/>
              <a:gd name="connsiteX7" fmla="*/ 13514 w 2632012"/>
              <a:gd name="connsiteY7" fmla="*/ 6858000 h 6858000"/>
              <a:gd name="connsiteX8" fmla="*/ 13170 w 2632012"/>
              <a:gd name="connsiteY8" fmla="*/ 6812829 h 6858000"/>
              <a:gd name="connsiteX9" fmla="*/ 20332 w 2632012"/>
              <a:gd name="connsiteY9" fmla="*/ 6760689 h 6858000"/>
              <a:gd name="connsiteX10" fmla="*/ 25596 w 2632012"/>
              <a:gd name="connsiteY10" fmla="*/ 6721251 h 6858000"/>
              <a:gd name="connsiteX11" fmla="*/ 22507 w 2632012"/>
              <a:gd name="connsiteY11" fmla="*/ 6650499 h 6858000"/>
              <a:gd name="connsiteX12" fmla="*/ 22444 w 2632012"/>
              <a:gd name="connsiteY12" fmla="*/ 6604241 h 6858000"/>
              <a:gd name="connsiteX13" fmla="*/ 31867 w 2632012"/>
              <a:gd name="connsiteY13" fmla="*/ 6559984 h 6858000"/>
              <a:gd name="connsiteX14" fmla="*/ 38635 w 2632012"/>
              <a:gd name="connsiteY14" fmla="*/ 6515473 h 6858000"/>
              <a:gd name="connsiteX15" fmla="*/ 38467 w 2632012"/>
              <a:gd name="connsiteY15" fmla="*/ 6463736 h 6858000"/>
              <a:gd name="connsiteX16" fmla="*/ 38052 w 2632012"/>
              <a:gd name="connsiteY16" fmla="*/ 6432794 h 6858000"/>
              <a:gd name="connsiteX17" fmla="*/ 80445 w 2632012"/>
              <a:gd name="connsiteY17" fmla="*/ 6301309 h 6858000"/>
              <a:gd name="connsiteX18" fmla="*/ 138157 w 2632012"/>
              <a:gd name="connsiteY18" fmla="*/ 6257030 h 6858000"/>
              <a:gd name="connsiteX19" fmla="*/ 170419 w 2632012"/>
              <a:gd name="connsiteY19" fmla="*/ 6171255 h 6858000"/>
              <a:gd name="connsiteX20" fmla="*/ 164027 w 2632012"/>
              <a:gd name="connsiteY20" fmla="*/ 6164357 h 6858000"/>
              <a:gd name="connsiteX21" fmla="*/ 213309 w 2632012"/>
              <a:gd name="connsiteY21" fmla="*/ 6109331 h 6858000"/>
              <a:gd name="connsiteX22" fmla="*/ 220409 w 2632012"/>
              <a:gd name="connsiteY22" fmla="*/ 6022287 h 6858000"/>
              <a:gd name="connsiteX23" fmla="*/ 183756 w 2632012"/>
              <a:gd name="connsiteY23" fmla="*/ 5808789 h 6858000"/>
              <a:gd name="connsiteX24" fmla="*/ 138134 w 2632012"/>
              <a:gd name="connsiteY24" fmla="*/ 5616065 h 6858000"/>
              <a:gd name="connsiteX25" fmla="*/ 276721 w 2632012"/>
              <a:gd name="connsiteY25" fmla="*/ 4162848 h 6858000"/>
              <a:gd name="connsiteX26" fmla="*/ 343082 w 2632012"/>
              <a:gd name="connsiteY26" fmla="*/ 3059377 h 6858000"/>
              <a:gd name="connsiteX27" fmla="*/ 369630 w 2632012"/>
              <a:gd name="connsiteY27" fmla="*/ 2692043 h 6858000"/>
              <a:gd name="connsiteX28" fmla="*/ 435324 w 2632012"/>
              <a:gd name="connsiteY28" fmla="*/ 2520083 h 6858000"/>
              <a:gd name="connsiteX29" fmla="*/ 446400 w 2632012"/>
              <a:gd name="connsiteY29" fmla="*/ 2252507 h 6858000"/>
              <a:gd name="connsiteX30" fmla="*/ 569515 w 2632012"/>
              <a:gd name="connsiteY30" fmla="*/ 2091909 h 6858000"/>
              <a:gd name="connsiteX31" fmla="*/ 638163 w 2632012"/>
              <a:gd name="connsiteY31" fmla="*/ 1994147 h 6858000"/>
              <a:gd name="connsiteX32" fmla="*/ 737312 w 2632012"/>
              <a:gd name="connsiteY32" fmla="*/ 1871408 h 6858000"/>
              <a:gd name="connsiteX33" fmla="*/ 788501 w 2632012"/>
              <a:gd name="connsiteY33" fmla="*/ 1793826 h 6858000"/>
              <a:gd name="connsiteX34" fmla="*/ 819432 w 2632012"/>
              <a:gd name="connsiteY34" fmla="*/ 1746824 h 6858000"/>
              <a:gd name="connsiteX35" fmla="*/ 843936 w 2632012"/>
              <a:gd name="connsiteY35" fmla="*/ 1697348 h 6858000"/>
              <a:gd name="connsiteX36" fmla="*/ 846526 w 2632012"/>
              <a:gd name="connsiteY36" fmla="*/ 1659754 h 6858000"/>
              <a:gd name="connsiteX37" fmla="*/ 873830 w 2632012"/>
              <a:gd name="connsiteY37" fmla="*/ 1628041 h 6858000"/>
              <a:gd name="connsiteX38" fmla="*/ 890626 w 2632012"/>
              <a:gd name="connsiteY38" fmla="*/ 1599883 h 6858000"/>
              <a:gd name="connsiteX39" fmla="*/ 921288 w 2632012"/>
              <a:gd name="connsiteY39" fmla="*/ 1579569 h 6858000"/>
              <a:gd name="connsiteX40" fmla="*/ 920756 w 2632012"/>
              <a:gd name="connsiteY40" fmla="*/ 1537369 h 6858000"/>
              <a:gd name="connsiteX41" fmla="*/ 946290 w 2632012"/>
              <a:gd name="connsiteY41" fmla="*/ 1514308 h 6858000"/>
              <a:gd name="connsiteX42" fmla="*/ 932462 w 2632012"/>
              <a:gd name="connsiteY42" fmla="*/ 1512581 h 6858000"/>
              <a:gd name="connsiteX43" fmla="*/ 940652 w 2632012"/>
              <a:gd name="connsiteY43" fmla="*/ 1510839 h 6858000"/>
              <a:gd name="connsiteX44" fmla="*/ 950739 w 2632012"/>
              <a:gd name="connsiteY44" fmla="*/ 1503635 h 6858000"/>
              <a:gd name="connsiteX45" fmla="*/ 966405 w 2632012"/>
              <a:gd name="connsiteY45" fmla="*/ 1439967 h 6858000"/>
              <a:gd name="connsiteX46" fmla="*/ 973516 w 2632012"/>
              <a:gd name="connsiteY46" fmla="*/ 1389073 h 6858000"/>
              <a:gd name="connsiteX47" fmla="*/ 986960 w 2632012"/>
              <a:gd name="connsiteY47" fmla="*/ 1351857 h 6858000"/>
              <a:gd name="connsiteX48" fmla="*/ 987761 w 2632012"/>
              <a:gd name="connsiteY48" fmla="*/ 1363479 h 6858000"/>
              <a:gd name="connsiteX49" fmla="*/ 989043 w 2632012"/>
              <a:gd name="connsiteY49" fmla="*/ 1346093 h 6858000"/>
              <a:gd name="connsiteX50" fmla="*/ 986960 w 2632012"/>
              <a:gd name="connsiteY50" fmla="*/ 1351857 h 6858000"/>
              <a:gd name="connsiteX51" fmla="*/ 985769 w 2632012"/>
              <a:gd name="connsiteY51" fmla="*/ 1334556 h 6858000"/>
              <a:gd name="connsiteX52" fmla="*/ 982507 w 2632012"/>
              <a:gd name="connsiteY52" fmla="*/ 1216698 h 6858000"/>
              <a:gd name="connsiteX53" fmla="*/ 984836 w 2632012"/>
              <a:gd name="connsiteY53" fmla="*/ 1082381 h 6858000"/>
              <a:gd name="connsiteX54" fmla="*/ 993140 w 2632012"/>
              <a:gd name="connsiteY54" fmla="*/ 1043366 h 6858000"/>
              <a:gd name="connsiteX55" fmla="*/ 995544 w 2632012"/>
              <a:gd name="connsiteY55" fmla="*/ 972540 h 6858000"/>
              <a:gd name="connsiteX56" fmla="*/ 1028500 w 2632012"/>
              <a:gd name="connsiteY56" fmla="*/ 923945 h 6858000"/>
              <a:gd name="connsiteX57" fmla="*/ 1022082 w 2632012"/>
              <a:gd name="connsiteY57" fmla="*/ 838835 h 6858000"/>
              <a:gd name="connsiteX58" fmla="*/ 1025925 w 2632012"/>
              <a:gd name="connsiteY58" fmla="*/ 787183 h 6858000"/>
              <a:gd name="connsiteX59" fmla="*/ 1027904 w 2632012"/>
              <a:gd name="connsiteY59" fmla="*/ 756272 h 6858000"/>
              <a:gd name="connsiteX60" fmla="*/ 1088796 w 2632012"/>
              <a:gd name="connsiteY60" fmla="*/ 641639 h 6858000"/>
              <a:gd name="connsiteX61" fmla="*/ 1164389 w 2632012"/>
              <a:gd name="connsiteY61" fmla="*/ 545140 h 6858000"/>
              <a:gd name="connsiteX62" fmla="*/ 1225321 w 2632012"/>
              <a:gd name="connsiteY62" fmla="*/ 413843 h 6858000"/>
              <a:gd name="connsiteX63" fmla="*/ 1241477 w 2632012"/>
              <a:gd name="connsiteY63" fmla="*/ 358607 h 6858000"/>
              <a:gd name="connsiteX64" fmla="*/ 1246119 w 2632012"/>
              <a:gd name="connsiteY64" fmla="*/ 254866 h 6858000"/>
              <a:gd name="connsiteX65" fmla="*/ 1266837 w 2632012"/>
              <a:gd name="connsiteY65" fmla="*/ 161517 h 6858000"/>
              <a:gd name="connsiteX66" fmla="*/ 1315021 w 2632012"/>
              <a:gd name="connsiteY66" fmla="*/ 54455 h 6858000"/>
              <a:gd name="connsiteX67" fmla="*/ 1319335 w 2632012"/>
              <a:gd name="connsiteY67" fmla="*/ 8880 h 6858000"/>
              <a:gd name="connsiteX68" fmla="*/ 1316402 w 2632012"/>
              <a:gd name="connsiteY68" fmla="*/ 852 h 6858000"/>
              <a:gd name="connsiteX69" fmla="*/ 1207569 w 2632012"/>
              <a:gd name="connsiteY69" fmla="*/ 0 h 6858000"/>
              <a:gd name="connsiteX0" fmla="*/ 932173 w 2632012"/>
              <a:gd name="connsiteY0" fmla="*/ 1512545 h 6858000"/>
              <a:gd name="connsiteX1" fmla="*/ 932462 w 2632012"/>
              <a:gd name="connsiteY1" fmla="*/ 1512581 h 6858000"/>
              <a:gd name="connsiteX2" fmla="*/ 932378 w 2632012"/>
              <a:gd name="connsiteY2" fmla="*/ 1512599 h 6858000"/>
              <a:gd name="connsiteX3" fmla="*/ 932173 w 2632012"/>
              <a:gd name="connsiteY3" fmla="*/ 1512545 h 6858000"/>
              <a:gd name="connsiteX4" fmla="*/ 1207569 w 2632012"/>
              <a:gd name="connsiteY4" fmla="*/ 0 h 6858000"/>
              <a:gd name="connsiteX5" fmla="*/ 2632012 w 2632012"/>
              <a:gd name="connsiteY5" fmla="*/ 0 h 6858000"/>
              <a:gd name="connsiteX6" fmla="*/ 2632012 w 2632012"/>
              <a:gd name="connsiteY6" fmla="*/ 6858000 h 6858000"/>
              <a:gd name="connsiteX7" fmla="*/ 13514 w 2632012"/>
              <a:gd name="connsiteY7" fmla="*/ 6858000 h 6858000"/>
              <a:gd name="connsiteX8" fmla="*/ 13170 w 2632012"/>
              <a:gd name="connsiteY8" fmla="*/ 6812829 h 6858000"/>
              <a:gd name="connsiteX9" fmla="*/ 20332 w 2632012"/>
              <a:gd name="connsiteY9" fmla="*/ 6760689 h 6858000"/>
              <a:gd name="connsiteX10" fmla="*/ 25596 w 2632012"/>
              <a:gd name="connsiteY10" fmla="*/ 6721251 h 6858000"/>
              <a:gd name="connsiteX11" fmla="*/ 22507 w 2632012"/>
              <a:gd name="connsiteY11" fmla="*/ 6650499 h 6858000"/>
              <a:gd name="connsiteX12" fmla="*/ 22444 w 2632012"/>
              <a:gd name="connsiteY12" fmla="*/ 6604241 h 6858000"/>
              <a:gd name="connsiteX13" fmla="*/ 31867 w 2632012"/>
              <a:gd name="connsiteY13" fmla="*/ 6559984 h 6858000"/>
              <a:gd name="connsiteX14" fmla="*/ 38635 w 2632012"/>
              <a:gd name="connsiteY14" fmla="*/ 6515473 h 6858000"/>
              <a:gd name="connsiteX15" fmla="*/ 38467 w 2632012"/>
              <a:gd name="connsiteY15" fmla="*/ 6463736 h 6858000"/>
              <a:gd name="connsiteX16" fmla="*/ 38052 w 2632012"/>
              <a:gd name="connsiteY16" fmla="*/ 6432794 h 6858000"/>
              <a:gd name="connsiteX17" fmla="*/ 80445 w 2632012"/>
              <a:gd name="connsiteY17" fmla="*/ 6301309 h 6858000"/>
              <a:gd name="connsiteX18" fmla="*/ 138157 w 2632012"/>
              <a:gd name="connsiteY18" fmla="*/ 6257030 h 6858000"/>
              <a:gd name="connsiteX19" fmla="*/ 170419 w 2632012"/>
              <a:gd name="connsiteY19" fmla="*/ 6171255 h 6858000"/>
              <a:gd name="connsiteX20" fmla="*/ 164027 w 2632012"/>
              <a:gd name="connsiteY20" fmla="*/ 6164357 h 6858000"/>
              <a:gd name="connsiteX21" fmla="*/ 213309 w 2632012"/>
              <a:gd name="connsiteY21" fmla="*/ 6109331 h 6858000"/>
              <a:gd name="connsiteX22" fmla="*/ 220409 w 2632012"/>
              <a:gd name="connsiteY22" fmla="*/ 6022287 h 6858000"/>
              <a:gd name="connsiteX23" fmla="*/ 183756 w 2632012"/>
              <a:gd name="connsiteY23" fmla="*/ 5808789 h 6858000"/>
              <a:gd name="connsiteX24" fmla="*/ 138134 w 2632012"/>
              <a:gd name="connsiteY24" fmla="*/ 5616065 h 6858000"/>
              <a:gd name="connsiteX25" fmla="*/ 276721 w 2632012"/>
              <a:gd name="connsiteY25" fmla="*/ 4162848 h 6858000"/>
              <a:gd name="connsiteX26" fmla="*/ 343082 w 2632012"/>
              <a:gd name="connsiteY26" fmla="*/ 3059377 h 6858000"/>
              <a:gd name="connsiteX27" fmla="*/ 369630 w 2632012"/>
              <a:gd name="connsiteY27" fmla="*/ 2692043 h 6858000"/>
              <a:gd name="connsiteX28" fmla="*/ 435324 w 2632012"/>
              <a:gd name="connsiteY28" fmla="*/ 2520083 h 6858000"/>
              <a:gd name="connsiteX29" fmla="*/ 482259 w 2632012"/>
              <a:gd name="connsiteY29" fmla="*/ 2336178 h 6858000"/>
              <a:gd name="connsiteX30" fmla="*/ 569515 w 2632012"/>
              <a:gd name="connsiteY30" fmla="*/ 2091909 h 6858000"/>
              <a:gd name="connsiteX31" fmla="*/ 638163 w 2632012"/>
              <a:gd name="connsiteY31" fmla="*/ 1994147 h 6858000"/>
              <a:gd name="connsiteX32" fmla="*/ 737312 w 2632012"/>
              <a:gd name="connsiteY32" fmla="*/ 1871408 h 6858000"/>
              <a:gd name="connsiteX33" fmla="*/ 788501 w 2632012"/>
              <a:gd name="connsiteY33" fmla="*/ 1793826 h 6858000"/>
              <a:gd name="connsiteX34" fmla="*/ 819432 w 2632012"/>
              <a:gd name="connsiteY34" fmla="*/ 1746824 h 6858000"/>
              <a:gd name="connsiteX35" fmla="*/ 843936 w 2632012"/>
              <a:gd name="connsiteY35" fmla="*/ 1697348 h 6858000"/>
              <a:gd name="connsiteX36" fmla="*/ 846526 w 2632012"/>
              <a:gd name="connsiteY36" fmla="*/ 1659754 h 6858000"/>
              <a:gd name="connsiteX37" fmla="*/ 873830 w 2632012"/>
              <a:gd name="connsiteY37" fmla="*/ 1628041 h 6858000"/>
              <a:gd name="connsiteX38" fmla="*/ 890626 w 2632012"/>
              <a:gd name="connsiteY38" fmla="*/ 1599883 h 6858000"/>
              <a:gd name="connsiteX39" fmla="*/ 921288 w 2632012"/>
              <a:gd name="connsiteY39" fmla="*/ 1579569 h 6858000"/>
              <a:gd name="connsiteX40" fmla="*/ 920756 w 2632012"/>
              <a:gd name="connsiteY40" fmla="*/ 1537369 h 6858000"/>
              <a:gd name="connsiteX41" fmla="*/ 946290 w 2632012"/>
              <a:gd name="connsiteY41" fmla="*/ 1514308 h 6858000"/>
              <a:gd name="connsiteX42" fmla="*/ 932462 w 2632012"/>
              <a:gd name="connsiteY42" fmla="*/ 1512581 h 6858000"/>
              <a:gd name="connsiteX43" fmla="*/ 940652 w 2632012"/>
              <a:gd name="connsiteY43" fmla="*/ 1510839 h 6858000"/>
              <a:gd name="connsiteX44" fmla="*/ 950739 w 2632012"/>
              <a:gd name="connsiteY44" fmla="*/ 1503635 h 6858000"/>
              <a:gd name="connsiteX45" fmla="*/ 966405 w 2632012"/>
              <a:gd name="connsiteY45" fmla="*/ 1439967 h 6858000"/>
              <a:gd name="connsiteX46" fmla="*/ 973516 w 2632012"/>
              <a:gd name="connsiteY46" fmla="*/ 1389073 h 6858000"/>
              <a:gd name="connsiteX47" fmla="*/ 986960 w 2632012"/>
              <a:gd name="connsiteY47" fmla="*/ 1351857 h 6858000"/>
              <a:gd name="connsiteX48" fmla="*/ 987761 w 2632012"/>
              <a:gd name="connsiteY48" fmla="*/ 1363479 h 6858000"/>
              <a:gd name="connsiteX49" fmla="*/ 989043 w 2632012"/>
              <a:gd name="connsiteY49" fmla="*/ 1346093 h 6858000"/>
              <a:gd name="connsiteX50" fmla="*/ 986960 w 2632012"/>
              <a:gd name="connsiteY50" fmla="*/ 1351857 h 6858000"/>
              <a:gd name="connsiteX51" fmla="*/ 985769 w 2632012"/>
              <a:gd name="connsiteY51" fmla="*/ 1334556 h 6858000"/>
              <a:gd name="connsiteX52" fmla="*/ 982507 w 2632012"/>
              <a:gd name="connsiteY52" fmla="*/ 1216698 h 6858000"/>
              <a:gd name="connsiteX53" fmla="*/ 984836 w 2632012"/>
              <a:gd name="connsiteY53" fmla="*/ 1082381 h 6858000"/>
              <a:gd name="connsiteX54" fmla="*/ 993140 w 2632012"/>
              <a:gd name="connsiteY54" fmla="*/ 1043366 h 6858000"/>
              <a:gd name="connsiteX55" fmla="*/ 995544 w 2632012"/>
              <a:gd name="connsiteY55" fmla="*/ 972540 h 6858000"/>
              <a:gd name="connsiteX56" fmla="*/ 1028500 w 2632012"/>
              <a:gd name="connsiteY56" fmla="*/ 923945 h 6858000"/>
              <a:gd name="connsiteX57" fmla="*/ 1022082 w 2632012"/>
              <a:gd name="connsiteY57" fmla="*/ 838835 h 6858000"/>
              <a:gd name="connsiteX58" fmla="*/ 1025925 w 2632012"/>
              <a:gd name="connsiteY58" fmla="*/ 787183 h 6858000"/>
              <a:gd name="connsiteX59" fmla="*/ 1027904 w 2632012"/>
              <a:gd name="connsiteY59" fmla="*/ 756272 h 6858000"/>
              <a:gd name="connsiteX60" fmla="*/ 1088796 w 2632012"/>
              <a:gd name="connsiteY60" fmla="*/ 641639 h 6858000"/>
              <a:gd name="connsiteX61" fmla="*/ 1164389 w 2632012"/>
              <a:gd name="connsiteY61" fmla="*/ 545140 h 6858000"/>
              <a:gd name="connsiteX62" fmla="*/ 1225321 w 2632012"/>
              <a:gd name="connsiteY62" fmla="*/ 413843 h 6858000"/>
              <a:gd name="connsiteX63" fmla="*/ 1241477 w 2632012"/>
              <a:gd name="connsiteY63" fmla="*/ 358607 h 6858000"/>
              <a:gd name="connsiteX64" fmla="*/ 1246119 w 2632012"/>
              <a:gd name="connsiteY64" fmla="*/ 254866 h 6858000"/>
              <a:gd name="connsiteX65" fmla="*/ 1266837 w 2632012"/>
              <a:gd name="connsiteY65" fmla="*/ 161517 h 6858000"/>
              <a:gd name="connsiteX66" fmla="*/ 1315021 w 2632012"/>
              <a:gd name="connsiteY66" fmla="*/ 54455 h 6858000"/>
              <a:gd name="connsiteX67" fmla="*/ 1319335 w 2632012"/>
              <a:gd name="connsiteY67" fmla="*/ 8880 h 6858000"/>
              <a:gd name="connsiteX68" fmla="*/ 1316402 w 2632012"/>
              <a:gd name="connsiteY68" fmla="*/ 852 h 6858000"/>
              <a:gd name="connsiteX69" fmla="*/ 1207569 w 2632012"/>
              <a:gd name="connsiteY69" fmla="*/ 0 h 6858000"/>
              <a:gd name="connsiteX0" fmla="*/ 932173 w 2632012"/>
              <a:gd name="connsiteY0" fmla="*/ 1512545 h 6858000"/>
              <a:gd name="connsiteX1" fmla="*/ 932462 w 2632012"/>
              <a:gd name="connsiteY1" fmla="*/ 1512581 h 6858000"/>
              <a:gd name="connsiteX2" fmla="*/ 932378 w 2632012"/>
              <a:gd name="connsiteY2" fmla="*/ 1512599 h 6858000"/>
              <a:gd name="connsiteX3" fmla="*/ 932173 w 2632012"/>
              <a:gd name="connsiteY3" fmla="*/ 1512545 h 6858000"/>
              <a:gd name="connsiteX4" fmla="*/ 1207569 w 2632012"/>
              <a:gd name="connsiteY4" fmla="*/ 0 h 6858000"/>
              <a:gd name="connsiteX5" fmla="*/ 2632012 w 2632012"/>
              <a:gd name="connsiteY5" fmla="*/ 0 h 6858000"/>
              <a:gd name="connsiteX6" fmla="*/ 2632012 w 2632012"/>
              <a:gd name="connsiteY6" fmla="*/ 6858000 h 6858000"/>
              <a:gd name="connsiteX7" fmla="*/ 13514 w 2632012"/>
              <a:gd name="connsiteY7" fmla="*/ 6858000 h 6858000"/>
              <a:gd name="connsiteX8" fmla="*/ 13170 w 2632012"/>
              <a:gd name="connsiteY8" fmla="*/ 6812829 h 6858000"/>
              <a:gd name="connsiteX9" fmla="*/ 20332 w 2632012"/>
              <a:gd name="connsiteY9" fmla="*/ 6760689 h 6858000"/>
              <a:gd name="connsiteX10" fmla="*/ 25596 w 2632012"/>
              <a:gd name="connsiteY10" fmla="*/ 6721251 h 6858000"/>
              <a:gd name="connsiteX11" fmla="*/ 22507 w 2632012"/>
              <a:gd name="connsiteY11" fmla="*/ 6650499 h 6858000"/>
              <a:gd name="connsiteX12" fmla="*/ 22444 w 2632012"/>
              <a:gd name="connsiteY12" fmla="*/ 6604241 h 6858000"/>
              <a:gd name="connsiteX13" fmla="*/ 31867 w 2632012"/>
              <a:gd name="connsiteY13" fmla="*/ 6559984 h 6858000"/>
              <a:gd name="connsiteX14" fmla="*/ 38635 w 2632012"/>
              <a:gd name="connsiteY14" fmla="*/ 6515473 h 6858000"/>
              <a:gd name="connsiteX15" fmla="*/ 38467 w 2632012"/>
              <a:gd name="connsiteY15" fmla="*/ 6463736 h 6858000"/>
              <a:gd name="connsiteX16" fmla="*/ 38052 w 2632012"/>
              <a:gd name="connsiteY16" fmla="*/ 6432794 h 6858000"/>
              <a:gd name="connsiteX17" fmla="*/ 80445 w 2632012"/>
              <a:gd name="connsiteY17" fmla="*/ 6301309 h 6858000"/>
              <a:gd name="connsiteX18" fmla="*/ 138157 w 2632012"/>
              <a:gd name="connsiteY18" fmla="*/ 6257030 h 6858000"/>
              <a:gd name="connsiteX19" fmla="*/ 170419 w 2632012"/>
              <a:gd name="connsiteY19" fmla="*/ 6171255 h 6858000"/>
              <a:gd name="connsiteX20" fmla="*/ 164027 w 2632012"/>
              <a:gd name="connsiteY20" fmla="*/ 6164357 h 6858000"/>
              <a:gd name="connsiteX21" fmla="*/ 213309 w 2632012"/>
              <a:gd name="connsiteY21" fmla="*/ 6109331 h 6858000"/>
              <a:gd name="connsiteX22" fmla="*/ 220409 w 2632012"/>
              <a:gd name="connsiteY22" fmla="*/ 6022287 h 6858000"/>
              <a:gd name="connsiteX23" fmla="*/ 183756 w 2632012"/>
              <a:gd name="connsiteY23" fmla="*/ 5808789 h 6858000"/>
              <a:gd name="connsiteX24" fmla="*/ 245711 w 2632012"/>
              <a:gd name="connsiteY24" fmla="*/ 5066230 h 6858000"/>
              <a:gd name="connsiteX25" fmla="*/ 276721 w 2632012"/>
              <a:gd name="connsiteY25" fmla="*/ 4162848 h 6858000"/>
              <a:gd name="connsiteX26" fmla="*/ 343082 w 2632012"/>
              <a:gd name="connsiteY26" fmla="*/ 3059377 h 6858000"/>
              <a:gd name="connsiteX27" fmla="*/ 369630 w 2632012"/>
              <a:gd name="connsiteY27" fmla="*/ 2692043 h 6858000"/>
              <a:gd name="connsiteX28" fmla="*/ 435324 w 2632012"/>
              <a:gd name="connsiteY28" fmla="*/ 2520083 h 6858000"/>
              <a:gd name="connsiteX29" fmla="*/ 482259 w 2632012"/>
              <a:gd name="connsiteY29" fmla="*/ 2336178 h 6858000"/>
              <a:gd name="connsiteX30" fmla="*/ 569515 w 2632012"/>
              <a:gd name="connsiteY30" fmla="*/ 2091909 h 6858000"/>
              <a:gd name="connsiteX31" fmla="*/ 638163 w 2632012"/>
              <a:gd name="connsiteY31" fmla="*/ 1994147 h 6858000"/>
              <a:gd name="connsiteX32" fmla="*/ 737312 w 2632012"/>
              <a:gd name="connsiteY32" fmla="*/ 1871408 h 6858000"/>
              <a:gd name="connsiteX33" fmla="*/ 788501 w 2632012"/>
              <a:gd name="connsiteY33" fmla="*/ 1793826 h 6858000"/>
              <a:gd name="connsiteX34" fmla="*/ 819432 w 2632012"/>
              <a:gd name="connsiteY34" fmla="*/ 1746824 h 6858000"/>
              <a:gd name="connsiteX35" fmla="*/ 843936 w 2632012"/>
              <a:gd name="connsiteY35" fmla="*/ 1697348 h 6858000"/>
              <a:gd name="connsiteX36" fmla="*/ 846526 w 2632012"/>
              <a:gd name="connsiteY36" fmla="*/ 1659754 h 6858000"/>
              <a:gd name="connsiteX37" fmla="*/ 873830 w 2632012"/>
              <a:gd name="connsiteY37" fmla="*/ 1628041 h 6858000"/>
              <a:gd name="connsiteX38" fmla="*/ 890626 w 2632012"/>
              <a:gd name="connsiteY38" fmla="*/ 1599883 h 6858000"/>
              <a:gd name="connsiteX39" fmla="*/ 921288 w 2632012"/>
              <a:gd name="connsiteY39" fmla="*/ 1579569 h 6858000"/>
              <a:gd name="connsiteX40" fmla="*/ 920756 w 2632012"/>
              <a:gd name="connsiteY40" fmla="*/ 1537369 h 6858000"/>
              <a:gd name="connsiteX41" fmla="*/ 946290 w 2632012"/>
              <a:gd name="connsiteY41" fmla="*/ 1514308 h 6858000"/>
              <a:gd name="connsiteX42" fmla="*/ 932462 w 2632012"/>
              <a:gd name="connsiteY42" fmla="*/ 1512581 h 6858000"/>
              <a:gd name="connsiteX43" fmla="*/ 940652 w 2632012"/>
              <a:gd name="connsiteY43" fmla="*/ 1510839 h 6858000"/>
              <a:gd name="connsiteX44" fmla="*/ 950739 w 2632012"/>
              <a:gd name="connsiteY44" fmla="*/ 1503635 h 6858000"/>
              <a:gd name="connsiteX45" fmla="*/ 966405 w 2632012"/>
              <a:gd name="connsiteY45" fmla="*/ 1439967 h 6858000"/>
              <a:gd name="connsiteX46" fmla="*/ 973516 w 2632012"/>
              <a:gd name="connsiteY46" fmla="*/ 1389073 h 6858000"/>
              <a:gd name="connsiteX47" fmla="*/ 986960 w 2632012"/>
              <a:gd name="connsiteY47" fmla="*/ 1351857 h 6858000"/>
              <a:gd name="connsiteX48" fmla="*/ 987761 w 2632012"/>
              <a:gd name="connsiteY48" fmla="*/ 1363479 h 6858000"/>
              <a:gd name="connsiteX49" fmla="*/ 989043 w 2632012"/>
              <a:gd name="connsiteY49" fmla="*/ 1346093 h 6858000"/>
              <a:gd name="connsiteX50" fmla="*/ 986960 w 2632012"/>
              <a:gd name="connsiteY50" fmla="*/ 1351857 h 6858000"/>
              <a:gd name="connsiteX51" fmla="*/ 985769 w 2632012"/>
              <a:gd name="connsiteY51" fmla="*/ 1334556 h 6858000"/>
              <a:gd name="connsiteX52" fmla="*/ 982507 w 2632012"/>
              <a:gd name="connsiteY52" fmla="*/ 1216698 h 6858000"/>
              <a:gd name="connsiteX53" fmla="*/ 984836 w 2632012"/>
              <a:gd name="connsiteY53" fmla="*/ 1082381 h 6858000"/>
              <a:gd name="connsiteX54" fmla="*/ 993140 w 2632012"/>
              <a:gd name="connsiteY54" fmla="*/ 1043366 h 6858000"/>
              <a:gd name="connsiteX55" fmla="*/ 995544 w 2632012"/>
              <a:gd name="connsiteY55" fmla="*/ 972540 h 6858000"/>
              <a:gd name="connsiteX56" fmla="*/ 1028500 w 2632012"/>
              <a:gd name="connsiteY56" fmla="*/ 923945 h 6858000"/>
              <a:gd name="connsiteX57" fmla="*/ 1022082 w 2632012"/>
              <a:gd name="connsiteY57" fmla="*/ 838835 h 6858000"/>
              <a:gd name="connsiteX58" fmla="*/ 1025925 w 2632012"/>
              <a:gd name="connsiteY58" fmla="*/ 787183 h 6858000"/>
              <a:gd name="connsiteX59" fmla="*/ 1027904 w 2632012"/>
              <a:gd name="connsiteY59" fmla="*/ 756272 h 6858000"/>
              <a:gd name="connsiteX60" fmla="*/ 1088796 w 2632012"/>
              <a:gd name="connsiteY60" fmla="*/ 641639 h 6858000"/>
              <a:gd name="connsiteX61" fmla="*/ 1164389 w 2632012"/>
              <a:gd name="connsiteY61" fmla="*/ 545140 h 6858000"/>
              <a:gd name="connsiteX62" fmla="*/ 1225321 w 2632012"/>
              <a:gd name="connsiteY62" fmla="*/ 413843 h 6858000"/>
              <a:gd name="connsiteX63" fmla="*/ 1241477 w 2632012"/>
              <a:gd name="connsiteY63" fmla="*/ 358607 h 6858000"/>
              <a:gd name="connsiteX64" fmla="*/ 1246119 w 2632012"/>
              <a:gd name="connsiteY64" fmla="*/ 254866 h 6858000"/>
              <a:gd name="connsiteX65" fmla="*/ 1266837 w 2632012"/>
              <a:gd name="connsiteY65" fmla="*/ 161517 h 6858000"/>
              <a:gd name="connsiteX66" fmla="*/ 1315021 w 2632012"/>
              <a:gd name="connsiteY66" fmla="*/ 54455 h 6858000"/>
              <a:gd name="connsiteX67" fmla="*/ 1319335 w 2632012"/>
              <a:gd name="connsiteY67" fmla="*/ 8880 h 6858000"/>
              <a:gd name="connsiteX68" fmla="*/ 1316402 w 2632012"/>
              <a:gd name="connsiteY68" fmla="*/ 852 h 6858000"/>
              <a:gd name="connsiteX69" fmla="*/ 1207569 w 2632012"/>
              <a:gd name="connsiteY69" fmla="*/ 0 h 6858000"/>
              <a:gd name="connsiteX0" fmla="*/ 932173 w 2632012"/>
              <a:gd name="connsiteY0" fmla="*/ 1512545 h 6858000"/>
              <a:gd name="connsiteX1" fmla="*/ 932462 w 2632012"/>
              <a:gd name="connsiteY1" fmla="*/ 1512581 h 6858000"/>
              <a:gd name="connsiteX2" fmla="*/ 932378 w 2632012"/>
              <a:gd name="connsiteY2" fmla="*/ 1512599 h 6858000"/>
              <a:gd name="connsiteX3" fmla="*/ 932173 w 2632012"/>
              <a:gd name="connsiteY3" fmla="*/ 1512545 h 6858000"/>
              <a:gd name="connsiteX4" fmla="*/ 1207569 w 2632012"/>
              <a:gd name="connsiteY4" fmla="*/ 0 h 6858000"/>
              <a:gd name="connsiteX5" fmla="*/ 2632012 w 2632012"/>
              <a:gd name="connsiteY5" fmla="*/ 0 h 6858000"/>
              <a:gd name="connsiteX6" fmla="*/ 2632012 w 2632012"/>
              <a:gd name="connsiteY6" fmla="*/ 6858000 h 6858000"/>
              <a:gd name="connsiteX7" fmla="*/ 13514 w 2632012"/>
              <a:gd name="connsiteY7" fmla="*/ 6858000 h 6858000"/>
              <a:gd name="connsiteX8" fmla="*/ 13170 w 2632012"/>
              <a:gd name="connsiteY8" fmla="*/ 6812829 h 6858000"/>
              <a:gd name="connsiteX9" fmla="*/ 20332 w 2632012"/>
              <a:gd name="connsiteY9" fmla="*/ 6760689 h 6858000"/>
              <a:gd name="connsiteX10" fmla="*/ 25596 w 2632012"/>
              <a:gd name="connsiteY10" fmla="*/ 6721251 h 6858000"/>
              <a:gd name="connsiteX11" fmla="*/ 22507 w 2632012"/>
              <a:gd name="connsiteY11" fmla="*/ 6650499 h 6858000"/>
              <a:gd name="connsiteX12" fmla="*/ 22444 w 2632012"/>
              <a:gd name="connsiteY12" fmla="*/ 6604241 h 6858000"/>
              <a:gd name="connsiteX13" fmla="*/ 31867 w 2632012"/>
              <a:gd name="connsiteY13" fmla="*/ 6559984 h 6858000"/>
              <a:gd name="connsiteX14" fmla="*/ 38635 w 2632012"/>
              <a:gd name="connsiteY14" fmla="*/ 6515473 h 6858000"/>
              <a:gd name="connsiteX15" fmla="*/ 38467 w 2632012"/>
              <a:gd name="connsiteY15" fmla="*/ 6463736 h 6858000"/>
              <a:gd name="connsiteX16" fmla="*/ 38052 w 2632012"/>
              <a:gd name="connsiteY16" fmla="*/ 6432794 h 6858000"/>
              <a:gd name="connsiteX17" fmla="*/ 80445 w 2632012"/>
              <a:gd name="connsiteY17" fmla="*/ 6301309 h 6858000"/>
              <a:gd name="connsiteX18" fmla="*/ 138157 w 2632012"/>
              <a:gd name="connsiteY18" fmla="*/ 6257030 h 6858000"/>
              <a:gd name="connsiteX19" fmla="*/ 170419 w 2632012"/>
              <a:gd name="connsiteY19" fmla="*/ 6171255 h 6858000"/>
              <a:gd name="connsiteX20" fmla="*/ 164027 w 2632012"/>
              <a:gd name="connsiteY20" fmla="*/ 6164357 h 6858000"/>
              <a:gd name="connsiteX21" fmla="*/ 213309 w 2632012"/>
              <a:gd name="connsiteY21" fmla="*/ 6109331 h 6858000"/>
              <a:gd name="connsiteX22" fmla="*/ 220409 w 2632012"/>
              <a:gd name="connsiteY22" fmla="*/ 6022287 h 6858000"/>
              <a:gd name="connsiteX23" fmla="*/ 219615 w 2632012"/>
              <a:gd name="connsiteY23" fmla="*/ 5557777 h 6858000"/>
              <a:gd name="connsiteX24" fmla="*/ 245711 w 2632012"/>
              <a:gd name="connsiteY24" fmla="*/ 5066230 h 6858000"/>
              <a:gd name="connsiteX25" fmla="*/ 276721 w 2632012"/>
              <a:gd name="connsiteY25" fmla="*/ 4162848 h 6858000"/>
              <a:gd name="connsiteX26" fmla="*/ 343082 w 2632012"/>
              <a:gd name="connsiteY26" fmla="*/ 3059377 h 6858000"/>
              <a:gd name="connsiteX27" fmla="*/ 369630 w 2632012"/>
              <a:gd name="connsiteY27" fmla="*/ 2692043 h 6858000"/>
              <a:gd name="connsiteX28" fmla="*/ 435324 w 2632012"/>
              <a:gd name="connsiteY28" fmla="*/ 2520083 h 6858000"/>
              <a:gd name="connsiteX29" fmla="*/ 482259 w 2632012"/>
              <a:gd name="connsiteY29" fmla="*/ 2336178 h 6858000"/>
              <a:gd name="connsiteX30" fmla="*/ 569515 w 2632012"/>
              <a:gd name="connsiteY30" fmla="*/ 2091909 h 6858000"/>
              <a:gd name="connsiteX31" fmla="*/ 638163 w 2632012"/>
              <a:gd name="connsiteY31" fmla="*/ 1994147 h 6858000"/>
              <a:gd name="connsiteX32" fmla="*/ 737312 w 2632012"/>
              <a:gd name="connsiteY32" fmla="*/ 1871408 h 6858000"/>
              <a:gd name="connsiteX33" fmla="*/ 788501 w 2632012"/>
              <a:gd name="connsiteY33" fmla="*/ 1793826 h 6858000"/>
              <a:gd name="connsiteX34" fmla="*/ 819432 w 2632012"/>
              <a:gd name="connsiteY34" fmla="*/ 1746824 h 6858000"/>
              <a:gd name="connsiteX35" fmla="*/ 843936 w 2632012"/>
              <a:gd name="connsiteY35" fmla="*/ 1697348 h 6858000"/>
              <a:gd name="connsiteX36" fmla="*/ 846526 w 2632012"/>
              <a:gd name="connsiteY36" fmla="*/ 1659754 h 6858000"/>
              <a:gd name="connsiteX37" fmla="*/ 873830 w 2632012"/>
              <a:gd name="connsiteY37" fmla="*/ 1628041 h 6858000"/>
              <a:gd name="connsiteX38" fmla="*/ 890626 w 2632012"/>
              <a:gd name="connsiteY38" fmla="*/ 1599883 h 6858000"/>
              <a:gd name="connsiteX39" fmla="*/ 921288 w 2632012"/>
              <a:gd name="connsiteY39" fmla="*/ 1579569 h 6858000"/>
              <a:gd name="connsiteX40" fmla="*/ 920756 w 2632012"/>
              <a:gd name="connsiteY40" fmla="*/ 1537369 h 6858000"/>
              <a:gd name="connsiteX41" fmla="*/ 946290 w 2632012"/>
              <a:gd name="connsiteY41" fmla="*/ 1514308 h 6858000"/>
              <a:gd name="connsiteX42" fmla="*/ 932462 w 2632012"/>
              <a:gd name="connsiteY42" fmla="*/ 1512581 h 6858000"/>
              <a:gd name="connsiteX43" fmla="*/ 940652 w 2632012"/>
              <a:gd name="connsiteY43" fmla="*/ 1510839 h 6858000"/>
              <a:gd name="connsiteX44" fmla="*/ 950739 w 2632012"/>
              <a:gd name="connsiteY44" fmla="*/ 1503635 h 6858000"/>
              <a:gd name="connsiteX45" fmla="*/ 966405 w 2632012"/>
              <a:gd name="connsiteY45" fmla="*/ 1439967 h 6858000"/>
              <a:gd name="connsiteX46" fmla="*/ 973516 w 2632012"/>
              <a:gd name="connsiteY46" fmla="*/ 1389073 h 6858000"/>
              <a:gd name="connsiteX47" fmla="*/ 986960 w 2632012"/>
              <a:gd name="connsiteY47" fmla="*/ 1351857 h 6858000"/>
              <a:gd name="connsiteX48" fmla="*/ 987761 w 2632012"/>
              <a:gd name="connsiteY48" fmla="*/ 1363479 h 6858000"/>
              <a:gd name="connsiteX49" fmla="*/ 989043 w 2632012"/>
              <a:gd name="connsiteY49" fmla="*/ 1346093 h 6858000"/>
              <a:gd name="connsiteX50" fmla="*/ 986960 w 2632012"/>
              <a:gd name="connsiteY50" fmla="*/ 1351857 h 6858000"/>
              <a:gd name="connsiteX51" fmla="*/ 985769 w 2632012"/>
              <a:gd name="connsiteY51" fmla="*/ 1334556 h 6858000"/>
              <a:gd name="connsiteX52" fmla="*/ 982507 w 2632012"/>
              <a:gd name="connsiteY52" fmla="*/ 1216698 h 6858000"/>
              <a:gd name="connsiteX53" fmla="*/ 984836 w 2632012"/>
              <a:gd name="connsiteY53" fmla="*/ 1082381 h 6858000"/>
              <a:gd name="connsiteX54" fmla="*/ 993140 w 2632012"/>
              <a:gd name="connsiteY54" fmla="*/ 1043366 h 6858000"/>
              <a:gd name="connsiteX55" fmla="*/ 995544 w 2632012"/>
              <a:gd name="connsiteY55" fmla="*/ 972540 h 6858000"/>
              <a:gd name="connsiteX56" fmla="*/ 1028500 w 2632012"/>
              <a:gd name="connsiteY56" fmla="*/ 923945 h 6858000"/>
              <a:gd name="connsiteX57" fmla="*/ 1022082 w 2632012"/>
              <a:gd name="connsiteY57" fmla="*/ 838835 h 6858000"/>
              <a:gd name="connsiteX58" fmla="*/ 1025925 w 2632012"/>
              <a:gd name="connsiteY58" fmla="*/ 787183 h 6858000"/>
              <a:gd name="connsiteX59" fmla="*/ 1027904 w 2632012"/>
              <a:gd name="connsiteY59" fmla="*/ 756272 h 6858000"/>
              <a:gd name="connsiteX60" fmla="*/ 1088796 w 2632012"/>
              <a:gd name="connsiteY60" fmla="*/ 641639 h 6858000"/>
              <a:gd name="connsiteX61" fmla="*/ 1164389 w 2632012"/>
              <a:gd name="connsiteY61" fmla="*/ 545140 h 6858000"/>
              <a:gd name="connsiteX62" fmla="*/ 1225321 w 2632012"/>
              <a:gd name="connsiteY62" fmla="*/ 413843 h 6858000"/>
              <a:gd name="connsiteX63" fmla="*/ 1241477 w 2632012"/>
              <a:gd name="connsiteY63" fmla="*/ 358607 h 6858000"/>
              <a:gd name="connsiteX64" fmla="*/ 1246119 w 2632012"/>
              <a:gd name="connsiteY64" fmla="*/ 254866 h 6858000"/>
              <a:gd name="connsiteX65" fmla="*/ 1266837 w 2632012"/>
              <a:gd name="connsiteY65" fmla="*/ 161517 h 6858000"/>
              <a:gd name="connsiteX66" fmla="*/ 1315021 w 2632012"/>
              <a:gd name="connsiteY66" fmla="*/ 54455 h 6858000"/>
              <a:gd name="connsiteX67" fmla="*/ 1319335 w 2632012"/>
              <a:gd name="connsiteY67" fmla="*/ 8880 h 6858000"/>
              <a:gd name="connsiteX68" fmla="*/ 1316402 w 2632012"/>
              <a:gd name="connsiteY68" fmla="*/ 852 h 6858000"/>
              <a:gd name="connsiteX69" fmla="*/ 1207569 w 2632012"/>
              <a:gd name="connsiteY69" fmla="*/ 0 h 6858000"/>
              <a:gd name="connsiteX0" fmla="*/ 932173 w 2632012"/>
              <a:gd name="connsiteY0" fmla="*/ 1512545 h 6858000"/>
              <a:gd name="connsiteX1" fmla="*/ 932462 w 2632012"/>
              <a:gd name="connsiteY1" fmla="*/ 1512581 h 6858000"/>
              <a:gd name="connsiteX2" fmla="*/ 932378 w 2632012"/>
              <a:gd name="connsiteY2" fmla="*/ 1512599 h 6858000"/>
              <a:gd name="connsiteX3" fmla="*/ 932173 w 2632012"/>
              <a:gd name="connsiteY3" fmla="*/ 1512545 h 6858000"/>
              <a:gd name="connsiteX4" fmla="*/ 1207569 w 2632012"/>
              <a:gd name="connsiteY4" fmla="*/ 0 h 6858000"/>
              <a:gd name="connsiteX5" fmla="*/ 2632012 w 2632012"/>
              <a:gd name="connsiteY5" fmla="*/ 0 h 6858000"/>
              <a:gd name="connsiteX6" fmla="*/ 2632012 w 2632012"/>
              <a:gd name="connsiteY6" fmla="*/ 6858000 h 6858000"/>
              <a:gd name="connsiteX7" fmla="*/ 13514 w 2632012"/>
              <a:gd name="connsiteY7" fmla="*/ 6858000 h 6858000"/>
              <a:gd name="connsiteX8" fmla="*/ 13170 w 2632012"/>
              <a:gd name="connsiteY8" fmla="*/ 6812829 h 6858000"/>
              <a:gd name="connsiteX9" fmla="*/ 20332 w 2632012"/>
              <a:gd name="connsiteY9" fmla="*/ 6760689 h 6858000"/>
              <a:gd name="connsiteX10" fmla="*/ 25596 w 2632012"/>
              <a:gd name="connsiteY10" fmla="*/ 6721251 h 6858000"/>
              <a:gd name="connsiteX11" fmla="*/ 22507 w 2632012"/>
              <a:gd name="connsiteY11" fmla="*/ 6650499 h 6858000"/>
              <a:gd name="connsiteX12" fmla="*/ 22444 w 2632012"/>
              <a:gd name="connsiteY12" fmla="*/ 6604241 h 6858000"/>
              <a:gd name="connsiteX13" fmla="*/ 31867 w 2632012"/>
              <a:gd name="connsiteY13" fmla="*/ 6559984 h 6858000"/>
              <a:gd name="connsiteX14" fmla="*/ 38635 w 2632012"/>
              <a:gd name="connsiteY14" fmla="*/ 6515473 h 6858000"/>
              <a:gd name="connsiteX15" fmla="*/ 38467 w 2632012"/>
              <a:gd name="connsiteY15" fmla="*/ 6463736 h 6858000"/>
              <a:gd name="connsiteX16" fmla="*/ 38052 w 2632012"/>
              <a:gd name="connsiteY16" fmla="*/ 6432794 h 6858000"/>
              <a:gd name="connsiteX17" fmla="*/ 80445 w 2632012"/>
              <a:gd name="connsiteY17" fmla="*/ 6301309 h 6858000"/>
              <a:gd name="connsiteX18" fmla="*/ 138157 w 2632012"/>
              <a:gd name="connsiteY18" fmla="*/ 6257030 h 6858000"/>
              <a:gd name="connsiteX19" fmla="*/ 170419 w 2632012"/>
              <a:gd name="connsiteY19" fmla="*/ 6171255 h 6858000"/>
              <a:gd name="connsiteX20" fmla="*/ 164027 w 2632012"/>
              <a:gd name="connsiteY20" fmla="*/ 6164357 h 6858000"/>
              <a:gd name="connsiteX21" fmla="*/ 213309 w 2632012"/>
              <a:gd name="connsiteY21" fmla="*/ 6109331 h 6858000"/>
              <a:gd name="connsiteX22" fmla="*/ 208456 w 2632012"/>
              <a:gd name="connsiteY22" fmla="*/ 5878851 h 6858000"/>
              <a:gd name="connsiteX23" fmla="*/ 219615 w 2632012"/>
              <a:gd name="connsiteY23" fmla="*/ 5557777 h 6858000"/>
              <a:gd name="connsiteX24" fmla="*/ 245711 w 2632012"/>
              <a:gd name="connsiteY24" fmla="*/ 5066230 h 6858000"/>
              <a:gd name="connsiteX25" fmla="*/ 276721 w 2632012"/>
              <a:gd name="connsiteY25" fmla="*/ 4162848 h 6858000"/>
              <a:gd name="connsiteX26" fmla="*/ 343082 w 2632012"/>
              <a:gd name="connsiteY26" fmla="*/ 3059377 h 6858000"/>
              <a:gd name="connsiteX27" fmla="*/ 369630 w 2632012"/>
              <a:gd name="connsiteY27" fmla="*/ 2692043 h 6858000"/>
              <a:gd name="connsiteX28" fmla="*/ 435324 w 2632012"/>
              <a:gd name="connsiteY28" fmla="*/ 2520083 h 6858000"/>
              <a:gd name="connsiteX29" fmla="*/ 482259 w 2632012"/>
              <a:gd name="connsiteY29" fmla="*/ 2336178 h 6858000"/>
              <a:gd name="connsiteX30" fmla="*/ 569515 w 2632012"/>
              <a:gd name="connsiteY30" fmla="*/ 2091909 h 6858000"/>
              <a:gd name="connsiteX31" fmla="*/ 638163 w 2632012"/>
              <a:gd name="connsiteY31" fmla="*/ 1994147 h 6858000"/>
              <a:gd name="connsiteX32" fmla="*/ 737312 w 2632012"/>
              <a:gd name="connsiteY32" fmla="*/ 1871408 h 6858000"/>
              <a:gd name="connsiteX33" fmla="*/ 788501 w 2632012"/>
              <a:gd name="connsiteY33" fmla="*/ 1793826 h 6858000"/>
              <a:gd name="connsiteX34" fmla="*/ 819432 w 2632012"/>
              <a:gd name="connsiteY34" fmla="*/ 1746824 h 6858000"/>
              <a:gd name="connsiteX35" fmla="*/ 843936 w 2632012"/>
              <a:gd name="connsiteY35" fmla="*/ 1697348 h 6858000"/>
              <a:gd name="connsiteX36" fmla="*/ 846526 w 2632012"/>
              <a:gd name="connsiteY36" fmla="*/ 1659754 h 6858000"/>
              <a:gd name="connsiteX37" fmla="*/ 873830 w 2632012"/>
              <a:gd name="connsiteY37" fmla="*/ 1628041 h 6858000"/>
              <a:gd name="connsiteX38" fmla="*/ 890626 w 2632012"/>
              <a:gd name="connsiteY38" fmla="*/ 1599883 h 6858000"/>
              <a:gd name="connsiteX39" fmla="*/ 921288 w 2632012"/>
              <a:gd name="connsiteY39" fmla="*/ 1579569 h 6858000"/>
              <a:gd name="connsiteX40" fmla="*/ 920756 w 2632012"/>
              <a:gd name="connsiteY40" fmla="*/ 1537369 h 6858000"/>
              <a:gd name="connsiteX41" fmla="*/ 946290 w 2632012"/>
              <a:gd name="connsiteY41" fmla="*/ 1514308 h 6858000"/>
              <a:gd name="connsiteX42" fmla="*/ 932462 w 2632012"/>
              <a:gd name="connsiteY42" fmla="*/ 1512581 h 6858000"/>
              <a:gd name="connsiteX43" fmla="*/ 940652 w 2632012"/>
              <a:gd name="connsiteY43" fmla="*/ 1510839 h 6858000"/>
              <a:gd name="connsiteX44" fmla="*/ 950739 w 2632012"/>
              <a:gd name="connsiteY44" fmla="*/ 1503635 h 6858000"/>
              <a:gd name="connsiteX45" fmla="*/ 966405 w 2632012"/>
              <a:gd name="connsiteY45" fmla="*/ 1439967 h 6858000"/>
              <a:gd name="connsiteX46" fmla="*/ 973516 w 2632012"/>
              <a:gd name="connsiteY46" fmla="*/ 1389073 h 6858000"/>
              <a:gd name="connsiteX47" fmla="*/ 986960 w 2632012"/>
              <a:gd name="connsiteY47" fmla="*/ 1351857 h 6858000"/>
              <a:gd name="connsiteX48" fmla="*/ 987761 w 2632012"/>
              <a:gd name="connsiteY48" fmla="*/ 1363479 h 6858000"/>
              <a:gd name="connsiteX49" fmla="*/ 989043 w 2632012"/>
              <a:gd name="connsiteY49" fmla="*/ 1346093 h 6858000"/>
              <a:gd name="connsiteX50" fmla="*/ 986960 w 2632012"/>
              <a:gd name="connsiteY50" fmla="*/ 1351857 h 6858000"/>
              <a:gd name="connsiteX51" fmla="*/ 985769 w 2632012"/>
              <a:gd name="connsiteY51" fmla="*/ 1334556 h 6858000"/>
              <a:gd name="connsiteX52" fmla="*/ 982507 w 2632012"/>
              <a:gd name="connsiteY52" fmla="*/ 1216698 h 6858000"/>
              <a:gd name="connsiteX53" fmla="*/ 984836 w 2632012"/>
              <a:gd name="connsiteY53" fmla="*/ 1082381 h 6858000"/>
              <a:gd name="connsiteX54" fmla="*/ 993140 w 2632012"/>
              <a:gd name="connsiteY54" fmla="*/ 1043366 h 6858000"/>
              <a:gd name="connsiteX55" fmla="*/ 995544 w 2632012"/>
              <a:gd name="connsiteY55" fmla="*/ 972540 h 6858000"/>
              <a:gd name="connsiteX56" fmla="*/ 1028500 w 2632012"/>
              <a:gd name="connsiteY56" fmla="*/ 923945 h 6858000"/>
              <a:gd name="connsiteX57" fmla="*/ 1022082 w 2632012"/>
              <a:gd name="connsiteY57" fmla="*/ 838835 h 6858000"/>
              <a:gd name="connsiteX58" fmla="*/ 1025925 w 2632012"/>
              <a:gd name="connsiteY58" fmla="*/ 787183 h 6858000"/>
              <a:gd name="connsiteX59" fmla="*/ 1027904 w 2632012"/>
              <a:gd name="connsiteY59" fmla="*/ 756272 h 6858000"/>
              <a:gd name="connsiteX60" fmla="*/ 1088796 w 2632012"/>
              <a:gd name="connsiteY60" fmla="*/ 641639 h 6858000"/>
              <a:gd name="connsiteX61" fmla="*/ 1164389 w 2632012"/>
              <a:gd name="connsiteY61" fmla="*/ 545140 h 6858000"/>
              <a:gd name="connsiteX62" fmla="*/ 1225321 w 2632012"/>
              <a:gd name="connsiteY62" fmla="*/ 413843 h 6858000"/>
              <a:gd name="connsiteX63" fmla="*/ 1241477 w 2632012"/>
              <a:gd name="connsiteY63" fmla="*/ 358607 h 6858000"/>
              <a:gd name="connsiteX64" fmla="*/ 1246119 w 2632012"/>
              <a:gd name="connsiteY64" fmla="*/ 254866 h 6858000"/>
              <a:gd name="connsiteX65" fmla="*/ 1266837 w 2632012"/>
              <a:gd name="connsiteY65" fmla="*/ 161517 h 6858000"/>
              <a:gd name="connsiteX66" fmla="*/ 1315021 w 2632012"/>
              <a:gd name="connsiteY66" fmla="*/ 54455 h 6858000"/>
              <a:gd name="connsiteX67" fmla="*/ 1319335 w 2632012"/>
              <a:gd name="connsiteY67" fmla="*/ 8880 h 6858000"/>
              <a:gd name="connsiteX68" fmla="*/ 1316402 w 2632012"/>
              <a:gd name="connsiteY68" fmla="*/ 852 h 6858000"/>
              <a:gd name="connsiteX69" fmla="*/ 1207569 w 2632012"/>
              <a:gd name="connsiteY69"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2632012" h="6858000">
                <a:moveTo>
                  <a:pt x="932173" y="1512545"/>
                </a:moveTo>
                <a:lnTo>
                  <a:pt x="932462" y="1512581"/>
                </a:lnTo>
                <a:lnTo>
                  <a:pt x="932378" y="1512599"/>
                </a:lnTo>
                <a:cubicBezTo>
                  <a:pt x="930618" y="1512681"/>
                  <a:pt x="930202" y="1512462"/>
                  <a:pt x="932173" y="1512545"/>
                </a:cubicBezTo>
                <a:close/>
                <a:moveTo>
                  <a:pt x="1207569" y="0"/>
                </a:moveTo>
                <a:lnTo>
                  <a:pt x="2632012" y="0"/>
                </a:lnTo>
                <a:lnTo>
                  <a:pt x="2632012" y="6858000"/>
                </a:lnTo>
                <a:lnTo>
                  <a:pt x="13514" y="6858000"/>
                </a:lnTo>
                <a:cubicBezTo>
                  <a:pt x="13399" y="6842943"/>
                  <a:pt x="13285" y="6827886"/>
                  <a:pt x="13170" y="6812829"/>
                </a:cubicBezTo>
                <a:cubicBezTo>
                  <a:pt x="12714" y="6794763"/>
                  <a:pt x="13524" y="6777517"/>
                  <a:pt x="20332" y="6760689"/>
                </a:cubicBezTo>
                <a:cubicBezTo>
                  <a:pt x="10828" y="6746468"/>
                  <a:pt x="7794" y="6733277"/>
                  <a:pt x="25596" y="6721251"/>
                </a:cubicBezTo>
                <a:cubicBezTo>
                  <a:pt x="24143" y="6683539"/>
                  <a:pt x="1631" y="6673595"/>
                  <a:pt x="22507" y="6650499"/>
                </a:cubicBezTo>
                <a:cubicBezTo>
                  <a:pt x="-25124" y="6620536"/>
                  <a:pt x="16765" y="6629253"/>
                  <a:pt x="22444" y="6604241"/>
                </a:cubicBezTo>
                <a:cubicBezTo>
                  <a:pt x="28668" y="6588866"/>
                  <a:pt x="29169" y="6574778"/>
                  <a:pt x="31867" y="6559984"/>
                </a:cubicBezTo>
                <a:cubicBezTo>
                  <a:pt x="4443" y="6566661"/>
                  <a:pt x="62924" y="6515664"/>
                  <a:pt x="38635" y="6515473"/>
                </a:cubicBezTo>
                <a:cubicBezTo>
                  <a:pt x="72259" y="6495428"/>
                  <a:pt x="29118" y="6488543"/>
                  <a:pt x="38467" y="6463736"/>
                </a:cubicBezTo>
                <a:cubicBezTo>
                  <a:pt x="50944" y="6451623"/>
                  <a:pt x="52742" y="6443270"/>
                  <a:pt x="38052" y="6432794"/>
                </a:cubicBezTo>
                <a:cubicBezTo>
                  <a:pt x="98939" y="6376824"/>
                  <a:pt x="58603" y="6351821"/>
                  <a:pt x="80445" y="6301309"/>
                </a:cubicBezTo>
                <a:cubicBezTo>
                  <a:pt x="103917" y="6257537"/>
                  <a:pt x="78836" y="6301310"/>
                  <a:pt x="138157" y="6257030"/>
                </a:cubicBezTo>
                <a:cubicBezTo>
                  <a:pt x="155187" y="6248574"/>
                  <a:pt x="166108" y="6186701"/>
                  <a:pt x="170419" y="6171255"/>
                </a:cubicBezTo>
                <a:cubicBezTo>
                  <a:pt x="174731" y="6155809"/>
                  <a:pt x="166522" y="6166390"/>
                  <a:pt x="164027" y="6164357"/>
                </a:cubicBezTo>
                <a:cubicBezTo>
                  <a:pt x="206228" y="6137678"/>
                  <a:pt x="184454" y="6121750"/>
                  <a:pt x="213309" y="6109331"/>
                </a:cubicBezTo>
                <a:cubicBezTo>
                  <a:pt x="224262" y="6067371"/>
                  <a:pt x="183175" y="5890445"/>
                  <a:pt x="208456" y="5878851"/>
                </a:cubicBezTo>
                <a:cubicBezTo>
                  <a:pt x="225886" y="5808435"/>
                  <a:pt x="192379" y="5574013"/>
                  <a:pt x="219615" y="5557777"/>
                </a:cubicBezTo>
                <a:lnTo>
                  <a:pt x="245711" y="5066230"/>
                </a:lnTo>
                <a:cubicBezTo>
                  <a:pt x="117719" y="4582016"/>
                  <a:pt x="230524" y="4647254"/>
                  <a:pt x="276721" y="4162848"/>
                </a:cubicBezTo>
                <a:lnTo>
                  <a:pt x="343082" y="3059377"/>
                </a:lnTo>
                <a:cubicBezTo>
                  <a:pt x="347947" y="2889121"/>
                  <a:pt x="364765" y="2862299"/>
                  <a:pt x="369630" y="2692043"/>
                </a:cubicBezTo>
                <a:cubicBezTo>
                  <a:pt x="369393" y="2690043"/>
                  <a:pt x="435560" y="2522082"/>
                  <a:pt x="435324" y="2520083"/>
                </a:cubicBezTo>
                <a:lnTo>
                  <a:pt x="482259" y="2336178"/>
                </a:lnTo>
                <a:cubicBezTo>
                  <a:pt x="516201" y="2267350"/>
                  <a:pt x="537443" y="2148254"/>
                  <a:pt x="569515" y="2091909"/>
                </a:cubicBezTo>
                <a:cubicBezTo>
                  <a:pt x="629286" y="2030534"/>
                  <a:pt x="622061" y="2045605"/>
                  <a:pt x="638163" y="1994147"/>
                </a:cubicBezTo>
                <a:cubicBezTo>
                  <a:pt x="633178" y="1967912"/>
                  <a:pt x="705417" y="1945185"/>
                  <a:pt x="737312" y="1871408"/>
                </a:cubicBezTo>
                <a:cubicBezTo>
                  <a:pt x="759407" y="1814663"/>
                  <a:pt x="795838" y="1856475"/>
                  <a:pt x="788501" y="1793826"/>
                </a:cubicBezTo>
                <a:cubicBezTo>
                  <a:pt x="796402" y="1792725"/>
                  <a:pt x="813276" y="1750182"/>
                  <a:pt x="819432" y="1746824"/>
                </a:cubicBezTo>
                <a:lnTo>
                  <a:pt x="843936" y="1697348"/>
                </a:lnTo>
                <a:cubicBezTo>
                  <a:pt x="847635" y="1681502"/>
                  <a:pt x="845709" y="1667584"/>
                  <a:pt x="846526" y="1659754"/>
                </a:cubicBezTo>
                <a:lnTo>
                  <a:pt x="873830" y="1628041"/>
                </a:lnTo>
                <a:lnTo>
                  <a:pt x="890626" y="1599883"/>
                </a:lnTo>
                <a:lnTo>
                  <a:pt x="921288" y="1579569"/>
                </a:lnTo>
                <a:cubicBezTo>
                  <a:pt x="921111" y="1565502"/>
                  <a:pt x="920933" y="1551436"/>
                  <a:pt x="920756" y="1537369"/>
                </a:cubicBezTo>
                <a:cubicBezTo>
                  <a:pt x="918173" y="1533598"/>
                  <a:pt x="943194" y="1519497"/>
                  <a:pt x="946290" y="1514308"/>
                </a:cubicBezTo>
                <a:lnTo>
                  <a:pt x="932462" y="1512581"/>
                </a:lnTo>
                <a:lnTo>
                  <a:pt x="940652" y="1510839"/>
                </a:lnTo>
                <a:cubicBezTo>
                  <a:pt x="944059" y="1509546"/>
                  <a:pt x="947769" y="1507347"/>
                  <a:pt x="950739" y="1503635"/>
                </a:cubicBezTo>
                <a:lnTo>
                  <a:pt x="966405" y="1439967"/>
                </a:lnTo>
                <a:cubicBezTo>
                  <a:pt x="966567" y="1437915"/>
                  <a:pt x="970755" y="1392639"/>
                  <a:pt x="973516" y="1389073"/>
                </a:cubicBezTo>
                <a:lnTo>
                  <a:pt x="986960" y="1351857"/>
                </a:lnTo>
                <a:lnTo>
                  <a:pt x="987761" y="1363479"/>
                </a:lnTo>
                <a:cubicBezTo>
                  <a:pt x="987046" y="1391389"/>
                  <a:pt x="991418" y="1341827"/>
                  <a:pt x="989043" y="1346093"/>
                </a:cubicBezTo>
                <a:lnTo>
                  <a:pt x="986960" y="1351857"/>
                </a:lnTo>
                <a:lnTo>
                  <a:pt x="985769" y="1334556"/>
                </a:lnTo>
                <a:cubicBezTo>
                  <a:pt x="983992" y="1300062"/>
                  <a:pt x="982872" y="1251835"/>
                  <a:pt x="982507" y="1216698"/>
                </a:cubicBezTo>
                <a:cubicBezTo>
                  <a:pt x="989105" y="1176777"/>
                  <a:pt x="968656" y="1115073"/>
                  <a:pt x="984836" y="1082381"/>
                </a:cubicBezTo>
                <a:cubicBezTo>
                  <a:pt x="976467" y="1067557"/>
                  <a:pt x="974466" y="1054191"/>
                  <a:pt x="993140" y="1043366"/>
                </a:cubicBezTo>
                <a:cubicBezTo>
                  <a:pt x="994613" y="1005627"/>
                  <a:pt x="972947" y="994211"/>
                  <a:pt x="995544" y="972540"/>
                </a:cubicBezTo>
                <a:cubicBezTo>
                  <a:pt x="1001437" y="952637"/>
                  <a:pt x="1021106" y="938879"/>
                  <a:pt x="1028500" y="923945"/>
                </a:cubicBezTo>
                <a:cubicBezTo>
                  <a:pt x="1032923" y="901661"/>
                  <a:pt x="1022511" y="861628"/>
                  <a:pt x="1022082" y="838835"/>
                </a:cubicBezTo>
                <a:cubicBezTo>
                  <a:pt x="1057150" y="821053"/>
                  <a:pt x="1014683" y="811325"/>
                  <a:pt x="1025925" y="787183"/>
                </a:cubicBezTo>
                <a:cubicBezTo>
                  <a:pt x="1039299" y="775919"/>
                  <a:pt x="1041738" y="767701"/>
                  <a:pt x="1027904" y="756272"/>
                </a:cubicBezTo>
                <a:cubicBezTo>
                  <a:pt x="1092931" y="704439"/>
                  <a:pt x="1063111" y="690611"/>
                  <a:pt x="1088796" y="641639"/>
                </a:cubicBezTo>
                <a:cubicBezTo>
                  <a:pt x="1115586" y="599503"/>
                  <a:pt x="1101832" y="585408"/>
                  <a:pt x="1164389" y="545140"/>
                </a:cubicBezTo>
                <a:cubicBezTo>
                  <a:pt x="1183904" y="515341"/>
                  <a:pt x="1212474" y="444932"/>
                  <a:pt x="1225321" y="413843"/>
                </a:cubicBezTo>
                <a:cubicBezTo>
                  <a:pt x="1235550" y="389613"/>
                  <a:pt x="1230254" y="392779"/>
                  <a:pt x="1241477" y="358607"/>
                </a:cubicBezTo>
                <a:cubicBezTo>
                  <a:pt x="1244505" y="325057"/>
                  <a:pt x="1241891" y="287714"/>
                  <a:pt x="1246119" y="254866"/>
                </a:cubicBezTo>
                <a:cubicBezTo>
                  <a:pt x="1250325" y="233178"/>
                  <a:pt x="1255354" y="194919"/>
                  <a:pt x="1266837" y="161517"/>
                </a:cubicBezTo>
                <a:cubicBezTo>
                  <a:pt x="1312077" y="135871"/>
                  <a:pt x="1280314" y="75805"/>
                  <a:pt x="1315021" y="54455"/>
                </a:cubicBezTo>
                <a:cubicBezTo>
                  <a:pt x="1325412" y="38765"/>
                  <a:pt x="1323873" y="23602"/>
                  <a:pt x="1319335" y="8880"/>
                </a:cubicBezTo>
                <a:lnTo>
                  <a:pt x="1316402" y="852"/>
                </a:lnTo>
                <a:lnTo>
                  <a:pt x="1207569" y="0"/>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4579C15E-E075-D891-49AB-906D2A8C018F}"/>
              </a:ext>
            </a:extLst>
          </p:cNvPr>
          <p:cNvSpPr>
            <a:spLocks noGrp="1"/>
          </p:cNvSpPr>
          <p:nvPr>
            <p:ph type="title"/>
          </p:nvPr>
        </p:nvSpPr>
        <p:spPr>
          <a:xfrm>
            <a:off x="1137038" y="609598"/>
            <a:ext cx="9770022" cy="936740"/>
          </a:xfrm>
        </p:spPr>
        <p:txBody>
          <a:bodyPr>
            <a:normAutofit/>
          </a:bodyPr>
          <a:lstStyle/>
          <a:p>
            <a:r>
              <a:rPr lang="en-GB" dirty="0"/>
              <a:t>Turm and language of Hate</a:t>
            </a:r>
          </a:p>
        </p:txBody>
      </p:sp>
      <p:sp>
        <p:nvSpPr>
          <p:cNvPr id="3" name="Content Placeholder 2">
            <a:extLst>
              <a:ext uri="{FF2B5EF4-FFF2-40B4-BE49-F238E27FC236}">
                <a16:creationId xmlns:a16="http://schemas.microsoft.com/office/drawing/2014/main" id="{D78DDA97-19B0-7404-F862-D56DC69B5E7C}"/>
              </a:ext>
            </a:extLst>
          </p:cNvPr>
          <p:cNvSpPr>
            <a:spLocks noGrp="1"/>
          </p:cNvSpPr>
          <p:nvPr>
            <p:ph idx="1"/>
          </p:nvPr>
        </p:nvSpPr>
        <p:spPr>
          <a:xfrm>
            <a:off x="1137038" y="1546338"/>
            <a:ext cx="6593458" cy="4702064"/>
          </a:xfrm>
        </p:spPr>
        <p:txBody>
          <a:bodyPr>
            <a:normAutofit/>
          </a:bodyPr>
          <a:lstStyle/>
          <a:p>
            <a:pPr fontAlgn="base">
              <a:spcAft>
                <a:spcPts val="1350"/>
              </a:spcAft>
            </a:pPr>
            <a:r>
              <a:rPr lang="en-GB" sz="1600" b="0" i="0" dirty="0">
                <a:effectLst/>
              </a:rPr>
              <a:t>Animals, Aliens and people with bad genes</a:t>
            </a:r>
          </a:p>
          <a:p>
            <a:pPr fontAlgn="base">
              <a:spcAft>
                <a:spcPts val="1350"/>
              </a:spcAft>
            </a:pPr>
            <a:r>
              <a:rPr lang="en-GB" sz="1600" b="0" i="0" dirty="0">
                <a:effectLst/>
              </a:rPr>
              <a:t>Trumps dehumanizing language used in rallies to describe immigrants</a:t>
            </a:r>
          </a:p>
          <a:p>
            <a:pPr fontAlgn="base">
              <a:spcAft>
                <a:spcPts val="1350"/>
              </a:spcAft>
            </a:pPr>
            <a:r>
              <a:rPr lang="en-GB" sz="1600" dirty="0"/>
              <a:t>2024 </a:t>
            </a:r>
            <a:r>
              <a:rPr lang="en-GB" sz="1600" b="0" i="0" dirty="0">
                <a:effectLst/>
              </a:rPr>
              <a:t>presidential debate Trump referred to Haitian refugees in Springfield, Ohio, as ‘eating the pets of the people that live there</a:t>
            </a:r>
            <a:r>
              <a:rPr lang="en-GB" sz="1600" b="0" i="0" dirty="0">
                <a:effectLst/>
                <a:hlinkClick r:id="rId3"/>
              </a:rPr>
              <a:t>’</a:t>
            </a:r>
          </a:p>
          <a:p>
            <a:pPr fontAlgn="base">
              <a:spcAft>
                <a:spcPts val="1350"/>
              </a:spcAft>
            </a:pPr>
            <a:r>
              <a:rPr lang="en-GB" sz="1600" b="0" i="0" dirty="0">
                <a:effectLst/>
              </a:rPr>
              <a:t>January 20</a:t>
            </a:r>
            <a:r>
              <a:rPr lang="en-GB" sz="1600" b="0" i="0" baseline="30000" dirty="0">
                <a:effectLst/>
              </a:rPr>
              <a:t>th</a:t>
            </a:r>
            <a:r>
              <a:rPr lang="en-GB" sz="1600" b="0" i="0" dirty="0">
                <a:effectLst/>
              </a:rPr>
              <a:t>, 2025, inaugural address, Trump spoke of “dangerous criminals, many from prisons and mental institutions, from all over the world” who have illegally entered the U.S. </a:t>
            </a:r>
          </a:p>
          <a:p>
            <a:pPr fontAlgn="base">
              <a:spcAft>
                <a:spcPts val="1350"/>
              </a:spcAft>
            </a:pPr>
            <a:r>
              <a:rPr lang="en-GB" sz="1600" dirty="0"/>
              <a:t>Not unique – using hateful language to gain political advantage.</a:t>
            </a:r>
          </a:p>
          <a:p>
            <a:pPr fontAlgn="base">
              <a:spcAft>
                <a:spcPts val="1350"/>
              </a:spcAft>
            </a:pPr>
            <a:r>
              <a:rPr lang="en-GB" sz="1600" dirty="0"/>
              <a:t>Makes an argument against certain group of people</a:t>
            </a:r>
          </a:p>
          <a:p>
            <a:pPr fontAlgn="base">
              <a:spcAft>
                <a:spcPts val="1350"/>
              </a:spcAft>
            </a:pPr>
            <a:r>
              <a:rPr lang="en-GB" sz="1600" b="0" i="0" dirty="0">
                <a:effectLst/>
              </a:rPr>
              <a:t>Using hateful, polarizing language to gain a political advantage or make an argument against a group of people, like immigrants, is</a:t>
            </a:r>
            <a:endParaRPr lang="en-GB" sz="1600" dirty="0"/>
          </a:p>
        </p:txBody>
      </p:sp>
      <p:sp>
        <p:nvSpPr>
          <p:cNvPr id="15" name="Freeform: Shape 14">
            <a:extLst>
              <a:ext uri="{FF2B5EF4-FFF2-40B4-BE49-F238E27FC236}">
                <a16:creationId xmlns:a16="http://schemas.microsoft.com/office/drawing/2014/main" id="{B7D3B4FC-79F4-47D2-9D79-DA876E6AD8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30496" y="2022496"/>
            <a:ext cx="3795039" cy="4043934"/>
          </a:xfrm>
          <a:custGeom>
            <a:avLst/>
            <a:gdLst>
              <a:gd name="connsiteX0" fmla="*/ 0 w 2400300"/>
              <a:gd name="connsiteY0" fmla="*/ 0 h 2400300"/>
              <a:gd name="connsiteX1" fmla="*/ 2400300 w 2400300"/>
              <a:gd name="connsiteY1" fmla="*/ 0 h 2400300"/>
              <a:gd name="connsiteX2" fmla="*/ 2400300 w 2400300"/>
              <a:gd name="connsiteY2" fmla="*/ 2400300 h 2400300"/>
              <a:gd name="connsiteX3" fmla="*/ 0 w 2400300"/>
              <a:gd name="connsiteY3" fmla="*/ 2400300 h 2400300"/>
            </a:gdLst>
            <a:ahLst/>
            <a:cxnLst>
              <a:cxn ang="0">
                <a:pos x="connsiteX0" y="connsiteY0"/>
              </a:cxn>
              <a:cxn ang="0">
                <a:pos x="connsiteX1" y="connsiteY1"/>
              </a:cxn>
              <a:cxn ang="0">
                <a:pos x="connsiteX2" y="connsiteY2"/>
              </a:cxn>
              <a:cxn ang="0">
                <a:pos x="connsiteX3" y="connsiteY3"/>
              </a:cxn>
            </a:cxnLst>
            <a:rect l="l" t="t" r="r" b="b"/>
            <a:pathLst>
              <a:path w="2400300" h="2400300">
                <a:moveTo>
                  <a:pt x="0" y="0"/>
                </a:moveTo>
                <a:lnTo>
                  <a:pt x="2400300" y="0"/>
                </a:lnTo>
                <a:lnTo>
                  <a:pt x="2400300" y="2400300"/>
                </a:lnTo>
                <a:lnTo>
                  <a:pt x="0" y="2400300"/>
                </a:lnTo>
                <a:close/>
              </a:path>
            </a:pathLst>
          </a:custGeom>
          <a:solidFill>
            <a:srgbClr val="FFFFFF"/>
          </a:solidFill>
          <a:ln>
            <a:noFill/>
          </a:ln>
          <a:effectLst>
            <a:outerShdw blurRad="38100" dist="12700" dir="3000000" algn="tl"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6" name="Picture 5">
            <a:extLst>
              <a:ext uri="{FF2B5EF4-FFF2-40B4-BE49-F238E27FC236}">
                <a16:creationId xmlns:a16="http://schemas.microsoft.com/office/drawing/2014/main" id="{BEB75CD4-8CC6-8531-6B16-5536F2ED1F9A}"/>
              </a:ext>
            </a:extLst>
          </p:cNvPr>
          <p:cNvPicPr>
            <a:picLocks noChangeAspect="1"/>
          </p:cNvPicPr>
          <p:nvPr/>
        </p:nvPicPr>
        <p:blipFill>
          <a:blip r:embed="rId4"/>
          <a:stretch>
            <a:fillRect/>
          </a:stretch>
        </p:blipFill>
        <p:spPr>
          <a:xfrm>
            <a:off x="8469442" y="2293985"/>
            <a:ext cx="2904829" cy="3511694"/>
          </a:xfrm>
          <a:prstGeom prst="rect">
            <a:avLst/>
          </a:prstGeom>
        </p:spPr>
      </p:pic>
      <p:sp>
        <p:nvSpPr>
          <p:cNvPr id="17" name="Rectangle 6">
            <a:extLst>
              <a:ext uri="{FF2B5EF4-FFF2-40B4-BE49-F238E27FC236}">
                <a16:creationId xmlns:a16="http://schemas.microsoft.com/office/drawing/2014/main" id="{2775D660-3127-4688-9782-F7C4639B16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2788" y="5952857"/>
            <a:ext cx="1367625" cy="428984"/>
          </a:xfrm>
          <a:custGeom>
            <a:avLst/>
            <a:gdLst>
              <a:gd name="connsiteX0" fmla="*/ 0 w 2142503"/>
              <a:gd name="connsiteY0" fmla="*/ 0 h 571500"/>
              <a:gd name="connsiteX1" fmla="*/ 2142503 w 2142503"/>
              <a:gd name="connsiteY1" fmla="*/ 0 h 571500"/>
              <a:gd name="connsiteX2" fmla="*/ 2142503 w 2142503"/>
              <a:gd name="connsiteY2" fmla="*/ 571500 h 571500"/>
              <a:gd name="connsiteX3" fmla="*/ 0 w 2142503"/>
              <a:gd name="connsiteY3" fmla="*/ 571500 h 571500"/>
              <a:gd name="connsiteX4" fmla="*/ 0 w 2142503"/>
              <a:gd name="connsiteY4" fmla="*/ 0 h 571500"/>
              <a:gd name="connsiteX0" fmla="*/ 0 w 2142503"/>
              <a:gd name="connsiteY0" fmla="*/ 0 h 582145"/>
              <a:gd name="connsiteX1" fmla="*/ 2142503 w 2142503"/>
              <a:gd name="connsiteY1" fmla="*/ 0 h 582145"/>
              <a:gd name="connsiteX2" fmla="*/ 2142503 w 2142503"/>
              <a:gd name="connsiteY2" fmla="*/ 571500 h 582145"/>
              <a:gd name="connsiteX3" fmla="*/ 2050917 w 2142503"/>
              <a:gd name="connsiteY3" fmla="*/ 582088 h 582145"/>
              <a:gd name="connsiteX4" fmla="*/ 0 w 2142503"/>
              <a:gd name="connsiteY4" fmla="*/ 571500 h 582145"/>
              <a:gd name="connsiteX5" fmla="*/ 0 w 2142503"/>
              <a:gd name="connsiteY5" fmla="*/ 0 h 582145"/>
              <a:gd name="connsiteX0" fmla="*/ 0 w 2159832"/>
              <a:gd name="connsiteY0" fmla="*/ 0 h 582145"/>
              <a:gd name="connsiteX1" fmla="*/ 2142503 w 2159832"/>
              <a:gd name="connsiteY1" fmla="*/ 0 h 582145"/>
              <a:gd name="connsiteX2" fmla="*/ 2159829 w 2159832"/>
              <a:gd name="connsiteY2" fmla="*/ 96526 h 582145"/>
              <a:gd name="connsiteX3" fmla="*/ 2142503 w 2159832"/>
              <a:gd name="connsiteY3" fmla="*/ 571500 h 582145"/>
              <a:gd name="connsiteX4" fmla="*/ 2050917 w 2159832"/>
              <a:gd name="connsiteY4" fmla="*/ 582088 h 582145"/>
              <a:gd name="connsiteX5" fmla="*/ 0 w 2159832"/>
              <a:gd name="connsiteY5" fmla="*/ 571500 h 582145"/>
              <a:gd name="connsiteX6" fmla="*/ 0 w 2159832"/>
              <a:gd name="connsiteY6" fmla="*/ 0 h 582145"/>
              <a:gd name="connsiteX0" fmla="*/ 0 w 2159832"/>
              <a:gd name="connsiteY0" fmla="*/ 12386 h 594531"/>
              <a:gd name="connsiteX1" fmla="*/ 67826 w 2159832"/>
              <a:gd name="connsiteY1" fmla="*/ 0 h 594531"/>
              <a:gd name="connsiteX2" fmla="*/ 2142503 w 2159832"/>
              <a:gd name="connsiteY2" fmla="*/ 12386 h 594531"/>
              <a:gd name="connsiteX3" fmla="*/ 2159829 w 2159832"/>
              <a:gd name="connsiteY3" fmla="*/ 108912 h 594531"/>
              <a:gd name="connsiteX4" fmla="*/ 2142503 w 2159832"/>
              <a:gd name="connsiteY4" fmla="*/ 583886 h 594531"/>
              <a:gd name="connsiteX5" fmla="*/ 2050917 w 2159832"/>
              <a:gd name="connsiteY5" fmla="*/ 594474 h 594531"/>
              <a:gd name="connsiteX6" fmla="*/ 0 w 2159832"/>
              <a:gd name="connsiteY6" fmla="*/ 583886 h 594531"/>
              <a:gd name="connsiteX7" fmla="*/ 0 w 2159832"/>
              <a:gd name="connsiteY7" fmla="*/ 12386 h 594531"/>
              <a:gd name="connsiteX0" fmla="*/ 0 w 2168908"/>
              <a:gd name="connsiteY0" fmla="*/ 26000 h 594531"/>
              <a:gd name="connsiteX1" fmla="*/ 76902 w 2168908"/>
              <a:gd name="connsiteY1" fmla="*/ 0 h 594531"/>
              <a:gd name="connsiteX2" fmla="*/ 2151579 w 2168908"/>
              <a:gd name="connsiteY2" fmla="*/ 12386 h 594531"/>
              <a:gd name="connsiteX3" fmla="*/ 2168905 w 2168908"/>
              <a:gd name="connsiteY3" fmla="*/ 108912 h 594531"/>
              <a:gd name="connsiteX4" fmla="*/ 2151579 w 2168908"/>
              <a:gd name="connsiteY4" fmla="*/ 583886 h 594531"/>
              <a:gd name="connsiteX5" fmla="*/ 2059993 w 2168908"/>
              <a:gd name="connsiteY5" fmla="*/ 594474 h 594531"/>
              <a:gd name="connsiteX6" fmla="*/ 9076 w 2168908"/>
              <a:gd name="connsiteY6" fmla="*/ 583886 h 594531"/>
              <a:gd name="connsiteX7" fmla="*/ 0 w 2168908"/>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147197 w 2316105"/>
              <a:gd name="connsiteY0" fmla="*/ 26000 h 594531"/>
              <a:gd name="connsiteX1" fmla="*/ 224099 w 2316105"/>
              <a:gd name="connsiteY1" fmla="*/ 0 h 594531"/>
              <a:gd name="connsiteX2" fmla="*/ 2298776 w 2316105"/>
              <a:gd name="connsiteY2" fmla="*/ 12386 h 594531"/>
              <a:gd name="connsiteX3" fmla="*/ 2316102 w 2316105"/>
              <a:gd name="connsiteY3" fmla="*/ 108912 h 594531"/>
              <a:gd name="connsiteX4" fmla="*/ 2298776 w 2316105"/>
              <a:gd name="connsiteY4" fmla="*/ 583886 h 594531"/>
              <a:gd name="connsiteX5" fmla="*/ 2207190 w 2316105"/>
              <a:gd name="connsiteY5" fmla="*/ 594474 h 594531"/>
              <a:gd name="connsiteX6" fmla="*/ 156273 w 2316105"/>
              <a:gd name="connsiteY6" fmla="*/ 583886 h 594531"/>
              <a:gd name="connsiteX7" fmla="*/ 142416 w 2316105"/>
              <a:gd name="connsiteY7" fmla="*/ 235975 h 594531"/>
              <a:gd name="connsiteX8" fmla="*/ 147197 w 2316105"/>
              <a:gd name="connsiteY8" fmla="*/ 26000 h 594531"/>
              <a:gd name="connsiteX0" fmla="*/ 154684 w 2323592"/>
              <a:gd name="connsiteY0" fmla="*/ 26000 h 594531"/>
              <a:gd name="connsiteX1" fmla="*/ 231586 w 2323592"/>
              <a:gd name="connsiteY1" fmla="*/ 0 h 594531"/>
              <a:gd name="connsiteX2" fmla="*/ 2306263 w 2323592"/>
              <a:gd name="connsiteY2" fmla="*/ 12386 h 594531"/>
              <a:gd name="connsiteX3" fmla="*/ 2323589 w 2323592"/>
              <a:gd name="connsiteY3" fmla="*/ 108912 h 594531"/>
              <a:gd name="connsiteX4" fmla="*/ 2306263 w 2323592"/>
              <a:gd name="connsiteY4" fmla="*/ 583886 h 594531"/>
              <a:gd name="connsiteX5" fmla="*/ 2214677 w 2323592"/>
              <a:gd name="connsiteY5" fmla="*/ 594474 h 594531"/>
              <a:gd name="connsiteX6" fmla="*/ 163760 w 2323592"/>
              <a:gd name="connsiteY6" fmla="*/ 583886 h 594531"/>
              <a:gd name="connsiteX7" fmla="*/ 158979 w 2323592"/>
              <a:gd name="connsiteY7" fmla="*/ 403879 h 594531"/>
              <a:gd name="connsiteX8" fmla="*/ 149903 w 2323592"/>
              <a:gd name="connsiteY8" fmla="*/ 235975 h 594531"/>
              <a:gd name="connsiteX9" fmla="*/ 154684 w 2323592"/>
              <a:gd name="connsiteY9" fmla="*/ 26000 h 594531"/>
              <a:gd name="connsiteX0" fmla="*/ 13665 w 2182573"/>
              <a:gd name="connsiteY0" fmla="*/ 26000 h 594531"/>
              <a:gd name="connsiteX1" fmla="*/ 90567 w 2182573"/>
              <a:gd name="connsiteY1" fmla="*/ 0 h 594531"/>
              <a:gd name="connsiteX2" fmla="*/ 2165244 w 2182573"/>
              <a:gd name="connsiteY2" fmla="*/ 12386 h 594531"/>
              <a:gd name="connsiteX3" fmla="*/ 2182570 w 2182573"/>
              <a:gd name="connsiteY3" fmla="*/ 108912 h 594531"/>
              <a:gd name="connsiteX4" fmla="*/ 2165244 w 2182573"/>
              <a:gd name="connsiteY4" fmla="*/ 583886 h 594531"/>
              <a:gd name="connsiteX5" fmla="*/ 2073658 w 2182573"/>
              <a:gd name="connsiteY5" fmla="*/ 594474 h 594531"/>
              <a:gd name="connsiteX6" fmla="*/ 22741 w 2182573"/>
              <a:gd name="connsiteY6" fmla="*/ 583886 h 594531"/>
              <a:gd name="connsiteX7" fmla="*/ 17960 w 2182573"/>
              <a:gd name="connsiteY7" fmla="*/ 403879 h 594531"/>
              <a:gd name="connsiteX8" fmla="*/ 8884 w 2182573"/>
              <a:gd name="connsiteY8" fmla="*/ 235975 h 594531"/>
              <a:gd name="connsiteX9" fmla="*/ 13665 w 2182573"/>
              <a:gd name="connsiteY9" fmla="*/ 26000 h 594531"/>
              <a:gd name="connsiteX0" fmla="*/ 13665 w 2202120"/>
              <a:gd name="connsiteY0" fmla="*/ 26000 h 594531"/>
              <a:gd name="connsiteX1" fmla="*/ 90567 w 2202120"/>
              <a:gd name="connsiteY1" fmla="*/ 0 h 594531"/>
              <a:gd name="connsiteX2" fmla="*/ 2165244 w 2202120"/>
              <a:gd name="connsiteY2" fmla="*/ 12386 h 594531"/>
              <a:gd name="connsiteX3" fmla="*/ 2182570 w 2202120"/>
              <a:gd name="connsiteY3" fmla="*/ 108912 h 594531"/>
              <a:gd name="connsiteX4" fmla="*/ 2192471 w 2202120"/>
              <a:gd name="connsiteY4" fmla="*/ 583886 h 594531"/>
              <a:gd name="connsiteX5" fmla="*/ 2073658 w 2202120"/>
              <a:gd name="connsiteY5" fmla="*/ 594474 h 594531"/>
              <a:gd name="connsiteX6" fmla="*/ 22741 w 2202120"/>
              <a:gd name="connsiteY6" fmla="*/ 583886 h 594531"/>
              <a:gd name="connsiteX7" fmla="*/ 17960 w 2202120"/>
              <a:gd name="connsiteY7" fmla="*/ 403879 h 594531"/>
              <a:gd name="connsiteX8" fmla="*/ 8884 w 2202120"/>
              <a:gd name="connsiteY8" fmla="*/ 235975 h 594531"/>
              <a:gd name="connsiteX9" fmla="*/ 13665 w 2202120"/>
              <a:gd name="connsiteY9" fmla="*/ 26000 h 594531"/>
              <a:gd name="connsiteX0" fmla="*/ 13665 w 2202036"/>
              <a:gd name="connsiteY0" fmla="*/ 26000 h 594531"/>
              <a:gd name="connsiteX1" fmla="*/ 90567 w 2202036"/>
              <a:gd name="connsiteY1" fmla="*/ 0 h 594531"/>
              <a:gd name="connsiteX2" fmla="*/ 2165244 w 2202036"/>
              <a:gd name="connsiteY2" fmla="*/ 12386 h 594531"/>
              <a:gd name="connsiteX3" fmla="*/ 2182570 w 2202036"/>
              <a:gd name="connsiteY3" fmla="*/ 108912 h 594531"/>
              <a:gd name="connsiteX4" fmla="*/ 2191645 w 2202036"/>
              <a:gd name="connsiteY4" fmla="*/ 422031 h 594531"/>
              <a:gd name="connsiteX5" fmla="*/ 2192471 w 2202036"/>
              <a:gd name="connsiteY5" fmla="*/ 583886 h 594531"/>
              <a:gd name="connsiteX6" fmla="*/ 2073658 w 2202036"/>
              <a:gd name="connsiteY6" fmla="*/ 594474 h 594531"/>
              <a:gd name="connsiteX7" fmla="*/ 22741 w 2202036"/>
              <a:gd name="connsiteY7" fmla="*/ 583886 h 594531"/>
              <a:gd name="connsiteX8" fmla="*/ 17960 w 2202036"/>
              <a:gd name="connsiteY8" fmla="*/ 403879 h 594531"/>
              <a:gd name="connsiteX9" fmla="*/ 8884 w 2202036"/>
              <a:gd name="connsiteY9" fmla="*/ 235975 h 594531"/>
              <a:gd name="connsiteX10" fmla="*/ 13665 w 2202036"/>
              <a:gd name="connsiteY10" fmla="*/ 26000 h 594531"/>
              <a:gd name="connsiteX0" fmla="*/ 142254 w 2330625"/>
              <a:gd name="connsiteY0" fmla="*/ 26000 h 594531"/>
              <a:gd name="connsiteX1" fmla="*/ 219156 w 2330625"/>
              <a:gd name="connsiteY1" fmla="*/ 0 h 594531"/>
              <a:gd name="connsiteX2" fmla="*/ 2293833 w 2330625"/>
              <a:gd name="connsiteY2" fmla="*/ 12386 h 594531"/>
              <a:gd name="connsiteX3" fmla="*/ 2311159 w 2330625"/>
              <a:gd name="connsiteY3" fmla="*/ 108912 h 594531"/>
              <a:gd name="connsiteX4" fmla="*/ 2320234 w 2330625"/>
              <a:gd name="connsiteY4" fmla="*/ 422031 h 594531"/>
              <a:gd name="connsiteX5" fmla="*/ 2321060 w 2330625"/>
              <a:gd name="connsiteY5" fmla="*/ 583886 h 594531"/>
              <a:gd name="connsiteX6" fmla="*/ 2202247 w 2330625"/>
              <a:gd name="connsiteY6" fmla="*/ 594474 h 594531"/>
              <a:gd name="connsiteX7" fmla="*/ 151330 w 2330625"/>
              <a:gd name="connsiteY7" fmla="*/ 583886 h 594531"/>
              <a:gd name="connsiteX8" fmla="*/ 155624 w 2330625"/>
              <a:gd name="connsiteY8" fmla="*/ 512790 h 594531"/>
              <a:gd name="connsiteX9" fmla="*/ 146549 w 2330625"/>
              <a:gd name="connsiteY9" fmla="*/ 403879 h 594531"/>
              <a:gd name="connsiteX10" fmla="*/ 137473 w 2330625"/>
              <a:gd name="connsiteY10" fmla="*/ 235975 h 594531"/>
              <a:gd name="connsiteX11" fmla="*/ 142254 w 2330625"/>
              <a:gd name="connsiteY11" fmla="*/ 26000 h 594531"/>
              <a:gd name="connsiteX0" fmla="*/ 13413 w 2201784"/>
              <a:gd name="connsiteY0" fmla="*/ 26000 h 594531"/>
              <a:gd name="connsiteX1" fmla="*/ 90315 w 2201784"/>
              <a:gd name="connsiteY1" fmla="*/ 0 h 594531"/>
              <a:gd name="connsiteX2" fmla="*/ 2164992 w 2201784"/>
              <a:gd name="connsiteY2" fmla="*/ 12386 h 594531"/>
              <a:gd name="connsiteX3" fmla="*/ 2182318 w 2201784"/>
              <a:gd name="connsiteY3" fmla="*/ 108912 h 594531"/>
              <a:gd name="connsiteX4" fmla="*/ 2191393 w 2201784"/>
              <a:gd name="connsiteY4" fmla="*/ 422031 h 594531"/>
              <a:gd name="connsiteX5" fmla="*/ 2192219 w 2201784"/>
              <a:gd name="connsiteY5" fmla="*/ 583886 h 594531"/>
              <a:gd name="connsiteX6" fmla="*/ 2073406 w 2201784"/>
              <a:gd name="connsiteY6" fmla="*/ 594474 h 594531"/>
              <a:gd name="connsiteX7" fmla="*/ 22489 w 2201784"/>
              <a:gd name="connsiteY7" fmla="*/ 583886 h 594531"/>
              <a:gd name="connsiteX8" fmla="*/ 26783 w 2201784"/>
              <a:gd name="connsiteY8" fmla="*/ 512790 h 594531"/>
              <a:gd name="connsiteX9" fmla="*/ 17708 w 2201784"/>
              <a:gd name="connsiteY9" fmla="*/ 403879 h 594531"/>
              <a:gd name="connsiteX10" fmla="*/ 8632 w 2201784"/>
              <a:gd name="connsiteY10" fmla="*/ 235975 h 594531"/>
              <a:gd name="connsiteX11" fmla="*/ 13413 w 2201784"/>
              <a:gd name="connsiteY11" fmla="*/ 26000 h 5945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01784" h="594531">
                <a:moveTo>
                  <a:pt x="13413" y="26000"/>
                </a:moveTo>
                <a:cubicBezTo>
                  <a:pt x="37534" y="24897"/>
                  <a:pt x="66194" y="1103"/>
                  <a:pt x="90315" y="0"/>
                </a:cubicBezTo>
                <a:lnTo>
                  <a:pt x="2164992" y="12386"/>
                </a:lnTo>
                <a:cubicBezTo>
                  <a:pt x="2164717" y="43049"/>
                  <a:pt x="2182593" y="78249"/>
                  <a:pt x="2182318" y="108912"/>
                </a:cubicBezTo>
                <a:cubicBezTo>
                  <a:pt x="2188231" y="177186"/>
                  <a:pt x="2189743" y="342869"/>
                  <a:pt x="2191393" y="422031"/>
                </a:cubicBezTo>
                <a:cubicBezTo>
                  <a:pt x="2193043" y="501193"/>
                  <a:pt x="2213396" y="555146"/>
                  <a:pt x="2192219" y="583886"/>
                </a:cubicBezTo>
                <a:cubicBezTo>
                  <a:pt x="2172279" y="582877"/>
                  <a:pt x="2093346" y="595483"/>
                  <a:pt x="2073406" y="594474"/>
                </a:cubicBezTo>
                <a:lnTo>
                  <a:pt x="22489" y="583886"/>
                </a:lnTo>
                <a:cubicBezTo>
                  <a:pt x="5849" y="592962"/>
                  <a:pt x="27580" y="542791"/>
                  <a:pt x="26783" y="512790"/>
                </a:cubicBezTo>
                <a:cubicBezTo>
                  <a:pt x="25986" y="482789"/>
                  <a:pt x="18464" y="450015"/>
                  <a:pt x="17708" y="403879"/>
                </a:cubicBezTo>
                <a:cubicBezTo>
                  <a:pt x="16952" y="357743"/>
                  <a:pt x="-14855" y="308787"/>
                  <a:pt x="8632" y="235975"/>
                </a:cubicBezTo>
                <a:cubicBezTo>
                  <a:pt x="7119" y="142994"/>
                  <a:pt x="-201" y="65329"/>
                  <a:pt x="13413" y="26000"/>
                </a:cubicBezTo>
                <a:close/>
              </a:path>
            </a:pathLst>
          </a:custGeom>
          <a:solidFill>
            <a:srgbClr val="D9D4D0">
              <a:alpha val="50000"/>
            </a:srgbClr>
          </a:solidFill>
          <a:ln>
            <a:noFill/>
          </a:ln>
          <a:effectLst>
            <a:softEdge rad="63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85175728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6B1F108D-1A97-4116-9C32-E0CD6F6278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1F3E266F-1CD9-BA72-B55B-366EE2047621}"/>
              </a:ext>
            </a:extLst>
          </p:cNvPr>
          <p:cNvSpPr>
            <a:spLocks noGrp="1"/>
          </p:cNvSpPr>
          <p:nvPr>
            <p:ph type="title"/>
          </p:nvPr>
        </p:nvSpPr>
        <p:spPr>
          <a:xfrm>
            <a:off x="793935" y="854168"/>
            <a:ext cx="3527117" cy="2665681"/>
          </a:xfrm>
        </p:spPr>
        <p:txBody>
          <a:bodyPr vert="horz" lIns="91440" tIns="45720" rIns="91440" bIns="45720" rtlCol="0" anchor="b">
            <a:normAutofit/>
          </a:bodyPr>
          <a:lstStyle/>
          <a:p>
            <a:pPr algn="ctr"/>
            <a:r>
              <a:rPr lang="en-US" sz="3200" kern="1200">
                <a:solidFill>
                  <a:schemeClr val="tx1"/>
                </a:solidFill>
                <a:latin typeface="+mj-lt"/>
                <a:ea typeface="+mj-ea"/>
                <a:cs typeface="+mj-cs"/>
              </a:rPr>
              <a:t>Policing Race </a:t>
            </a:r>
          </a:p>
        </p:txBody>
      </p:sp>
      <p:sp>
        <p:nvSpPr>
          <p:cNvPr id="12" name="Rectangle 11">
            <a:extLst>
              <a:ext uri="{FF2B5EF4-FFF2-40B4-BE49-F238E27FC236}">
                <a16:creationId xmlns:a16="http://schemas.microsoft.com/office/drawing/2014/main" id="{3276E0C7-D588-440B-8F4A-876392DB71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43658" y="3396997"/>
            <a:ext cx="6858002"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5BDEA8D4-D640-4088-B589-8760DC702F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40655" y="854168"/>
            <a:ext cx="7151345" cy="60885"/>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2DA25EE7-25EE-FC03-EBCF-9D67CC6DA47A}"/>
              </a:ext>
            </a:extLst>
          </p:cNvPr>
          <p:cNvPicPr>
            <a:picLocks noGrp="1" noChangeAspect="1"/>
          </p:cNvPicPr>
          <p:nvPr>
            <p:ph idx="1"/>
          </p:nvPr>
        </p:nvPicPr>
        <p:blipFill>
          <a:blip r:embed="rId2"/>
          <a:stretch>
            <a:fillRect/>
          </a:stretch>
        </p:blipFill>
        <p:spPr>
          <a:xfrm>
            <a:off x="5350685" y="1482259"/>
            <a:ext cx="6595293" cy="3994709"/>
          </a:xfrm>
          <a:prstGeom prst="rect">
            <a:avLst/>
          </a:prstGeom>
        </p:spPr>
      </p:pic>
      <p:sp>
        <p:nvSpPr>
          <p:cNvPr id="16" name="Rectangle 15">
            <a:extLst>
              <a:ext uri="{FF2B5EF4-FFF2-40B4-BE49-F238E27FC236}">
                <a16:creationId xmlns:a16="http://schemas.microsoft.com/office/drawing/2014/main" id="{708A22B1-9011-459B-BCED-99F879F1E9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40655" y="6022991"/>
            <a:ext cx="7151345" cy="60885"/>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062759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513121-2618-2001-1A75-7241C90EC5AA}"/>
              </a:ext>
            </a:extLst>
          </p:cNvPr>
          <p:cNvSpPr>
            <a:spLocks noGrp="1"/>
          </p:cNvSpPr>
          <p:nvPr>
            <p:ph type="title"/>
          </p:nvPr>
        </p:nvSpPr>
        <p:spPr>
          <a:xfrm>
            <a:off x="838200" y="365126"/>
            <a:ext cx="10515600" cy="682010"/>
          </a:xfrm>
        </p:spPr>
        <p:txBody>
          <a:bodyPr>
            <a:normAutofit fontScale="90000"/>
          </a:bodyPr>
          <a:lstStyle/>
          <a:p>
            <a:r>
              <a:rPr lang="en-GB" dirty="0"/>
              <a:t>Stop &amp; Search</a:t>
            </a:r>
          </a:p>
        </p:txBody>
      </p:sp>
      <p:sp>
        <p:nvSpPr>
          <p:cNvPr id="3" name="Content Placeholder 2">
            <a:extLst>
              <a:ext uri="{FF2B5EF4-FFF2-40B4-BE49-F238E27FC236}">
                <a16:creationId xmlns:a16="http://schemas.microsoft.com/office/drawing/2014/main" id="{BBD197D6-9AE3-9EF8-95D1-04074875D08A}"/>
              </a:ext>
            </a:extLst>
          </p:cNvPr>
          <p:cNvSpPr>
            <a:spLocks noGrp="1"/>
          </p:cNvSpPr>
          <p:nvPr>
            <p:ph idx="1"/>
          </p:nvPr>
        </p:nvSpPr>
        <p:spPr>
          <a:xfrm>
            <a:off x="838200" y="1356852"/>
            <a:ext cx="10515600" cy="4820111"/>
          </a:xfrm>
        </p:spPr>
        <p:txBody>
          <a:bodyPr>
            <a:normAutofit fontScale="92500" lnSpcReduction="20000"/>
          </a:bodyPr>
          <a:lstStyle/>
          <a:p>
            <a:r>
              <a:rPr lang="en-GB" dirty="0"/>
              <a:t>Policing and Race</a:t>
            </a:r>
          </a:p>
          <a:p>
            <a:r>
              <a:rPr lang="en-GB" dirty="0"/>
              <a:t>Police And Criminal Evidence Act 1984</a:t>
            </a:r>
          </a:p>
          <a:p>
            <a:r>
              <a:rPr lang="en-GB" dirty="0"/>
              <a:t>Different Sections of PACE</a:t>
            </a:r>
          </a:p>
          <a:p>
            <a:r>
              <a:rPr lang="en-GB" dirty="0"/>
              <a:t>Overall S &amp; S police officers exercising their professional judgement and using the National Decision Model</a:t>
            </a:r>
          </a:p>
          <a:p>
            <a:r>
              <a:rPr lang="en-GB" dirty="0"/>
              <a:t>The power enables officers to confirm suspicions about an individual without exercising their power of arrest. </a:t>
            </a:r>
          </a:p>
          <a:p>
            <a:r>
              <a:rPr lang="en-GB" dirty="0"/>
              <a:t>Must have reasonable grounds that person has been involved in or about to be involved in criminal activity. </a:t>
            </a:r>
          </a:p>
          <a:p>
            <a:r>
              <a:rPr lang="en-GB" dirty="0"/>
              <a:t>Has been criticised over the years  on the ground of discriminative again ethnic minorities </a:t>
            </a:r>
          </a:p>
          <a:p>
            <a:r>
              <a:rPr lang="en-GB" dirty="0"/>
              <a:t>2021 report  - 35 years of S&amp;S police still can’t explain why these powers are disproportionate.</a:t>
            </a:r>
          </a:p>
        </p:txBody>
      </p:sp>
    </p:spTree>
    <p:extLst>
      <p:ext uri="{BB962C8B-B14F-4D97-AF65-F5344CB8AC3E}">
        <p14:creationId xmlns:p14="http://schemas.microsoft.com/office/powerpoint/2010/main" val="40538551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7DE81-CB30-6E16-3EE4-2444D4AA4F2B}"/>
              </a:ext>
            </a:extLst>
          </p:cNvPr>
          <p:cNvSpPr>
            <a:spLocks noGrp="1"/>
          </p:cNvSpPr>
          <p:nvPr>
            <p:ph type="title"/>
          </p:nvPr>
        </p:nvSpPr>
        <p:spPr>
          <a:xfrm>
            <a:off x="838200" y="365125"/>
            <a:ext cx="10515600" cy="635450"/>
          </a:xfrm>
        </p:spPr>
        <p:txBody>
          <a:bodyPr>
            <a:normAutofit fontScale="90000"/>
          </a:bodyPr>
          <a:lstStyle/>
          <a:p>
            <a:r>
              <a:rPr lang="en-GB" noProof="0" dirty="0"/>
              <a:t>Stop &amp; Search</a:t>
            </a:r>
          </a:p>
        </p:txBody>
      </p:sp>
      <p:sp>
        <p:nvSpPr>
          <p:cNvPr id="3" name="Content Placeholder 2">
            <a:extLst>
              <a:ext uri="{FF2B5EF4-FFF2-40B4-BE49-F238E27FC236}">
                <a16:creationId xmlns:a16="http://schemas.microsoft.com/office/drawing/2014/main" id="{1020963B-8F48-773D-4D83-9FB751FAE925}"/>
              </a:ext>
            </a:extLst>
          </p:cNvPr>
          <p:cNvSpPr>
            <a:spLocks noGrp="1"/>
          </p:cNvSpPr>
          <p:nvPr>
            <p:ph idx="1"/>
          </p:nvPr>
        </p:nvSpPr>
        <p:spPr>
          <a:xfrm>
            <a:off x="838200" y="1221776"/>
            <a:ext cx="10515600" cy="4955187"/>
          </a:xfrm>
        </p:spPr>
        <p:txBody>
          <a:bodyPr vert="horz" lIns="91440" tIns="45720" rIns="91440" bIns="45720" rtlCol="0" anchor="t">
            <a:normAutofit fontScale="85000" lnSpcReduction="20000"/>
          </a:bodyPr>
          <a:lstStyle/>
          <a:p>
            <a:r>
              <a:rPr lang="en-GB" noProof="0" dirty="0"/>
              <a:t>Stop &amp; Search </a:t>
            </a:r>
            <a:r>
              <a:rPr lang="en-GB" noProof="0" dirty="0">
                <a:solidFill>
                  <a:srgbClr val="000000"/>
                </a:solidFill>
                <a:latin typeface="Calibri"/>
                <a:ea typeface="Calibri"/>
                <a:cs typeface="Calibri"/>
              </a:rPr>
              <a:t>by Met police in July 2020 of </a:t>
            </a:r>
            <a:r>
              <a:rPr lang="en-GB" b="0" i="0" noProof="0" dirty="0">
                <a:solidFill>
                  <a:srgbClr val="141414"/>
                </a:solidFill>
                <a:effectLst/>
                <a:latin typeface="Calibri"/>
                <a:ea typeface="Calibri"/>
                <a:cs typeface="Calibri"/>
              </a:rPr>
              <a:t>Ricardo dos Santos and Bianca Williams</a:t>
            </a:r>
            <a:r>
              <a:rPr lang="en-GB" noProof="0" dirty="0">
                <a:solidFill>
                  <a:srgbClr val="141414"/>
                </a:solidFill>
                <a:latin typeface="Calibri"/>
                <a:ea typeface="Calibri"/>
                <a:cs typeface="Calibri"/>
              </a:rPr>
              <a:t> car (baby inside)</a:t>
            </a:r>
            <a:endParaRPr lang="en-GB" b="0" i="0" noProof="0" dirty="0">
              <a:solidFill>
                <a:srgbClr val="141414"/>
              </a:solidFill>
              <a:effectLst/>
              <a:latin typeface="Calibri"/>
              <a:ea typeface="Calibri"/>
              <a:cs typeface="Calibri"/>
            </a:endParaRPr>
          </a:p>
          <a:p>
            <a:r>
              <a:rPr lang="en-GB" noProof="0" dirty="0">
                <a:solidFill>
                  <a:srgbClr val="141414"/>
                </a:solidFill>
                <a:ea typeface="+mn-lt"/>
                <a:cs typeface="+mn-lt"/>
              </a:rPr>
              <a:t>Both were handcuffed and searched for weapons and drugs  / Police Dogs and intelligence was collected = negative outcome but safeguarding report on child. </a:t>
            </a:r>
            <a:endParaRPr lang="en-GB" noProof="0" dirty="0">
              <a:solidFill>
                <a:srgbClr val="141414"/>
              </a:solidFill>
              <a:latin typeface="Calibri"/>
              <a:ea typeface="Calibri"/>
              <a:cs typeface="Calibri"/>
            </a:endParaRPr>
          </a:p>
          <a:p>
            <a:r>
              <a:rPr lang="en-GB" noProof="0" dirty="0">
                <a:solidFill>
                  <a:srgbClr val="141414"/>
                </a:solidFill>
                <a:latin typeface="Calibri"/>
                <a:ea typeface="Calibri"/>
                <a:cs typeface="Calibri"/>
              </a:rPr>
              <a:t>Racial stereotype rather than a crime</a:t>
            </a:r>
            <a:endParaRPr lang="en-GB" noProof="0" dirty="0"/>
          </a:p>
          <a:p>
            <a:r>
              <a:rPr lang="en-GB" noProof="0" dirty="0">
                <a:solidFill>
                  <a:srgbClr val="141414"/>
                </a:solidFill>
                <a:latin typeface="Calibri"/>
                <a:ea typeface="Calibri"/>
                <a:cs typeface="Calibri"/>
              </a:rPr>
              <a:t>Over £50,000 raised for police officers</a:t>
            </a:r>
          </a:p>
          <a:p>
            <a:r>
              <a:rPr lang="en-GB" noProof="0" dirty="0">
                <a:solidFill>
                  <a:srgbClr val="141414"/>
                </a:solidFill>
                <a:latin typeface="Calibri"/>
                <a:ea typeface="Calibri"/>
                <a:cs typeface="Calibri"/>
              </a:rPr>
              <a:t>X comments:</a:t>
            </a:r>
          </a:p>
          <a:p>
            <a:pPr marL="0" indent="0" algn="ctr">
              <a:buNone/>
            </a:pPr>
            <a:r>
              <a:rPr lang="en-GB" b="0" i="1" noProof="0" dirty="0">
                <a:solidFill>
                  <a:srgbClr val="222222"/>
                </a:solidFill>
                <a:effectLst/>
                <a:latin typeface="Calibri"/>
                <a:ea typeface="Calibri"/>
                <a:cs typeface="Calibri"/>
              </a:rPr>
              <a:t>Can anyone point me in the direction of one Black Police Officer dismissed by the Met Police for lying who has had this level of financial support?</a:t>
            </a:r>
          </a:p>
          <a:p>
            <a:pPr algn="l"/>
            <a:r>
              <a:rPr lang="en-GB" b="0" i="1" noProof="0" dirty="0">
                <a:solidFill>
                  <a:srgbClr val="222222"/>
                </a:solidFill>
                <a:effectLst/>
                <a:latin typeface="Calibri"/>
                <a:ea typeface="Calibri"/>
                <a:cs typeface="Calibri"/>
              </a:rPr>
              <a:t>“This fundraiser is sickening. Bad enough only two were sacked. Don’t tell me this isn’t about race…”</a:t>
            </a:r>
          </a:p>
          <a:p>
            <a:r>
              <a:rPr lang="en-GB" noProof="0" dirty="0">
                <a:solidFill>
                  <a:srgbClr val="222222"/>
                </a:solidFill>
                <a:latin typeface="Calibri"/>
                <a:ea typeface="Calibri"/>
                <a:cs typeface="Calibri"/>
              </a:rPr>
              <a:t>Others objected to the fundraiser:</a:t>
            </a:r>
          </a:p>
          <a:p>
            <a:pPr algn="l"/>
            <a:r>
              <a:rPr lang="en-GB" b="0" i="0" noProof="0" dirty="0">
                <a:solidFill>
                  <a:srgbClr val="222222"/>
                </a:solidFill>
                <a:effectLst/>
                <a:latin typeface="Calibri"/>
                <a:ea typeface="Calibri"/>
                <a:cs typeface="Calibri"/>
              </a:rPr>
              <a:t>“disgusting”  to “take down the fundraiser”.</a:t>
            </a:r>
            <a:br>
              <a:rPr lang="en-GB" noProof="0" dirty="0"/>
            </a:br>
            <a:endParaRPr lang="en-GB" noProof="0" dirty="0">
              <a:ea typeface="Calibri" panose="020F0502020204030204"/>
              <a:cs typeface="Calibri" panose="020F0502020204030204"/>
            </a:endParaRPr>
          </a:p>
        </p:txBody>
      </p:sp>
    </p:spTree>
    <p:extLst>
      <p:ext uri="{BB962C8B-B14F-4D97-AF65-F5344CB8AC3E}">
        <p14:creationId xmlns:p14="http://schemas.microsoft.com/office/powerpoint/2010/main" val="402648733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itle 1">
            <a:extLst>
              <a:ext uri="{FF2B5EF4-FFF2-40B4-BE49-F238E27FC236}">
                <a16:creationId xmlns:a16="http://schemas.microsoft.com/office/drawing/2014/main" id="{AEE340CC-D638-91C3-9906-D5636A29EED9}"/>
              </a:ext>
            </a:extLst>
          </p:cNvPr>
          <p:cNvSpPr>
            <a:spLocks noGrp="1"/>
          </p:cNvSpPr>
          <p:nvPr>
            <p:ph type="title"/>
          </p:nvPr>
        </p:nvSpPr>
        <p:spPr>
          <a:xfrm>
            <a:off x="1285240" y="858689"/>
            <a:ext cx="9778176" cy="842113"/>
          </a:xfrm>
        </p:spPr>
        <p:txBody>
          <a:bodyPr anchor="ctr">
            <a:normAutofit/>
          </a:bodyPr>
          <a:lstStyle/>
          <a:p>
            <a:r>
              <a:rPr lang="en-GB" sz="2800" noProof="0" dirty="0"/>
              <a:t>The M</a:t>
            </a:r>
            <a:r>
              <a:rPr lang="en-GB" sz="3200" noProof="0" dirty="0"/>
              <a:t>acpherson Report 22 Yrs on -Stop and Search</a:t>
            </a:r>
          </a:p>
        </p:txBody>
      </p:sp>
      <p:sp>
        <p:nvSpPr>
          <p:cNvPr id="3" name="Content Placeholder 2">
            <a:extLst>
              <a:ext uri="{FF2B5EF4-FFF2-40B4-BE49-F238E27FC236}">
                <a16:creationId xmlns:a16="http://schemas.microsoft.com/office/drawing/2014/main" id="{4BD3F26C-7CB0-D73B-057D-5681066A70A5}"/>
              </a:ext>
            </a:extLst>
          </p:cNvPr>
          <p:cNvSpPr>
            <a:spLocks noGrp="1"/>
          </p:cNvSpPr>
          <p:nvPr>
            <p:ph idx="1"/>
          </p:nvPr>
        </p:nvSpPr>
        <p:spPr>
          <a:xfrm>
            <a:off x="963827" y="1700802"/>
            <a:ext cx="10363200" cy="4362247"/>
          </a:xfrm>
        </p:spPr>
        <p:txBody>
          <a:bodyPr anchor="t">
            <a:normAutofit lnSpcReduction="10000"/>
          </a:bodyPr>
          <a:lstStyle/>
          <a:p>
            <a:r>
              <a:rPr lang="en-GB" sz="2000" b="0" i="0" noProof="0" dirty="0">
                <a:effectLst/>
              </a:rPr>
              <a:t>Stop and search is an important police power and the Macpherson report’s conclusion that it has a useful role to play in the prevention and detection of crime still applies. </a:t>
            </a:r>
          </a:p>
          <a:p>
            <a:r>
              <a:rPr lang="en-GB" sz="2000" b="0" i="0" noProof="0" dirty="0">
                <a:effectLst/>
              </a:rPr>
              <a:t>However, no evidence to this inquiry has adequately justified the scale of the disproportional use of S&amp;S.</a:t>
            </a:r>
          </a:p>
          <a:p>
            <a:r>
              <a:rPr lang="en-GB" sz="2000" b="0" i="0" noProof="0" dirty="0">
                <a:effectLst/>
              </a:rPr>
              <a:t>Especially the case for searches for the possession of drugs where evidence shows that Black people are less likely than White people to have used drugs in the last year, but are 2.4 times more likely to be stopped and searched for drug possession. </a:t>
            </a:r>
          </a:p>
          <a:p>
            <a:r>
              <a:rPr lang="en-GB" sz="2000" dirty="0"/>
              <a:t>R</a:t>
            </a:r>
            <a:r>
              <a:rPr lang="en-GB" sz="2000" b="0" i="0" noProof="0" dirty="0">
                <a:effectLst/>
              </a:rPr>
              <a:t>e</a:t>
            </a:r>
            <a:r>
              <a:rPr lang="en-GB" sz="2000" dirty="0"/>
              <a:t>c</a:t>
            </a:r>
            <a:r>
              <a:rPr lang="en-GB" sz="2000" b="0" i="0" noProof="0" dirty="0" err="1">
                <a:effectLst/>
              </a:rPr>
              <a:t>onise</a:t>
            </a:r>
            <a:r>
              <a:rPr lang="en-GB" sz="2000" b="0" i="0" noProof="0" dirty="0">
                <a:effectLst/>
              </a:rPr>
              <a:t> the importance of the police being able to take action against knife crime through stop and search but note that only 16% of ‘reasonable grounds’ searches in 2019/20 were conducted to find offensive weapons.</a:t>
            </a:r>
          </a:p>
          <a:p>
            <a:r>
              <a:rPr lang="en-GB" sz="2000" b="0" i="0" noProof="0" dirty="0">
                <a:effectLst/>
              </a:rPr>
              <a:t>Report - troubling examples of stops and searches being conducted in a manner that was deeply alienating and uncomfortable. Given that the majority of people stopped and searched are not found to be committing any crime, stops should be initiated in a respectful and appropriate manner, with care taken to manage conflict and de-escalate encounters where necessary.</a:t>
            </a:r>
          </a:p>
          <a:p>
            <a:endParaRPr lang="en-GB" sz="800" noProof="0" dirty="0"/>
          </a:p>
        </p:txBody>
      </p:sp>
    </p:spTree>
    <p:extLst>
      <p:ext uri="{BB962C8B-B14F-4D97-AF65-F5344CB8AC3E}">
        <p14:creationId xmlns:p14="http://schemas.microsoft.com/office/powerpoint/2010/main" val="303646408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itle 1">
            <a:extLst>
              <a:ext uri="{FF2B5EF4-FFF2-40B4-BE49-F238E27FC236}">
                <a16:creationId xmlns:a16="http://schemas.microsoft.com/office/drawing/2014/main" id="{AEE340CC-D638-91C3-9906-D5636A29EED9}"/>
              </a:ext>
            </a:extLst>
          </p:cNvPr>
          <p:cNvSpPr>
            <a:spLocks noGrp="1"/>
          </p:cNvSpPr>
          <p:nvPr>
            <p:ph type="title"/>
          </p:nvPr>
        </p:nvSpPr>
        <p:spPr>
          <a:xfrm>
            <a:off x="1075767" y="1188637"/>
            <a:ext cx="2988234" cy="4480726"/>
          </a:xfrm>
        </p:spPr>
        <p:txBody>
          <a:bodyPr>
            <a:normAutofit/>
          </a:bodyPr>
          <a:lstStyle/>
          <a:p>
            <a:pPr algn="r"/>
            <a:r>
              <a:rPr lang="en-GB" sz="4100" noProof="0" dirty="0"/>
              <a:t>Stop and Search in Covid</a:t>
            </a:r>
          </a:p>
        </p:txBody>
      </p:sp>
      <p:cxnSp>
        <p:nvCxnSpPr>
          <p:cNvPr id="14" name="Straight Connector 13">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4BD3F26C-7CB0-D73B-057D-5681066A70A5}"/>
              </a:ext>
            </a:extLst>
          </p:cNvPr>
          <p:cNvSpPr>
            <a:spLocks noGrp="1"/>
          </p:cNvSpPr>
          <p:nvPr>
            <p:ph idx="1"/>
          </p:nvPr>
        </p:nvSpPr>
        <p:spPr>
          <a:xfrm>
            <a:off x="4876803" y="922638"/>
            <a:ext cx="6433739" cy="5074508"/>
          </a:xfrm>
        </p:spPr>
        <p:txBody>
          <a:bodyPr anchor="ctr">
            <a:normAutofit lnSpcReduction="10000"/>
          </a:bodyPr>
          <a:lstStyle/>
          <a:p>
            <a:r>
              <a:rPr lang="en-GB" sz="2000" b="0" i="0" noProof="0" dirty="0">
                <a:effectLst/>
                <a:latin typeface="Verdana" panose="020B0604030504040204" pitchFamily="34" charset="0"/>
              </a:rPr>
              <a:t>Stop and search must always be used in a focused and targeted way. The Metropolitan Police increased their use of stop and search during the first national covid-19 lockdown to the highest levels seen in London for many years at a time when far fewer people were on the streets. </a:t>
            </a:r>
          </a:p>
          <a:p>
            <a:r>
              <a:rPr lang="en-GB" sz="2000" b="0" i="0" noProof="0" dirty="0">
                <a:effectLst/>
                <a:latin typeface="Verdana" panose="020B0604030504040204" pitchFamily="34" charset="0"/>
              </a:rPr>
              <a:t>The result was that far more people who were not committing crimes were stopped and searched</a:t>
            </a:r>
          </a:p>
          <a:p>
            <a:r>
              <a:rPr lang="en-GB" sz="2000" b="0" i="0" noProof="0" dirty="0">
                <a:effectLst/>
                <a:latin typeface="Verdana" panose="020B0604030504040204" pitchFamily="34" charset="0"/>
              </a:rPr>
              <a:t>The proportion of searches which found weapons or drugs dropped, but racial disparity widened. </a:t>
            </a:r>
          </a:p>
          <a:p>
            <a:r>
              <a:rPr lang="en-GB" sz="2000" b="0" i="0" noProof="0" dirty="0">
                <a:effectLst/>
                <a:latin typeface="Verdana" panose="020B0604030504040204" pitchFamily="34" charset="0"/>
              </a:rPr>
              <a:t>The equivalent of 1 in 4 Black males between the ages of 15 and 24 in London who were not committing a crime were stopped and searched during a three-month period.</a:t>
            </a:r>
          </a:p>
          <a:p>
            <a:endParaRPr lang="en-GB" sz="1100" noProof="0" dirty="0">
              <a:latin typeface="Verdana" panose="020B0604030504040204" pitchFamily="34" charset="0"/>
            </a:endParaRPr>
          </a:p>
        </p:txBody>
      </p:sp>
    </p:spTree>
    <p:extLst>
      <p:ext uri="{BB962C8B-B14F-4D97-AF65-F5344CB8AC3E}">
        <p14:creationId xmlns:p14="http://schemas.microsoft.com/office/powerpoint/2010/main" val="313441242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AC136C-0104-6A76-9FBC-02FDBC718110}"/>
              </a:ext>
            </a:extLst>
          </p:cNvPr>
          <p:cNvSpPr>
            <a:spLocks noGrp="1"/>
          </p:cNvSpPr>
          <p:nvPr>
            <p:ph type="title"/>
          </p:nvPr>
        </p:nvSpPr>
        <p:spPr>
          <a:xfrm>
            <a:off x="838200" y="365126"/>
            <a:ext cx="10515600" cy="903236"/>
          </a:xfrm>
        </p:spPr>
        <p:txBody>
          <a:bodyPr/>
          <a:lstStyle/>
          <a:p>
            <a:r>
              <a:rPr lang="en-GB" dirty="0"/>
              <a:t>Police Race Action Plan</a:t>
            </a:r>
          </a:p>
        </p:txBody>
      </p:sp>
      <p:sp>
        <p:nvSpPr>
          <p:cNvPr id="3" name="Content Placeholder 2">
            <a:extLst>
              <a:ext uri="{FF2B5EF4-FFF2-40B4-BE49-F238E27FC236}">
                <a16:creationId xmlns:a16="http://schemas.microsoft.com/office/drawing/2014/main" id="{800A3EAE-42C5-AA22-D59D-EA0657668608}"/>
              </a:ext>
            </a:extLst>
          </p:cNvPr>
          <p:cNvSpPr>
            <a:spLocks noGrp="1"/>
          </p:cNvSpPr>
          <p:nvPr>
            <p:ph idx="1"/>
          </p:nvPr>
        </p:nvSpPr>
        <p:spPr>
          <a:xfrm>
            <a:off x="838200" y="1489587"/>
            <a:ext cx="10515600" cy="4687376"/>
          </a:xfrm>
        </p:spPr>
        <p:txBody>
          <a:bodyPr>
            <a:normAutofit fontScale="70000" lnSpcReduction="20000"/>
          </a:bodyPr>
          <a:lstStyle/>
          <a:p>
            <a:pPr algn="l"/>
            <a:r>
              <a:rPr lang="en-GB" b="0" i="0" dirty="0">
                <a:solidFill>
                  <a:srgbClr val="242424"/>
                </a:solidFill>
                <a:effectLst/>
              </a:rPr>
              <a:t>Aimed at improving policing for Black people in England and Wales. </a:t>
            </a:r>
          </a:p>
          <a:p>
            <a:pPr algn="l"/>
            <a:r>
              <a:rPr lang="en-GB" b="0" i="0" dirty="0">
                <a:solidFill>
                  <a:srgbClr val="242424"/>
                </a:solidFill>
                <a:effectLst/>
              </a:rPr>
              <a:t>Developed by the National Police Chiefs' Council (NPCC) and the College of Policing</a:t>
            </a:r>
          </a:p>
          <a:p>
            <a:pPr algn="l"/>
            <a:r>
              <a:rPr lang="en-GB" b="0" i="0" dirty="0">
                <a:solidFill>
                  <a:srgbClr val="242424"/>
                </a:solidFill>
                <a:effectLst/>
              </a:rPr>
              <a:t>Effort to enhance trust and confidence in policing among Black communities.</a:t>
            </a:r>
            <a:endParaRPr lang="en-GB" dirty="0">
              <a:effectLst/>
            </a:endParaRPr>
          </a:p>
          <a:p>
            <a:pPr algn="l">
              <a:buFont typeface="+mj-lt"/>
              <a:buAutoNum type="arabicPeriod"/>
            </a:pPr>
            <a:r>
              <a:rPr lang="en-GB" b="1" i="0" dirty="0">
                <a:solidFill>
                  <a:srgbClr val="242424"/>
                </a:solidFill>
                <a:effectLst/>
              </a:rPr>
              <a:t>Internal Culture and Inclusivity</a:t>
            </a:r>
            <a:r>
              <a:rPr lang="en-GB" b="0" i="0" dirty="0">
                <a:solidFill>
                  <a:srgbClr val="242424"/>
                </a:solidFill>
                <a:effectLst/>
              </a:rPr>
              <a:t>: Ensuring that the police force is representative and inclusive.</a:t>
            </a:r>
          </a:p>
          <a:p>
            <a:pPr algn="l">
              <a:buFont typeface="+mj-lt"/>
              <a:buAutoNum type="arabicPeriod"/>
            </a:pPr>
            <a:r>
              <a:rPr lang="en-GB" b="1" i="0" dirty="0">
                <a:solidFill>
                  <a:srgbClr val="242424"/>
                </a:solidFill>
                <a:effectLst/>
              </a:rPr>
              <a:t>Use of Powers</a:t>
            </a:r>
            <a:r>
              <a:rPr lang="en-GB" b="0" i="0" dirty="0">
                <a:solidFill>
                  <a:srgbClr val="242424"/>
                </a:solidFill>
                <a:effectLst/>
              </a:rPr>
              <a:t>: Addressing the over-policing of Black communities.</a:t>
            </a:r>
          </a:p>
          <a:p>
            <a:pPr algn="l">
              <a:buFont typeface="+mj-lt"/>
              <a:buAutoNum type="arabicPeriod"/>
            </a:pPr>
            <a:r>
              <a:rPr lang="en-GB" b="1" i="0" dirty="0">
                <a:solidFill>
                  <a:srgbClr val="242424"/>
                </a:solidFill>
                <a:effectLst/>
              </a:rPr>
              <a:t>Community Engagement</a:t>
            </a:r>
            <a:r>
              <a:rPr lang="en-GB" b="0" i="0" dirty="0">
                <a:solidFill>
                  <a:srgbClr val="242424"/>
                </a:solidFill>
                <a:effectLst/>
              </a:rPr>
              <a:t>: Building stronger relationships with Black communities.</a:t>
            </a:r>
          </a:p>
          <a:p>
            <a:pPr algn="l">
              <a:buFont typeface="+mj-lt"/>
              <a:buAutoNum type="arabicPeriod"/>
            </a:pPr>
            <a:r>
              <a:rPr lang="en-GB" b="1" i="0" dirty="0">
                <a:solidFill>
                  <a:srgbClr val="242424"/>
                </a:solidFill>
                <a:effectLst/>
              </a:rPr>
              <a:t>Protection Against Victimisation</a:t>
            </a:r>
            <a:r>
              <a:rPr lang="en-GB" b="0" i="0" dirty="0">
                <a:solidFill>
                  <a:srgbClr val="242424"/>
                </a:solidFill>
                <a:effectLst/>
              </a:rPr>
              <a:t>: Ensuring Black people are not under-protected</a:t>
            </a:r>
          </a:p>
          <a:p>
            <a:pPr marL="0" indent="0" algn="l">
              <a:buNone/>
            </a:pPr>
            <a:endParaRPr lang="en-GB" b="0" i="0" dirty="0">
              <a:solidFill>
                <a:srgbClr val="242424"/>
              </a:solidFill>
              <a:effectLst/>
            </a:endParaRPr>
          </a:p>
          <a:p>
            <a:pPr algn="l"/>
            <a:r>
              <a:rPr lang="en-GB" b="0" i="0" dirty="0">
                <a:solidFill>
                  <a:srgbClr val="242424"/>
                </a:solidFill>
                <a:effectLst/>
              </a:rPr>
              <a:t>The plan was developed in response to longstanding issues of racism and discrimination within policing, highlighted by events such as the murder of George Floyd and the subsequent global outcry</a:t>
            </a:r>
          </a:p>
          <a:p>
            <a:pPr marL="0" indent="0">
              <a:buNone/>
            </a:pPr>
            <a:endParaRPr lang="en-GB" dirty="0">
              <a:effectLst/>
            </a:endParaRPr>
          </a:p>
          <a:p>
            <a:r>
              <a:rPr lang="en-GB" dirty="0"/>
              <a:t>It aims to create an anti-racist police service that actively roots out bias and discrimination</a:t>
            </a:r>
            <a:endParaRPr lang="en-GB" dirty="0">
              <a:effectLst/>
            </a:endParaRPr>
          </a:p>
          <a:p>
            <a:endParaRPr lang="en-GB" dirty="0"/>
          </a:p>
        </p:txBody>
      </p:sp>
    </p:spTree>
    <p:extLst>
      <p:ext uri="{BB962C8B-B14F-4D97-AF65-F5344CB8AC3E}">
        <p14:creationId xmlns:p14="http://schemas.microsoft.com/office/powerpoint/2010/main" val="30547298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1E958D-57D0-278E-49CA-EA49561A13FD}"/>
              </a:ext>
            </a:extLst>
          </p:cNvPr>
          <p:cNvSpPr>
            <a:spLocks noGrp="1"/>
          </p:cNvSpPr>
          <p:nvPr>
            <p:ph type="title"/>
          </p:nvPr>
        </p:nvSpPr>
        <p:spPr/>
        <p:txBody>
          <a:bodyPr/>
          <a:lstStyle/>
          <a:p>
            <a:r>
              <a:rPr lang="en-GB" noProof="0" dirty="0"/>
              <a:t>Knife Crime and Ethnicity 2021 </a:t>
            </a:r>
            <a:endParaRPr lang="en-GB" dirty="0"/>
          </a:p>
        </p:txBody>
      </p:sp>
      <p:pic>
        <p:nvPicPr>
          <p:cNvPr id="5" name="Content Placeholder 4">
            <a:extLst>
              <a:ext uri="{FF2B5EF4-FFF2-40B4-BE49-F238E27FC236}">
                <a16:creationId xmlns:a16="http://schemas.microsoft.com/office/drawing/2014/main" id="{D324D49F-56D5-BFC4-0824-E713B393F36C}"/>
              </a:ext>
            </a:extLst>
          </p:cNvPr>
          <p:cNvPicPr>
            <a:picLocks noGrp="1" noChangeAspect="1"/>
          </p:cNvPicPr>
          <p:nvPr>
            <p:ph idx="1"/>
          </p:nvPr>
        </p:nvPicPr>
        <p:blipFill>
          <a:blip r:embed="rId3"/>
          <a:stretch>
            <a:fillRect/>
          </a:stretch>
        </p:blipFill>
        <p:spPr>
          <a:xfrm>
            <a:off x="1106129" y="1690688"/>
            <a:ext cx="9812594" cy="5023443"/>
          </a:xfrm>
        </p:spPr>
      </p:pic>
    </p:spTree>
    <p:extLst>
      <p:ext uri="{BB962C8B-B14F-4D97-AF65-F5344CB8AC3E}">
        <p14:creationId xmlns:p14="http://schemas.microsoft.com/office/powerpoint/2010/main" val="191587469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89404F-A0A5-ED4D-7352-EA3FB6143F04}"/>
              </a:ext>
            </a:extLst>
          </p:cNvPr>
          <p:cNvSpPr>
            <a:spLocks noGrp="1"/>
          </p:cNvSpPr>
          <p:nvPr>
            <p:ph type="title"/>
          </p:nvPr>
        </p:nvSpPr>
        <p:spPr/>
        <p:txBody>
          <a:bodyPr/>
          <a:lstStyle/>
          <a:p>
            <a:r>
              <a:rPr lang="en-GB" noProof="0" dirty="0"/>
              <a:t>Knife Crime and Ethnicity </a:t>
            </a:r>
            <a:endParaRPr lang="en-GB" dirty="0"/>
          </a:p>
        </p:txBody>
      </p:sp>
      <p:sp>
        <p:nvSpPr>
          <p:cNvPr id="3" name="Content Placeholder 2">
            <a:extLst>
              <a:ext uri="{FF2B5EF4-FFF2-40B4-BE49-F238E27FC236}">
                <a16:creationId xmlns:a16="http://schemas.microsoft.com/office/drawing/2014/main" id="{03950274-9633-4426-ECA5-4CB7E07517F2}"/>
              </a:ext>
            </a:extLst>
          </p:cNvPr>
          <p:cNvSpPr>
            <a:spLocks noGrp="1"/>
          </p:cNvSpPr>
          <p:nvPr>
            <p:ph idx="1"/>
          </p:nvPr>
        </p:nvSpPr>
        <p:spPr/>
        <p:txBody>
          <a:bodyPr/>
          <a:lstStyle/>
          <a:p>
            <a:pPr marL="0" indent="0">
              <a:buNone/>
            </a:pPr>
            <a:r>
              <a:rPr lang="en-GB" dirty="0">
                <a:solidFill>
                  <a:srgbClr val="1E1E1E"/>
                </a:solidFill>
                <a:latin typeface="Muli"/>
              </a:rPr>
              <a:t>D</a:t>
            </a:r>
            <a:r>
              <a:rPr lang="en-GB" b="0" i="0" dirty="0">
                <a:solidFill>
                  <a:srgbClr val="1E1E1E"/>
                </a:solidFill>
                <a:effectLst/>
                <a:latin typeface="Muli"/>
              </a:rPr>
              <a:t>ata on knife crime in London only. In 2017 two thirds of knife crime offenders under 25 in London were black or minority ethnic, according to the Mayor of London’s Office for Policing and Crime. </a:t>
            </a:r>
            <a:endParaRPr lang="en-GB" dirty="0"/>
          </a:p>
          <a:p>
            <a:endParaRPr lang="en-GB" dirty="0"/>
          </a:p>
        </p:txBody>
      </p:sp>
      <p:pic>
        <p:nvPicPr>
          <p:cNvPr id="5" name="Content Placeholder 4">
            <a:extLst>
              <a:ext uri="{FF2B5EF4-FFF2-40B4-BE49-F238E27FC236}">
                <a16:creationId xmlns:a16="http://schemas.microsoft.com/office/drawing/2014/main" id="{7090A949-88F2-C222-546D-B94EB61FAAAC}"/>
              </a:ext>
            </a:extLst>
          </p:cNvPr>
          <p:cNvPicPr>
            <a:picLocks noChangeAspect="1"/>
          </p:cNvPicPr>
          <p:nvPr/>
        </p:nvPicPr>
        <p:blipFill>
          <a:blip r:embed="rId2"/>
          <a:stretch>
            <a:fillRect/>
          </a:stretch>
        </p:blipFill>
        <p:spPr>
          <a:xfrm>
            <a:off x="943897" y="3760839"/>
            <a:ext cx="9851922" cy="1976284"/>
          </a:xfrm>
          <a:prstGeom prst="rect">
            <a:avLst/>
          </a:prstGeom>
        </p:spPr>
      </p:pic>
    </p:spTree>
    <p:extLst>
      <p:ext uri="{BB962C8B-B14F-4D97-AF65-F5344CB8AC3E}">
        <p14:creationId xmlns:p14="http://schemas.microsoft.com/office/powerpoint/2010/main" val="203027163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F8B443-5966-A4E1-1A95-FD73E28CE115}"/>
              </a:ext>
            </a:extLst>
          </p:cNvPr>
          <p:cNvSpPr>
            <a:spLocks noGrp="1"/>
          </p:cNvSpPr>
          <p:nvPr>
            <p:ph type="title"/>
          </p:nvPr>
        </p:nvSpPr>
        <p:spPr>
          <a:xfrm>
            <a:off x="838200" y="365125"/>
            <a:ext cx="10515600" cy="534285"/>
          </a:xfrm>
        </p:spPr>
        <p:txBody>
          <a:bodyPr>
            <a:normAutofit/>
          </a:bodyPr>
          <a:lstStyle/>
          <a:p>
            <a:r>
              <a:rPr lang="en-GB" sz="2400" noProof="0" dirty="0"/>
              <a:t>Knife Crime</a:t>
            </a:r>
          </a:p>
        </p:txBody>
      </p:sp>
      <p:sp>
        <p:nvSpPr>
          <p:cNvPr id="4" name="Content Placeholder 3">
            <a:extLst>
              <a:ext uri="{FF2B5EF4-FFF2-40B4-BE49-F238E27FC236}">
                <a16:creationId xmlns:a16="http://schemas.microsoft.com/office/drawing/2014/main" id="{946D7B0F-5B71-5791-0373-F4DC2B3E0FE6}"/>
              </a:ext>
            </a:extLst>
          </p:cNvPr>
          <p:cNvSpPr>
            <a:spLocks noGrp="1"/>
          </p:cNvSpPr>
          <p:nvPr>
            <p:ph idx="1"/>
          </p:nvPr>
        </p:nvSpPr>
        <p:spPr/>
        <p:txBody>
          <a:bodyPr/>
          <a:lstStyle/>
          <a:p>
            <a:endParaRPr lang="en-GB"/>
          </a:p>
        </p:txBody>
      </p:sp>
      <p:pic>
        <p:nvPicPr>
          <p:cNvPr id="7" name="Picture 6">
            <a:extLst>
              <a:ext uri="{FF2B5EF4-FFF2-40B4-BE49-F238E27FC236}">
                <a16:creationId xmlns:a16="http://schemas.microsoft.com/office/drawing/2014/main" id="{2BCB093D-E439-D82F-53DD-2A86326D8CF5}"/>
              </a:ext>
            </a:extLst>
          </p:cNvPr>
          <p:cNvPicPr>
            <a:picLocks noChangeAspect="1"/>
          </p:cNvPicPr>
          <p:nvPr/>
        </p:nvPicPr>
        <p:blipFill>
          <a:blip r:embed="rId3"/>
          <a:stretch>
            <a:fillRect/>
          </a:stretch>
        </p:blipFill>
        <p:spPr>
          <a:xfrm>
            <a:off x="254833" y="899410"/>
            <a:ext cx="11587397" cy="5593465"/>
          </a:xfrm>
          <a:prstGeom prst="rect">
            <a:avLst/>
          </a:prstGeom>
        </p:spPr>
      </p:pic>
    </p:spTree>
    <p:extLst>
      <p:ext uri="{BB962C8B-B14F-4D97-AF65-F5344CB8AC3E}">
        <p14:creationId xmlns:p14="http://schemas.microsoft.com/office/powerpoint/2010/main" val="140208575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B1AC220-6441-D296-D19A-6CB8340389D6}"/>
              </a:ext>
            </a:extLst>
          </p:cNvPr>
          <p:cNvPicPr>
            <a:picLocks noChangeAspect="1"/>
          </p:cNvPicPr>
          <p:nvPr/>
        </p:nvPicPr>
        <p:blipFill>
          <a:blip r:embed="rId3"/>
          <a:stretch>
            <a:fillRect/>
          </a:stretch>
        </p:blipFill>
        <p:spPr>
          <a:xfrm>
            <a:off x="689549" y="534702"/>
            <a:ext cx="10942818" cy="5791147"/>
          </a:xfrm>
          <a:prstGeom prst="rect">
            <a:avLst/>
          </a:prstGeom>
        </p:spPr>
      </p:pic>
    </p:spTree>
    <p:extLst>
      <p:ext uri="{BB962C8B-B14F-4D97-AF65-F5344CB8AC3E}">
        <p14:creationId xmlns:p14="http://schemas.microsoft.com/office/powerpoint/2010/main" val="399478858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itle 1">
            <a:extLst>
              <a:ext uri="{FF2B5EF4-FFF2-40B4-BE49-F238E27FC236}">
                <a16:creationId xmlns:a16="http://schemas.microsoft.com/office/drawing/2014/main" id="{FD7E9BD7-6026-3A13-AA0A-0C900FFFB456}"/>
              </a:ext>
            </a:extLst>
          </p:cNvPr>
          <p:cNvSpPr>
            <a:spLocks noGrp="1"/>
          </p:cNvSpPr>
          <p:nvPr>
            <p:ph type="title"/>
          </p:nvPr>
        </p:nvSpPr>
        <p:spPr>
          <a:xfrm>
            <a:off x="658317" y="1516049"/>
            <a:ext cx="3796306" cy="2690949"/>
          </a:xfrm>
        </p:spPr>
        <p:txBody>
          <a:bodyPr anchor="t">
            <a:normAutofit fontScale="90000"/>
          </a:bodyPr>
          <a:lstStyle/>
          <a:p>
            <a:r>
              <a:rPr lang="en-GB" sz="4800" noProof="0" dirty="0"/>
              <a:t>UK Knife Crime</a:t>
            </a:r>
            <a:br>
              <a:rPr lang="en-GB" sz="4800" noProof="0" dirty="0"/>
            </a:br>
            <a:r>
              <a:rPr lang="en-GB" sz="4800" noProof="0" dirty="0"/>
              <a:t>Rebecca Wood 2010</a:t>
            </a:r>
            <a:br>
              <a:rPr lang="en-GB" sz="4800" noProof="0" dirty="0"/>
            </a:br>
            <a:endParaRPr lang="en-GB" sz="4800" noProof="0" dirty="0"/>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3" name="Content Placeholder 2">
            <a:extLst>
              <a:ext uri="{FF2B5EF4-FFF2-40B4-BE49-F238E27FC236}">
                <a16:creationId xmlns:a16="http://schemas.microsoft.com/office/drawing/2014/main" id="{2C5AB4EC-AECD-9D23-6204-827FBF7703CD}"/>
              </a:ext>
            </a:extLst>
          </p:cNvPr>
          <p:cNvSpPr>
            <a:spLocks noGrp="1"/>
          </p:cNvSpPr>
          <p:nvPr>
            <p:ph idx="1"/>
          </p:nvPr>
        </p:nvSpPr>
        <p:spPr>
          <a:xfrm>
            <a:off x="5412260" y="922639"/>
            <a:ext cx="5955956" cy="5115696"/>
          </a:xfrm>
        </p:spPr>
        <p:txBody>
          <a:bodyPr anchor="t">
            <a:normAutofit fontScale="92500" lnSpcReduction="10000"/>
          </a:bodyPr>
          <a:lstStyle/>
          <a:p>
            <a:r>
              <a:rPr lang="en-GB" sz="2400" noProof="0" dirty="0"/>
              <a:t>Outside of London:</a:t>
            </a:r>
          </a:p>
          <a:p>
            <a:pPr lvl="1"/>
            <a:r>
              <a:rPr lang="en-GB" noProof="0" dirty="0"/>
              <a:t>“There were only seven [out of 43] cases nationally which involved non-White teenagers, as perpetrators or victims, being killed in ways which conform to the gang-gun-knife-teenager stereotype.”</a:t>
            </a:r>
          </a:p>
          <a:p>
            <a:pPr lvl="1"/>
            <a:endParaRPr lang="en-GB" noProof="0" dirty="0"/>
          </a:p>
          <a:p>
            <a:r>
              <a:rPr lang="en-GB" sz="2400" noProof="0" dirty="0"/>
              <a:t>In Greater London:</a:t>
            </a:r>
          </a:p>
          <a:p>
            <a:pPr lvl="1"/>
            <a:r>
              <a:rPr lang="en-GB" noProof="0" dirty="0"/>
              <a:t>The large majority of victims were Black or Asian, as were their attackers. (90 per cent of victims were Black or Asian, compared to 20 per cent outside Greater London. Twenty [out of 30] Black or Asian teenagers were killed by other Black or Asian people, thirteen of these by other Black or Asian teenagers.)</a:t>
            </a:r>
          </a:p>
          <a:p>
            <a:pPr lvl="1"/>
            <a:endParaRPr lang="en-GB" sz="1500" noProof="0" dirty="0"/>
          </a:p>
        </p:txBody>
      </p:sp>
    </p:spTree>
    <p:extLst>
      <p:ext uri="{BB962C8B-B14F-4D97-AF65-F5344CB8AC3E}">
        <p14:creationId xmlns:p14="http://schemas.microsoft.com/office/powerpoint/2010/main" val="150890310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60" name="Rectangle 2059">
            <a:extLst>
              <a:ext uri="{FF2B5EF4-FFF2-40B4-BE49-F238E27FC236}">
                <a16:creationId xmlns:a16="http://schemas.microsoft.com/office/drawing/2014/main" id="{6ECA6DCB-B7E1-40A9-9524-540C6DA40B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itle 1">
            <a:extLst>
              <a:ext uri="{FF2B5EF4-FFF2-40B4-BE49-F238E27FC236}">
                <a16:creationId xmlns:a16="http://schemas.microsoft.com/office/drawing/2014/main" id="{9EDEDA35-E99E-7061-D7E4-0DD6EACCDD24}"/>
              </a:ext>
            </a:extLst>
          </p:cNvPr>
          <p:cNvSpPr>
            <a:spLocks noGrp="1"/>
          </p:cNvSpPr>
          <p:nvPr>
            <p:ph type="title"/>
          </p:nvPr>
        </p:nvSpPr>
        <p:spPr>
          <a:xfrm>
            <a:off x="589560" y="856180"/>
            <a:ext cx="5279408" cy="1128068"/>
          </a:xfrm>
        </p:spPr>
        <p:txBody>
          <a:bodyPr anchor="ctr">
            <a:normAutofit/>
          </a:bodyPr>
          <a:lstStyle/>
          <a:p>
            <a:r>
              <a:rPr lang="en-GB" sz="3700" noProof="0" dirty="0"/>
              <a:t>Government Response To UK Knife Crime</a:t>
            </a:r>
          </a:p>
        </p:txBody>
      </p:sp>
      <p:grpSp>
        <p:nvGrpSpPr>
          <p:cNvPr id="2062" name="Group 2061">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2063" name="Rectangle 2062">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064" name="Rectangle 2063">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grpSp>
      <p:sp>
        <p:nvSpPr>
          <p:cNvPr id="2066" name="Rectangle 2065">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123821"/>
            <a:ext cx="4975066"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3" name="Content Placeholder 2">
            <a:extLst>
              <a:ext uri="{FF2B5EF4-FFF2-40B4-BE49-F238E27FC236}">
                <a16:creationId xmlns:a16="http://schemas.microsoft.com/office/drawing/2014/main" id="{28C5E792-35E4-62F7-0CDE-E7F98E4BCAEC}"/>
              </a:ext>
            </a:extLst>
          </p:cNvPr>
          <p:cNvSpPr>
            <a:spLocks noGrp="1"/>
          </p:cNvSpPr>
          <p:nvPr>
            <p:ph idx="1"/>
          </p:nvPr>
        </p:nvSpPr>
        <p:spPr>
          <a:xfrm>
            <a:off x="355196" y="2151253"/>
            <a:ext cx="6500218" cy="4274165"/>
          </a:xfrm>
        </p:spPr>
        <p:txBody>
          <a:bodyPr anchor="ctr">
            <a:normAutofit/>
          </a:bodyPr>
          <a:lstStyle/>
          <a:p>
            <a:r>
              <a:rPr lang="en-GB" sz="2400" b="0" i="0" noProof="0" dirty="0">
                <a:effectLst/>
                <a:latin typeface="Calibri"/>
                <a:ea typeface="Calibri"/>
                <a:cs typeface="Calibri"/>
              </a:rPr>
              <a:t>More than 321,000 chicken boxes that feature the Home Office #knifefree campaign </a:t>
            </a:r>
            <a:r>
              <a:rPr lang="en-GB" sz="2400" noProof="0" dirty="0">
                <a:latin typeface="Calibri"/>
                <a:ea typeface="Calibri"/>
                <a:cs typeface="Calibri"/>
              </a:rPr>
              <a:t>in 2019</a:t>
            </a:r>
          </a:p>
          <a:p>
            <a:r>
              <a:rPr lang="en-GB" sz="2400" b="0" i="0" noProof="0" dirty="0">
                <a:effectLst/>
                <a:latin typeface="Calibri"/>
                <a:ea typeface="Calibri"/>
                <a:cs typeface="Calibri"/>
              </a:rPr>
              <a:t>The insides of the boxes were printed with real life stories of young people who have chosen to pursue positive activities, such as boxing or music, instead of carrying a knife.</a:t>
            </a:r>
          </a:p>
          <a:p>
            <a:r>
              <a:rPr lang="en-GB" sz="2400" noProof="0" dirty="0"/>
              <a:t>The then Policing Minister Kit Malthouse said:</a:t>
            </a:r>
            <a:endParaRPr lang="en-GB" sz="2400" noProof="0" dirty="0">
              <a:ea typeface="Calibri"/>
              <a:cs typeface="Calibri"/>
            </a:endParaRPr>
          </a:p>
          <a:p>
            <a:pPr lvl="1"/>
            <a:r>
              <a:rPr lang="en-GB" noProof="0" dirty="0"/>
              <a:t>“These chicken boxes will bring home to thousands of young people the tragic consequences of carrying a knife and challenge the idea that it makes you safer.”</a:t>
            </a:r>
            <a:endParaRPr lang="en-GB" noProof="0" dirty="0">
              <a:ea typeface="Calibri"/>
              <a:cs typeface="Calibri"/>
            </a:endParaRPr>
          </a:p>
          <a:p>
            <a:pPr lvl="1"/>
            <a:endParaRPr lang="en-GB" noProof="0" dirty="0">
              <a:ea typeface="Calibri"/>
              <a:cs typeface="Calibri"/>
            </a:endParaRPr>
          </a:p>
        </p:txBody>
      </p:sp>
      <p:sp>
        <p:nvSpPr>
          <p:cNvPr id="2068" name="Rectangle 2067">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070" name="Rectangle 2069">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49687" y="357447"/>
            <a:ext cx="4845488" cy="292358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2055" name="Picture 7" descr="A Knife Free chicken box in Morley's">
            <a:extLst>
              <a:ext uri="{FF2B5EF4-FFF2-40B4-BE49-F238E27FC236}">
                <a16:creationId xmlns:a16="http://schemas.microsoft.com/office/drawing/2014/main" id="{A63736DD-F229-F7A2-F035-92EC3C385E1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795" r="-4" b="-4"/>
          <a:stretch/>
        </p:blipFill>
        <p:spPr bwMode="auto">
          <a:xfrm>
            <a:off x="7083423" y="581892"/>
            <a:ext cx="4397433" cy="2518756"/>
          </a:xfrm>
          <a:prstGeom prst="rect">
            <a:avLst/>
          </a:prstGeom>
          <a:noFill/>
          <a:extLst>
            <a:ext uri="{909E8E84-426E-40DD-AFC4-6F175D3DCCD1}">
              <a14:hiddenFill xmlns:a14="http://schemas.microsoft.com/office/drawing/2010/main">
                <a:solidFill>
                  <a:srgbClr val="FFFFFF"/>
                </a:solidFill>
              </a14:hiddenFill>
            </a:ext>
          </a:extLst>
        </p:spPr>
      </p:pic>
      <p:sp>
        <p:nvSpPr>
          <p:cNvPr id="2072" name="Rectangle 2071">
            <a:extLst>
              <a:ext uri="{FF2B5EF4-FFF2-40B4-BE49-F238E27FC236}">
                <a16:creationId xmlns:a16="http://schemas.microsoft.com/office/drawing/2014/main" id="{8CB5D2D7-DF65-4E86-BFBA-FFB9B5ACEB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49687" y="3505479"/>
            <a:ext cx="4845488" cy="292358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2053" name="Picture 5" descr="A Knife Free chicken box in Morley's">
            <a:extLst>
              <a:ext uri="{FF2B5EF4-FFF2-40B4-BE49-F238E27FC236}">
                <a16:creationId xmlns:a16="http://schemas.microsoft.com/office/drawing/2014/main" id="{93EFE453-C8DE-B46B-41B5-05E2CD05B9D0}"/>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836" r="-4" b="-4"/>
          <a:stretch/>
        </p:blipFill>
        <p:spPr bwMode="auto">
          <a:xfrm>
            <a:off x="7083423" y="3707894"/>
            <a:ext cx="4395569" cy="25187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835164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itle 1">
            <a:extLst>
              <a:ext uri="{FF2B5EF4-FFF2-40B4-BE49-F238E27FC236}">
                <a16:creationId xmlns:a16="http://schemas.microsoft.com/office/drawing/2014/main" id="{45D3EC3F-9E31-F0FB-A532-53B0591C0642}"/>
              </a:ext>
            </a:extLst>
          </p:cNvPr>
          <p:cNvSpPr>
            <a:spLocks noGrp="1"/>
          </p:cNvSpPr>
          <p:nvPr>
            <p:ph type="title"/>
          </p:nvPr>
        </p:nvSpPr>
        <p:spPr>
          <a:xfrm>
            <a:off x="645065" y="1463040"/>
            <a:ext cx="3796306" cy="2690949"/>
          </a:xfrm>
        </p:spPr>
        <p:txBody>
          <a:bodyPr anchor="t">
            <a:normAutofit/>
          </a:bodyPr>
          <a:lstStyle/>
          <a:p>
            <a:r>
              <a:rPr lang="en-GB" sz="4800" noProof="0" dirty="0"/>
              <a:t>Discussion</a:t>
            </a:r>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3" name="Content Placeholder 2">
            <a:extLst>
              <a:ext uri="{FF2B5EF4-FFF2-40B4-BE49-F238E27FC236}">
                <a16:creationId xmlns:a16="http://schemas.microsoft.com/office/drawing/2014/main" id="{9E949A1D-54E1-759F-8D67-9BC17652B4E2}"/>
              </a:ext>
            </a:extLst>
          </p:cNvPr>
          <p:cNvSpPr>
            <a:spLocks noGrp="1"/>
          </p:cNvSpPr>
          <p:nvPr>
            <p:ph idx="1"/>
          </p:nvPr>
        </p:nvSpPr>
        <p:spPr>
          <a:xfrm>
            <a:off x="5656218" y="1463039"/>
            <a:ext cx="5542387" cy="4300447"/>
          </a:xfrm>
        </p:spPr>
        <p:txBody>
          <a:bodyPr anchor="t">
            <a:normAutofit/>
          </a:bodyPr>
          <a:lstStyle/>
          <a:p>
            <a:r>
              <a:rPr lang="en-GB" sz="2400" noProof="0" dirty="0"/>
              <a:t>Thinking back to theories of identity (Labelling, symbolic speech) what does a governmental response like this do to different groups of people?</a:t>
            </a:r>
          </a:p>
          <a:p>
            <a:endParaRPr lang="en-GB" sz="2400" noProof="0" dirty="0"/>
          </a:p>
          <a:p>
            <a:r>
              <a:rPr lang="en-GB" sz="2400" noProof="0" dirty="0"/>
              <a:t>How does government or the media portray perpetrators of knife crime?</a:t>
            </a:r>
          </a:p>
        </p:txBody>
      </p:sp>
    </p:spTree>
    <p:extLst>
      <p:ext uri="{BB962C8B-B14F-4D97-AF65-F5344CB8AC3E}">
        <p14:creationId xmlns:p14="http://schemas.microsoft.com/office/powerpoint/2010/main" val="183694545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247" name="Rectangle 10246">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itle 1">
            <a:extLst>
              <a:ext uri="{FF2B5EF4-FFF2-40B4-BE49-F238E27FC236}">
                <a16:creationId xmlns:a16="http://schemas.microsoft.com/office/drawing/2014/main" id="{D3026299-8EE2-5A9B-68E2-5312289B5491}"/>
              </a:ext>
            </a:extLst>
          </p:cNvPr>
          <p:cNvSpPr>
            <a:spLocks noGrp="1"/>
          </p:cNvSpPr>
          <p:nvPr>
            <p:ph type="title"/>
          </p:nvPr>
        </p:nvSpPr>
        <p:spPr>
          <a:xfrm>
            <a:off x="793662" y="386930"/>
            <a:ext cx="10066122" cy="1298448"/>
          </a:xfrm>
        </p:spPr>
        <p:txBody>
          <a:bodyPr anchor="b">
            <a:normAutofit/>
          </a:bodyPr>
          <a:lstStyle/>
          <a:p>
            <a:r>
              <a:rPr lang="en-GB" sz="4800" noProof="0" dirty="0"/>
              <a:t>Racism Example - Football</a:t>
            </a:r>
          </a:p>
        </p:txBody>
      </p:sp>
      <p:sp>
        <p:nvSpPr>
          <p:cNvPr id="10249" name="Rectangle 10248">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0251" name="Rectangle 10250">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3" name="Content Placeholder 2">
            <a:extLst>
              <a:ext uri="{FF2B5EF4-FFF2-40B4-BE49-F238E27FC236}">
                <a16:creationId xmlns:a16="http://schemas.microsoft.com/office/drawing/2014/main" id="{1A696130-E38A-E8C6-0892-CD8211F48D5A}"/>
              </a:ext>
            </a:extLst>
          </p:cNvPr>
          <p:cNvSpPr>
            <a:spLocks noGrp="1"/>
          </p:cNvSpPr>
          <p:nvPr>
            <p:ph idx="1"/>
          </p:nvPr>
        </p:nvSpPr>
        <p:spPr>
          <a:xfrm>
            <a:off x="329514" y="2520778"/>
            <a:ext cx="5346355" cy="3718181"/>
          </a:xfrm>
        </p:spPr>
        <p:txBody>
          <a:bodyPr anchor="ctr">
            <a:normAutofit/>
          </a:bodyPr>
          <a:lstStyle/>
          <a:p>
            <a:r>
              <a:rPr lang="en-GB" sz="2400" b="0" i="0" u="none" strike="noStrike" baseline="0" noProof="0" dirty="0"/>
              <a:t>Even though British football has undergone huge transformations since the 1990s (both on and off the field), 83 per cent of the participants stated that racism remains culturally embedded. Sixty-seven per cent of those who watched football between 1990 and 1999 witnessed or experienced racism during this period; 61 per cent between 2000 and 2009; and 50 per cent since 2010.</a:t>
            </a:r>
          </a:p>
          <a:p>
            <a:endParaRPr lang="en-GB" sz="1700" noProof="0" dirty="0"/>
          </a:p>
        </p:txBody>
      </p:sp>
      <p:pic>
        <p:nvPicPr>
          <p:cNvPr id="10242" name="Picture 2" descr="Is football's racism battle being lost on social media? - BBC Sport">
            <a:extLst>
              <a:ext uri="{FF2B5EF4-FFF2-40B4-BE49-F238E27FC236}">
                <a16:creationId xmlns:a16="http://schemas.microsoft.com/office/drawing/2014/main" id="{6E9EB5DA-8CA9-D2B8-6BDF-64C5D6663171}"/>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911532" y="2892862"/>
            <a:ext cx="5150277" cy="2897030"/>
          </a:xfrm>
          <a:prstGeom prst="rect">
            <a:avLst/>
          </a:prstGeom>
          <a:noFill/>
          <a:extLst>
            <a:ext uri="{909E8E84-426E-40DD-AFC4-6F175D3DCCD1}">
              <a14:hiddenFill xmlns:a14="http://schemas.microsoft.com/office/drawing/2010/main">
                <a:solidFill>
                  <a:srgbClr val="FFFFFF"/>
                </a:solidFill>
              </a14:hiddenFill>
            </a:ext>
          </a:extLst>
        </p:spPr>
      </p:pic>
      <p:sp>
        <p:nvSpPr>
          <p:cNvPr id="10253" name="Rectangle 10252">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Tree>
    <p:extLst>
      <p:ext uri="{BB962C8B-B14F-4D97-AF65-F5344CB8AC3E}">
        <p14:creationId xmlns:p14="http://schemas.microsoft.com/office/powerpoint/2010/main" val="149346141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D25F302-27C5-414F-97F8-6EA0A6C02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ight Triangle 11">
            <a:extLst>
              <a:ext uri="{FF2B5EF4-FFF2-40B4-BE49-F238E27FC236}">
                <a16:creationId xmlns:a16="http://schemas.microsoft.com/office/drawing/2014/main" id="{830A36F8-48C2-4842-A87B-8CE8DF4E7F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8F451A30-466B-4996-9BA5-CD6ABCC6D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815C772-A8C3-E4C4-1E9D-2720017E0E51}"/>
              </a:ext>
            </a:extLst>
          </p:cNvPr>
          <p:cNvSpPr>
            <a:spLocks noGrp="1"/>
          </p:cNvSpPr>
          <p:nvPr>
            <p:ph type="title"/>
          </p:nvPr>
        </p:nvSpPr>
        <p:spPr>
          <a:xfrm>
            <a:off x="1123356" y="1188637"/>
            <a:ext cx="9984615" cy="1597228"/>
          </a:xfrm>
        </p:spPr>
        <p:txBody>
          <a:bodyPr>
            <a:normAutofit/>
          </a:bodyPr>
          <a:lstStyle/>
          <a:p>
            <a:r>
              <a:rPr lang="en-GB" sz="6000" noProof="0"/>
              <a:t>Kick it Out  </a:t>
            </a:r>
          </a:p>
        </p:txBody>
      </p:sp>
      <p:pic>
        <p:nvPicPr>
          <p:cNvPr id="5" name="Picture 4">
            <a:extLst>
              <a:ext uri="{FF2B5EF4-FFF2-40B4-BE49-F238E27FC236}">
                <a16:creationId xmlns:a16="http://schemas.microsoft.com/office/drawing/2014/main" id="{E15C47DE-0C0D-E05C-4316-6BEF76874B06}"/>
              </a:ext>
            </a:extLst>
          </p:cNvPr>
          <p:cNvPicPr>
            <a:picLocks noChangeAspect="1"/>
          </p:cNvPicPr>
          <p:nvPr/>
        </p:nvPicPr>
        <p:blipFill>
          <a:blip r:embed="rId3"/>
          <a:stretch>
            <a:fillRect/>
          </a:stretch>
        </p:blipFill>
        <p:spPr>
          <a:xfrm>
            <a:off x="1123357" y="3127605"/>
            <a:ext cx="3533985" cy="2509641"/>
          </a:xfrm>
          <a:prstGeom prst="rect">
            <a:avLst/>
          </a:prstGeom>
        </p:spPr>
      </p:pic>
      <p:sp>
        <p:nvSpPr>
          <p:cNvPr id="3" name="Content Placeholder 2">
            <a:extLst>
              <a:ext uri="{FF2B5EF4-FFF2-40B4-BE49-F238E27FC236}">
                <a16:creationId xmlns:a16="http://schemas.microsoft.com/office/drawing/2014/main" id="{494CE7AE-62BB-E93E-4B4D-E445ACDCA6DA}"/>
              </a:ext>
            </a:extLst>
          </p:cNvPr>
          <p:cNvSpPr>
            <a:spLocks noGrp="1"/>
          </p:cNvSpPr>
          <p:nvPr>
            <p:ph idx="1"/>
          </p:nvPr>
        </p:nvSpPr>
        <p:spPr>
          <a:xfrm>
            <a:off x="5255260" y="1188637"/>
            <a:ext cx="4908071" cy="4537839"/>
          </a:xfrm>
        </p:spPr>
        <p:txBody>
          <a:bodyPr vert="horz" lIns="91440" tIns="45720" rIns="91440" bIns="45720" rtlCol="0" anchor="t">
            <a:normAutofit/>
          </a:bodyPr>
          <a:lstStyle/>
          <a:p>
            <a:r>
              <a:rPr lang="en-GB" sz="2000" b="0" i="0" noProof="0" dirty="0">
                <a:effectLst/>
                <a:latin typeface="Calibri"/>
                <a:ea typeface="Calibri"/>
                <a:cs typeface="Calibri"/>
              </a:rPr>
              <a:t>Kick It Out received a record 1,007 reports of discriminatory behaviour in the 2022-23 season</a:t>
            </a:r>
          </a:p>
          <a:p>
            <a:r>
              <a:rPr lang="en-GB" sz="2000" b="0" i="0" noProof="0" dirty="0">
                <a:effectLst/>
                <a:latin typeface="Calibri"/>
                <a:ea typeface="Calibri"/>
                <a:cs typeface="Calibri"/>
              </a:rPr>
              <a:t>Reports of online abuse was 207 reports related to online forums and social media</a:t>
            </a:r>
          </a:p>
          <a:p>
            <a:r>
              <a:rPr lang="en-GB" sz="2000" b="0" i="0" noProof="0" dirty="0">
                <a:effectLst/>
                <a:latin typeface="Calibri"/>
                <a:ea typeface="Calibri"/>
                <a:cs typeface="Calibri"/>
              </a:rPr>
              <a:t>reports related to sexism and misogyny</a:t>
            </a:r>
            <a:r>
              <a:rPr lang="en-GB" sz="2000" noProof="0" dirty="0">
                <a:latin typeface="Calibri"/>
                <a:ea typeface="Calibri"/>
                <a:cs typeface="Calibri"/>
              </a:rPr>
              <a:t> – Aug 2022 </a:t>
            </a:r>
            <a:r>
              <a:rPr lang="en-GB" sz="2000" b="0" i="0" noProof="0" dirty="0">
                <a:effectLst/>
                <a:latin typeface="Calibri"/>
                <a:ea typeface="Calibri"/>
                <a:cs typeface="Calibri"/>
              </a:rPr>
              <a:t>Bristol City manager Lauren Smith says fan told her to stay ‘in the kitchen’</a:t>
            </a:r>
          </a:p>
          <a:p>
            <a:r>
              <a:rPr lang="en-GB" sz="2000" b="0" i="0" noProof="0" dirty="0">
                <a:effectLst/>
                <a:latin typeface="Calibri"/>
                <a:ea typeface="Calibri"/>
                <a:cs typeface="Calibri"/>
              </a:rPr>
              <a:t>Düsseldorf player “women have no place in men’s football” made to referee a girls’ football and banned 3 games</a:t>
            </a:r>
          </a:p>
          <a:p>
            <a:endParaRPr lang="en-GB" sz="1400" noProof="0" dirty="0">
              <a:ea typeface="Calibri"/>
              <a:cs typeface="Calibri"/>
            </a:endParaRPr>
          </a:p>
        </p:txBody>
      </p:sp>
    </p:spTree>
    <p:extLst>
      <p:ext uri="{BB962C8B-B14F-4D97-AF65-F5344CB8AC3E}">
        <p14:creationId xmlns:p14="http://schemas.microsoft.com/office/powerpoint/2010/main" val="180967345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279" name="Rectangle 11270">
            <a:extLst>
              <a:ext uri="{FF2B5EF4-FFF2-40B4-BE49-F238E27FC236}">
                <a16:creationId xmlns:a16="http://schemas.microsoft.com/office/drawing/2014/main" id="{F541DB91-0B10-46D9-B34B-7BFF960260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1280" name="Freeform: Shape 11272">
            <a:extLst>
              <a:ext uri="{FF2B5EF4-FFF2-40B4-BE49-F238E27FC236}">
                <a16:creationId xmlns:a16="http://schemas.microsoft.com/office/drawing/2014/main" id="{9CF7FE1C-8BC5-4B0C-A2BC-93AB72C90F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68100" y="-1"/>
            <a:ext cx="10423900" cy="5920155"/>
          </a:xfrm>
          <a:custGeom>
            <a:avLst/>
            <a:gdLst>
              <a:gd name="connsiteX0" fmla="*/ 10423900 w 10423900"/>
              <a:gd name="connsiteY0" fmla="*/ 0 h 5491534"/>
              <a:gd name="connsiteX1" fmla="*/ 3493157 w 10423900"/>
              <a:gd name="connsiteY1" fmla="*/ 0 h 5491534"/>
              <a:gd name="connsiteX2" fmla="*/ 3493018 w 10423900"/>
              <a:gd name="connsiteY2" fmla="*/ 31 h 5491534"/>
              <a:gd name="connsiteX3" fmla="*/ 3245493 w 10423900"/>
              <a:gd name="connsiteY3" fmla="*/ 104839 h 5491534"/>
              <a:gd name="connsiteX4" fmla="*/ 4434802 w 10423900"/>
              <a:gd name="connsiteY4" fmla="*/ 284558 h 5491534"/>
              <a:gd name="connsiteX5" fmla="*/ 4011937 w 10423900"/>
              <a:gd name="connsiteY5" fmla="*/ 395559 h 5491534"/>
              <a:gd name="connsiteX6" fmla="*/ 3573213 w 10423900"/>
              <a:gd name="connsiteY6" fmla="*/ 474847 h 5491534"/>
              <a:gd name="connsiteX7" fmla="*/ 3097489 w 10423900"/>
              <a:gd name="connsiteY7" fmla="*/ 532990 h 5491534"/>
              <a:gd name="connsiteX8" fmla="*/ 2664052 w 10423900"/>
              <a:gd name="connsiteY8" fmla="*/ 649279 h 5491534"/>
              <a:gd name="connsiteX9" fmla="*/ 3795218 w 10423900"/>
              <a:gd name="connsiteY9" fmla="*/ 696852 h 5491534"/>
              <a:gd name="connsiteX10" fmla="*/ 3208492 w 10423900"/>
              <a:gd name="connsiteY10" fmla="*/ 802568 h 5491534"/>
              <a:gd name="connsiteX11" fmla="*/ 2727483 w 10423900"/>
              <a:gd name="connsiteY11" fmla="*/ 939999 h 5491534"/>
              <a:gd name="connsiteX12" fmla="*/ 2389190 w 10423900"/>
              <a:gd name="connsiteY12" fmla="*/ 1003429 h 5491534"/>
              <a:gd name="connsiteX13" fmla="*/ 2029754 w 10423900"/>
              <a:gd name="connsiteY13" fmla="*/ 1019287 h 5491534"/>
              <a:gd name="connsiteX14" fmla="*/ 1945181 w 10423900"/>
              <a:gd name="connsiteY14" fmla="*/ 1119716 h 5491534"/>
              <a:gd name="connsiteX15" fmla="*/ 2056184 w 10423900"/>
              <a:gd name="connsiteY15" fmla="*/ 1225434 h 5491534"/>
              <a:gd name="connsiteX16" fmla="*/ 2225329 w 10423900"/>
              <a:gd name="connsiteY16" fmla="*/ 1236004 h 5491534"/>
              <a:gd name="connsiteX17" fmla="*/ 3234920 w 10423900"/>
              <a:gd name="connsiteY17" fmla="*/ 1262435 h 5491534"/>
              <a:gd name="connsiteX18" fmla="*/ 0 w 10423900"/>
              <a:gd name="connsiteY18" fmla="*/ 1495009 h 5491534"/>
              <a:gd name="connsiteX19" fmla="*/ 438724 w 10423900"/>
              <a:gd name="connsiteY19" fmla="*/ 1637728 h 5491534"/>
              <a:gd name="connsiteX20" fmla="*/ 586726 w 10423900"/>
              <a:gd name="connsiteY20" fmla="*/ 2028877 h 5491534"/>
              <a:gd name="connsiteX21" fmla="*/ 1125878 w 10423900"/>
              <a:gd name="connsiteY21" fmla="*/ 2250882 h 5491534"/>
              <a:gd name="connsiteX22" fmla="*/ 1474744 w 10423900"/>
              <a:gd name="connsiteY22" fmla="*/ 2330169 h 5491534"/>
              <a:gd name="connsiteX23" fmla="*/ 2272901 w 10423900"/>
              <a:gd name="connsiteY23" fmla="*/ 2446458 h 5491534"/>
              <a:gd name="connsiteX24" fmla="*/ 2389190 w 10423900"/>
              <a:gd name="connsiteY24" fmla="*/ 2636747 h 5491534"/>
              <a:gd name="connsiteX25" fmla="*/ 2489621 w 10423900"/>
              <a:gd name="connsiteY25" fmla="*/ 2848179 h 5491534"/>
              <a:gd name="connsiteX26" fmla="*/ 2701053 w 10423900"/>
              <a:gd name="connsiteY26" fmla="*/ 2985611 h 5491534"/>
              <a:gd name="connsiteX27" fmla="*/ 1057165 w 10423900"/>
              <a:gd name="connsiteY27" fmla="*/ 2964468 h 5491534"/>
              <a:gd name="connsiteX28" fmla="*/ 2912485 w 10423900"/>
              <a:gd name="connsiteY28" fmla="*/ 3408477 h 5491534"/>
              <a:gd name="connsiteX29" fmla="*/ 2748626 w 10423900"/>
              <a:gd name="connsiteY29" fmla="*/ 3582909 h 5491534"/>
              <a:gd name="connsiteX30" fmla="*/ 3763503 w 10423900"/>
              <a:gd name="connsiteY30" fmla="*/ 3820771 h 5491534"/>
              <a:gd name="connsiteX31" fmla="*/ 3219063 w 10423900"/>
              <a:gd name="connsiteY31" fmla="*/ 3847199 h 5491534"/>
              <a:gd name="connsiteX32" fmla="*/ 6385269 w 10423900"/>
              <a:gd name="connsiteY32" fmla="*/ 4840933 h 5491534"/>
              <a:gd name="connsiteX33" fmla="*/ 10285854 w 10423900"/>
              <a:gd name="connsiteY33" fmla="*/ 5471118 h 5491534"/>
              <a:gd name="connsiteX34" fmla="*/ 10423900 w 10423900"/>
              <a:gd name="connsiteY34" fmla="*/ 5491534 h 5491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3900" h="5491534">
                <a:moveTo>
                  <a:pt x="10423900" y="0"/>
                </a:moveTo>
                <a:lnTo>
                  <a:pt x="3493157" y="0"/>
                </a:lnTo>
                <a:lnTo>
                  <a:pt x="3493018" y="31"/>
                </a:lnTo>
                <a:cubicBezTo>
                  <a:pt x="3414969" y="12668"/>
                  <a:pt x="3328744" y="21588"/>
                  <a:pt x="3245493" y="104839"/>
                </a:cubicBezTo>
                <a:cubicBezTo>
                  <a:pt x="3668357" y="162984"/>
                  <a:pt x="4075366" y="51981"/>
                  <a:pt x="4434802" y="284558"/>
                </a:cubicBezTo>
                <a:cubicBezTo>
                  <a:pt x="4302656" y="400846"/>
                  <a:pt x="4154654" y="374416"/>
                  <a:pt x="4011937" y="395559"/>
                </a:cubicBezTo>
                <a:cubicBezTo>
                  <a:pt x="3863934" y="416704"/>
                  <a:pt x="3721217" y="453704"/>
                  <a:pt x="3573213" y="474847"/>
                </a:cubicBezTo>
                <a:cubicBezTo>
                  <a:pt x="3414639" y="501275"/>
                  <a:pt x="3256063" y="506562"/>
                  <a:pt x="3097489" y="532990"/>
                </a:cubicBezTo>
                <a:cubicBezTo>
                  <a:pt x="2965345" y="554135"/>
                  <a:pt x="2822627" y="517133"/>
                  <a:pt x="2664052" y="649279"/>
                </a:cubicBezTo>
                <a:cubicBezTo>
                  <a:pt x="3055203" y="744424"/>
                  <a:pt x="3409352" y="601706"/>
                  <a:pt x="3795218" y="696852"/>
                </a:cubicBezTo>
                <a:cubicBezTo>
                  <a:pt x="3567928" y="781425"/>
                  <a:pt x="3382924" y="754995"/>
                  <a:pt x="3208492" y="802568"/>
                </a:cubicBezTo>
                <a:cubicBezTo>
                  <a:pt x="3049916" y="850140"/>
                  <a:pt x="2859627" y="797282"/>
                  <a:pt x="2727483" y="939999"/>
                </a:cubicBezTo>
                <a:cubicBezTo>
                  <a:pt x="2627052" y="1051000"/>
                  <a:pt x="2521336" y="1066858"/>
                  <a:pt x="2389190" y="1003429"/>
                </a:cubicBezTo>
                <a:cubicBezTo>
                  <a:pt x="2272901" y="945284"/>
                  <a:pt x="2146043" y="961142"/>
                  <a:pt x="2029754" y="1019287"/>
                </a:cubicBezTo>
                <a:cubicBezTo>
                  <a:pt x="1987468" y="1040430"/>
                  <a:pt x="1945181" y="1066858"/>
                  <a:pt x="1945181" y="1119716"/>
                </a:cubicBezTo>
                <a:cubicBezTo>
                  <a:pt x="1945181" y="1193719"/>
                  <a:pt x="1998039" y="1214862"/>
                  <a:pt x="2056184" y="1225434"/>
                </a:cubicBezTo>
                <a:cubicBezTo>
                  <a:pt x="2109042" y="1236004"/>
                  <a:pt x="2172471" y="1246577"/>
                  <a:pt x="2225329" y="1236004"/>
                </a:cubicBezTo>
                <a:cubicBezTo>
                  <a:pt x="2563622" y="1177861"/>
                  <a:pt x="2896629" y="1273005"/>
                  <a:pt x="3234920" y="1262435"/>
                </a:cubicBezTo>
                <a:cubicBezTo>
                  <a:pt x="2172471" y="1489724"/>
                  <a:pt x="1099450" y="1415723"/>
                  <a:pt x="0" y="1495009"/>
                </a:cubicBezTo>
                <a:cubicBezTo>
                  <a:pt x="142717" y="1653583"/>
                  <a:pt x="327721" y="1521439"/>
                  <a:pt x="438724" y="1637728"/>
                </a:cubicBezTo>
                <a:cubicBezTo>
                  <a:pt x="333006" y="1880875"/>
                  <a:pt x="375293" y="2013020"/>
                  <a:pt x="586726" y="2028877"/>
                </a:cubicBezTo>
                <a:cubicBezTo>
                  <a:pt x="792873" y="2044734"/>
                  <a:pt x="1014877" y="1960161"/>
                  <a:pt x="1125878" y="2250882"/>
                </a:cubicBezTo>
                <a:cubicBezTo>
                  <a:pt x="1157593" y="2340740"/>
                  <a:pt x="1353170" y="2314312"/>
                  <a:pt x="1474744" y="2330169"/>
                </a:cubicBezTo>
                <a:cubicBezTo>
                  <a:pt x="1739034" y="2367170"/>
                  <a:pt x="2019183" y="2330169"/>
                  <a:pt x="2272901" y="2446458"/>
                </a:cubicBezTo>
                <a:cubicBezTo>
                  <a:pt x="2373332" y="2488744"/>
                  <a:pt x="2442048" y="2520459"/>
                  <a:pt x="2389190" y="2636747"/>
                </a:cubicBezTo>
                <a:cubicBezTo>
                  <a:pt x="2336332" y="2758321"/>
                  <a:pt x="2405048" y="2800607"/>
                  <a:pt x="2489621" y="2848179"/>
                </a:cubicBezTo>
                <a:cubicBezTo>
                  <a:pt x="2553051" y="2885180"/>
                  <a:pt x="2648195" y="2874609"/>
                  <a:pt x="2701053" y="2985611"/>
                </a:cubicBezTo>
                <a:cubicBezTo>
                  <a:pt x="2146043" y="2969753"/>
                  <a:pt x="1606888" y="2879895"/>
                  <a:pt x="1057165" y="2964468"/>
                </a:cubicBezTo>
                <a:cubicBezTo>
                  <a:pt x="1659748" y="3175900"/>
                  <a:pt x="2320474" y="3165328"/>
                  <a:pt x="2912485" y="3408477"/>
                </a:cubicBezTo>
                <a:cubicBezTo>
                  <a:pt x="2891342" y="3493050"/>
                  <a:pt x="2753911" y="3456048"/>
                  <a:pt x="2748626" y="3582909"/>
                </a:cubicBezTo>
                <a:cubicBezTo>
                  <a:pt x="3060489" y="3715055"/>
                  <a:pt x="3435782" y="3625195"/>
                  <a:pt x="3763503" y="3820771"/>
                </a:cubicBezTo>
                <a:cubicBezTo>
                  <a:pt x="3573213" y="3910629"/>
                  <a:pt x="3398782" y="3762626"/>
                  <a:pt x="3219063" y="3847199"/>
                </a:cubicBezTo>
                <a:cubicBezTo>
                  <a:pt x="3277208" y="3974060"/>
                  <a:pt x="5909545" y="4756360"/>
                  <a:pt x="6385269" y="4840933"/>
                </a:cubicBezTo>
                <a:cubicBezTo>
                  <a:pt x="7171204" y="4982659"/>
                  <a:pt x="9157515" y="5302348"/>
                  <a:pt x="10285854" y="5471118"/>
                </a:cubicBezTo>
                <a:lnTo>
                  <a:pt x="10423900" y="5491534"/>
                </a:lnTo>
                <a:close/>
              </a:path>
            </a:pathLst>
          </a:custGeom>
          <a:solidFill>
            <a:schemeClr val="bg2">
              <a:alpha val="50000"/>
            </a:schemeClr>
          </a:solidFill>
          <a:ln w="32707" cap="flat">
            <a:noFill/>
            <a:prstDash val="solid"/>
            <a:miter/>
          </a:ln>
        </p:spPr>
        <p:txBody>
          <a:bodyPr wrap="square" rtlCol="0" anchor="ctr">
            <a:noAutofit/>
          </a:bodyPr>
          <a:lstStyle/>
          <a:p>
            <a:pPr algn="ctr"/>
            <a:endParaRPr lang="en-GB" noProof="0" dirty="0"/>
          </a:p>
        </p:txBody>
      </p:sp>
      <p:sp>
        <p:nvSpPr>
          <p:cNvPr id="2" name="Title 1">
            <a:extLst>
              <a:ext uri="{FF2B5EF4-FFF2-40B4-BE49-F238E27FC236}">
                <a16:creationId xmlns:a16="http://schemas.microsoft.com/office/drawing/2014/main" id="{D3026299-8EE2-5A9B-68E2-5312289B5491}"/>
              </a:ext>
            </a:extLst>
          </p:cNvPr>
          <p:cNvSpPr>
            <a:spLocks noGrp="1"/>
          </p:cNvSpPr>
          <p:nvPr>
            <p:ph type="title"/>
          </p:nvPr>
        </p:nvSpPr>
        <p:spPr>
          <a:xfrm>
            <a:off x="5526156" y="365125"/>
            <a:ext cx="5827643" cy="1433433"/>
          </a:xfrm>
        </p:spPr>
        <p:txBody>
          <a:bodyPr anchor="b">
            <a:normAutofit/>
          </a:bodyPr>
          <a:lstStyle/>
          <a:p>
            <a:r>
              <a:rPr lang="en-GB" noProof="0" dirty="0"/>
              <a:t>Racism Example - Football</a:t>
            </a:r>
          </a:p>
        </p:txBody>
      </p:sp>
      <p:pic>
        <p:nvPicPr>
          <p:cNvPr id="11266" name="Picture 2" descr="Kick It Out on Twitter: &quot;6/25 &quot;Do you see a Black man, a Frenchman or a  footballer?&quot; Our campaign is backed by some of the biggest names in English  football - including">
            <a:extLst>
              <a:ext uri="{FF2B5EF4-FFF2-40B4-BE49-F238E27FC236}">
                <a16:creationId xmlns:a16="http://schemas.microsoft.com/office/drawing/2014/main" id="{CCAE24D5-99D8-D12C-BE4A-858CADDCA331}"/>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43466" y="3246933"/>
            <a:ext cx="4309533" cy="2521076"/>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1A696130-E38A-E8C6-0892-CD8211F48D5A}"/>
              </a:ext>
            </a:extLst>
          </p:cNvPr>
          <p:cNvSpPr>
            <a:spLocks noGrp="1"/>
          </p:cNvSpPr>
          <p:nvPr>
            <p:ph idx="1"/>
          </p:nvPr>
        </p:nvSpPr>
        <p:spPr>
          <a:xfrm>
            <a:off x="5404023" y="1968843"/>
            <a:ext cx="6516128" cy="4524032"/>
          </a:xfrm>
        </p:spPr>
        <p:txBody>
          <a:bodyPr anchor="t">
            <a:normAutofit fontScale="92500" lnSpcReduction="20000"/>
          </a:bodyPr>
          <a:lstStyle/>
          <a:p>
            <a:r>
              <a:rPr lang="en-GB" sz="2600" b="0" i="0" u="none" strike="noStrike" baseline="0" noProof="0" dirty="0"/>
              <a:t>This Tottenham Hotspur fan (white, male, age 30–39) condensed the views of many participants from across Britain who suggest that internalised dispositions and expressions regarding race spread from one white generation to the next and are embedded in the habitus and cultural practice of some white communities:</a:t>
            </a:r>
          </a:p>
          <a:p>
            <a:endParaRPr lang="en-GB" sz="2600" noProof="0" dirty="0"/>
          </a:p>
          <a:p>
            <a:pPr lvl="1"/>
            <a:r>
              <a:rPr lang="en-GB" sz="2600" b="0" i="0" u="none" strike="noStrike" baseline="0" noProof="0" dirty="0"/>
              <a:t>Ignorance is passed down through the generations. Racism will always be rife unfortunately. The history of football clubs are embedded in local inner-cities and people who live in these areas have a ‘world is against us’ approach to life. Anyone who is not in that ‘community’ is seen as an ‘outsider’.</a:t>
            </a:r>
          </a:p>
          <a:p>
            <a:pPr lvl="1"/>
            <a:endParaRPr lang="en-GB" sz="1600" noProof="0" dirty="0"/>
          </a:p>
        </p:txBody>
      </p:sp>
    </p:spTree>
    <p:extLst>
      <p:ext uri="{BB962C8B-B14F-4D97-AF65-F5344CB8AC3E}">
        <p14:creationId xmlns:p14="http://schemas.microsoft.com/office/powerpoint/2010/main" val="277906859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9CD1F59-6E88-A657-A49C-BE611D89C763}"/>
              </a:ext>
            </a:extLst>
          </p:cNvPr>
          <p:cNvSpPr>
            <a:spLocks noGrp="1"/>
          </p:cNvSpPr>
          <p:nvPr>
            <p:ph type="title"/>
          </p:nvPr>
        </p:nvSpPr>
        <p:spPr>
          <a:xfrm>
            <a:off x="640080" y="325369"/>
            <a:ext cx="4368602" cy="1956841"/>
          </a:xfrm>
        </p:spPr>
        <p:txBody>
          <a:bodyPr anchor="b">
            <a:normAutofit/>
          </a:bodyPr>
          <a:lstStyle/>
          <a:p>
            <a:r>
              <a:rPr lang="en-GB" sz="5400"/>
              <a:t>Euro 2020</a:t>
            </a:r>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A227CEF-1F2A-C260-0EF5-2876CEBEA027}"/>
              </a:ext>
            </a:extLst>
          </p:cNvPr>
          <p:cNvSpPr>
            <a:spLocks noGrp="1"/>
          </p:cNvSpPr>
          <p:nvPr>
            <p:ph idx="1"/>
          </p:nvPr>
        </p:nvSpPr>
        <p:spPr>
          <a:xfrm>
            <a:off x="640080" y="2872899"/>
            <a:ext cx="4243589" cy="3320668"/>
          </a:xfrm>
        </p:spPr>
        <p:txBody>
          <a:bodyPr>
            <a:normAutofit/>
          </a:bodyPr>
          <a:lstStyle/>
          <a:p>
            <a:r>
              <a:rPr lang="en-GB" sz="2200" b="0" i="0">
                <a:effectLst/>
                <a:latin typeface="Lato" panose="020F0502020204030203" pitchFamily="34" charset="0"/>
              </a:rPr>
              <a:t>UEFA Euro 2020 final at Wembley stadium</a:t>
            </a:r>
          </a:p>
          <a:p>
            <a:pPr fontAlgn="base"/>
            <a:r>
              <a:rPr lang="en-GB" sz="2200" b="1" i="0">
                <a:effectLst/>
                <a:latin typeface="inherit"/>
              </a:rPr>
              <a:t>Marcus Rashford, Jadon Sancho and Bukayo Saka - </a:t>
            </a:r>
            <a:r>
              <a:rPr lang="en-GB" sz="2200" b="0" i="0">
                <a:effectLst/>
                <a:latin typeface="ReithSans"/>
              </a:rPr>
              <a:t>All three players missed penalties in the 3-2 shootout loss and were targeted on social media after the game.</a:t>
            </a:r>
          </a:p>
          <a:p>
            <a:endParaRPr lang="en-GB" sz="2200"/>
          </a:p>
        </p:txBody>
      </p:sp>
      <p:pic>
        <p:nvPicPr>
          <p:cNvPr id="5" name="Picture 4" descr="Lone red seat against blue seats in stadium">
            <a:extLst>
              <a:ext uri="{FF2B5EF4-FFF2-40B4-BE49-F238E27FC236}">
                <a16:creationId xmlns:a16="http://schemas.microsoft.com/office/drawing/2014/main" id="{EFBBAA0A-DC43-3BC1-BD87-973E9429605D}"/>
              </a:ext>
            </a:extLst>
          </p:cNvPr>
          <p:cNvPicPr>
            <a:picLocks noChangeAspect="1"/>
          </p:cNvPicPr>
          <p:nvPr/>
        </p:nvPicPr>
        <p:blipFill>
          <a:blip r:embed="rId2"/>
          <a:srcRect l="13302" r="16486" b="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3463216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6884990-C8A7-A4E6-BE95-D6EBCF18C943}"/>
              </a:ext>
            </a:extLst>
          </p:cNvPr>
          <p:cNvPicPr>
            <a:picLocks noChangeAspect="1"/>
          </p:cNvPicPr>
          <p:nvPr/>
        </p:nvPicPr>
        <p:blipFill>
          <a:blip r:embed="rId3"/>
          <a:stretch>
            <a:fillRect/>
          </a:stretch>
        </p:blipFill>
        <p:spPr>
          <a:xfrm>
            <a:off x="614598" y="539646"/>
            <a:ext cx="11092720" cy="5891134"/>
          </a:xfrm>
          <a:prstGeom prst="rect">
            <a:avLst/>
          </a:prstGeom>
        </p:spPr>
      </p:pic>
    </p:spTree>
    <p:extLst>
      <p:ext uri="{BB962C8B-B14F-4D97-AF65-F5344CB8AC3E}">
        <p14:creationId xmlns:p14="http://schemas.microsoft.com/office/powerpoint/2010/main" val="331876306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81" name="Rectangle 3080">
            <a:extLst>
              <a:ext uri="{FF2B5EF4-FFF2-40B4-BE49-F238E27FC236}">
                <a16:creationId xmlns:a16="http://schemas.microsoft.com/office/drawing/2014/main" id="{9D3A9E89-033E-4C4A-8C41-416DABFFD3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3083" name="Rectangle 3082">
            <a:extLst>
              <a:ext uri="{FF2B5EF4-FFF2-40B4-BE49-F238E27FC236}">
                <a16:creationId xmlns:a16="http://schemas.microsoft.com/office/drawing/2014/main" id="{86293361-111E-427D-8E5B-256944AC83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2753553"/>
          </a:xfrm>
          <a:prstGeom prst="rect">
            <a:avLst/>
          </a:prstGeom>
          <a:solidFill>
            <a:schemeClr val="bg1">
              <a:lumMod val="95000"/>
            </a:schemeClr>
          </a:solidFill>
          <a:ln>
            <a:solidFill>
              <a:srgbClr val="4472C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itle 1">
            <a:extLst>
              <a:ext uri="{FF2B5EF4-FFF2-40B4-BE49-F238E27FC236}">
                <a16:creationId xmlns:a16="http://schemas.microsoft.com/office/drawing/2014/main" id="{A238BA0A-E43D-8D5E-5BF2-9A6E19961F1E}"/>
              </a:ext>
            </a:extLst>
          </p:cNvPr>
          <p:cNvSpPr>
            <a:spLocks noGrp="1"/>
          </p:cNvSpPr>
          <p:nvPr>
            <p:ph type="title"/>
          </p:nvPr>
        </p:nvSpPr>
        <p:spPr>
          <a:xfrm>
            <a:off x="594360" y="687479"/>
            <a:ext cx="3444240" cy="884761"/>
          </a:xfrm>
        </p:spPr>
        <p:txBody>
          <a:bodyPr anchor="b">
            <a:normAutofit fontScale="90000"/>
          </a:bodyPr>
          <a:lstStyle/>
          <a:p>
            <a:br>
              <a:rPr lang="en-GB" sz="2000" noProof="0" dirty="0">
                <a:latin typeface="Calibri"/>
                <a:ea typeface="Calibri"/>
                <a:cs typeface="Calibri"/>
              </a:rPr>
            </a:br>
            <a:br>
              <a:rPr lang="en-GB" sz="2000" noProof="0" dirty="0">
                <a:latin typeface="Calibri"/>
                <a:ea typeface="Calibri"/>
                <a:cs typeface="Calibri"/>
              </a:rPr>
            </a:br>
            <a:r>
              <a:rPr lang="en-GB" sz="2000" noProof="0" dirty="0">
                <a:latin typeface="Calibri"/>
                <a:ea typeface="Calibri"/>
                <a:cs typeface="Calibri"/>
              </a:rPr>
              <a:t>Euro 2020 Abuse </a:t>
            </a:r>
            <a:br>
              <a:rPr lang="en-GB" sz="2000" noProof="0" dirty="0">
                <a:latin typeface="Calibri"/>
              </a:rPr>
            </a:br>
            <a:r>
              <a:rPr lang="en-GB" sz="2000" b="0" i="0" noProof="0" dirty="0">
                <a:solidFill>
                  <a:srgbClr val="040C28"/>
                </a:solidFill>
                <a:effectLst/>
                <a:latin typeface="Calibri"/>
                <a:ea typeface="Calibri"/>
                <a:cs typeface="Calibri"/>
              </a:rPr>
              <a:t>Marcus Rashford, Jadon Sancho and Bukayo Saka</a:t>
            </a:r>
            <a:br>
              <a:rPr lang="en-GB" sz="2000" b="0" i="0" noProof="0" dirty="0">
                <a:effectLst/>
                <a:latin typeface="Calibri"/>
              </a:rPr>
            </a:br>
            <a:endParaRPr lang="en-GB" sz="3400" noProof="0" dirty="0"/>
          </a:p>
        </p:txBody>
      </p:sp>
      <p:grpSp>
        <p:nvGrpSpPr>
          <p:cNvPr id="3085" name="Group 3084">
            <a:extLst>
              <a:ext uri="{FF2B5EF4-FFF2-40B4-BE49-F238E27FC236}">
                <a16:creationId xmlns:a16="http://schemas.microsoft.com/office/drawing/2014/main" id="{A41D73DD-160B-4885-A9CF-94EADD70D42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94360" y="73152"/>
            <a:ext cx="1178966" cy="232963"/>
            <a:chOff x="7763256" y="73152"/>
            <a:chExt cx="1178966" cy="232963"/>
          </a:xfrm>
        </p:grpSpPr>
        <p:sp>
          <p:nvSpPr>
            <p:cNvPr id="3086" name="Rectangle 64">
              <a:extLst>
                <a:ext uri="{FF2B5EF4-FFF2-40B4-BE49-F238E27FC236}">
                  <a16:creationId xmlns:a16="http://schemas.microsoft.com/office/drawing/2014/main" id="{163DBB78-4E4E-4B2A-B257-CD3C2408AF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263077"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3087" name="Rectangle 66">
              <a:extLst>
                <a:ext uri="{FF2B5EF4-FFF2-40B4-BE49-F238E27FC236}">
                  <a16:creationId xmlns:a16="http://schemas.microsoft.com/office/drawing/2014/main" id="{DD0F509B-05E7-42D0-9A4A-9BBA9ABA47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263077"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3088" name="Rectangle 64">
              <a:extLst>
                <a:ext uri="{FF2B5EF4-FFF2-40B4-BE49-F238E27FC236}">
                  <a16:creationId xmlns:a16="http://schemas.microsoft.com/office/drawing/2014/main" id="{FF4A0A03-6FCB-47AB-A889-ABEAF35DE0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138122"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3089" name="Rectangle 66">
              <a:extLst>
                <a:ext uri="{FF2B5EF4-FFF2-40B4-BE49-F238E27FC236}">
                  <a16:creationId xmlns:a16="http://schemas.microsoft.com/office/drawing/2014/main" id="{8A6A27D1-12E0-4FAD-8C16-8A32A4EF20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138122"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3090" name="Rectangle 64">
              <a:extLst>
                <a:ext uri="{FF2B5EF4-FFF2-40B4-BE49-F238E27FC236}">
                  <a16:creationId xmlns:a16="http://schemas.microsoft.com/office/drawing/2014/main" id="{90BF3193-B4B0-4FDB-9734-8C9FABA532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013167"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3091" name="Rectangle 66">
              <a:extLst>
                <a:ext uri="{FF2B5EF4-FFF2-40B4-BE49-F238E27FC236}">
                  <a16:creationId xmlns:a16="http://schemas.microsoft.com/office/drawing/2014/main" id="{AB0CFE0F-0383-4629-9009-F66B040A16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013167"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3092" name="Rectangle 64">
              <a:extLst>
                <a:ext uri="{FF2B5EF4-FFF2-40B4-BE49-F238E27FC236}">
                  <a16:creationId xmlns:a16="http://schemas.microsoft.com/office/drawing/2014/main" id="{5C7EB065-8792-4BDB-9863-6F1BAA3C4B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88211"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3093" name="Rectangle 66">
              <a:extLst>
                <a:ext uri="{FF2B5EF4-FFF2-40B4-BE49-F238E27FC236}">
                  <a16:creationId xmlns:a16="http://schemas.microsoft.com/office/drawing/2014/main" id="{45ACE59D-97B6-4DD1-BB37-12C292F183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88211"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3094" name="Rectangle 64">
              <a:extLst>
                <a:ext uri="{FF2B5EF4-FFF2-40B4-BE49-F238E27FC236}">
                  <a16:creationId xmlns:a16="http://schemas.microsoft.com/office/drawing/2014/main" id="{5F2AAD78-5862-44FE-AB92-AF713D5F1F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63256"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3095" name="Rectangle 66">
              <a:extLst>
                <a:ext uri="{FF2B5EF4-FFF2-40B4-BE49-F238E27FC236}">
                  <a16:creationId xmlns:a16="http://schemas.microsoft.com/office/drawing/2014/main" id="{C9BF96B3-92E5-4693-B918-69EDD8FD74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63256"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3096" name="Rectangle 64">
              <a:extLst>
                <a:ext uri="{FF2B5EF4-FFF2-40B4-BE49-F238E27FC236}">
                  <a16:creationId xmlns:a16="http://schemas.microsoft.com/office/drawing/2014/main" id="{5B9B69C3-A82A-4F4F-A3C4-9D2B5AFAD1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887854"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3097" name="Rectangle 66">
              <a:extLst>
                <a:ext uri="{FF2B5EF4-FFF2-40B4-BE49-F238E27FC236}">
                  <a16:creationId xmlns:a16="http://schemas.microsoft.com/office/drawing/2014/main" id="{ED3C38D4-9B11-4F5F-A279-1A30E0CFBC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887854"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3098" name="Rectangle 64">
              <a:extLst>
                <a:ext uri="{FF2B5EF4-FFF2-40B4-BE49-F238E27FC236}">
                  <a16:creationId xmlns:a16="http://schemas.microsoft.com/office/drawing/2014/main" id="{3100DDA4-8F42-4CB2-8921-3894F7BA05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762899"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3099" name="Rectangle 66">
              <a:extLst>
                <a:ext uri="{FF2B5EF4-FFF2-40B4-BE49-F238E27FC236}">
                  <a16:creationId xmlns:a16="http://schemas.microsoft.com/office/drawing/2014/main" id="{A5936488-9C8D-40DA-BB04-6850F22355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762899"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3100" name="Rectangle 64">
              <a:extLst>
                <a:ext uri="{FF2B5EF4-FFF2-40B4-BE49-F238E27FC236}">
                  <a16:creationId xmlns:a16="http://schemas.microsoft.com/office/drawing/2014/main" id="{1B9028EA-A394-4A9A-865A-E02D2D9AF2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37944"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3101" name="Rectangle 66">
              <a:extLst>
                <a:ext uri="{FF2B5EF4-FFF2-40B4-BE49-F238E27FC236}">
                  <a16:creationId xmlns:a16="http://schemas.microsoft.com/office/drawing/2014/main" id="{3E802313-55B4-481A-BFD3-000851BC82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37944"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3102" name="Rectangle 64">
              <a:extLst>
                <a:ext uri="{FF2B5EF4-FFF2-40B4-BE49-F238E27FC236}">
                  <a16:creationId xmlns:a16="http://schemas.microsoft.com/office/drawing/2014/main" id="{708829DB-C817-49E6-9A68-CA180E94FB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512988"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3103" name="Rectangle 66">
              <a:extLst>
                <a:ext uri="{FF2B5EF4-FFF2-40B4-BE49-F238E27FC236}">
                  <a16:creationId xmlns:a16="http://schemas.microsoft.com/office/drawing/2014/main" id="{F6D48ED4-3DDF-47BF-87FA-07B83FD955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512988"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3104" name="Rectangle 64">
              <a:extLst>
                <a:ext uri="{FF2B5EF4-FFF2-40B4-BE49-F238E27FC236}">
                  <a16:creationId xmlns:a16="http://schemas.microsoft.com/office/drawing/2014/main" id="{4796464F-801F-4ACF-8CA7-B166D8E422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388033"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3105" name="Rectangle 66">
              <a:extLst>
                <a:ext uri="{FF2B5EF4-FFF2-40B4-BE49-F238E27FC236}">
                  <a16:creationId xmlns:a16="http://schemas.microsoft.com/office/drawing/2014/main" id="{EFBA0710-DB96-4132-8292-1ECBDADD73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388033"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grpSp>
      <p:sp>
        <p:nvSpPr>
          <p:cNvPr id="3" name="Content Placeholder 2">
            <a:extLst>
              <a:ext uri="{FF2B5EF4-FFF2-40B4-BE49-F238E27FC236}">
                <a16:creationId xmlns:a16="http://schemas.microsoft.com/office/drawing/2014/main" id="{0B811161-2D8A-943C-754A-7A43065A170D}"/>
              </a:ext>
            </a:extLst>
          </p:cNvPr>
          <p:cNvSpPr>
            <a:spLocks noGrp="1"/>
          </p:cNvSpPr>
          <p:nvPr>
            <p:ph idx="1"/>
          </p:nvPr>
        </p:nvSpPr>
        <p:spPr>
          <a:xfrm>
            <a:off x="594360" y="2127340"/>
            <a:ext cx="3444240" cy="3977839"/>
          </a:xfrm>
        </p:spPr>
        <p:txBody>
          <a:bodyPr anchor="ctr">
            <a:normAutofit/>
          </a:bodyPr>
          <a:lstStyle/>
          <a:p>
            <a:r>
              <a:rPr lang="en-GB" sz="1800" b="0" i="0" noProof="0" dirty="0">
                <a:effectLst/>
                <a:latin typeface="Calibri"/>
                <a:ea typeface="Calibri"/>
                <a:cs typeface="Calibri"/>
              </a:rPr>
              <a:t>livestreamed on Facebook racially abusing three England players after the Euro 2020</a:t>
            </a:r>
          </a:p>
          <a:p>
            <a:r>
              <a:rPr lang="en-GB" sz="1800" b="0" i="0" noProof="0" dirty="0">
                <a:effectLst/>
                <a:latin typeface="Calibri"/>
                <a:ea typeface="Calibri"/>
                <a:cs typeface="Calibri"/>
              </a:rPr>
              <a:t>Targeted on Instagram and Twitter </a:t>
            </a:r>
          </a:p>
          <a:p>
            <a:r>
              <a:rPr lang="en-GB" sz="1800" noProof="0" dirty="0"/>
              <a:t>How can we identify racism in the abuse sent to the football players following the Euro 2020 penalties?</a:t>
            </a:r>
            <a:endParaRPr lang="en-GB" sz="1800" noProof="0" dirty="0">
              <a:ea typeface="Calibri"/>
              <a:cs typeface="Calibri"/>
            </a:endParaRPr>
          </a:p>
          <a:p>
            <a:r>
              <a:rPr lang="en-GB" sz="1800" noProof="0" dirty="0"/>
              <a:t>What can we see happening in these tweets that relates to our understanding of race, ethnicity and nationality from before?</a:t>
            </a:r>
            <a:endParaRPr lang="en-GB" sz="1800" noProof="0" dirty="0">
              <a:ea typeface="Calibri"/>
              <a:cs typeface="Calibri"/>
            </a:endParaRPr>
          </a:p>
        </p:txBody>
      </p:sp>
      <p:pic>
        <p:nvPicPr>
          <p:cNvPr id="3074" name="Picture 2" descr="FA condemns &quot;disgusting&quot; racist abuse of Bukayo Saka, Marcus Rashford and  Jadon Sancho - Mirror Online">
            <a:extLst>
              <a:ext uri="{FF2B5EF4-FFF2-40B4-BE49-F238E27FC236}">
                <a16:creationId xmlns:a16="http://schemas.microsoft.com/office/drawing/2014/main" id="{75D7949E-F26A-E233-2730-AEAB3FC870A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2" b="12814"/>
          <a:stretch/>
        </p:blipFill>
        <p:spPr bwMode="auto">
          <a:xfrm>
            <a:off x="4466900" y="531074"/>
            <a:ext cx="3566160" cy="5577118"/>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Jadon Sancho speaks out about racist abuse sent to him, Rashford and Saka  after Euro 2020 | Daily Mail Online">
            <a:extLst>
              <a:ext uri="{FF2B5EF4-FFF2-40B4-BE49-F238E27FC236}">
                <a16:creationId xmlns:a16="http://schemas.microsoft.com/office/drawing/2014/main" id="{B8841E38-D705-216F-8C6A-38D8A9E0FB9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4413" r="3" b="7620"/>
          <a:stretch/>
        </p:blipFill>
        <p:spPr bwMode="auto">
          <a:xfrm>
            <a:off x="8321044" y="531074"/>
            <a:ext cx="3566160" cy="5577118"/>
          </a:xfrm>
          <a:prstGeom prst="rect">
            <a:avLst/>
          </a:prstGeom>
          <a:noFill/>
          <a:extLst>
            <a:ext uri="{909E8E84-426E-40DD-AFC4-6F175D3DCCD1}">
              <a14:hiddenFill xmlns:a14="http://schemas.microsoft.com/office/drawing/2010/main">
                <a:solidFill>
                  <a:srgbClr val="FFFFFF"/>
                </a:solidFill>
              </a14:hiddenFill>
            </a:ext>
          </a:extLst>
        </p:spPr>
      </p:pic>
      <p:sp>
        <p:nvSpPr>
          <p:cNvPr id="3107" name="Rectangle 3106">
            <a:extLst>
              <a:ext uri="{FF2B5EF4-FFF2-40B4-BE49-F238E27FC236}">
                <a16:creationId xmlns:a16="http://schemas.microsoft.com/office/drawing/2014/main" id="{78907291-9D6D-4740-81DB-441477BCA2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01384"/>
            <a:ext cx="12192000" cy="35661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Tree>
    <p:extLst>
      <p:ext uri="{BB962C8B-B14F-4D97-AF65-F5344CB8AC3E}">
        <p14:creationId xmlns:p14="http://schemas.microsoft.com/office/powerpoint/2010/main" val="356425636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Content Placeholder 4">
            <a:extLst>
              <a:ext uri="{FF2B5EF4-FFF2-40B4-BE49-F238E27FC236}">
                <a16:creationId xmlns:a16="http://schemas.microsoft.com/office/drawing/2014/main" id="{757050DB-B746-1EB0-E7A6-7D0AAC633A48}"/>
              </a:ext>
            </a:extLst>
          </p:cNvPr>
          <p:cNvPicPr>
            <a:picLocks noChangeAspect="1"/>
          </p:cNvPicPr>
          <p:nvPr/>
        </p:nvPicPr>
        <p:blipFill>
          <a:blip r:embed="rId2"/>
          <a:stretch>
            <a:fillRect/>
          </a:stretch>
        </p:blipFill>
        <p:spPr>
          <a:xfrm>
            <a:off x="1591836" y="643467"/>
            <a:ext cx="3799126" cy="2543217"/>
          </a:xfrm>
          <a:prstGeom prst="rect">
            <a:avLst/>
          </a:prstGeom>
        </p:spPr>
      </p:pic>
      <p:cxnSp>
        <p:nvCxnSpPr>
          <p:cNvPr id="16" name="Straight Connector 15">
            <a:extLst>
              <a:ext uri="{FF2B5EF4-FFF2-40B4-BE49-F238E27FC236}">
                <a16:creationId xmlns:a16="http://schemas.microsoft.com/office/drawing/2014/main" id="{91B6081D-D3E8-4209-B85B-EB1C655A627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91214" y="1111170"/>
            <a:ext cx="11040" cy="4645103"/>
          </a:xfrm>
          <a:prstGeom prst="line">
            <a:avLst/>
          </a:prstGeom>
          <a:ln w="19050">
            <a:solidFill>
              <a:srgbClr val="7F7F7F"/>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C4481B01-2D16-4598-3DEE-FC1DE2E0B84D}"/>
              </a:ext>
            </a:extLst>
          </p:cNvPr>
          <p:cNvPicPr>
            <a:picLocks noChangeAspect="1"/>
          </p:cNvPicPr>
          <p:nvPr/>
        </p:nvPicPr>
        <p:blipFill>
          <a:blip r:embed="rId3"/>
          <a:stretch>
            <a:fillRect/>
          </a:stretch>
        </p:blipFill>
        <p:spPr>
          <a:xfrm>
            <a:off x="6338316" y="873829"/>
            <a:ext cx="4732940" cy="2082493"/>
          </a:xfrm>
          <a:prstGeom prst="rect">
            <a:avLst/>
          </a:prstGeom>
        </p:spPr>
      </p:pic>
      <p:cxnSp>
        <p:nvCxnSpPr>
          <p:cNvPr id="18" name="Straight Connector 17">
            <a:extLst>
              <a:ext uri="{FF2B5EF4-FFF2-40B4-BE49-F238E27FC236}">
                <a16:creationId xmlns:a16="http://schemas.microsoft.com/office/drawing/2014/main" id="{28CA55E4-1295-45C8-BA05-5A9E705B749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03027" y="3428998"/>
            <a:ext cx="4188904" cy="1"/>
          </a:xfrm>
          <a:prstGeom prst="line">
            <a:avLst/>
          </a:prstGeom>
          <a:ln w="1905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08C5794E-A9A1-4A23-AF68-C79A7822334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610334" y="3428998"/>
            <a:ext cx="4188904" cy="1"/>
          </a:xfrm>
          <a:prstGeom prst="line">
            <a:avLst/>
          </a:prstGeom>
          <a:ln w="19050">
            <a:solidFill>
              <a:srgbClr val="7F7F7F"/>
            </a:solidFill>
          </a:ln>
        </p:spPr>
        <p:style>
          <a:lnRef idx="1">
            <a:schemeClr val="accent1"/>
          </a:lnRef>
          <a:fillRef idx="0">
            <a:schemeClr val="accent1"/>
          </a:fillRef>
          <a:effectRef idx="0">
            <a:schemeClr val="accent1"/>
          </a:effectRef>
          <a:fontRef idx="minor">
            <a:schemeClr val="tx1"/>
          </a:fontRef>
        </p:style>
      </p:cxnSp>
      <p:pic>
        <p:nvPicPr>
          <p:cNvPr id="8" name="Picture 7">
            <a:extLst>
              <a:ext uri="{FF2B5EF4-FFF2-40B4-BE49-F238E27FC236}">
                <a16:creationId xmlns:a16="http://schemas.microsoft.com/office/drawing/2014/main" id="{35BCE8EB-3596-6419-9293-E6CFFDE75487}"/>
              </a:ext>
            </a:extLst>
          </p:cNvPr>
          <p:cNvPicPr>
            <a:picLocks noChangeAspect="1"/>
          </p:cNvPicPr>
          <p:nvPr/>
        </p:nvPicPr>
        <p:blipFill>
          <a:blip r:embed="rId4"/>
          <a:stretch>
            <a:fillRect/>
          </a:stretch>
        </p:blipFill>
        <p:spPr>
          <a:xfrm>
            <a:off x="1852684" y="3671316"/>
            <a:ext cx="3277431" cy="2545862"/>
          </a:xfrm>
          <a:prstGeom prst="rect">
            <a:avLst/>
          </a:prstGeom>
        </p:spPr>
      </p:pic>
      <p:pic>
        <p:nvPicPr>
          <p:cNvPr id="2" name="Picture 1">
            <a:extLst>
              <a:ext uri="{FF2B5EF4-FFF2-40B4-BE49-F238E27FC236}">
                <a16:creationId xmlns:a16="http://schemas.microsoft.com/office/drawing/2014/main" id="{5DED2A53-72B9-BDA4-2C23-7C492D08976E}"/>
              </a:ext>
            </a:extLst>
          </p:cNvPr>
          <p:cNvPicPr>
            <a:picLocks noChangeAspect="1"/>
          </p:cNvPicPr>
          <p:nvPr/>
        </p:nvPicPr>
        <p:blipFill>
          <a:blip r:embed="rId5"/>
          <a:stretch>
            <a:fillRect/>
          </a:stretch>
        </p:blipFill>
        <p:spPr>
          <a:xfrm>
            <a:off x="7318304" y="3671316"/>
            <a:ext cx="2772964" cy="2553469"/>
          </a:xfrm>
          <a:prstGeom prst="rect">
            <a:avLst/>
          </a:prstGeom>
        </p:spPr>
      </p:pic>
    </p:spTree>
    <p:extLst>
      <p:ext uri="{BB962C8B-B14F-4D97-AF65-F5344CB8AC3E}">
        <p14:creationId xmlns:p14="http://schemas.microsoft.com/office/powerpoint/2010/main" val="180743767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F0FB94-FF75-B20C-DD12-830A678203DD}"/>
              </a:ext>
            </a:extLst>
          </p:cNvPr>
          <p:cNvSpPr>
            <a:spLocks noGrp="1"/>
          </p:cNvSpPr>
          <p:nvPr>
            <p:ph type="title"/>
          </p:nvPr>
        </p:nvSpPr>
        <p:spPr>
          <a:xfrm>
            <a:off x="838200" y="365126"/>
            <a:ext cx="10515600" cy="726256"/>
          </a:xfrm>
        </p:spPr>
        <p:txBody>
          <a:bodyPr/>
          <a:lstStyle/>
          <a:p>
            <a:r>
              <a:rPr lang="en-GB" dirty="0"/>
              <a:t>Goal Africa</a:t>
            </a:r>
          </a:p>
        </p:txBody>
      </p:sp>
      <p:pic>
        <p:nvPicPr>
          <p:cNvPr id="5" name="Content Placeholder 4">
            <a:extLst>
              <a:ext uri="{FF2B5EF4-FFF2-40B4-BE49-F238E27FC236}">
                <a16:creationId xmlns:a16="http://schemas.microsoft.com/office/drawing/2014/main" id="{765BE285-904E-20D7-E007-2D32C6E7406F}"/>
              </a:ext>
            </a:extLst>
          </p:cNvPr>
          <p:cNvPicPr>
            <a:picLocks noGrp="1" noChangeAspect="1"/>
          </p:cNvPicPr>
          <p:nvPr>
            <p:ph idx="1"/>
          </p:nvPr>
        </p:nvPicPr>
        <p:blipFill>
          <a:blip r:embed="rId2"/>
          <a:stretch>
            <a:fillRect/>
          </a:stretch>
        </p:blipFill>
        <p:spPr>
          <a:xfrm>
            <a:off x="685565" y="4157089"/>
            <a:ext cx="7214251" cy="990600"/>
          </a:xfrm>
        </p:spPr>
      </p:pic>
      <p:pic>
        <p:nvPicPr>
          <p:cNvPr id="7" name="Picture 6">
            <a:extLst>
              <a:ext uri="{FF2B5EF4-FFF2-40B4-BE49-F238E27FC236}">
                <a16:creationId xmlns:a16="http://schemas.microsoft.com/office/drawing/2014/main" id="{17D3147B-3788-BA5B-5711-31FE05C52975}"/>
              </a:ext>
            </a:extLst>
          </p:cNvPr>
          <p:cNvPicPr>
            <a:picLocks noChangeAspect="1"/>
          </p:cNvPicPr>
          <p:nvPr/>
        </p:nvPicPr>
        <p:blipFill>
          <a:blip r:embed="rId3"/>
          <a:stretch>
            <a:fillRect/>
          </a:stretch>
        </p:blipFill>
        <p:spPr>
          <a:xfrm>
            <a:off x="4472065" y="3286675"/>
            <a:ext cx="7214251" cy="647700"/>
          </a:xfrm>
          <a:prstGeom prst="rect">
            <a:avLst/>
          </a:prstGeom>
        </p:spPr>
      </p:pic>
      <p:pic>
        <p:nvPicPr>
          <p:cNvPr id="9" name="Picture 8">
            <a:extLst>
              <a:ext uri="{FF2B5EF4-FFF2-40B4-BE49-F238E27FC236}">
                <a16:creationId xmlns:a16="http://schemas.microsoft.com/office/drawing/2014/main" id="{81969464-4F98-4E9C-3EAF-DF8B442DEED2}"/>
              </a:ext>
            </a:extLst>
          </p:cNvPr>
          <p:cNvPicPr>
            <a:picLocks noChangeAspect="1"/>
          </p:cNvPicPr>
          <p:nvPr/>
        </p:nvPicPr>
        <p:blipFill>
          <a:blip r:embed="rId4"/>
          <a:stretch>
            <a:fillRect/>
          </a:stretch>
        </p:blipFill>
        <p:spPr>
          <a:xfrm>
            <a:off x="407623" y="2025736"/>
            <a:ext cx="7012508" cy="1038225"/>
          </a:xfrm>
          <a:prstGeom prst="rect">
            <a:avLst/>
          </a:prstGeom>
        </p:spPr>
      </p:pic>
      <p:pic>
        <p:nvPicPr>
          <p:cNvPr id="11" name="Picture 10">
            <a:extLst>
              <a:ext uri="{FF2B5EF4-FFF2-40B4-BE49-F238E27FC236}">
                <a16:creationId xmlns:a16="http://schemas.microsoft.com/office/drawing/2014/main" id="{B99FA586-4E8A-DBB7-C76B-2D1DFA754312}"/>
              </a:ext>
            </a:extLst>
          </p:cNvPr>
          <p:cNvPicPr>
            <a:picLocks noChangeAspect="1"/>
          </p:cNvPicPr>
          <p:nvPr/>
        </p:nvPicPr>
        <p:blipFill>
          <a:blip r:embed="rId5"/>
          <a:stretch>
            <a:fillRect/>
          </a:stretch>
        </p:blipFill>
        <p:spPr>
          <a:xfrm>
            <a:off x="2578308" y="5661789"/>
            <a:ext cx="7484620" cy="933450"/>
          </a:xfrm>
          <a:prstGeom prst="rect">
            <a:avLst/>
          </a:prstGeom>
        </p:spPr>
      </p:pic>
      <p:pic>
        <p:nvPicPr>
          <p:cNvPr id="13" name="Picture 12">
            <a:extLst>
              <a:ext uri="{FF2B5EF4-FFF2-40B4-BE49-F238E27FC236}">
                <a16:creationId xmlns:a16="http://schemas.microsoft.com/office/drawing/2014/main" id="{C5E418B1-9C8E-7934-CD17-4EE289B48ED4}"/>
              </a:ext>
            </a:extLst>
          </p:cNvPr>
          <p:cNvPicPr>
            <a:picLocks noChangeAspect="1"/>
          </p:cNvPicPr>
          <p:nvPr/>
        </p:nvPicPr>
        <p:blipFill>
          <a:blip r:embed="rId6"/>
          <a:stretch>
            <a:fillRect/>
          </a:stretch>
        </p:blipFill>
        <p:spPr>
          <a:xfrm>
            <a:off x="5111646" y="932609"/>
            <a:ext cx="6715749" cy="965248"/>
          </a:xfrm>
          <a:prstGeom prst="rect">
            <a:avLst/>
          </a:prstGeom>
        </p:spPr>
      </p:pic>
    </p:spTree>
    <p:extLst>
      <p:ext uri="{BB962C8B-B14F-4D97-AF65-F5344CB8AC3E}">
        <p14:creationId xmlns:p14="http://schemas.microsoft.com/office/powerpoint/2010/main" val="357309732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F5EF0-B6E8-0D98-14E4-AD4B1E500936}"/>
              </a:ext>
            </a:extLst>
          </p:cNvPr>
          <p:cNvSpPr>
            <a:spLocks noGrp="1"/>
          </p:cNvSpPr>
          <p:nvPr>
            <p:ph type="title"/>
          </p:nvPr>
        </p:nvSpPr>
        <p:spPr>
          <a:xfrm>
            <a:off x="614207" y="893413"/>
            <a:ext cx="3600860" cy="5431536"/>
          </a:xfrm>
        </p:spPr>
        <p:txBody>
          <a:bodyPr>
            <a:normAutofit/>
          </a:bodyPr>
          <a:lstStyle/>
          <a:p>
            <a:r>
              <a:rPr lang="en-GB" sz="5400" noProof="0" dirty="0"/>
              <a:t>Hate Speech Example</a:t>
            </a:r>
          </a:p>
        </p:txBody>
      </p:sp>
      <p:sp>
        <p:nvSpPr>
          <p:cNvPr id="3" name="Content Placeholder 2">
            <a:extLst>
              <a:ext uri="{FF2B5EF4-FFF2-40B4-BE49-F238E27FC236}">
                <a16:creationId xmlns:a16="http://schemas.microsoft.com/office/drawing/2014/main" id="{7DFE9E4A-BD2F-A631-8163-C8A091EBC866}"/>
              </a:ext>
            </a:extLst>
          </p:cNvPr>
          <p:cNvSpPr>
            <a:spLocks noGrp="1"/>
          </p:cNvSpPr>
          <p:nvPr>
            <p:ph idx="1"/>
          </p:nvPr>
        </p:nvSpPr>
        <p:spPr>
          <a:xfrm>
            <a:off x="4454014" y="552091"/>
            <a:ext cx="6896740" cy="5431536"/>
          </a:xfrm>
        </p:spPr>
        <p:txBody>
          <a:bodyPr anchor="ctr">
            <a:normAutofit/>
          </a:bodyPr>
          <a:lstStyle/>
          <a:p>
            <a:pPr>
              <a:buFont typeface="Arial" panose="020B0604020202020204" pitchFamily="34" charset="0"/>
              <a:buChar char="•"/>
            </a:pPr>
            <a:r>
              <a:rPr lang="en-GB" sz="2400" b="0" i="0" noProof="0" dirty="0">
                <a:effectLst/>
                <a:latin typeface="Calibri" panose="020F0502020204030204" pitchFamily="34" charset="0"/>
              </a:rPr>
              <a:t>P1</a:t>
            </a:r>
            <a:r>
              <a:rPr lang="en-GB" sz="2400" b="0" i="1" noProof="0" dirty="0">
                <a:effectLst/>
                <a:latin typeface="Calibri" panose="020F0502020204030204" pitchFamily="34" charset="0"/>
              </a:rPr>
              <a:t>: I mean, I’m not racist but even you can’t deny it. Black people make everything scarier.</a:t>
            </a:r>
            <a:r>
              <a:rPr lang="en-GB" sz="2400" noProof="0" dirty="0">
                <a:latin typeface="SymbolMT"/>
              </a:rPr>
              <a:t> </a:t>
            </a:r>
            <a:r>
              <a:rPr lang="en-GB" sz="2400" b="0" i="1" noProof="0" dirty="0">
                <a:effectLst/>
                <a:latin typeface="Calibri" panose="020F0502020204030204" pitchFamily="34" charset="0"/>
              </a:rPr>
              <a:t>Don’t even try to deny it.</a:t>
            </a:r>
            <a:endParaRPr lang="en-GB" sz="2400" b="0" i="0" noProof="0" dirty="0">
              <a:effectLst/>
              <a:latin typeface="SymbolMT"/>
            </a:endParaRPr>
          </a:p>
          <a:p>
            <a:pPr>
              <a:buFont typeface="Arial" panose="020B0604020202020204" pitchFamily="34" charset="0"/>
              <a:buChar char="•"/>
            </a:pPr>
            <a:r>
              <a:rPr lang="en-GB" sz="2400" b="0" i="0" noProof="0" dirty="0">
                <a:effectLst/>
                <a:latin typeface="Calibri" panose="020F0502020204030204" pitchFamily="34" charset="0"/>
              </a:rPr>
              <a:t>P2: </a:t>
            </a:r>
            <a:r>
              <a:rPr lang="en-GB" sz="2400" b="0" i="1" noProof="0" dirty="0">
                <a:effectLst/>
                <a:latin typeface="Calibri" panose="020F0502020204030204" pitchFamily="34" charset="0"/>
              </a:rPr>
              <a:t>I mean, #asshats just make everything stupider. Don’t even try and deny it.</a:t>
            </a:r>
            <a:endParaRPr lang="en-GB" sz="2400" b="0" i="0" noProof="0" dirty="0">
              <a:effectLst/>
              <a:latin typeface="SymbolMT"/>
            </a:endParaRPr>
          </a:p>
          <a:p>
            <a:pPr>
              <a:buFont typeface="Arial" panose="020B0604020202020204" pitchFamily="34" charset="0"/>
              <a:buChar char="•"/>
            </a:pPr>
            <a:r>
              <a:rPr lang="en-GB" sz="2400" b="0" i="0" noProof="0" dirty="0">
                <a:effectLst/>
                <a:latin typeface="Calibri" panose="020F0502020204030204" pitchFamily="34" charset="0"/>
              </a:rPr>
              <a:t>P3: </a:t>
            </a:r>
            <a:r>
              <a:rPr lang="en-GB" sz="2400" b="0" i="1" noProof="0" dirty="0">
                <a:effectLst/>
                <a:latin typeface="Calibri" panose="020F0502020204030204" pitchFamily="34" charset="0"/>
              </a:rPr>
              <a:t>maybe you’re just a pussy...</a:t>
            </a:r>
          </a:p>
          <a:p>
            <a:pPr algn="l"/>
            <a:r>
              <a:rPr lang="en-GB" sz="2000" b="1" i="1" noProof="0" dirty="0">
                <a:effectLst/>
                <a:latin typeface="Open Sans" panose="020B0606030504020204" pitchFamily="34" charset="0"/>
              </a:rPr>
              <a:t>The Palestinians are like crocodiles; the more you give them meat, they want more</a:t>
            </a:r>
            <a:endParaRPr lang="en-GB" sz="2000" b="1" i="0" noProof="0" dirty="0">
              <a:effectLst/>
              <a:latin typeface="Open Sans" panose="020B0606030504020204" pitchFamily="34" charset="0"/>
            </a:endParaRPr>
          </a:p>
          <a:p>
            <a:pPr algn="l"/>
            <a:r>
              <a:rPr lang="en-GB" sz="2000" b="0" i="0" noProof="0" dirty="0">
                <a:solidFill>
                  <a:srgbClr val="676A6C"/>
                </a:solidFill>
                <a:effectLst/>
                <a:latin typeface="Open Sans" panose="020B0606030504020204" pitchFamily="34" charset="0"/>
              </a:rPr>
              <a:t> -</a:t>
            </a:r>
            <a:r>
              <a:rPr lang="en-GB" sz="2000" b="0" i="0" noProof="0" dirty="0">
                <a:effectLst/>
                <a:latin typeface="Open Sans" panose="020B0606030504020204" pitchFamily="34" charset="0"/>
              </a:rPr>
              <a:t>Ehud Barak, the then Prime Minister of Israel, August 28, 2000.</a:t>
            </a:r>
          </a:p>
          <a:p>
            <a:pPr algn="l"/>
            <a:r>
              <a:rPr lang="en-GB" sz="2000" b="1" i="1" noProof="0" dirty="0">
                <a:effectLst/>
                <a:latin typeface="Open Sans" panose="020B0606030504020204" pitchFamily="34" charset="0"/>
              </a:rPr>
              <a:t>Let’s Kill Jews, and let’s kill them for fun. #killjews</a:t>
            </a:r>
            <a:endParaRPr lang="en-GB" sz="2000" b="1" i="0" noProof="0" dirty="0">
              <a:effectLst/>
              <a:latin typeface="Open Sans" panose="020B0606030504020204" pitchFamily="34" charset="0"/>
            </a:endParaRPr>
          </a:p>
          <a:p>
            <a:pPr algn="l"/>
            <a:r>
              <a:rPr lang="en-GB" sz="2000" b="0" i="0" noProof="0" dirty="0">
                <a:effectLst/>
                <a:latin typeface="Open Sans" panose="020B0606030504020204" pitchFamily="34" charset="0"/>
              </a:rPr>
              <a:t>-Hamas Palestine, Twitter</a:t>
            </a:r>
          </a:p>
          <a:p>
            <a:pPr>
              <a:buFont typeface="Arial" panose="020B0604020202020204" pitchFamily="34" charset="0"/>
              <a:buChar char="•"/>
            </a:pPr>
            <a:endParaRPr lang="en-GB" sz="2400" b="0" i="0" noProof="0" dirty="0">
              <a:effectLst/>
              <a:latin typeface="SymbolMT"/>
            </a:endParaRPr>
          </a:p>
        </p:txBody>
      </p:sp>
    </p:spTree>
    <p:extLst>
      <p:ext uri="{BB962C8B-B14F-4D97-AF65-F5344CB8AC3E}">
        <p14:creationId xmlns:p14="http://schemas.microsoft.com/office/powerpoint/2010/main" val="170796920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8873D23-2DCF-4B31-A009-95721C06E8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13EF075-D4EF-4929-ADBC-91B27DA199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2" name="Group 11">
            <a:extLst>
              <a:ext uri="{FF2B5EF4-FFF2-40B4-BE49-F238E27FC236}">
                <a16:creationId xmlns:a16="http://schemas.microsoft.com/office/drawing/2014/main" id="{DAA26DFA-AAB2-4973-9C17-16D587C7B1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1863" y="508838"/>
            <a:ext cx="5217958" cy="6239661"/>
            <a:chOff x="-19221" y="251144"/>
            <a:chExt cx="5217958" cy="6239661"/>
          </a:xfrm>
        </p:grpSpPr>
        <p:sp>
          <p:nvSpPr>
            <p:cNvPr id="13" name="Freeform: Shape 12">
              <a:extLst>
                <a:ext uri="{FF2B5EF4-FFF2-40B4-BE49-F238E27FC236}">
                  <a16:creationId xmlns:a16="http://schemas.microsoft.com/office/drawing/2014/main" id="{3F407F11-7321-4BF6-8536-CCE8E34245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251144"/>
              <a:ext cx="5187198" cy="6239661"/>
            </a:xfrm>
            <a:custGeom>
              <a:avLst/>
              <a:gdLst>
                <a:gd name="connsiteX0" fmla="*/ 2011811 w 5187198"/>
                <a:gd name="connsiteY0" fmla="*/ 4 h 6239661"/>
                <a:gd name="connsiteX1" fmla="*/ 2617011 w 5187198"/>
                <a:gd name="connsiteY1" fmla="*/ 70590 h 6239661"/>
                <a:gd name="connsiteX2" fmla="*/ 2690321 w 5187198"/>
                <a:gd name="connsiteY2" fmla="*/ 88146 h 6239661"/>
                <a:gd name="connsiteX3" fmla="*/ 2726863 w 5187198"/>
                <a:gd name="connsiteY3" fmla="*/ 97127 h 6239661"/>
                <a:gd name="connsiteX4" fmla="*/ 2762951 w 5187198"/>
                <a:gd name="connsiteY4" fmla="*/ 107375 h 6239661"/>
                <a:gd name="connsiteX5" fmla="*/ 2834843 w 5187198"/>
                <a:gd name="connsiteY5" fmla="*/ 128493 h 6239661"/>
                <a:gd name="connsiteX6" fmla="*/ 2906574 w 5187198"/>
                <a:gd name="connsiteY6" fmla="*/ 151076 h 6239661"/>
                <a:gd name="connsiteX7" fmla="*/ 3049504 w 5187198"/>
                <a:gd name="connsiteY7" fmla="*/ 202124 h 6239661"/>
                <a:gd name="connsiteX8" fmla="*/ 3189518 w 5187198"/>
                <a:gd name="connsiteY8" fmla="*/ 260159 h 6239661"/>
                <a:gd name="connsiteX9" fmla="*/ 3326048 w 5187198"/>
                <a:gd name="connsiteY9" fmla="*/ 325143 h 6239661"/>
                <a:gd name="connsiteX10" fmla="*/ 3459166 w 5187198"/>
                <a:gd name="connsiteY10" fmla="*/ 395936 h 6239661"/>
                <a:gd name="connsiteX11" fmla="*/ 3588578 w 5187198"/>
                <a:gd name="connsiteY11" fmla="*/ 472343 h 6239661"/>
                <a:gd name="connsiteX12" fmla="*/ 3651864 w 5187198"/>
                <a:gd name="connsiteY12" fmla="*/ 512600 h 6239661"/>
                <a:gd name="connsiteX13" fmla="*/ 3714514 w 5187198"/>
                <a:gd name="connsiteY13" fmla="*/ 553499 h 6239661"/>
                <a:gd name="connsiteX14" fmla="*/ 4181221 w 5187198"/>
                <a:gd name="connsiteY14" fmla="*/ 922912 h 6239661"/>
                <a:gd name="connsiteX15" fmla="*/ 4582963 w 5187198"/>
                <a:gd name="connsiteY15" fmla="*/ 1358264 h 6239661"/>
                <a:gd name="connsiteX16" fmla="*/ 4670721 w 5187198"/>
                <a:gd name="connsiteY16" fmla="*/ 1477644 h 6239661"/>
                <a:gd name="connsiteX17" fmla="*/ 4752378 w 5187198"/>
                <a:gd name="connsiteY17" fmla="*/ 1601187 h 6239661"/>
                <a:gd name="connsiteX18" fmla="*/ 4772168 w 5187198"/>
                <a:gd name="connsiteY18" fmla="*/ 1632456 h 6239661"/>
                <a:gd name="connsiteX19" fmla="*/ 4782117 w 5187198"/>
                <a:gd name="connsiteY19" fmla="*/ 1648104 h 6239661"/>
                <a:gd name="connsiteX20" fmla="*/ 4791381 w 5187198"/>
                <a:gd name="connsiteY20" fmla="*/ 1664150 h 6239661"/>
                <a:gd name="connsiteX21" fmla="*/ 4828190 w 5187198"/>
                <a:gd name="connsiteY21" fmla="*/ 1728379 h 6239661"/>
                <a:gd name="connsiteX22" fmla="*/ 4864832 w 5187198"/>
                <a:gd name="connsiteY22" fmla="*/ 1792796 h 6239661"/>
                <a:gd name="connsiteX23" fmla="*/ 4899201 w 5187198"/>
                <a:gd name="connsiteY23" fmla="*/ 1858342 h 6239661"/>
                <a:gd name="connsiteX24" fmla="*/ 4933266 w 5187198"/>
                <a:gd name="connsiteY24" fmla="*/ 1924155 h 6239661"/>
                <a:gd name="connsiteX25" fmla="*/ 4964403 w 5187198"/>
                <a:gd name="connsiteY25" fmla="*/ 1991384 h 6239661"/>
                <a:gd name="connsiteX26" fmla="*/ 4995019 w 5187198"/>
                <a:gd name="connsiteY26" fmla="*/ 2058823 h 6239661"/>
                <a:gd name="connsiteX27" fmla="*/ 5021999 w 5187198"/>
                <a:gd name="connsiteY27" fmla="*/ 2127723 h 6239661"/>
                <a:gd name="connsiteX28" fmla="*/ 5048321 w 5187198"/>
                <a:gd name="connsiteY28" fmla="*/ 2196908 h 6239661"/>
                <a:gd name="connsiteX29" fmla="*/ 5070546 w 5187198"/>
                <a:gd name="connsiteY29" fmla="*/ 2267547 h 6239661"/>
                <a:gd name="connsiteX30" fmla="*/ 5092171 w 5187198"/>
                <a:gd name="connsiteY30" fmla="*/ 2338256 h 6239661"/>
                <a:gd name="connsiteX31" fmla="*/ 5110305 w 5187198"/>
                <a:gd name="connsiteY31" fmla="*/ 2409886 h 6239661"/>
                <a:gd name="connsiteX32" fmla="*/ 5186393 w 5187198"/>
                <a:gd name="connsiteY32" fmla="*/ 2992022 h 6239661"/>
                <a:gd name="connsiteX33" fmla="*/ 5149045 w 5187198"/>
                <a:gd name="connsiteY33" fmla="*/ 3571816 h 6239661"/>
                <a:gd name="connsiteX34" fmla="*/ 5126572 w 5187198"/>
                <a:gd name="connsiteY34" fmla="*/ 3714520 h 6239661"/>
                <a:gd name="connsiteX35" fmla="*/ 5099067 w 5187198"/>
                <a:gd name="connsiteY35" fmla="*/ 3856108 h 6239661"/>
                <a:gd name="connsiteX36" fmla="*/ 5095699 w 5187198"/>
                <a:gd name="connsiteY36" fmla="*/ 3873868 h 6239661"/>
                <a:gd name="connsiteX37" fmla="*/ 5091573 w 5187198"/>
                <a:gd name="connsiteY37" fmla="*/ 3891426 h 6239661"/>
                <a:gd name="connsiteX38" fmla="*/ 5083324 w 5187198"/>
                <a:gd name="connsiteY38" fmla="*/ 3926541 h 6239661"/>
                <a:gd name="connsiteX39" fmla="*/ 5067256 w 5187198"/>
                <a:gd name="connsiteY39" fmla="*/ 3996889 h 6239661"/>
                <a:gd name="connsiteX40" fmla="*/ 5059194 w 5187198"/>
                <a:gd name="connsiteY40" fmla="*/ 4032171 h 6239661"/>
                <a:gd name="connsiteX41" fmla="*/ 5049522 w 5187198"/>
                <a:gd name="connsiteY41" fmla="*/ 4067833 h 6239661"/>
                <a:gd name="connsiteX42" fmla="*/ 5040067 w 5187198"/>
                <a:gd name="connsiteY42" fmla="*/ 4103553 h 6239661"/>
                <a:gd name="connsiteX43" fmla="*/ 5028960 w 5187198"/>
                <a:gd name="connsiteY43" fmla="*/ 4138946 h 6239661"/>
                <a:gd name="connsiteX44" fmla="*/ 4917351 w 5187198"/>
                <a:gd name="connsiteY44" fmla="*/ 4417041 h 6239661"/>
                <a:gd name="connsiteX45" fmla="*/ 4756163 w 5187198"/>
                <a:gd name="connsiteY45" fmla="*/ 4676402 h 6239661"/>
                <a:gd name="connsiteX46" fmla="*/ 4322493 w 5187198"/>
                <a:gd name="connsiteY46" fmla="*/ 5105604 h 6239661"/>
                <a:gd name="connsiteX47" fmla="*/ 3840510 w 5187198"/>
                <a:gd name="connsiteY47" fmla="*/ 5429590 h 6239661"/>
                <a:gd name="connsiteX48" fmla="*/ 3606447 w 5187198"/>
                <a:gd name="connsiteY48" fmla="*/ 5572862 h 6239661"/>
                <a:gd name="connsiteX49" fmla="*/ 3488814 w 5187198"/>
                <a:gd name="connsiteY49" fmla="*/ 5647178 h 6239661"/>
                <a:gd name="connsiteX50" fmla="*/ 3365864 w 5187198"/>
                <a:gd name="connsiteY50" fmla="*/ 5722735 h 6239661"/>
                <a:gd name="connsiteX51" fmla="*/ 2839486 w 5187198"/>
                <a:gd name="connsiteY51" fmla="*/ 5999120 h 6239661"/>
                <a:gd name="connsiteX52" fmla="*/ 2242423 w 5187198"/>
                <a:gd name="connsiteY52" fmla="*/ 6192346 h 6239661"/>
                <a:gd name="connsiteX53" fmla="*/ 1589380 w 5187198"/>
                <a:gd name="connsiteY53" fmla="*/ 6230657 h 6239661"/>
                <a:gd name="connsiteX54" fmla="*/ 1548244 w 5187198"/>
                <a:gd name="connsiteY54" fmla="*/ 6226706 h 6239661"/>
                <a:gd name="connsiteX55" fmla="*/ 1507348 w 5187198"/>
                <a:gd name="connsiteY55" fmla="*/ 6221428 h 6239661"/>
                <a:gd name="connsiteX56" fmla="*/ 1466401 w 5187198"/>
                <a:gd name="connsiteY56" fmla="*/ 6215904 h 6239661"/>
                <a:gd name="connsiteX57" fmla="*/ 1425773 w 5187198"/>
                <a:gd name="connsiteY57" fmla="*/ 6209191 h 6239661"/>
                <a:gd name="connsiteX58" fmla="*/ 1344960 w 5187198"/>
                <a:gd name="connsiteY58" fmla="*/ 6193681 h 6239661"/>
                <a:gd name="connsiteX59" fmla="*/ 1265007 w 5187198"/>
                <a:gd name="connsiteY59" fmla="*/ 6175388 h 6239661"/>
                <a:gd name="connsiteX60" fmla="*/ 1225415 w 5187198"/>
                <a:gd name="connsiteY60" fmla="*/ 6165243 h 6239661"/>
                <a:gd name="connsiteX61" fmla="*/ 1186567 w 5187198"/>
                <a:gd name="connsiteY61" fmla="*/ 6154486 h 6239661"/>
                <a:gd name="connsiteX62" fmla="*/ 1111158 w 5187198"/>
                <a:gd name="connsiteY62" fmla="*/ 6130918 h 6239661"/>
                <a:gd name="connsiteX63" fmla="*/ 1035915 w 5187198"/>
                <a:gd name="connsiteY63" fmla="*/ 6107163 h 6239661"/>
                <a:gd name="connsiteX64" fmla="*/ 961579 w 5187198"/>
                <a:gd name="connsiteY64" fmla="*/ 6079594 h 6239661"/>
                <a:gd name="connsiteX65" fmla="*/ 395297 w 5187198"/>
                <a:gd name="connsiteY65" fmla="*/ 5792812 h 6239661"/>
                <a:gd name="connsiteX66" fmla="*/ 265239 w 5187198"/>
                <a:gd name="connsiteY66" fmla="*/ 5701511 h 6239661"/>
                <a:gd name="connsiteX67" fmla="*/ 233756 w 5187198"/>
                <a:gd name="connsiteY67" fmla="*/ 5677542 h 6239661"/>
                <a:gd name="connsiteX68" fmla="*/ 202800 w 5187198"/>
                <a:gd name="connsiteY68" fmla="*/ 5652902 h 6239661"/>
                <a:gd name="connsiteX69" fmla="*/ 140918 w 5187198"/>
                <a:gd name="connsiteY69" fmla="*/ 5603515 h 6239661"/>
                <a:gd name="connsiteX70" fmla="*/ 110625 w 5187198"/>
                <a:gd name="connsiteY70" fmla="*/ 5578127 h 6239661"/>
                <a:gd name="connsiteX71" fmla="*/ 95631 w 5187198"/>
                <a:gd name="connsiteY71" fmla="*/ 5565299 h 6239661"/>
                <a:gd name="connsiteX72" fmla="*/ 81966 w 5187198"/>
                <a:gd name="connsiteY72" fmla="*/ 5550973 h 6239661"/>
                <a:gd name="connsiteX73" fmla="*/ 27991 w 5187198"/>
                <a:gd name="connsiteY73" fmla="*/ 5493272 h 6239661"/>
                <a:gd name="connsiteX74" fmla="*/ 1454 w 5187198"/>
                <a:gd name="connsiteY74" fmla="*/ 5464252 h 6239661"/>
                <a:gd name="connsiteX75" fmla="*/ 0 w 5187198"/>
                <a:gd name="connsiteY75" fmla="*/ 5462518 h 6239661"/>
                <a:gd name="connsiteX76" fmla="*/ 0 w 5187198"/>
                <a:gd name="connsiteY76" fmla="*/ 4720187 h 6239661"/>
                <a:gd name="connsiteX77" fmla="*/ 109684 w 5187198"/>
                <a:gd name="connsiteY77" fmla="*/ 4836724 h 6239661"/>
                <a:gd name="connsiteX78" fmla="*/ 306959 w 5187198"/>
                <a:gd name="connsiteY78" fmla="*/ 5007200 h 6239661"/>
                <a:gd name="connsiteX79" fmla="*/ 358101 w 5187198"/>
                <a:gd name="connsiteY79" fmla="*/ 5046057 h 6239661"/>
                <a:gd name="connsiteX80" fmla="*/ 383328 w 5187198"/>
                <a:gd name="connsiteY80" fmla="*/ 5065684 h 6239661"/>
                <a:gd name="connsiteX81" fmla="*/ 409503 w 5187198"/>
                <a:gd name="connsiteY81" fmla="*/ 5083942 h 6239661"/>
                <a:gd name="connsiteX82" fmla="*/ 461889 w 5187198"/>
                <a:gd name="connsiteY82" fmla="*/ 5119888 h 6239661"/>
                <a:gd name="connsiteX83" fmla="*/ 474883 w 5187198"/>
                <a:gd name="connsiteY83" fmla="*/ 5128933 h 6239661"/>
                <a:gd name="connsiteX84" fmla="*/ 486410 w 5187198"/>
                <a:gd name="connsiteY84" fmla="*/ 5139557 h 6239661"/>
                <a:gd name="connsiteX85" fmla="*/ 510852 w 5187198"/>
                <a:gd name="connsiteY85" fmla="*/ 5159089 h 6239661"/>
                <a:gd name="connsiteX86" fmla="*/ 560653 w 5187198"/>
                <a:gd name="connsiteY86" fmla="*/ 5196893 h 6239661"/>
                <a:gd name="connsiteX87" fmla="*/ 585485 w 5187198"/>
                <a:gd name="connsiteY87" fmla="*/ 5215834 h 6239661"/>
                <a:gd name="connsiteX88" fmla="*/ 610707 w 5187198"/>
                <a:gd name="connsiteY88" fmla="*/ 5234185 h 6239661"/>
                <a:gd name="connsiteX89" fmla="*/ 714768 w 5187198"/>
                <a:gd name="connsiteY89" fmla="*/ 5303103 h 6239661"/>
                <a:gd name="connsiteX90" fmla="*/ 1166634 w 5187198"/>
                <a:gd name="connsiteY90" fmla="*/ 5513322 h 6239661"/>
                <a:gd name="connsiteX91" fmla="*/ 1225991 w 5187198"/>
                <a:gd name="connsiteY91" fmla="*/ 5533632 h 6239661"/>
                <a:gd name="connsiteX92" fmla="*/ 1286680 w 5187198"/>
                <a:gd name="connsiteY92" fmla="*/ 5550705 h 6239661"/>
                <a:gd name="connsiteX93" fmla="*/ 1347310 w 5187198"/>
                <a:gd name="connsiteY93" fmla="*/ 5567995 h 6239661"/>
                <a:gd name="connsiteX94" fmla="*/ 1377002 w 5187198"/>
                <a:gd name="connsiteY94" fmla="*/ 5575719 h 6239661"/>
                <a:gd name="connsiteX95" fmla="*/ 1406328 w 5187198"/>
                <a:gd name="connsiteY95" fmla="*/ 5582649 h 6239661"/>
                <a:gd name="connsiteX96" fmla="*/ 1465060 w 5187198"/>
                <a:gd name="connsiteY96" fmla="*/ 5594909 h 6239661"/>
                <a:gd name="connsiteX97" fmla="*/ 1523881 w 5187198"/>
                <a:gd name="connsiteY97" fmla="*/ 5605105 h 6239661"/>
                <a:gd name="connsiteX98" fmla="*/ 1553325 w 5187198"/>
                <a:gd name="connsiteY98" fmla="*/ 5609865 h 6239661"/>
                <a:gd name="connsiteX99" fmla="*/ 1582813 w 5187198"/>
                <a:gd name="connsiteY99" fmla="*/ 5613593 h 6239661"/>
                <a:gd name="connsiteX100" fmla="*/ 1612301 w 5187198"/>
                <a:gd name="connsiteY100" fmla="*/ 5617321 h 6239661"/>
                <a:gd name="connsiteX101" fmla="*/ 1641863 w 5187198"/>
                <a:gd name="connsiteY101" fmla="*/ 5619910 h 6239661"/>
                <a:gd name="connsiteX102" fmla="*/ 2117508 w 5187198"/>
                <a:gd name="connsiteY102" fmla="*/ 5595156 h 6239661"/>
                <a:gd name="connsiteX103" fmla="*/ 2597368 w 5187198"/>
                <a:gd name="connsiteY103" fmla="*/ 5447381 h 6239661"/>
                <a:gd name="connsiteX104" fmla="*/ 3082968 w 5187198"/>
                <a:gd name="connsiteY104" fmla="*/ 5223245 h 6239661"/>
                <a:gd name="connsiteX105" fmla="*/ 3334855 w 5187198"/>
                <a:gd name="connsiteY105" fmla="*/ 5097383 h 6239661"/>
                <a:gd name="connsiteX106" fmla="*/ 3599509 w 5187198"/>
                <a:gd name="connsiteY106" fmla="*/ 4976217 h 6239661"/>
                <a:gd name="connsiteX107" fmla="*/ 4112002 w 5187198"/>
                <a:gd name="connsiteY107" fmla="*/ 4766359 h 6239661"/>
                <a:gd name="connsiteX108" fmla="*/ 4348983 w 5187198"/>
                <a:gd name="connsiteY108" fmla="*/ 4649833 h 6239661"/>
                <a:gd name="connsiteX109" fmla="*/ 4560505 w 5187198"/>
                <a:gd name="connsiteY109" fmla="*/ 4501564 h 6239661"/>
                <a:gd name="connsiteX110" fmla="*/ 4731963 w 5187198"/>
                <a:gd name="connsiteY110" fmla="*/ 4309870 h 6239661"/>
                <a:gd name="connsiteX111" fmla="*/ 4852344 w 5187198"/>
                <a:gd name="connsiteY111" fmla="*/ 4078640 h 6239661"/>
                <a:gd name="connsiteX112" fmla="*/ 4863972 w 5187198"/>
                <a:gd name="connsiteY112" fmla="*/ 4047790 h 6239661"/>
                <a:gd name="connsiteX113" fmla="*/ 4874144 w 5187198"/>
                <a:gd name="connsiteY113" fmla="*/ 4016320 h 6239661"/>
                <a:gd name="connsiteX114" fmla="*/ 4884127 w 5187198"/>
                <a:gd name="connsiteY114" fmla="*/ 3984682 h 6239661"/>
                <a:gd name="connsiteX115" fmla="*/ 4892800 w 5187198"/>
                <a:gd name="connsiteY115" fmla="*/ 3951883 h 6239661"/>
                <a:gd name="connsiteX116" fmla="*/ 4909526 w 5187198"/>
                <a:gd name="connsiteY116" fmla="*/ 3886001 h 6239661"/>
                <a:gd name="connsiteX117" fmla="*/ 4917687 w 5187198"/>
                <a:gd name="connsiteY117" fmla="*/ 3852948 h 6239661"/>
                <a:gd name="connsiteX118" fmla="*/ 4921768 w 5187198"/>
                <a:gd name="connsiteY118" fmla="*/ 3836422 h 6239661"/>
                <a:gd name="connsiteX119" fmla="*/ 4924845 w 5187198"/>
                <a:gd name="connsiteY119" fmla="*/ 3819742 h 6239661"/>
                <a:gd name="connsiteX120" fmla="*/ 4948230 w 5187198"/>
                <a:gd name="connsiteY120" fmla="*/ 3685744 h 6239661"/>
                <a:gd name="connsiteX121" fmla="*/ 4962782 w 5187198"/>
                <a:gd name="connsiteY121" fmla="*/ 3550540 h 6239661"/>
                <a:gd name="connsiteX122" fmla="*/ 4939468 w 5187198"/>
                <a:gd name="connsiteY122" fmla="*/ 3010249 h 6239661"/>
                <a:gd name="connsiteX123" fmla="*/ 4816901 w 5187198"/>
                <a:gd name="connsiteY123" fmla="*/ 2488224 h 6239661"/>
                <a:gd name="connsiteX124" fmla="*/ 4797005 w 5187198"/>
                <a:gd name="connsiteY124" fmla="*/ 2424470 h 6239661"/>
                <a:gd name="connsiteX125" fmla="*/ 4774433 w 5187198"/>
                <a:gd name="connsiteY125" fmla="*/ 2361620 h 6239661"/>
                <a:gd name="connsiteX126" fmla="*/ 4752459 w 5187198"/>
                <a:gd name="connsiteY126" fmla="*/ 2298700 h 6239661"/>
                <a:gd name="connsiteX127" fmla="*/ 4728083 w 5187198"/>
                <a:gd name="connsiteY127" fmla="*/ 2236526 h 6239661"/>
                <a:gd name="connsiteX128" fmla="*/ 4704471 w 5187198"/>
                <a:gd name="connsiteY128" fmla="*/ 2174095 h 6239661"/>
                <a:gd name="connsiteX129" fmla="*/ 4678399 w 5187198"/>
                <a:gd name="connsiteY129" fmla="*/ 2112626 h 6239661"/>
                <a:gd name="connsiteX130" fmla="*/ 4652601 w 5187198"/>
                <a:gd name="connsiteY130" fmla="*/ 2050999 h 6239661"/>
                <a:gd name="connsiteX131" fmla="*/ 4624205 w 5187198"/>
                <a:gd name="connsiteY131" fmla="*/ 1990415 h 6239661"/>
                <a:gd name="connsiteX132" fmla="*/ 4595398 w 5187198"/>
                <a:gd name="connsiteY132" fmla="*/ 1930069 h 6239661"/>
                <a:gd name="connsiteX133" fmla="*/ 4563827 w 5187198"/>
                <a:gd name="connsiteY133" fmla="*/ 1870952 h 6239661"/>
                <a:gd name="connsiteX134" fmla="*/ 4531433 w 5187198"/>
                <a:gd name="connsiteY134" fmla="*/ 1812311 h 6239661"/>
                <a:gd name="connsiteX135" fmla="*/ 4523315 w 5187198"/>
                <a:gd name="connsiteY135" fmla="*/ 1797616 h 6239661"/>
                <a:gd name="connsiteX136" fmla="*/ 4514482 w 5187198"/>
                <a:gd name="connsiteY136" fmla="*/ 1783425 h 6239661"/>
                <a:gd name="connsiteX137" fmla="*/ 4496845 w 5187198"/>
                <a:gd name="connsiteY137" fmla="*/ 1754936 h 6239661"/>
                <a:gd name="connsiteX138" fmla="*/ 4461463 w 5187198"/>
                <a:gd name="connsiteY138" fmla="*/ 1697929 h 6239661"/>
                <a:gd name="connsiteX139" fmla="*/ 4452660 w 5187198"/>
                <a:gd name="connsiteY139" fmla="*/ 1683629 h 6239661"/>
                <a:gd name="connsiteX140" fmla="*/ 4443141 w 5187198"/>
                <a:gd name="connsiteY140" fmla="*/ 1669834 h 6239661"/>
                <a:gd name="connsiteX141" fmla="*/ 4424241 w 5187198"/>
                <a:gd name="connsiteY141" fmla="*/ 1642166 h 6239661"/>
                <a:gd name="connsiteX142" fmla="*/ 4346886 w 5187198"/>
                <a:gd name="connsiteY142" fmla="*/ 1532412 h 6239661"/>
                <a:gd name="connsiteX143" fmla="*/ 3985497 w 5187198"/>
                <a:gd name="connsiteY143" fmla="*/ 1134649 h 6239661"/>
                <a:gd name="connsiteX144" fmla="*/ 3545665 w 5187198"/>
                <a:gd name="connsiteY144" fmla="*/ 825877 h 6239661"/>
                <a:gd name="connsiteX145" fmla="*/ 3486190 w 5187198"/>
                <a:gd name="connsiteY145" fmla="*/ 794756 h 6239661"/>
                <a:gd name="connsiteX146" fmla="*/ 3426182 w 5187198"/>
                <a:gd name="connsiteY146" fmla="*/ 764765 h 6239661"/>
                <a:gd name="connsiteX147" fmla="*/ 3365044 w 5187198"/>
                <a:gd name="connsiteY147" fmla="*/ 737255 h 6239661"/>
                <a:gd name="connsiteX148" fmla="*/ 3334529 w 5187198"/>
                <a:gd name="connsiteY148" fmla="*/ 723514 h 6239661"/>
                <a:gd name="connsiteX149" fmla="*/ 3303733 w 5187198"/>
                <a:gd name="connsiteY149" fmla="*/ 710395 h 6239661"/>
                <a:gd name="connsiteX150" fmla="*/ 3179033 w 5187198"/>
                <a:gd name="connsiteY150" fmla="*/ 662259 h 6239661"/>
                <a:gd name="connsiteX151" fmla="*/ 3052408 w 5187198"/>
                <a:gd name="connsiteY151" fmla="*/ 620447 h 6239661"/>
                <a:gd name="connsiteX152" fmla="*/ 2924325 w 5187198"/>
                <a:gd name="connsiteY152" fmla="*/ 584505 h 6239661"/>
                <a:gd name="connsiteX153" fmla="*/ 2859667 w 5187198"/>
                <a:gd name="connsiteY153" fmla="*/ 569266 h 6239661"/>
                <a:gd name="connsiteX154" fmla="*/ 2795226 w 5187198"/>
                <a:gd name="connsiteY154" fmla="*/ 554085 h 6239661"/>
                <a:gd name="connsiteX155" fmla="*/ 2729702 w 5187198"/>
                <a:gd name="connsiteY155" fmla="*/ 540354 h 6239661"/>
                <a:gd name="connsiteX156" fmla="*/ 2663758 w 5187198"/>
                <a:gd name="connsiteY156" fmla="*/ 527322 h 6239661"/>
                <a:gd name="connsiteX157" fmla="*/ 2630927 w 5187198"/>
                <a:gd name="connsiteY157" fmla="*/ 520495 h 6239661"/>
                <a:gd name="connsiteX158" fmla="*/ 2597965 w 5187198"/>
                <a:gd name="connsiteY158" fmla="*/ 515024 h 6239661"/>
                <a:gd name="connsiteX159" fmla="*/ 2532205 w 5187198"/>
                <a:gd name="connsiteY159" fmla="*/ 503895 h 6239661"/>
                <a:gd name="connsiteX160" fmla="*/ 2010064 w 5187198"/>
                <a:gd name="connsiteY160" fmla="*/ 452552 h 6239661"/>
                <a:gd name="connsiteX161" fmla="*/ 1494552 w 5187198"/>
                <a:gd name="connsiteY161" fmla="*/ 485055 h 6239661"/>
                <a:gd name="connsiteX162" fmla="*/ 1366896 w 5187198"/>
                <a:gd name="connsiteY162" fmla="*/ 509389 h 6239661"/>
                <a:gd name="connsiteX163" fmla="*/ 1240175 w 5187198"/>
                <a:gd name="connsiteY163" fmla="*/ 541045 h 6239661"/>
                <a:gd name="connsiteX164" fmla="*/ 1177438 w 5187198"/>
                <a:gd name="connsiteY164" fmla="*/ 560170 h 6239661"/>
                <a:gd name="connsiteX165" fmla="*/ 1145987 w 5187198"/>
                <a:gd name="connsiteY165" fmla="*/ 569826 h 6239661"/>
                <a:gd name="connsiteX166" fmla="*/ 1130315 w 5187198"/>
                <a:gd name="connsiteY166" fmla="*/ 574669 h 6239661"/>
                <a:gd name="connsiteX167" fmla="*/ 1114873 w 5187198"/>
                <a:gd name="connsiteY167" fmla="*/ 580384 h 6239661"/>
                <a:gd name="connsiteX168" fmla="*/ 1052839 w 5187198"/>
                <a:gd name="connsiteY168" fmla="*/ 602943 h 6239661"/>
                <a:gd name="connsiteX169" fmla="*/ 991135 w 5187198"/>
                <a:gd name="connsiteY169" fmla="*/ 626866 h 6239661"/>
                <a:gd name="connsiteX170" fmla="*/ 930179 w 5187198"/>
                <a:gd name="connsiteY170" fmla="*/ 653191 h 6239661"/>
                <a:gd name="connsiteX171" fmla="*/ 869768 w 5187198"/>
                <a:gd name="connsiteY171" fmla="*/ 680937 h 6239661"/>
                <a:gd name="connsiteX172" fmla="*/ 810085 w 5187198"/>
                <a:gd name="connsiteY172" fmla="*/ 710734 h 6239661"/>
                <a:gd name="connsiteX173" fmla="*/ 751220 w 5187198"/>
                <a:gd name="connsiteY173" fmla="*/ 741794 h 6239661"/>
                <a:gd name="connsiteX174" fmla="*/ 532669 w 5187198"/>
                <a:gd name="connsiteY174" fmla="*/ 881688 h 6239661"/>
                <a:gd name="connsiteX175" fmla="*/ 354185 w 5187198"/>
                <a:gd name="connsiteY175" fmla="*/ 1050286 h 6239661"/>
                <a:gd name="connsiteX176" fmla="*/ 315980 w 5187198"/>
                <a:gd name="connsiteY176" fmla="*/ 1098125 h 6239661"/>
                <a:gd name="connsiteX177" fmla="*/ 280345 w 5187198"/>
                <a:gd name="connsiteY177" fmla="*/ 1149782 h 6239661"/>
                <a:gd name="connsiteX178" fmla="*/ 245890 w 5187198"/>
                <a:gd name="connsiteY178" fmla="*/ 1203959 h 6239661"/>
                <a:gd name="connsiteX179" fmla="*/ 212162 w 5187198"/>
                <a:gd name="connsiteY179" fmla="*/ 1260184 h 6239661"/>
                <a:gd name="connsiteX180" fmla="*/ 80716 w 5187198"/>
                <a:gd name="connsiteY180" fmla="*/ 1502476 h 6239661"/>
                <a:gd name="connsiteX181" fmla="*/ 0 w 5187198"/>
                <a:gd name="connsiteY181" fmla="*/ 1648841 h 6239661"/>
                <a:gd name="connsiteX182" fmla="*/ 0 w 5187198"/>
                <a:gd name="connsiteY182" fmla="*/ 954863 h 6239661"/>
                <a:gd name="connsiteX183" fmla="*/ 43491 w 5187198"/>
                <a:gd name="connsiteY183" fmla="*/ 895513 h 6239661"/>
                <a:gd name="connsiteX184" fmla="*/ 93923 w 5187198"/>
                <a:gd name="connsiteY184" fmla="*/ 834489 h 6239661"/>
                <a:gd name="connsiteX185" fmla="*/ 323465 w 5187198"/>
                <a:gd name="connsiteY185" fmla="*/ 617671 h 6239661"/>
                <a:gd name="connsiteX186" fmla="*/ 574777 w 5187198"/>
                <a:gd name="connsiteY186" fmla="*/ 446794 h 6239661"/>
                <a:gd name="connsiteX187" fmla="*/ 638943 w 5187198"/>
                <a:gd name="connsiteY187" fmla="*/ 408925 h 6239661"/>
                <a:gd name="connsiteX188" fmla="*/ 703505 w 5187198"/>
                <a:gd name="connsiteY188" fmla="*/ 371742 h 6239661"/>
                <a:gd name="connsiteX189" fmla="*/ 769262 w 5187198"/>
                <a:gd name="connsiteY189" fmla="*/ 336154 h 6239661"/>
                <a:gd name="connsiteX190" fmla="*/ 835552 w 5187198"/>
                <a:gd name="connsiteY190" fmla="*/ 301173 h 6239661"/>
                <a:gd name="connsiteX191" fmla="*/ 902979 w 5187198"/>
                <a:gd name="connsiteY191" fmla="*/ 268004 h 6239661"/>
                <a:gd name="connsiteX192" fmla="*/ 971127 w 5187198"/>
                <a:gd name="connsiteY192" fmla="*/ 235607 h 6239661"/>
                <a:gd name="connsiteX193" fmla="*/ 988238 w 5187198"/>
                <a:gd name="connsiteY193" fmla="*/ 227556 h 6239661"/>
                <a:gd name="connsiteX194" fmla="*/ 1005744 w 5187198"/>
                <a:gd name="connsiteY194" fmla="*/ 220191 h 6239661"/>
                <a:gd name="connsiteX195" fmla="*/ 1040729 w 5187198"/>
                <a:gd name="connsiteY195" fmla="*/ 205569 h 6239661"/>
                <a:gd name="connsiteX196" fmla="*/ 1110835 w 5187198"/>
                <a:gd name="connsiteY196" fmla="*/ 176248 h 6239661"/>
                <a:gd name="connsiteX197" fmla="*/ 1254256 w 5187198"/>
                <a:gd name="connsiteY197" fmla="*/ 123796 h 6239661"/>
                <a:gd name="connsiteX198" fmla="*/ 1401310 w 5187198"/>
                <a:gd name="connsiteY198" fmla="*/ 79852 h 6239661"/>
                <a:gd name="connsiteX199" fmla="*/ 2011811 w 5187198"/>
                <a:gd name="connsiteY199" fmla="*/ 4 h 623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5187198" h="6239661">
                  <a:moveTo>
                    <a:pt x="2011811" y="4"/>
                  </a:moveTo>
                  <a:cubicBezTo>
                    <a:pt x="2217306" y="120"/>
                    <a:pt x="2420903" y="25925"/>
                    <a:pt x="2617011" y="70590"/>
                  </a:cubicBezTo>
                  <a:lnTo>
                    <a:pt x="2690321" y="88146"/>
                  </a:lnTo>
                  <a:lnTo>
                    <a:pt x="2726863" y="97127"/>
                  </a:lnTo>
                  <a:lnTo>
                    <a:pt x="2762951" y="107375"/>
                  </a:lnTo>
                  <a:lnTo>
                    <a:pt x="2834843" y="128493"/>
                  </a:lnTo>
                  <a:cubicBezTo>
                    <a:pt x="2858788" y="135605"/>
                    <a:pt x="2882632" y="142226"/>
                    <a:pt x="2906574" y="151076"/>
                  </a:cubicBezTo>
                  <a:cubicBezTo>
                    <a:pt x="2954475" y="167852"/>
                    <a:pt x="3002363" y="183813"/>
                    <a:pt x="3049504" y="202124"/>
                  </a:cubicBezTo>
                  <a:lnTo>
                    <a:pt x="3189518" y="260159"/>
                  </a:lnTo>
                  <a:lnTo>
                    <a:pt x="3326048" y="325143"/>
                  </a:lnTo>
                  <a:cubicBezTo>
                    <a:pt x="3370687" y="348464"/>
                    <a:pt x="3414908" y="372485"/>
                    <a:pt x="3459166" y="395936"/>
                  </a:cubicBezTo>
                  <a:cubicBezTo>
                    <a:pt x="3502947" y="420302"/>
                    <a:pt x="3545491" y="447118"/>
                    <a:pt x="3588578" y="472343"/>
                  </a:cubicBezTo>
                  <a:cubicBezTo>
                    <a:pt x="3610346" y="484551"/>
                    <a:pt x="3630797" y="499072"/>
                    <a:pt x="3651864" y="512600"/>
                  </a:cubicBezTo>
                  <a:lnTo>
                    <a:pt x="3714514" y="553499"/>
                  </a:lnTo>
                  <a:cubicBezTo>
                    <a:pt x="3880005" y="664844"/>
                    <a:pt x="4036083" y="788388"/>
                    <a:pt x="4181221" y="922912"/>
                  </a:cubicBezTo>
                  <a:cubicBezTo>
                    <a:pt x="4326221" y="1057515"/>
                    <a:pt x="4461955" y="1202038"/>
                    <a:pt x="4582963" y="1358264"/>
                  </a:cubicBezTo>
                  <a:cubicBezTo>
                    <a:pt x="4614206" y="1396543"/>
                    <a:pt x="4642091" y="1437400"/>
                    <a:pt x="4670721" y="1477644"/>
                  </a:cubicBezTo>
                  <a:cubicBezTo>
                    <a:pt x="4700172" y="1517414"/>
                    <a:pt x="4725864" y="1559538"/>
                    <a:pt x="4752378" y="1601187"/>
                  </a:cubicBezTo>
                  <a:lnTo>
                    <a:pt x="4772168" y="1632456"/>
                  </a:lnTo>
                  <a:lnTo>
                    <a:pt x="4782117" y="1648104"/>
                  </a:lnTo>
                  <a:lnTo>
                    <a:pt x="4791381" y="1664150"/>
                  </a:lnTo>
                  <a:lnTo>
                    <a:pt x="4828190" y="1728379"/>
                  </a:lnTo>
                  <a:cubicBezTo>
                    <a:pt x="4840266" y="1749930"/>
                    <a:pt x="4853470" y="1770740"/>
                    <a:pt x="4864832" y="1792796"/>
                  </a:cubicBezTo>
                  <a:lnTo>
                    <a:pt x="4899201" y="1858342"/>
                  </a:lnTo>
                  <a:cubicBezTo>
                    <a:pt x="4910484" y="1880260"/>
                    <a:pt x="4922532" y="1901920"/>
                    <a:pt x="4933266" y="1924155"/>
                  </a:cubicBezTo>
                  <a:lnTo>
                    <a:pt x="4964403" y="1991384"/>
                  </a:lnTo>
                  <a:cubicBezTo>
                    <a:pt x="4974618" y="2013829"/>
                    <a:pt x="4985323" y="2036171"/>
                    <a:pt x="4995019" y="2058823"/>
                  </a:cubicBezTo>
                  <a:lnTo>
                    <a:pt x="5021999" y="2127723"/>
                  </a:lnTo>
                  <a:lnTo>
                    <a:pt x="5048321" y="2196908"/>
                  </a:lnTo>
                  <a:lnTo>
                    <a:pt x="5070546" y="2267547"/>
                  </a:lnTo>
                  <a:cubicBezTo>
                    <a:pt x="5078054" y="2291004"/>
                    <a:pt x="5085044" y="2314670"/>
                    <a:pt x="5092171" y="2338256"/>
                  </a:cubicBezTo>
                  <a:cubicBezTo>
                    <a:pt x="5098670" y="2362023"/>
                    <a:pt x="5104296" y="2386019"/>
                    <a:pt x="5110305" y="2409886"/>
                  </a:cubicBezTo>
                  <a:cubicBezTo>
                    <a:pt x="5158097" y="2600976"/>
                    <a:pt x="5182068" y="2797044"/>
                    <a:pt x="5186393" y="2992022"/>
                  </a:cubicBezTo>
                  <a:cubicBezTo>
                    <a:pt x="5191013" y="3187195"/>
                    <a:pt x="5175397" y="3380886"/>
                    <a:pt x="5149045" y="3571816"/>
                  </a:cubicBezTo>
                  <a:cubicBezTo>
                    <a:pt x="5141154" y="3619431"/>
                    <a:pt x="5133539" y="3666889"/>
                    <a:pt x="5126572" y="3714520"/>
                  </a:cubicBezTo>
                  <a:cubicBezTo>
                    <a:pt x="5117276" y="3761759"/>
                    <a:pt x="5107793" y="3808831"/>
                    <a:pt x="5099067" y="3856108"/>
                  </a:cubicBezTo>
                  <a:lnTo>
                    <a:pt x="5095699" y="3873868"/>
                  </a:lnTo>
                  <a:lnTo>
                    <a:pt x="5091573" y="3891426"/>
                  </a:lnTo>
                  <a:lnTo>
                    <a:pt x="5083324" y="3926541"/>
                  </a:lnTo>
                  <a:lnTo>
                    <a:pt x="5067256" y="3996889"/>
                  </a:lnTo>
                  <a:cubicBezTo>
                    <a:pt x="5064451" y="4008657"/>
                    <a:pt x="5062244" y="4020353"/>
                    <a:pt x="5059194" y="4032171"/>
                  </a:cubicBezTo>
                  <a:lnTo>
                    <a:pt x="5049522" y="4067833"/>
                  </a:lnTo>
                  <a:lnTo>
                    <a:pt x="5040067" y="4103553"/>
                  </a:lnTo>
                  <a:cubicBezTo>
                    <a:pt x="5036554" y="4115363"/>
                    <a:pt x="5032689" y="4127194"/>
                    <a:pt x="5028960" y="4138946"/>
                  </a:cubicBezTo>
                  <a:cubicBezTo>
                    <a:pt x="4999693" y="4233462"/>
                    <a:pt x="4962869" y="4326764"/>
                    <a:pt x="4917351" y="4417041"/>
                  </a:cubicBezTo>
                  <a:cubicBezTo>
                    <a:pt x="4871860" y="4507209"/>
                    <a:pt x="4817597" y="4594215"/>
                    <a:pt x="4756163" y="4676402"/>
                  </a:cubicBezTo>
                  <a:cubicBezTo>
                    <a:pt x="4632803" y="4840875"/>
                    <a:pt x="4480597" y="4982783"/>
                    <a:pt x="4322493" y="5105604"/>
                  </a:cubicBezTo>
                  <a:cubicBezTo>
                    <a:pt x="4163928" y="5228420"/>
                    <a:pt x="3999564" y="5332640"/>
                    <a:pt x="3840510" y="5429590"/>
                  </a:cubicBezTo>
                  <a:cubicBezTo>
                    <a:pt x="3760954" y="5478172"/>
                    <a:pt x="3682353" y="5524924"/>
                    <a:pt x="3606447" y="5572862"/>
                  </a:cubicBezTo>
                  <a:lnTo>
                    <a:pt x="3488814" y="5647178"/>
                  </a:lnTo>
                  <a:cubicBezTo>
                    <a:pt x="3448270" y="5672597"/>
                    <a:pt x="3407323" y="5697792"/>
                    <a:pt x="3365864" y="5722735"/>
                  </a:cubicBezTo>
                  <a:cubicBezTo>
                    <a:pt x="3200163" y="5822424"/>
                    <a:pt x="3026125" y="5917328"/>
                    <a:pt x="2839486" y="5999120"/>
                  </a:cubicBezTo>
                  <a:cubicBezTo>
                    <a:pt x="2653201" y="6080891"/>
                    <a:pt x="2453560" y="6149344"/>
                    <a:pt x="2242423" y="6192346"/>
                  </a:cubicBezTo>
                  <a:cubicBezTo>
                    <a:pt x="2031719" y="6235463"/>
                    <a:pt x="1808952" y="6251353"/>
                    <a:pt x="1589380" y="6230657"/>
                  </a:cubicBezTo>
                  <a:lnTo>
                    <a:pt x="1548244" y="6226706"/>
                  </a:lnTo>
                  <a:cubicBezTo>
                    <a:pt x="1534528" y="6225117"/>
                    <a:pt x="1520898" y="6223203"/>
                    <a:pt x="1507348" y="6221428"/>
                  </a:cubicBezTo>
                  <a:lnTo>
                    <a:pt x="1466401" y="6215904"/>
                  </a:lnTo>
                  <a:cubicBezTo>
                    <a:pt x="1452772" y="6213991"/>
                    <a:pt x="1439316" y="6211428"/>
                    <a:pt x="1425773" y="6209191"/>
                  </a:cubicBezTo>
                  <a:cubicBezTo>
                    <a:pt x="1398775" y="6204391"/>
                    <a:pt x="1371610" y="6199779"/>
                    <a:pt x="1344960" y="6193681"/>
                  </a:cubicBezTo>
                  <a:cubicBezTo>
                    <a:pt x="1318251" y="6187799"/>
                    <a:pt x="1291260" y="6182538"/>
                    <a:pt x="1265007" y="6175388"/>
                  </a:cubicBezTo>
                  <a:lnTo>
                    <a:pt x="1225415" y="6165243"/>
                  </a:lnTo>
                  <a:cubicBezTo>
                    <a:pt x="1212163" y="6161924"/>
                    <a:pt x="1198939" y="6158496"/>
                    <a:pt x="1186567" y="6154486"/>
                  </a:cubicBezTo>
                  <a:lnTo>
                    <a:pt x="1111158" y="6130918"/>
                  </a:lnTo>
                  <a:lnTo>
                    <a:pt x="1035915" y="6107163"/>
                  </a:lnTo>
                  <a:cubicBezTo>
                    <a:pt x="1010846" y="6099055"/>
                    <a:pt x="986357" y="6088784"/>
                    <a:pt x="961579" y="6079594"/>
                  </a:cubicBezTo>
                  <a:cubicBezTo>
                    <a:pt x="763709" y="6005594"/>
                    <a:pt x="572401" y="5909703"/>
                    <a:pt x="395297" y="5792812"/>
                  </a:cubicBezTo>
                  <a:lnTo>
                    <a:pt x="265239" y="5701511"/>
                  </a:lnTo>
                  <a:cubicBezTo>
                    <a:pt x="254227" y="5694155"/>
                    <a:pt x="244103" y="5685646"/>
                    <a:pt x="233756" y="5677542"/>
                  </a:cubicBezTo>
                  <a:lnTo>
                    <a:pt x="202800" y="5652902"/>
                  </a:lnTo>
                  <a:lnTo>
                    <a:pt x="140918" y="5603515"/>
                  </a:lnTo>
                  <a:cubicBezTo>
                    <a:pt x="130598" y="5595302"/>
                    <a:pt x="120280" y="5587089"/>
                    <a:pt x="110625" y="5578127"/>
                  </a:cubicBezTo>
                  <a:cubicBezTo>
                    <a:pt x="105647" y="5573779"/>
                    <a:pt x="100444" y="5569834"/>
                    <a:pt x="95631" y="5565299"/>
                  </a:cubicBezTo>
                  <a:cubicBezTo>
                    <a:pt x="90955" y="5560684"/>
                    <a:pt x="86505" y="5555666"/>
                    <a:pt x="81966" y="5550973"/>
                  </a:cubicBezTo>
                  <a:lnTo>
                    <a:pt x="27991" y="5493272"/>
                  </a:lnTo>
                  <a:cubicBezTo>
                    <a:pt x="19109" y="5483589"/>
                    <a:pt x="9758" y="5474359"/>
                    <a:pt x="1454" y="5464252"/>
                  </a:cubicBezTo>
                  <a:lnTo>
                    <a:pt x="0" y="5462518"/>
                  </a:lnTo>
                  <a:lnTo>
                    <a:pt x="0" y="4720187"/>
                  </a:lnTo>
                  <a:lnTo>
                    <a:pt x="109684" y="4836724"/>
                  </a:lnTo>
                  <a:cubicBezTo>
                    <a:pt x="173316" y="4897375"/>
                    <a:pt x="239447" y="4954160"/>
                    <a:pt x="306959" y="5007200"/>
                  </a:cubicBezTo>
                  <a:lnTo>
                    <a:pt x="358101" y="5046057"/>
                  </a:lnTo>
                  <a:lnTo>
                    <a:pt x="383328" y="5065684"/>
                  </a:lnTo>
                  <a:cubicBezTo>
                    <a:pt x="391637" y="5072316"/>
                    <a:pt x="400805" y="5077902"/>
                    <a:pt x="409503" y="5083942"/>
                  </a:cubicBezTo>
                  <a:lnTo>
                    <a:pt x="461889" y="5119888"/>
                  </a:lnTo>
                  <a:cubicBezTo>
                    <a:pt x="466184" y="5122893"/>
                    <a:pt x="470616" y="5125820"/>
                    <a:pt x="474883" y="5128933"/>
                  </a:cubicBezTo>
                  <a:cubicBezTo>
                    <a:pt x="478982" y="5132235"/>
                    <a:pt x="482476" y="5136069"/>
                    <a:pt x="486410" y="5139557"/>
                  </a:cubicBezTo>
                  <a:cubicBezTo>
                    <a:pt x="494140" y="5146613"/>
                    <a:pt x="502565" y="5152812"/>
                    <a:pt x="510852" y="5159089"/>
                  </a:cubicBezTo>
                  <a:lnTo>
                    <a:pt x="560653" y="5196893"/>
                  </a:lnTo>
                  <a:lnTo>
                    <a:pt x="585485" y="5215834"/>
                  </a:lnTo>
                  <a:cubicBezTo>
                    <a:pt x="593773" y="5222111"/>
                    <a:pt x="601864" y="5228685"/>
                    <a:pt x="610707" y="5234185"/>
                  </a:cubicBezTo>
                  <a:lnTo>
                    <a:pt x="714768" y="5303103"/>
                  </a:lnTo>
                  <a:cubicBezTo>
                    <a:pt x="856162" y="5390603"/>
                    <a:pt x="1008099" y="5459947"/>
                    <a:pt x="1166634" y="5513322"/>
                  </a:cubicBezTo>
                  <a:cubicBezTo>
                    <a:pt x="1186540" y="5519932"/>
                    <a:pt x="1205774" y="5527751"/>
                    <a:pt x="1225991" y="5533632"/>
                  </a:cubicBezTo>
                  <a:lnTo>
                    <a:pt x="1286680" y="5550705"/>
                  </a:lnTo>
                  <a:lnTo>
                    <a:pt x="1347310" y="5567995"/>
                  </a:lnTo>
                  <a:cubicBezTo>
                    <a:pt x="1357469" y="5571180"/>
                    <a:pt x="1367261" y="5573572"/>
                    <a:pt x="1377002" y="5575719"/>
                  </a:cubicBezTo>
                  <a:lnTo>
                    <a:pt x="1406328" y="5582649"/>
                  </a:lnTo>
                  <a:cubicBezTo>
                    <a:pt x="1425825" y="5587757"/>
                    <a:pt x="1445490" y="5590939"/>
                    <a:pt x="1465060" y="5594909"/>
                  </a:cubicBezTo>
                  <a:cubicBezTo>
                    <a:pt x="1484652" y="5599231"/>
                    <a:pt x="1504324" y="5601952"/>
                    <a:pt x="1523881" y="5605105"/>
                  </a:cubicBezTo>
                  <a:cubicBezTo>
                    <a:pt x="1533660" y="5606682"/>
                    <a:pt x="1543460" y="5608613"/>
                    <a:pt x="1553325" y="5609865"/>
                  </a:cubicBezTo>
                  <a:lnTo>
                    <a:pt x="1582813" y="5613593"/>
                  </a:lnTo>
                  <a:lnTo>
                    <a:pt x="1612301" y="5617321"/>
                  </a:lnTo>
                  <a:lnTo>
                    <a:pt x="1641863" y="5619910"/>
                  </a:lnTo>
                  <a:cubicBezTo>
                    <a:pt x="1799348" y="5633940"/>
                    <a:pt x="1957913" y="5625770"/>
                    <a:pt x="2117508" y="5595156"/>
                  </a:cubicBezTo>
                  <a:cubicBezTo>
                    <a:pt x="2277124" y="5564895"/>
                    <a:pt x="2437004" y="5512449"/>
                    <a:pt x="2597368" y="5447381"/>
                  </a:cubicBezTo>
                  <a:cubicBezTo>
                    <a:pt x="2757791" y="5382096"/>
                    <a:pt x="2918855" y="5304464"/>
                    <a:pt x="3082968" y="5223245"/>
                  </a:cubicBezTo>
                  <a:lnTo>
                    <a:pt x="3334855" y="5097383"/>
                  </a:lnTo>
                  <a:cubicBezTo>
                    <a:pt x="3423528" y="5054142"/>
                    <a:pt x="3511773" y="5013798"/>
                    <a:pt x="3599509" y="4976217"/>
                  </a:cubicBezTo>
                  <a:cubicBezTo>
                    <a:pt x="3774960" y="4900701"/>
                    <a:pt x="3948276" y="4837481"/>
                    <a:pt x="4112002" y="4766359"/>
                  </a:cubicBezTo>
                  <a:cubicBezTo>
                    <a:pt x="4193972" y="4730827"/>
                    <a:pt x="4273429" y="4692997"/>
                    <a:pt x="4348983" y="4649833"/>
                  </a:cubicBezTo>
                  <a:cubicBezTo>
                    <a:pt x="4424508" y="4606778"/>
                    <a:pt x="4496050" y="4558250"/>
                    <a:pt x="4560505" y="4501564"/>
                  </a:cubicBezTo>
                  <a:cubicBezTo>
                    <a:pt x="4625198" y="4445289"/>
                    <a:pt x="4682991" y="4381021"/>
                    <a:pt x="4731963" y="4309870"/>
                  </a:cubicBezTo>
                  <a:cubicBezTo>
                    <a:pt x="4781043" y="4238747"/>
                    <a:pt x="4821275" y="4160848"/>
                    <a:pt x="4852344" y="4078640"/>
                  </a:cubicBezTo>
                  <a:lnTo>
                    <a:pt x="4863972" y="4047790"/>
                  </a:lnTo>
                  <a:lnTo>
                    <a:pt x="4874144" y="4016320"/>
                  </a:lnTo>
                  <a:lnTo>
                    <a:pt x="4884127" y="3984682"/>
                  </a:lnTo>
                  <a:cubicBezTo>
                    <a:pt x="4887242" y="3973925"/>
                    <a:pt x="4889981" y="3962835"/>
                    <a:pt x="4892800" y="3951883"/>
                  </a:cubicBezTo>
                  <a:lnTo>
                    <a:pt x="4909526" y="3886001"/>
                  </a:lnTo>
                  <a:lnTo>
                    <a:pt x="4917687" y="3852948"/>
                  </a:lnTo>
                  <a:lnTo>
                    <a:pt x="4921768" y="3836422"/>
                  </a:lnTo>
                  <a:lnTo>
                    <a:pt x="4924845" y="3819742"/>
                  </a:lnTo>
                  <a:cubicBezTo>
                    <a:pt x="4933092" y="3775120"/>
                    <a:pt x="4941231" y="3730469"/>
                    <a:pt x="4948230" y="3685744"/>
                  </a:cubicBezTo>
                  <a:cubicBezTo>
                    <a:pt x="4953579" y="3640694"/>
                    <a:pt x="4958249" y="3595577"/>
                    <a:pt x="4962782" y="3550540"/>
                  </a:cubicBezTo>
                  <a:cubicBezTo>
                    <a:pt x="4976580" y="3369692"/>
                    <a:pt x="4965812" y="3187942"/>
                    <a:pt x="4939468" y="3010249"/>
                  </a:cubicBezTo>
                  <a:cubicBezTo>
                    <a:pt x="4912965" y="2832281"/>
                    <a:pt x="4870237" y="2658196"/>
                    <a:pt x="4816901" y="2488224"/>
                  </a:cubicBezTo>
                  <a:cubicBezTo>
                    <a:pt x="4810197" y="2466954"/>
                    <a:pt x="4803984" y="2445582"/>
                    <a:pt x="4797005" y="2424470"/>
                  </a:cubicBezTo>
                  <a:cubicBezTo>
                    <a:pt x="4789399" y="2403537"/>
                    <a:pt x="4781686" y="2382574"/>
                    <a:pt x="4774433" y="2361620"/>
                  </a:cubicBezTo>
                  <a:lnTo>
                    <a:pt x="4752459" y="2298700"/>
                  </a:lnTo>
                  <a:lnTo>
                    <a:pt x="4728083" y="2236526"/>
                  </a:lnTo>
                  <a:cubicBezTo>
                    <a:pt x="4719957" y="2215802"/>
                    <a:pt x="4712352" y="2194869"/>
                    <a:pt x="4704471" y="2174095"/>
                  </a:cubicBezTo>
                  <a:lnTo>
                    <a:pt x="4678399" y="2112626"/>
                  </a:lnTo>
                  <a:lnTo>
                    <a:pt x="4652601" y="2050999"/>
                  </a:lnTo>
                  <a:cubicBezTo>
                    <a:pt x="4643711" y="2030533"/>
                    <a:pt x="4633616" y="2010672"/>
                    <a:pt x="4624205" y="1990415"/>
                  </a:cubicBezTo>
                  <a:lnTo>
                    <a:pt x="4595398" y="1930069"/>
                  </a:lnTo>
                  <a:cubicBezTo>
                    <a:pt x="4585714" y="1909969"/>
                    <a:pt x="4574413" y="1890713"/>
                    <a:pt x="4563827" y="1870952"/>
                  </a:cubicBezTo>
                  <a:lnTo>
                    <a:pt x="4531433" y="1812311"/>
                  </a:lnTo>
                  <a:lnTo>
                    <a:pt x="4523315" y="1797616"/>
                  </a:lnTo>
                  <a:lnTo>
                    <a:pt x="4514482" y="1783425"/>
                  </a:lnTo>
                  <a:lnTo>
                    <a:pt x="4496845" y="1754936"/>
                  </a:lnTo>
                  <a:lnTo>
                    <a:pt x="4461463" y="1697929"/>
                  </a:lnTo>
                  <a:lnTo>
                    <a:pt x="4452660" y="1683629"/>
                  </a:lnTo>
                  <a:lnTo>
                    <a:pt x="4443141" y="1669834"/>
                  </a:lnTo>
                  <a:lnTo>
                    <a:pt x="4424241" y="1642166"/>
                  </a:lnTo>
                  <a:cubicBezTo>
                    <a:pt x="4399005" y="1605265"/>
                    <a:pt x="4374512" y="1567751"/>
                    <a:pt x="4346886" y="1532412"/>
                  </a:cubicBezTo>
                  <a:cubicBezTo>
                    <a:pt x="4240477" y="1388328"/>
                    <a:pt x="4120362" y="1253437"/>
                    <a:pt x="3985497" y="1134649"/>
                  </a:cubicBezTo>
                  <a:cubicBezTo>
                    <a:pt x="3850799" y="1015675"/>
                    <a:pt x="3702920" y="911715"/>
                    <a:pt x="3545665" y="825877"/>
                  </a:cubicBezTo>
                  <a:lnTo>
                    <a:pt x="3486190" y="794756"/>
                  </a:lnTo>
                  <a:cubicBezTo>
                    <a:pt x="3466181" y="784640"/>
                    <a:pt x="3446893" y="773560"/>
                    <a:pt x="3426182" y="764765"/>
                  </a:cubicBezTo>
                  <a:lnTo>
                    <a:pt x="3365044" y="737255"/>
                  </a:lnTo>
                  <a:lnTo>
                    <a:pt x="3334529" y="723514"/>
                  </a:lnTo>
                  <a:cubicBezTo>
                    <a:pt x="3324394" y="718943"/>
                    <a:pt x="3314287" y="714265"/>
                    <a:pt x="3303733" y="710395"/>
                  </a:cubicBezTo>
                  <a:cubicBezTo>
                    <a:pt x="3262013" y="694346"/>
                    <a:pt x="3220711" y="677599"/>
                    <a:pt x="3179033" y="662259"/>
                  </a:cubicBezTo>
                  <a:lnTo>
                    <a:pt x="3052408" y="620447"/>
                  </a:lnTo>
                  <a:lnTo>
                    <a:pt x="2924325" y="584505"/>
                  </a:lnTo>
                  <a:cubicBezTo>
                    <a:pt x="2903106" y="578471"/>
                    <a:pt x="2881119" y="574434"/>
                    <a:pt x="2859667" y="569266"/>
                  </a:cubicBezTo>
                  <a:lnTo>
                    <a:pt x="2795226" y="554085"/>
                  </a:lnTo>
                  <a:cubicBezTo>
                    <a:pt x="2774078" y="548652"/>
                    <a:pt x="2751709" y="544744"/>
                    <a:pt x="2729702" y="540354"/>
                  </a:cubicBezTo>
                  <a:lnTo>
                    <a:pt x="2663758" y="527322"/>
                  </a:lnTo>
                  <a:lnTo>
                    <a:pt x="2630927" y="520495"/>
                  </a:lnTo>
                  <a:lnTo>
                    <a:pt x="2597965" y="515024"/>
                  </a:lnTo>
                  <a:cubicBezTo>
                    <a:pt x="2575970" y="511449"/>
                    <a:pt x="2554112" y="507795"/>
                    <a:pt x="2532205" y="503895"/>
                  </a:cubicBezTo>
                  <a:cubicBezTo>
                    <a:pt x="2357016" y="475037"/>
                    <a:pt x="2182954" y="456682"/>
                    <a:pt x="2010064" y="452552"/>
                  </a:cubicBezTo>
                  <a:cubicBezTo>
                    <a:pt x="1837255" y="448558"/>
                    <a:pt x="1665388" y="457916"/>
                    <a:pt x="1494552" y="485055"/>
                  </a:cubicBezTo>
                  <a:cubicBezTo>
                    <a:pt x="1452133" y="492816"/>
                    <a:pt x="1409569" y="501117"/>
                    <a:pt x="1366896" y="509389"/>
                  </a:cubicBezTo>
                  <a:cubicBezTo>
                    <a:pt x="1324862" y="520035"/>
                    <a:pt x="1282333" y="529505"/>
                    <a:pt x="1240175" y="541045"/>
                  </a:cubicBezTo>
                  <a:lnTo>
                    <a:pt x="1177438" y="560170"/>
                  </a:lnTo>
                  <a:lnTo>
                    <a:pt x="1145987" y="569826"/>
                  </a:lnTo>
                  <a:lnTo>
                    <a:pt x="1130315" y="574669"/>
                  </a:lnTo>
                  <a:lnTo>
                    <a:pt x="1114873" y="580384"/>
                  </a:lnTo>
                  <a:lnTo>
                    <a:pt x="1052839" y="602943"/>
                  </a:lnTo>
                  <a:cubicBezTo>
                    <a:pt x="1032151" y="610499"/>
                    <a:pt x="1011255" y="617535"/>
                    <a:pt x="991135" y="626866"/>
                  </a:cubicBezTo>
                  <a:lnTo>
                    <a:pt x="930179" y="653191"/>
                  </a:lnTo>
                  <a:cubicBezTo>
                    <a:pt x="909850" y="662002"/>
                    <a:pt x="889443" y="670676"/>
                    <a:pt x="869768" y="680937"/>
                  </a:cubicBezTo>
                  <a:lnTo>
                    <a:pt x="810085" y="710734"/>
                  </a:lnTo>
                  <a:cubicBezTo>
                    <a:pt x="790331" y="720859"/>
                    <a:pt x="770124" y="730514"/>
                    <a:pt x="751220" y="741794"/>
                  </a:cubicBezTo>
                  <a:cubicBezTo>
                    <a:pt x="673929" y="784955"/>
                    <a:pt x="598827" y="830326"/>
                    <a:pt x="532669" y="881688"/>
                  </a:cubicBezTo>
                  <a:cubicBezTo>
                    <a:pt x="464226" y="931625"/>
                    <a:pt x="406969" y="988270"/>
                    <a:pt x="354185" y="1050286"/>
                  </a:cubicBezTo>
                  <a:lnTo>
                    <a:pt x="315980" y="1098125"/>
                  </a:lnTo>
                  <a:lnTo>
                    <a:pt x="280345" y="1149782"/>
                  </a:lnTo>
                  <a:cubicBezTo>
                    <a:pt x="268144" y="1166335"/>
                    <a:pt x="257438" y="1185955"/>
                    <a:pt x="245890" y="1203959"/>
                  </a:cubicBezTo>
                  <a:cubicBezTo>
                    <a:pt x="234552" y="1222481"/>
                    <a:pt x="223171" y="1240298"/>
                    <a:pt x="212162" y="1260184"/>
                  </a:cubicBezTo>
                  <a:cubicBezTo>
                    <a:pt x="168299" y="1337574"/>
                    <a:pt x="125055" y="1419360"/>
                    <a:pt x="80716" y="1502476"/>
                  </a:cubicBezTo>
                  <a:lnTo>
                    <a:pt x="0" y="1648841"/>
                  </a:lnTo>
                  <a:lnTo>
                    <a:pt x="0" y="954863"/>
                  </a:lnTo>
                  <a:lnTo>
                    <a:pt x="43491" y="895513"/>
                  </a:lnTo>
                  <a:cubicBezTo>
                    <a:pt x="59888" y="874984"/>
                    <a:pt x="77014" y="854766"/>
                    <a:pt x="93923" y="834489"/>
                  </a:cubicBezTo>
                  <a:cubicBezTo>
                    <a:pt x="163245" y="754880"/>
                    <a:pt x="240806" y="679565"/>
                    <a:pt x="323465" y="617671"/>
                  </a:cubicBezTo>
                  <a:cubicBezTo>
                    <a:pt x="405002" y="553042"/>
                    <a:pt x="490132" y="499230"/>
                    <a:pt x="574777" y="446794"/>
                  </a:cubicBezTo>
                  <a:cubicBezTo>
                    <a:pt x="595733" y="433050"/>
                    <a:pt x="617442" y="421248"/>
                    <a:pt x="638943" y="408925"/>
                  </a:cubicBezTo>
                  <a:lnTo>
                    <a:pt x="703505" y="371742"/>
                  </a:lnTo>
                  <a:cubicBezTo>
                    <a:pt x="724798" y="358900"/>
                    <a:pt x="747120" y="347842"/>
                    <a:pt x="769262" y="336154"/>
                  </a:cubicBezTo>
                  <a:lnTo>
                    <a:pt x="835552" y="301173"/>
                  </a:lnTo>
                  <a:cubicBezTo>
                    <a:pt x="857427" y="289183"/>
                    <a:pt x="880470" y="278896"/>
                    <a:pt x="902979" y="268004"/>
                  </a:cubicBezTo>
                  <a:lnTo>
                    <a:pt x="971127" y="235607"/>
                  </a:lnTo>
                  <a:lnTo>
                    <a:pt x="988238" y="227556"/>
                  </a:lnTo>
                  <a:lnTo>
                    <a:pt x="1005744" y="220191"/>
                  </a:lnTo>
                  <a:lnTo>
                    <a:pt x="1040729" y="205569"/>
                  </a:lnTo>
                  <a:lnTo>
                    <a:pt x="1110835" y="176248"/>
                  </a:lnTo>
                  <a:cubicBezTo>
                    <a:pt x="1157999" y="157703"/>
                    <a:pt x="1206322" y="141323"/>
                    <a:pt x="1254256" y="123796"/>
                  </a:cubicBezTo>
                  <a:cubicBezTo>
                    <a:pt x="1302938" y="108671"/>
                    <a:pt x="1352074" y="94017"/>
                    <a:pt x="1401310" y="79852"/>
                  </a:cubicBezTo>
                  <a:cubicBezTo>
                    <a:pt x="1599497" y="26774"/>
                    <a:pt x="1806373" y="-329"/>
                    <a:pt x="2011811" y="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06AC5DCC-C3CC-4FD5-AD4E-13A1BE5F7F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297400"/>
              <a:ext cx="5215811" cy="6107388"/>
            </a:xfrm>
            <a:custGeom>
              <a:avLst/>
              <a:gdLst>
                <a:gd name="connsiteX0" fmla="*/ 1869139 w 5215811"/>
                <a:gd name="connsiteY0" fmla="*/ 9 h 6107388"/>
                <a:gd name="connsiteX1" fmla="*/ 2791149 w 5215811"/>
                <a:gd name="connsiteY1" fmla="*/ 130229 h 6107388"/>
                <a:gd name="connsiteX2" fmla="*/ 4760307 w 5215811"/>
                <a:gd name="connsiteY2" fmla="*/ 1608408 h 6107388"/>
                <a:gd name="connsiteX3" fmla="*/ 5108574 w 5215811"/>
                <a:gd name="connsiteY3" fmla="*/ 4050383 h 6107388"/>
                <a:gd name="connsiteX4" fmla="*/ 3434916 w 5215811"/>
                <a:gd name="connsiteY4" fmla="*/ 5503134 h 6107388"/>
                <a:gd name="connsiteX5" fmla="*/ 1137841 w 5215811"/>
                <a:gd name="connsiteY5" fmla="*/ 6033968 h 6107388"/>
                <a:gd name="connsiteX6" fmla="*/ 217555 w 5215811"/>
                <a:gd name="connsiteY6" fmla="*/ 5598945 h 6107388"/>
                <a:gd name="connsiteX7" fmla="*/ 0 w 5215811"/>
                <a:gd name="connsiteY7" fmla="*/ 5419622 h 6107388"/>
                <a:gd name="connsiteX8" fmla="*/ 0 w 5215811"/>
                <a:gd name="connsiteY8" fmla="*/ 4571683 h 6107388"/>
                <a:gd name="connsiteX9" fmla="*/ 18056 w 5215811"/>
                <a:gd name="connsiteY9" fmla="*/ 4599282 h 6107388"/>
                <a:gd name="connsiteX10" fmla="*/ 358324 w 5215811"/>
                <a:gd name="connsiteY10" fmla="*/ 4988154 h 6107388"/>
                <a:gd name="connsiteX11" fmla="*/ 1282741 w 5215811"/>
                <a:gd name="connsiteY11" fmla="*/ 5493193 h 6107388"/>
                <a:gd name="connsiteX12" fmla="*/ 2172794 w 5215811"/>
                <a:gd name="connsiteY12" fmla="*/ 5470630 h 6107388"/>
                <a:gd name="connsiteX13" fmla="*/ 3146893 w 5215811"/>
                <a:gd name="connsiteY13" fmla="*/ 5016296 h 6107388"/>
                <a:gd name="connsiteX14" fmla="*/ 3574114 w 5215811"/>
                <a:gd name="connsiteY14" fmla="*/ 4791124 h 6107388"/>
                <a:gd name="connsiteX15" fmla="*/ 4244948 w 5215811"/>
                <a:gd name="connsiteY15" fmla="*/ 4392664 h 6107388"/>
                <a:gd name="connsiteX16" fmla="*/ 4556385 w 5215811"/>
                <a:gd name="connsiteY16" fmla="*/ 3902656 h 6107388"/>
                <a:gd name="connsiteX17" fmla="*/ 4616354 w 5215811"/>
                <a:gd name="connsiteY17" fmla="*/ 2851680 h 6107388"/>
                <a:gd name="connsiteX18" fmla="*/ 4269266 w 5215811"/>
                <a:gd name="connsiteY18" fmla="*/ 1889625 h 6107388"/>
                <a:gd name="connsiteX19" fmla="*/ 2645976 w 5215811"/>
                <a:gd name="connsiteY19" fmla="*/ 671162 h 6107388"/>
                <a:gd name="connsiteX20" fmla="*/ 1648930 w 5215811"/>
                <a:gd name="connsiteY20" fmla="*/ 573017 h 6107388"/>
                <a:gd name="connsiteX21" fmla="*/ 771768 w 5215811"/>
                <a:gd name="connsiteY21" fmla="*/ 865882 h 6107388"/>
                <a:gd name="connsiteX22" fmla="*/ 433617 w 5215811"/>
                <a:gd name="connsiteY22" fmla="*/ 1119441 h 6107388"/>
                <a:gd name="connsiteX23" fmla="*/ 200571 w 5215811"/>
                <a:gd name="connsiteY23" fmla="*/ 1486480 h 6107388"/>
                <a:gd name="connsiteX24" fmla="*/ 47077 w 5215811"/>
                <a:gd name="connsiteY24" fmla="*/ 1753604 h 6107388"/>
                <a:gd name="connsiteX25" fmla="*/ 0 w 5215811"/>
                <a:gd name="connsiteY25" fmla="*/ 1831655 h 6107388"/>
                <a:gd name="connsiteX26" fmla="*/ 0 w 5215811"/>
                <a:gd name="connsiteY26" fmla="*/ 751112 h 6107388"/>
                <a:gd name="connsiteX27" fmla="*/ 6994 w 5215811"/>
                <a:gd name="connsiteY27" fmla="*/ 742614 h 6107388"/>
                <a:gd name="connsiteX28" fmla="*/ 484047 w 5215811"/>
                <a:gd name="connsiteY28" fmla="*/ 378777 h 6107388"/>
                <a:gd name="connsiteX29" fmla="*/ 1869139 w 5215811"/>
                <a:gd name="connsiteY29" fmla="*/ 9 h 6107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5811" h="6107388">
                  <a:moveTo>
                    <a:pt x="1869139" y="9"/>
                  </a:moveTo>
                  <a:cubicBezTo>
                    <a:pt x="2160924" y="-706"/>
                    <a:pt x="2465752" y="43039"/>
                    <a:pt x="2791149" y="130229"/>
                  </a:cubicBezTo>
                  <a:cubicBezTo>
                    <a:pt x="3651198" y="360678"/>
                    <a:pt x="4339884" y="907924"/>
                    <a:pt x="4760307" y="1608408"/>
                  </a:cubicBezTo>
                  <a:cubicBezTo>
                    <a:pt x="5188180" y="2321320"/>
                    <a:pt x="5338357" y="3192822"/>
                    <a:pt x="5108574" y="4050383"/>
                  </a:cubicBezTo>
                  <a:cubicBezTo>
                    <a:pt x="4880820" y="4900373"/>
                    <a:pt x="4152841" y="5098512"/>
                    <a:pt x="3434916" y="5503134"/>
                  </a:cubicBezTo>
                  <a:cubicBezTo>
                    <a:pt x="2717099" y="5907783"/>
                    <a:pt x="2005568" y="6266474"/>
                    <a:pt x="1137841" y="6033968"/>
                  </a:cubicBezTo>
                  <a:cubicBezTo>
                    <a:pt x="783079" y="5938910"/>
                    <a:pt x="479573" y="5790114"/>
                    <a:pt x="217555" y="5598945"/>
                  </a:cubicBezTo>
                  <a:lnTo>
                    <a:pt x="0" y="5419622"/>
                  </a:lnTo>
                  <a:lnTo>
                    <a:pt x="0" y="4571683"/>
                  </a:lnTo>
                  <a:lnTo>
                    <a:pt x="18056" y="4599282"/>
                  </a:lnTo>
                  <a:cubicBezTo>
                    <a:pt x="124071" y="4746782"/>
                    <a:pt x="237002" y="4875718"/>
                    <a:pt x="358324" y="4988154"/>
                  </a:cubicBezTo>
                  <a:cubicBezTo>
                    <a:pt x="621323" y="5231809"/>
                    <a:pt x="923667" y="5396979"/>
                    <a:pt x="1282741" y="5493193"/>
                  </a:cubicBezTo>
                  <a:cubicBezTo>
                    <a:pt x="1573894" y="5571207"/>
                    <a:pt x="1856732" y="5563878"/>
                    <a:pt x="2172794" y="5470630"/>
                  </a:cubicBezTo>
                  <a:cubicBezTo>
                    <a:pt x="2498985" y="5374183"/>
                    <a:pt x="2832844" y="5193315"/>
                    <a:pt x="3146893" y="5016296"/>
                  </a:cubicBezTo>
                  <a:cubicBezTo>
                    <a:pt x="3293538" y="4933641"/>
                    <a:pt x="3436182" y="4861160"/>
                    <a:pt x="3574114" y="4791124"/>
                  </a:cubicBezTo>
                  <a:cubicBezTo>
                    <a:pt x="3841238" y="4655550"/>
                    <a:pt x="4071901" y="4538375"/>
                    <a:pt x="4244948" y="4392664"/>
                  </a:cubicBezTo>
                  <a:cubicBezTo>
                    <a:pt x="4405844" y="4257259"/>
                    <a:pt x="4501845" y="4106204"/>
                    <a:pt x="4556385" y="3902656"/>
                  </a:cubicBezTo>
                  <a:cubicBezTo>
                    <a:pt x="4649063" y="3556776"/>
                    <a:pt x="4669271" y="3203187"/>
                    <a:pt x="4616354" y="2851680"/>
                  </a:cubicBezTo>
                  <a:cubicBezTo>
                    <a:pt x="4565198" y="2511774"/>
                    <a:pt x="4448474" y="2188147"/>
                    <a:pt x="4269266" y="1889625"/>
                  </a:cubicBezTo>
                  <a:cubicBezTo>
                    <a:pt x="3907781" y="1287586"/>
                    <a:pt x="3331245" y="854780"/>
                    <a:pt x="2645976" y="671162"/>
                  </a:cubicBezTo>
                  <a:cubicBezTo>
                    <a:pt x="2278249" y="572630"/>
                    <a:pt x="1952074" y="540526"/>
                    <a:pt x="1648930" y="573017"/>
                  </a:cubicBezTo>
                  <a:cubicBezTo>
                    <a:pt x="1351746" y="604901"/>
                    <a:pt x="1064785" y="700731"/>
                    <a:pt x="771768" y="865882"/>
                  </a:cubicBezTo>
                  <a:cubicBezTo>
                    <a:pt x="568061" y="980657"/>
                    <a:pt x="486465" y="1058486"/>
                    <a:pt x="433617" y="1119441"/>
                  </a:cubicBezTo>
                  <a:cubicBezTo>
                    <a:pt x="358307" y="1206256"/>
                    <a:pt x="292149" y="1323808"/>
                    <a:pt x="200571" y="1486480"/>
                  </a:cubicBezTo>
                  <a:cubicBezTo>
                    <a:pt x="156644" y="1564432"/>
                    <a:pt x="106654" y="1653214"/>
                    <a:pt x="47077" y="1753604"/>
                  </a:cubicBezTo>
                  <a:lnTo>
                    <a:pt x="0" y="1831655"/>
                  </a:lnTo>
                  <a:lnTo>
                    <a:pt x="0" y="751112"/>
                  </a:lnTo>
                  <a:lnTo>
                    <a:pt x="6994" y="742614"/>
                  </a:lnTo>
                  <a:cubicBezTo>
                    <a:pt x="117721" y="617683"/>
                    <a:pt x="259696" y="505222"/>
                    <a:pt x="484047" y="378777"/>
                  </a:cubicBezTo>
                  <a:cubicBezTo>
                    <a:pt x="932751" y="125890"/>
                    <a:pt x="1382831" y="1200"/>
                    <a:pt x="1869139" y="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4BBCC2F4-EFA7-4AF4-B538-AC4022D90F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319367"/>
              <a:ext cx="5217956" cy="6100079"/>
            </a:xfrm>
            <a:custGeom>
              <a:avLst/>
              <a:gdLst>
                <a:gd name="connsiteX0" fmla="*/ 1951393 w 5217956"/>
                <a:gd name="connsiteY0" fmla="*/ 82 h 6100079"/>
                <a:gd name="connsiteX1" fmla="*/ 2855177 w 5217956"/>
                <a:gd name="connsiteY1" fmla="*/ 125419 h 6100079"/>
                <a:gd name="connsiteX2" fmla="*/ 4779341 w 5217956"/>
                <a:gd name="connsiteY2" fmla="*/ 1591542 h 6100079"/>
                <a:gd name="connsiteX3" fmla="*/ 5108573 w 5217956"/>
                <a:gd name="connsiteY3" fmla="*/ 4028416 h 6100079"/>
                <a:gd name="connsiteX4" fmla="*/ 3459358 w 5217956"/>
                <a:gd name="connsiteY4" fmla="*/ 5487716 h 6100079"/>
                <a:gd name="connsiteX5" fmla="*/ 1203274 w 5217956"/>
                <a:gd name="connsiteY5" fmla="*/ 6029534 h 6100079"/>
                <a:gd name="connsiteX6" fmla="*/ 59920 w 5217956"/>
                <a:gd name="connsiteY6" fmla="*/ 5396467 h 6100079"/>
                <a:gd name="connsiteX7" fmla="*/ 0 w 5217956"/>
                <a:gd name="connsiteY7" fmla="*/ 5333382 h 6100079"/>
                <a:gd name="connsiteX8" fmla="*/ 0 w 5217956"/>
                <a:gd name="connsiteY8" fmla="*/ 4205833 h 6100079"/>
                <a:gd name="connsiteX9" fmla="*/ 58036 w 5217956"/>
                <a:gd name="connsiteY9" fmla="*/ 4310048 h 6100079"/>
                <a:gd name="connsiteX10" fmla="*/ 520779 w 5217956"/>
                <a:gd name="connsiteY10" fmla="*/ 4907591 h 6100079"/>
                <a:gd name="connsiteX11" fmla="*/ 1377154 w 5217956"/>
                <a:gd name="connsiteY11" fmla="*/ 5380604 h 6100079"/>
                <a:gd name="connsiteX12" fmla="*/ 3123340 w 5217956"/>
                <a:gd name="connsiteY12" fmla="*/ 4905715 h 6100079"/>
                <a:gd name="connsiteX13" fmla="*/ 3547863 w 5217956"/>
                <a:gd name="connsiteY13" fmla="*/ 4676342 h 6100079"/>
                <a:gd name="connsiteX14" fmla="*/ 4186753 w 5217956"/>
                <a:gd name="connsiteY14" fmla="*/ 4289376 h 6100079"/>
                <a:gd name="connsiteX15" fmla="*/ 4459565 w 5217956"/>
                <a:gd name="connsiteY15" fmla="*/ 3854399 h 6100079"/>
                <a:gd name="connsiteX16" fmla="*/ 4521015 w 5217956"/>
                <a:gd name="connsiteY16" fmla="*/ 2849377 h 6100079"/>
                <a:gd name="connsiteX17" fmla="*/ 4199723 w 5217956"/>
                <a:gd name="connsiteY17" fmla="*/ 1931213 h 6100079"/>
                <a:gd name="connsiteX18" fmla="*/ 2681217 w 5217956"/>
                <a:gd name="connsiteY18" fmla="*/ 774211 h 6100079"/>
                <a:gd name="connsiteX19" fmla="*/ 926547 w 5217956"/>
                <a:gd name="connsiteY19" fmla="*/ 967112 h 6100079"/>
                <a:gd name="connsiteX20" fmla="*/ 622677 w 5217956"/>
                <a:gd name="connsiteY20" fmla="*/ 1197863 h 6100079"/>
                <a:gd name="connsiteX21" fmla="*/ 404892 w 5217956"/>
                <a:gd name="connsiteY21" fmla="*/ 1547314 h 6100079"/>
                <a:gd name="connsiteX22" fmla="*/ 40135 w 5217956"/>
                <a:gd name="connsiteY22" fmla="*/ 2159090 h 6100079"/>
                <a:gd name="connsiteX23" fmla="*/ 0 w 5217956"/>
                <a:gd name="connsiteY23" fmla="*/ 2219367 h 6100079"/>
                <a:gd name="connsiteX24" fmla="*/ 0 w 5217956"/>
                <a:gd name="connsiteY24" fmla="*/ 915659 h 6100079"/>
                <a:gd name="connsiteX25" fmla="*/ 58609 w 5217956"/>
                <a:gd name="connsiteY25" fmla="*/ 828051 h 6100079"/>
                <a:gd name="connsiteX26" fmla="*/ 590688 w 5217956"/>
                <a:gd name="connsiteY26" fmla="*/ 385385 h 6100079"/>
                <a:gd name="connsiteX27" fmla="*/ 1951393 w 5217956"/>
                <a:gd name="connsiteY27"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217956" h="6100079">
                  <a:moveTo>
                    <a:pt x="1951393" y="82"/>
                  </a:moveTo>
                  <a:cubicBezTo>
                    <a:pt x="2237631" y="-2119"/>
                    <a:pt x="2536431" y="40011"/>
                    <a:pt x="2855177" y="125419"/>
                  </a:cubicBezTo>
                  <a:cubicBezTo>
                    <a:pt x="3697704" y="351173"/>
                    <a:pt x="4370490" y="894159"/>
                    <a:pt x="4779341" y="1591542"/>
                  </a:cubicBezTo>
                  <a:cubicBezTo>
                    <a:pt x="5195534" y="2301324"/>
                    <a:pt x="5338356" y="3170855"/>
                    <a:pt x="5108573" y="4028416"/>
                  </a:cubicBezTo>
                  <a:cubicBezTo>
                    <a:pt x="4880819" y="4878406"/>
                    <a:pt x="4165603" y="5079965"/>
                    <a:pt x="3459358" y="5487716"/>
                  </a:cubicBezTo>
                  <a:cubicBezTo>
                    <a:pt x="2753114" y="5895466"/>
                    <a:pt x="2053264" y="6257288"/>
                    <a:pt x="1203274" y="6029534"/>
                  </a:cubicBezTo>
                  <a:cubicBezTo>
                    <a:pt x="739884" y="5905369"/>
                    <a:pt x="366399" y="5685345"/>
                    <a:pt x="59920" y="5396467"/>
                  </a:cubicBezTo>
                  <a:lnTo>
                    <a:pt x="0" y="5333382"/>
                  </a:lnTo>
                  <a:lnTo>
                    <a:pt x="0" y="4205833"/>
                  </a:lnTo>
                  <a:lnTo>
                    <a:pt x="58036" y="4310048"/>
                  </a:lnTo>
                  <a:cubicBezTo>
                    <a:pt x="197935" y="4550245"/>
                    <a:pt x="350594" y="4747142"/>
                    <a:pt x="520779" y="4907591"/>
                  </a:cubicBezTo>
                  <a:cubicBezTo>
                    <a:pt x="763600" y="5136565"/>
                    <a:pt x="1043821" y="5291288"/>
                    <a:pt x="1377154" y="5380604"/>
                  </a:cubicBezTo>
                  <a:cubicBezTo>
                    <a:pt x="1963029" y="5537589"/>
                    <a:pt x="2470519" y="5282804"/>
                    <a:pt x="3123340" y="4905715"/>
                  </a:cubicBezTo>
                  <a:cubicBezTo>
                    <a:pt x="3269800" y="4821157"/>
                    <a:pt x="3411134" y="4747512"/>
                    <a:pt x="3547863" y="4676342"/>
                  </a:cubicBezTo>
                  <a:cubicBezTo>
                    <a:pt x="3804497" y="4542710"/>
                    <a:pt x="4026085" y="4427393"/>
                    <a:pt x="4186753" y="4289376"/>
                  </a:cubicBezTo>
                  <a:cubicBezTo>
                    <a:pt x="4329009" y="4167293"/>
                    <a:pt x="4410589" y="4037181"/>
                    <a:pt x="4459565" y="3854399"/>
                  </a:cubicBezTo>
                  <a:cubicBezTo>
                    <a:pt x="4548302" y="3523229"/>
                    <a:pt x="4568981" y="3185183"/>
                    <a:pt x="4521015" y="2849377"/>
                  </a:cubicBezTo>
                  <a:cubicBezTo>
                    <a:pt x="4474709" y="2524680"/>
                    <a:pt x="4366564" y="2215756"/>
                    <a:pt x="4199723" y="1931213"/>
                  </a:cubicBezTo>
                  <a:cubicBezTo>
                    <a:pt x="3863270" y="1357325"/>
                    <a:pt x="3323982" y="946439"/>
                    <a:pt x="2681217" y="774211"/>
                  </a:cubicBezTo>
                  <a:cubicBezTo>
                    <a:pt x="2001139" y="591984"/>
                    <a:pt x="1476322" y="649699"/>
                    <a:pt x="926547" y="967112"/>
                  </a:cubicBezTo>
                  <a:cubicBezTo>
                    <a:pt x="740730" y="1074393"/>
                    <a:pt x="668642" y="1143989"/>
                    <a:pt x="622677" y="1197863"/>
                  </a:cubicBezTo>
                  <a:cubicBezTo>
                    <a:pt x="555599" y="1276450"/>
                    <a:pt x="492360" y="1390031"/>
                    <a:pt x="404892" y="1547314"/>
                  </a:cubicBezTo>
                  <a:cubicBezTo>
                    <a:pt x="317047" y="1705133"/>
                    <a:pt x="204816" y="1906756"/>
                    <a:pt x="40135" y="2159090"/>
                  </a:cubicBezTo>
                  <a:lnTo>
                    <a:pt x="0" y="2219367"/>
                  </a:lnTo>
                  <a:lnTo>
                    <a:pt x="0" y="915659"/>
                  </a:lnTo>
                  <a:lnTo>
                    <a:pt x="58609" y="828051"/>
                  </a:lnTo>
                  <a:cubicBezTo>
                    <a:pt x="177453" y="670481"/>
                    <a:pt x="325846" y="538291"/>
                    <a:pt x="590688" y="385385"/>
                  </a:cubicBezTo>
                  <a:cubicBezTo>
                    <a:pt x="1032158" y="130559"/>
                    <a:pt x="1474329" y="3750"/>
                    <a:pt x="1951393"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2A9D1364-B6A3-44CB-9FBA-C528F0CE90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319367"/>
              <a:ext cx="5217957" cy="6100079"/>
            </a:xfrm>
            <a:custGeom>
              <a:avLst/>
              <a:gdLst>
                <a:gd name="connsiteX0" fmla="*/ 1951394 w 5217957"/>
                <a:gd name="connsiteY0" fmla="*/ 82 h 6100079"/>
                <a:gd name="connsiteX1" fmla="*/ 2855178 w 5217957"/>
                <a:gd name="connsiteY1" fmla="*/ 125419 h 6100079"/>
                <a:gd name="connsiteX2" fmla="*/ 4779341 w 5217957"/>
                <a:gd name="connsiteY2" fmla="*/ 1591542 h 6100079"/>
                <a:gd name="connsiteX3" fmla="*/ 5108574 w 5217957"/>
                <a:gd name="connsiteY3" fmla="*/ 4028416 h 6100079"/>
                <a:gd name="connsiteX4" fmla="*/ 3459359 w 5217957"/>
                <a:gd name="connsiteY4" fmla="*/ 5487716 h 6100079"/>
                <a:gd name="connsiteX5" fmla="*/ 1203275 w 5217957"/>
                <a:gd name="connsiteY5" fmla="*/ 6029534 h 6100079"/>
                <a:gd name="connsiteX6" fmla="*/ 59921 w 5217957"/>
                <a:gd name="connsiteY6" fmla="*/ 5396467 h 6100079"/>
                <a:gd name="connsiteX7" fmla="*/ 0 w 5217957"/>
                <a:gd name="connsiteY7" fmla="*/ 5333381 h 6100079"/>
                <a:gd name="connsiteX8" fmla="*/ 0 w 5217957"/>
                <a:gd name="connsiteY8" fmla="*/ 4427327 h 6100079"/>
                <a:gd name="connsiteX9" fmla="*/ 112056 w 5217957"/>
                <a:gd name="connsiteY9" fmla="*/ 4602502 h 6100079"/>
                <a:gd name="connsiteX10" fmla="*/ 443875 w 5217957"/>
                <a:gd name="connsiteY10" fmla="*/ 4989110 h 6100079"/>
                <a:gd name="connsiteX11" fmla="*/ 1348175 w 5217957"/>
                <a:gd name="connsiteY11" fmla="*/ 5488759 h 6100079"/>
                <a:gd name="connsiteX12" fmla="*/ 2221463 w 5217957"/>
                <a:gd name="connsiteY12" fmla="*/ 5461704 h 6100079"/>
                <a:gd name="connsiteX13" fmla="*/ 3179339 w 5217957"/>
                <a:gd name="connsiteY13" fmla="*/ 5003023 h 6100079"/>
                <a:gd name="connsiteX14" fmla="*/ 3599638 w 5217957"/>
                <a:gd name="connsiteY14" fmla="*/ 4775996 h 6100079"/>
                <a:gd name="connsiteX15" fmla="*/ 4259765 w 5217957"/>
                <a:gd name="connsiteY15" fmla="*/ 4374667 h 6100079"/>
                <a:gd name="connsiteX16" fmla="*/ 4567742 w 5217957"/>
                <a:gd name="connsiteY16" fmla="*/ 3883732 h 6100079"/>
                <a:gd name="connsiteX17" fmla="*/ 4631929 w 5217957"/>
                <a:gd name="connsiteY17" fmla="*/ 2833886 h 6100079"/>
                <a:gd name="connsiteX18" fmla="*/ 4296412 w 5217957"/>
                <a:gd name="connsiteY18" fmla="*/ 1874932 h 6100079"/>
                <a:gd name="connsiteX19" fmla="*/ 2710219 w 5217957"/>
                <a:gd name="connsiteY19" fmla="*/ 666410 h 6100079"/>
                <a:gd name="connsiteX20" fmla="*/ 1732642 w 5217957"/>
                <a:gd name="connsiteY20" fmla="*/ 573480 h 6100079"/>
                <a:gd name="connsiteX21" fmla="*/ 870621 w 5217957"/>
                <a:gd name="connsiteY21" fmla="*/ 870402 h 6100079"/>
                <a:gd name="connsiteX22" fmla="*/ 537555 w 5217957"/>
                <a:gd name="connsiteY22" fmla="*/ 1125324 h 6100079"/>
                <a:gd name="connsiteX23" fmla="*/ 306995 w 5217957"/>
                <a:gd name="connsiteY23" fmla="*/ 1493030 h 6100079"/>
                <a:gd name="connsiteX24" fmla="*/ 23579 w 5217957"/>
                <a:gd name="connsiteY24" fmla="*/ 1977465 h 6100079"/>
                <a:gd name="connsiteX25" fmla="*/ 0 w 5217957"/>
                <a:gd name="connsiteY25" fmla="*/ 2014291 h 6100079"/>
                <a:gd name="connsiteX26" fmla="*/ 0 w 5217957"/>
                <a:gd name="connsiteY26" fmla="*/ 915660 h 6100079"/>
                <a:gd name="connsiteX27" fmla="*/ 58609 w 5217957"/>
                <a:gd name="connsiteY27" fmla="*/ 828051 h 6100079"/>
                <a:gd name="connsiteX28" fmla="*/ 590689 w 5217957"/>
                <a:gd name="connsiteY28" fmla="*/ 385385 h 6100079"/>
                <a:gd name="connsiteX29" fmla="*/ 1951394 w 5217957"/>
                <a:gd name="connsiteY29"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7957" h="6100079">
                  <a:moveTo>
                    <a:pt x="1951394" y="82"/>
                  </a:moveTo>
                  <a:cubicBezTo>
                    <a:pt x="2237632" y="-2119"/>
                    <a:pt x="2536431" y="40011"/>
                    <a:pt x="2855178" y="125419"/>
                  </a:cubicBezTo>
                  <a:cubicBezTo>
                    <a:pt x="3697704" y="351173"/>
                    <a:pt x="4370491" y="894159"/>
                    <a:pt x="4779341" y="1591542"/>
                  </a:cubicBezTo>
                  <a:cubicBezTo>
                    <a:pt x="5195535" y="2301324"/>
                    <a:pt x="5338357" y="3170855"/>
                    <a:pt x="5108574" y="4028416"/>
                  </a:cubicBezTo>
                  <a:cubicBezTo>
                    <a:pt x="4880820" y="4878406"/>
                    <a:pt x="4165604" y="5079965"/>
                    <a:pt x="3459359" y="5487716"/>
                  </a:cubicBezTo>
                  <a:cubicBezTo>
                    <a:pt x="2753115" y="5895466"/>
                    <a:pt x="2053265" y="6257288"/>
                    <a:pt x="1203275" y="6029534"/>
                  </a:cubicBezTo>
                  <a:cubicBezTo>
                    <a:pt x="739885" y="5905369"/>
                    <a:pt x="366400" y="5685345"/>
                    <a:pt x="59921" y="5396467"/>
                  </a:cubicBezTo>
                  <a:lnTo>
                    <a:pt x="0" y="5333381"/>
                  </a:lnTo>
                  <a:lnTo>
                    <a:pt x="0" y="4427327"/>
                  </a:lnTo>
                  <a:lnTo>
                    <a:pt x="112056" y="4602502"/>
                  </a:lnTo>
                  <a:cubicBezTo>
                    <a:pt x="215300" y="4749260"/>
                    <a:pt x="325419" y="4877443"/>
                    <a:pt x="443875" y="4989110"/>
                  </a:cubicBezTo>
                  <a:cubicBezTo>
                    <a:pt x="700709" y="5231113"/>
                    <a:pt x="996455" y="5394516"/>
                    <a:pt x="1348175" y="5488759"/>
                  </a:cubicBezTo>
                  <a:cubicBezTo>
                    <a:pt x="1633379" y="5565179"/>
                    <a:pt x="1910917" y="5556430"/>
                    <a:pt x="2221463" y="5461704"/>
                  </a:cubicBezTo>
                  <a:cubicBezTo>
                    <a:pt x="2541923" y="5363721"/>
                    <a:pt x="2870374" y="5181404"/>
                    <a:pt x="3179339" y="5003023"/>
                  </a:cubicBezTo>
                  <a:cubicBezTo>
                    <a:pt x="3323713" y="4919760"/>
                    <a:pt x="3463978" y="4846641"/>
                    <a:pt x="3599638" y="4775996"/>
                  </a:cubicBezTo>
                  <a:cubicBezTo>
                    <a:pt x="3862436" y="4639263"/>
                    <a:pt x="4089314" y="4521074"/>
                    <a:pt x="4259765" y="4374667"/>
                  </a:cubicBezTo>
                  <a:cubicBezTo>
                    <a:pt x="4418282" y="4238625"/>
                    <a:pt x="4513201" y="4087280"/>
                    <a:pt x="4567742" y="3883732"/>
                  </a:cubicBezTo>
                  <a:cubicBezTo>
                    <a:pt x="4660420" y="3537853"/>
                    <a:pt x="4682033" y="3184640"/>
                    <a:pt x="4631929" y="2833886"/>
                  </a:cubicBezTo>
                  <a:cubicBezTo>
                    <a:pt x="4583584" y="2494734"/>
                    <a:pt x="4470646" y="2172121"/>
                    <a:pt x="4296412" y="1874932"/>
                  </a:cubicBezTo>
                  <a:cubicBezTo>
                    <a:pt x="3944879" y="1275559"/>
                    <a:pt x="3381537" y="846289"/>
                    <a:pt x="2710219" y="666410"/>
                  </a:cubicBezTo>
                  <a:cubicBezTo>
                    <a:pt x="2349955" y="569877"/>
                    <a:pt x="2030161" y="539483"/>
                    <a:pt x="1732642" y="573480"/>
                  </a:cubicBezTo>
                  <a:cubicBezTo>
                    <a:pt x="1440866" y="606814"/>
                    <a:pt x="1158880" y="703976"/>
                    <a:pt x="870621" y="870402"/>
                  </a:cubicBezTo>
                  <a:cubicBezTo>
                    <a:pt x="670160" y="986048"/>
                    <a:pt x="589753" y="1064195"/>
                    <a:pt x="537555" y="1125324"/>
                  </a:cubicBezTo>
                  <a:cubicBezTo>
                    <a:pt x="463218" y="1212400"/>
                    <a:pt x="397708" y="1330125"/>
                    <a:pt x="306995" y="1493030"/>
                  </a:cubicBezTo>
                  <a:cubicBezTo>
                    <a:pt x="234596" y="1623167"/>
                    <a:pt x="145436" y="1783409"/>
                    <a:pt x="23579" y="1977465"/>
                  </a:cubicBezTo>
                  <a:lnTo>
                    <a:pt x="0" y="2014291"/>
                  </a:lnTo>
                  <a:lnTo>
                    <a:pt x="0" y="915660"/>
                  </a:lnTo>
                  <a:lnTo>
                    <a:pt x="58609" y="828051"/>
                  </a:lnTo>
                  <a:cubicBezTo>
                    <a:pt x="177453" y="670481"/>
                    <a:pt x="325847" y="538291"/>
                    <a:pt x="590689" y="385385"/>
                  </a:cubicBezTo>
                  <a:cubicBezTo>
                    <a:pt x="1032159" y="130559"/>
                    <a:pt x="1474330" y="3750"/>
                    <a:pt x="1951394"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67D82872-CF1E-83F7-EE7F-9BAD22E10F43}"/>
              </a:ext>
            </a:extLst>
          </p:cNvPr>
          <p:cNvSpPr>
            <a:spLocks noGrp="1"/>
          </p:cNvSpPr>
          <p:nvPr>
            <p:ph type="title"/>
          </p:nvPr>
        </p:nvSpPr>
        <p:spPr>
          <a:xfrm>
            <a:off x="640080" y="1243013"/>
            <a:ext cx="3855720" cy="4371974"/>
          </a:xfrm>
        </p:spPr>
        <p:txBody>
          <a:bodyPr>
            <a:normAutofit/>
          </a:bodyPr>
          <a:lstStyle/>
          <a:p>
            <a:r>
              <a:rPr lang="en-GB" sz="3600" noProof="0">
                <a:solidFill>
                  <a:schemeClr val="tx2"/>
                </a:solidFill>
              </a:rPr>
              <a:t>Hate Speech Example</a:t>
            </a:r>
          </a:p>
        </p:txBody>
      </p:sp>
      <p:sp>
        <p:nvSpPr>
          <p:cNvPr id="3" name="Content Placeholder 2">
            <a:extLst>
              <a:ext uri="{FF2B5EF4-FFF2-40B4-BE49-F238E27FC236}">
                <a16:creationId xmlns:a16="http://schemas.microsoft.com/office/drawing/2014/main" id="{DABC38E9-C77F-EF6E-E139-6EB69712D1F8}"/>
              </a:ext>
            </a:extLst>
          </p:cNvPr>
          <p:cNvSpPr>
            <a:spLocks noGrp="1"/>
          </p:cNvSpPr>
          <p:nvPr>
            <p:ph idx="1"/>
          </p:nvPr>
        </p:nvSpPr>
        <p:spPr>
          <a:xfrm>
            <a:off x="5591331" y="804672"/>
            <a:ext cx="5802093" cy="5230368"/>
          </a:xfrm>
        </p:spPr>
        <p:txBody>
          <a:bodyPr anchor="ctr">
            <a:normAutofit lnSpcReduction="10000"/>
          </a:bodyPr>
          <a:lstStyle/>
          <a:p>
            <a:pPr>
              <a:buFont typeface="Arial" panose="020B0604020202020204" pitchFamily="34" charset="0"/>
              <a:buChar char="•"/>
            </a:pPr>
            <a:r>
              <a:rPr lang="en-GB" sz="2400" b="0" i="0" noProof="0" dirty="0">
                <a:effectLst/>
              </a:rPr>
              <a:t>P1: </a:t>
            </a:r>
            <a:r>
              <a:rPr lang="en-GB" sz="2400" b="0" i="1" noProof="0" dirty="0">
                <a:effectLst/>
              </a:rPr>
              <a:t>[Video] 200 migrants try to break through Croatian border shouting “Allahu Akbar.” They also chanted, “No Croatia, Germany,” implying that their intended final destination was a more generous welfare state.</a:t>
            </a:r>
          </a:p>
          <a:p>
            <a:pPr>
              <a:buFont typeface="Arial" panose="020B0604020202020204" pitchFamily="34" charset="0"/>
              <a:buChar char="•"/>
            </a:pPr>
            <a:endParaRPr lang="en-GB" sz="2400" i="1" noProof="0" dirty="0"/>
          </a:p>
          <a:p>
            <a:r>
              <a:rPr lang="en-GB" sz="2400" b="0" i="0" noProof="0" dirty="0">
                <a:effectLst/>
              </a:rPr>
              <a:t>British </a:t>
            </a:r>
            <a:r>
              <a:rPr lang="en-GB" sz="2400" noProof="0" dirty="0"/>
              <a:t>Chinese received </a:t>
            </a:r>
            <a:r>
              <a:rPr lang="en-GB" sz="2400" b="0" i="0" noProof="0" dirty="0">
                <a:effectLst/>
              </a:rPr>
              <a:t>hate messages during COVID</a:t>
            </a:r>
          </a:p>
          <a:p>
            <a:pPr lvl="1"/>
            <a:r>
              <a:rPr lang="en-GB" b="0" i="0" noProof="0" dirty="0">
                <a:effectLst/>
              </a:rPr>
              <a:t>Eating bats /dogs</a:t>
            </a:r>
          </a:p>
          <a:p>
            <a:r>
              <a:rPr lang="en-GB" sz="2400" b="0" i="0" noProof="0" dirty="0">
                <a:effectLst/>
              </a:rPr>
              <a:t>Through social media / personally</a:t>
            </a:r>
          </a:p>
          <a:p>
            <a:r>
              <a:rPr lang="en-GB" sz="2400" noProof="0" dirty="0"/>
              <a:t>Immigration – ‘send them back’</a:t>
            </a:r>
          </a:p>
          <a:p>
            <a:pPr lvl="1"/>
            <a:r>
              <a:rPr lang="en-GB" b="0" i="0" noProof="0" dirty="0">
                <a:effectLst/>
              </a:rPr>
              <a:t>Taking our jobs/homes/doctors and schools</a:t>
            </a:r>
          </a:p>
          <a:p>
            <a:pPr marL="0" indent="0">
              <a:buNone/>
            </a:pPr>
            <a:endParaRPr lang="en-GB" sz="2400" b="0" i="0" noProof="0" dirty="0">
              <a:effectLst/>
            </a:endParaRPr>
          </a:p>
          <a:p>
            <a:pPr>
              <a:buFont typeface="Arial" panose="020B0604020202020204" pitchFamily="34" charset="0"/>
              <a:buChar char="•"/>
            </a:pPr>
            <a:endParaRPr lang="en-GB" sz="1800" b="0" i="0" noProof="0" dirty="0">
              <a:solidFill>
                <a:schemeClr val="tx2"/>
              </a:solidFill>
              <a:effectLst/>
              <a:latin typeface="SymbolMT"/>
            </a:endParaRPr>
          </a:p>
        </p:txBody>
      </p:sp>
    </p:spTree>
    <p:extLst>
      <p:ext uri="{BB962C8B-B14F-4D97-AF65-F5344CB8AC3E}">
        <p14:creationId xmlns:p14="http://schemas.microsoft.com/office/powerpoint/2010/main" val="181964867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8717E5B-2C1D-4094-9D25-6FF6FBD923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0" name="Freeform: Shape 9">
            <a:extLst>
              <a:ext uri="{FF2B5EF4-FFF2-40B4-BE49-F238E27FC236}">
                <a16:creationId xmlns:a16="http://schemas.microsoft.com/office/drawing/2014/main" id="{6B6E033A-DB2E-49B8-B600-B38E0C2802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 y="1219200"/>
            <a:ext cx="4510838" cy="3804557"/>
          </a:xfrm>
          <a:custGeom>
            <a:avLst/>
            <a:gdLst>
              <a:gd name="connsiteX0" fmla="*/ 5462602 w 5470628"/>
              <a:gd name="connsiteY0" fmla="*/ 1413608 h 3193741"/>
              <a:gd name="connsiteX1" fmla="*/ 5465724 w 5470628"/>
              <a:gd name="connsiteY1" fmla="*/ 1421881 h 3193741"/>
              <a:gd name="connsiteX2" fmla="*/ 5465025 w 5470628"/>
              <a:gd name="connsiteY2" fmla="*/ 1466556 h 3193741"/>
              <a:gd name="connsiteX3" fmla="*/ 5463208 w 5470628"/>
              <a:gd name="connsiteY3" fmla="*/ 1466226 h 3193741"/>
              <a:gd name="connsiteX4" fmla="*/ 5463242 w 5470628"/>
              <a:gd name="connsiteY4" fmla="*/ 1451866 h 3193741"/>
              <a:gd name="connsiteX5" fmla="*/ 5462894 w 5470628"/>
              <a:gd name="connsiteY5" fmla="*/ 1423194 h 3193741"/>
              <a:gd name="connsiteX6" fmla="*/ 5461417 w 5470628"/>
              <a:gd name="connsiteY6" fmla="*/ 1391849 h 3193741"/>
              <a:gd name="connsiteX7" fmla="*/ 5462246 w 5470628"/>
              <a:gd name="connsiteY7" fmla="*/ 1401944 h 3193741"/>
              <a:gd name="connsiteX8" fmla="*/ 5462602 w 5470628"/>
              <a:gd name="connsiteY8" fmla="*/ 1413608 h 3193741"/>
              <a:gd name="connsiteX9" fmla="*/ 5459078 w 5470628"/>
              <a:gd name="connsiteY9" fmla="*/ 1404268 h 3193741"/>
              <a:gd name="connsiteX10" fmla="*/ 5460137 w 5470628"/>
              <a:gd name="connsiteY10" fmla="*/ 1393780 h 3193741"/>
              <a:gd name="connsiteX11" fmla="*/ 5461417 w 5470628"/>
              <a:gd name="connsiteY11" fmla="*/ 1391849 h 3193741"/>
              <a:gd name="connsiteX12" fmla="*/ 614271 w 5470628"/>
              <a:gd name="connsiteY12" fmla="*/ 1052206 h 3193741"/>
              <a:gd name="connsiteX13" fmla="*/ 611497 w 5470628"/>
              <a:gd name="connsiteY13" fmla="*/ 1055389 h 3193741"/>
              <a:gd name="connsiteX14" fmla="*/ 630277 w 5470628"/>
              <a:gd name="connsiteY14" fmla="*/ 1065215 h 3193741"/>
              <a:gd name="connsiteX15" fmla="*/ 651856 w 5470628"/>
              <a:gd name="connsiteY15" fmla="*/ 1067584 h 3193741"/>
              <a:gd name="connsiteX16" fmla="*/ 614271 w 5470628"/>
              <a:gd name="connsiteY16" fmla="*/ 1052206 h 3193741"/>
              <a:gd name="connsiteX17" fmla="*/ 810628 w 5470628"/>
              <a:gd name="connsiteY17" fmla="*/ 695550 h 3193741"/>
              <a:gd name="connsiteX18" fmla="*/ 1033084 w 5470628"/>
              <a:gd name="connsiteY18" fmla="*/ 791270 h 3193741"/>
              <a:gd name="connsiteX19" fmla="*/ 1036153 w 5470628"/>
              <a:gd name="connsiteY19" fmla="*/ 788050 h 3193741"/>
              <a:gd name="connsiteX20" fmla="*/ 810628 w 5470628"/>
              <a:gd name="connsiteY20" fmla="*/ 695550 h 3193741"/>
              <a:gd name="connsiteX21" fmla="*/ 4850908 w 5470628"/>
              <a:gd name="connsiteY21" fmla="*/ 727 h 3193741"/>
              <a:gd name="connsiteX22" fmla="*/ 4858584 w 5470628"/>
              <a:gd name="connsiteY22" fmla="*/ 13795 h 3193741"/>
              <a:gd name="connsiteX23" fmla="*/ 4843408 w 5470628"/>
              <a:gd name="connsiteY23" fmla="*/ 37224 h 3193741"/>
              <a:gd name="connsiteX24" fmla="*/ 4871062 w 5470628"/>
              <a:gd name="connsiteY24" fmla="*/ 78954 h 3193741"/>
              <a:gd name="connsiteX25" fmla="*/ 4989038 w 5470628"/>
              <a:gd name="connsiteY25" fmla="*/ 66799 h 3193741"/>
              <a:gd name="connsiteX26" fmla="*/ 5002636 w 5470628"/>
              <a:gd name="connsiteY26" fmla="*/ 79388 h 3193741"/>
              <a:gd name="connsiteX27" fmla="*/ 5008332 w 5470628"/>
              <a:gd name="connsiteY27" fmla="*/ 140859 h 3193741"/>
              <a:gd name="connsiteX28" fmla="*/ 5014326 w 5470628"/>
              <a:gd name="connsiteY28" fmla="*/ 155555 h 3193741"/>
              <a:gd name="connsiteX29" fmla="*/ 5030704 w 5470628"/>
              <a:gd name="connsiteY29" fmla="*/ 221190 h 3193741"/>
              <a:gd name="connsiteX30" fmla="*/ 5097262 w 5470628"/>
              <a:gd name="connsiteY30" fmla="*/ 317759 h 3193741"/>
              <a:gd name="connsiteX31" fmla="*/ 5165084 w 5470628"/>
              <a:gd name="connsiteY31" fmla="*/ 373367 h 3193741"/>
              <a:gd name="connsiteX32" fmla="*/ 5174137 w 5470628"/>
              <a:gd name="connsiteY32" fmla="*/ 389353 h 3193741"/>
              <a:gd name="connsiteX33" fmla="*/ 5192507 w 5470628"/>
              <a:gd name="connsiteY33" fmla="*/ 453561 h 3193741"/>
              <a:gd name="connsiteX34" fmla="*/ 5187160 w 5470628"/>
              <a:gd name="connsiteY34" fmla="*/ 467732 h 3193741"/>
              <a:gd name="connsiteX35" fmla="*/ 5160106 w 5470628"/>
              <a:gd name="connsiteY35" fmla="*/ 486904 h 3193741"/>
              <a:gd name="connsiteX36" fmla="*/ 5138948 w 5470628"/>
              <a:gd name="connsiteY36" fmla="*/ 528614 h 3193741"/>
              <a:gd name="connsiteX37" fmla="*/ 5097016 w 5470628"/>
              <a:gd name="connsiteY37" fmla="*/ 589923 h 3193741"/>
              <a:gd name="connsiteX38" fmla="*/ 5075869 w 5470628"/>
              <a:gd name="connsiteY38" fmla="*/ 608381 h 3193741"/>
              <a:gd name="connsiteX39" fmla="*/ 5093172 w 5470628"/>
              <a:gd name="connsiteY39" fmla="*/ 618385 h 3193741"/>
              <a:gd name="connsiteX40" fmla="*/ 5153518 w 5470628"/>
              <a:gd name="connsiteY40" fmla="*/ 687474 h 3193741"/>
              <a:gd name="connsiteX41" fmla="*/ 5074984 w 5470628"/>
              <a:gd name="connsiteY41" fmla="*/ 776941 h 3193741"/>
              <a:gd name="connsiteX42" fmla="*/ 5033348 w 5470628"/>
              <a:gd name="connsiteY42" fmla="*/ 805473 h 3193741"/>
              <a:gd name="connsiteX43" fmla="*/ 5116847 w 5470628"/>
              <a:gd name="connsiteY43" fmla="*/ 803426 h 3193741"/>
              <a:gd name="connsiteX44" fmla="*/ 5147902 w 5470628"/>
              <a:gd name="connsiteY44" fmla="*/ 833118 h 3193741"/>
              <a:gd name="connsiteX45" fmla="*/ 5161665 w 5470628"/>
              <a:gd name="connsiteY45" fmla="*/ 848297 h 3193741"/>
              <a:gd name="connsiteX46" fmla="*/ 5246520 w 5470628"/>
              <a:gd name="connsiteY46" fmla="*/ 942412 h 3193741"/>
              <a:gd name="connsiteX47" fmla="*/ 5235368 w 5470628"/>
              <a:gd name="connsiteY47" fmla="*/ 972946 h 3193741"/>
              <a:gd name="connsiteX48" fmla="*/ 5113739 w 5470628"/>
              <a:gd name="connsiteY48" fmla="*/ 1128845 h 3193741"/>
              <a:gd name="connsiteX49" fmla="*/ 5255034 w 5470628"/>
              <a:gd name="connsiteY49" fmla="*/ 1151117 h 3193741"/>
              <a:gd name="connsiteX50" fmla="*/ 5267513 w 5470628"/>
              <a:gd name="connsiteY50" fmla="*/ 1216275 h 3193741"/>
              <a:gd name="connsiteX51" fmla="*/ 5343113 w 5470628"/>
              <a:gd name="connsiteY51" fmla="*/ 1281854 h 3193741"/>
              <a:gd name="connsiteX52" fmla="*/ 5452014 w 5470628"/>
              <a:gd name="connsiteY52" fmla="*/ 1385543 h 3193741"/>
              <a:gd name="connsiteX53" fmla="*/ 5459078 w 5470628"/>
              <a:gd name="connsiteY53" fmla="*/ 1404268 h 3193741"/>
              <a:gd name="connsiteX54" fmla="*/ 5458838 w 5470628"/>
              <a:gd name="connsiteY54" fmla="*/ 1406644 h 3193741"/>
              <a:gd name="connsiteX55" fmla="*/ 5455752 w 5470628"/>
              <a:gd name="connsiteY55" fmla="*/ 1450751 h 3193741"/>
              <a:gd name="connsiteX56" fmla="*/ 5454594 w 5470628"/>
              <a:gd name="connsiteY56" fmla="*/ 1464662 h 3193741"/>
              <a:gd name="connsiteX57" fmla="*/ 5447215 w 5470628"/>
              <a:gd name="connsiteY57" fmla="*/ 1463321 h 3193741"/>
              <a:gd name="connsiteX58" fmla="*/ 5433934 w 5470628"/>
              <a:gd name="connsiteY58" fmla="*/ 1458428 h 3193741"/>
              <a:gd name="connsiteX59" fmla="*/ 5424276 w 5470628"/>
              <a:gd name="connsiteY59" fmla="*/ 1477014 h 3193741"/>
              <a:gd name="connsiteX60" fmla="*/ 5444628 w 5470628"/>
              <a:gd name="connsiteY60" fmla="*/ 1511562 h 3193741"/>
              <a:gd name="connsiteX61" fmla="*/ 5453752 w 5470628"/>
              <a:gd name="connsiteY61" fmla="*/ 1474786 h 3193741"/>
              <a:gd name="connsiteX62" fmla="*/ 5454594 w 5470628"/>
              <a:gd name="connsiteY62" fmla="*/ 1464662 h 3193741"/>
              <a:gd name="connsiteX63" fmla="*/ 5463208 w 5470628"/>
              <a:gd name="connsiteY63" fmla="*/ 1466226 h 3193741"/>
              <a:gd name="connsiteX64" fmla="*/ 5463164 w 5470628"/>
              <a:gd name="connsiteY64" fmla="*/ 1484226 h 3193741"/>
              <a:gd name="connsiteX65" fmla="*/ 5456160 w 5470628"/>
              <a:gd name="connsiteY65" fmla="*/ 1575885 h 3193741"/>
              <a:gd name="connsiteX66" fmla="*/ 5345636 w 5470628"/>
              <a:gd name="connsiteY66" fmla="*/ 1714543 h 3193741"/>
              <a:gd name="connsiteX67" fmla="*/ 5251319 w 5470628"/>
              <a:gd name="connsiteY67" fmla="*/ 1775792 h 3193741"/>
              <a:gd name="connsiteX68" fmla="*/ 5043512 w 5470628"/>
              <a:gd name="connsiteY68" fmla="*/ 2027305 h 3193741"/>
              <a:gd name="connsiteX69" fmla="*/ 4978144 w 5470628"/>
              <a:gd name="connsiteY69" fmla="*/ 2108535 h 3193741"/>
              <a:gd name="connsiteX70" fmla="*/ 5031476 w 5470628"/>
              <a:gd name="connsiteY70" fmla="*/ 2128173 h 3193741"/>
              <a:gd name="connsiteX71" fmla="*/ 4937389 w 5470628"/>
              <a:gd name="connsiteY71" fmla="*/ 2216441 h 3193741"/>
              <a:gd name="connsiteX72" fmla="*/ 4826122 w 5470628"/>
              <a:gd name="connsiteY72" fmla="*/ 2315331 h 3193741"/>
              <a:gd name="connsiteX73" fmla="*/ 2544647 w 5470628"/>
              <a:gd name="connsiteY73" fmla="*/ 3190975 h 3193741"/>
              <a:gd name="connsiteX74" fmla="*/ 1328257 w 5470628"/>
              <a:gd name="connsiteY74" fmla="*/ 3153006 h 3193741"/>
              <a:gd name="connsiteX75" fmla="*/ 977943 w 5470628"/>
              <a:gd name="connsiteY75" fmla="*/ 3082502 h 3193741"/>
              <a:gd name="connsiteX76" fmla="*/ 854473 w 5470628"/>
              <a:gd name="connsiteY76" fmla="*/ 2994250 h 3193741"/>
              <a:gd name="connsiteX77" fmla="*/ 811593 w 5470628"/>
              <a:gd name="connsiteY77" fmla="*/ 2970498 h 3193741"/>
              <a:gd name="connsiteX78" fmla="*/ 707024 w 5470628"/>
              <a:gd name="connsiteY78" fmla="*/ 2945439 h 3193741"/>
              <a:gd name="connsiteX79" fmla="*/ 523487 w 5470628"/>
              <a:gd name="connsiteY79" fmla="*/ 2886053 h 3193741"/>
              <a:gd name="connsiteX80" fmla="*/ 587884 w 5470628"/>
              <a:gd name="connsiteY80" fmla="*/ 2859746 h 3193741"/>
              <a:gd name="connsiteX81" fmla="*/ 779426 w 5470628"/>
              <a:gd name="connsiteY81" fmla="*/ 2885897 h 3193741"/>
              <a:gd name="connsiteX82" fmla="*/ 917288 w 5470628"/>
              <a:gd name="connsiteY82" fmla="*/ 2882248 h 3193741"/>
              <a:gd name="connsiteX83" fmla="*/ 718684 w 5470628"/>
              <a:gd name="connsiteY83" fmla="*/ 2819941 h 3193741"/>
              <a:gd name="connsiteX84" fmla="*/ 524650 w 5470628"/>
              <a:gd name="connsiteY84" fmla="*/ 2731220 h 3193741"/>
              <a:gd name="connsiteX85" fmla="*/ 670138 w 5470628"/>
              <a:gd name="connsiteY85" fmla="*/ 2735189 h 3193741"/>
              <a:gd name="connsiteX86" fmla="*/ 675382 w 5470628"/>
              <a:gd name="connsiteY86" fmla="*/ 2719369 h 3193741"/>
              <a:gd name="connsiteX87" fmla="*/ 542021 w 5470628"/>
              <a:gd name="connsiteY87" fmla="*/ 2601946 h 3193741"/>
              <a:gd name="connsiteX88" fmla="*/ 476895 w 5470628"/>
              <a:gd name="connsiteY88" fmla="*/ 2555976 h 3193741"/>
              <a:gd name="connsiteX89" fmla="*/ 188751 w 5470628"/>
              <a:gd name="connsiteY89" fmla="*/ 2428830 h 3193741"/>
              <a:gd name="connsiteX90" fmla="*/ 456762 w 5470628"/>
              <a:gd name="connsiteY90" fmla="*/ 2468731 h 3193741"/>
              <a:gd name="connsiteX91" fmla="*/ 174514 w 5470628"/>
              <a:gd name="connsiteY91" fmla="*/ 2345378 h 3193741"/>
              <a:gd name="connsiteX92" fmla="*/ 38827 w 5470628"/>
              <a:gd name="connsiteY92" fmla="*/ 2303685 h 3193741"/>
              <a:gd name="connsiteX93" fmla="*/ 3281 w 5470628"/>
              <a:gd name="connsiteY93" fmla="*/ 2273587 h 3193741"/>
              <a:gd name="connsiteX94" fmla="*/ 61590 w 5470628"/>
              <a:gd name="connsiteY94" fmla="*/ 2259170 h 3193741"/>
              <a:gd name="connsiteX95" fmla="*/ 242291 w 5470628"/>
              <a:gd name="connsiteY95" fmla="*/ 2250569 h 3193741"/>
              <a:gd name="connsiteX96" fmla="*/ 13205 w 5470628"/>
              <a:gd name="connsiteY96" fmla="*/ 2172263 h 3193741"/>
              <a:gd name="connsiteX97" fmla="*/ 180810 w 5470628"/>
              <a:gd name="connsiteY97" fmla="*/ 2168333 h 3193741"/>
              <a:gd name="connsiteX98" fmla="*/ 226020 w 5470628"/>
              <a:gd name="connsiteY98" fmla="*/ 2121100 h 3193741"/>
              <a:gd name="connsiteX99" fmla="*/ 299145 w 5470628"/>
              <a:gd name="connsiteY99" fmla="*/ 2044862 h 3193741"/>
              <a:gd name="connsiteX100" fmla="*/ 350236 w 5470628"/>
              <a:gd name="connsiteY100" fmla="*/ 2001187 h 3193741"/>
              <a:gd name="connsiteX101" fmla="*/ 365223 w 5470628"/>
              <a:gd name="connsiteY101" fmla="*/ 1881218 h 3193741"/>
              <a:gd name="connsiteX102" fmla="*/ 310707 w 5470628"/>
              <a:gd name="connsiteY102" fmla="*/ 1758752 h 3193741"/>
              <a:gd name="connsiteX103" fmla="*/ 181659 w 5470628"/>
              <a:gd name="connsiteY103" fmla="*/ 1709137 h 3193741"/>
              <a:gd name="connsiteX104" fmla="*/ 213063 w 5470628"/>
              <a:gd name="connsiteY104" fmla="*/ 1632021 h 3193741"/>
              <a:gd name="connsiteX105" fmla="*/ 481390 w 5470628"/>
              <a:gd name="connsiteY105" fmla="*/ 1644125 h 3193741"/>
              <a:gd name="connsiteX106" fmla="*/ 68930 w 5470628"/>
              <a:gd name="connsiteY106" fmla="*/ 1457537 h 3193741"/>
              <a:gd name="connsiteX107" fmla="*/ 135138 w 5470628"/>
              <a:gd name="connsiteY107" fmla="*/ 1440976 h 3193741"/>
              <a:gd name="connsiteX108" fmla="*/ 131611 w 5470628"/>
              <a:gd name="connsiteY108" fmla="*/ 1427642 h 3193741"/>
              <a:gd name="connsiteX109" fmla="*/ 130443 w 5470628"/>
              <a:gd name="connsiteY109" fmla="*/ 1343795 h 3193741"/>
              <a:gd name="connsiteX110" fmla="*/ 138930 w 5470628"/>
              <a:gd name="connsiteY110" fmla="*/ 1304094 h 3193741"/>
              <a:gd name="connsiteX111" fmla="*/ 118409 w 5470628"/>
              <a:gd name="connsiteY111" fmla="*/ 1262212 h 3193741"/>
              <a:gd name="connsiteX112" fmla="*/ 421410 w 5470628"/>
              <a:gd name="connsiteY112" fmla="*/ 1304757 h 3193741"/>
              <a:gd name="connsiteX113" fmla="*/ 655702 w 5470628"/>
              <a:gd name="connsiteY113" fmla="*/ 1291801 h 3193741"/>
              <a:gd name="connsiteX114" fmla="*/ 648299 w 5470628"/>
              <a:gd name="connsiteY114" fmla="*/ 1287715 h 3193741"/>
              <a:gd name="connsiteX115" fmla="*/ 531027 w 5470628"/>
              <a:gd name="connsiteY115" fmla="*/ 1193967 h 3193741"/>
              <a:gd name="connsiteX116" fmla="*/ 526433 w 5470628"/>
              <a:gd name="connsiteY116" fmla="*/ 1191913 h 3193741"/>
              <a:gd name="connsiteX117" fmla="*/ 504666 w 5470628"/>
              <a:gd name="connsiteY117" fmla="*/ 1177230 h 3193741"/>
              <a:gd name="connsiteX118" fmla="*/ 482307 w 5470628"/>
              <a:gd name="connsiteY118" fmla="*/ 1162618 h 3193741"/>
              <a:gd name="connsiteX119" fmla="*/ 479029 w 5470628"/>
              <a:gd name="connsiteY119" fmla="*/ 1162540 h 3193741"/>
              <a:gd name="connsiteX120" fmla="*/ 447663 w 5470628"/>
              <a:gd name="connsiteY120" fmla="*/ 1132649 h 3193741"/>
              <a:gd name="connsiteX121" fmla="*/ 438547 w 5470628"/>
              <a:gd name="connsiteY121" fmla="*/ 1110977 h 3193741"/>
              <a:gd name="connsiteX122" fmla="*/ 405343 w 5470628"/>
              <a:gd name="connsiteY122" fmla="*/ 1089612 h 3193741"/>
              <a:gd name="connsiteX123" fmla="*/ 371373 w 5470628"/>
              <a:gd name="connsiteY123" fmla="*/ 1070238 h 3193741"/>
              <a:gd name="connsiteX124" fmla="*/ 290358 w 5470628"/>
              <a:gd name="connsiteY124" fmla="*/ 1059884 h 3193741"/>
              <a:gd name="connsiteX125" fmla="*/ 235140 w 5470628"/>
              <a:gd name="connsiteY125" fmla="*/ 1029322 h 3193741"/>
              <a:gd name="connsiteX126" fmla="*/ 300494 w 5470628"/>
              <a:gd name="connsiteY126" fmla="*/ 1032083 h 3193741"/>
              <a:gd name="connsiteX127" fmla="*/ 239661 w 5470628"/>
              <a:gd name="connsiteY127" fmla="*/ 997457 h 3193741"/>
              <a:gd name="connsiteX128" fmla="*/ 204788 w 5470628"/>
              <a:gd name="connsiteY128" fmla="*/ 959211 h 3193741"/>
              <a:gd name="connsiteX129" fmla="*/ 207583 w 5470628"/>
              <a:gd name="connsiteY129" fmla="*/ 947009 h 3193741"/>
              <a:gd name="connsiteX130" fmla="*/ 223061 w 5470628"/>
              <a:gd name="connsiteY130" fmla="*/ 947033 h 3193741"/>
              <a:gd name="connsiteX131" fmla="*/ 280015 w 5470628"/>
              <a:gd name="connsiteY131" fmla="*/ 972164 h 3193741"/>
              <a:gd name="connsiteX132" fmla="*/ 353948 w 5470628"/>
              <a:gd name="connsiteY132" fmla="*/ 1006865 h 3193741"/>
              <a:gd name="connsiteX133" fmla="*/ 240466 w 5470628"/>
              <a:gd name="connsiteY133" fmla="*/ 939943 h 3193741"/>
              <a:gd name="connsiteX134" fmla="*/ 158812 w 5470628"/>
              <a:gd name="connsiteY134" fmla="*/ 891467 h 3193741"/>
              <a:gd name="connsiteX135" fmla="*/ 139551 w 5470628"/>
              <a:gd name="connsiteY135" fmla="*/ 855364 h 3193741"/>
              <a:gd name="connsiteX136" fmla="*/ 145731 w 5470628"/>
              <a:gd name="connsiteY136" fmla="*/ 844888 h 3193741"/>
              <a:gd name="connsiteX137" fmla="*/ 158154 w 5470628"/>
              <a:gd name="connsiteY137" fmla="*/ 848366 h 3193741"/>
              <a:gd name="connsiteX138" fmla="*/ 169370 w 5470628"/>
              <a:gd name="connsiteY138" fmla="*/ 856260 h 3193741"/>
              <a:gd name="connsiteX139" fmla="*/ 288295 w 5470628"/>
              <a:gd name="connsiteY139" fmla="*/ 915169 h 3193741"/>
              <a:gd name="connsiteX140" fmla="*/ 462694 w 5470628"/>
              <a:gd name="connsiteY140" fmla="*/ 994643 h 3193741"/>
              <a:gd name="connsiteX141" fmla="*/ 531910 w 5470628"/>
              <a:gd name="connsiteY141" fmla="*/ 1006664 h 3193741"/>
              <a:gd name="connsiteX142" fmla="*/ 333940 w 5470628"/>
              <a:gd name="connsiteY142" fmla="*/ 893507 h 3193741"/>
              <a:gd name="connsiteX143" fmla="*/ 181443 w 5470628"/>
              <a:gd name="connsiteY143" fmla="*/ 746608 h 3193741"/>
              <a:gd name="connsiteX144" fmla="*/ 162678 w 5470628"/>
              <a:gd name="connsiteY144" fmla="*/ 737018 h 3193741"/>
              <a:gd name="connsiteX145" fmla="*/ 156307 w 5470628"/>
              <a:gd name="connsiteY145" fmla="*/ 730435 h 3193741"/>
              <a:gd name="connsiteX146" fmla="*/ 117227 w 5470628"/>
              <a:gd name="connsiteY146" fmla="*/ 677515 h 3193741"/>
              <a:gd name="connsiteX147" fmla="*/ 113655 w 5470628"/>
              <a:gd name="connsiteY147" fmla="*/ 663474 h 3193741"/>
              <a:gd name="connsiteX148" fmla="*/ 115226 w 5470628"/>
              <a:gd name="connsiteY148" fmla="*/ 636712 h 3193741"/>
              <a:gd name="connsiteX149" fmla="*/ 105067 w 5470628"/>
              <a:gd name="connsiteY149" fmla="*/ 622046 h 3193741"/>
              <a:gd name="connsiteX150" fmla="*/ 104113 w 5470628"/>
              <a:gd name="connsiteY150" fmla="*/ 611722 h 3193741"/>
              <a:gd name="connsiteX151" fmla="*/ 118895 w 5470628"/>
              <a:gd name="connsiteY151" fmla="*/ 610169 h 3193741"/>
              <a:gd name="connsiteX152" fmla="*/ 163095 w 5470628"/>
              <a:gd name="connsiteY152" fmla="*/ 640642 h 3193741"/>
              <a:gd name="connsiteX153" fmla="*/ 185766 w 5470628"/>
              <a:gd name="connsiteY153" fmla="*/ 641454 h 3193741"/>
              <a:gd name="connsiteX154" fmla="*/ 212892 w 5470628"/>
              <a:gd name="connsiteY154" fmla="*/ 637457 h 3193741"/>
              <a:gd name="connsiteX155" fmla="*/ 223932 w 5470628"/>
              <a:gd name="connsiteY155" fmla="*/ 647271 h 3193741"/>
              <a:gd name="connsiteX156" fmla="*/ 287167 w 5470628"/>
              <a:gd name="connsiteY156" fmla="*/ 691571 h 3193741"/>
              <a:gd name="connsiteX157" fmla="*/ 330380 w 5470628"/>
              <a:gd name="connsiteY157" fmla="*/ 692506 h 3193741"/>
              <a:gd name="connsiteX158" fmla="*/ 296172 w 5470628"/>
              <a:gd name="connsiteY158" fmla="*/ 688108 h 3193741"/>
              <a:gd name="connsiteX159" fmla="*/ 286974 w 5470628"/>
              <a:gd name="connsiteY159" fmla="*/ 674512 h 3193741"/>
              <a:gd name="connsiteX160" fmla="*/ 286166 w 5470628"/>
              <a:gd name="connsiteY160" fmla="*/ 661798 h 3193741"/>
              <a:gd name="connsiteX161" fmla="*/ 236268 w 5470628"/>
              <a:gd name="connsiteY161" fmla="*/ 635338 h 3193741"/>
              <a:gd name="connsiteX162" fmla="*/ 231734 w 5470628"/>
              <a:gd name="connsiteY162" fmla="*/ 634225 h 3193741"/>
              <a:gd name="connsiteX163" fmla="*/ 221253 w 5470628"/>
              <a:gd name="connsiteY163" fmla="*/ 623870 h 3193741"/>
              <a:gd name="connsiteX164" fmla="*/ 237564 w 5470628"/>
              <a:gd name="connsiteY164" fmla="*/ 613590 h 3193741"/>
              <a:gd name="connsiteX165" fmla="*/ 282259 w 5470628"/>
              <a:gd name="connsiteY165" fmla="*/ 619091 h 3193741"/>
              <a:gd name="connsiteX166" fmla="*/ 370630 w 5470628"/>
              <a:gd name="connsiteY166" fmla="*/ 665566 h 3193741"/>
              <a:gd name="connsiteX167" fmla="*/ 498017 w 5470628"/>
              <a:gd name="connsiteY167" fmla="*/ 740532 h 3193741"/>
              <a:gd name="connsiteX168" fmla="*/ 918036 w 5470628"/>
              <a:gd name="connsiteY168" fmla="*/ 924307 h 3193741"/>
              <a:gd name="connsiteX169" fmla="*/ 1079304 w 5470628"/>
              <a:gd name="connsiteY169" fmla="*/ 984494 h 3193741"/>
              <a:gd name="connsiteX170" fmla="*/ 1079935 w 5470628"/>
              <a:gd name="connsiteY170" fmla="*/ 980383 h 3193741"/>
              <a:gd name="connsiteX171" fmla="*/ 1079695 w 5470628"/>
              <a:gd name="connsiteY171" fmla="*/ 976616 h 3193741"/>
              <a:gd name="connsiteX172" fmla="*/ 966178 w 5470628"/>
              <a:gd name="connsiteY172" fmla="*/ 937219 h 3193741"/>
              <a:gd name="connsiteX173" fmla="*/ 720106 w 5470628"/>
              <a:gd name="connsiteY173" fmla="*/ 807112 h 3193741"/>
              <a:gd name="connsiteX174" fmla="*/ 698823 w 5470628"/>
              <a:gd name="connsiteY174" fmla="*/ 804708 h 3193741"/>
              <a:gd name="connsiteX175" fmla="*/ 664513 w 5470628"/>
              <a:gd name="connsiteY175" fmla="*/ 784663 h 3193741"/>
              <a:gd name="connsiteX176" fmla="*/ 660380 w 5470628"/>
              <a:gd name="connsiteY176" fmla="*/ 771165 h 3193741"/>
              <a:gd name="connsiteX177" fmla="*/ 584959 w 5470628"/>
              <a:gd name="connsiteY177" fmla="*/ 722409 h 3193741"/>
              <a:gd name="connsiteX178" fmla="*/ 435649 w 5470628"/>
              <a:gd name="connsiteY178" fmla="*/ 639659 h 3193741"/>
              <a:gd name="connsiteX179" fmla="*/ 404944 w 5470628"/>
              <a:gd name="connsiteY179" fmla="*/ 606128 h 3193741"/>
              <a:gd name="connsiteX180" fmla="*/ 408476 w 5470628"/>
              <a:gd name="connsiteY180" fmla="*/ 591466 h 3193741"/>
              <a:gd name="connsiteX181" fmla="*/ 425225 w 5470628"/>
              <a:gd name="connsiteY181" fmla="*/ 592759 h 3193741"/>
              <a:gd name="connsiteX182" fmla="*/ 487115 w 5470628"/>
              <a:gd name="connsiteY182" fmla="*/ 620614 h 3193741"/>
              <a:gd name="connsiteX183" fmla="*/ 550277 w 5470628"/>
              <a:gd name="connsiteY183" fmla="*/ 649738 h 3193741"/>
              <a:gd name="connsiteX184" fmla="*/ 544421 w 5470628"/>
              <a:gd name="connsiteY184" fmla="*/ 641907 h 3193741"/>
              <a:gd name="connsiteX185" fmla="*/ 431905 w 5470628"/>
              <a:gd name="connsiteY185" fmla="*/ 580799 h 3193741"/>
              <a:gd name="connsiteX186" fmla="*/ 351177 w 5470628"/>
              <a:gd name="connsiteY186" fmla="*/ 528177 h 3193741"/>
              <a:gd name="connsiteX187" fmla="*/ 339749 w 5470628"/>
              <a:gd name="connsiteY187" fmla="*/ 498244 h 3193741"/>
              <a:gd name="connsiteX188" fmla="*/ 346313 w 5470628"/>
              <a:gd name="connsiteY188" fmla="*/ 489145 h 3193741"/>
              <a:gd name="connsiteX189" fmla="*/ 356579 w 5470628"/>
              <a:gd name="connsiteY189" fmla="*/ 491460 h 3193741"/>
              <a:gd name="connsiteX190" fmla="*/ 371505 w 5470628"/>
              <a:gd name="connsiteY190" fmla="*/ 501516 h 3193741"/>
              <a:gd name="connsiteX191" fmla="*/ 476275 w 5470628"/>
              <a:gd name="connsiteY191" fmla="*/ 553122 h 3193741"/>
              <a:gd name="connsiteX192" fmla="*/ 649952 w 5470628"/>
              <a:gd name="connsiteY192" fmla="*/ 635294 h 3193741"/>
              <a:gd name="connsiteX193" fmla="*/ 727161 w 5470628"/>
              <a:gd name="connsiteY193" fmla="*/ 651328 h 3193741"/>
              <a:gd name="connsiteX194" fmla="*/ 722417 w 5470628"/>
              <a:gd name="connsiteY194" fmla="*/ 646921 h 3193741"/>
              <a:gd name="connsiteX195" fmla="*/ 546079 w 5470628"/>
              <a:gd name="connsiteY195" fmla="*/ 546328 h 3193741"/>
              <a:gd name="connsiteX196" fmla="*/ 378182 w 5470628"/>
              <a:gd name="connsiteY196" fmla="*/ 386585 h 3193741"/>
              <a:gd name="connsiteX197" fmla="*/ 370158 w 5470628"/>
              <a:gd name="connsiteY197" fmla="*/ 382100 h 3193741"/>
              <a:gd name="connsiteX198" fmla="*/ 357861 w 5470628"/>
              <a:gd name="connsiteY198" fmla="*/ 371252 h 3193741"/>
              <a:gd name="connsiteX199" fmla="*/ 331313 w 5470628"/>
              <a:gd name="connsiteY199" fmla="*/ 328203 h 3193741"/>
              <a:gd name="connsiteX200" fmla="*/ 319354 w 5470628"/>
              <a:gd name="connsiteY200" fmla="*/ 299282 h 3193741"/>
              <a:gd name="connsiteX201" fmla="*/ 319682 w 5470628"/>
              <a:gd name="connsiteY201" fmla="*/ 285719 h 3193741"/>
              <a:gd name="connsiteX202" fmla="*/ 306391 w 5470628"/>
              <a:gd name="connsiteY202" fmla="*/ 268585 h 3193741"/>
              <a:gd name="connsiteX203" fmla="*/ 303294 w 5470628"/>
              <a:gd name="connsiteY203" fmla="*/ 257334 h 3193741"/>
              <a:gd name="connsiteX204" fmla="*/ 319242 w 5470628"/>
              <a:gd name="connsiteY204" fmla="*/ 255403 h 3193741"/>
              <a:gd name="connsiteX205" fmla="*/ 364093 w 5470628"/>
              <a:gd name="connsiteY205" fmla="*/ 286745 h 3193741"/>
              <a:gd name="connsiteX206" fmla="*/ 385301 w 5470628"/>
              <a:gd name="connsiteY206" fmla="*/ 287973 h 3193741"/>
              <a:gd name="connsiteX207" fmla="*/ 417598 w 5470628"/>
              <a:gd name="connsiteY207" fmla="*/ 285722 h 3193741"/>
              <a:gd name="connsiteX208" fmla="*/ 440155 w 5470628"/>
              <a:gd name="connsiteY208" fmla="*/ 308139 h 3193741"/>
              <a:gd name="connsiteX209" fmla="*/ 534406 w 5470628"/>
              <a:gd name="connsiteY209" fmla="*/ 339430 h 3193741"/>
              <a:gd name="connsiteX210" fmla="*/ 495633 w 5470628"/>
              <a:gd name="connsiteY210" fmla="*/ 333450 h 3193741"/>
              <a:gd name="connsiteX211" fmla="*/ 486289 w 5470628"/>
              <a:gd name="connsiteY211" fmla="*/ 322243 h 3193741"/>
              <a:gd name="connsiteX212" fmla="*/ 484000 w 5470628"/>
              <a:gd name="connsiteY212" fmla="*/ 304964 h 3193741"/>
              <a:gd name="connsiteX213" fmla="*/ 436911 w 5470628"/>
              <a:gd name="connsiteY213" fmla="*/ 280536 h 3193741"/>
              <a:gd name="connsiteX214" fmla="*/ 426865 w 5470628"/>
              <a:gd name="connsiteY214" fmla="*/ 277007 h 3193741"/>
              <a:gd name="connsiteX215" fmla="*/ 420654 w 5470628"/>
              <a:gd name="connsiteY215" fmla="*/ 268269 h 3193741"/>
              <a:gd name="connsiteX216" fmla="*/ 432329 w 5470628"/>
              <a:gd name="connsiteY216" fmla="*/ 259975 h 3193741"/>
              <a:gd name="connsiteX217" fmla="*/ 447672 w 5470628"/>
              <a:gd name="connsiteY217" fmla="*/ 257879 h 3193741"/>
              <a:gd name="connsiteX218" fmla="*/ 502242 w 5470628"/>
              <a:gd name="connsiteY218" fmla="*/ 273572 h 3193741"/>
              <a:gd name="connsiteX219" fmla="*/ 659874 w 5470628"/>
              <a:gd name="connsiteY219" fmla="*/ 365516 h 3193741"/>
              <a:gd name="connsiteX220" fmla="*/ 829177 w 5470628"/>
              <a:gd name="connsiteY220" fmla="*/ 444421 h 3193741"/>
              <a:gd name="connsiteX221" fmla="*/ 1231903 w 5470628"/>
              <a:gd name="connsiteY221" fmla="*/ 613682 h 3193741"/>
              <a:gd name="connsiteX222" fmla="*/ 1911736 w 5470628"/>
              <a:gd name="connsiteY222" fmla="*/ 685084 h 3193741"/>
              <a:gd name="connsiteX223" fmla="*/ 2564313 w 5470628"/>
              <a:gd name="connsiteY223" fmla="*/ 632143 h 3193741"/>
              <a:gd name="connsiteX224" fmla="*/ 2657304 w 5470628"/>
              <a:gd name="connsiteY224" fmla="*/ 624913 h 3193741"/>
              <a:gd name="connsiteX225" fmla="*/ 4235818 w 5470628"/>
              <a:gd name="connsiteY225" fmla="*/ 259339 h 3193741"/>
              <a:gd name="connsiteX226" fmla="*/ 4460331 w 5470628"/>
              <a:gd name="connsiteY226" fmla="*/ 176864 h 3193741"/>
              <a:gd name="connsiteX227" fmla="*/ 4499578 w 5470628"/>
              <a:gd name="connsiteY227" fmla="*/ 186791 h 3193741"/>
              <a:gd name="connsiteX228" fmla="*/ 4514640 w 5470628"/>
              <a:gd name="connsiteY228" fmla="*/ 188841 h 3193741"/>
              <a:gd name="connsiteX229" fmla="*/ 4516523 w 5470628"/>
              <a:gd name="connsiteY229" fmla="*/ 189988 h 3193741"/>
              <a:gd name="connsiteX230" fmla="*/ 4518126 w 5470628"/>
              <a:gd name="connsiteY230" fmla="*/ 189316 h 3193741"/>
              <a:gd name="connsiteX231" fmla="*/ 4514640 w 5470628"/>
              <a:gd name="connsiteY231" fmla="*/ 188841 h 3193741"/>
              <a:gd name="connsiteX232" fmla="*/ 4511569 w 5470628"/>
              <a:gd name="connsiteY232" fmla="*/ 186970 h 3193741"/>
              <a:gd name="connsiteX233" fmla="*/ 4510888 w 5470628"/>
              <a:gd name="connsiteY233" fmla="*/ 180943 h 3193741"/>
              <a:gd name="connsiteX234" fmla="*/ 4531865 w 5470628"/>
              <a:gd name="connsiteY234" fmla="*/ 155151 h 3193741"/>
              <a:gd name="connsiteX235" fmla="*/ 4573441 w 5470628"/>
              <a:gd name="connsiteY235" fmla="*/ 139676 h 3193741"/>
              <a:gd name="connsiteX236" fmla="*/ 4594964 w 5470628"/>
              <a:gd name="connsiteY236" fmla="*/ 145847 h 3193741"/>
              <a:gd name="connsiteX237" fmla="*/ 4623059 w 5470628"/>
              <a:gd name="connsiteY237" fmla="*/ 152410 h 3193741"/>
              <a:gd name="connsiteX238" fmla="*/ 4748356 w 5470628"/>
              <a:gd name="connsiteY238" fmla="*/ 68192 h 3193741"/>
              <a:gd name="connsiteX239" fmla="*/ 4833812 w 5470628"/>
              <a:gd name="connsiteY239" fmla="*/ 8017 h 3193741"/>
              <a:gd name="connsiteX240" fmla="*/ 4850908 w 5470628"/>
              <a:gd name="connsiteY240" fmla="*/ 727 h 31937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Lst>
            <a:rect l="l" t="t" r="r" b="b"/>
            <a:pathLst>
              <a:path w="5470628" h="3193741">
                <a:moveTo>
                  <a:pt x="5462602" y="1413608"/>
                </a:moveTo>
                <a:lnTo>
                  <a:pt x="5465724" y="1421881"/>
                </a:lnTo>
                <a:cubicBezTo>
                  <a:pt x="5472118" y="1444281"/>
                  <a:pt x="5472640" y="1461744"/>
                  <a:pt x="5465025" y="1466556"/>
                </a:cubicBezTo>
                <a:lnTo>
                  <a:pt x="5463208" y="1466226"/>
                </a:lnTo>
                <a:lnTo>
                  <a:pt x="5463242" y="1451866"/>
                </a:lnTo>
                <a:cubicBezTo>
                  <a:pt x="5463190" y="1441487"/>
                  <a:pt x="5463068" y="1431722"/>
                  <a:pt x="5462894" y="1423194"/>
                </a:cubicBezTo>
                <a:close/>
                <a:moveTo>
                  <a:pt x="5461417" y="1391849"/>
                </a:moveTo>
                <a:cubicBezTo>
                  <a:pt x="5461710" y="1392940"/>
                  <a:pt x="5461992" y="1396513"/>
                  <a:pt x="5462246" y="1401944"/>
                </a:cubicBezTo>
                <a:lnTo>
                  <a:pt x="5462602" y="1413608"/>
                </a:lnTo>
                <a:lnTo>
                  <a:pt x="5459078" y="1404268"/>
                </a:lnTo>
                <a:lnTo>
                  <a:pt x="5460137" y="1393780"/>
                </a:lnTo>
                <a:cubicBezTo>
                  <a:pt x="5460561" y="1391114"/>
                  <a:pt x="5460982" y="1390270"/>
                  <a:pt x="5461417" y="1391849"/>
                </a:cubicBezTo>
                <a:close/>
                <a:moveTo>
                  <a:pt x="614271" y="1052206"/>
                </a:moveTo>
                <a:cubicBezTo>
                  <a:pt x="613444" y="1053256"/>
                  <a:pt x="612323" y="1054339"/>
                  <a:pt x="611497" y="1055389"/>
                </a:cubicBezTo>
                <a:cubicBezTo>
                  <a:pt x="617673" y="1058912"/>
                  <a:pt x="624115" y="1061928"/>
                  <a:pt x="630277" y="1065215"/>
                </a:cubicBezTo>
                <a:cubicBezTo>
                  <a:pt x="637469" y="1066004"/>
                  <a:pt x="644958" y="1066759"/>
                  <a:pt x="651856" y="1067584"/>
                </a:cubicBezTo>
                <a:cubicBezTo>
                  <a:pt x="639327" y="1062458"/>
                  <a:pt x="626799" y="1057332"/>
                  <a:pt x="614271" y="1052206"/>
                </a:cubicBezTo>
                <a:close/>
                <a:moveTo>
                  <a:pt x="810628" y="695550"/>
                </a:moveTo>
                <a:cubicBezTo>
                  <a:pt x="873537" y="739416"/>
                  <a:pt x="951215" y="767494"/>
                  <a:pt x="1033084" y="791270"/>
                </a:cubicBezTo>
                <a:cubicBezTo>
                  <a:pt x="1034205" y="790184"/>
                  <a:pt x="1035031" y="789136"/>
                  <a:pt x="1036153" y="788050"/>
                </a:cubicBezTo>
                <a:cubicBezTo>
                  <a:pt x="960983" y="757296"/>
                  <a:pt x="885798" y="726306"/>
                  <a:pt x="810628" y="695550"/>
                </a:cubicBezTo>
                <a:close/>
                <a:moveTo>
                  <a:pt x="4850908" y="727"/>
                </a:moveTo>
                <a:cubicBezTo>
                  <a:pt x="4858191" y="2929"/>
                  <a:pt x="4860543" y="7152"/>
                  <a:pt x="4858584" y="13795"/>
                </a:cubicBezTo>
                <a:cubicBezTo>
                  <a:pt x="4855845" y="22194"/>
                  <a:pt x="4850092" y="30008"/>
                  <a:pt x="4843408" y="37224"/>
                </a:cubicBezTo>
                <a:cubicBezTo>
                  <a:pt x="4812232" y="71132"/>
                  <a:pt x="4827067" y="79774"/>
                  <a:pt x="4871062" y="78954"/>
                </a:cubicBezTo>
                <a:cubicBezTo>
                  <a:pt x="4910302" y="78234"/>
                  <a:pt x="4949507" y="72299"/>
                  <a:pt x="4989038" y="66799"/>
                </a:cubicBezTo>
                <a:cubicBezTo>
                  <a:pt x="5008500" y="63967"/>
                  <a:pt x="5009491" y="65509"/>
                  <a:pt x="5002636" y="79388"/>
                </a:cubicBezTo>
                <a:cubicBezTo>
                  <a:pt x="4991594" y="102315"/>
                  <a:pt x="4990844" y="123285"/>
                  <a:pt x="5008332" y="140859"/>
                </a:cubicBezTo>
                <a:cubicBezTo>
                  <a:pt x="5012456" y="144868"/>
                  <a:pt x="5015428" y="149491"/>
                  <a:pt x="5014326" y="155555"/>
                </a:cubicBezTo>
                <a:cubicBezTo>
                  <a:pt x="5009356" y="180357"/>
                  <a:pt x="5019874" y="200674"/>
                  <a:pt x="5030704" y="221190"/>
                </a:cubicBezTo>
                <a:cubicBezTo>
                  <a:pt x="5048958" y="255517"/>
                  <a:pt x="5072099" y="287116"/>
                  <a:pt x="5097262" y="317759"/>
                </a:cubicBezTo>
                <a:cubicBezTo>
                  <a:pt x="5115004" y="339336"/>
                  <a:pt x="5126222" y="365974"/>
                  <a:pt x="5165084" y="373367"/>
                </a:cubicBezTo>
                <a:cubicBezTo>
                  <a:pt x="5174420" y="375083"/>
                  <a:pt x="5177498" y="381353"/>
                  <a:pt x="5174137" y="389353"/>
                </a:cubicBezTo>
                <a:cubicBezTo>
                  <a:pt x="5163026" y="415847"/>
                  <a:pt x="5172067" y="436343"/>
                  <a:pt x="5192507" y="453561"/>
                </a:cubicBezTo>
                <a:cubicBezTo>
                  <a:pt x="5199734" y="459565"/>
                  <a:pt x="5197020" y="463690"/>
                  <a:pt x="5187160" y="467732"/>
                </a:cubicBezTo>
                <a:cubicBezTo>
                  <a:pt x="5175836" y="472188"/>
                  <a:pt x="5167025" y="478711"/>
                  <a:pt x="5160106" y="486904"/>
                </a:cubicBezTo>
                <a:cubicBezTo>
                  <a:pt x="5148744" y="500143"/>
                  <a:pt x="5143396" y="514315"/>
                  <a:pt x="5138948" y="528614"/>
                </a:cubicBezTo>
                <a:cubicBezTo>
                  <a:pt x="5132042" y="551041"/>
                  <a:pt x="5123894" y="572670"/>
                  <a:pt x="5097016" y="589923"/>
                </a:cubicBezTo>
                <a:cubicBezTo>
                  <a:pt x="5089016" y="595163"/>
                  <a:pt x="5082598" y="601872"/>
                  <a:pt x="5075869" y="608381"/>
                </a:cubicBezTo>
                <a:cubicBezTo>
                  <a:pt x="5078016" y="614052"/>
                  <a:pt x="5083322" y="617918"/>
                  <a:pt x="5093172" y="618385"/>
                </a:cubicBezTo>
                <a:cubicBezTo>
                  <a:pt x="5155867" y="621469"/>
                  <a:pt x="5153088" y="652648"/>
                  <a:pt x="5153518" y="687474"/>
                </a:cubicBezTo>
                <a:cubicBezTo>
                  <a:pt x="5154177" y="730575"/>
                  <a:pt x="5118812" y="754787"/>
                  <a:pt x="5074984" y="776941"/>
                </a:cubicBezTo>
                <a:cubicBezTo>
                  <a:pt x="5059986" y="784451"/>
                  <a:pt x="5038116" y="786863"/>
                  <a:pt x="5033348" y="805473"/>
                </a:cubicBezTo>
                <a:cubicBezTo>
                  <a:pt x="5059529" y="819384"/>
                  <a:pt x="5089376" y="802009"/>
                  <a:pt x="5116847" y="803426"/>
                </a:cubicBezTo>
                <a:cubicBezTo>
                  <a:pt x="5139548" y="804709"/>
                  <a:pt x="5176330" y="798120"/>
                  <a:pt x="5147902" y="833118"/>
                </a:cubicBezTo>
                <a:cubicBezTo>
                  <a:pt x="5139626" y="843373"/>
                  <a:pt x="5150382" y="848714"/>
                  <a:pt x="5161665" y="848297"/>
                </a:cubicBezTo>
                <a:cubicBezTo>
                  <a:pt x="5253064" y="844106"/>
                  <a:pt x="5215170" y="912756"/>
                  <a:pt x="5246520" y="942412"/>
                </a:cubicBezTo>
                <a:cubicBezTo>
                  <a:pt x="5255359" y="950358"/>
                  <a:pt x="5247812" y="967405"/>
                  <a:pt x="5235368" y="972946"/>
                </a:cubicBezTo>
                <a:cubicBezTo>
                  <a:pt x="5156387" y="1008610"/>
                  <a:pt x="5149354" y="1071149"/>
                  <a:pt x="5113739" y="1128845"/>
                </a:cubicBezTo>
                <a:cubicBezTo>
                  <a:pt x="5157305" y="1144685"/>
                  <a:pt x="5208388" y="1143005"/>
                  <a:pt x="5255034" y="1151117"/>
                </a:cubicBezTo>
                <a:cubicBezTo>
                  <a:pt x="5303482" y="1159484"/>
                  <a:pt x="5304156" y="1170079"/>
                  <a:pt x="5267513" y="1216275"/>
                </a:cubicBezTo>
                <a:cubicBezTo>
                  <a:pt x="5370269" y="1212844"/>
                  <a:pt x="5370269" y="1212844"/>
                  <a:pt x="5343113" y="1281854"/>
                </a:cubicBezTo>
                <a:cubicBezTo>
                  <a:pt x="5386272" y="1279593"/>
                  <a:pt x="5428618" y="1334726"/>
                  <a:pt x="5452014" y="1385543"/>
                </a:cubicBezTo>
                <a:lnTo>
                  <a:pt x="5459078" y="1404268"/>
                </a:lnTo>
                <a:lnTo>
                  <a:pt x="5458838" y="1406644"/>
                </a:lnTo>
                <a:cubicBezTo>
                  <a:pt x="5457942" y="1418063"/>
                  <a:pt x="5456960" y="1434367"/>
                  <a:pt x="5455752" y="1450751"/>
                </a:cubicBezTo>
                <a:lnTo>
                  <a:pt x="5454594" y="1464662"/>
                </a:lnTo>
                <a:lnTo>
                  <a:pt x="5447215" y="1463321"/>
                </a:lnTo>
                <a:cubicBezTo>
                  <a:pt x="5441256" y="1459714"/>
                  <a:pt x="5437002" y="1458345"/>
                  <a:pt x="5433934" y="1458428"/>
                </a:cubicBezTo>
                <a:cubicBezTo>
                  <a:pt x="5424728" y="1458676"/>
                  <a:pt x="5426188" y="1471978"/>
                  <a:pt x="5424276" y="1477014"/>
                </a:cubicBezTo>
                <a:cubicBezTo>
                  <a:pt x="5417851" y="1492977"/>
                  <a:pt x="5433852" y="1501241"/>
                  <a:pt x="5444628" y="1511562"/>
                </a:cubicBezTo>
                <a:cubicBezTo>
                  <a:pt x="5448663" y="1515344"/>
                  <a:pt x="5451544" y="1497678"/>
                  <a:pt x="5453752" y="1474786"/>
                </a:cubicBezTo>
                <a:lnTo>
                  <a:pt x="5454594" y="1464662"/>
                </a:lnTo>
                <a:lnTo>
                  <a:pt x="5463208" y="1466226"/>
                </a:lnTo>
                <a:lnTo>
                  <a:pt x="5463164" y="1484226"/>
                </a:lnTo>
                <a:cubicBezTo>
                  <a:pt x="5462722" y="1528173"/>
                  <a:pt x="5460824" y="1571999"/>
                  <a:pt x="5456160" y="1575885"/>
                </a:cubicBezTo>
                <a:cubicBezTo>
                  <a:pt x="5406708" y="1617226"/>
                  <a:pt x="5442751" y="1692579"/>
                  <a:pt x="5345636" y="1714543"/>
                </a:cubicBezTo>
                <a:cubicBezTo>
                  <a:pt x="5301930" y="1724583"/>
                  <a:pt x="5282493" y="1755882"/>
                  <a:pt x="5251319" y="1775792"/>
                </a:cubicBezTo>
                <a:cubicBezTo>
                  <a:pt x="5142610" y="1844714"/>
                  <a:pt x="5072132" y="1925140"/>
                  <a:pt x="5043512" y="2027305"/>
                </a:cubicBezTo>
                <a:cubicBezTo>
                  <a:pt x="5035488" y="2055562"/>
                  <a:pt x="5000258" y="2081893"/>
                  <a:pt x="4978144" y="2108535"/>
                </a:cubicBezTo>
                <a:cubicBezTo>
                  <a:pt x="4990785" y="2124798"/>
                  <a:pt x="5050411" y="2079615"/>
                  <a:pt x="5031476" y="2128173"/>
                </a:cubicBezTo>
                <a:cubicBezTo>
                  <a:pt x="5017138" y="2164787"/>
                  <a:pt x="4975973" y="2191363"/>
                  <a:pt x="4937389" y="2216441"/>
                </a:cubicBezTo>
                <a:cubicBezTo>
                  <a:pt x="4893079" y="2245058"/>
                  <a:pt x="4843760" y="2269776"/>
                  <a:pt x="4826122" y="2315331"/>
                </a:cubicBezTo>
                <a:cubicBezTo>
                  <a:pt x="4822276" y="2325050"/>
                  <a:pt x="3896510" y="3112888"/>
                  <a:pt x="2544647" y="3190975"/>
                </a:cubicBezTo>
                <a:cubicBezTo>
                  <a:pt x="2323734" y="3203734"/>
                  <a:pt x="1445947" y="3169121"/>
                  <a:pt x="1328257" y="3153006"/>
                </a:cubicBezTo>
                <a:cubicBezTo>
                  <a:pt x="1207258" y="3136344"/>
                  <a:pt x="1101756" y="3091943"/>
                  <a:pt x="977943" y="3082502"/>
                </a:cubicBezTo>
                <a:cubicBezTo>
                  <a:pt x="912454" y="3077622"/>
                  <a:pt x="848655" y="3061861"/>
                  <a:pt x="854473" y="2994250"/>
                </a:cubicBezTo>
                <a:cubicBezTo>
                  <a:pt x="856228" y="2975057"/>
                  <a:pt x="838125" y="2961827"/>
                  <a:pt x="811593" y="2970498"/>
                </a:cubicBezTo>
                <a:cubicBezTo>
                  <a:pt x="761454" y="2987010"/>
                  <a:pt x="736680" y="2962489"/>
                  <a:pt x="707024" y="2945439"/>
                </a:cubicBezTo>
                <a:cubicBezTo>
                  <a:pt x="654509" y="2915262"/>
                  <a:pt x="603913" y="2882480"/>
                  <a:pt x="523487" y="2886053"/>
                </a:cubicBezTo>
                <a:cubicBezTo>
                  <a:pt x="537017" y="2855468"/>
                  <a:pt x="563587" y="2856758"/>
                  <a:pt x="587884" y="2859746"/>
                </a:cubicBezTo>
                <a:cubicBezTo>
                  <a:pt x="652090" y="2867866"/>
                  <a:pt x="715235" y="2878012"/>
                  <a:pt x="779426" y="2885897"/>
                </a:cubicBezTo>
                <a:cubicBezTo>
                  <a:pt x="821123" y="2891048"/>
                  <a:pt x="863074" y="2900202"/>
                  <a:pt x="917288" y="2882248"/>
                </a:cubicBezTo>
                <a:cubicBezTo>
                  <a:pt x="866364" y="2830288"/>
                  <a:pt x="785092" y="2829930"/>
                  <a:pt x="718684" y="2819941"/>
                </a:cubicBezTo>
                <a:cubicBezTo>
                  <a:pt x="635747" y="2807447"/>
                  <a:pt x="584925" y="2771133"/>
                  <a:pt x="524650" y="2731220"/>
                </a:cubicBezTo>
                <a:cubicBezTo>
                  <a:pt x="584180" y="2712621"/>
                  <a:pt x="623299" y="2742760"/>
                  <a:pt x="670138" y="2735189"/>
                </a:cubicBezTo>
                <a:cubicBezTo>
                  <a:pt x="672406" y="2728745"/>
                  <a:pt x="675988" y="2719532"/>
                  <a:pt x="675382" y="2719369"/>
                </a:cubicBezTo>
                <a:cubicBezTo>
                  <a:pt x="596666" y="2703042"/>
                  <a:pt x="557844" y="2658869"/>
                  <a:pt x="542021" y="2601946"/>
                </a:cubicBezTo>
                <a:cubicBezTo>
                  <a:pt x="533902" y="2572560"/>
                  <a:pt x="505246" y="2566541"/>
                  <a:pt x="476895" y="2555976"/>
                </a:cubicBezTo>
                <a:cubicBezTo>
                  <a:pt x="377189" y="2518466"/>
                  <a:pt x="272496" y="2486779"/>
                  <a:pt x="188751" y="2428830"/>
                </a:cubicBezTo>
                <a:cubicBezTo>
                  <a:pt x="280875" y="2426687"/>
                  <a:pt x="357216" y="2461808"/>
                  <a:pt x="456762" y="2468731"/>
                </a:cubicBezTo>
                <a:cubicBezTo>
                  <a:pt x="373794" y="2404281"/>
                  <a:pt x="269816" y="2379152"/>
                  <a:pt x="174514" y="2345378"/>
                </a:cubicBezTo>
                <a:cubicBezTo>
                  <a:pt x="130977" y="2330009"/>
                  <a:pt x="90329" y="2308598"/>
                  <a:pt x="38827" y="2303685"/>
                </a:cubicBezTo>
                <a:cubicBezTo>
                  <a:pt x="20556" y="2301864"/>
                  <a:pt x="-10092" y="2297272"/>
                  <a:pt x="3281" y="2273587"/>
                </a:cubicBezTo>
                <a:cubicBezTo>
                  <a:pt x="14533" y="2253956"/>
                  <a:pt x="39095" y="2256437"/>
                  <a:pt x="61590" y="2259170"/>
                </a:cubicBezTo>
                <a:cubicBezTo>
                  <a:pt x="115591" y="2265916"/>
                  <a:pt x="170539" y="2259497"/>
                  <a:pt x="242291" y="2250569"/>
                </a:cubicBezTo>
                <a:cubicBezTo>
                  <a:pt x="178223" y="2197829"/>
                  <a:pt x="68904" y="2229102"/>
                  <a:pt x="13205" y="2172263"/>
                </a:cubicBezTo>
                <a:cubicBezTo>
                  <a:pt x="77196" y="2153598"/>
                  <a:pt x="128251" y="2170191"/>
                  <a:pt x="180810" y="2168333"/>
                </a:cubicBezTo>
                <a:cubicBezTo>
                  <a:pt x="228319" y="2166612"/>
                  <a:pt x="239444" y="2154350"/>
                  <a:pt x="226020" y="2121100"/>
                </a:cubicBezTo>
                <a:cubicBezTo>
                  <a:pt x="205165" y="2069293"/>
                  <a:pt x="229388" y="2038364"/>
                  <a:pt x="299145" y="2044862"/>
                </a:cubicBezTo>
                <a:cubicBezTo>
                  <a:pt x="363822" y="2051027"/>
                  <a:pt x="369032" y="2029991"/>
                  <a:pt x="350236" y="2001187"/>
                </a:cubicBezTo>
                <a:cubicBezTo>
                  <a:pt x="322862" y="1959187"/>
                  <a:pt x="348423" y="1921214"/>
                  <a:pt x="365223" y="1881218"/>
                </a:cubicBezTo>
                <a:cubicBezTo>
                  <a:pt x="390527" y="1820499"/>
                  <a:pt x="376326" y="1793748"/>
                  <a:pt x="310707" y="1758752"/>
                </a:cubicBezTo>
                <a:cubicBezTo>
                  <a:pt x="273754" y="1739265"/>
                  <a:pt x="234367" y="1723631"/>
                  <a:pt x="181659" y="1709137"/>
                </a:cubicBezTo>
                <a:cubicBezTo>
                  <a:pt x="299387" y="1683727"/>
                  <a:pt x="172918" y="1660608"/>
                  <a:pt x="213063" y="1632021"/>
                </a:cubicBezTo>
                <a:cubicBezTo>
                  <a:pt x="296030" y="1612244"/>
                  <a:pt x="369047" y="1679323"/>
                  <a:pt x="481390" y="1644125"/>
                </a:cubicBezTo>
                <a:cubicBezTo>
                  <a:pt x="336659" y="1595935"/>
                  <a:pt x="176348" y="1532074"/>
                  <a:pt x="68930" y="1457537"/>
                </a:cubicBezTo>
                <a:cubicBezTo>
                  <a:pt x="91299" y="1434897"/>
                  <a:pt x="115799" y="1450436"/>
                  <a:pt x="135138" y="1440976"/>
                </a:cubicBezTo>
                <a:cubicBezTo>
                  <a:pt x="133952" y="1436374"/>
                  <a:pt x="135290" y="1429332"/>
                  <a:pt x="131611" y="1427642"/>
                </a:cubicBezTo>
                <a:cubicBezTo>
                  <a:pt x="52402" y="1389548"/>
                  <a:pt x="51441" y="1388478"/>
                  <a:pt x="130443" y="1343795"/>
                </a:cubicBezTo>
                <a:cubicBezTo>
                  <a:pt x="158017" y="1328118"/>
                  <a:pt x="154966" y="1317573"/>
                  <a:pt x="138930" y="1304094"/>
                </a:cubicBezTo>
                <a:cubicBezTo>
                  <a:pt x="127608" y="1294551"/>
                  <a:pt x="113720" y="1286742"/>
                  <a:pt x="118409" y="1262212"/>
                </a:cubicBezTo>
                <a:cubicBezTo>
                  <a:pt x="164937" y="1287183"/>
                  <a:pt x="383505" y="1312432"/>
                  <a:pt x="421410" y="1304757"/>
                </a:cubicBezTo>
                <a:cubicBezTo>
                  <a:pt x="464009" y="1296037"/>
                  <a:pt x="610877" y="1288926"/>
                  <a:pt x="655702" y="1291801"/>
                </a:cubicBezTo>
                <a:cubicBezTo>
                  <a:pt x="653235" y="1290438"/>
                  <a:pt x="650767" y="1289077"/>
                  <a:pt x="648299" y="1287715"/>
                </a:cubicBezTo>
                <a:cubicBezTo>
                  <a:pt x="603999" y="1260339"/>
                  <a:pt x="559107" y="1233035"/>
                  <a:pt x="531027" y="1193967"/>
                </a:cubicBezTo>
                <a:cubicBezTo>
                  <a:pt x="529741" y="1192462"/>
                  <a:pt x="529061" y="1191120"/>
                  <a:pt x="526433" y="1191913"/>
                </a:cubicBezTo>
                <a:cubicBezTo>
                  <a:pt x="503415" y="1199684"/>
                  <a:pt x="505590" y="1187083"/>
                  <a:pt x="504666" y="1177230"/>
                </a:cubicBezTo>
                <a:cubicBezTo>
                  <a:pt x="503726" y="1167141"/>
                  <a:pt x="499378" y="1159602"/>
                  <a:pt x="482307" y="1162618"/>
                </a:cubicBezTo>
                <a:cubicBezTo>
                  <a:pt x="481421" y="1162726"/>
                  <a:pt x="480226" y="1162633"/>
                  <a:pt x="479029" y="1162540"/>
                </a:cubicBezTo>
                <a:cubicBezTo>
                  <a:pt x="470949" y="1161859"/>
                  <a:pt x="444139" y="1138059"/>
                  <a:pt x="447663" y="1132649"/>
                </a:cubicBezTo>
                <a:cubicBezTo>
                  <a:pt x="455539" y="1120781"/>
                  <a:pt x="446335" y="1116439"/>
                  <a:pt x="438547" y="1110977"/>
                </a:cubicBezTo>
                <a:cubicBezTo>
                  <a:pt x="427656" y="1103517"/>
                  <a:pt x="416795" y="1096529"/>
                  <a:pt x="405343" y="1089612"/>
                </a:cubicBezTo>
                <a:cubicBezTo>
                  <a:pt x="394202" y="1082895"/>
                  <a:pt x="382794" y="1076684"/>
                  <a:pt x="371373" y="1070238"/>
                </a:cubicBezTo>
                <a:cubicBezTo>
                  <a:pt x="344889" y="1065616"/>
                  <a:pt x="318169" y="1061972"/>
                  <a:pt x="290358" y="1059884"/>
                </a:cubicBezTo>
                <a:cubicBezTo>
                  <a:pt x="269709" y="1058114"/>
                  <a:pt x="246624" y="1055453"/>
                  <a:pt x="235140" y="1029322"/>
                </a:cubicBezTo>
                <a:cubicBezTo>
                  <a:pt x="256895" y="1029771"/>
                  <a:pt x="278695" y="1030927"/>
                  <a:pt x="300494" y="1032083"/>
                </a:cubicBezTo>
                <a:cubicBezTo>
                  <a:pt x="279542" y="1020860"/>
                  <a:pt x="259181" y="1009565"/>
                  <a:pt x="239661" y="997457"/>
                </a:cubicBezTo>
                <a:cubicBezTo>
                  <a:pt x="223540" y="987309"/>
                  <a:pt x="210281" y="975391"/>
                  <a:pt x="204788" y="959211"/>
                </a:cubicBezTo>
                <a:cubicBezTo>
                  <a:pt x="203337" y="955117"/>
                  <a:pt x="202166" y="950750"/>
                  <a:pt x="207583" y="947009"/>
                </a:cubicBezTo>
                <a:cubicBezTo>
                  <a:pt x="213561" y="942727"/>
                  <a:pt x="218466" y="944980"/>
                  <a:pt x="223061" y="947033"/>
                </a:cubicBezTo>
                <a:cubicBezTo>
                  <a:pt x="242046" y="955410"/>
                  <a:pt x="261311" y="963516"/>
                  <a:pt x="280015" y="972164"/>
                </a:cubicBezTo>
                <a:cubicBezTo>
                  <a:pt x="304852" y="983629"/>
                  <a:pt x="329408" y="995365"/>
                  <a:pt x="353948" y="1006865"/>
                </a:cubicBezTo>
                <a:cubicBezTo>
                  <a:pt x="319294" y="981405"/>
                  <a:pt x="281290" y="959435"/>
                  <a:pt x="240466" y="939943"/>
                </a:cubicBezTo>
                <a:cubicBezTo>
                  <a:pt x="210990" y="925718"/>
                  <a:pt x="181514" y="911494"/>
                  <a:pt x="158812" y="891467"/>
                </a:cubicBezTo>
                <a:cubicBezTo>
                  <a:pt x="147166" y="881489"/>
                  <a:pt x="141336" y="869384"/>
                  <a:pt x="139551" y="855364"/>
                </a:cubicBezTo>
                <a:cubicBezTo>
                  <a:pt x="139312" y="851597"/>
                  <a:pt x="139634" y="847287"/>
                  <a:pt x="145731" y="844888"/>
                </a:cubicBezTo>
                <a:cubicBezTo>
                  <a:pt x="151843" y="842724"/>
                  <a:pt x="155581" y="845356"/>
                  <a:pt x="158154" y="848366"/>
                </a:cubicBezTo>
                <a:cubicBezTo>
                  <a:pt x="161052" y="851811"/>
                  <a:pt x="164496" y="854479"/>
                  <a:pt x="169370" y="856260"/>
                </a:cubicBezTo>
                <a:cubicBezTo>
                  <a:pt x="212096" y="872913"/>
                  <a:pt x="249775" y="894448"/>
                  <a:pt x="288295" y="915169"/>
                </a:cubicBezTo>
                <a:cubicBezTo>
                  <a:pt x="343452" y="944788"/>
                  <a:pt x="397769" y="975222"/>
                  <a:pt x="462694" y="994643"/>
                </a:cubicBezTo>
                <a:cubicBezTo>
                  <a:pt x="487260" y="1001870"/>
                  <a:pt x="512622" y="1007575"/>
                  <a:pt x="531910" y="1006664"/>
                </a:cubicBezTo>
                <a:cubicBezTo>
                  <a:pt x="460990" y="972547"/>
                  <a:pt x="394087" y="936046"/>
                  <a:pt x="333940" y="893507"/>
                </a:cubicBezTo>
                <a:cubicBezTo>
                  <a:pt x="273173" y="850568"/>
                  <a:pt x="219876" y="803403"/>
                  <a:pt x="181443" y="746608"/>
                </a:cubicBezTo>
                <a:cubicBezTo>
                  <a:pt x="177494" y="740681"/>
                  <a:pt x="175038" y="734810"/>
                  <a:pt x="162678" y="737018"/>
                </a:cubicBezTo>
                <a:cubicBezTo>
                  <a:pt x="157082" y="737933"/>
                  <a:pt x="155070" y="734381"/>
                  <a:pt x="156307" y="730435"/>
                </a:cubicBezTo>
                <a:cubicBezTo>
                  <a:pt x="164051" y="702450"/>
                  <a:pt x="145532" y="687373"/>
                  <a:pt x="117227" y="677515"/>
                </a:cubicBezTo>
                <a:cubicBezTo>
                  <a:pt x="108392" y="674314"/>
                  <a:pt x="107546" y="670384"/>
                  <a:pt x="113655" y="663474"/>
                </a:cubicBezTo>
                <a:cubicBezTo>
                  <a:pt x="121976" y="653926"/>
                  <a:pt x="120506" y="644851"/>
                  <a:pt x="115226" y="636712"/>
                </a:cubicBezTo>
                <a:cubicBezTo>
                  <a:pt x="112224" y="631619"/>
                  <a:pt x="108350" y="626868"/>
                  <a:pt x="105067" y="622046"/>
                </a:cubicBezTo>
                <a:cubicBezTo>
                  <a:pt x="102790" y="619000"/>
                  <a:pt x="99022" y="615897"/>
                  <a:pt x="104113" y="611722"/>
                </a:cubicBezTo>
                <a:cubicBezTo>
                  <a:pt x="108939" y="608053"/>
                  <a:pt x="114081" y="609328"/>
                  <a:pt x="118895" y="610169"/>
                </a:cubicBezTo>
                <a:cubicBezTo>
                  <a:pt x="142040" y="613772"/>
                  <a:pt x="156094" y="624170"/>
                  <a:pt x="163095" y="640642"/>
                </a:cubicBezTo>
                <a:cubicBezTo>
                  <a:pt x="168334" y="652819"/>
                  <a:pt x="173104" y="652953"/>
                  <a:pt x="185766" y="641454"/>
                </a:cubicBezTo>
                <a:cubicBezTo>
                  <a:pt x="195327" y="632704"/>
                  <a:pt x="204232" y="632337"/>
                  <a:pt x="212892" y="637457"/>
                </a:cubicBezTo>
                <a:cubicBezTo>
                  <a:pt x="217516" y="639981"/>
                  <a:pt x="220444" y="643897"/>
                  <a:pt x="223932" y="647271"/>
                </a:cubicBezTo>
                <a:cubicBezTo>
                  <a:pt x="241420" y="664845"/>
                  <a:pt x="259762" y="681841"/>
                  <a:pt x="287167" y="691571"/>
                </a:cubicBezTo>
                <a:cubicBezTo>
                  <a:pt x="299355" y="696027"/>
                  <a:pt x="312354" y="699197"/>
                  <a:pt x="330380" y="692506"/>
                </a:cubicBezTo>
                <a:cubicBezTo>
                  <a:pt x="318517" y="688486"/>
                  <a:pt x="306954" y="689175"/>
                  <a:pt x="296172" y="688108"/>
                </a:cubicBezTo>
                <a:cubicBezTo>
                  <a:pt x="285390" y="687041"/>
                  <a:pt x="279539" y="683953"/>
                  <a:pt x="286974" y="674512"/>
                </a:cubicBezTo>
                <a:cubicBezTo>
                  <a:pt x="291105" y="669267"/>
                  <a:pt x="290555" y="665301"/>
                  <a:pt x="286166" y="661798"/>
                </a:cubicBezTo>
                <a:cubicBezTo>
                  <a:pt x="272052" y="650459"/>
                  <a:pt x="264416" y="633352"/>
                  <a:pt x="236268" y="635338"/>
                </a:cubicBezTo>
                <a:cubicBezTo>
                  <a:pt x="234792" y="635517"/>
                  <a:pt x="233255" y="634754"/>
                  <a:pt x="231734" y="634225"/>
                </a:cubicBezTo>
                <a:cubicBezTo>
                  <a:pt x="225957" y="632316"/>
                  <a:pt x="219575" y="630241"/>
                  <a:pt x="221253" y="623870"/>
                </a:cubicBezTo>
                <a:cubicBezTo>
                  <a:pt x="223227" y="617462"/>
                  <a:pt x="230816" y="615119"/>
                  <a:pt x="237564" y="613590"/>
                </a:cubicBezTo>
                <a:cubicBezTo>
                  <a:pt x="254884" y="609831"/>
                  <a:pt x="268844" y="614072"/>
                  <a:pt x="282259" y="619091"/>
                </a:cubicBezTo>
                <a:cubicBezTo>
                  <a:pt x="314893" y="631509"/>
                  <a:pt x="342201" y="649080"/>
                  <a:pt x="370630" y="665566"/>
                </a:cubicBezTo>
                <a:cubicBezTo>
                  <a:pt x="413275" y="690295"/>
                  <a:pt x="451153" y="719635"/>
                  <a:pt x="498017" y="740532"/>
                </a:cubicBezTo>
                <a:cubicBezTo>
                  <a:pt x="637369" y="802423"/>
                  <a:pt x="774774" y="866448"/>
                  <a:pt x="918036" y="924307"/>
                </a:cubicBezTo>
                <a:cubicBezTo>
                  <a:pt x="970882" y="945666"/>
                  <a:pt x="1024819" y="965469"/>
                  <a:pt x="1079304" y="984494"/>
                </a:cubicBezTo>
                <a:cubicBezTo>
                  <a:pt x="1079509" y="983045"/>
                  <a:pt x="1079744" y="982067"/>
                  <a:pt x="1079935" y="980383"/>
                </a:cubicBezTo>
                <a:cubicBezTo>
                  <a:pt x="1079860" y="979206"/>
                  <a:pt x="1079770" y="977793"/>
                  <a:pt x="1079695" y="976616"/>
                </a:cubicBezTo>
                <a:cubicBezTo>
                  <a:pt x="1041139" y="964679"/>
                  <a:pt x="1003098" y="951491"/>
                  <a:pt x="966178" y="937219"/>
                </a:cubicBezTo>
                <a:cubicBezTo>
                  <a:pt x="875541" y="901932"/>
                  <a:pt x="791930" y="860100"/>
                  <a:pt x="720106" y="807112"/>
                </a:cubicBezTo>
                <a:cubicBezTo>
                  <a:pt x="714181" y="802848"/>
                  <a:pt x="707904" y="802421"/>
                  <a:pt x="698823" y="804708"/>
                </a:cubicBezTo>
                <a:cubicBezTo>
                  <a:pt x="669544" y="812288"/>
                  <a:pt x="659939" y="806334"/>
                  <a:pt x="664513" y="784663"/>
                </a:cubicBezTo>
                <a:cubicBezTo>
                  <a:pt x="665660" y="779304"/>
                  <a:pt x="665686" y="775031"/>
                  <a:pt x="660380" y="771165"/>
                </a:cubicBezTo>
                <a:cubicBezTo>
                  <a:pt x="636661" y="753871"/>
                  <a:pt x="611807" y="737427"/>
                  <a:pt x="584959" y="722409"/>
                </a:cubicBezTo>
                <a:cubicBezTo>
                  <a:pt x="535282" y="694735"/>
                  <a:pt x="482226" y="670082"/>
                  <a:pt x="435649" y="639659"/>
                </a:cubicBezTo>
                <a:cubicBezTo>
                  <a:pt x="421965" y="630403"/>
                  <a:pt x="411440" y="619340"/>
                  <a:pt x="404944" y="606128"/>
                </a:cubicBezTo>
                <a:cubicBezTo>
                  <a:pt x="402872" y="601635"/>
                  <a:pt x="401613" y="595856"/>
                  <a:pt x="408476" y="591466"/>
                </a:cubicBezTo>
                <a:cubicBezTo>
                  <a:pt x="415044" y="587111"/>
                  <a:pt x="420320" y="590506"/>
                  <a:pt x="425225" y="592759"/>
                </a:cubicBezTo>
                <a:cubicBezTo>
                  <a:pt x="445746" y="601899"/>
                  <a:pt x="466578" y="611238"/>
                  <a:pt x="487115" y="620614"/>
                </a:cubicBezTo>
                <a:cubicBezTo>
                  <a:pt x="507947" y="629954"/>
                  <a:pt x="528514" y="639800"/>
                  <a:pt x="550277" y="649738"/>
                </a:cubicBezTo>
                <a:cubicBezTo>
                  <a:pt x="551408" y="644145"/>
                  <a:pt x="546904" y="643504"/>
                  <a:pt x="544421" y="641907"/>
                </a:cubicBezTo>
                <a:cubicBezTo>
                  <a:pt x="509355" y="619344"/>
                  <a:pt x="471190" y="599529"/>
                  <a:pt x="431905" y="580799"/>
                </a:cubicBezTo>
                <a:cubicBezTo>
                  <a:pt x="401512" y="566211"/>
                  <a:pt x="371947" y="550574"/>
                  <a:pt x="351177" y="528177"/>
                </a:cubicBezTo>
                <a:cubicBezTo>
                  <a:pt x="343180" y="519419"/>
                  <a:pt x="338696" y="509759"/>
                  <a:pt x="339749" y="498244"/>
                </a:cubicBezTo>
                <a:cubicBezTo>
                  <a:pt x="340115" y="494641"/>
                  <a:pt x="340481" y="491037"/>
                  <a:pt x="346313" y="489145"/>
                </a:cubicBezTo>
                <a:cubicBezTo>
                  <a:pt x="350979" y="487631"/>
                  <a:pt x="354067" y="489392"/>
                  <a:pt x="356579" y="491460"/>
                </a:cubicBezTo>
                <a:cubicBezTo>
                  <a:pt x="360984" y="495197"/>
                  <a:pt x="365388" y="498934"/>
                  <a:pt x="371505" y="501516"/>
                </a:cubicBezTo>
                <a:cubicBezTo>
                  <a:pt x="408203" y="517000"/>
                  <a:pt x="442659" y="534654"/>
                  <a:pt x="476275" y="553122"/>
                </a:cubicBezTo>
                <a:cubicBezTo>
                  <a:pt x="531461" y="583213"/>
                  <a:pt x="586103" y="614082"/>
                  <a:pt x="649952" y="635294"/>
                </a:cubicBezTo>
                <a:cubicBezTo>
                  <a:pt x="673972" y="643298"/>
                  <a:pt x="698805" y="650018"/>
                  <a:pt x="727161" y="651328"/>
                </a:cubicBezTo>
                <a:cubicBezTo>
                  <a:pt x="726126" y="649081"/>
                  <a:pt x="724263" y="647883"/>
                  <a:pt x="722417" y="646921"/>
                </a:cubicBezTo>
                <a:cubicBezTo>
                  <a:pt x="660627" y="615969"/>
                  <a:pt x="600830" y="583590"/>
                  <a:pt x="546079" y="546328"/>
                </a:cubicBezTo>
                <a:cubicBezTo>
                  <a:pt x="478576" y="500409"/>
                  <a:pt x="420223" y="448637"/>
                  <a:pt x="378182" y="386585"/>
                </a:cubicBezTo>
                <a:cubicBezTo>
                  <a:pt x="376229" y="383975"/>
                  <a:pt x="374884" y="381528"/>
                  <a:pt x="370158" y="382100"/>
                </a:cubicBezTo>
                <a:cubicBezTo>
                  <a:pt x="358064" y="383802"/>
                  <a:pt x="356583" y="379236"/>
                  <a:pt x="357861" y="371252"/>
                </a:cubicBezTo>
                <a:cubicBezTo>
                  <a:pt x="361373" y="351608"/>
                  <a:pt x="352380" y="336565"/>
                  <a:pt x="331313" y="328203"/>
                </a:cubicBezTo>
                <a:cubicBezTo>
                  <a:pt x="316037" y="321986"/>
                  <a:pt x="303183" y="316425"/>
                  <a:pt x="319354" y="299282"/>
                </a:cubicBezTo>
                <a:cubicBezTo>
                  <a:pt x="323265" y="295249"/>
                  <a:pt x="321459" y="290249"/>
                  <a:pt x="319682" y="285719"/>
                </a:cubicBezTo>
                <a:cubicBezTo>
                  <a:pt x="317166" y="278905"/>
                  <a:pt x="312080" y="273828"/>
                  <a:pt x="306391" y="268585"/>
                </a:cubicBezTo>
                <a:cubicBezTo>
                  <a:pt x="303227" y="265647"/>
                  <a:pt x="299399" y="261602"/>
                  <a:pt x="303294" y="257334"/>
                </a:cubicBezTo>
                <a:cubicBezTo>
                  <a:pt x="307735" y="252289"/>
                  <a:pt x="314131" y="254598"/>
                  <a:pt x="319242" y="255403"/>
                </a:cubicBezTo>
                <a:cubicBezTo>
                  <a:pt x="342683" y="258970"/>
                  <a:pt x="357062" y="269803"/>
                  <a:pt x="364093" y="286745"/>
                </a:cubicBezTo>
                <a:cubicBezTo>
                  <a:pt x="368651" y="297582"/>
                  <a:pt x="374307" y="297608"/>
                  <a:pt x="385301" y="287973"/>
                </a:cubicBezTo>
                <a:cubicBezTo>
                  <a:pt x="397712" y="277216"/>
                  <a:pt x="408079" y="276436"/>
                  <a:pt x="417598" y="285722"/>
                </a:cubicBezTo>
                <a:cubicBezTo>
                  <a:pt x="425226" y="293339"/>
                  <a:pt x="431406" y="301607"/>
                  <a:pt x="440155" y="308139"/>
                </a:cubicBezTo>
                <a:cubicBezTo>
                  <a:pt x="463623" y="326175"/>
                  <a:pt x="485720" y="346039"/>
                  <a:pt x="534406" y="339430"/>
                </a:cubicBezTo>
                <a:cubicBezTo>
                  <a:pt x="520872" y="332528"/>
                  <a:pt x="507316" y="334645"/>
                  <a:pt x="495633" y="333450"/>
                </a:cubicBezTo>
                <a:cubicBezTo>
                  <a:pt x="487244" y="332567"/>
                  <a:pt x="478750" y="330037"/>
                  <a:pt x="486289" y="322243"/>
                </a:cubicBezTo>
                <a:cubicBezTo>
                  <a:pt x="494951" y="313365"/>
                  <a:pt x="489365" y="309771"/>
                  <a:pt x="484000" y="304964"/>
                </a:cubicBezTo>
                <a:cubicBezTo>
                  <a:pt x="471673" y="293645"/>
                  <a:pt x="461604" y="280392"/>
                  <a:pt x="436911" y="280536"/>
                </a:cubicBezTo>
                <a:cubicBezTo>
                  <a:pt x="433041" y="280530"/>
                  <a:pt x="429923" y="278297"/>
                  <a:pt x="426865" y="277007"/>
                </a:cubicBezTo>
                <a:cubicBezTo>
                  <a:pt x="422581" y="275154"/>
                  <a:pt x="418872" y="272993"/>
                  <a:pt x="420654" y="268269"/>
                </a:cubicBezTo>
                <a:cubicBezTo>
                  <a:pt x="422468" y="264016"/>
                  <a:pt x="426748" y="261125"/>
                  <a:pt x="432329" y="259975"/>
                </a:cubicBezTo>
                <a:cubicBezTo>
                  <a:pt x="437320" y="258895"/>
                  <a:pt x="442621" y="258016"/>
                  <a:pt x="447672" y="257879"/>
                </a:cubicBezTo>
                <a:cubicBezTo>
                  <a:pt x="470223" y="256809"/>
                  <a:pt x="486254" y="265543"/>
                  <a:pt x="502242" y="273572"/>
                </a:cubicBezTo>
                <a:cubicBezTo>
                  <a:pt x="558179" y="301436"/>
                  <a:pt x="607891" y="334326"/>
                  <a:pt x="659874" y="365516"/>
                </a:cubicBezTo>
                <a:cubicBezTo>
                  <a:pt x="711842" y="396471"/>
                  <a:pt x="772192" y="418818"/>
                  <a:pt x="829177" y="444421"/>
                </a:cubicBezTo>
                <a:cubicBezTo>
                  <a:pt x="960626" y="503711"/>
                  <a:pt x="1092650" y="562693"/>
                  <a:pt x="1231903" y="613682"/>
                </a:cubicBezTo>
                <a:cubicBezTo>
                  <a:pt x="1368099" y="663381"/>
                  <a:pt x="1823141" y="686561"/>
                  <a:pt x="1911736" y="685084"/>
                </a:cubicBezTo>
                <a:cubicBezTo>
                  <a:pt x="2024994" y="682992"/>
                  <a:pt x="2291986" y="655399"/>
                  <a:pt x="2564313" y="632143"/>
                </a:cubicBezTo>
                <a:cubicBezTo>
                  <a:pt x="2595089" y="629364"/>
                  <a:pt x="2625288" y="626893"/>
                  <a:pt x="2657304" y="624913"/>
                </a:cubicBezTo>
                <a:cubicBezTo>
                  <a:pt x="3564401" y="568191"/>
                  <a:pt x="4203594" y="276765"/>
                  <a:pt x="4235818" y="259339"/>
                </a:cubicBezTo>
                <a:cubicBezTo>
                  <a:pt x="4287616" y="231474"/>
                  <a:pt x="4460006" y="176429"/>
                  <a:pt x="4460331" y="176864"/>
                </a:cubicBezTo>
                <a:cubicBezTo>
                  <a:pt x="4464175" y="181144"/>
                  <a:pt x="4483735" y="184529"/>
                  <a:pt x="4499578" y="186791"/>
                </a:cubicBezTo>
                <a:lnTo>
                  <a:pt x="4514640" y="188841"/>
                </a:lnTo>
                <a:lnTo>
                  <a:pt x="4516523" y="189988"/>
                </a:lnTo>
                <a:cubicBezTo>
                  <a:pt x="4522035" y="190091"/>
                  <a:pt x="4521760" y="189857"/>
                  <a:pt x="4518126" y="189316"/>
                </a:cubicBezTo>
                <a:lnTo>
                  <a:pt x="4514640" y="188841"/>
                </a:lnTo>
                <a:lnTo>
                  <a:pt x="4511569" y="186970"/>
                </a:lnTo>
                <a:cubicBezTo>
                  <a:pt x="4510788" y="185226"/>
                  <a:pt x="4510719" y="182981"/>
                  <a:pt x="4510888" y="180943"/>
                </a:cubicBezTo>
                <a:cubicBezTo>
                  <a:pt x="4511690" y="170169"/>
                  <a:pt x="4517648" y="160906"/>
                  <a:pt x="4531865" y="155151"/>
                </a:cubicBezTo>
                <a:cubicBezTo>
                  <a:pt x="4545507" y="149703"/>
                  <a:pt x="4559473" y="144689"/>
                  <a:pt x="4573441" y="139676"/>
                </a:cubicBezTo>
                <a:cubicBezTo>
                  <a:pt x="4585075" y="135420"/>
                  <a:pt x="4593048" y="134454"/>
                  <a:pt x="4594964" y="145847"/>
                </a:cubicBezTo>
                <a:cubicBezTo>
                  <a:pt x="4596879" y="157242"/>
                  <a:pt x="4613452" y="160454"/>
                  <a:pt x="4623059" y="152410"/>
                </a:cubicBezTo>
                <a:cubicBezTo>
                  <a:pt x="4660632" y="120811"/>
                  <a:pt x="4705757" y="95654"/>
                  <a:pt x="4748356" y="68192"/>
                </a:cubicBezTo>
                <a:cubicBezTo>
                  <a:pt x="4778098" y="49168"/>
                  <a:pt x="4809406" y="31378"/>
                  <a:pt x="4833812" y="8017"/>
                </a:cubicBezTo>
                <a:cubicBezTo>
                  <a:pt x="4838299" y="3678"/>
                  <a:pt x="4842399" y="-2039"/>
                  <a:pt x="4850908" y="727"/>
                </a:cubicBezTo>
                <a:close/>
              </a:path>
            </a:pathLst>
          </a:custGeom>
          <a:solidFill>
            <a:schemeClr val="bg2">
              <a:alpha val="50000"/>
            </a:schemeClr>
          </a:solidFill>
          <a:ln w="32707" cap="flat">
            <a:noFill/>
            <a:prstDash val="solid"/>
            <a:miter/>
          </a:ln>
        </p:spPr>
        <p:txBody>
          <a:bodyPr rtlCol="0" anchor="ctr"/>
          <a:lstStyle/>
          <a:p>
            <a:endParaRPr lang="en-GB" noProof="0" dirty="0"/>
          </a:p>
        </p:txBody>
      </p:sp>
      <p:sp>
        <p:nvSpPr>
          <p:cNvPr id="2" name="Title 1">
            <a:extLst>
              <a:ext uri="{FF2B5EF4-FFF2-40B4-BE49-F238E27FC236}">
                <a16:creationId xmlns:a16="http://schemas.microsoft.com/office/drawing/2014/main" id="{95830B28-175A-6AA8-BDE7-4C7F1E287E96}"/>
              </a:ext>
            </a:extLst>
          </p:cNvPr>
          <p:cNvSpPr>
            <a:spLocks noGrp="1"/>
          </p:cNvSpPr>
          <p:nvPr>
            <p:ph type="title"/>
          </p:nvPr>
        </p:nvSpPr>
        <p:spPr>
          <a:xfrm>
            <a:off x="1139044" y="2090114"/>
            <a:ext cx="3382890" cy="2481886"/>
          </a:xfrm>
        </p:spPr>
        <p:txBody>
          <a:bodyPr>
            <a:normAutofit/>
          </a:bodyPr>
          <a:lstStyle/>
          <a:p>
            <a:pPr algn="ctr"/>
            <a:r>
              <a:rPr lang="en-GB" noProof="0" dirty="0"/>
              <a:t>Class Discussion</a:t>
            </a:r>
          </a:p>
        </p:txBody>
      </p:sp>
      <p:sp>
        <p:nvSpPr>
          <p:cNvPr id="3" name="Content Placeholder 2">
            <a:extLst>
              <a:ext uri="{FF2B5EF4-FFF2-40B4-BE49-F238E27FC236}">
                <a16:creationId xmlns:a16="http://schemas.microsoft.com/office/drawing/2014/main" id="{B857965E-E900-9427-25C2-5D215043B59D}"/>
              </a:ext>
            </a:extLst>
          </p:cNvPr>
          <p:cNvSpPr>
            <a:spLocks noGrp="1"/>
          </p:cNvSpPr>
          <p:nvPr>
            <p:ph idx="1"/>
          </p:nvPr>
        </p:nvSpPr>
        <p:spPr>
          <a:xfrm>
            <a:off x="5285014" y="964850"/>
            <a:ext cx="6068786" cy="4928300"/>
          </a:xfrm>
        </p:spPr>
        <p:txBody>
          <a:bodyPr anchor="ctr">
            <a:normAutofit fontScale="92500"/>
          </a:bodyPr>
          <a:lstStyle/>
          <a:p>
            <a:r>
              <a:rPr lang="en-GB" noProof="0" dirty="0"/>
              <a:t>Analyse the following Twitter interactions with regards to the following questions:</a:t>
            </a:r>
          </a:p>
          <a:p>
            <a:endParaRPr lang="en-GB" noProof="0" dirty="0"/>
          </a:p>
          <a:p>
            <a:pPr lvl="1"/>
            <a:r>
              <a:rPr lang="en-GB" sz="2800" noProof="0" dirty="0"/>
              <a:t>What makes these racist?</a:t>
            </a:r>
          </a:p>
          <a:p>
            <a:pPr lvl="1"/>
            <a:r>
              <a:rPr lang="en-GB" sz="2800" noProof="0" dirty="0"/>
              <a:t>What does the hate speaker do to create an identity for the other race?</a:t>
            </a:r>
          </a:p>
          <a:p>
            <a:pPr lvl="1"/>
            <a:r>
              <a:rPr lang="en-GB" sz="2800" noProof="0" dirty="0"/>
              <a:t>What does the hate speaker do to create an identity for themselves through their speech?</a:t>
            </a:r>
          </a:p>
          <a:p>
            <a:pPr lvl="1"/>
            <a:r>
              <a:rPr lang="en-GB" sz="2800" noProof="0" dirty="0"/>
              <a:t>What does the respondent counter speaker do to combat and re-make the identity of the hate speaker?</a:t>
            </a:r>
          </a:p>
        </p:txBody>
      </p:sp>
    </p:spTree>
    <p:extLst>
      <p:ext uri="{BB962C8B-B14F-4D97-AF65-F5344CB8AC3E}">
        <p14:creationId xmlns:p14="http://schemas.microsoft.com/office/powerpoint/2010/main" val="175947442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D90960-C9F7-1804-A77E-105225AAE954}"/>
              </a:ext>
            </a:extLst>
          </p:cNvPr>
          <p:cNvSpPr>
            <a:spLocks noGrp="1"/>
          </p:cNvSpPr>
          <p:nvPr>
            <p:ph type="title"/>
          </p:nvPr>
        </p:nvSpPr>
        <p:spPr>
          <a:xfrm>
            <a:off x="6248400" y="1065749"/>
            <a:ext cx="5105400" cy="4726502"/>
          </a:xfrm>
        </p:spPr>
        <p:txBody>
          <a:bodyPr>
            <a:normAutofit/>
          </a:bodyPr>
          <a:lstStyle/>
          <a:p>
            <a:r>
              <a:rPr lang="en-GB" noProof="0" dirty="0"/>
              <a:t>Any Questions?</a:t>
            </a:r>
          </a:p>
        </p:txBody>
      </p:sp>
      <p:sp>
        <p:nvSpPr>
          <p:cNvPr id="3" name="Content Placeholder 2">
            <a:extLst>
              <a:ext uri="{FF2B5EF4-FFF2-40B4-BE49-F238E27FC236}">
                <a16:creationId xmlns:a16="http://schemas.microsoft.com/office/drawing/2014/main" id="{43F8D9E2-9E01-6CBB-EB79-2BFBCA02CDAC}"/>
              </a:ext>
            </a:extLst>
          </p:cNvPr>
          <p:cNvSpPr>
            <a:spLocks noGrp="1"/>
          </p:cNvSpPr>
          <p:nvPr>
            <p:ph idx="1"/>
          </p:nvPr>
        </p:nvSpPr>
        <p:spPr>
          <a:xfrm>
            <a:off x="838200" y="713313"/>
            <a:ext cx="3815778" cy="5431376"/>
          </a:xfrm>
        </p:spPr>
        <p:txBody>
          <a:bodyPr anchor="ctr">
            <a:normAutofit/>
          </a:bodyPr>
          <a:lstStyle/>
          <a:p>
            <a:r>
              <a:rPr lang="en-GB" noProof="0" dirty="0"/>
              <a:t>About todays content?</a:t>
            </a:r>
          </a:p>
          <a:p>
            <a:endParaRPr lang="en-GB" noProof="0" dirty="0"/>
          </a:p>
          <a:p>
            <a:r>
              <a:rPr lang="en-GB" noProof="0" dirty="0"/>
              <a:t>About the assignment?</a:t>
            </a:r>
          </a:p>
          <a:p>
            <a:endParaRPr lang="en-GB" noProof="0" dirty="0"/>
          </a:p>
          <a:p>
            <a:r>
              <a:rPr lang="en-GB" noProof="0" dirty="0"/>
              <a:t>About anything else?</a:t>
            </a:r>
          </a:p>
        </p:txBody>
      </p:sp>
    </p:spTree>
    <p:extLst>
      <p:ext uri="{BB962C8B-B14F-4D97-AF65-F5344CB8AC3E}">
        <p14:creationId xmlns:p14="http://schemas.microsoft.com/office/powerpoint/2010/main" val="177752915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75C942-B4BD-D9AD-4552-079DCE65AF14}"/>
              </a:ext>
            </a:extLst>
          </p:cNvPr>
          <p:cNvSpPr>
            <a:spLocks noGrp="1"/>
          </p:cNvSpPr>
          <p:nvPr>
            <p:ph type="title"/>
          </p:nvPr>
        </p:nvSpPr>
        <p:spPr>
          <a:xfrm>
            <a:off x="645064" y="525982"/>
            <a:ext cx="4282983" cy="651815"/>
          </a:xfrm>
        </p:spPr>
        <p:txBody>
          <a:bodyPr anchor="b">
            <a:normAutofit/>
          </a:bodyPr>
          <a:lstStyle/>
          <a:p>
            <a:r>
              <a:rPr lang="en-GB" sz="3600" noProof="0" dirty="0"/>
              <a:t>Week 6 Complete</a:t>
            </a:r>
          </a:p>
        </p:txBody>
      </p:sp>
      <p:sp>
        <p:nvSpPr>
          <p:cNvPr id="3" name="Content Placeholder 2">
            <a:extLst>
              <a:ext uri="{FF2B5EF4-FFF2-40B4-BE49-F238E27FC236}">
                <a16:creationId xmlns:a16="http://schemas.microsoft.com/office/drawing/2014/main" id="{19A45E45-C9C7-CD49-73E1-F66D43532BA5}"/>
              </a:ext>
            </a:extLst>
          </p:cNvPr>
          <p:cNvSpPr>
            <a:spLocks noGrp="1"/>
          </p:cNvSpPr>
          <p:nvPr>
            <p:ph idx="1"/>
          </p:nvPr>
        </p:nvSpPr>
        <p:spPr>
          <a:xfrm>
            <a:off x="645066" y="1177797"/>
            <a:ext cx="5146134" cy="4365247"/>
          </a:xfrm>
        </p:spPr>
        <p:txBody>
          <a:bodyPr anchor="ctr">
            <a:normAutofit/>
          </a:bodyPr>
          <a:lstStyle/>
          <a:p>
            <a:pPr marL="0" indent="0">
              <a:buNone/>
            </a:pPr>
            <a:r>
              <a:rPr lang="en-GB" sz="3200" noProof="0" dirty="0"/>
              <a:t>Thanks for listening!</a:t>
            </a:r>
          </a:p>
          <a:p>
            <a:pPr marL="0" indent="0">
              <a:buNone/>
            </a:pPr>
            <a:r>
              <a:rPr lang="en-GB" sz="3200" noProof="0" dirty="0">
                <a:ea typeface="Calibri"/>
                <a:cs typeface="Calibri"/>
              </a:rPr>
              <a:t>Today submit paper by 23:59 hrs</a:t>
            </a:r>
            <a:endParaRPr lang="en-GB" sz="3200" noProof="0" dirty="0"/>
          </a:p>
          <a:p>
            <a:pPr marL="0" indent="0">
              <a:buNone/>
            </a:pPr>
            <a:r>
              <a:rPr lang="en-GB" sz="2000" noProof="0" dirty="0"/>
              <a:t>Next week Industry week – emailed about events on Monday and Thursday – please attend</a:t>
            </a:r>
            <a:endParaRPr lang="en-GB" sz="2000" noProof="0" dirty="0">
              <a:ea typeface="Calibri"/>
              <a:cs typeface="Calibri"/>
            </a:endParaRPr>
          </a:p>
          <a:p>
            <a:pPr marL="0" indent="0">
              <a:buNone/>
            </a:pPr>
            <a:r>
              <a:rPr lang="en-GB" sz="2000" noProof="0" dirty="0">
                <a:ea typeface="Calibri"/>
                <a:cs typeface="Calibri"/>
              </a:rPr>
              <a:t>See you 21st March </a:t>
            </a:r>
            <a:endParaRPr lang="en-GB" sz="2000" noProof="0" dirty="0"/>
          </a:p>
          <a:p>
            <a:pPr marL="0" indent="0">
              <a:buNone/>
            </a:pPr>
            <a:r>
              <a:rPr lang="en-GB" sz="2000" noProof="0" dirty="0">
                <a:sym typeface="Wingdings" panose="05000000000000000000" pitchFamily="2" charset="2"/>
              </a:rPr>
              <a:t></a:t>
            </a:r>
            <a:endParaRPr lang="en-GB" sz="2000" noProof="0" dirty="0">
              <a:ea typeface="Calibri"/>
              <a:cs typeface="Calibri"/>
            </a:endParaRPr>
          </a:p>
        </p:txBody>
      </p:sp>
      <p:pic>
        <p:nvPicPr>
          <p:cNvPr id="12290" name="Picture 2" descr="You got it GIFs - Hole dir die besten GIFs auf GIFER">
            <a:extLst>
              <a:ext uri="{FF2B5EF4-FFF2-40B4-BE49-F238E27FC236}">
                <a16:creationId xmlns:a16="http://schemas.microsoft.com/office/drawing/2014/main" id="{0FF959A6-DCC0-D4AA-DDBE-D1700D540B8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404100" y="1432145"/>
            <a:ext cx="4211656" cy="37608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760265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4B71B9-C014-C913-F500-F818BAADF56F}"/>
              </a:ext>
            </a:extLst>
          </p:cNvPr>
          <p:cNvSpPr>
            <a:spLocks noGrp="1"/>
          </p:cNvSpPr>
          <p:nvPr>
            <p:ph type="title"/>
          </p:nvPr>
        </p:nvSpPr>
        <p:spPr>
          <a:xfrm>
            <a:off x="1153618" y="1239927"/>
            <a:ext cx="4008586" cy="4680583"/>
          </a:xfrm>
        </p:spPr>
        <p:txBody>
          <a:bodyPr anchor="ctr">
            <a:normAutofit/>
          </a:bodyPr>
          <a:lstStyle/>
          <a:p>
            <a:r>
              <a:rPr lang="en-GB" sz="5200" noProof="0" dirty="0"/>
              <a:t>References</a:t>
            </a:r>
          </a:p>
        </p:txBody>
      </p:sp>
      <p:sp>
        <p:nvSpPr>
          <p:cNvPr id="25" name="Content Placeholder 2">
            <a:extLst>
              <a:ext uri="{FF2B5EF4-FFF2-40B4-BE49-F238E27FC236}">
                <a16:creationId xmlns:a16="http://schemas.microsoft.com/office/drawing/2014/main" id="{68DDDF89-A9C8-8C01-4068-5032D06E4080}"/>
              </a:ext>
            </a:extLst>
          </p:cNvPr>
          <p:cNvSpPr>
            <a:spLocks noGrp="1"/>
          </p:cNvSpPr>
          <p:nvPr>
            <p:ph idx="1"/>
          </p:nvPr>
        </p:nvSpPr>
        <p:spPr>
          <a:xfrm>
            <a:off x="4507344" y="748145"/>
            <a:ext cx="7019637" cy="5478088"/>
          </a:xfrm>
        </p:spPr>
        <p:txBody>
          <a:bodyPr anchor="ctr">
            <a:normAutofit fontScale="92500" lnSpcReduction="10000"/>
          </a:bodyPr>
          <a:lstStyle/>
          <a:p>
            <a:r>
              <a:rPr lang="en-GB" sz="1200" b="0" i="0" noProof="0" dirty="0">
                <a:effectLst/>
                <a:latin typeface="avenir-regular-class"/>
              </a:rPr>
              <a:t>Butler, J. (1997) </a:t>
            </a:r>
            <a:r>
              <a:rPr lang="en-GB" sz="1200" b="0" i="1" noProof="0" dirty="0">
                <a:effectLst/>
                <a:latin typeface="avenir-regular-class"/>
              </a:rPr>
              <a:t>Excitable Speech: A Politics of the Performative</a:t>
            </a:r>
            <a:r>
              <a:rPr lang="en-GB" sz="1200" b="0" i="0" noProof="0" dirty="0">
                <a:effectLst/>
                <a:latin typeface="avenir-regular-class"/>
              </a:rPr>
              <a:t>. New York: Routledge. </a:t>
            </a:r>
            <a:endParaRPr lang="en-GB" sz="1200" noProof="0" dirty="0"/>
          </a:p>
          <a:p>
            <a:r>
              <a:rPr lang="en-GB" sz="1200" b="0" i="0" noProof="0" dirty="0">
                <a:effectLst/>
                <a:latin typeface="avenir-regular-class"/>
              </a:rPr>
              <a:t>Cleland, J. &amp; Cashmore, E. (2016) 'Football fans’ views of racism in British football', </a:t>
            </a:r>
            <a:r>
              <a:rPr lang="en-GB" sz="1200" b="0" i="1" noProof="0" dirty="0">
                <a:effectLst/>
                <a:latin typeface="avenir-regular-class"/>
              </a:rPr>
              <a:t>International Review for the Sociology of Sport</a:t>
            </a:r>
            <a:r>
              <a:rPr lang="en-GB" sz="1200" b="0" i="0" noProof="0" dirty="0">
                <a:effectLst/>
                <a:latin typeface="avenir-regular-class"/>
              </a:rPr>
              <a:t>, 51(1), pp. 27 - 43.</a:t>
            </a:r>
            <a:endParaRPr lang="en-GB" sz="1200" noProof="0" dirty="0"/>
          </a:p>
          <a:p>
            <a:r>
              <a:rPr lang="en-GB" sz="1200" b="0" i="1" noProof="0" dirty="0">
                <a:effectLst/>
                <a:latin typeface="avenir-regular-class"/>
              </a:rPr>
              <a:t>Equality Act 2010, c.15</a:t>
            </a:r>
            <a:r>
              <a:rPr lang="en-GB" sz="1200" b="0" i="0" noProof="0" dirty="0">
                <a:effectLst/>
                <a:latin typeface="avenir-regular-class"/>
              </a:rPr>
              <a:t> . Available at: https://www.legislation.gov.uk/ukpga/2010/15/part/2/chapter/2/crossheading/discrimination (Accessed: 30/10/2022).</a:t>
            </a:r>
            <a:endParaRPr lang="en-GB" sz="1200" noProof="0" dirty="0"/>
          </a:p>
          <a:p>
            <a:r>
              <a:rPr lang="en-GB" sz="1200" noProof="0" dirty="0" err="1"/>
              <a:t>Grosfoguel</a:t>
            </a:r>
            <a:r>
              <a:rPr lang="en-GB" sz="1200" noProof="0" dirty="0"/>
              <a:t>, R. (2016) 'What is Racism?', Journal of World-Systems Research, 22(1), pp.9 - 15.</a:t>
            </a:r>
          </a:p>
          <a:p>
            <a:r>
              <a:rPr lang="en-GB" sz="1200" b="0" i="0" noProof="0" dirty="0">
                <a:effectLst/>
                <a:latin typeface="avenir-regular-class"/>
              </a:rPr>
              <a:t>Home Office (2019) </a:t>
            </a:r>
            <a:r>
              <a:rPr lang="en-GB" sz="1200" b="0" i="1" noProof="0" dirty="0">
                <a:effectLst/>
                <a:latin typeface="avenir-regular-class"/>
              </a:rPr>
              <a:t>Special #knifefree chicken boxes launched across the country</a:t>
            </a:r>
            <a:r>
              <a:rPr lang="en-GB" sz="1200" b="0" i="0" noProof="0" dirty="0">
                <a:effectLst/>
                <a:latin typeface="avenir-regular-class"/>
              </a:rPr>
              <a:t>. London: Available at: https://www.gov.uk/government/news/special-knifefree-chicken-boxes-launched-across-the-country (Accessed: 30/10/2022).</a:t>
            </a:r>
            <a:endParaRPr lang="en-GB" sz="1200" noProof="0" dirty="0"/>
          </a:p>
          <a:p>
            <a:r>
              <a:rPr lang="en-GB" sz="1200" b="0" i="0" noProof="0" dirty="0">
                <a:effectLst/>
                <a:latin typeface="avenir-regular-class"/>
              </a:rPr>
              <a:t>Home Office (2021) </a:t>
            </a:r>
            <a:r>
              <a:rPr lang="en-GB" sz="1200" b="0" i="1" noProof="0" dirty="0">
                <a:effectLst/>
                <a:latin typeface="avenir-regular-class"/>
              </a:rPr>
              <a:t>Hate crime, England and Wales, 2020 to 2021</a:t>
            </a:r>
            <a:r>
              <a:rPr lang="en-GB" sz="1200" b="0" i="0" noProof="0" dirty="0">
                <a:effectLst/>
                <a:latin typeface="avenir-regular-class"/>
              </a:rPr>
              <a:t>. London: Available at: https://www.gov.uk/government/statistics/hate-crime-england-and-wales-2020-to-2021/hate-crime-england-and-wales-2020-to-2021 (Accessed: 30/10/2022).</a:t>
            </a:r>
            <a:endParaRPr lang="en-GB" sz="1200" noProof="0" dirty="0"/>
          </a:p>
          <a:p>
            <a:r>
              <a:rPr lang="en-GB" sz="1200" b="0" i="0" noProof="0" dirty="0">
                <a:effectLst/>
              </a:rPr>
              <a:t>Home Office (2022) </a:t>
            </a:r>
            <a:r>
              <a:rPr lang="en-GB" sz="1200" b="0" i="1" noProof="0" dirty="0">
                <a:effectLst/>
              </a:rPr>
              <a:t>Ethnicity Facts and Figures</a:t>
            </a:r>
            <a:r>
              <a:rPr lang="en-GB" sz="1200" b="0" i="0" noProof="0" dirty="0">
                <a:effectLst/>
              </a:rPr>
              <a:t>. London: Available at: https://www.ethnicity-facts-figures.service.gov.uk/crime-justice-and-the-law/policing/number-of-arrests/latest (Accessed: 30/10/2022).</a:t>
            </a:r>
            <a:endParaRPr lang="en-GB" sz="1200" noProof="0" dirty="0"/>
          </a:p>
          <a:p>
            <a:r>
              <a:rPr lang="en-GB" sz="1200" b="0" i="0" noProof="0" dirty="0">
                <a:effectLst/>
                <a:latin typeface="avenir-regular-class"/>
              </a:rPr>
              <a:t>Ministry of Justice (2021) </a:t>
            </a:r>
            <a:r>
              <a:rPr lang="en-GB" sz="1200" b="0" i="1" noProof="0" dirty="0">
                <a:effectLst/>
                <a:latin typeface="avenir-regular-class"/>
              </a:rPr>
              <a:t>Ethnicity and the Criminal Justice System, 2020</a:t>
            </a:r>
            <a:r>
              <a:rPr lang="en-GB" sz="1200" b="0" i="0" noProof="0" dirty="0">
                <a:effectLst/>
                <a:latin typeface="avenir-regular-class"/>
              </a:rPr>
              <a:t>. London. Available at: https://www.gov.uk/government/statistics/ethnicity-and-the-criminal-justice-system-statistics-2020/ethnicity-and-the-criminal-justice-system-2020 (Accessed: 30/10/2022).</a:t>
            </a:r>
          </a:p>
          <a:p>
            <a:r>
              <a:rPr lang="en-GB" sz="1200" b="0" i="1" noProof="0" dirty="0">
                <a:effectLst/>
                <a:latin typeface="avenir-regular-class"/>
              </a:rPr>
              <a:t>Race Relations Act 1965, c73</a:t>
            </a:r>
            <a:r>
              <a:rPr lang="en-GB" sz="1200" b="0" i="0" noProof="0" dirty="0">
                <a:effectLst/>
                <a:latin typeface="avenir-regular-class"/>
              </a:rPr>
              <a:t>. Available at: https://www.parliament.uk/about/living-heritage/transformingsociety/private-lives/relationships/collections1/race-relations-act-1965/race-relations-act-1965/#:~:text=The%20Act%20banned%20racial%20discrimination,later%20on%208%20December%201965. (Accessed: 30/10/2022).</a:t>
            </a:r>
          </a:p>
          <a:p>
            <a:r>
              <a:rPr lang="en-GB" sz="1200" b="0" i="0" noProof="0" dirty="0">
                <a:effectLst/>
                <a:latin typeface="avenir-regular-class"/>
              </a:rPr>
              <a:t>UK Parliament (2021) </a:t>
            </a:r>
            <a:r>
              <a:rPr lang="en-GB" sz="1200" b="0" i="1" noProof="0" dirty="0">
                <a:effectLst/>
                <a:latin typeface="avenir-regular-class"/>
              </a:rPr>
              <a:t>The Macpherson Report: Twenty-two years on</a:t>
            </a:r>
            <a:r>
              <a:rPr lang="en-GB" sz="1200" b="0" i="0" noProof="0" dirty="0">
                <a:effectLst/>
                <a:latin typeface="avenir-regular-class"/>
              </a:rPr>
              <a:t>. London: Available at: https://publications.parliament.uk/pa/cm5802/cmselect/cmhaff/139/13903.htm#:~:text=The%20Macpherson%20report%20found%20that,both%20individual%20and%20institutional%20level. (Accessed: 30/10/2022).</a:t>
            </a:r>
          </a:p>
          <a:p>
            <a:r>
              <a:rPr lang="en-GB" sz="1200" b="0" i="0" noProof="0" dirty="0">
                <a:effectLst/>
              </a:rPr>
              <a:t>Webster, C. (2008) 'Marginalized white ethnicity, race and crime', </a:t>
            </a:r>
            <a:r>
              <a:rPr lang="en-GB" sz="1200" b="0" i="1" noProof="0" dirty="0">
                <a:effectLst/>
              </a:rPr>
              <a:t>Theoretical Criminology</a:t>
            </a:r>
            <a:r>
              <a:rPr lang="en-GB" sz="1200" b="0" i="0" noProof="0" dirty="0">
                <a:effectLst/>
              </a:rPr>
              <a:t>, 12(3), pp. 293 - 312.</a:t>
            </a:r>
          </a:p>
          <a:p>
            <a:r>
              <a:rPr lang="en-GB" sz="1200" b="0" i="0" noProof="0" dirty="0">
                <a:effectLst/>
                <a:latin typeface="Calibri" panose="020F0502020204030204" pitchFamily="34" charset="0"/>
              </a:rPr>
              <a:t>Wood, R. (2010) 'UK: the reality behind the ‘knife crime’ debate', Race and Class, 52(2), pp. 97 - 103.</a:t>
            </a:r>
            <a:endParaRPr lang="en-GB" sz="1200" noProof="0" dirty="0"/>
          </a:p>
        </p:txBody>
      </p:sp>
    </p:spTree>
    <p:extLst>
      <p:ext uri="{BB962C8B-B14F-4D97-AF65-F5344CB8AC3E}">
        <p14:creationId xmlns:p14="http://schemas.microsoft.com/office/powerpoint/2010/main" val="271673495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DA718D0-4865-4629-8134-44F68D41D5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grpSp>
        <p:nvGrpSpPr>
          <p:cNvPr id="10" name="Group 9">
            <a:extLst>
              <a:ext uri="{FF2B5EF4-FFF2-40B4-BE49-F238E27FC236}">
                <a16:creationId xmlns:a16="http://schemas.microsoft.com/office/drawing/2014/main" id="{65167ED7-6315-43AB-B1B6-C326D5FD8F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2340441" y="2666183"/>
            <a:ext cx="5860051" cy="527712"/>
            <a:chOff x="6081624" y="1998368"/>
            <a:chExt cx="5613457" cy="782175"/>
          </a:xfrm>
          <a:solidFill>
            <a:schemeClr val="accent4"/>
          </a:solidFill>
        </p:grpSpPr>
        <p:sp>
          <p:nvSpPr>
            <p:cNvPr id="11" name="Rectangle 10">
              <a:extLst>
                <a:ext uri="{FF2B5EF4-FFF2-40B4-BE49-F238E27FC236}">
                  <a16:creationId xmlns:a16="http://schemas.microsoft.com/office/drawing/2014/main" id="{EF4D8839-FB03-487D-ACC8-8BFEDD4FEB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2" name="Rectangle 11">
              <a:extLst>
                <a:ext uri="{FF2B5EF4-FFF2-40B4-BE49-F238E27FC236}">
                  <a16:creationId xmlns:a16="http://schemas.microsoft.com/office/drawing/2014/main" id="{0EF75023-9A3B-42FC-B704-61A8F7BEF4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6081624" y="1998844"/>
              <a:ext cx="5372968" cy="781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grpSp>
      <p:sp>
        <p:nvSpPr>
          <p:cNvPr id="14" name="Rectangle 13">
            <a:extLst>
              <a:ext uri="{FF2B5EF4-FFF2-40B4-BE49-F238E27FC236}">
                <a16:creationId xmlns:a16="http://schemas.microsoft.com/office/drawing/2014/main" id="{CBC4F608-B4B8-48C3-9572-C0F061B1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922919"/>
            <a:ext cx="11111729" cy="546125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itle 1">
            <a:extLst>
              <a:ext uri="{FF2B5EF4-FFF2-40B4-BE49-F238E27FC236}">
                <a16:creationId xmlns:a16="http://schemas.microsoft.com/office/drawing/2014/main" id="{86D3E1F7-B695-A2A5-F4F0-82A5BC84018D}"/>
              </a:ext>
            </a:extLst>
          </p:cNvPr>
          <p:cNvSpPr>
            <a:spLocks noGrp="1"/>
          </p:cNvSpPr>
          <p:nvPr>
            <p:ph type="title"/>
          </p:nvPr>
        </p:nvSpPr>
        <p:spPr>
          <a:xfrm>
            <a:off x="1282963" y="1238080"/>
            <a:ext cx="9849751" cy="1349671"/>
          </a:xfrm>
        </p:spPr>
        <p:txBody>
          <a:bodyPr anchor="b">
            <a:normAutofit/>
          </a:bodyPr>
          <a:lstStyle/>
          <a:p>
            <a:r>
              <a:rPr lang="en-GB" sz="5400" noProof="0" dirty="0"/>
              <a:t>Discussion</a:t>
            </a:r>
          </a:p>
        </p:txBody>
      </p:sp>
      <p:sp>
        <p:nvSpPr>
          <p:cNvPr id="3" name="Content Placeholder 2">
            <a:extLst>
              <a:ext uri="{FF2B5EF4-FFF2-40B4-BE49-F238E27FC236}">
                <a16:creationId xmlns:a16="http://schemas.microsoft.com/office/drawing/2014/main" id="{9B277B9E-1447-6F4D-3D53-2D53F15EE7DE}"/>
              </a:ext>
            </a:extLst>
          </p:cNvPr>
          <p:cNvSpPr>
            <a:spLocks noGrp="1"/>
          </p:cNvSpPr>
          <p:nvPr>
            <p:ph idx="1"/>
          </p:nvPr>
        </p:nvSpPr>
        <p:spPr>
          <a:xfrm>
            <a:off x="1289304" y="2902913"/>
            <a:ext cx="9849751" cy="3032168"/>
          </a:xfrm>
        </p:spPr>
        <p:txBody>
          <a:bodyPr anchor="ctr">
            <a:normAutofit/>
          </a:bodyPr>
          <a:lstStyle/>
          <a:p>
            <a:r>
              <a:rPr lang="en-GB" noProof="0" dirty="0"/>
              <a:t>What is being “done” by the lack of focus on white crime?</a:t>
            </a:r>
          </a:p>
          <a:p>
            <a:endParaRPr lang="en-GB" noProof="0" dirty="0"/>
          </a:p>
          <a:p>
            <a:r>
              <a:rPr lang="en-GB" noProof="0" dirty="0"/>
              <a:t>What is being “done” by the comparisons between white people of lower status and “black peoples work”</a:t>
            </a:r>
          </a:p>
        </p:txBody>
      </p:sp>
    </p:spTree>
    <p:extLst>
      <p:ext uri="{BB962C8B-B14F-4D97-AF65-F5344CB8AC3E}">
        <p14:creationId xmlns:p14="http://schemas.microsoft.com/office/powerpoint/2010/main" val="196485181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itle 1">
            <a:extLst>
              <a:ext uri="{FF2B5EF4-FFF2-40B4-BE49-F238E27FC236}">
                <a16:creationId xmlns:a16="http://schemas.microsoft.com/office/drawing/2014/main" id="{E6B65DDC-B4AC-9D52-94AB-67073F2B5A4F}"/>
              </a:ext>
            </a:extLst>
          </p:cNvPr>
          <p:cNvSpPr>
            <a:spLocks noGrp="1"/>
          </p:cNvSpPr>
          <p:nvPr>
            <p:ph type="title"/>
          </p:nvPr>
        </p:nvSpPr>
        <p:spPr>
          <a:xfrm>
            <a:off x="808638" y="386930"/>
            <a:ext cx="9236700" cy="1188950"/>
          </a:xfrm>
        </p:spPr>
        <p:txBody>
          <a:bodyPr anchor="b">
            <a:normAutofit/>
          </a:bodyPr>
          <a:lstStyle/>
          <a:p>
            <a:r>
              <a:rPr lang="en-GB" sz="5400" noProof="0" dirty="0"/>
              <a:t>Whiteness and Crime</a:t>
            </a:r>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3" name="Content Placeholder 2">
            <a:extLst>
              <a:ext uri="{FF2B5EF4-FFF2-40B4-BE49-F238E27FC236}">
                <a16:creationId xmlns:a16="http://schemas.microsoft.com/office/drawing/2014/main" id="{F305D756-7887-2F83-22F9-3208D198E900}"/>
              </a:ext>
            </a:extLst>
          </p:cNvPr>
          <p:cNvSpPr>
            <a:spLocks noGrp="1"/>
          </p:cNvSpPr>
          <p:nvPr>
            <p:ph idx="1"/>
          </p:nvPr>
        </p:nvSpPr>
        <p:spPr>
          <a:xfrm>
            <a:off x="271849" y="2397211"/>
            <a:ext cx="10906897" cy="3830594"/>
          </a:xfrm>
        </p:spPr>
        <p:txBody>
          <a:bodyPr anchor="ctr">
            <a:normAutofit fontScale="92500" lnSpcReduction="10000"/>
          </a:bodyPr>
          <a:lstStyle/>
          <a:p>
            <a:r>
              <a:rPr lang="en-GB" sz="2000" b="0" i="0" u="none" strike="noStrike" baseline="0" noProof="0" dirty="0"/>
              <a:t>It is remarkable how white ethnicity and class retain their anonymity in discussions of ethnicity and crime—especially as self-report studies suggest that ‘whites’ disproportionately offend compared to other ethnic groups and obviously commit the vast bulk of crimes. After all, 85 per cent of offences involving children and young people were committed by those who classify their ethnicity as white, and 92 per cent of black young people and children are not subject to disposals in the youth justice system (House of Commons Home Affairs Committee, 2007).</a:t>
            </a:r>
          </a:p>
          <a:p>
            <a:endParaRPr lang="en-GB" sz="2000" noProof="0" dirty="0"/>
          </a:p>
          <a:p>
            <a:r>
              <a:rPr lang="en-GB" sz="2000" b="0" i="0" u="none" strike="noStrike" baseline="0" noProof="0" dirty="0"/>
              <a:t>In a sense these sorts of cultural, criminological and class issues make it all the more puzzling why white ethnicity has remained unaddressed in discussions of ethnicity, race and crime. The key problem seems to be a general difficulty in social science in conceiving whiteness or white ethnicity other than in terms of privilege, power and superiority over </a:t>
            </a:r>
            <a:r>
              <a:rPr lang="en-GB" sz="2000" b="0" i="1" u="none" strike="noStrike" baseline="0" noProof="0" dirty="0"/>
              <a:t>other </a:t>
            </a:r>
            <a:r>
              <a:rPr lang="en-GB" sz="2000" b="0" i="0" u="none" strike="noStrike" baseline="0" noProof="0" dirty="0"/>
              <a:t>ethnicities. Whiteness as an ethnicity appears as an empty signifier devoid of content or meaning </a:t>
            </a:r>
            <a:r>
              <a:rPr lang="en-GB" sz="2000" b="0" i="1" u="none" strike="noStrike" baseline="0" noProof="0" dirty="0"/>
              <a:t>except </a:t>
            </a:r>
            <a:r>
              <a:rPr lang="en-GB" sz="2000" b="0" i="0" u="none" strike="noStrike" baseline="0" noProof="0" dirty="0"/>
              <a:t>insofar as it racializes </a:t>
            </a:r>
            <a:r>
              <a:rPr lang="en-GB" sz="2000" b="0" i="1" u="none" strike="noStrike" baseline="0" noProof="0" dirty="0"/>
              <a:t>other </a:t>
            </a:r>
            <a:r>
              <a:rPr lang="en-GB" sz="2000" b="0" i="0" u="none" strike="noStrike" baseline="0" noProof="0" dirty="0"/>
              <a:t>‘visible minorities’.</a:t>
            </a:r>
          </a:p>
          <a:p>
            <a:endParaRPr lang="en-GB" sz="1500" noProof="0" dirty="0"/>
          </a:p>
          <a:p>
            <a:r>
              <a:rPr lang="en-GB" sz="1400" b="0" i="0" noProof="0" dirty="0">
                <a:effectLst/>
              </a:rPr>
              <a:t>Webster, C. (2008) 'Marginalized white ethnicity, race and crime', </a:t>
            </a:r>
            <a:r>
              <a:rPr lang="en-GB" sz="1400" b="0" i="1" noProof="0" dirty="0">
                <a:effectLst/>
              </a:rPr>
              <a:t>Theoretical Criminology</a:t>
            </a:r>
            <a:r>
              <a:rPr lang="en-GB" sz="1400" b="0" i="0" noProof="0" dirty="0">
                <a:effectLst/>
              </a:rPr>
              <a:t>, 12(3), pp. 293 - 312.</a:t>
            </a:r>
            <a:endParaRPr lang="en-GB" sz="1400" noProof="0" dirty="0"/>
          </a:p>
        </p:txBody>
      </p:sp>
    </p:spTree>
    <p:extLst>
      <p:ext uri="{BB962C8B-B14F-4D97-AF65-F5344CB8AC3E}">
        <p14:creationId xmlns:p14="http://schemas.microsoft.com/office/powerpoint/2010/main" val="344308884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0" name="Freeform: Shape 9">
            <a:extLst>
              <a:ext uri="{FF2B5EF4-FFF2-40B4-BE49-F238E27FC236}">
                <a16:creationId xmlns:a16="http://schemas.microsoft.com/office/drawing/2014/main" id="{A4026A73-1F7F-49F2-B319-8CA3B3D532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1732" y="321733"/>
            <a:ext cx="11546828" cy="6214534"/>
          </a:xfrm>
          <a:custGeom>
            <a:avLst/>
            <a:gdLst>
              <a:gd name="connsiteX0" fmla="*/ 0 w 11546828"/>
              <a:gd name="connsiteY0" fmla="*/ 0 h 6214534"/>
              <a:gd name="connsiteX1" fmla="*/ 7965430 w 11546828"/>
              <a:gd name="connsiteY1" fmla="*/ 0 h 6214534"/>
              <a:gd name="connsiteX2" fmla="*/ 7965430 w 11546828"/>
              <a:gd name="connsiteY2" fmla="*/ 1786 h 6214534"/>
              <a:gd name="connsiteX3" fmla="*/ 11546828 w 11546828"/>
              <a:gd name="connsiteY3" fmla="*/ 1786 h 6214534"/>
              <a:gd name="connsiteX4" fmla="*/ 11546828 w 11546828"/>
              <a:gd name="connsiteY4" fmla="*/ 2866740 h 6214534"/>
              <a:gd name="connsiteX5" fmla="*/ 11225095 w 11546828"/>
              <a:gd name="connsiteY5" fmla="*/ 3179536 h 6214534"/>
              <a:gd name="connsiteX6" fmla="*/ 11225095 w 11546828"/>
              <a:gd name="connsiteY6" fmla="*/ 301542 h 6214534"/>
              <a:gd name="connsiteX7" fmla="*/ 320042 w 11546828"/>
              <a:gd name="connsiteY7" fmla="*/ 301542 h 6214534"/>
              <a:gd name="connsiteX8" fmla="*/ 320042 w 11546828"/>
              <a:gd name="connsiteY8" fmla="*/ 5909424 h 6214534"/>
              <a:gd name="connsiteX9" fmla="*/ 8417210 w 11546828"/>
              <a:gd name="connsiteY9" fmla="*/ 5909424 h 6214534"/>
              <a:gd name="connsiteX10" fmla="*/ 8103383 w 11546828"/>
              <a:gd name="connsiteY10" fmla="*/ 6214534 h 6214534"/>
              <a:gd name="connsiteX11" fmla="*/ 7222929 w 11546828"/>
              <a:gd name="connsiteY11" fmla="*/ 6214534 h 6214534"/>
              <a:gd name="connsiteX12" fmla="*/ 7222929 w 11546828"/>
              <a:gd name="connsiteY12" fmla="*/ 6212748 h 6214534"/>
              <a:gd name="connsiteX13" fmla="*/ 0 w 11546828"/>
              <a:gd name="connsiteY13" fmla="*/ 6212748 h 6214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546828" h="6214534">
                <a:moveTo>
                  <a:pt x="0" y="0"/>
                </a:moveTo>
                <a:lnTo>
                  <a:pt x="7965430" y="0"/>
                </a:lnTo>
                <a:lnTo>
                  <a:pt x="7965430" y="1786"/>
                </a:lnTo>
                <a:lnTo>
                  <a:pt x="11546828" y="1786"/>
                </a:lnTo>
                <a:lnTo>
                  <a:pt x="11546828" y="2866740"/>
                </a:lnTo>
                <a:lnTo>
                  <a:pt x="11225095" y="3179536"/>
                </a:lnTo>
                <a:lnTo>
                  <a:pt x="11225095" y="301542"/>
                </a:lnTo>
                <a:lnTo>
                  <a:pt x="320042" y="301542"/>
                </a:lnTo>
                <a:lnTo>
                  <a:pt x="320042" y="5909424"/>
                </a:lnTo>
                <a:lnTo>
                  <a:pt x="8417210" y="5909424"/>
                </a:lnTo>
                <a:lnTo>
                  <a:pt x="8103383" y="6214534"/>
                </a:lnTo>
                <a:lnTo>
                  <a:pt x="7222929" y="6214534"/>
                </a:lnTo>
                <a:lnTo>
                  <a:pt x="7222929" y="6212748"/>
                </a:lnTo>
                <a:lnTo>
                  <a:pt x="0" y="6212748"/>
                </a:lnTo>
                <a:close/>
              </a:path>
            </a:pathLst>
          </a:cu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noProof="0" dirty="0"/>
          </a:p>
        </p:txBody>
      </p:sp>
      <p:sp>
        <p:nvSpPr>
          <p:cNvPr id="12" name="Right Triangle 11">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4" name="Rectangle 13">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itle 1">
            <a:extLst>
              <a:ext uri="{FF2B5EF4-FFF2-40B4-BE49-F238E27FC236}">
                <a16:creationId xmlns:a16="http://schemas.microsoft.com/office/drawing/2014/main" id="{C9414F6D-FF5B-B6E7-C878-AEE54AD9D66E}"/>
              </a:ext>
            </a:extLst>
          </p:cNvPr>
          <p:cNvSpPr>
            <a:spLocks noGrp="1"/>
          </p:cNvSpPr>
          <p:nvPr>
            <p:ph type="title"/>
          </p:nvPr>
        </p:nvSpPr>
        <p:spPr>
          <a:xfrm>
            <a:off x="1006900" y="1188637"/>
            <a:ext cx="3141430" cy="4480726"/>
          </a:xfrm>
        </p:spPr>
        <p:txBody>
          <a:bodyPr>
            <a:normAutofit/>
          </a:bodyPr>
          <a:lstStyle/>
          <a:p>
            <a:pPr algn="r"/>
            <a:r>
              <a:rPr lang="en-GB" sz="4100" noProof="0" dirty="0"/>
              <a:t>Policing and Race: Stephen Lawrence and the Macpherson Report</a:t>
            </a:r>
          </a:p>
        </p:txBody>
      </p:sp>
      <p:cxnSp>
        <p:nvCxnSpPr>
          <p:cNvPr id="16" name="Straight Connector 15">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F3941540-2FDE-5DAD-91ED-7B580DB57FE0}"/>
              </a:ext>
            </a:extLst>
          </p:cNvPr>
          <p:cNvSpPr>
            <a:spLocks noGrp="1"/>
          </p:cNvSpPr>
          <p:nvPr>
            <p:ph idx="1"/>
          </p:nvPr>
        </p:nvSpPr>
        <p:spPr>
          <a:xfrm>
            <a:off x="4786189" y="790832"/>
            <a:ext cx="6590262" cy="5272217"/>
          </a:xfrm>
        </p:spPr>
        <p:txBody>
          <a:bodyPr anchor="ctr">
            <a:normAutofit/>
          </a:bodyPr>
          <a:lstStyle/>
          <a:p>
            <a:r>
              <a:rPr lang="en-GB" sz="1800" b="0" i="0" noProof="0" dirty="0">
                <a:effectLst/>
                <a:latin typeface="Verdana" panose="020B0604030504040204" pitchFamily="34" charset="0"/>
              </a:rPr>
              <a:t>“Stephen Lawrence was murdered on 22 April 1993 in an unprovoked racist knife attack in Eltham, South London. The Inquiry into his murder led by the late Sir William Macpherson uncovered major failings in the police investigation and in the way Stephen Lawrence’s family and Duwayne Brooks were treated.”</a:t>
            </a:r>
          </a:p>
          <a:p>
            <a:endParaRPr lang="en-GB" sz="1800" noProof="0" dirty="0">
              <a:latin typeface="Verdana" panose="020B0604030504040204" pitchFamily="34" charset="0"/>
            </a:endParaRPr>
          </a:p>
          <a:p>
            <a:r>
              <a:rPr lang="en-GB" sz="1800" b="0" i="0" noProof="0" dirty="0">
                <a:effectLst/>
                <a:latin typeface="Verdana" panose="020B0604030504040204" pitchFamily="34" charset="0"/>
              </a:rPr>
              <a:t>“Adults from Black and mixed ethnic backgrounds are less likely to have confidence in the police than adults from White or Asian backgrounds, and the confidence gap has widened over the last few years. 67% of White adults say they believe the police will treat them fairly compared to 56% of Black adults.”</a:t>
            </a:r>
          </a:p>
          <a:p>
            <a:endParaRPr lang="en-GB" sz="1100" noProof="0" dirty="0">
              <a:latin typeface="Verdana" panose="020B0604030504040204" pitchFamily="34" charset="0"/>
            </a:endParaRPr>
          </a:p>
        </p:txBody>
      </p:sp>
    </p:spTree>
    <p:extLst>
      <p:ext uri="{BB962C8B-B14F-4D97-AF65-F5344CB8AC3E}">
        <p14:creationId xmlns:p14="http://schemas.microsoft.com/office/powerpoint/2010/main" val="410890927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DA718D0-4865-4629-8134-44F68D41D5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grpSp>
        <p:nvGrpSpPr>
          <p:cNvPr id="10" name="Group 9">
            <a:extLst>
              <a:ext uri="{FF2B5EF4-FFF2-40B4-BE49-F238E27FC236}">
                <a16:creationId xmlns:a16="http://schemas.microsoft.com/office/drawing/2014/main" id="{65167ED7-6315-43AB-B1B6-C326D5FD8F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2340441" y="2666183"/>
            <a:ext cx="5860051" cy="527712"/>
            <a:chOff x="6081624" y="1998368"/>
            <a:chExt cx="5613457" cy="782175"/>
          </a:xfrm>
          <a:solidFill>
            <a:schemeClr val="accent4"/>
          </a:solidFill>
        </p:grpSpPr>
        <p:sp>
          <p:nvSpPr>
            <p:cNvPr id="11" name="Rectangle 10">
              <a:extLst>
                <a:ext uri="{FF2B5EF4-FFF2-40B4-BE49-F238E27FC236}">
                  <a16:creationId xmlns:a16="http://schemas.microsoft.com/office/drawing/2014/main" id="{EF4D8839-FB03-487D-ACC8-8BFEDD4FEB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2" name="Rectangle 11">
              <a:extLst>
                <a:ext uri="{FF2B5EF4-FFF2-40B4-BE49-F238E27FC236}">
                  <a16:creationId xmlns:a16="http://schemas.microsoft.com/office/drawing/2014/main" id="{0EF75023-9A3B-42FC-B704-61A8F7BEF4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6081624" y="1998844"/>
              <a:ext cx="5372968" cy="781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grpSp>
      <p:sp>
        <p:nvSpPr>
          <p:cNvPr id="14" name="Rectangle 13">
            <a:extLst>
              <a:ext uri="{FF2B5EF4-FFF2-40B4-BE49-F238E27FC236}">
                <a16:creationId xmlns:a16="http://schemas.microsoft.com/office/drawing/2014/main" id="{CBC4F608-B4B8-48C3-9572-C0F061B1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922919"/>
            <a:ext cx="11111729" cy="546125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itle 1">
            <a:extLst>
              <a:ext uri="{FF2B5EF4-FFF2-40B4-BE49-F238E27FC236}">
                <a16:creationId xmlns:a16="http://schemas.microsoft.com/office/drawing/2014/main" id="{0C0777B1-9BD9-71C1-6108-43C8E50227AB}"/>
              </a:ext>
            </a:extLst>
          </p:cNvPr>
          <p:cNvSpPr>
            <a:spLocks noGrp="1"/>
          </p:cNvSpPr>
          <p:nvPr>
            <p:ph type="title"/>
          </p:nvPr>
        </p:nvSpPr>
        <p:spPr>
          <a:xfrm>
            <a:off x="1282963" y="1238081"/>
            <a:ext cx="9849751" cy="887282"/>
          </a:xfrm>
        </p:spPr>
        <p:txBody>
          <a:bodyPr anchor="b">
            <a:normAutofit/>
          </a:bodyPr>
          <a:lstStyle/>
          <a:p>
            <a:r>
              <a:rPr lang="en-GB" sz="5400" noProof="0" dirty="0"/>
              <a:t>Whiteness and Crime</a:t>
            </a:r>
          </a:p>
        </p:txBody>
      </p:sp>
      <p:sp>
        <p:nvSpPr>
          <p:cNvPr id="3" name="Content Placeholder 2">
            <a:extLst>
              <a:ext uri="{FF2B5EF4-FFF2-40B4-BE49-F238E27FC236}">
                <a16:creationId xmlns:a16="http://schemas.microsoft.com/office/drawing/2014/main" id="{FBDEAF0D-21EA-2D55-56FF-DD7B70F29713}"/>
              </a:ext>
            </a:extLst>
          </p:cNvPr>
          <p:cNvSpPr>
            <a:spLocks noGrp="1"/>
          </p:cNvSpPr>
          <p:nvPr>
            <p:ph idx="1"/>
          </p:nvPr>
        </p:nvSpPr>
        <p:spPr>
          <a:xfrm>
            <a:off x="914400" y="2232454"/>
            <a:ext cx="10536195" cy="3896497"/>
          </a:xfrm>
        </p:spPr>
        <p:txBody>
          <a:bodyPr anchor="ctr">
            <a:normAutofit fontScale="92500"/>
          </a:bodyPr>
          <a:lstStyle/>
          <a:p>
            <a:r>
              <a:rPr lang="en-GB" sz="2400" b="0" i="0" u="none" strike="noStrike" baseline="0" noProof="0" dirty="0">
                <a:latin typeface="Sabon-Roman"/>
              </a:rPr>
              <a:t>As in Britain, where relatively recently ‘Paddy-bashing’ was only ever a stone’s throw from ‘P*ki-bashing’, so in the United States, nativist folk wisdom held that ‘an Irishman was a “n****r”, inside out’ (Roediger, 2007: 133). Despite sharing neighbourhoods, poverty, criminalization and common experiences of racism with blacks, this denial of their ‘whiteness’ only resulted in their insisting all the more on their own whiteness and on white supremacy in opposition to blacks. The key was gaining better work, winning acceptance and political rights. ‘White n****</a:t>
            </a:r>
            <a:r>
              <a:rPr lang="en-GB" sz="2400" b="0" i="0" u="none" strike="noStrike" baseline="0" noProof="0" dirty="0" err="1">
                <a:latin typeface="Sabon-Roman"/>
              </a:rPr>
              <a:t>rs’</a:t>
            </a:r>
            <a:r>
              <a:rPr lang="en-GB" sz="2400" b="0" i="0" u="none" strike="noStrike" baseline="0" noProof="0" dirty="0">
                <a:latin typeface="Sabon-Roman"/>
              </a:rPr>
              <a:t> were white workers in arduous, unskilled manual work or subservient positions, and in part Irish-American whiteness took shape attempting to sever any racial connections to blacks and ‘n****r work’, i.e. the burden of doing unskilled work (Roediger, 2007).</a:t>
            </a:r>
          </a:p>
          <a:p>
            <a:endParaRPr lang="en-GB" sz="1700" noProof="0" dirty="0">
              <a:latin typeface="Sabon-Roman"/>
            </a:endParaRPr>
          </a:p>
          <a:p>
            <a:r>
              <a:rPr lang="en-GB" sz="1700" b="0" i="0" noProof="0" dirty="0">
                <a:effectLst/>
                <a:latin typeface="avenir-regular-class"/>
              </a:rPr>
              <a:t>Webster, C. (2008) 'Marginalized white ethnicity, race and crime', </a:t>
            </a:r>
            <a:r>
              <a:rPr lang="en-GB" sz="1700" b="0" i="1" noProof="0" dirty="0">
                <a:effectLst/>
                <a:latin typeface="avenir-regular-class"/>
              </a:rPr>
              <a:t>Theoretical Criminology</a:t>
            </a:r>
            <a:r>
              <a:rPr lang="en-GB" sz="1700" b="0" i="0" noProof="0" dirty="0">
                <a:effectLst/>
                <a:latin typeface="avenir-regular-class"/>
              </a:rPr>
              <a:t>, 12(3), pp. 293 - 312.</a:t>
            </a:r>
            <a:endParaRPr lang="en-GB" sz="1700" noProof="0" dirty="0"/>
          </a:p>
        </p:txBody>
      </p:sp>
    </p:spTree>
    <p:extLst>
      <p:ext uri="{BB962C8B-B14F-4D97-AF65-F5344CB8AC3E}">
        <p14:creationId xmlns:p14="http://schemas.microsoft.com/office/powerpoint/2010/main" val="344924959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2735</TotalTime>
  <Words>5077</Words>
  <Application>Microsoft Office PowerPoint</Application>
  <PresentationFormat>Widescreen</PresentationFormat>
  <Paragraphs>320</Paragraphs>
  <Slides>57</Slides>
  <Notes>27</Notes>
  <HiddenSlides>0</HiddenSlides>
  <MMClips>0</MMClips>
  <ScaleCrop>false</ScaleCrop>
  <HeadingPairs>
    <vt:vector size="6" baseType="variant">
      <vt:variant>
        <vt:lpstr>Fonts Used</vt:lpstr>
      </vt:variant>
      <vt:variant>
        <vt:i4>16</vt:i4>
      </vt:variant>
      <vt:variant>
        <vt:lpstr>Theme</vt:lpstr>
      </vt:variant>
      <vt:variant>
        <vt:i4>1</vt:i4>
      </vt:variant>
      <vt:variant>
        <vt:lpstr>Slide Titles</vt:lpstr>
      </vt:variant>
      <vt:variant>
        <vt:i4>57</vt:i4>
      </vt:variant>
    </vt:vector>
  </HeadingPairs>
  <TitlesOfParts>
    <vt:vector size="74" baseType="lpstr">
      <vt:lpstr>avenir-regular-class</vt:lpstr>
      <vt:lpstr>GDS Transport</vt:lpstr>
      <vt:lpstr>GH Guardian Headline</vt:lpstr>
      <vt:lpstr>inherit</vt:lpstr>
      <vt:lpstr>Muli</vt:lpstr>
      <vt:lpstr>ReithSans</vt:lpstr>
      <vt:lpstr>Sabon-Roman</vt:lpstr>
      <vt:lpstr>SymbolMT</vt:lpstr>
      <vt:lpstr>arial</vt:lpstr>
      <vt:lpstr>arial</vt:lpstr>
      <vt:lpstr>Calibri</vt:lpstr>
      <vt:lpstr>Calibri Light</vt:lpstr>
      <vt:lpstr>Lato</vt:lpstr>
      <vt:lpstr>Open Sans</vt:lpstr>
      <vt:lpstr>Verdana</vt:lpstr>
      <vt:lpstr>Wingdings</vt:lpstr>
      <vt:lpstr>Office Theme</vt:lpstr>
      <vt:lpstr>Gender, Race, Religion and Crime</vt:lpstr>
      <vt:lpstr>Session Outline- Exploring the complex relationship between race and crime</vt:lpstr>
      <vt:lpstr>Content Warning</vt:lpstr>
      <vt:lpstr>PowerPoint Presentation</vt:lpstr>
      <vt:lpstr>Race and Crime</vt:lpstr>
      <vt:lpstr>Crime Rates by Race 2022</vt:lpstr>
      <vt:lpstr>PowerPoint Presentation</vt:lpstr>
      <vt:lpstr>Arrests by Race</vt:lpstr>
      <vt:lpstr>Discussion: Defining Racism</vt:lpstr>
      <vt:lpstr>Defining Racism</vt:lpstr>
      <vt:lpstr>Defining Racism</vt:lpstr>
      <vt:lpstr>Defining Racism – UK Legislation</vt:lpstr>
      <vt:lpstr>Can you define:</vt:lpstr>
      <vt:lpstr>Race Discrimination</vt:lpstr>
      <vt:lpstr>Defining Hate Crime</vt:lpstr>
      <vt:lpstr>Hate Crimes Oct 2023</vt:lpstr>
      <vt:lpstr>Hate Crime Law – Needs Updating</vt:lpstr>
      <vt:lpstr>Pro- Palestinian march London January 2025</vt:lpstr>
      <vt:lpstr>Defining Hate Speech</vt:lpstr>
      <vt:lpstr>Defining Hate Speech</vt:lpstr>
      <vt:lpstr>Defining Hate Speech</vt:lpstr>
      <vt:lpstr>Musk and X</vt:lpstr>
      <vt:lpstr>Defining Hate Speech</vt:lpstr>
      <vt:lpstr>Facebook</vt:lpstr>
      <vt:lpstr>Speech as an “Attack”</vt:lpstr>
      <vt:lpstr>Turm and language of Hate</vt:lpstr>
      <vt:lpstr>Policing Race </vt:lpstr>
      <vt:lpstr>Stop &amp; Search</vt:lpstr>
      <vt:lpstr>Stop &amp; Search</vt:lpstr>
      <vt:lpstr>The Macpherson Report 22 Yrs on -Stop and Search</vt:lpstr>
      <vt:lpstr>Stop and Search in Covid</vt:lpstr>
      <vt:lpstr>Police Race Action Plan</vt:lpstr>
      <vt:lpstr>Knife Crime and Ethnicity 2021 </vt:lpstr>
      <vt:lpstr>Knife Crime and Ethnicity </vt:lpstr>
      <vt:lpstr>Knife Crime</vt:lpstr>
      <vt:lpstr>PowerPoint Presentation</vt:lpstr>
      <vt:lpstr>UK Knife Crime Rebecca Wood 2010 </vt:lpstr>
      <vt:lpstr>Government Response To UK Knife Crime</vt:lpstr>
      <vt:lpstr>Discussion</vt:lpstr>
      <vt:lpstr>Racism Example - Football</vt:lpstr>
      <vt:lpstr>Kick it Out  </vt:lpstr>
      <vt:lpstr>Racism Example - Football</vt:lpstr>
      <vt:lpstr>Euro 2020</vt:lpstr>
      <vt:lpstr>PowerPoint Presentation</vt:lpstr>
      <vt:lpstr>  Euro 2020 Abuse  Marcus Rashford, Jadon Sancho and Bukayo Saka </vt:lpstr>
      <vt:lpstr>PowerPoint Presentation</vt:lpstr>
      <vt:lpstr>Goal Africa</vt:lpstr>
      <vt:lpstr>Hate Speech Example</vt:lpstr>
      <vt:lpstr>Hate Speech Example</vt:lpstr>
      <vt:lpstr>Class Discussion</vt:lpstr>
      <vt:lpstr>Any Questions?</vt:lpstr>
      <vt:lpstr>Week 6 Complete</vt:lpstr>
      <vt:lpstr>References</vt:lpstr>
      <vt:lpstr>Discussion</vt:lpstr>
      <vt:lpstr>Whiteness and Crime</vt:lpstr>
      <vt:lpstr>Policing and Race: Stephen Lawrence and the Macpherson Report</vt:lpstr>
      <vt:lpstr>Whiteness and Crime</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Gender, Race, Religion and Crime</dc:title>
  <dc:creator>Luke Roach</dc:creator>
  <cp:lastModifiedBy>Jane Davies</cp:lastModifiedBy>
  <cp:revision>189</cp:revision>
  <dcterms:created xsi:type="dcterms:W3CDTF">2022-10-28T10:55:08Z</dcterms:created>
  <dcterms:modified xsi:type="dcterms:W3CDTF">2025-03-06T10:15:07Z</dcterms:modified>
</cp:coreProperties>
</file>