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1" r:id="rId8"/>
    <p:sldId id="263" r:id="rId9"/>
    <p:sldId id="265" r:id="rId10"/>
    <p:sldId id="264"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3E97D7-15AB-437F-88F1-684544942B85}" v="228" dt="2024-01-15T15:57:19.441"/>
    <p1510:client id="{78F1D9C9-1DEB-AF39-A1F8-B1B81109698E}" v="114" dt="2024-01-16T14:20:30.821"/>
    <p1510:client id="{467D908D-CEBE-8F43-8A84-D02C20885B8D}" v="198" dt="2024-01-15T22:50:17.9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05"/>
    <p:restoredTop sz="94665"/>
  </p:normalViewPr>
  <p:slideViewPr>
    <p:cSldViewPr snapToGrid="0">
      <p:cViewPr varScale="1">
        <p:scale>
          <a:sx n="107" d="100"/>
          <a:sy n="107" d="100"/>
        </p:scale>
        <p:origin x="608"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0FA846-4FC9-4616-83CE-9087E3DA46F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0CC6FB1-D9FB-4E14-8699-CD9B80EC0544}">
      <dgm:prSet/>
      <dgm:spPr/>
      <dgm:t>
        <a:bodyPr/>
        <a:lstStyle/>
        <a:p>
          <a:r>
            <a:rPr lang="en-US" dirty="0"/>
            <a:t>The typology that fits with this event is business and professional tourists</a:t>
          </a:r>
        </a:p>
      </dgm:t>
    </dgm:pt>
    <dgm:pt modelId="{4BD63DDB-0A29-491E-9060-3263581444F2}" type="parTrans" cxnId="{86AD91BD-AD5C-47CB-956C-E815F6EA0CEE}">
      <dgm:prSet/>
      <dgm:spPr/>
      <dgm:t>
        <a:bodyPr/>
        <a:lstStyle/>
        <a:p>
          <a:endParaRPr lang="en-US"/>
        </a:p>
      </dgm:t>
    </dgm:pt>
    <dgm:pt modelId="{21C9C5BB-F473-4BB9-992E-4A2B3AACB79E}" type="sibTrans" cxnId="{86AD91BD-AD5C-47CB-956C-E815F6EA0CEE}">
      <dgm:prSet/>
      <dgm:spPr/>
      <dgm:t>
        <a:bodyPr/>
        <a:lstStyle/>
        <a:p>
          <a:endParaRPr lang="en-US"/>
        </a:p>
      </dgm:t>
    </dgm:pt>
    <dgm:pt modelId="{2EDBD3DB-2B8E-431E-91FD-DCE1CA88D229}">
      <dgm:prSet/>
      <dgm:spPr/>
      <dgm:t>
        <a:bodyPr/>
        <a:lstStyle/>
        <a:p>
          <a:r>
            <a:rPr lang="en-US" dirty="0"/>
            <a:t>We attended this event with the university to gain experience of networking and to gather information about future jobs.</a:t>
          </a:r>
        </a:p>
      </dgm:t>
    </dgm:pt>
    <dgm:pt modelId="{CF640688-35CE-4BD3-A0E5-27122C2A10C3}" type="parTrans" cxnId="{128FB469-D170-4845-BA95-A7A1B2039A40}">
      <dgm:prSet/>
      <dgm:spPr/>
      <dgm:t>
        <a:bodyPr/>
        <a:lstStyle/>
        <a:p>
          <a:endParaRPr lang="en-US"/>
        </a:p>
      </dgm:t>
    </dgm:pt>
    <dgm:pt modelId="{DE8750CD-23A6-4881-8240-2D48A9C97B8C}" type="sibTrans" cxnId="{128FB469-D170-4845-BA95-A7A1B2039A40}">
      <dgm:prSet/>
      <dgm:spPr/>
      <dgm:t>
        <a:bodyPr/>
        <a:lstStyle/>
        <a:p>
          <a:endParaRPr lang="en-US"/>
        </a:p>
      </dgm:t>
    </dgm:pt>
    <dgm:pt modelId="{38E0997D-A5EA-4F12-910A-D96900DE7310}">
      <dgm:prSet/>
      <dgm:spPr/>
      <dgm:t>
        <a:bodyPr/>
        <a:lstStyle/>
        <a:p>
          <a:pPr rtl="0"/>
          <a:r>
            <a:rPr lang="en-US" dirty="0"/>
            <a:t>The event was attended by students and businessmen/women looking for potential jobs for now and the future</a:t>
          </a:r>
          <a:r>
            <a:rPr lang="en-US" dirty="0">
              <a:latin typeface="Calibri Light" panose="020F0302020204030204"/>
            </a:rPr>
            <a:t> </a:t>
          </a:r>
          <a:r>
            <a:rPr lang="en-US" dirty="0">
              <a:solidFill>
                <a:schemeClr val="bg1"/>
              </a:solidFill>
              <a:latin typeface="Times New Roman"/>
              <a:cs typeface="Times New Roman"/>
            </a:rPr>
            <a:t>(Tourism Teacher, 2022</a:t>
          </a:r>
          <a:r>
            <a:rPr lang="en-US" dirty="0">
              <a:solidFill>
                <a:schemeClr val="bg1"/>
              </a:solidFill>
              <a:latin typeface="Calibri Light" panose="020F0302020204030204"/>
            </a:rPr>
            <a:t>).</a:t>
          </a:r>
          <a:endParaRPr lang="en-US" dirty="0">
            <a:solidFill>
              <a:schemeClr val="bg1"/>
            </a:solidFill>
          </a:endParaRPr>
        </a:p>
      </dgm:t>
    </dgm:pt>
    <dgm:pt modelId="{C2918C5F-6137-4997-AD1D-BC32DABBC9A6}" type="parTrans" cxnId="{2E61D22A-D0D6-4747-9264-8E2AE51081BA}">
      <dgm:prSet/>
      <dgm:spPr/>
      <dgm:t>
        <a:bodyPr/>
        <a:lstStyle/>
        <a:p>
          <a:endParaRPr lang="en-US"/>
        </a:p>
      </dgm:t>
    </dgm:pt>
    <dgm:pt modelId="{E7908363-4BE7-4C9E-9313-0785ADD8538C}" type="sibTrans" cxnId="{2E61D22A-D0D6-4747-9264-8E2AE51081BA}">
      <dgm:prSet/>
      <dgm:spPr/>
      <dgm:t>
        <a:bodyPr/>
        <a:lstStyle/>
        <a:p>
          <a:endParaRPr lang="en-US"/>
        </a:p>
      </dgm:t>
    </dgm:pt>
    <dgm:pt modelId="{116092CE-0202-43FF-9C6D-786176266C76}" type="pres">
      <dgm:prSet presAssocID="{090FA846-4FC9-4616-83CE-9087E3DA46FA}" presName="linear" presStyleCnt="0">
        <dgm:presLayoutVars>
          <dgm:animLvl val="lvl"/>
          <dgm:resizeHandles val="exact"/>
        </dgm:presLayoutVars>
      </dgm:prSet>
      <dgm:spPr/>
    </dgm:pt>
    <dgm:pt modelId="{50069D38-1D17-4006-80CD-72E95496FDD0}" type="pres">
      <dgm:prSet presAssocID="{90CC6FB1-D9FB-4E14-8699-CD9B80EC0544}" presName="parentText" presStyleLbl="node1" presStyleIdx="0" presStyleCnt="3">
        <dgm:presLayoutVars>
          <dgm:chMax val="0"/>
          <dgm:bulletEnabled val="1"/>
        </dgm:presLayoutVars>
      </dgm:prSet>
      <dgm:spPr/>
    </dgm:pt>
    <dgm:pt modelId="{262F6EBF-5DE0-4703-A11A-845D54AD0DFD}" type="pres">
      <dgm:prSet presAssocID="{21C9C5BB-F473-4BB9-992E-4A2B3AACB79E}" presName="spacer" presStyleCnt="0"/>
      <dgm:spPr/>
    </dgm:pt>
    <dgm:pt modelId="{1DFC4AB7-7FB3-4BCD-AA5F-21D9C30C7531}" type="pres">
      <dgm:prSet presAssocID="{2EDBD3DB-2B8E-431E-91FD-DCE1CA88D229}" presName="parentText" presStyleLbl="node1" presStyleIdx="1" presStyleCnt="3">
        <dgm:presLayoutVars>
          <dgm:chMax val="0"/>
          <dgm:bulletEnabled val="1"/>
        </dgm:presLayoutVars>
      </dgm:prSet>
      <dgm:spPr/>
    </dgm:pt>
    <dgm:pt modelId="{0844AF2F-3936-4A88-B2F8-819D897874B8}" type="pres">
      <dgm:prSet presAssocID="{DE8750CD-23A6-4881-8240-2D48A9C97B8C}" presName="spacer" presStyleCnt="0"/>
      <dgm:spPr/>
    </dgm:pt>
    <dgm:pt modelId="{CE500983-8B57-4A31-ADE4-D3AC9BB17766}" type="pres">
      <dgm:prSet presAssocID="{38E0997D-A5EA-4F12-910A-D96900DE7310}" presName="parentText" presStyleLbl="node1" presStyleIdx="2" presStyleCnt="3">
        <dgm:presLayoutVars>
          <dgm:chMax val="0"/>
          <dgm:bulletEnabled val="1"/>
        </dgm:presLayoutVars>
      </dgm:prSet>
      <dgm:spPr/>
    </dgm:pt>
  </dgm:ptLst>
  <dgm:cxnLst>
    <dgm:cxn modelId="{7D128F08-82D4-48DC-B6F8-A40D0E6B51DD}" type="presOf" srcId="{38E0997D-A5EA-4F12-910A-D96900DE7310}" destId="{CE500983-8B57-4A31-ADE4-D3AC9BB17766}" srcOrd="0" destOrd="0" presId="urn:microsoft.com/office/officeart/2005/8/layout/vList2"/>
    <dgm:cxn modelId="{2E61D22A-D0D6-4747-9264-8E2AE51081BA}" srcId="{090FA846-4FC9-4616-83CE-9087E3DA46FA}" destId="{38E0997D-A5EA-4F12-910A-D96900DE7310}" srcOrd="2" destOrd="0" parTransId="{C2918C5F-6137-4997-AD1D-BC32DABBC9A6}" sibTransId="{E7908363-4BE7-4C9E-9313-0785ADD8538C}"/>
    <dgm:cxn modelId="{1D1A9F41-6233-40DA-B349-430D62920368}" type="presOf" srcId="{90CC6FB1-D9FB-4E14-8699-CD9B80EC0544}" destId="{50069D38-1D17-4006-80CD-72E95496FDD0}" srcOrd="0" destOrd="0" presId="urn:microsoft.com/office/officeart/2005/8/layout/vList2"/>
    <dgm:cxn modelId="{A6915C52-422D-4773-9EDC-CE47AB0C0526}" type="presOf" srcId="{2EDBD3DB-2B8E-431E-91FD-DCE1CA88D229}" destId="{1DFC4AB7-7FB3-4BCD-AA5F-21D9C30C7531}" srcOrd="0" destOrd="0" presId="urn:microsoft.com/office/officeart/2005/8/layout/vList2"/>
    <dgm:cxn modelId="{128FB469-D170-4845-BA95-A7A1B2039A40}" srcId="{090FA846-4FC9-4616-83CE-9087E3DA46FA}" destId="{2EDBD3DB-2B8E-431E-91FD-DCE1CA88D229}" srcOrd="1" destOrd="0" parTransId="{CF640688-35CE-4BD3-A0E5-27122C2A10C3}" sibTransId="{DE8750CD-23A6-4881-8240-2D48A9C97B8C}"/>
    <dgm:cxn modelId="{4DB4F076-987B-4DA0-9ABE-A1BA23DDD91A}" type="presOf" srcId="{090FA846-4FC9-4616-83CE-9087E3DA46FA}" destId="{116092CE-0202-43FF-9C6D-786176266C76}" srcOrd="0" destOrd="0" presId="urn:microsoft.com/office/officeart/2005/8/layout/vList2"/>
    <dgm:cxn modelId="{86AD91BD-AD5C-47CB-956C-E815F6EA0CEE}" srcId="{090FA846-4FC9-4616-83CE-9087E3DA46FA}" destId="{90CC6FB1-D9FB-4E14-8699-CD9B80EC0544}" srcOrd="0" destOrd="0" parTransId="{4BD63DDB-0A29-491E-9060-3263581444F2}" sibTransId="{21C9C5BB-F473-4BB9-992E-4A2B3AACB79E}"/>
    <dgm:cxn modelId="{5B3AEFC5-F51B-41F3-8A14-D3C3C0B85391}" type="presParOf" srcId="{116092CE-0202-43FF-9C6D-786176266C76}" destId="{50069D38-1D17-4006-80CD-72E95496FDD0}" srcOrd="0" destOrd="0" presId="urn:microsoft.com/office/officeart/2005/8/layout/vList2"/>
    <dgm:cxn modelId="{03172CF4-66F9-43B7-AFF1-CA92DD12002D}" type="presParOf" srcId="{116092CE-0202-43FF-9C6D-786176266C76}" destId="{262F6EBF-5DE0-4703-A11A-845D54AD0DFD}" srcOrd="1" destOrd="0" presId="urn:microsoft.com/office/officeart/2005/8/layout/vList2"/>
    <dgm:cxn modelId="{ABF88730-4338-496B-BF70-8E675AF44025}" type="presParOf" srcId="{116092CE-0202-43FF-9C6D-786176266C76}" destId="{1DFC4AB7-7FB3-4BCD-AA5F-21D9C30C7531}" srcOrd="2" destOrd="0" presId="urn:microsoft.com/office/officeart/2005/8/layout/vList2"/>
    <dgm:cxn modelId="{F8DB96CF-B4A1-4542-B24A-9724BAA4CDC5}" type="presParOf" srcId="{116092CE-0202-43FF-9C6D-786176266C76}" destId="{0844AF2F-3936-4A88-B2F8-819D897874B8}" srcOrd="3" destOrd="0" presId="urn:microsoft.com/office/officeart/2005/8/layout/vList2"/>
    <dgm:cxn modelId="{B8F4E058-B884-429A-8ADD-BB35A270A9A5}" type="presParOf" srcId="{116092CE-0202-43FF-9C6D-786176266C76}" destId="{CE500983-8B57-4A31-ADE4-D3AC9BB1776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50CF40-4C40-48D9-8C1F-6E09EC455584}"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19C76D91-A839-41AD-AAD0-7228B439A091}">
      <dgm:prSet/>
      <dgm:spPr/>
      <dgm:t>
        <a:bodyPr/>
        <a:lstStyle/>
        <a:p>
          <a:r>
            <a:rPr lang="en-US"/>
            <a:t>The cost of the event for us was free as it was paid for by the university</a:t>
          </a:r>
        </a:p>
      </dgm:t>
    </dgm:pt>
    <dgm:pt modelId="{40D21511-31F2-4B9A-ABD3-73EE72667900}" type="parTrans" cxnId="{F7492204-D901-4AEC-A688-836719B14175}">
      <dgm:prSet/>
      <dgm:spPr/>
      <dgm:t>
        <a:bodyPr/>
        <a:lstStyle/>
        <a:p>
          <a:endParaRPr lang="en-US"/>
        </a:p>
      </dgm:t>
    </dgm:pt>
    <dgm:pt modelId="{6233D90E-11EE-4F83-9864-6DF95B421480}" type="sibTrans" cxnId="{F7492204-D901-4AEC-A688-836719B14175}">
      <dgm:prSet/>
      <dgm:spPr/>
      <dgm:t>
        <a:bodyPr/>
        <a:lstStyle/>
        <a:p>
          <a:endParaRPr lang="en-US"/>
        </a:p>
      </dgm:t>
    </dgm:pt>
    <dgm:pt modelId="{75D10ACA-45B0-4529-961A-5161A2FE7458}">
      <dgm:prSet/>
      <dgm:spPr/>
      <dgm:t>
        <a:bodyPr/>
        <a:lstStyle/>
        <a:p>
          <a:r>
            <a:rPr lang="en-US"/>
            <a:t>The pricing I worked out was £75 for ticket and another £25 for the coach there and back individually </a:t>
          </a:r>
        </a:p>
      </dgm:t>
    </dgm:pt>
    <dgm:pt modelId="{3B14E486-A8F6-4342-8DEC-683D1445BA03}" type="parTrans" cxnId="{C170F011-A39E-4216-90B9-33714DBBADE6}">
      <dgm:prSet/>
      <dgm:spPr/>
      <dgm:t>
        <a:bodyPr/>
        <a:lstStyle/>
        <a:p>
          <a:endParaRPr lang="en-US"/>
        </a:p>
      </dgm:t>
    </dgm:pt>
    <dgm:pt modelId="{8ED3722D-193E-44B8-9B0D-CD7124EEA6A3}" type="sibTrans" cxnId="{C170F011-A39E-4216-90B9-33714DBBADE6}">
      <dgm:prSet/>
      <dgm:spPr/>
      <dgm:t>
        <a:bodyPr/>
        <a:lstStyle/>
        <a:p>
          <a:endParaRPr lang="en-US"/>
        </a:p>
      </dgm:t>
    </dgm:pt>
    <dgm:pt modelId="{A5D29073-5F12-400F-8705-01D3083A180A}">
      <dgm:prSet/>
      <dgm:spPr/>
      <dgm:t>
        <a:bodyPr/>
        <a:lstStyle/>
        <a:p>
          <a:r>
            <a:rPr lang="en-US"/>
            <a:t>Was the pricing worth it?</a:t>
          </a:r>
        </a:p>
      </dgm:t>
    </dgm:pt>
    <dgm:pt modelId="{82FCEC7D-7A23-4A1E-B4A7-A89EFD3A82AC}" type="parTrans" cxnId="{9D574B8D-45B2-4192-AAC5-487B22B8A73D}">
      <dgm:prSet/>
      <dgm:spPr/>
      <dgm:t>
        <a:bodyPr/>
        <a:lstStyle/>
        <a:p>
          <a:endParaRPr lang="en-US"/>
        </a:p>
      </dgm:t>
    </dgm:pt>
    <dgm:pt modelId="{FE71E5ED-9E15-45E3-B59B-01B377C415A8}" type="sibTrans" cxnId="{9D574B8D-45B2-4192-AAC5-487B22B8A73D}">
      <dgm:prSet/>
      <dgm:spPr/>
      <dgm:t>
        <a:bodyPr/>
        <a:lstStyle/>
        <a:p>
          <a:endParaRPr lang="en-US"/>
        </a:p>
      </dgm:t>
    </dgm:pt>
    <dgm:pt modelId="{A192B379-B278-4BA5-A086-89069F837144}" type="pres">
      <dgm:prSet presAssocID="{2B50CF40-4C40-48D9-8C1F-6E09EC455584}" presName="root" presStyleCnt="0">
        <dgm:presLayoutVars>
          <dgm:dir/>
          <dgm:resizeHandles val="exact"/>
        </dgm:presLayoutVars>
      </dgm:prSet>
      <dgm:spPr/>
    </dgm:pt>
    <dgm:pt modelId="{374EE7A1-4F4F-41CF-9EA6-62824B0F147F}" type="pres">
      <dgm:prSet presAssocID="{2B50CF40-4C40-48D9-8C1F-6E09EC455584}" presName="container" presStyleCnt="0">
        <dgm:presLayoutVars>
          <dgm:dir/>
          <dgm:resizeHandles val="exact"/>
        </dgm:presLayoutVars>
      </dgm:prSet>
      <dgm:spPr/>
    </dgm:pt>
    <dgm:pt modelId="{50DB4684-E422-49EB-A52C-A81F190AA637}" type="pres">
      <dgm:prSet presAssocID="{19C76D91-A839-41AD-AAD0-7228B439A091}" presName="compNode" presStyleCnt="0"/>
      <dgm:spPr/>
    </dgm:pt>
    <dgm:pt modelId="{CB5945EA-A22A-4DF7-AF72-30BDFB63CECC}" type="pres">
      <dgm:prSet presAssocID="{19C76D91-A839-41AD-AAD0-7228B439A091}" presName="iconBgRect" presStyleLbl="bgShp" presStyleIdx="0" presStyleCnt="3"/>
      <dgm:spPr/>
    </dgm:pt>
    <dgm:pt modelId="{75B9005A-0C61-479F-9EC7-2808170C29EE}" type="pres">
      <dgm:prSet presAssocID="{19C76D91-A839-41AD-AAD0-7228B439A09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B4FE647E-F185-4AD3-BDD7-9DA0BD06F7F8}" type="pres">
      <dgm:prSet presAssocID="{19C76D91-A839-41AD-AAD0-7228B439A091}" presName="spaceRect" presStyleCnt="0"/>
      <dgm:spPr/>
    </dgm:pt>
    <dgm:pt modelId="{F041F6FE-C35E-46E8-B4A5-149F8878FFC4}" type="pres">
      <dgm:prSet presAssocID="{19C76D91-A839-41AD-AAD0-7228B439A091}" presName="textRect" presStyleLbl="revTx" presStyleIdx="0" presStyleCnt="3">
        <dgm:presLayoutVars>
          <dgm:chMax val="1"/>
          <dgm:chPref val="1"/>
        </dgm:presLayoutVars>
      </dgm:prSet>
      <dgm:spPr/>
    </dgm:pt>
    <dgm:pt modelId="{5CABF10E-C807-4EC8-A9B6-20B6E81119AA}" type="pres">
      <dgm:prSet presAssocID="{6233D90E-11EE-4F83-9864-6DF95B421480}" presName="sibTrans" presStyleLbl="sibTrans2D1" presStyleIdx="0" presStyleCnt="0"/>
      <dgm:spPr/>
    </dgm:pt>
    <dgm:pt modelId="{6AB2D450-3A92-4718-BF62-F10CEBEC8E70}" type="pres">
      <dgm:prSet presAssocID="{75D10ACA-45B0-4529-961A-5161A2FE7458}" presName="compNode" presStyleCnt="0"/>
      <dgm:spPr/>
    </dgm:pt>
    <dgm:pt modelId="{937EA8CA-24EE-4B27-89B1-260432E9CAAE}" type="pres">
      <dgm:prSet presAssocID="{75D10ACA-45B0-4529-961A-5161A2FE7458}" presName="iconBgRect" presStyleLbl="bgShp" presStyleIdx="1" presStyleCnt="3"/>
      <dgm:spPr/>
    </dgm:pt>
    <dgm:pt modelId="{B87A1393-E8B3-4F70-9DDC-E99DB6592D43}" type="pres">
      <dgm:prSet presAssocID="{75D10ACA-45B0-4529-961A-5161A2FE745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E65B9E2A-3E2B-47C6-95A8-5E16482C7F5D}" type="pres">
      <dgm:prSet presAssocID="{75D10ACA-45B0-4529-961A-5161A2FE7458}" presName="spaceRect" presStyleCnt="0"/>
      <dgm:spPr/>
    </dgm:pt>
    <dgm:pt modelId="{0089B83C-045A-4E8E-9901-537A5CE57052}" type="pres">
      <dgm:prSet presAssocID="{75D10ACA-45B0-4529-961A-5161A2FE7458}" presName="textRect" presStyleLbl="revTx" presStyleIdx="1" presStyleCnt="3">
        <dgm:presLayoutVars>
          <dgm:chMax val="1"/>
          <dgm:chPref val="1"/>
        </dgm:presLayoutVars>
      </dgm:prSet>
      <dgm:spPr/>
    </dgm:pt>
    <dgm:pt modelId="{F97CEAB3-4A75-4C50-85EC-553354DD19D3}" type="pres">
      <dgm:prSet presAssocID="{8ED3722D-193E-44B8-9B0D-CD7124EEA6A3}" presName="sibTrans" presStyleLbl="sibTrans2D1" presStyleIdx="0" presStyleCnt="0"/>
      <dgm:spPr/>
    </dgm:pt>
    <dgm:pt modelId="{E8A22578-8350-42A6-B3A2-16A25A71893A}" type="pres">
      <dgm:prSet presAssocID="{A5D29073-5F12-400F-8705-01D3083A180A}" presName="compNode" presStyleCnt="0"/>
      <dgm:spPr/>
    </dgm:pt>
    <dgm:pt modelId="{2374AD95-A200-41DE-B6A2-8B9BFD37B277}" type="pres">
      <dgm:prSet presAssocID="{A5D29073-5F12-400F-8705-01D3083A180A}" presName="iconBgRect" presStyleLbl="bgShp" presStyleIdx="2" presStyleCnt="3"/>
      <dgm:spPr/>
    </dgm:pt>
    <dgm:pt modelId="{D50A24FB-B670-476F-8CF8-D25ABD023197}" type="pres">
      <dgm:prSet presAssocID="{A5D29073-5F12-400F-8705-01D3083A180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pee"/>
        </a:ext>
      </dgm:extLst>
    </dgm:pt>
    <dgm:pt modelId="{B30749AF-6DC4-48B2-B000-187DD924496B}" type="pres">
      <dgm:prSet presAssocID="{A5D29073-5F12-400F-8705-01D3083A180A}" presName="spaceRect" presStyleCnt="0"/>
      <dgm:spPr/>
    </dgm:pt>
    <dgm:pt modelId="{2CE1F81D-9861-4084-A9EC-191FE223DF9E}" type="pres">
      <dgm:prSet presAssocID="{A5D29073-5F12-400F-8705-01D3083A180A}" presName="textRect" presStyleLbl="revTx" presStyleIdx="2" presStyleCnt="3">
        <dgm:presLayoutVars>
          <dgm:chMax val="1"/>
          <dgm:chPref val="1"/>
        </dgm:presLayoutVars>
      </dgm:prSet>
      <dgm:spPr/>
    </dgm:pt>
  </dgm:ptLst>
  <dgm:cxnLst>
    <dgm:cxn modelId="{F7492204-D901-4AEC-A688-836719B14175}" srcId="{2B50CF40-4C40-48D9-8C1F-6E09EC455584}" destId="{19C76D91-A839-41AD-AAD0-7228B439A091}" srcOrd="0" destOrd="0" parTransId="{40D21511-31F2-4B9A-ABD3-73EE72667900}" sibTransId="{6233D90E-11EE-4F83-9864-6DF95B421480}"/>
    <dgm:cxn modelId="{1BABEF06-FCF8-42C9-9086-740F6C443861}" type="presOf" srcId="{19C76D91-A839-41AD-AAD0-7228B439A091}" destId="{F041F6FE-C35E-46E8-B4A5-149F8878FFC4}" srcOrd="0" destOrd="0" presId="urn:microsoft.com/office/officeart/2018/2/layout/IconCircleList"/>
    <dgm:cxn modelId="{C170F011-A39E-4216-90B9-33714DBBADE6}" srcId="{2B50CF40-4C40-48D9-8C1F-6E09EC455584}" destId="{75D10ACA-45B0-4529-961A-5161A2FE7458}" srcOrd="1" destOrd="0" parTransId="{3B14E486-A8F6-4342-8DEC-683D1445BA03}" sibTransId="{8ED3722D-193E-44B8-9B0D-CD7124EEA6A3}"/>
    <dgm:cxn modelId="{330B6219-C557-49A4-9C66-0D6254DD3B5F}" type="presOf" srcId="{75D10ACA-45B0-4529-961A-5161A2FE7458}" destId="{0089B83C-045A-4E8E-9901-537A5CE57052}" srcOrd="0" destOrd="0" presId="urn:microsoft.com/office/officeart/2018/2/layout/IconCircleList"/>
    <dgm:cxn modelId="{A863994D-0742-48CC-A63C-40B121661CD5}" type="presOf" srcId="{6233D90E-11EE-4F83-9864-6DF95B421480}" destId="{5CABF10E-C807-4EC8-A9B6-20B6E81119AA}" srcOrd="0" destOrd="0" presId="urn:microsoft.com/office/officeart/2018/2/layout/IconCircleList"/>
    <dgm:cxn modelId="{651B466A-6A17-4B5B-BAAD-E2DBCDA99939}" type="presOf" srcId="{A5D29073-5F12-400F-8705-01D3083A180A}" destId="{2CE1F81D-9861-4084-A9EC-191FE223DF9E}" srcOrd="0" destOrd="0" presId="urn:microsoft.com/office/officeart/2018/2/layout/IconCircleList"/>
    <dgm:cxn modelId="{9D574B8D-45B2-4192-AAC5-487B22B8A73D}" srcId="{2B50CF40-4C40-48D9-8C1F-6E09EC455584}" destId="{A5D29073-5F12-400F-8705-01D3083A180A}" srcOrd="2" destOrd="0" parTransId="{82FCEC7D-7A23-4A1E-B4A7-A89EFD3A82AC}" sibTransId="{FE71E5ED-9E15-45E3-B59B-01B377C415A8}"/>
    <dgm:cxn modelId="{7D33F5A1-29EB-43AE-859C-2534AEB22A6A}" type="presOf" srcId="{8ED3722D-193E-44B8-9B0D-CD7124EEA6A3}" destId="{F97CEAB3-4A75-4C50-85EC-553354DD19D3}" srcOrd="0" destOrd="0" presId="urn:microsoft.com/office/officeart/2018/2/layout/IconCircleList"/>
    <dgm:cxn modelId="{C2CDAFA2-270B-41E0-82CC-0BA36FF3A79D}" type="presOf" srcId="{2B50CF40-4C40-48D9-8C1F-6E09EC455584}" destId="{A192B379-B278-4BA5-A086-89069F837144}" srcOrd="0" destOrd="0" presId="urn:microsoft.com/office/officeart/2018/2/layout/IconCircleList"/>
    <dgm:cxn modelId="{84042977-3C5E-473B-891F-B50BA9EA7AB4}" type="presParOf" srcId="{A192B379-B278-4BA5-A086-89069F837144}" destId="{374EE7A1-4F4F-41CF-9EA6-62824B0F147F}" srcOrd="0" destOrd="0" presId="urn:microsoft.com/office/officeart/2018/2/layout/IconCircleList"/>
    <dgm:cxn modelId="{C5E327C2-9F7A-4A19-80FE-A040AE32C6C3}" type="presParOf" srcId="{374EE7A1-4F4F-41CF-9EA6-62824B0F147F}" destId="{50DB4684-E422-49EB-A52C-A81F190AA637}" srcOrd="0" destOrd="0" presId="urn:microsoft.com/office/officeart/2018/2/layout/IconCircleList"/>
    <dgm:cxn modelId="{B8B1ECF3-9A6B-471E-BC0F-BF22C9658D02}" type="presParOf" srcId="{50DB4684-E422-49EB-A52C-A81F190AA637}" destId="{CB5945EA-A22A-4DF7-AF72-30BDFB63CECC}" srcOrd="0" destOrd="0" presId="urn:microsoft.com/office/officeart/2018/2/layout/IconCircleList"/>
    <dgm:cxn modelId="{CE20198C-94D1-44D9-A017-7CCB790BE993}" type="presParOf" srcId="{50DB4684-E422-49EB-A52C-A81F190AA637}" destId="{75B9005A-0C61-479F-9EC7-2808170C29EE}" srcOrd="1" destOrd="0" presId="urn:microsoft.com/office/officeart/2018/2/layout/IconCircleList"/>
    <dgm:cxn modelId="{507395CF-8A35-4171-B3C1-BC486A8E235F}" type="presParOf" srcId="{50DB4684-E422-49EB-A52C-A81F190AA637}" destId="{B4FE647E-F185-4AD3-BDD7-9DA0BD06F7F8}" srcOrd="2" destOrd="0" presId="urn:microsoft.com/office/officeart/2018/2/layout/IconCircleList"/>
    <dgm:cxn modelId="{E4E6359C-F872-466D-8CD0-57CAF051E653}" type="presParOf" srcId="{50DB4684-E422-49EB-A52C-A81F190AA637}" destId="{F041F6FE-C35E-46E8-B4A5-149F8878FFC4}" srcOrd="3" destOrd="0" presId="urn:microsoft.com/office/officeart/2018/2/layout/IconCircleList"/>
    <dgm:cxn modelId="{B92C87AE-8323-4C81-BE1B-8AA52069AC1C}" type="presParOf" srcId="{374EE7A1-4F4F-41CF-9EA6-62824B0F147F}" destId="{5CABF10E-C807-4EC8-A9B6-20B6E81119AA}" srcOrd="1" destOrd="0" presId="urn:microsoft.com/office/officeart/2018/2/layout/IconCircleList"/>
    <dgm:cxn modelId="{02C243A8-35FD-4FAB-8FCB-45BE007E62BE}" type="presParOf" srcId="{374EE7A1-4F4F-41CF-9EA6-62824B0F147F}" destId="{6AB2D450-3A92-4718-BF62-F10CEBEC8E70}" srcOrd="2" destOrd="0" presId="urn:microsoft.com/office/officeart/2018/2/layout/IconCircleList"/>
    <dgm:cxn modelId="{A59C76AB-9C1B-401F-848C-67824F139B23}" type="presParOf" srcId="{6AB2D450-3A92-4718-BF62-F10CEBEC8E70}" destId="{937EA8CA-24EE-4B27-89B1-260432E9CAAE}" srcOrd="0" destOrd="0" presId="urn:microsoft.com/office/officeart/2018/2/layout/IconCircleList"/>
    <dgm:cxn modelId="{6457F784-831A-427D-A5BB-803D3BE81BF2}" type="presParOf" srcId="{6AB2D450-3A92-4718-BF62-F10CEBEC8E70}" destId="{B87A1393-E8B3-4F70-9DDC-E99DB6592D43}" srcOrd="1" destOrd="0" presId="urn:microsoft.com/office/officeart/2018/2/layout/IconCircleList"/>
    <dgm:cxn modelId="{282F37A0-3635-4D73-8302-CE0E6AB0FACE}" type="presParOf" srcId="{6AB2D450-3A92-4718-BF62-F10CEBEC8E70}" destId="{E65B9E2A-3E2B-47C6-95A8-5E16482C7F5D}" srcOrd="2" destOrd="0" presId="urn:microsoft.com/office/officeart/2018/2/layout/IconCircleList"/>
    <dgm:cxn modelId="{3320F981-2B29-4607-B210-BCD43F5BD654}" type="presParOf" srcId="{6AB2D450-3A92-4718-BF62-F10CEBEC8E70}" destId="{0089B83C-045A-4E8E-9901-537A5CE57052}" srcOrd="3" destOrd="0" presId="urn:microsoft.com/office/officeart/2018/2/layout/IconCircleList"/>
    <dgm:cxn modelId="{8F8F017B-1896-4AB5-B47C-B66C0CD71D0A}" type="presParOf" srcId="{374EE7A1-4F4F-41CF-9EA6-62824B0F147F}" destId="{F97CEAB3-4A75-4C50-85EC-553354DD19D3}" srcOrd="3" destOrd="0" presId="urn:microsoft.com/office/officeart/2018/2/layout/IconCircleList"/>
    <dgm:cxn modelId="{B48166BA-603F-48F9-84A8-42A11F36861B}" type="presParOf" srcId="{374EE7A1-4F4F-41CF-9EA6-62824B0F147F}" destId="{E8A22578-8350-42A6-B3A2-16A25A71893A}" srcOrd="4" destOrd="0" presId="urn:microsoft.com/office/officeart/2018/2/layout/IconCircleList"/>
    <dgm:cxn modelId="{D676F79A-9048-4355-A038-7285207483D2}" type="presParOf" srcId="{E8A22578-8350-42A6-B3A2-16A25A71893A}" destId="{2374AD95-A200-41DE-B6A2-8B9BFD37B277}" srcOrd="0" destOrd="0" presId="urn:microsoft.com/office/officeart/2018/2/layout/IconCircleList"/>
    <dgm:cxn modelId="{BB023A94-D112-4535-99E3-C4EC6D030A9B}" type="presParOf" srcId="{E8A22578-8350-42A6-B3A2-16A25A71893A}" destId="{D50A24FB-B670-476F-8CF8-D25ABD023197}" srcOrd="1" destOrd="0" presId="urn:microsoft.com/office/officeart/2018/2/layout/IconCircleList"/>
    <dgm:cxn modelId="{F4DD1971-A848-464F-98DE-1BC3A32D5A12}" type="presParOf" srcId="{E8A22578-8350-42A6-B3A2-16A25A71893A}" destId="{B30749AF-6DC4-48B2-B000-187DD924496B}" srcOrd="2" destOrd="0" presId="urn:microsoft.com/office/officeart/2018/2/layout/IconCircleList"/>
    <dgm:cxn modelId="{11E3380A-7ED7-4B78-B33D-EDE21C0BF4D8}" type="presParOf" srcId="{E8A22578-8350-42A6-B3A2-16A25A71893A}" destId="{2CE1F81D-9861-4084-A9EC-191FE223DF9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020E3B-ADE6-4B9B-AA9A-35C315CDE7D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2BCF13C-85F8-4E29-BBFA-63FD13A606FE}">
      <dgm:prSet/>
      <dgm:spPr/>
      <dgm:t>
        <a:bodyPr/>
        <a:lstStyle/>
        <a:p>
          <a:r>
            <a:rPr lang="en-US"/>
            <a:t>In conclusion this event had pros and cons, the event organizers could improve on a lot of things such as space for people to move around easier, more informative speakers and places to sit for lunch</a:t>
          </a:r>
        </a:p>
      </dgm:t>
    </dgm:pt>
    <dgm:pt modelId="{A9B02997-EF4D-4749-A89E-AAC660B4D4D3}" type="parTrans" cxnId="{1BE01EBB-1CAF-4EE6-835A-B7A3D252E49A}">
      <dgm:prSet/>
      <dgm:spPr/>
      <dgm:t>
        <a:bodyPr/>
        <a:lstStyle/>
        <a:p>
          <a:endParaRPr lang="en-US"/>
        </a:p>
      </dgm:t>
    </dgm:pt>
    <dgm:pt modelId="{7827E5E8-A6DC-43CD-B709-90BDEE49D52D}" type="sibTrans" cxnId="{1BE01EBB-1CAF-4EE6-835A-B7A3D252E49A}">
      <dgm:prSet/>
      <dgm:spPr/>
      <dgm:t>
        <a:bodyPr/>
        <a:lstStyle/>
        <a:p>
          <a:endParaRPr lang="en-US"/>
        </a:p>
      </dgm:t>
    </dgm:pt>
    <dgm:pt modelId="{0023D1CE-C3AD-4E8F-A27D-8F65481C0204}">
      <dgm:prSet/>
      <dgm:spPr/>
      <dgm:t>
        <a:bodyPr/>
        <a:lstStyle/>
        <a:p>
          <a:r>
            <a:rPr lang="en-US"/>
            <a:t>But on the other hand there were positives such as the keynote speaker, lots of information about jobs and workshops to improve your skills</a:t>
          </a:r>
        </a:p>
      </dgm:t>
    </dgm:pt>
    <dgm:pt modelId="{CA8042EE-79D1-472B-876E-222D02393356}" type="parTrans" cxnId="{575150EA-3DD9-459F-97EA-EEF908CA4A76}">
      <dgm:prSet/>
      <dgm:spPr/>
      <dgm:t>
        <a:bodyPr/>
        <a:lstStyle/>
        <a:p>
          <a:endParaRPr lang="en-US"/>
        </a:p>
      </dgm:t>
    </dgm:pt>
    <dgm:pt modelId="{38C57500-127D-430B-A33F-AC60E9D6BCED}" type="sibTrans" cxnId="{575150EA-3DD9-459F-97EA-EEF908CA4A76}">
      <dgm:prSet/>
      <dgm:spPr/>
      <dgm:t>
        <a:bodyPr/>
        <a:lstStyle/>
        <a:p>
          <a:endParaRPr lang="en-US"/>
        </a:p>
      </dgm:t>
    </dgm:pt>
    <dgm:pt modelId="{687B84FC-0827-464F-AAF3-E0074BD3263A}">
      <dgm:prSet/>
      <dgm:spPr/>
      <dgm:t>
        <a:bodyPr/>
        <a:lstStyle/>
        <a:p>
          <a:r>
            <a:rPr lang="en-US"/>
            <a:t>We are glad we attended this event as it gave us lots of information about possible future jobs but it could be more of a success in the future.</a:t>
          </a:r>
        </a:p>
      </dgm:t>
    </dgm:pt>
    <dgm:pt modelId="{1264D0F4-DFFB-4255-A0DF-6382906F197C}" type="parTrans" cxnId="{2E56F54B-0D68-4867-BF5A-F0AED758A3B0}">
      <dgm:prSet/>
      <dgm:spPr/>
      <dgm:t>
        <a:bodyPr/>
        <a:lstStyle/>
        <a:p>
          <a:endParaRPr lang="en-US"/>
        </a:p>
      </dgm:t>
    </dgm:pt>
    <dgm:pt modelId="{E542A1C2-D3E3-447E-8961-C51CCED0E73B}" type="sibTrans" cxnId="{2E56F54B-0D68-4867-BF5A-F0AED758A3B0}">
      <dgm:prSet/>
      <dgm:spPr/>
      <dgm:t>
        <a:bodyPr/>
        <a:lstStyle/>
        <a:p>
          <a:endParaRPr lang="en-US"/>
        </a:p>
      </dgm:t>
    </dgm:pt>
    <dgm:pt modelId="{0DD05879-5B4E-4ABD-A2F6-A26D6FEB7EF0}" type="pres">
      <dgm:prSet presAssocID="{85020E3B-ADE6-4B9B-AA9A-35C315CDE7D7}" presName="vert0" presStyleCnt="0">
        <dgm:presLayoutVars>
          <dgm:dir/>
          <dgm:animOne val="branch"/>
          <dgm:animLvl val="lvl"/>
        </dgm:presLayoutVars>
      </dgm:prSet>
      <dgm:spPr/>
    </dgm:pt>
    <dgm:pt modelId="{68B58CA3-B841-4B8A-8815-D3EA56A4B3A1}" type="pres">
      <dgm:prSet presAssocID="{52BCF13C-85F8-4E29-BBFA-63FD13A606FE}" presName="thickLine" presStyleLbl="alignNode1" presStyleIdx="0" presStyleCnt="3"/>
      <dgm:spPr/>
    </dgm:pt>
    <dgm:pt modelId="{6F265193-12EF-4173-BD06-A4D1ACC12941}" type="pres">
      <dgm:prSet presAssocID="{52BCF13C-85F8-4E29-BBFA-63FD13A606FE}" presName="horz1" presStyleCnt="0"/>
      <dgm:spPr/>
    </dgm:pt>
    <dgm:pt modelId="{55A64C32-3847-4527-9861-C3D4B1D9E09A}" type="pres">
      <dgm:prSet presAssocID="{52BCF13C-85F8-4E29-BBFA-63FD13A606FE}" presName="tx1" presStyleLbl="revTx" presStyleIdx="0" presStyleCnt="3"/>
      <dgm:spPr/>
    </dgm:pt>
    <dgm:pt modelId="{B8F368DF-4B9D-4B34-97E7-BF6D5862C457}" type="pres">
      <dgm:prSet presAssocID="{52BCF13C-85F8-4E29-BBFA-63FD13A606FE}" presName="vert1" presStyleCnt="0"/>
      <dgm:spPr/>
    </dgm:pt>
    <dgm:pt modelId="{B6455C3D-9509-469C-810E-011A371FB6C2}" type="pres">
      <dgm:prSet presAssocID="{0023D1CE-C3AD-4E8F-A27D-8F65481C0204}" presName="thickLine" presStyleLbl="alignNode1" presStyleIdx="1" presStyleCnt="3"/>
      <dgm:spPr/>
    </dgm:pt>
    <dgm:pt modelId="{3F29785E-0B35-4B57-86E7-1E65AEE09C30}" type="pres">
      <dgm:prSet presAssocID="{0023D1CE-C3AD-4E8F-A27D-8F65481C0204}" presName="horz1" presStyleCnt="0"/>
      <dgm:spPr/>
    </dgm:pt>
    <dgm:pt modelId="{294FD4AE-C267-4234-80E5-1592AD33940D}" type="pres">
      <dgm:prSet presAssocID="{0023D1CE-C3AD-4E8F-A27D-8F65481C0204}" presName="tx1" presStyleLbl="revTx" presStyleIdx="1" presStyleCnt="3"/>
      <dgm:spPr/>
    </dgm:pt>
    <dgm:pt modelId="{E58DFD1B-F9E8-43CB-B86C-D03502F90CDF}" type="pres">
      <dgm:prSet presAssocID="{0023D1CE-C3AD-4E8F-A27D-8F65481C0204}" presName="vert1" presStyleCnt="0"/>
      <dgm:spPr/>
    </dgm:pt>
    <dgm:pt modelId="{406313AC-3AC9-4068-A544-A155D2AEBCC3}" type="pres">
      <dgm:prSet presAssocID="{687B84FC-0827-464F-AAF3-E0074BD3263A}" presName="thickLine" presStyleLbl="alignNode1" presStyleIdx="2" presStyleCnt="3"/>
      <dgm:spPr/>
    </dgm:pt>
    <dgm:pt modelId="{0C8F3ACF-8B4A-42C2-8365-B6FE147BB7AD}" type="pres">
      <dgm:prSet presAssocID="{687B84FC-0827-464F-AAF3-E0074BD3263A}" presName="horz1" presStyleCnt="0"/>
      <dgm:spPr/>
    </dgm:pt>
    <dgm:pt modelId="{B76EEBE8-84A6-4EB3-87CA-9540CD685C78}" type="pres">
      <dgm:prSet presAssocID="{687B84FC-0827-464F-AAF3-E0074BD3263A}" presName="tx1" presStyleLbl="revTx" presStyleIdx="2" presStyleCnt="3"/>
      <dgm:spPr/>
    </dgm:pt>
    <dgm:pt modelId="{1C08661B-A48C-4D93-A862-D3DAACC47F29}" type="pres">
      <dgm:prSet presAssocID="{687B84FC-0827-464F-AAF3-E0074BD3263A}" presName="vert1" presStyleCnt="0"/>
      <dgm:spPr/>
    </dgm:pt>
  </dgm:ptLst>
  <dgm:cxnLst>
    <dgm:cxn modelId="{C5642E39-7E1E-4ADC-BA92-7BF6A84BC27A}" type="presOf" srcId="{52BCF13C-85F8-4E29-BBFA-63FD13A606FE}" destId="{55A64C32-3847-4527-9861-C3D4B1D9E09A}" srcOrd="0" destOrd="0" presId="urn:microsoft.com/office/officeart/2008/layout/LinedList"/>
    <dgm:cxn modelId="{2E56F54B-0D68-4867-BF5A-F0AED758A3B0}" srcId="{85020E3B-ADE6-4B9B-AA9A-35C315CDE7D7}" destId="{687B84FC-0827-464F-AAF3-E0074BD3263A}" srcOrd="2" destOrd="0" parTransId="{1264D0F4-DFFB-4255-A0DF-6382906F197C}" sibTransId="{E542A1C2-D3E3-447E-8961-C51CCED0E73B}"/>
    <dgm:cxn modelId="{C293C66B-FDC6-4D7F-A9E4-D1B92CFE860C}" type="presOf" srcId="{0023D1CE-C3AD-4E8F-A27D-8F65481C0204}" destId="{294FD4AE-C267-4234-80E5-1592AD33940D}" srcOrd="0" destOrd="0" presId="urn:microsoft.com/office/officeart/2008/layout/LinedList"/>
    <dgm:cxn modelId="{1BE01EBB-1CAF-4EE6-835A-B7A3D252E49A}" srcId="{85020E3B-ADE6-4B9B-AA9A-35C315CDE7D7}" destId="{52BCF13C-85F8-4E29-BBFA-63FD13A606FE}" srcOrd="0" destOrd="0" parTransId="{A9B02997-EF4D-4749-A89E-AAC660B4D4D3}" sibTransId="{7827E5E8-A6DC-43CD-B709-90BDEE49D52D}"/>
    <dgm:cxn modelId="{575150EA-3DD9-459F-97EA-EEF908CA4A76}" srcId="{85020E3B-ADE6-4B9B-AA9A-35C315CDE7D7}" destId="{0023D1CE-C3AD-4E8F-A27D-8F65481C0204}" srcOrd="1" destOrd="0" parTransId="{CA8042EE-79D1-472B-876E-222D02393356}" sibTransId="{38C57500-127D-430B-A33F-AC60E9D6BCED}"/>
    <dgm:cxn modelId="{E5D183ED-A317-4C78-981C-20DA35BC2A5D}" type="presOf" srcId="{687B84FC-0827-464F-AAF3-E0074BD3263A}" destId="{B76EEBE8-84A6-4EB3-87CA-9540CD685C78}" srcOrd="0" destOrd="0" presId="urn:microsoft.com/office/officeart/2008/layout/LinedList"/>
    <dgm:cxn modelId="{FA8DDFF9-EE89-4A5A-B635-555270BC65B1}" type="presOf" srcId="{85020E3B-ADE6-4B9B-AA9A-35C315CDE7D7}" destId="{0DD05879-5B4E-4ABD-A2F6-A26D6FEB7EF0}" srcOrd="0" destOrd="0" presId="urn:microsoft.com/office/officeart/2008/layout/LinedList"/>
    <dgm:cxn modelId="{05EB493F-26AB-4FD2-B170-9E7D9F954528}" type="presParOf" srcId="{0DD05879-5B4E-4ABD-A2F6-A26D6FEB7EF0}" destId="{68B58CA3-B841-4B8A-8815-D3EA56A4B3A1}" srcOrd="0" destOrd="0" presId="urn:microsoft.com/office/officeart/2008/layout/LinedList"/>
    <dgm:cxn modelId="{E9946981-7B8D-446F-8589-A1FCD1F7B900}" type="presParOf" srcId="{0DD05879-5B4E-4ABD-A2F6-A26D6FEB7EF0}" destId="{6F265193-12EF-4173-BD06-A4D1ACC12941}" srcOrd="1" destOrd="0" presId="urn:microsoft.com/office/officeart/2008/layout/LinedList"/>
    <dgm:cxn modelId="{DB8FAB72-5984-4381-9B7F-48746A014066}" type="presParOf" srcId="{6F265193-12EF-4173-BD06-A4D1ACC12941}" destId="{55A64C32-3847-4527-9861-C3D4B1D9E09A}" srcOrd="0" destOrd="0" presId="urn:microsoft.com/office/officeart/2008/layout/LinedList"/>
    <dgm:cxn modelId="{22E41E43-4FD0-43F4-B25E-28700BC052E3}" type="presParOf" srcId="{6F265193-12EF-4173-BD06-A4D1ACC12941}" destId="{B8F368DF-4B9D-4B34-97E7-BF6D5862C457}" srcOrd="1" destOrd="0" presId="urn:microsoft.com/office/officeart/2008/layout/LinedList"/>
    <dgm:cxn modelId="{967D3086-BAB8-4773-A281-0180CDB31E0F}" type="presParOf" srcId="{0DD05879-5B4E-4ABD-A2F6-A26D6FEB7EF0}" destId="{B6455C3D-9509-469C-810E-011A371FB6C2}" srcOrd="2" destOrd="0" presId="urn:microsoft.com/office/officeart/2008/layout/LinedList"/>
    <dgm:cxn modelId="{8D30BDD8-63FD-4395-A8D6-54AB7A979334}" type="presParOf" srcId="{0DD05879-5B4E-4ABD-A2F6-A26D6FEB7EF0}" destId="{3F29785E-0B35-4B57-86E7-1E65AEE09C30}" srcOrd="3" destOrd="0" presId="urn:microsoft.com/office/officeart/2008/layout/LinedList"/>
    <dgm:cxn modelId="{1BC4020A-5B52-4F3F-8D7A-14312B889B84}" type="presParOf" srcId="{3F29785E-0B35-4B57-86E7-1E65AEE09C30}" destId="{294FD4AE-C267-4234-80E5-1592AD33940D}" srcOrd="0" destOrd="0" presId="urn:microsoft.com/office/officeart/2008/layout/LinedList"/>
    <dgm:cxn modelId="{56ECBE79-9402-4492-9C3E-60F52E3FB526}" type="presParOf" srcId="{3F29785E-0B35-4B57-86E7-1E65AEE09C30}" destId="{E58DFD1B-F9E8-43CB-B86C-D03502F90CDF}" srcOrd="1" destOrd="0" presId="urn:microsoft.com/office/officeart/2008/layout/LinedList"/>
    <dgm:cxn modelId="{70277A58-73F6-4A63-8801-9158C95332D2}" type="presParOf" srcId="{0DD05879-5B4E-4ABD-A2F6-A26D6FEB7EF0}" destId="{406313AC-3AC9-4068-A544-A155D2AEBCC3}" srcOrd="4" destOrd="0" presId="urn:microsoft.com/office/officeart/2008/layout/LinedList"/>
    <dgm:cxn modelId="{CC4E512D-FA74-4D46-BEB2-3FCB5B54B07B}" type="presParOf" srcId="{0DD05879-5B4E-4ABD-A2F6-A26D6FEB7EF0}" destId="{0C8F3ACF-8B4A-42C2-8365-B6FE147BB7AD}" srcOrd="5" destOrd="0" presId="urn:microsoft.com/office/officeart/2008/layout/LinedList"/>
    <dgm:cxn modelId="{1E13F6D6-F639-4037-BFCF-85AB4D5C1C5C}" type="presParOf" srcId="{0C8F3ACF-8B4A-42C2-8365-B6FE147BB7AD}" destId="{B76EEBE8-84A6-4EB3-87CA-9540CD685C78}" srcOrd="0" destOrd="0" presId="urn:microsoft.com/office/officeart/2008/layout/LinedList"/>
    <dgm:cxn modelId="{2DE2DD03-0BD0-4C8E-87A3-E15788994325}" type="presParOf" srcId="{0C8F3ACF-8B4A-42C2-8365-B6FE147BB7AD}" destId="{1C08661B-A48C-4D93-A862-D3DAACC47F2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069D38-1D17-4006-80CD-72E95496FDD0}">
      <dsp:nvSpPr>
        <dsp:cNvPr id="0" name=""/>
        <dsp:cNvSpPr/>
      </dsp:nvSpPr>
      <dsp:spPr>
        <a:xfrm>
          <a:off x="0" y="712502"/>
          <a:ext cx="7559504" cy="156633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The typology that fits with this event is business and professional tourists</a:t>
          </a:r>
        </a:p>
      </dsp:txBody>
      <dsp:txXfrm>
        <a:off x="76462" y="788964"/>
        <a:ext cx="7406580" cy="1413413"/>
      </dsp:txXfrm>
    </dsp:sp>
    <dsp:sp modelId="{1DFC4AB7-7FB3-4BCD-AA5F-21D9C30C7531}">
      <dsp:nvSpPr>
        <dsp:cNvPr id="0" name=""/>
        <dsp:cNvSpPr/>
      </dsp:nvSpPr>
      <dsp:spPr>
        <a:xfrm>
          <a:off x="0" y="2359479"/>
          <a:ext cx="7559504" cy="1566337"/>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t>We attended this event with the university to gain experience of networking and to gather information about future jobs.</a:t>
          </a:r>
        </a:p>
      </dsp:txBody>
      <dsp:txXfrm>
        <a:off x="76462" y="2435941"/>
        <a:ext cx="7406580" cy="1413413"/>
      </dsp:txXfrm>
    </dsp:sp>
    <dsp:sp modelId="{CE500983-8B57-4A31-ADE4-D3AC9BB17766}">
      <dsp:nvSpPr>
        <dsp:cNvPr id="0" name=""/>
        <dsp:cNvSpPr/>
      </dsp:nvSpPr>
      <dsp:spPr>
        <a:xfrm>
          <a:off x="0" y="4006457"/>
          <a:ext cx="7559504" cy="156633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US" sz="2800" kern="1200" dirty="0"/>
            <a:t>The event was attended by students and businessmen/women looking for potential jobs for now and the future</a:t>
          </a:r>
          <a:r>
            <a:rPr lang="en-US" sz="2800" kern="1200" dirty="0">
              <a:latin typeface="Calibri Light" panose="020F0302020204030204"/>
            </a:rPr>
            <a:t> </a:t>
          </a:r>
          <a:r>
            <a:rPr lang="en-US" sz="2800" kern="1200" dirty="0">
              <a:solidFill>
                <a:schemeClr val="bg1"/>
              </a:solidFill>
              <a:latin typeface="Times New Roman"/>
              <a:cs typeface="Times New Roman"/>
            </a:rPr>
            <a:t>(Tourism Teacher, 2022</a:t>
          </a:r>
          <a:r>
            <a:rPr lang="en-US" sz="2800" kern="1200" dirty="0">
              <a:solidFill>
                <a:schemeClr val="bg1"/>
              </a:solidFill>
              <a:latin typeface="Calibri Light" panose="020F0302020204030204"/>
            </a:rPr>
            <a:t>).</a:t>
          </a:r>
          <a:endParaRPr lang="en-US" sz="2800" kern="1200" dirty="0">
            <a:solidFill>
              <a:schemeClr val="bg1"/>
            </a:solidFill>
          </a:endParaRPr>
        </a:p>
      </dsp:txBody>
      <dsp:txXfrm>
        <a:off x="76462" y="4082919"/>
        <a:ext cx="7406580" cy="14134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5945EA-A22A-4DF7-AF72-30BDFB63CECC}">
      <dsp:nvSpPr>
        <dsp:cNvPr id="0" name=""/>
        <dsp:cNvSpPr/>
      </dsp:nvSpPr>
      <dsp:spPr>
        <a:xfrm>
          <a:off x="205509" y="1640565"/>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B9005A-0C61-479F-9EC7-2808170C29EE}">
      <dsp:nvSpPr>
        <dsp:cNvPr id="0" name=""/>
        <dsp:cNvSpPr/>
      </dsp:nvSpPr>
      <dsp:spPr>
        <a:xfrm>
          <a:off x="396960" y="1832017"/>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41F6FE-C35E-46E8-B4A5-149F8878FFC4}">
      <dsp:nvSpPr>
        <dsp:cNvPr id="0" name=""/>
        <dsp:cNvSpPr/>
      </dsp:nvSpPr>
      <dsp:spPr>
        <a:xfrm>
          <a:off x="1312541"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The cost of the event for us was free as it was paid for by the university</a:t>
          </a:r>
        </a:p>
      </dsp:txBody>
      <dsp:txXfrm>
        <a:off x="1312541" y="1640565"/>
        <a:ext cx="2148945" cy="911674"/>
      </dsp:txXfrm>
    </dsp:sp>
    <dsp:sp modelId="{937EA8CA-24EE-4B27-89B1-260432E9CAAE}">
      <dsp:nvSpPr>
        <dsp:cNvPr id="0" name=""/>
        <dsp:cNvSpPr/>
      </dsp:nvSpPr>
      <dsp:spPr>
        <a:xfrm>
          <a:off x="3835925" y="1640565"/>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7A1393-E8B3-4F70-9DDC-E99DB6592D43}">
      <dsp:nvSpPr>
        <dsp:cNvPr id="0" name=""/>
        <dsp:cNvSpPr/>
      </dsp:nvSpPr>
      <dsp:spPr>
        <a:xfrm>
          <a:off x="4027376" y="1832017"/>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89B83C-045A-4E8E-9901-537A5CE57052}">
      <dsp:nvSpPr>
        <dsp:cNvPr id="0" name=""/>
        <dsp:cNvSpPr/>
      </dsp:nvSpPr>
      <dsp:spPr>
        <a:xfrm>
          <a:off x="4942957"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The pricing I worked out was £75 for ticket and another £25 for the coach there and back individually </a:t>
          </a:r>
        </a:p>
      </dsp:txBody>
      <dsp:txXfrm>
        <a:off x="4942957" y="1640565"/>
        <a:ext cx="2148945" cy="911674"/>
      </dsp:txXfrm>
    </dsp:sp>
    <dsp:sp modelId="{2374AD95-A200-41DE-B6A2-8B9BFD37B277}">
      <dsp:nvSpPr>
        <dsp:cNvPr id="0" name=""/>
        <dsp:cNvSpPr/>
      </dsp:nvSpPr>
      <dsp:spPr>
        <a:xfrm>
          <a:off x="7466341" y="1640565"/>
          <a:ext cx="911674" cy="91167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0A24FB-B670-476F-8CF8-D25ABD023197}">
      <dsp:nvSpPr>
        <dsp:cNvPr id="0" name=""/>
        <dsp:cNvSpPr/>
      </dsp:nvSpPr>
      <dsp:spPr>
        <a:xfrm>
          <a:off x="7657792" y="1832017"/>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E1F81D-9861-4084-A9EC-191FE223DF9E}">
      <dsp:nvSpPr>
        <dsp:cNvPr id="0" name=""/>
        <dsp:cNvSpPr/>
      </dsp:nvSpPr>
      <dsp:spPr>
        <a:xfrm>
          <a:off x="8573374"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a:t>Was the pricing worth it?</a:t>
          </a:r>
        </a:p>
      </dsp:txBody>
      <dsp:txXfrm>
        <a:off x="8573374" y="1640565"/>
        <a:ext cx="2148945" cy="9116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B58CA3-B841-4B8A-8815-D3EA56A4B3A1}">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A64C32-3847-4527-9861-C3D4B1D9E09A}">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In conclusion this event had pros and cons, the event organizers could improve on a lot of things such as space for people to move around easier, more informative speakers and places to sit for lunch</a:t>
          </a:r>
        </a:p>
      </dsp:txBody>
      <dsp:txXfrm>
        <a:off x="0" y="2703"/>
        <a:ext cx="6900512" cy="1843578"/>
      </dsp:txXfrm>
    </dsp:sp>
    <dsp:sp modelId="{B6455C3D-9509-469C-810E-011A371FB6C2}">
      <dsp:nvSpPr>
        <dsp:cNvPr id="0" name=""/>
        <dsp:cNvSpPr/>
      </dsp:nvSpPr>
      <dsp:spPr>
        <a:xfrm>
          <a:off x="0" y="1846281"/>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4FD4AE-C267-4234-80E5-1592AD33940D}">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But on the other hand there were positives such as the keynote speaker, lots of information about jobs and workshops to improve your skills</a:t>
          </a:r>
        </a:p>
      </dsp:txBody>
      <dsp:txXfrm>
        <a:off x="0" y="1846281"/>
        <a:ext cx="6900512" cy="1843578"/>
      </dsp:txXfrm>
    </dsp:sp>
    <dsp:sp modelId="{406313AC-3AC9-4068-A544-A155D2AEBCC3}">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6EEBE8-84A6-4EB3-87CA-9540CD685C7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We are glad we attended this event as it gave us lots of information about possible future jobs but it could be more of a success in the future.</a:t>
          </a:r>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1/16/24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1/16/24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1/16/24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1/16/24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8" Type="http://schemas.openxmlformats.org/officeDocument/2006/relationships/hyperlink" Target="https://www.cipd.org/uk/knowledge/factsheets/pestle-analysis-factsheet/#:~:text=A%20PESTLE%20analysis%20studies%20the" TargetMode="External"/><Relationship Id="rId3" Type="http://schemas.openxmlformats.org/officeDocument/2006/relationships/hyperlink" Target="https://forestrybloq.com/tourism-typology/#:~:text=According%20to%20the%20needs%20and%20purpose%20of%20their" TargetMode="External"/><Relationship Id="rId7" Type="http://schemas.openxmlformats.org/officeDocument/2006/relationships/hyperlink" Target="https://tourismteacher.com/cohens-tourist-typology-types-of-tourists/" TargetMode="External"/><Relationship Id="rId2" Type="http://schemas.openxmlformats.org/officeDocument/2006/relationships/hyperlink" Target="https://www.instituteofhospitality.org/event/passion4hospitality-2023/" TargetMode="External"/><Relationship Id="rId1" Type="http://schemas.openxmlformats.org/officeDocument/2006/relationships/slideLayout" Target="../slideLayouts/slideLayout2.xml"/><Relationship Id="rId6" Type="http://schemas.openxmlformats.org/officeDocument/2006/relationships/hyperlink" Target="https://www.questionpro.com/blog/how-to-measure-customer-satisfaction/#:~:text=Customer%20satisfaction%20level%20can%20be" TargetMode="External"/><Relationship Id="rId5" Type="http://schemas.openxmlformats.org/officeDocument/2006/relationships/hyperlink" Target="https://www.colombia-mice.com/mice-industry-history-origin/?utm_content=cmp-true" TargetMode="External"/><Relationship Id="rId4" Type="http://schemas.openxmlformats.org/officeDocument/2006/relationships/hyperlink" Target="http://www.colombia-mic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3215729" y="1764407"/>
            <a:ext cx="5760846" cy="2310312"/>
          </a:xfrm>
        </p:spPr>
        <p:txBody>
          <a:bodyPr>
            <a:normAutofit/>
          </a:bodyPr>
          <a:lstStyle/>
          <a:p>
            <a:r>
              <a:rPr lang="en-US" sz="5200">
                <a:solidFill>
                  <a:schemeClr val="tx2"/>
                </a:solidFill>
                <a:cs typeface="Calibri Light"/>
              </a:rPr>
              <a:t>Tourism, Events and Leisure Industry</a:t>
            </a:r>
            <a:endParaRPr lang="en-US" sz="5200">
              <a:solidFill>
                <a:schemeClr val="tx2"/>
              </a:solidFill>
            </a:endParaRPr>
          </a:p>
        </p:txBody>
      </p:sp>
      <p:sp>
        <p:nvSpPr>
          <p:cNvPr id="3" name="Subtitle 2"/>
          <p:cNvSpPr>
            <a:spLocks noGrp="1"/>
          </p:cNvSpPr>
          <p:nvPr>
            <p:ph type="subTitle" idx="1"/>
          </p:nvPr>
        </p:nvSpPr>
        <p:spPr>
          <a:xfrm>
            <a:off x="3215729" y="4165152"/>
            <a:ext cx="5760846" cy="682079"/>
          </a:xfrm>
        </p:spPr>
        <p:txBody>
          <a:bodyPr vert="horz" lIns="91440" tIns="45720" rIns="91440" bIns="45720" rtlCol="0" anchor="t">
            <a:normAutofit/>
          </a:bodyPr>
          <a:lstStyle/>
          <a:p>
            <a:r>
              <a:rPr lang="en-US" dirty="0">
                <a:solidFill>
                  <a:schemeClr val="tx2"/>
                </a:solidFill>
                <a:cs typeface="Calibri"/>
              </a:rPr>
              <a:t>Charlie and Jack</a:t>
            </a:r>
            <a:endParaRPr lang="en-US" dirty="0">
              <a:solidFill>
                <a:schemeClr val="tx2"/>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21377E-C4FA-7EBD-6DAA-B03A0003AD33}"/>
              </a:ext>
            </a:extLst>
          </p:cNvPr>
          <p:cNvSpPr>
            <a:spLocks noGrp="1"/>
          </p:cNvSpPr>
          <p:nvPr>
            <p:ph type="title"/>
          </p:nvPr>
        </p:nvSpPr>
        <p:spPr>
          <a:xfrm>
            <a:off x="804672" y="802955"/>
            <a:ext cx="4766330" cy="1454051"/>
          </a:xfrm>
        </p:spPr>
        <p:txBody>
          <a:bodyPr>
            <a:normAutofit/>
          </a:bodyPr>
          <a:lstStyle/>
          <a:p>
            <a:r>
              <a:rPr lang="en-US" sz="3600">
                <a:solidFill>
                  <a:schemeClr val="tx2"/>
                </a:solidFill>
                <a:cs typeface="Calibri Light"/>
              </a:rPr>
              <a:t>Our event</a:t>
            </a:r>
            <a:endParaRPr lang="en-US" sz="3600">
              <a:solidFill>
                <a:schemeClr val="tx2"/>
              </a:solidFill>
            </a:endParaRPr>
          </a:p>
        </p:txBody>
      </p:sp>
      <p:sp>
        <p:nvSpPr>
          <p:cNvPr id="3" name="Content Placeholder 2">
            <a:extLst>
              <a:ext uri="{FF2B5EF4-FFF2-40B4-BE49-F238E27FC236}">
                <a16:creationId xmlns:a16="http://schemas.microsoft.com/office/drawing/2014/main" id="{359BFA8C-CCBD-1C91-7741-DCD983AA95E2}"/>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US" sz="1800" dirty="0">
                <a:solidFill>
                  <a:schemeClr val="tx2"/>
                </a:solidFill>
                <a:cs typeface="Calibri"/>
              </a:rPr>
              <a:t>The event that we attended was the passion4hospitality run</a:t>
            </a:r>
            <a:r>
              <a:rPr lang="en-US" sz="1800" dirty="0">
                <a:solidFill>
                  <a:schemeClr val="tx2"/>
                </a:solidFill>
                <a:ea typeface="+mn-lt"/>
                <a:cs typeface="+mn-lt"/>
              </a:rPr>
              <a:t> by the institute of hospitality </a:t>
            </a:r>
            <a:r>
              <a:rPr lang="en-US" sz="1800" dirty="0">
                <a:solidFill>
                  <a:schemeClr val="tx2"/>
                </a:solidFill>
                <a:latin typeface="Calibri"/>
                <a:ea typeface="+mn-lt"/>
                <a:cs typeface="Times New Roman"/>
              </a:rPr>
              <a:t>(Admin, 2023)</a:t>
            </a:r>
            <a:r>
              <a:rPr lang="en-US" sz="1800" dirty="0">
                <a:solidFill>
                  <a:schemeClr val="tx2"/>
                </a:solidFill>
                <a:ea typeface="+mn-lt"/>
                <a:cs typeface="+mn-lt"/>
              </a:rPr>
              <a:t>.</a:t>
            </a:r>
            <a:endParaRPr lang="en-US" sz="1800" dirty="0">
              <a:solidFill>
                <a:schemeClr val="tx2"/>
              </a:solidFill>
              <a:cs typeface="Calibri"/>
            </a:endParaRPr>
          </a:p>
          <a:p>
            <a:r>
              <a:rPr lang="en-US" sz="1800" dirty="0">
                <a:solidFill>
                  <a:schemeClr val="tx2"/>
                </a:solidFill>
                <a:cs typeface="Calibri"/>
              </a:rPr>
              <a:t>The IOH hold these events all year round however we attended the 85th </a:t>
            </a:r>
            <a:r>
              <a:rPr lang="en-US" sz="1800" dirty="0">
                <a:solidFill>
                  <a:schemeClr val="tx2"/>
                </a:solidFill>
                <a:ea typeface="+mn-lt"/>
                <a:cs typeface="+mn-lt"/>
              </a:rPr>
              <a:t>anniversary</a:t>
            </a:r>
            <a:r>
              <a:rPr lang="en-US" sz="1800" dirty="0">
                <a:solidFill>
                  <a:schemeClr val="tx2"/>
                </a:solidFill>
                <a:cs typeface="Calibri"/>
              </a:rPr>
              <a:t> event in December </a:t>
            </a:r>
          </a:p>
          <a:p>
            <a:r>
              <a:rPr lang="en-US" sz="1800" dirty="0">
                <a:solidFill>
                  <a:schemeClr val="tx2"/>
                </a:solidFill>
                <a:cs typeface="Calibri"/>
              </a:rPr>
              <a:t>As this event is a conference it is a part of MICE </a:t>
            </a:r>
            <a:r>
              <a:rPr lang="en-US" sz="1800" dirty="0">
                <a:solidFill>
                  <a:schemeClr val="tx2"/>
                </a:solidFill>
                <a:ea typeface="+mn-lt"/>
                <a:cs typeface="+mn-lt"/>
              </a:rPr>
              <a:t>(www.colombia-mice.com, 2022).</a:t>
            </a:r>
            <a:r>
              <a:rPr lang="en-US" sz="1800" dirty="0">
                <a:solidFill>
                  <a:schemeClr val="tx2"/>
                </a:solidFill>
                <a:cs typeface="Calibri"/>
              </a:rPr>
              <a:t> </a:t>
            </a:r>
          </a:p>
          <a:p>
            <a:pPr marL="0" indent="0">
              <a:buNone/>
            </a:pPr>
            <a:endParaRPr lang="en-US" sz="1800">
              <a:solidFill>
                <a:schemeClr val="tx2"/>
              </a:solidFill>
              <a:cs typeface="Calibri"/>
            </a:endParaRPr>
          </a:p>
          <a:p>
            <a:endParaRPr lang="en-US" sz="1800">
              <a:solidFill>
                <a:schemeClr val="tx2"/>
              </a:solidFill>
              <a:cs typeface="Calibri"/>
            </a:endParaRPr>
          </a:p>
        </p:txBody>
      </p:sp>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blue text on a white background&#10;&#10;Description automatically generated">
            <a:extLst>
              <a:ext uri="{FF2B5EF4-FFF2-40B4-BE49-F238E27FC236}">
                <a16:creationId xmlns:a16="http://schemas.microsoft.com/office/drawing/2014/main" id="{BA9D74FE-9F6E-CBC8-57A8-5A61024DF390}"/>
              </a:ext>
            </a:extLst>
          </p:cNvPr>
          <p:cNvPicPr>
            <a:picLocks noChangeAspect="1"/>
          </p:cNvPicPr>
          <p:nvPr/>
        </p:nvPicPr>
        <p:blipFill>
          <a:blip r:embed="rId2"/>
          <a:stretch>
            <a:fillRect/>
          </a:stretch>
        </p:blipFill>
        <p:spPr>
          <a:xfrm>
            <a:off x="7708392" y="2807049"/>
            <a:ext cx="4142232" cy="2167446"/>
          </a:xfrm>
          <a:prstGeom prst="rect">
            <a:avLst/>
          </a:prstGeom>
        </p:spPr>
      </p:pic>
    </p:spTree>
    <p:extLst>
      <p:ext uri="{BB962C8B-B14F-4D97-AF65-F5344CB8AC3E}">
        <p14:creationId xmlns:p14="http://schemas.microsoft.com/office/powerpoint/2010/main" val="3402782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4F138-BDAD-068C-94BD-B9D0275125CE}"/>
              </a:ext>
            </a:extLst>
          </p:cNvPr>
          <p:cNvSpPr>
            <a:spLocks noGrp="1"/>
          </p:cNvSpPr>
          <p:nvPr>
            <p:ph type="title"/>
          </p:nvPr>
        </p:nvSpPr>
        <p:spPr>
          <a:xfrm>
            <a:off x="5297762" y="329184"/>
            <a:ext cx="6251110" cy="1783080"/>
          </a:xfrm>
        </p:spPr>
        <p:txBody>
          <a:bodyPr anchor="b">
            <a:normAutofit/>
          </a:bodyPr>
          <a:lstStyle/>
          <a:p>
            <a:r>
              <a:rPr lang="en-US" sz="5400">
                <a:cs typeface="Calibri Light"/>
              </a:rPr>
              <a:t>Type of Event</a:t>
            </a:r>
            <a:endParaRPr lang="en-US" sz="5400"/>
          </a:p>
        </p:txBody>
      </p:sp>
      <p:pic>
        <p:nvPicPr>
          <p:cNvPr id="5" name="Picture 4" descr="Conference room table">
            <a:extLst>
              <a:ext uri="{FF2B5EF4-FFF2-40B4-BE49-F238E27FC236}">
                <a16:creationId xmlns:a16="http://schemas.microsoft.com/office/drawing/2014/main" id="{4EC9970B-E565-B7BE-B2FF-B9D8B6A136DA}"/>
              </a:ext>
            </a:extLst>
          </p:cNvPr>
          <p:cNvPicPr>
            <a:picLocks noChangeAspect="1"/>
          </p:cNvPicPr>
          <p:nvPr/>
        </p:nvPicPr>
        <p:blipFill rotWithShape="1">
          <a:blip r:embed="rId2"/>
          <a:srcRect l="39414" r="8" b="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85B29C-0AF5-77FD-E0B5-2656FE57DF98}"/>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US" sz="2200" dirty="0">
                <a:cs typeface="Calibri"/>
              </a:rPr>
              <a:t>The IOH was a conference with keynote speakers and a careers fair with stalls from over 50 different companies with job opportunity's.</a:t>
            </a:r>
          </a:p>
          <a:p>
            <a:r>
              <a:rPr lang="en-US" sz="2200" dirty="0">
                <a:cs typeface="Calibri"/>
              </a:rPr>
              <a:t>The event also had workshops where you could improve your skills such as interview prep, CV writing and networking.</a:t>
            </a:r>
          </a:p>
          <a:p>
            <a:r>
              <a:rPr lang="en-US" sz="2200" dirty="0">
                <a:cs typeface="Calibri"/>
              </a:rPr>
              <a:t>There was also a HOTS business game which made university's compete against each other to run a fake hotel </a:t>
            </a:r>
            <a:r>
              <a:rPr lang="en-US" sz="1800" dirty="0">
                <a:latin typeface="Calibri"/>
                <a:cs typeface="Times New Roman"/>
              </a:rPr>
              <a:t>(Forestry </a:t>
            </a:r>
            <a:r>
              <a:rPr lang="en-US" sz="1800" dirty="0" err="1">
                <a:latin typeface="Calibri"/>
                <a:cs typeface="Times New Roman"/>
              </a:rPr>
              <a:t>Bloq</a:t>
            </a:r>
            <a:r>
              <a:rPr lang="en-US" sz="1800" dirty="0">
                <a:latin typeface="Calibri"/>
                <a:cs typeface="Times New Roman"/>
              </a:rPr>
              <a:t>, 2022)</a:t>
            </a:r>
          </a:p>
        </p:txBody>
      </p:sp>
    </p:spTree>
    <p:extLst>
      <p:ext uri="{BB962C8B-B14F-4D97-AF65-F5344CB8AC3E}">
        <p14:creationId xmlns:p14="http://schemas.microsoft.com/office/powerpoint/2010/main" val="1676296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CB49665F-0298-4449-8D2D-209989CB9E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lor 2">
            <a:extLst>
              <a:ext uri="{FF2B5EF4-FFF2-40B4-BE49-F238E27FC236}">
                <a16:creationId xmlns:a16="http://schemas.microsoft.com/office/drawing/2014/main" id="{A71EEC14-174A-46FA-B046-474750457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EEB6CB95-E653-4C6C-AE51-62FD848E8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89" y="-2"/>
            <a:ext cx="3468234" cy="6858000"/>
            <a:chOff x="651279" y="598259"/>
            <a:chExt cx="10889442" cy="5680742"/>
          </a:xfrm>
        </p:grpSpPr>
        <p:sp>
          <p:nvSpPr>
            <p:cNvPr id="14" name="Color">
              <a:extLst>
                <a:ext uri="{FF2B5EF4-FFF2-40B4-BE49-F238E27FC236}">
                  <a16:creationId xmlns:a16="http://schemas.microsoft.com/office/drawing/2014/main" id="{BDD3CB8E-ABA7-4F37-BB2C-64FFD19813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CA788A-B2FD-494C-BED0-83E31F6DFF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6F3C710-1203-69EE-563C-8D8AB8B4BEBC}"/>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cs typeface="Calibri Light"/>
              </a:rPr>
              <a:t>Visitor typology </a:t>
            </a:r>
            <a:endParaRPr lang="en-US" sz="4800">
              <a:solidFill>
                <a:schemeClr val="bg1"/>
              </a:solidFill>
            </a:endParaRPr>
          </a:p>
        </p:txBody>
      </p:sp>
      <p:graphicFrame>
        <p:nvGraphicFramePr>
          <p:cNvPr id="26" name="Content Placeholder 2">
            <a:extLst>
              <a:ext uri="{FF2B5EF4-FFF2-40B4-BE49-F238E27FC236}">
                <a16:creationId xmlns:a16="http://schemas.microsoft.com/office/drawing/2014/main" id="{1FD4D417-C88E-108B-5B06-CBFC32758700}"/>
              </a:ext>
            </a:extLst>
          </p:cNvPr>
          <p:cNvGraphicFramePr>
            <a:graphicFrameLocks noGrp="1"/>
          </p:cNvGraphicFramePr>
          <p:nvPr>
            <p:ph idx="1"/>
            <p:extLst>
              <p:ext uri="{D42A27DB-BD31-4B8C-83A1-F6EECF244321}">
                <p14:modId xmlns:p14="http://schemas.microsoft.com/office/powerpoint/2010/main" val="3427932735"/>
              </p:ext>
            </p:extLst>
          </p:nvPr>
        </p:nvGraphicFramePr>
        <p:xfrm>
          <a:off x="3794296" y="288758"/>
          <a:ext cx="7559504" cy="62852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3012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ar-view of rows of people watching a film in a theater">
            <a:extLst>
              <a:ext uri="{FF2B5EF4-FFF2-40B4-BE49-F238E27FC236}">
                <a16:creationId xmlns:a16="http://schemas.microsoft.com/office/drawing/2014/main" id="{9B548EDE-B353-A635-E35A-69F6ED069097}"/>
              </a:ext>
            </a:extLst>
          </p:cNvPr>
          <p:cNvPicPr>
            <a:picLocks noChangeAspect="1"/>
          </p:cNvPicPr>
          <p:nvPr/>
        </p:nvPicPr>
        <p:blipFill rotWithShape="1">
          <a:blip r:embed="rId2"/>
          <a:srcRect l="12865" r="27956"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1022FB-C4F7-FD17-EF10-4AD91230EC5E}"/>
              </a:ext>
            </a:extLst>
          </p:cNvPr>
          <p:cNvSpPr>
            <a:spLocks noGrp="1"/>
          </p:cNvSpPr>
          <p:nvPr>
            <p:ph type="title"/>
          </p:nvPr>
        </p:nvSpPr>
        <p:spPr>
          <a:xfrm>
            <a:off x="761801" y="328512"/>
            <a:ext cx="4778387" cy="1628970"/>
          </a:xfrm>
        </p:spPr>
        <p:txBody>
          <a:bodyPr anchor="ctr">
            <a:normAutofit/>
          </a:bodyPr>
          <a:lstStyle/>
          <a:p>
            <a:r>
              <a:rPr lang="en-US" sz="3700">
                <a:cs typeface="Calibri Light"/>
              </a:rPr>
              <a:t>Customer engagement/ satisfaction</a:t>
            </a:r>
          </a:p>
        </p:txBody>
      </p:sp>
      <p:sp>
        <p:nvSpPr>
          <p:cNvPr id="3" name="Content Placeholder 2">
            <a:extLst>
              <a:ext uri="{FF2B5EF4-FFF2-40B4-BE49-F238E27FC236}">
                <a16:creationId xmlns:a16="http://schemas.microsoft.com/office/drawing/2014/main" id="{E0744B5C-B79B-6CF3-3A31-7AFB20C9DC92}"/>
              </a:ext>
            </a:extLst>
          </p:cNvPr>
          <p:cNvSpPr>
            <a:spLocks noGrp="1"/>
          </p:cNvSpPr>
          <p:nvPr>
            <p:ph idx="1"/>
          </p:nvPr>
        </p:nvSpPr>
        <p:spPr>
          <a:xfrm>
            <a:off x="761801" y="2884929"/>
            <a:ext cx="4659756" cy="3374137"/>
          </a:xfrm>
        </p:spPr>
        <p:txBody>
          <a:bodyPr vert="horz" lIns="91440" tIns="45720" rIns="91440" bIns="45720" rtlCol="0" anchor="ctr">
            <a:normAutofit lnSpcReduction="10000"/>
          </a:bodyPr>
          <a:lstStyle/>
          <a:p>
            <a:r>
              <a:rPr lang="en-US" sz="1400" dirty="0">
                <a:cs typeface="Calibri"/>
              </a:rPr>
              <a:t>Customer engagement and satisfaction is important for the success of the event.</a:t>
            </a:r>
          </a:p>
          <a:p>
            <a:r>
              <a:rPr lang="en-US" sz="1400" dirty="0">
                <a:cs typeface="Calibri"/>
              </a:rPr>
              <a:t>According to a survey we conducted most people said the event was informative and people enjoyed listening to the keynote speaker</a:t>
            </a:r>
          </a:p>
          <a:p>
            <a:r>
              <a:rPr lang="en-US" sz="1400" dirty="0">
                <a:cs typeface="Calibri"/>
              </a:rPr>
              <a:t>However, the negatives were it was very busy and there wasn't much space for everyone to walk around. Also, the other speaker weren't very informative and there was too much free time.</a:t>
            </a:r>
          </a:p>
          <a:p>
            <a:r>
              <a:rPr lang="en-US" sz="1400" dirty="0">
                <a:cs typeface="Calibri"/>
              </a:rPr>
              <a:t>According to the survey the average response too how likely are you to go back was a 5 out of 10.</a:t>
            </a:r>
          </a:p>
          <a:p>
            <a:r>
              <a:rPr lang="en-US" sz="1400" dirty="0">
                <a:cs typeface="Calibri"/>
              </a:rPr>
              <a:t>And the average response to how was the travel was 3 out of 5</a:t>
            </a:r>
          </a:p>
          <a:p>
            <a:r>
              <a:rPr lang="en-US" sz="1200" dirty="0">
                <a:latin typeface="Times New Roman"/>
                <a:cs typeface="Times New Roman"/>
              </a:rPr>
              <a:t>(Bhat, 2020)</a:t>
            </a:r>
            <a:endParaRPr lang="en-US" sz="1400" dirty="0">
              <a:cs typeface="Calibri"/>
            </a:endParaRPr>
          </a:p>
        </p:txBody>
      </p:sp>
    </p:spTree>
    <p:extLst>
      <p:ext uri="{BB962C8B-B14F-4D97-AF65-F5344CB8AC3E}">
        <p14:creationId xmlns:p14="http://schemas.microsoft.com/office/powerpoint/2010/main" val="1473630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2727D8-DBDA-F176-3489-4A203E17C045}"/>
            </a:ext>
          </a:extLst>
        </p:cNvPr>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9CC6A-DF1F-7B0D-42B8-E14E2CFB486B}"/>
              </a:ext>
            </a:extLst>
          </p:cNvPr>
          <p:cNvSpPr>
            <a:spLocks noGrp="1"/>
          </p:cNvSpPr>
          <p:nvPr>
            <p:ph type="title"/>
          </p:nvPr>
        </p:nvSpPr>
        <p:spPr>
          <a:xfrm>
            <a:off x="761800" y="762001"/>
            <a:ext cx="5334197" cy="1708242"/>
          </a:xfrm>
        </p:spPr>
        <p:txBody>
          <a:bodyPr anchor="ctr">
            <a:normAutofit/>
          </a:bodyPr>
          <a:lstStyle/>
          <a:p>
            <a:r>
              <a:rPr lang="en-US" sz="4000">
                <a:cs typeface="Calibri Light"/>
              </a:rPr>
              <a:t>Access and Transport</a:t>
            </a:r>
          </a:p>
          <a:p>
            <a:endParaRPr lang="en-US" sz="4000">
              <a:cs typeface="Calibri Light"/>
            </a:endParaRPr>
          </a:p>
        </p:txBody>
      </p:sp>
      <p:sp>
        <p:nvSpPr>
          <p:cNvPr id="3" name="Content Placeholder 2">
            <a:extLst>
              <a:ext uri="{FF2B5EF4-FFF2-40B4-BE49-F238E27FC236}">
                <a16:creationId xmlns:a16="http://schemas.microsoft.com/office/drawing/2014/main" id="{68E06A7E-C38C-CB99-5364-EB0B92B44BDE}"/>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cs typeface="Calibri"/>
              </a:rPr>
              <a:t>We travelled to the event on a bus which took a long time especially coming back to Swansea as we had to stop in Cardiff and then got stuck in traffic. </a:t>
            </a:r>
          </a:p>
          <a:p>
            <a:r>
              <a:rPr lang="en-US" sz="2000">
                <a:cs typeface="Calibri"/>
              </a:rPr>
              <a:t>The location of the event was convenient as it wasn't far off the motorway and the bus could drop us off outside.</a:t>
            </a:r>
          </a:p>
          <a:p>
            <a:r>
              <a:rPr lang="en-US" sz="2000">
                <a:cs typeface="Calibri"/>
              </a:rPr>
              <a:t>It wasn't very wheelchair accessible as the stalls were close together and not much room especially as it was very busy. </a:t>
            </a:r>
          </a:p>
        </p:txBody>
      </p:sp>
      <p:pic>
        <p:nvPicPr>
          <p:cNvPr id="5" name="Picture 4" descr="Moving bus">
            <a:extLst>
              <a:ext uri="{FF2B5EF4-FFF2-40B4-BE49-F238E27FC236}">
                <a16:creationId xmlns:a16="http://schemas.microsoft.com/office/drawing/2014/main" id="{AC0A450E-6DE0-DAA9-301F-7116CBFB27E4}"/>
              </a:ext>
            </a:extLst>
          </p:cNvPr>
          <p:cNvPicPr>
            <a:picLocks noChangeAspect="1"/>
          </p:cNvPicPr>
          <p:nvPr/>
        </p:nvPicPr>
        <p:blipFill rotWithShape="1">
          <a:blip r:embed="rId2"/>
          <a:srcRect l="39097" r="9142"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267316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47DB28F-447E-8298-76FC-87212AC1ACBC}"/>
              </a:ext>
            </a:extLst>
          </p:cNvPr>
          <p:cNvPicPr>
            <a:picLocks noChangeAspect="1"/>
          </p:cNvPicPr>
          <p:nvPr/>
        </p:nvPicPr>
        <p:blipFill rotWithShape="1">
          <a:blip r:embed="rId2"/>
          <a:srcRect r="25646" b="6250"/>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9EB1D7-7600-B99B-110D-51390A3358DF}"/>
              </a:ext>
            </a:extLst>
          </p:cNvPr>
          <p:cNvSpPr>
            <a:spLocks noGrp="1"/>
          </p:cNvSpPr>
          <p:nvPr>
            <p:ph type="title"/>
          </p:nvPr>
        </p:nvSpPr>
        <p:spPr>
          <a:xfrm>
            <a:off x="838200" y="365125"/>
            <a:ext cx="3822189" cy="1899912"/>
          </a:xfrm>
        </p:spPr>
        <p:txBody>
          <a:bodyPr>
            <a:normAutofit/>
          </a:bodyPr>
          <a:lstStyle/>
          <a:p>
            <a:r>
              <a:rPr lang="en-US" sz="4000">
                <a:ea typeface="+mj-lt"/>
                <a:cs typeface="+mj-lt"/>
              </a:rPr>
              <a:t>Advantages / disadvantages</a:t>
            </a:r>
            <a:endParaRPr lang="en-US" sz="4000"/>
          </a:p>
          <a:p>
            <a:endParaRPr lang="en-US" sz="4000">
              <a:cs typeface="Calibri Light"/>
            </a:endParaRPr>
          </a:p>
        </p:txBody>
      </p:sp>
      <p:sp>
        <p:nvSpPr>
          <p:cNvPr id="3" name="Content Placeholder 2">
            <a:extLst>
              <a:ext uri="{FF2B5EF4-FFF2-40B4-BE49-F238E27FC236}">
                <a16:creationId xmlns:a16="http://schemas.microsoft.com/office/drawing/2014/main" id="{B1A9827F-7C7C-6CC7-7E8A-51550BBDC755}"/>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1900">
                <a:cs typeface="Calibri"/>
              </a:rPr>
              <a:t>Advantages for the event include</a:t>
            </a:r>
            <a:endParaRPr lang="en-US" sz="1900"/>
          </a:p>
          <a:p>
            <a:pPr marL="0" indent="0">
              <a:buNone/>
            </a:pPr>
            <a:r>
              <a:rPr lang="en-US" sz="1900">
                <a:cs typeface="Calibri"/>
              </a:rPr>
              <a:t>Professional skills improvement</a:t>
            </a:r>
          </a:p>
          <a:p>
            <a:pPr marL="0" indent="0">
              <a:buNone/>
            </a:pPr>
            <a:r>
              <a:rPr lang="en-US" sz="1900">
                <a:cs typeface="Calibri"/>
              </a:rPr>
              <a:t>Networking</a:t>
            </a:r>
          </a:p>
          <a:p>
            <a:pPr marL="0" indent="0">
              <a:buNone/>
            </a:pPr>
            <a:r>
              <a:rPr lang="en-US" sz="1900">
                <a:cs typeface="Calibri"/>
              </a:rPr>
              <a:t>Job opportunity's</a:t>
            </a:r>
          </a:p>
          <a:p>
            <a:pPr marL="0" indent="0">
              <a:buNone/>
            </a:pPr>
            <a:endParaRPr lang="en-US" sz="1900">
              <a:cs typeface="Calibri"/>
            </a:endParaRPr>
          </a:p>
          <a:p>
            <a:r>
              <a:rPr lang="en-US" sz="1900">
                <a:cs typeface="Calibri"/>
              </a:rPr>
              <a:t>Disadvantages include </a:t>
            </a:r>
          </a:p>
          <a:p>
            <a:pPr marL="0" indent="0">
              <a:buNone/>
            </a:pPr>
            <a:r>
              <a:rPr lang="en-US" sz="1900">
                <a:cs typeface="Calibri"/>
              </a:rPr>
              <a:t>Travel time</a:t>
            </a:r>
          </a:p>
          <a:p>
            <a:pPr marL="0" indent="0">
              <a:buNone/>
            </a:pPr>
            <a:r>
              <a:rPr lang="en-US" sz="1900">
                <a:cs typeface="Calibri"/>
              </a:rPr>
              <a:t>No where to sit during intermissions </a:t>
            </a:r>
          </a:p>
          <a:p>
            <a:pPr marL="0" indent="0">
              <a:buNone/>
            </a:pPr>
            <a:r>
              <a:rPr lang="en-US" sz="1900">
                <a:cs typeface="Calibri"/>
              </a:rPr>
              <a:t>Small and cramped stalls</a:t>
            </a:r>
          </a:p>
          <a:p>
            <a:pPr marL="0" indent="0">
              <a:buNone/>
            </a:pPr>
            <a:endParaRPr lang="en-US" sz="1900">
              <a:cs typeface="Calibri"/>
            </a:endParaRPr>
          </a:p>
        </p:txBody>
      </p:sp>
    </p:spTree>
    <p:extLst>
      <p:ext uri="{BB962C8B-B14F-4D97-AF65-F5344CB8AC3E}">
        <p14:creationId xmlns:p14="http://schemas.microsoft.com/office/powerpoint/2010/main" val="40008692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5C8A06-C4A8-8821-6B39-2FC82C333FF7}"/>
              </a:ext>
            </a:extLst>
          </p:cNvPr>
          <p:cNvSpPr>
            <a:spLocks noGrp="1"/>
          </p:cNvSpPr>
          <p:nvPr>
            <p:ph type="title"/>
          </p:nvPr>
        </p:nvSpPr>
        <p:spPr>
          <a:xfrm>
            <a:off x="1371597" y="348865"/>
            <a:ext cx="10044023" cy="877729"/>
          </a:xfrm>
        </p:spPr>
        <p:txBody>
          <a:bodyPr anchor="ctr">
            <a:normAutofit/>
          </a:bodyPr>
          <a:lstStyle/>
          <a:p>
            <a:r>
              <a:rPr lang="en-US" sz="4000" dirty="0">
                <a:solidFill>
                  <a:srgbClr val="FFFFFF"/>
                </a:solidFill>
                <a:cs typeface="Calibri Light"/>
              </a:rPr>
              <a:t>Costs</a:t>
            </a:r>
            <a:endParaRPr lang="en-US" sz="4000" dirty="0">
              <a:solidFill>
                <a:srgbClr val="FFFFFF"/>
              </a:solidFill>
            </a:endParaRPr>
          </a:p>
        </p:txBody>
      </p:sp>
      <p:graphicFrame>
        <p:nvGraphicFramePr>
          <p:cNvPr id="5" name="Content Placeholder 2">
            <a:extLst>
              <a:ext uri="{FF2B5EF4-FFF2-40B4-BE49-F238E27FC236}">
                <a16:creationId xmlns:a16="http://schemas.microsoft.com/office/drawing/2014/main" id="{FBCAA107-0D3B-282F-5916-ECB0BBA416CB}"/>
              </a:ext>
            </a:extLst>
          </p:cNvPr>
          <p:cNvGraphicFramePr>
            <a:graphicFrameLocks noGrp="1"/>
          </p:cNvGraphicFramePr>
          <p:nvPr>
            <p:ph idx="1"/>
            <p:extLst>
              <p:ext uri="{D42A27DB-BD31-4B8C-83A1-F6EECF244321}">
                <p14:modId xmlns:p14="http://schemas.microsoft.com/office/powerpoint/2010/main" val="37694786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0439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86DDE3C4-1BE3-3FD7-2E5B-0786B99DC678}"/>
              </a:ext>
            </a:extLst>
          </p:cNvPr>
          <p:cNvPicPr>
            <a:picLocks noChangeAspect="1"/>
          </p:cNvPicPr>
          <p:nvPr/>
        </p:nvPicPr>
        <p:blipFill rotWithShape="1">
          <a:blip r:embed="rId2"/>
          <a:srcRect l="27637" r="-4" b="-4"/>
          <a:stretch/>
        </p:blipFill>
        <p:spPr>
          <a:xfrm>
            <a:off x="20" y="1666568"/>
            <a:ext cx="6106195" cy="5191432"/>
          </a:xfrm>
          <a:prstGeom prst="rect">
            <a:avLst/>
          </a:prstGeom>
        </p:spPr>
      </p:pic>
      <p:sp useBgFill="1">
        <p:nvSpPr>
          <p:cNvPr id="11" name="Rectangle 10">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FA7F88-11DE-28FC-2BA3-78C671CF964B}"/>
              </a:ext>
            </a:extLst>
          </p:cNvPr>
          <p:cNvSpPr>
            <a:spLocks noGrp="1"/>
          </p:cNvSpPr>
          <p:nvPr>
            <p:ph type="title"/>
          </p:nvPr>
        </p:nvSpPr>
        <p:spPr>
          <a:xfrm>
            <a:off x="761801" y="352766"/>
            <a:ext cx="10591999" cy="1023584"/>
          </a:xfrm>
        </p:spPr>
        <p:txBody>
          <a:bodyPr>
            <a:normAutofit/>
          </a:bodyPr>
          <a:lstStyle/>
          <a:p>
            <a:r>
              <a:rPr lang="en-US" sz="3700">
                <a:cs typeface="Calibri Light"/>
              </a:rPr>
              <a:t>Political, Social, Environmental and Economic Factors</a:t>
            </a:r>
            <a:endParaRPr lang="en-US" sz="3700"/>
          </a:p>
        </p:txBody>
      </p:sp>
      <p:sp>
        <p:nvSpPr>
          <p:cNvPr id="3" name="Content Placeholder 2">
            <a:extLst>
              <a:ext uri="{FF2B5EF4-FFF2-40B4-BE49-F238E27FC236}">
                <a16:creationId xmlns:a16="http://schemas.microsoft.com/office/drawing/2014/main" id="{BC615132-7E72-3CCD-305C-1920F34CC4D1}"/>
              </a:ext>
            </a:extLst>
          </p:cNvPr>
          <p:cNvSpPr>
            <a:spLocks noGrp="1"/>
          </p:cNvSpPr>
          <p:nvPr>
            <p:ph idx="1"/>
          </p:nvPr>
        </p:nvSpPr>
        <p:spPr>
          <a:xfrm>
            <a:off x="6803408" y="2249766"/>
            <a:ext cx="4550391" cy="4070303"/>
          </a:xfrm>
        </p:spPr>
        <p:txBody>
          <a:bodyPr vert="horz" lIns="91440" tIns="45720" rIns="91440" bIns="45720" rtlCol="0" anchor="ctr">
            <a:noAutofit/>
          </a:bodyPr>
          <a:lstStyle/>
          <a:p>
            <a:r>
              <a:rPr lang="en-US" sz="1200" dirty="0">
                <a:cs typeface="Calibri"/>
              </a:rPr>
              <a:t>Political</a:t>
            </a:r>
          </a:p>
          <a:p>
            <a:pPr marL="0" indent="0">
              <a:buNone/>
            </a:pPr>
            <a:r>
              <a:rPr lang="en-US" sz="1200" dirty="0">
                <a:cs typeface="Calibri"/>
              </a:rPr>
              <a:t>Employment laws- the company had to make sure they were sticking to the laws that were put in place</a:t>
            </a:r>
          </a:p>
          <a:p>
            <a:r>
              <a:rPr lang="en-US" sz="1200" dirty="0">
                <a:cs typeface="Calibri"/>
              </a:rPr>
              <a:t>Economical</a:t>
            </a:r>
          </a:p>
          <a:p>
            <a:pPr marL="0" indent="0">
              <a:buNone/>
            </a:pPr>
            <a:r>
              <a:rPr lang="en-US" sz="1200" dirty="0">
                <a:cs typeface="Calibri"/>
              </a:rPr>
              <a:t>Labor costs- the event was trying to recruit/ scout possible candidates for future job opportunity's.</a:t>
            </a:r>
          </a:p>
          <a:p>
            <a:r>
              <a:rPr lang="en-US" sz="1200" dirty="0">
                <a:cs typeface="Calibri"/>
              </a:rPr>
              <a:t>Sociological </a:t>
            </a:r>
          </a:p>
          <a:p>
            <a:pPr marL="0" indent="0">
              <a:buNone/>
            </a:pPr>
            <a:r>
              <a:rPr lang="en-US" sz="1200" dirty="0">
                <a:cs typeface="Calibri"/>
              </a:rPr>
              <a:t>Career attitudes and work life balance- the company's were trying to advertise this whilst trying to hire future candidates</a:t>
            </a:r>
          </a:p>
          <a:p>
            <a:r>
              <a:rPr lang="en-US" sz="1200" dirty="0">
                <a:cs typeface="Calibri"/>
              </a:rPr>
              <a:t>Technological</a:t>
            </a:r>
          </a:p>
          <a:p>
            <a:pPr marL="0" indent="0">
              <a:buNone/>
            </a:pPr>
            <a:r>
              <a:rPr lang="en-US" sz="1200" dirty="0">
                <a:cs typeface="Calibri"/>
              </a:rPr>
              <a:t>Presentations- The hotel had to make sure all the technology was working and that the communication was correct throughout the power points</a:t>
            </a:r>
          </a:p>
          <a:p>
            <a:r>
              <a:rPr lang="en-US" sz="1200" dirty="0">
                <a:cs typeface="Calibri"/>
              </a:rPr>
              <a:t>Legal</a:t>
            </a:r>
          </a:p>
          <a:p>
            <a:pPr marL="0" indent="0">
              <a:buNone/>
            </a:pPr>
            <a:r>
              <a:rPr lang="en-US" sz="1200" dirty="0">
                <a:cs typeface="Calibri"/>
              </a:rPr>
              <a:t>Health and safety-  the hotel ensures that the practices were safe and secure and all the safety laws were followed</a:t>
            </a:r>
          </a:p>
          <a:p>
            <a:r>
              <a:rPr lang="en-US" sz="1200" dirty="0">
                <a:cs typeface="Calibri"/>
              </a:rPr>
              <a:t>Enviromental</a:t>
            </a:r>
          </a:p>
          <a:p>
            <a:pPr marL="0" indent="0">
              <a:buNone/>
            </a:pPr>
            <a:r>
              <a:rPr lang="en-US" sz="1200" dirty="0">
                <a:cs typeface="Calibri"/>
              </a:rPr>
              <a:t>Sustainable foods- the place offered environmentally friendly options such as vegan and vegetarian as well as having reusable plates</a:t>
            </a:r>
          </a:p>
          <a:p>
            <a:r>
              <a:rPr lang="en-US" sz="1200" dirty="0">
                <a:latin typeface="Times New Roman"/>
                <a:cs typeface="Times New Roman"/>
              </a:rPr>
              <a:t>(CIPD, 2023)</a:t>
            </a:r>
            <a:endParaRPr lang="en-US" sz="1200" dirty="0">
              <a:cs typeface="Calibri"/>
            </a:endParaRPr>
          </a:p>
        </p:txBody>
      </p:sp>
    </p:spTree>
    <p:extLst>
      <p:ext uri="{BB962C8B-B14F-4D97-AF65-F5344CB8AC3E}">
        <p14:creationId xmlns:p14="http://schemas.microsoft.com/office/powerpoint/2010/main" val="2899398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B6577-FC70-27E6-90CC-6067EDA39825}"/>
              </a:ext>
            </a:extLst>
          </p:cNvPr>
          <p:cNvSpPr>
            <a:spLocks noGrp="1"/>
          </p:cNvSpPr>
          <p:nvPr>
            <p:ph type="title"/>
          </p:nvPr>
        </p:nvSpPr>
        <p:spPr>
          <a:xfrm>
            <a:off x="876693" y="741391"/>
            <a:ext cx="4355265" cy="1616203"/>
          </a:xfrm>
        </p:spPr>
        <p:txBody>
          <a:bodyPr anchor="b">
            <a:normAutofit/>
          </a:bodyPr>
          <a:lstStyle/>
          <a:p>
            <a:r>
              <a:rPr lang="en-US" sz="3200">
                <a:cs typeface="Calibri Light"/>
              </a:rPr>
              <a:t>Types of entertainment</a:t>
            </a:r>
            <a:endParaRPr lang="en-US" sz="3200"/>
          </a:p>
        </p:txBody>
      </p:sp>
      <p:sp>
        <p:nvSpPr>
          <p:cNvPr id="3" name="Content Placeholder 2">
            <a:extLst>
              <a:ext uri="{FF2B5EF4-FFF2-40B4-BE49-F238E27FC236}">
                <a16:creationId xmlns:a16="http://schemas.microsoft.com/office/drawing/2014/main" id="{3051778B-4025-A70D-81FE-1E109C1641F0}"/>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US" sz="1700">
                <a:cs typeface="Calibri"/>
              </a:rPr>
              <a:t>The event had a few speakers and a keynote speaker, the keynote speaker was Aaron Phipps who is a wheelchair rugby player who has competed at the Paralympics and has climbed Mt Kilimanjaro. </a:t>
            </a:r>
          </a:p>
          <a:p>
            <a:r>
              <a:rPr lang="en-US" sz="1700">
                <a:cs typeface="Calibri"/>
              </a:rPr>
              <a:t>There were also a social media speaker and a networking speaker, the keynote speaker was the best speaker as he talked about his life experiences and was very motivational.</a:t>
            </a:r>
          </a:p>
          <a:p>
            <a:r>
              <a:rPr lang="en-US" sz="1700">
                <a:cs typeface="Calibri"/>
              </a:rPr>
              <a:t>The other speaker weren’t as good as their presentations were short and didn't have much information. </a:t>
            </a:r>
          </a:p>
        </p:txBody>
      </p:sp>
      <p:pic>
        <p:nvPicPr>
          <p:cNvPr id="5" name="Picture 4" descr="Theater chairs arranged based on their colours">
            <a:extLst>
              <a:ext uri="{FF2B5EF4-FFF2-40B4-BE49-F238E27FC236}">
                <a16:creationId xmlns:a16="http://schemas.microsoft.com/office/drawing/2014/main" id="{EA5D27C9-F662-66FF-55C2-52FA0685EA19}"/>
              </a:ext>
            </a:extLst>
          </p:cNvPr>
          <p:cNvPicPr>
            <a:picLocks noChangeAspect="1"/>
          </p:cNvPicPr>
          <p:nvPr/>
        </p:nvPicPr>
        <p:blipFill rotWithShape="1">
          <a:blip r:embed="rId2"/>
          <a:srcRect l="22727" r="18026" b="-3"/>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403202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B5C812-ECB5-F1CA-50F7-F71F75E07182}"/>
              </a:ext>
            </a:extLst>
          </p:cNvPr>
          <p:cNvSpPr>
            <a:spLocks noGrp="1"/>
          </p:cNvSpPr>
          <p:nvPr>
            <p:ph type="title"/>
          </p:nvPr>
        </p:nvSpPr>
        <p:spPr>
          <a:xfrm>
            <a:off x="635000" y="640823"/>
            <a:ext cx="3418659" cy="5583148"/>
          </a:xfrm>
        </p:spPr>
        <p:txBody>
          <a:bodyPr anchor="ctr">
            <a:normAutofit/>
          </a:bodyPr>
          <a:lstStyle/>
          <a:p>
            <a:r>
              <a:rPr lang="en-US" sz="5400">
                <a:cs typeface="Calibri Light"/>
              </a:rPr>
              <a:t>Conclusion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D0E7494-D521-4380-B3A2-0018E6A64F9C}"/>
              </a:ext>
            </a:extLst>
          </p:cNvPr>
          <p:cNvGraphicFramePr>
            <a:graphicFrameLocks noGrp="1"/>
          </p:cNvGraphicFramePr>
          <p:nvPr>
            <p:ph idx="1"/>
            <p:extLst>
              <p:ext uri="{D42A27DB-BD31-4B8C-83A1-F6EECF244321}">
                <p14:modId xmlns:p14="http://schemas.microsoft.com/office/powerpoint/2010/main" val="326132796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33407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56D3B-C6FC-195B-5D8A-0349A8FBE8C9}"/>
              </a:ext>
            </a:extLst>
          </p:cNvPr>
          <p:cNvSpPr>
            <a:spLocks noGrp="1"/>
          </p:cNvSpPr>
          <p:nvPr>
            <p:ph type="title"/>
          </p:nvPr>
        </p:nvSpPr>
        <p:spPr/>
        <p:txBody>
          <a:bodyPr/>
          <a:lstStyle/>
          <a:p>
            <a:r>
              <a:rPr lang="en-US">
                <a:cs typeface="Calibri Light"/>
              </a:rPr>
              <a:t>References </a:t>
            </a:r>
            <a:endParaRPr lang="en-US"/>
          </a:p>
        </p:txBody>
      </p:sp>
      <p:sp>
        <p:nvSpPr>
          <p:cNvPr id="3" name="Content Placeholder 2">
            <a:extLst>
              <a:ext uri="{FF2B5EF4-FFF2-40B4-BE49-F238E27FC236}">
                <a16:creationId xmlns:a16="http://schemas.microsoft.com/office/drawing/2014/main" id="{F4885078-9965-835B-D027-632739773E5E}"/>
              </a:ext>
            </a:extLst>
          </p:cNvPr>
          <p:cNvSpPr>
            <a:spLocks noGrp="1"/>
          </p:cNvSpPr>
          <p:nvPr>
            <p:ph idx="1"/>
          </p:nvPr>
        </p:nvSpPr>
        <p:spPr/>
        <p:txBody>
          <a:bodyPr vert="horz" lIns="91440" tIns="45720" rIns="91440" bIns="45720" rtlCol="0" anchor="t">
            <a:normAutofit fontScale="25000" lnSpcReduction="20000"/>
          </a:bodyPr>
          <a:lstStyle/>
          <a:p>
            <a:pPr marL="0" indent="0">
              <a:buNone/>
            </a:pPr>
            <a:r>
              <a:rPr lang="en-US" sz="5600" dirty="0">
                <a:latin typeface="Times New Roman"/>
                <a:ea typeface="+mn-lt"/>
                <a:cs typeface="Times New Roman"/>
              </a:rPr>
              <a:t>(Admin, 2023)</a:t>
            </a:r>
            <a:endParaRPr lang="en-US" sz="5600">
              <a:latin typeface="Calibri" panose="020F0502020204030204"/>
              <a:ea typeface="+mn-lt"/>
              <a:cs typeface="Calibri" panose="020F0502020204030204"/>
            </a:endParaRPr>
          </a:p>
          <a:p>
            <a:pPr marL="0" indent="0">
              <a:buNone/>
            </a:pPr>
            <a:r>
              <a:rPr lang="en-US" sz="5600" dirty="0">
                <a:latin typeface="Times New Roman"/>
                <a:ea typeface="+mn-lt"/>
                <a:cs typeface="Times New Roman"/>
              </a:rPr>
              <a:t>Admin, S. (2023). </a:t>
            </a:r>
            <a:r>
              <a:rPr lang="en-US" sz="5600" i="1" dirty="0">
                <a:latin typeface="Times New Roman"/>
                <a:ea typeface="+mn-lt"/>
                <a:cs typeface="Times New Roman"/>
              </a:rPr>
              <a:t>Passion4Hospitality 2023</a:t>
            </a:r>
            <a:r>
              <a:rPr lang="en-US" sz="5600" dirty="0">
                <a:latin typeface="Times New Roman"/>
                <a:ea typeface="+mn-lt"/>
                <a:cs typeface="Times New Roman"/>
              </a:rPr>
              <a:t>. [online] Institute of Hospitality. Available at: </a:t>
            </a:r>
            <a:r>
              <a:rPr lang="en-US" sz="5600" dirty="0">
                <a:latin typeface="Times New Roman"/>
                <a:ea typeface="+mn-lt"/>
                <a:cs typeface="Times New Roman"/>
                <a:hlinkClick r:id="rId2"/>
              </a:rPr>
              <a:t>https://www.instituteofhospitality.org/event/passion4hospitality-2023/</a:t>
            </a:r>
            <a:r>
              <a:rPr lang="en-US" sz="5600" dirty="0">
                <a:latin typeface="Times New Roman"/>
                <a:ea typeface="+mn-lt"/>
                <a:cs typeface="Times New Roman"/>
              </a:rPr>
              <a:t>.</a:t>
            </a:r>
            <a:endParaRPr lang="en-US" sz="5600">
              <a:latin typeface="Calibri" panose="020F0502020204030204"/>
              <a:ea typeface="+mn-lt"/>
              <a:cs typeface="Calibri" panose="020F0502020204030204"/>
            </a:endParaRPr>
          </a:p>
          <a:p>
            <a:pPr marL="0" indent="0">
              <a:buNone/>
            </a:pPr>
            <a:r>
              <a:rPr lang="en-US" sz="5600" dirty="0">
                <a:latin typeface="Times New Roman"/>
                <a:ea typeface="+mn-lt"/>
                <a:cs typeface="Times New Roman"/>
              </a:rPr>
              <a:t>(Forestry </a:t>
            </a:r>
            <a:r>
              <a:rPr lang="en-US" sz="5600" err="1">
                <a:latin typeface="Times New Roman"/>
                <a:ea typeface="+mn-lt"/>
                <a:cs typeface="Times New Roman"/>
              </a:rPr>
              <a:t>Bloq</a:t>
            </a:r>
            <a:r>
              <a:rPr lang="en-US" sz="5600" dirty="0">
                <a:latin typeface="Times New Roman"/>
                <a:ea typeface="+mn-lt"/>
                <a:cs typeface="Times New Roman"/>
              </a:rPr>
              <a:t>, 2022)</a:t>
            </a:r>
          </a:p>
          <a:p>
            <a:pPr>
              <a:buNone/>
            </a:pPr>
            <a:r>
              <a:rPr lang="en-US" sz="5600" dirty="0">
                <a:latin typeface="Times New Roman"/>
                <a:ea typeface="+mn-lt"/>
                <a:cs typeface="Times New Roman"/>
              </a:rPr>
              <a:t>Forestry </a:t>
            </a:r>
            <a:r>
              <a:rPr lang="en-US" sz="5600" err="1">
                <a:latin typeface="Times New Roman"/>
                <a:ea typeface="+mn-lt"/>
                <a:cs typeface="Times New Roman"/>
              </a:rPr>
              <a:t>Bloq</a:t>
            </a:r>
            <a:r>
              <a:rPr lang="en-US" sz="5600" dirty="0">
                <a:latin typeface="Times New Roman"/>
                <a:ea typeface="+mn-lt"/>
                <a:cs typeface="Times New Roman"/>
              </a:rPr>
              <a:t>. (2022). </a:t>
            </a:r>
            <a:r>
              <a:rPr lang="en-US" sz="5600" i="1" dirty="0">
                <a:latin typeface="Times New Roman"/>
                <a:ea typeface="+mn-lt"/>
                <a:cs typeface="Times New Roman"/>
              </a:rPr>
              <a:t>Tourism Typology: 6 Different Types of Tourists - Forestry </a:t>
            </a:r>
            <a:r>
              <a:rPr lang="en-US" sz="5600" i="1" err="1">
                <a:latin typeface="Times New Roman"/>
                <a:ea typeface="+mn-lt"/>
                <a:cs typeface="Times New Roman"/>
              </a:rPr>
              <a:t>Bloq</a:t>
            </a:r>
            <a:r>
              <a:rPr lang="en-US" sz="5600" dirty="0">
                <a:latin typeface="Times New Roman"/>
                <a:ea typeface="+mn-lt"/>
                <a:cs typeface="Times New Roman"/>
              </a:rPr>
              <a:t>. [online] Available at: </a:t>
            </a:r>
            <a:r>
              <a:rPr lang="en-US" sz="5600" dirty="0">
                <a:latin typeface="Times New Roman"/>
                <a:ea typeface="+mn-lt"/>
                <a:cs typeface="Times New Roman"/>
                <a:hlinkClick r:id="rId3"/>
              </a:rPr>
              <a:t>https://forestrybloq.com/tourism-typology/#:~:text=According%20to%20the%20needs%20and%20purpose%20of%20their</a:t>
            </a:r>
            <a:r>
              <a:rPr lang="en-US" sz="5600" dirty="0">
                <a:latin typeface="Times New Roman"/>
                <a:ea typeface="+mn-lt"/>
                <a:cs typeface="Times New Roman"/>
              </a:rPr>
              <a:t> [Accessed 15 Jan. 2024].</a:t>
            </a:r>
            <a:endParaRPr lang="en-US" sz="5600">
              <a:cs typeface="Calibri"/>
            </a:endParaRPr>
          </a:p>
          <a:p>
            <a:pPr>
              <a:buNone/>
            </a:pPr>
            <a:r>
              <a:rPr lang="en-US" sz="5600" dirty="0">
                <a:latin typeface="Times New Roman"/>
                <a:ea typeface="+mn-lt"/>
                <a:cs typeface="Times New Roman"/>
              </a:rPr>
              <a:t>(www.colombia-mice.com, 2022)</a:t>
            </a:r>
            <a:endParaRPr lang="en-US" sz="5600" dirty="0">
              <a:latin typeface="Times New Roman"/>
              <a:cs typeface="Times New Roman"/>
            </a:endParaRPr>
          </a:p>
          <a:p>
            <a:pPr>
              <a:buNone/>
            </a:pPr>
            <a:r>
              <a:rPr lang="en-US" sz="5600" dirty="0">
                <a:latin typeface="Times New Roman"/>
                <a:ea typeface="+mn-lt"/>
                <a:cs typeface="Times New Roman"/>
                <a:hlinkClick r:id="rId4"/>
              </a:rPr>
              <a:t>www.colombia-mice.com</a:t>
            </a:r>
            <a:r>
              <a:rPr lang="en-US" sz="5600" dirty="0">
                <a:latin typeface="Times New Roman"/>
                <a:ea typeface="+mn-lt"/>
                <a:cs typeface="Times New Roman"/>
              </a:rPr>
              <a:t>. (2022). </a:t>
            </a:r>
            <a:r>
              <a:rPr lang="en-US" sz="5600" i="1" dirty="0">
                <a:latin typeface="Times New Roman"/>
                <a:ea typeface="+mn-lt"/>
                <a:cs typeface="Times New Roman"/>
              </a:rPr>
              <a:t>Origin and history of the MICE industry - Colombia Mice</a:t>
            </a:r>
            <a:r>
              <a:rPr lang="en-US" sz="5600" dirty="0">
                <a:latin typeface="Times New Roman"/>
                <a:ea typeface="+mn-lt"/>
                <a:cs typeface="Times New Roman"/>
              </a:rPr>
              <a:t>. [online] Available at: </a:t>
            </a:r>
            <a:r>
              <a:rPr lang="en-US" sz="5600" dirty="0">
                <a:latin typeface="Times New Roman"/>
                <a:ea typeface="+mn-lt"/>
                <a:cs typeface="Times New Roman"/>
                <a:hlinkClick r:id="rId5"/>
              </a:rPr>
              <a:t>https://www.colombia-mice.com/mice-industry-history-origin/?utm_content=cmp-true</a:t>
            </a:r>
            <a:r>
              <a:rPr lang="en-US" sz="5600" dirty="0">
                <a:latin typeface="Times New Roman"/>
                <a:ea typeface="+mn-lt"/>
                <a:cs typeface="Times New Roman"/>
              </a:rPr>
              <a:t> [Accessed 16 Jan. 2024].</a:t>
            </a:r>
            <a:endParaRPr lang="en-US" sz="5600">
              <a:cs typeface="Calibri"/>
            </a:endParaRPr>
          </a:p>
          <a:p>
            <a:pPr>
              <a:buNone/>
            </a:pPr>
            <a:r>
              <a:rPr lang="en-US" sz="5600" dirty="0">
                <a:latin typeface="Times New Roman"/>
                <a:cs typeface="Times New Roman"/>
              </a:rPr>
              <a:t>(Bhat, 2020)</a:t>
            </a:r>
          </a:p>
          <a:p>
            <a:pPr>
              <a:buNone/>
            </a:pPr>
            <a:r>
              <a:rPr lang="en-US" sz="5600" dirty="0">
                <a:latin typeface="Times New Roman"/>
                <a:ea typeface="+mn-lt"/>
                <a:cs typeface="Times New Roman"/>
              </a:rPr>
              <a:t>Bhat, A. (2020). </a:t>
            </a:r>
            <a:r>
              <a:rPr lang="en-US" sz="5600" i="1" dirty="0">
                <a:latin typeface="Times New Roman"/>
                <a:ea typeface="+mn-lt"/>
                <a:cs typeface="Times New Roman"/>
              </a:rPr>
              <a:t>How to measure customer satisfaction in 7 different ways</a:t>
            </a:r>
            <a:r>
              <a:rPr lang="en-US" sz="5600" dirty="0">
                <a:latin typeface="Times New Roman"/>
                <a:ea typeface="+mn-lt"/>
                <a:cs typeface="Times New Roman"/>
              </a:rPr>
              <a:t>. [online] </a:t>
            </a:r>
            <a:r>
              <a:rPr lang="en-US" sz="5600" err="1">
                <a:latin typeface="Times New Roman"/>
                <a:ea typeface="+mn-lt"/>
                <a:cs typeface="Times New Roman"/>
              </a:rPr>
              <a:t>QuestionPro</a:t>
            </a:r>
            <a:r>
              <a:rPr lang="en-US" sz="5600" dirty="0">
                <a:latin typeface="Times New Roman"/>
                <a:ea typeface="+mn-lt"/>
                <a:cs typeface="Times New Roman"/>
              </a:rPr>
              <a:t>. Available at: </a:t>
            </a:r>
            <a:r>
              <a:rPr lang="en-US" sz="5600" dirty="0">
                <a:latin typeface="Times New Roman"/>
                <a:ea typeface="+mn-lt"/>
                <a:cs typeface="Times New Roman"/>
                <a:hlinkClick r:id="rId6"/>
              </a:rPr>
              <a:t>https://www.questionpro.com/blog/how-to-measure-customer-satisfaction/#:~:text=Customer%20satisfaction%20level%20can%20be</a:t>
            </a:r>
            <a:r>
              <a:rPr lang="en-US" sz="5600" dirty="0">
                <a:latin typeface="Times New Roman"/>
                <a:ea typeface="+mn-lt"/>
                <a:cs typeface="Times New Roman"/>
              </a:rPr>
              <a:t>.</a:t>
            </a:r>
            <a:endParaRPr lang="en-US" sz="5600">
              <a:cs typeface="Calibri"/>
            </a:endParaRPr>
          </a:p>
          <a:p>
            <a:pPr>
              <a:buNone/>
            </a:pPr>
            <a:r>
              <a:rPr lang="en-US" sz="5600" dirty="0">
                <a:latin typeface="Times New Roman"/>
                <a:ea typeface="+mn-lt"/>
                <a:cs typeface="Times New Roman"/>
              </a:rPr>
              <a:t>(Tourism Teacher, 2022)</a:t>
            </a:r>
            <a:endParaRPr lang="en-US" sz="5600" dirty="0">
              <a:latin typeface="Times New Roman"/>
              <a:cs typeface="Times New Roman"/>
            </a:endParaRPr>
          </a:p>
          <a:p>
            <a:pPr>
              <a:buNone/>
            </a:pPr>
            <a:r>
              <a:rPr lang="en-US" sz="5600" dirty="0">
                <a:latin typeface="Times New Roman"/>
                <a:ea typeface="+mn-lt"/>
                <a:cs typeface="Times New Roman"/>
              </a:rPr>
              <a:t>Tourism Teacher (2022). </a:t>
            </a:r>
            <a:r>
              <a:rPr lang="en-US" sz="5600" i="1" dirty="0">
                <a:latin typeface="Times New Roman"/>
                <a:ea typeface="+mn-lt"/>
                <a:cs typeface="Times New Roman"/>
              </a:rPr>
              <a:t>Cohen’s tourist typology- The 4 major types of tourists - Tourism Teacher</a:t>
            </a:r>
            <a:r>
              <a:rPr lang="en-US" sz="5600" dirty="0">
                <a:latin typeface="Times New Roman"/>
                <a:ea typeface="+mn-lt"/>
                <a:cs typeface="Times New Roman"/>
              </a:rPr>
              <a:t>. [online] tourismteacher.com. Available at: </a:t>
            </a:r>
            <a:r>
              <a:rPr lang="en-US" sz="5600" dirty="0">
                <a:latin typeface="Times New Roman"/>
                <a:ea typeface="+mn-lt"/>
                <a:cs typeface="Times New Roman"/>
                <a:hlinkClick r:id="rId7"/>
              </a:rPr>
              <a:t>https://tourismteacher.com/cohens-tourist-typology-types-of-tourists/</a:t>
            </a:r>
            <a:r>
              <a:rPr lang="en-US" sz="5600" dirty="0">
                <a:latin typeface="Times New Roman"/>
                <a:ea typeface="+mn-lt"/>
                <a:cs typeface="Times New Roman"/>
              </a:rPr>
              <a:t>.</a:t>
            </a:r>
            <a:endParaRPr lang="en-US" sz="5600">
              <a:cs typeface="Calibri"/>
            </a:endParaRPr>
          </a:p>
          <a:p>
            <a:pPr>
              <a:buNone/>
            </a:pPr>
            <a:r>
              <a:rPr lang="en-US" sz="5600" dirty="0">
                <a:latin typeface="Times New Roman"/>
                <a:ea typeface="+mn-lt"/>
                <a:cs typeface="Times New Roman"/>
              </a:rPr>
              <a:t>(CIPD, 2023)</a:t>
            </a:r>
            <a:endParaRPr lang="en-US" sz="5600" dirty="0">
              <a:latin typeface="Times New Roman"/>
              <a:cs typeface="Times New Roman"/>
            </a:endParaRPr>
          </a:p>
          <a:p>
            <a:pPr>
              <a:buNone/>
            </a:pPr>
            <a:r>
              <a:rPr lang="en-US" sz="5600" dirty="0">
                <a:latin typeface="Times New Roman"/>
                <a:ea typeface="+mn-lt"/>
                <a:cs typeface="Times New Roman"/>
              </a:rPr>
              <a:t>CIPD (2023). </a:t>
            </a:r>
            <a:r>
              <a:rPr lang="en-US" sz="5600" i="1" dirty="0">
                <a:latin typeface="Times New Roman"/>
                <a:ea typeface="+mn-lt"/>
                <a:cs typeface="Times New Roman"/>
              </a:rPr>
              <a:t>PESTLE Analysis</a:t>
            </a:r>
            <a:r>
              <a:rPr lang="en-US" sz="5600" dirty="0">
                <a:latin typeface="Times New Roman"/>
                <a:ea typeface="+mn-lt"/>
                <a:cs typeface="Times New Roman"/>
              </a:rPr>
              <a:t>. [online] CIPD. Available at: </a:t>
            </a:r>
            <a:r>
              <a:rPr lang="en-US" sz="5600" dirty="0">
                <a:latin typeface="Times New Roman"/>
                <a:ea typeface="+mn-lt"/>
                <a:cs typeface="Times New Roman"/>
                <a:hlinkClick r:id="rId8"/>
              </a:rPr>
              <a:t>https://www.cipd.org/uk/knowledge/factsheets/pestle-analysis-factsheet/#:~:text=A%20PESTLE%20analysis%20studies%20the</a:t>
            </a:r>
            <a:r>
              <a:rPr lang="en-US" sz="5600" dirty="0">
                <a:latin typeface="Times New Roman"/>
                <a:ea typeface="+mn-lt"/>
                <a:cs typeface="Times New Roman"/>
              </a:rPr>
              <a:t>.</a:t>
            </a:r>
            <a:endParaRPr lang="en-US" sz="5600">
              <a:cs typeface="Calibri" panose="020F0502020204030204"/>
            </a:endParaRPr>
          </a:p>
          <a:p>
            <a:pPr>
              <a:buNone/>
            </a:pPr>
            <a:endParaRPr lang="en-US" sz="2500" dirty="0">
              <a:latin typeface="Times New Roman"/>
              <a:ea typeface="+mn-lt"/>
              <a:cs typeface="Times New Roman"/>
            </a:endParaRPr>
          </a:p>
          <a:p>
            <a:pPr>
              <a:buNone/>
            </a:pPr>
            <a:endParaRPr lang="en-US" sz="1900" dirty="0">
              <a:latin typeface="Times New Roman"/>
              <a:ea typeface="+mn-lt"/>
              <a:cs typeface="Times New Roman"/>
            </a:endParaRPr>
          </a:p>
          <a:p>
            <a:pPr>
              <a:buNone/>
            </a:pPr>
            <a:endParaRPr lang="en-US" sz="1000" dirty="0">
              <a:latin typeface="Times New Roman"/>
              <a:ea typeface="+mn-lt"/>
              <a:cs typeface="Times New Roman"/>
            </a:endParaRPr>
          </a:p>
          <a:p>
            <a:pPr>
              <a:buNone/>
            </a:pPr>
            <a:endParaRPr lang="en-US" sz="1500" dirty="0">
              <a:latin typeface="Times New Roman"/>
              <a:ea typeface="+mn-lt"/>
              <a:cs typeface="Times New Roman"/>
            </a:endParaRPr>
          </a:p>
          <a:p>
            <a:pPr>
              <a:buNone/>
            </a:pPr>
            <a:endParaRPr lang="en-US" sz="1300" dirty="0">
              <a:latin typeface="Times New Roman"/>
              <a:ea typeface="+mn-lt"/>
              <a:cs typeface="Times New Roman"/>
            </a:endParaRPr>
          </a:p>
          <a:p>
            <a:pPr marL="0" indent="0">
              <a:buNone/>
            </a:pPr>
            <a:endParaRPr lang="en-US" dirty="0">
              <a:ea typeface="+mn-lt"/>
              <a:cs typeface="+mn-lt"/>
            </a:endParaRPr>
          </a:p>
          <a:p>
            <a:pPr marL="0" indent="0">
              <a:buNone/>
            </a:pPr>
            <a:endParaRPr lang="en-US" dirty="0">
              <a:ea typeface="+mn-lt"/>
              <a:cs typeface="+mn-lt"/>
            </a:endParaRPr>
          </a:p>
          <a:p>
            <a:pPr marL="0" indent="0">
              <a:buNone/>
            </a:pPr>
            <a:endParaRPr lang="en-US" dirty="0">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248125901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1148</Words>
  <Application>Microsoft Macintosh PowerPoint</Application>
  <PresentationFormat>Widescreen</PresentationFormat>
  <Paragraphs>82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Tourism, Events and Leisure Industry</vt:lpstr>
      <vt:lpstr>Our event</vt:lpstr>
      <vt:lpstr>Type of Event</vt:lpstr>
      <vt:lpstr>Visitor typology </vt:lpstr>
      <vt:lpstr>Customer engagement/ satisfaction</vt:lpstr>
      <vt:lpstr>Access and Transport </vt:lpstr>
      <vt:lpstr>Advantages / disadvantages </vt:lpstr>
      <vt:lpstr>Costs</vt:lpstr>
      <vt:lpstr>Political, Social, Environmental and Economic Factors</vt:lpstr>
      <vt:lpstr>Types of entertainment</vt:lpstr>
      <vt:lpstr>Conclusion</vt:lpstr>
      <vt:lpstr>References </vt:lpstr>
    </vt:vector>
  </TitlesOfParts>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Charlie Macdonald</cp:lastModifiedBy>
  <cp:revision>155</cp:revision>
  <dcterms:created xsi:type="dcterms:W3CDTF">2024-01-12T14:30:04Z</dcterms:created>
  <dcterms:modified xsi:type="dcterms:W3CDTF">2024-01-16T19:31:59Z</dcterms:modified>
</cp:coreProperties>
</file>