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22" r:id="rId1"/>
  </p:sldMasterIdLst>
  <p:sldIdLst>
    <p:sldId id="265" r:id="rId2"/>
    <p:sldId id="276" r:id="rId3"/>
    <p:sldId id="266" r:id="rId4"/>
    <p:sldId id="257" r:id="rId5"/>
    <p:sldId id="258" r:id="rId6"/>
    <p:sldId id="282" r:id="rId7"/>
    <p:sldId id="283" r:id="rId8"/>
    <p:sldId id="269" r:id="rId9"/>
    <p:sldId id="279" r:id="rId10"/>
    <p:sldId id="262" r:id="rId11"/>
    <p:sldId id="277" r:id="rId12"/>
    <p:sldId id="267" r:id="rId13"/>
    <p:sldId id="263" r:id="rId14"/>
    <p:sldId id="272" r:id="rId15"/>
    <p:sldId id="270" r:id="rId16"/>
    <p:sldId id="274" r:id="rId17"/>
    <p:sldId id="271" r:id="rId18"/>
    <p:sldId id="280" r:id="rId19"/>
    <p:sldId id="281" r:id="rId20"/>
    <p:sldId id="278" r:id="rId21"/>
  </p:sldIdLst>
  <p:sldSz cx="12192000" cy="6858000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Yiying Jiao" initials="YJ" lastIdx="3" clrIdx="0">
    <p:extLst>
      <p:ext uri="{19B8F6BF-5375-455C-9EA6-DF929625EA0E}">
        <p15:presenceInfo xmlns:p15="http://schemas.microsoft.com/office/powerpoint/2012/main" userId="S::y.jiao@uwtsd.ac.uk::dad89eff-c5db-47ef-b2c9-fb1a784356ef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34" autoAdjust="0"/>
    <p:restoredTop sz="96327"/>
  </p:normalViewPr>
  <p:slideViewPr>
    <p:cSldViewPr snapToGrid="0" snapToObjects="1">
      <p:cViewPr varScale="1">
        <p:scale>
          <a:sx n="67" d="100"/>
          <a:sy n="67" d="100"/>
        </p:scale>
        <p:origin x="5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commentAuthors" Target="commentAuthor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06/11/2021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23997398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06/11/2021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30695677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06/11/2021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40015248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06/11/2021</a:t>
            </a:fld>
            <a:endParaRPr lang="en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2286983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06/11/2021</a:t>
            </a:fld>
            <a:endParaRPr lang="en-C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8438643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06/11/2021</a:t>
            </a:fld>
            <a:endParaRPr lang="en-C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37196904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06/11/2021</a:t>
            </a:fld>
            <a:endParaRPr lang="en-C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41294500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06/11/2021</a:t>
            </a:fld>
            <a:endParaRPr lang="en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13270171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06/11/2021</a:t>
            </a:fld>
            <a:endParaRPr lang="en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4298760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06/11/2021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11252993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06/11/2021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577275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06/11/2021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4129522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06/11/2021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67810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06/11/2021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18544260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06/11/2021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24302137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BDA8A-9042-1440-9C34-75AED6C8704D}" type="datetimeFigureOut">
              <a:rPr lang="en-CN" smtClean="0"/>
              <a:t>06/11/2021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21923285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BBDA8A-9042-1440-9C34-75AED6C8704D}" type="datetimeFigureOut">
              <a:rPr lang="en-CN" smtClean="0"/>
              <a:t>06/11/2021</a:t>
            </a:fld>
            <a:endParaRPr lang="en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6B1460C4-927A-5E45-A2A4-399A240FD9E6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2534139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3" r:id="rId1"/>
    <p:sldLayoutId id="2147483824" r:id="rId2"/>
    <p:sldLayoutId id="2147483825" r:id="rId3"/>
    <p:sldLayoutId id="2147483826" r:id="rId4"/>
    <p:sldLayoutId id="2147483827" r:id="rId5"/>
    <p:sldLayoutId id="2147483828" r:id="rId6"/>
    <p:sldLayoutId id="2147483829" r:id="rId7"/>
    <p:sldLayoutId id="2147483830" r:id="rId8"/>
    <p:sldLayoutId id="2147483831" r:id="rId9"/>
    <p:sldLayoutId id="2147483832" r:id="rId10"/>
    <p:sldLayoutId id="2147483833" r:id="rId11"/>
    <p:sldLayoutId id="2147483834" r:id="rId12"/>
    <p:sldLayoutId id="2147483835" r:id="rId13"/>
    <p:sldLayoutId id="2147483836" r:id="rId14"/>
    <p:sldLayoutId id="2147483837" r:id="rId15"/>
    <p:sldLayoutId id="214748383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hwazan.blogspot.com/2014/06/blog-post_6425.html?m=1" TargetMode="External"/><Relationship Id="rId2" Type="http://schemas.openxmlformats.org/officeDocument/2006/relationships/hyperlink" Target="http://www.bgm.org.tw/view-news.php?item=7656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kknews.cc/zh-my/culture/mppz3qz.html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218C8BA-1151-43AA-B53E-F17F66F9C4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2141009" y="0"/>
            <a:ext cx="682413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70723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D7CB36-E731-4EA4-9894-0934ECBCD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7200" b="1" dirty="0">
                <a:solidFill>
                  <a:schemeClr val="accent5">
                    <a:lumMod val="50000"/>
                  </a:schemeClr>
                </a:solidFill>
              </a:rPr>
              <a:t>《</a:t>
            </a:r>
            <a:r>
              <a:rPr lang="zh-TW" altLang="en-US" sz="7200" dirty="0">
                <a:solidFill>
                  <a:schemeClr val="accent5">
                    <a:lumMod val="5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道德經</a:t>
            </a:r>
            <a:r>
              <a:rPr lang="en-US" altLang="zh-CN" sz="7200" b="1" dirty="0">
                <a:solidFill>
                  <a:schemeClr val="accent5">
                    <a:lumMod val="50000"/>
                  </a:schemeClr>
                </a:solidFill>
              </a:rPr>
              <a:t>》</a:t>
            </a:r>
            <a:endParaRPr lang="en-MY" sz="72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A307C7-8351-47C2-8257-2F242BA68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7431" y="2152649"/>
            <a:ext cx="9924738" cy="4029076"/>
          </a:xfrm>
        </p:spPr>
        <p:txBody>
          <a:bodyPr>
            <a:normAutofit/>
          </a:bodyPr>
          <a:lstStyle/>
          <a:p>
            <a:pPr algn="just"/>
            <a:endParaRPr lang="en-US" altLang="zh-CN" sz="1000" b="1" dirty="0">
              <a:solidFill>
                <a:schemeClr val="accent5">
                  <a:lumMod val="5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r>
              <a:rPr lang="zh-TW" altLang="en-US" sz="3900" dirty="0">
                <a:latin typeface="KaiTi" panose="02010609060101010101" pitchFamily="49" charset="-122"/>
                <a:ea typeface="KaiTi" panose="02010609060101010101" pitchFamily="49" charset="-122"/>
              </a:rPr>
              <a:t>第十三章</a:t>
            </a:r>
            <a:r>
              <a:rPr lang="en-MY" dirty="0"/>
              <a:t>                                                                                                                                </a:t>
            </a:r>
          </a:p>
          <a:p>
            <a:endParaRPr lang="en-MY" dirty="0"/>
          </a:p>
          <a:p>
            <a:endParaRPr lang="en-MY" dirty="0"/>
          </a:p>
          <a:p>
            <a:endParaRPr lang="en-MY" dirty="0"/>
          </a:p>
          <a:p>
            <a:endParaRPr lang="en-MY" dirty="0"/>
          </a:p>
          <a:p>
            <a:endParaRPr lang="en-MY" dirty="0"/>
          </a:p>
        </p:txBody>
      </p:sp>
      <p:sp>
        <p:nvSpPr>
          <p:cNvPr id="13" name="Rectangle 10">
            <a:extLst>
              <a:ext uri="{FF2B5EF4-FFF2-40B4-BE49-F238E27FC236}">
                <a16:creationId xmlns:a16="http://schemas.microsoft.com/office/drawing/2014/main" id="{C529C838-EFEB-4533-B67E-2BF58A606E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33630" y="3209464"/>
            <a:ext cx="10296369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514350" marR="0" lvl="0" indent="-5143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寵辱若驚，貴大患若身。何謂寵辱若驚？寵爲下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    </a:t>
            </a:r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得之若驚，失之若驚，是謂寵辱若驚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</a:p>
          <a:p>
            <a:pPr marL="514350" marR="0" lvl="0" indent="-5143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14350" marR="0" lvl="0" indent="-5143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何謂貴大患若身？吾所以有大患者，爲吾有身，及</a:t>
            </a:r>
            <a:b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吾無身，吾有何患？故貴以身爲天下，若可寄天下；愛以身爲天下，若可託天下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。 </a:t>
            </a:r>
          </a:p>
        </p:txBody>
      </p:sp>
    </p:spTree>
    <p:extLst>
      <p:ext uri="{BB962C8B-B14F-4D97-AF65-F5344CB8AC3E}">
        <p14:creationId xmlns:p14="http://schemas.microsoft.com/office/powerpoint/2010/main" val="8793135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19D547-3F45-44D7-9264-4DAD2957C0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9246" y="1229782"/>
            <a:ext cx="7772079" cy="1303867"/>
          </a:xfrm>
        </p:spPr>
        <p:txBody>
          <a:bodyPr>
            <a:normAutofit/>
          </a:bodyPr>
          <a:lstStyle/>
          <a:p>
            <a:r>
              <a:rPr lang="zh-TW" altLang="en-US" sz="4800" dirty="0">
                <a:solidFill>
                  <a:schemeClr val="accent5">
                    <a:lumMod val="5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道德經介紹</a:t>
            </a:r>
            <a:endParaRPr lang="en-MY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A6369-DFF4-4383-8226-6AEBFA9808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14626" y="2603499"/>
            <a:ext cx="7486649" cy="3110444"/>
          </a:xfrm>
        </p:spPr>
        <p:txBody>
          <a:bodyPr>
            <a:normAutofit/>
          </a:bodyPr>
          <a:lstStyle/>
          <a:p>
            <a:r>
              <a:rPr lang="zh-TW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老子是出生在周朝時代</a:t>
            </a:r>
            <a:endParaRPr lang="en-MY" altLang="zh-TW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TW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姓李名耳，字聃</a:t>
            </a:r>
            <a:endParaRPr lang="en-MY" altLang="zh-TW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TW" altLang="en-US" sz="4000" dirty="0">
                <a:latin typeface="KaiTi" panose="02010609060101010101" pitchFamily="49" charset="-122"/>
                <a:ea typeface="KaiTi" panose="02010609060101010101" pitchFamily="49" charset="-122"/>
              </a:rPr>
              <a:t>春秋末期人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372611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BD985-DE1E-764F-95D7-6012C6A72D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8827" y="1290785"/>
            <a:ext cx="7619998" cy="1303867"/>
          </a:xfrm>
        </p:spPr>
        <p:txBody>
          <a:bodyPr>
            <a:normAutofit/>
          </a:bodyPr>
          <a:lstStyle/>
          <a:p>
            <a:r>
              <a:rPr lang="en-US" altLang="zh-CN" sz="4800" b="1" dirty="0"/>
              <a:t>1.1 </a:t>
            </a:r>
            <a:r>
              <a:rPr kumimoji="0" lang="en-US" altLang="en-US" sz="4800" b="0" i="0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寵辱若驚</a:t>
            </a:r>
            <a:endParaRPr lang="en-CN" sz="4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3D5410-EDE2-FF4C-AD09-BCD635E7DD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47875" y="2403201"/>
            <a:ext cx="8848723" cy="3899044"/>
          </a:xfrm>
        </p:spPr>
        <p:txBody>
          <a:bodyPr>
            <a:normAutofit/>
          </a:bodyPr>
          <a:lstStyle/>
          <a:p>
            <a:r>
              <a:rPr lang="zh-TW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寵就是講的榮寵、榮譽</a:t>
            </a:r>
            <a:endParaRPr lang="en-MY" altLang="zh-TW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老子有講到</a:t>
            </a: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:「福</a:t>
            </a: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隨</a:t>
            </a: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禍所</a:t>
            </a: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依</a:t>
            </a: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｣</a:t>
            </a:r>
          </a:p>
          <a:p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老子的三寶，謙卑、節儉、退在人後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失去了榮寵也會驚慌失措，患得患失</a:t>
            </a:r>
            <a:endParaRPr lang="en-US" altLang="en-US" sz="3600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辱罵、侮辱，感到不安、驚恐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lang="en-US" altLang="zh-TW" sz="2800" dirty="0"/>
          </a:p>
          <a:p>
            <a:endParaRPr lang="en-US" altLang="zh-CN" sz="3600" dirty="0"/>
          </a:p>
        </p:txBody>
      </p:sp>
    </p:spTree>
    <p:extLst>
      <p:ext uri="{BB962C8B-B14F-4D97-AF65-F5344CB8AC3E}">
        <p14:creationId xmlns:p14="http://schemas.microsoft.com/office/powerpoint/2010/main" val="22155583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83C8D-1327-C644-9A2D-5CA9C01731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0927" y="1532442"/>
            <a:ext cx="7296148" cy="928861"/>
          </a:xfrm>
        </p:spPr>
        <p:txBody>
          <a:bodyPr>
            <a:normAutofit/>
          </a:bodyPr>
          <a:lstStyle/>
          <a:p>
            <a:r>
              <a:rPr lang="en-US" altLang="zh-CN" sz="4800" b="1" dirty="0"/>
              <a:t>1.2 </a:t>
            </a:r>
            <a:r>
              <a:rPr kumimoji="0" lang="en-US" altLang="en-US" sz="4800" b="0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失之若驚</a:t>
            </a:r>
            <a:endParaRPr lang="en-CN" sz="48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FC5729-9F0E-4A90-90E0-6066C880DD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0927" y="2665074"/>
            <a:ext cx="6715123" cy="3955550"/>
          </a:xfrm>
        </p:spPr>
        <p:txBody>
          <a:bodyPr>
            <a:normAutofit/>
          </a:bodyPr>
          <a:lstStyle/>
          <a:p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明瞭因果報應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學習</a:t>
            </a: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忍辱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常念別人的善、恩</a:t>
            </a: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惠</a:t>
            </a:r>
            <a:endParaRPr kumimoji="0" lang="en-MY" altLang="zh-TW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決定沒有報復、怨恨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6281801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E2EBD-6FBA-40FD-9906-16BC810C3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1210732"/>
            <a:ext cx="9601196" cy="1303867"/>
          </a:xfrm>
        </p:spPr>
        <p:txBody>
          <a:bodyPr>
            <a:normAutofit/>
          </a:bodyPr>
          <a:lstStyle/>
          <a:p>
            <a:r>
              <a:rPr lang="en-US" altLang="zh-CN" sz="4800" b="1" dirty="0"/>
              <a:t>2.1.1 </a:t>
            </a:r>
            <a:r>
              <a:rPr kumimoji="0" lang="en-US" altLang="en-US" sz="4400" b="0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吾所以有大患者，爲吾有身</a:t>
            </a:r>
            <a:endParaRPr lang="en-MY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82D72B-3E6F-4267-B80F-046C24B600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503" y="2514599"/>
            <a:ext cx="10029824" cy="3676437"/>
          </a:xfrm>
        </p:spPr>
        <p:txBody>
          <a:bodyPr>
            <a:noAutofit/>
          </a:bodyPr>
          <a:lstStyle/>
          <a:p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身</a:t>
            </a:r>
            <a:r>
              <a:rPr kumimoji="0" lang="zh-TW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是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苦</a:t>
            </a:r>
            <a:r>
              <a:rPr kumimoji="0" lang="zh-TW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的根源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，</a:t>
            </a:r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身是累贅</a:t>
            </a: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好吃，吃眾生肉，為了三寸舌頭</a:t>
            </a: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報應現前，還不醒悟，恐怕來不及</a:t>
            </a: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五公經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r>
              <a:rPr kumimoji="0" lang="zh-TW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云</a:t>
            </a:r>
            <a:r>
              <a:rPr kumimoji="0" lang="en-MY" altLang="zh-TW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: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「</a:t>
            </a:r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子丑之年江邊起，死者萬萬欠棺材，寅卯辰年八九月，遍地死人不堪言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。」</a:t>
            </a:r>
          </a:p>
          <a:p>
            <a:r>
              <a:rPr lang="zh-TW" altLang="en-US" sz="3200" dirty="0">
                <a:latin typeface="KaiTi" panose="02010609060101010101" pitchFamily="49" charset="-122"/>
                <a:ea typeface="KaiTi" panose="02010609060101010101" pitchFamily="49" charset="-122"/>
              </a:rPr>
              <a:t>又云</a:t>
            </a:r>
            <a:r>
              <a:rPr lang="en-MY" altLang="zh-TW" sz="3200" dirty="0">
                <a:latin typeface="KaiTi" panose="02010609060101010101" pitchFamily="49" charset="-122"/>
                <a:ea typeface="KaiTi" panose="02010609060101010101" pitchFamily="49" charset="-122"/>
              </a:rPr>
              <a:t>: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 「</a:t>
            </a:r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朝時得病慕時亡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」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420251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4670"/>
    </mc:Choice>
    <mc:Fallback xmlns="">
      <p:transition spd="slow" advTm="284670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E2EBD-6FBA-40FD-9906-16BC810C3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4504" y="1210732"/>
            <a:ext cx="9601196" cy="1303867"/>
          </a:xfrm>
        </p:spPr>
        <p:txBody>
          <a:bodyPr>
            <a:normAutofit/>
          </a:bodyPr>
          <a:lstStyle/>
          <a:p>
            <a:r>
              <a:rPr lang="en-US" altLang="zh-CN" sz="4800" b="1" dirty="0"/>
              <a:t>2.1.2 </a:t>
            </a:r>
            <a:r>
              <a:rPr kumimoji="0" lang="en-US" altLang="en-US" sz="4400" b="0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吾所以有大患者，爲吾有身</a:t>
            </a:r>
            <a:endParaRPr lang="en-MY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82D72B-3E6F-4267-B80F-046C24B600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3077" y="2505183"/>
            <a:ext cx="9601196" cy="3676437"/>
          </a:xfrm>
        </p:spPr>
        <p:txBody>
          <a:bodyPr>
            <a:noAutofit/>
          </a:bodyPr>
          <a:lstStyle/>
          <a:p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被外面的境界誘惑，內心起貪瞋癡慢</a:t>
            </a: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失掉了性德、善根、功德</a:t>
            </a: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放下自私自利、放下名聞利養、放下五欲六塵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、 </a:t>
            </a:r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放下貪瞋癡慢，心就清淨</a:t>
            </a: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加</a:t>
            </a:r>
            <a:r>
              <a:rPr kumimoji="0" lang="zh-TW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深</a:t>
            </a:r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定功</a:t>
            </a:r>
            <a:r>
              <a:rPr kumimoji="0" lang="zh-TW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，</a:t>
            </a:r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把身體捨棄，往上提升</a:t>
            </a: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身體</a:t>
            </a:r>
            <a:r>
              <a:rPr kumimoji="0" lang="zh-TW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是</a:t>
            </a:r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要利益天下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553032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4670"/>
    </mc:Choice>
    <mc:Fallback xmlns="">
      <p:transition spd="slow" advTm="284670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E2EBD-6FBA-40FD-9906-16BC810C3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4059" y="828675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en-US" altLang="zh-CN" sz="5300" b="1" dirty="0"/>
              <a:t>2.2 </a:t>
            </a:r>
            <a:r>
              <a:rPr kumimoji="0" lang="en-US" altLang="en-US" sz="4900" b="0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故貴以身爲天下，若可寄天下；愛以身爲天下，若可託天下</a:t>
            </a:r>
            <a:endParaRPr lang="en-MY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82D72B-3E6F-4267-B80F-046C24B600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6826" y="2602443"/>
            <a:ext cx="8829674" cy="3939118"/>
          </a:xfrm>
        </p:spPr>
        <p:txBody>
          <a:bodyPr>
            <a:normAutofit fontScale="32500" lnSpcReduction="20000"/>
          </a:bodyPr>
          <a:lstStyle/>
          <a:p>
            <a:r>
              <a:rPr kumimoji="0" lang="en-US" altLang="en-US" sz="9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好好珍惜這個身體</a:t>
            </a:r>
            <a:r>
              <a:rPr kumimoji="0" lang="zh-TW" altLang="en-US" sz="9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，</a:t>
            </a:r>
            <a:r>
              <a:rPr kumimoji="0" lang="en-US" altLang="en-US" sz="9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爲天下人服務</a:t>
            </a:r>
            <a:endParaRPr kumimoji="0" lang="en-US" altLang="en-US" sz="9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0" lang="en-US" altLang="en-US" sz="9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轉惡爲善，轉迷成悟，轉凡成聖</a:t>
            </a:r>
            <a:endParaRPr kumimoji="0" lang="en-US" altLang="en-US" sz="9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0" lang="en-US" altLang="en-US" sz="9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要成就自己，要有使命感</a:t>
            </a:r>
            <a:endParaRPr kumimoji="0" lang="en-US" altLang="en-US" sz="9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0" lang="en-US" altLang="en-US" sz="9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學一句就落實一句</a:t>
            </a:r>
            <a:r>
              <a:rPr kumimoji="0" lang="en-US" altLang="en-US" sz="9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       </a:t>
            </a:r>
          </a:p>
          <a:p>
            <a:r>
              <a:rPr kumimoji="0" lang="en-US" altLang="en-US" sz="9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要好好善待自己</a:t>
            </a:r>
            <a:r>
              <a:rPr kumimoji="0" lang="zh-TW" altLang="en-US" sz="9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r>
              <a:rPr kumimoji="0" lang="en-US" altLang="en-US" sz="9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思想</a:t>
            </a:r>
            <a:r>
              <a:rPr kumimoji="0" lang="zh-TW" altLang="en-US" sz="9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純淨</a:t>
            </a:r>
            <a:r>
              <a:rPr kumimoji="0" lang="en-US" altLang="en-US" sz="9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，</a:t>
            </a:r>
            <a:r>
              <a:rPr kumimoji="0" lang="en-US" altLang="en-US" sz="9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行爲</a:t>
            </a:r>
            <a:r>
              <a:rPr kumimoji="0" lang="zh-TW" altLang="en-US" sz="9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純</a:t>
            </a:r>
            <a:r>
              <a:rPr kumimoji="0" lang="en-US" altLang="en-US" sz="9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善</a:t>
            </a:r>
          </a:p>
          <a:p>
            <a:r>
              <a:rPr kumimoji="0" lang="en-US" altLang="en-US" sz="9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養身，身要動，</a:t>
            </a:r>
            <a:r>
              <a:rPr kumimoji="0" lang="en-US" altLang="en-US" sz="9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心</a:t>
            </a:r>
            <a:r>
              <a:rPr kumimoji="0" lang="zh-TW" altLang="en-US" sz="9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裡如如</a:t>
            </a:r>
            <a:r>
              <a:rPr kumimoji="0" lang="en-US" altLang="en-US" sz="9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不動</a:t>
            </a:r>
            <a:r>
              <a:rPr kumimoji="0" lang="en-US" altLang="en-US" sz="9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kumimoji="0" lang="zh-TW" altLang="en-US" sz="9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kumimoji="0" lang="en-MY" altLang="zh-TW" sz="9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0" lang="en-US" altLang="en-US" sz="9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治理天下，</a:t>
            </a:r>
            <a:r>
              <a:rPr kumimoji="0" lang="en-US" altLang="en-US" sz="9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服務天下</a:t>
            </a:r>
            <a:endParaRPr kumimoji="0" lang="en-US" altLang="en-US" sz="9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lang="en-US" sz="9800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lang="en-MY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67919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BA334-1E48-4622-B4BA-A520A35727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5201" y="896407"/>
            <a:ext cx="5113866" cy="1320800"/>
          </a:xfrm>
        </p:spPr>
        <p:txBody>
          <a:bodyPr>
            <a:normAutofit/>
          </a:bodyPr>
          <a:lstStyle/>
          <a:p>
            <a:r>
              <a:rPr lang="zh-TW" altLang="en-US" sz="4400" dirty="0">
                <a:solidFill>
                  <a:schemeClr val="accent5">
                    <a:lumMod val="5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結論</a:t>
            </a:r>
            <a:endParaRPr lang="en-MY" sz="4400" dirty="0">
              <a:solidFill>
                <a:schemeClr val="accent5">
                  <a:lumMod val="5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386ADF-8B0A-45DF-9BD3-D2A033B1FB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05201" y="2642657"/>
            <a:ext cx="6867524" cy="3318936"/>
          </a:xfrm>
        </p:spPr>
        <p:txBody>
          <a:bodyPr>
            <a:normAutofit/>
          </a:bodyPr>
          <a:lstStyle/>
          <a:p>
            <a:pPr>
              <a:buClr>
                <a:srgbClr val="83992A"/>
              </a:buClr>
              <a:defRPr/>
            </a:pP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放下</a:t>
            </a:r>
            <a:r>
              <a:rPr lang="zh-TW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榮寵</a:t>
            </a: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、</a:t>
            </a: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修習</a:t>
            </a: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忍辱</a:t>
            </a:r>
            <a:endParaRPr lang="en-US" altLang="en-US" sz="3600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>
              <a:buClr>
                <a:srgbClr val="83992A"/>
              </a:buClr>
              <a:defRPr/>
            </a:pPr>
            <a:r>
              <a:rPr kumimoji="0" lang="en-US" alt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身爲苦本</a:t>
            </a: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 、</a:t>
            </a:r>
            <a:r>
              <a:rPr kumimoji="0" lang="en-US" alt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累贅</a:t>
            </a:r>
            <a:endParaRPr kumimoji="0" lang="en-US" altLang="en-US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  <a:p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放下自私自利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身體</a:t>
            </a: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是</a:t>
            </a: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要利益天下</a:t>
            </a:r>
            <a:endParaRPr lang="en-US" sz="3600" dirty="0"/>
          </a:p>
          <a:p>
            <a:endParaRPr lang="en-MY" sz="3200" dirty="0"/>
          </a:p>
        </p:txBody>
      </p:sp>
    </p:spTree>
    <p:extLst>
      <p:ext uri="{BB962C8B-B14F-4D97-AF65-F5344CB8AC3E}">
        <p14:creationId xmlns:p14="http://schemas.microsoft.com/office/powerpoint/2010/main" val="25661480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83C8D-1327-C644-9A2D-5CA9C01731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575" y="838200"/>
            <a:ext cx="6790266" cy="1320800"/>
          </a:xfrm>
        </p:spPr>
        <p:txBody>
          <a:bodyPr/>
          <a:lstStyle/>
          <a:p>
            <a:r>
              <a:rPr lang="en-US" sz="4800" dirty="0">
                <a:solidFill>
                  <a:srgbClr val="92D050"/>
                </a:solidFill>
              </a:rPr>
              <a:t>1 </a:t>
            </a:r>
            <a:r>
              <a:rPr lang="zh-TW" altLang="en-US" sz="4400" dirty="0">
                <a:solidFill>
                  <a:schemeClr val="accent5">
                    <a:lumMod val="5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參考 </a:t>
            </a:r>
            <a:r>
              <a:rPr lang="en-US" sz="4400" dirty="0">
                <a:solidFill>
                  <a:schemeClr val="accent5">
                    <a:lumMod val="50000"/>
                  </a:schemeClr>
                </a:solidFill>
              </a:rPr>
              <a:t>: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9957ABB5-31FC-430A-B4DD-2511549B87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71575" y="2332164"/>
            <a:ext cx="10267949" cy="5909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1.</a:t>
            </a:r>
            <a:r>
              <a:rPr lang="zh-TW" altLang="en-US" sz="2800" dirty="0">
                <a:latin typeface="KaiTi" panose="02010609060101010101" pitchFamily="49" charset="-122"/>
                <a:ea typeface="KaiTi" panose="02010609060101010101" pitchFamily="49" charset="-122"/>
                <a:cs typeface="Times New Roman" panose="02020603050405020304" pitchFamily="18" charset="0"/>
              </a:rPr>
              <a:t>社團法人佛教觀音慈善會</a:t>
            </a:r>
            <a:endParaRPr lang="en-MY" altLang="zh-TW" sz="2800" dirty="0"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http://www.bgm.org.tw/view-news.php?item=7656</a:t>
            </a:r>
            <a:endParaRPr lang="en-US" alt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KaiTi" panose="02010609060101010101" pitchFamily="49" charset="-122"/>
              <a:ea typeface="KaiTi" panose="02010609060101010101" pitchFamily="49" charset="-122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2800" dirty="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2.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  <a:cs typeface="Arial" panose="020B0604020202020204" pitchFamily="34" charset="0"/>
              </a:rPr>
              <a:t>節錄自二零一二淨土大經科註（第十八集）淨空法師主講</a:t>
            </a:r>
            <a:r>
              <a:rPr kumimoji="0" lang="en-US" altLang="en-US" sz="2800" b="0" i="0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http://hwazan.blogspot.com/2014/06/blog-post_6425.html?m=1</a:t>
            </a:r>
            <a:r>
              <a:rPr kumimoji="0" lang="en-US" altLang="en-US" sz="2800" b="0" i="0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2800" dirty="0"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800" dirty="0">
                <a:latin typeface="KaiTi" panose="02010609060101010101" pitchFamily="49" charset="-122"/>
                <a:ea typeface="KaiTi" panose="02010609060101010101" pitchFamily="49" charset="-122"/>
                <a:cs typeface="Times New Roman" panose="02020603050405020304" pitchFamily="18" charset="0"/>
              </a:rPr>
              <a:t>3.</a:t>
            </a:r>
            <a:r>
              <a:rPr lang="zh-CN" altLang="en-US" sz="2800" b="0" i="0" dirty="0"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老法师文集</a:t>
            </a:r>
            <a:r>
              <a:rPr lang="zh-TW" altLang="en-US" sz="2800" b="0" i="0" dirty="0"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網</a:t>
            </a:r>
            <a:r>
              <a:rPr lang="zh-CN" altLang="en-US" sz="2800" b="0" i="0" dirty="0"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endParaRPr lang="en-US" altLang="zh-CN" sz="2800" b="0" i="0" dirty="0"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zh-CN" sz="2800" b="0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KaiTi" panose="02010609060101010101" pitchFamily="49" charset="-122"/>
                <a:cs typeface="Times New Roman" panose="02020603050405020304" pitchFamily="18" charset="0"/>
              </a:rPr>
              <a:t>http://www.jkfswj.org/3g/list.asp?id=7236</a:t>
            </a:r>
            <a:endParaRPr lang="en-MY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2800" dirty="0">
              <a:latin typeface="KaiTi" panose="02010609060101010101" pitchFamily="49" charset="-122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05073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51388-A394-40AD-B2A8-D2DE3F1741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4" y="839789"/>
            <a:ext cx="8596668" cy="1320800"/>
          </a:xfrm>
        </p:spPr>
        <p:txBody>
          <a:bodyPr/>
          <a:lstStyle/>
          <a:p>
            <a:r>
              <a:rPr lang="en-US" sz="4400" dirty="0">
                <a:solidFill>
                  <a:srgbClr val="92D050"/>
                </a:solidFill>
              </a:rPr>
              <a:t>2 </a:t>
            </a:r>
            <a:r>
              <a:rPr lang="zh-TW" altLang="en-US" sz="4400" dirty="0">
                <a:solidFill>
                  <a:schemeClr val="accent5">
                    <a:lumMod val="5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參考</a:t>
            </a:r>
            <a:r>
              <a:rPr lang="en-US" sz="4400" dirty="0">
                <a:solidFill>
                  <a:schemeClr val="accent5">
                    <a:lumMod val="50000"/>
                  </a:schemeClr>
                </a:solidFill>
              </a:rPr>
              <a:t> :</a:t>
            </a:r>
            <a:endParaRPr lang="en-MY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DF6B55-1672-41D6-BD88-AF21727361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6934" y="2160589"/>
            <a:ext cx="8596668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TW" sz="2800" b="0" i="0" dirty="0"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4. </a:t>
            </a:r>
            <a:r>
              <a:rPr lang="en-US" altLang="zh-TW" sz="2800" b="0" i="0" dirty="0"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  <a:hlinkClick r:id="rId2"/>
              </a:rPr>
              <a:t>https://kknews.cc/zh-my/culture/mppz3qz.html</a:t>
            </a:r>
            <a:endParaRPr lang="en-US" altLang="zh-TW" sz="2800" b="0" i="0" dirty="0"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lang="en-US" altLang="zh-TW" sz="2800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r>
              <a:rPr lang="en-US" altLang="zh-TW" sz="2800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5.</a:t>
            </a:r>
            <a:r>
              <a:rPr lang="zh-TW" altLang="en-US" sz="2800" dirty="0">
                <a:latin typeface="KaiTi" panose="02010609060101010101" pitchFamily="49" charset="-122"/>
                <a:ea typeface="KaiTi" panose="02010609060101010101" pitchFamily="49" charset="-122"/>
              </a:rPr>
              <a:t>維基百科</a:t>
            </a:r>
            <a:r>
              <a:rPr lang="zh-TW" altLang="en-US" sz="2800" dirty="0">
                <a:latin typeface="Times New Roman" panose="02020603050405020304" pitchFamily="18" charset="0"/>
                <a:ea typeface="KaiTi" panose="02010609060101010101" pitchFamily="49" charset="-122"/>
                <a:cs typeface="Times New Roman" panose="02020603050405020304" pitchFamily="18" charset="0"/>
              </a:rPr>
              <a:t> </a:t>
            </a:r>
            <a:endParaRPr lang="en-MY" altLang="zh-TW" sz="2800" dirty="0">
              <a:latin typeface="Times New Roman" panose="02020603050405020304" pitchFamily="18" charset="0"/>
              <a:ea typeface="KaiTi" panose="02010609060101010101" pitchFamily="49" charset="-122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https://zh.m.wikipedia.org/wiki/%E8%80%81%E5%AD%90</a:t>
            </a:r>
          </a:p>
          <a:p>
            <a:endParaRPr lang="en-US" altLang="zh-CN" sz="2400" b="0" i="0" dirty="0"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0623202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86A448-4762-432A-B625-0C29F86B96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4059" y="981075"/>
            <a:ext cx="5732991" cy="1320800"/>
          </a:xfrm>
        </p:spPr>
        <p:txBody>
          <a:bodyPr>
            <a:normAutofit/>
          </a:bodyPr>
          <a:lstStyle/>
          <a:p>
            <a:r>
              <a:rPr lang="zh-TW" altLang="en-US" sz="4400" dirty="0">
                <a:solidFill>
                  <a:schemeClr val="accent5">
                    <a:lumMod val="5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道德經介紹</a:t>
            </a:r>
            <a:endParaRPr lang="en-MY" sz="4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5F89BA2-E793-41C9-B650-C052FBE6D14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76326" y="2479121"/>
            <a:ext cx="10365658" cy="41857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老師們好，今天學生想要和大家分享《道德經》猒恥第十三章：寵辱若驚，貴大患若身。何謂寵辱若驚？寵爲下得之若驚，失之若驚，是謂寵辱若驚。何謂貴大患若身？吾所以有大患者，爲吾有身，及吾無身，吾有何患？故貴以身爲天下，若可寄天下；愛以身爲天下，若可託天下。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老子是出生在周朝時代，姓李名耳，字聃，春秋末期人，和孔子同年代。老子道德經</a:t>
            </a:r>
            <a:r>
              <a:rPr kumimoji="0" lang="zh-TW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總共有八十一章。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36322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81D5DF-ECB4-4D26-A426-618319AA95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2660" y="1123950"/>
            <a:ext cx="8596668" cy="1320800"/>
          </a:xfrm>
        </p:spPr>
        <p:txBody>
          <a:bodyPr/>
          <a:lstStyle/>
          <a:p>
            <a:r>
              <a:rPr lang="en-US" altLang="zh-CN" sz="4800" dirty="0">
                <a:solidFill>
                  <a:srgbClr val="92D050"/>
                </a:solidFill>
              </a:rPr>
              <a:t>1.1 </a:t>
            </a:r>
            <a:r>
              <a:rPr kumimoji="0" lang="en-US" altLang="en-US" sz="4400" b="0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寵辱若驚</a:t>
            </a:r>
            <a:endParaRPr lang="en-MY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D156D9-54F2-400F-88FE-BAD304EECA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1126" y="2562737"/>
            <a:ext cx="9601196" cy="4018530"/>
          </a:xfrm>
        </p:spPr>
        <p:txBody>
          <a:bodyPr>
            <a:normAutofit fontScale="85000" lnSpcReduction="20000"/>
          </a:bodyPr>
          <a:lstStyle/>
          <a:p>
            <a:pPr marL="0" marR="0" lvl="0" indent="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這一</a:t>
            </a:r>
            <a:r>
              <a:rPr kumimoji="0" lang="zh-TW" altLang="en-US" sz="3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章</a:t>
            </a:r>
            <a:r>
              <a:rPr kumimoji="0" lang="en-US" altLang="en-US" sz="3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是</a:t>
            </a:r>
            <a:r>
              <a:rPr kumimoji="0" lang="zh-TW" altLang="en-US" sz="3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講</a:t>
            </a:r>
            <a:r>
              <a:rPr kumimoji="0" lang="en-US" altLang="en-US" sz="3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我們很貪戀這個身體。寵就是講的榮寵、榮譽，我們自己要好好思考，這個榮譽不應該得而得到的話，一定是壞事。老子有講到</a:t>
            </a:r>
            <a:r>
              <a:rPr kumimoji="0" lang="en-US" altLang="en-US" sz="3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:「福</a:t>
            </a:r>
            <a:r>
              <a:rPr kumimoji="0" lang="zh-TW" altLang="en-US" sz="3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隨</a:t>
            </a:r>
            <a:r>
              <a:rPr kumimoji="0" lang="en-US" altLang="en-US" sz="3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禍所</a:t>
            </a:r>
            <a:r>
              <a:rPr kumimoji="0" lang="zh-TW" altLang="en-US" sz="3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依</a:t>
            </a:r>
            <a:r>
              <a:rPr kumimoji="0" lang="en-US" altLang="en-US" sz="3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｣。就算是應該得到的，也要很謙虛才能避勉禍害。要牢記老子的三寶，謙卑、節儉、退在人後。現代人從小所學習的就是競爭，看到人家的榮寵，就會生嫉妒障礙。所以我們應該降低姿勢，做好事最好不要讓人知道，好事應該爲社會，爲利益大衆而做，決定不求果報。相反的，如果失去了榮寵也會驚慌失措，患得患失。我們受到別人的辱罵、嚴重的侮辱的時候，我們也會感到不安、驚恐。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 </a:t>
            </a:r>
          </a:p>
          <a:p>
            <a:pPr algn="ctr"/>
            <a:endParaRPr lang="en-MY" dirty="0"/>
          </a:p>
        </p:txBody>
      </p:sp>
    </p:spTree>
    <p:extLst>
      <p:ext uri="{BB962C8B-B14F-4D97-AF65-F5344CB8AC3E}">
        <p14:creationId xmlns:p14="http://schemas.microsoft.com/office/powerpoint/2010/main" val="8943046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81D5DF-ECB4-4D26-A426-618319AA95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6272" y="1151658"/>
            <a:ext cx="9601196" cy="1303867"/>
          </a:xfrm>
        </p:spPr>
        <p:txBody>
          <a:bodyPr/>
          <a:lstStyle/>
          <a:p>
            <a:r>
              <a:rPr lang="en-US" altLang="zh-CN" sz="4800" dirty="0">
                <a:solidFill>
                  <a:srgbClr val="92D050"/>
                </a:solidFill>
              </a:rPr>
              <a:t>1.2 </a:t>
            </a:r>
            <a:r>
              <a:rPr kumimoji="0" lang="en-US" altLang="en-US" sz="4400" b="0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失之若驚</a:t>
            </a:r>
            <a:endParaRPr lang="en-MY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D156D9-54F2-400F-88FE-BAD304EECA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455525"/>
            <a:ext cx="9601196" cy="3914453"/>
          </a:xfrm>
        </p:spPr>
        <p:txBody>
          <a:bodyPr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我們在一生當中時常遇到許多恩怨情仇，原因就是我們不明瞭因果報應，不能夠忍辱，因小怨而成大仇。人家惡意對我們，應當要接受這個報應，要記住別人的善；常念別人的恩，決定沒有報復怨恨的心態，這樣才能一筆勾銷。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endParaRPr lang="en-MY" dirty="0"/>
          </a:p>
        </p:txBody>
      </p:sp>
    </p:spTree>
    <p:extLst>
      <p:ext uri="{BB962C8B-B14F-4D97-AF65-F5344CB8AC3E}">
        <p14:creationId xmlns:p14="http://schemas.microsoft.com/office/powerpoint/2010/main" val="4801678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0628D9-061E-49C6-9357-57AD221F3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1837" y="1105957"/>
            <a:ext cx="9601196" cy="886431"/>
          </a:xfrm>
        </p:spPr>
        <p:txBody>
          <a:bodyPr/>
          <a:lstStyle/>
          <a:p>
            <a:r>
              <a:rPr lang="en-US" altLang="zh-CN" sz="4800" dirty="0">
                <a:solidFill>
                  <a:srgbClr val="92D050"/>
                </a:solidFill>
              </a:rPr>
              <a:t>2.1.1 </a:t>
            </a:r>
            <a:r>
              <a:rPr kumimoji="0" lang="en-US" altLang="en-US" sz="4400" b="0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吾所以有大患者，爲吾有身</a:t>
            </a:r>
            <a:endParaRPr lang="en-MY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2F9E68-5D0D-4027-96E1-4185ECEE13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1837" y="2455522"/>
            <a:ext cx="9601196" cy="3965825"/>
          </a:xfrm>
        </p:spPr>
        <p:txBody>
          <a:bodyPr>
            <a:no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接下來是「吾所以有大患者，爲吾有身」就是說我有很大的憂患，因為我有這個身體。身</a:t>
            </a:r>
            <a:r>
              <a:rPr kumimoji="0" lang="zh-TW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是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苦</a:t>
            </a:r>
            <a:r>
              <a:rPr kumimoji="0" lang="zh-TW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的根源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，這個身是累贅，因為有身體，執著這個身是我，纔有老病死。爲了這個身造了許許多多的罪業。我們好吃，吃眾生肉，為了</a:t>
            </a:r>
            <a:r>
              <a:rPr kumimoji="0" lang="zh-TW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色香味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，殺了多少生命、造了多少業！這些猪、雞、鴨等等生出來就被關在籠子裡，等着人把它們宰了，吃掉它們，那種感覺很像現在的我們，因為疫情也被關在家裡，整天提心吊胆，哪一天輪到我染上病毒，就在等死，真的是報應現前，還不醒悟，恐怕來不及。有本預言書《五公經》有一段講到瘟疫達到高峰的時侯，「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子丑之年江邊起，死者萬萬欠棺材，寅卯辰年八九月，遍地死人不堪言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。」，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這種疫情</a:t>
            </a:r>
            <a:r>
              <a:rPr kumimoji="0" lang="zh-TW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預料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會持續蔓延到</a:t>
            </a:r>
            <a:r>
              <a:rPr kumimoji="0" lang="zh-TW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二零二四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年農曆八九月；又</a:t>
            </a:r>
            <a:r>
              <a:rPr kumimoji="0" lang="zh-TW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說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「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朝時得病慕時亡」形容疫情到顛峰時的悲殘景像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 </a:t>
            </a:r>
          </a:p>
          <a:p>
            <a:pPr algn="just"/>
            <a:endParaRPr lang="en-MY" sz="2800" dirty="0"/>
          </a:p>
        </p:txBody>
      </p:sp>
    </p:spTree>
    <p:extLst>
      <p:ext uri="{BB962C8B-B14F-4D97-AF65-F5344CB8AC3E}">
        <p14:creationId xmlns:p14="http://schemas.microsoft.com/office/powerpoint/2010/main" val="6264751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0628D9-061E-49C6-9357-57AD221F3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1837" y="1093627"/>
            <a:ext cx="8596668" cy="1320800"/>
          </a:xfrm>
        </p:spPr>
        <p:txBody>
          <a:bodyPr/>
          <a:lstStyle/>
          <a:p>
            <a:r>
              <a:rPr lang="en-US" altLang="zh-CN" sz="4800" dirty="0">
                <a:solidFill>
                  <a:srgbClr val="92D050"/>
                </a:solidFill>
              </a:rPr>
              <a:t>2.1.2 </a:t>
            </a:r>
            <a:r>
              <a:rPr kumimoji="0" lang="en-US" altLang="en-US" sz="4400" b="0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吾所以有大患者，爲吾有身</a:t>
            </a:r>
            <a:endParaRPr lang="en-MY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2F9E68-5D0D-4027-96E1-4185ECEE13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1837" y="2414427"/>
            <a:ext cx="9601196" cy="4167348"/>
          </a:xfrm>
        </p:spPr>
        <p:txBody>
          <a:bodyPr>
            <a:noAutofit/>
          </a:bodyPr>
          <a:lstStyle/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我們還為這個六根造業，以為這六根是我。被外面的境界誘惑，內心起貪瞋癡慢，結果</a:t>
            </a:r>
            <a:r>
              <a:rPr kumimoji="0" lang="zh-TW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造了許許多多的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罪</a:t>
            </a:r>
            <a:r>
              <a:rPr kumimoji="0" lang="zh-TW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業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如果真有</a:t>
            </a:r>
            <a:r>
              <a:rPr kumimoji="0" lang="zh-TW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能力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觀察，得</a:t>
            </a:r>
            <a:r>
              <a:rPr kumimoji="0" lang="zh-TW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少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失</a:t>
            </a:r>
            <a:r>
              <a:rPr kumimoji="0" lang="zh-TW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多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失掉的是性德</a:t>
            </a:r>
            <a:r>
              <a:rPr lang="en-US" altLang="en-US" sz="2400" dirty="0" err="1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、善根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。得到</a:t>
            </a:r>
            <a:r>
              <a:rPr kumimoji="0" lang="zh-TW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的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是</a:t>
            </a:r>
            <a:r>
              <a:rPr kumimoji="0" lang="zh-TW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數不盡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的罪業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我們必須要了解真實真相，聖賢人所謂的破身見。我所擁有的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，</a:t>
            </a:r>
            <a:r>
              <a:rPr kumimoji="0" lang="zh-TW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就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像服</a:t>
            </a:r>
            <a:r>
              <a:rPr kumimoji="0" lang="zh-TW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裝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一樣，服</a:t>
            </a:r>
            <a:r>
              <a:rPr kumimoji="0" lang="zh-TW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裝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是我所擁有的，不是</a:t>
            </a:r>
            <a:r>
              <a:rPr kumimoji="0" lang="zh-TW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自己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，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身體也是我所擁有的。知道身不是自己，就能放下了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｡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要先放下自私自利、放下名聞利養、放下五欲六塵、放下貪瞋癡慢，心就清淨了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 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如果沒有身體就很自在，所以老子知道身</a:t>
            </a:r>
            <a:r>
              <a:rPr kumimoji="0" lang="zh-TW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是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苦</a:t>
            </a:r>
            <a:r>
              <a:rPr kumimoji="0" lang="zh-TW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的根源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r>
              <a:rPr lang="en-US" altLang="en-US" sz="2400" dirty="0" err="1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如何把身體</a:t>
            </a:r>
            <a:r>
              <a:rPr lang="zh-TW" altLang="en-US" sz="2400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放下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？</a:t>
            </a:r>
            <a:r>
              <a:rPr kumimoji="0" lang="zh-TW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不要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身，加</a:t>
            </a:r>
            <a:r>
              <a:rPr kumimoji="0" lang="zh-TW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深自己的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定功，確確實實他</a:t>
            </a:r>
            <a:r>
              <a:rPr kumimoji="0" lang="zh-TW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有本事不要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這</a:t>
            </a:r>
            <a:r>
              <a:rPr kumimoji="0" lang="zh-TW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個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身體，往</a:t>
            </a:r>
            <a:r>
              <a:rPr kumimoji="0" lang="zh-TW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高處爬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，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可是我們的身體還在，那就要利益天下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 </a:t>
            </a:r>
          </a:p>
          <a:p>
            <a:pPr algn="just"/>
            <a:endParaRPr lang="en-MY" sz="3200" dirty="0"/>
          </a:p>
        </p:txBody>
      </p:sp>
    </p:spTree>
    <p:extLst>
      <p:ext uri="{BB962C8B-B14F-4D97-AF65-F5344CB8AC3E}">
        <p14:creationId xmlns:p14="http://schemas.microsoft.com/office/powerpoint/2010/main" val="13860353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0628D9-061E-49C6-9357-57AD221F3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0627" y="1048807"/>
            <a:ext cx="9601196" cy="1303867"/>
          </a:xfrm>
        </p:spPr>
        <p:txBody>
          <a:bodyPr>
            <a:normAutofit fontScale="90000"/>
          </a:bodyPr>
          <a:lstStyle/>
          <a:p>
            <a:r>
              <a:rPr lang="en-US" altLang="zh-CN" sz="5300" dirty="0">
                <a:solidFill>
                  <a:srgbClr val="92D050"/>
                </a:solidFill>
              </a:rPr>
              <a:t>2.2.1 </a:t>
            </a:r>
            <a:r>
              <a:rPr kumimoji="0" lang="en-US" altLang="en-US" sz="4400" b="0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故貴以身爲天下，若可寄天下</a:t>
            </a:r>
            <a:r>
              <a:rPr kumimoji="0" lang="en-US" altLang="en-US" sz="4400" b="0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； </a:t>
            </a:r>
            <a:r>
              <a:rPr kumimoji="0" lang="en-US" altLang="en-US" sz="4400" b="0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愛以身爲天下，若可託天下</a:t>
            </a:r>
            <a:endParaRPr lang="en-MY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2F9E68-5D0D-4027-96E1-4185ECEE13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63138"/>
            <a:ext cx="9601196" cy="4429495"/>
          </a:xfrm>
        </p:spPr>
        <p:txBody>
          <a:bodyPr>
            <a:no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接下來是「故貴以身爲天下，若可寄天下；愛以身爲天下，若可託天下</a:t>
            </a:r>
            <a:r>
              <a:rPr kumimoji="0" lang="en-US" altLang="en-US" sz="2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｡」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我們要好好珍惜這個身體，吃飯要養這個身體，這個身體是爲天下人服務，要懂得修福積德，利益一切大衆，要會散財，生活要節儉，把心量擴大，時刻想爲天下人服務。幫助他們轉惡爲善，轉迷成悟，轉凡成聖。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要想幫助天下人，首先要成就自己，要有使命感，這個動力會讓我精進不懈</a:t>
            </a:r>
            <a:r>
              <a:rPr kumimoji="0" lang="en-US" altLang="en-US" sz="2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要想到許許多多苦難的天下人都等着幫忙，如果我不認真努力學習，由其是對傳統文化的傳承，怎麼對得起這些人</a:t>
            </a:r>
            <a:r>
              <a:rPr kumimoji="0" lang="en-US" altLang="en-US" sz="2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？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 </a:t>
            </a:r>
          </a:p>
          <a:p>
            <a:pPr algn="just"/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39347927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0628D9-061E-49C6-9357-57AD221F3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1000125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en-US" altLang="zh-CN" sz="5300" dirty="0">
                <a:solidFill>
                  <a:srgbClr val="92D050"/>
                </a:solidFill>
              </a:rPr>
              <a:t>2.2.2 </a:t>
            </a:r>
            <a:r>
              <a:rPr kumimoji="0" lang="en-US" altLang="en-US" sz="4400" b="0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故貴以身爲天下，若可寄天下；愛以身爲天下，若可託天下</a:t>
            </a:r>
            <a:endParaRPr lang="en-MY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2F9E68-5D0D-4027-96E1-4185ECEE13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686963"/>
            <a:ext cx="9601196" cy="4429495"/>
          </a:xfrm>
        </p:spPr>
        <p:txBody>
          <a:bodyPr>
            <a:noAutofit/>
          </a:bodyPr>
          <a:lstStyle/>
          <a:p>
            <a:pPr mar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絕對不是說，成聖賢后，我纔來幫助天下人，不是這個意思。我學一句就落實一句，我學兩句就落實兩句，縱然我還學不成，這個心願不能沒有。要好好善待自己，身體是物質。如果心</a:t>
            </a: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地</a:t>
            </a: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善良，思想</a:t>
            </a: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純淨</a:t>
            </a: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，</a:t>
            </a: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行爲</a:t>
            </a: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純</a:t>
            </a: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善，身體</a:t>
            </a: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就會轉變</a:t>
            </a: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，</a:t>
            </a: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相貌會</a:t>
            </a: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變美，它就不容易老</a:t>
            </a: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化</a:t>
            </a: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algn="just"/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17937731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0628D9-061E-49C6-9357-57AD221F3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775613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en-US" altLang="zh-CN" sz="5300" dirty="0">
                <a:solidFill>
                  <a:srgbClr val="92D050"/>
                </a:solidFill>
              </a:rPr>
              <a:t>2.2.3 </a:t>
            </a:r>
            <a:r>
              <a:rPr kumimoji="0" lang="en-US" altLang="en-US" sz="4400" b="0" i="0" u="none" strike="noStrike" cap="none" normalizeH="0" baseline="0" dirty="0" err="1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故貴以身爲天下，若可寄天下；愛以身爲天下，若可託天下</a:t>
            </a:r>
            <a:endParaRPr lang="en-MY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2F9E68-5D0D-4027-96E1-4185ECEE13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096413"/>
            <a:ext cx="9601196" cy="4429495"/>
          </a:xfrm>
        </p:spPr>
        <p:txBody>
          <a:bodyPr>
            <a:no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養身，身要動，心</a:t>
            </a: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裡如如</a:t>
            </a: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不動</a:t>
            </a: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。 </a:t>
            </a: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爲天下人服務的事</a:t>
            </a: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情，</a:t>
            </a: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要</a:t>
            </a: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盡心盡力的做</a:t>
            </a:r>
            <a:r>
              <a:rPr lang="en-US" altLang="en-US" sz="3600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r>
              <a:rPr lang="en-US" altLang="en-US" sz="3600" dirty="0" err="1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一天到晚都</a:t>
            </a:r>
            <a:r>
              <a:rPr lang="zh-TW" altLang="en-US" sz="3600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很</a:t>
            </a:r>
            <a:r>
              <a:rPr lang="en-US" altLang="en-US" sz="3600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忙</a:t>
            </a:r>
            <a:r>
              <a:rPr lang="zh-TW" altLang="en-US" sz="3600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，可是又</a:t>
            </a:r>
            <a:r>
              <a:rPr lang="en-US" altLang="en-US" sz="3600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不</a:t>
            </a:r>
            <a:r>
              <a:rPr lang="zh-TW" altLang="en-US" sz="3600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覺得</a:t>
            </a:r>
            <a:r>
              <a:rPr lang="en-US" altLang="en-US" sz="3600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累</a:t>
            </a:r>
            <a:r>
              <a:rPr lang="zh-TW" altLang="en-US" sz="3600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，</a:t>
            </a:r>
            <a:r>
              <a:rPr lang="en-US" altLang="en-US" sz="3600" dirty="0" err="1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把整個</a:t>
            </a: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身體放輕鬆</a:t>
            </a:r>
            <a:r>
              <a:rPr lang="en-US" altLang="en-US" sz="3600" dirty="0" err="1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，</a:t>
            </a: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心</a:t>
            </a: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裡面不要有東西</a:t>
            </a: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，</a:t>
            </a: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就很自在</a:t>
            </a: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所以，珍貴自己的身體是爲了治理天下，天下的重任就可以寄託他；愛惜自己的身體是爲了服務天下，天下的重任就可以託付給他了</a:t>
            </a: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</a:p>
          <a:p>
            <a:pPr algn="just"/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6678165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0628D9-061E-49C6-9357-57AD221F3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1" y="933450"/>
            <a:ext cx="8596668" cy="1320800"/>
          </a:xfrm>
        </p:spPr>
        <p:txBody>
          <a:bodyPr>
            <a:normAutofit/>
          </a:bodyPr>
          <a:lstStyle/>
          <a:p>
            <a:r>
              <a:rPr lang="zh-TW" altLang="en-US" sz="4800" dirty="0">
                <a:solidFill>
                  <a:schemeClr val="accent5">
                    <a:lumMod val="5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結論</a:t>
            </a:r>
            <a:endParaRPr lang="en-MY" sz="4800" dirty="0">
              <a:solidFill>
                <a:schemeClr val="accent5">
                  <a:lumMod val="5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2F9E68-5D0D-4027-96E1-4185ECEE13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373330"/>
            <a:ext cx="9601196" cy="4058292"/>
          </a:xfrm>
        </p:spPr>
        <p:txBody>
          <a:bodyPr>
            <a:noAutofit/>
          </a:bodyPr>
          <a:lstStyle/>
          <a:p>
            <a:pPr marL="0" indent="0" algn="just">
              <a:buClr>
                <a:srgbClr val="83992A"/>
              </a:buClr>
              <a:buNone/>
              <a:defRPr/>
            </a:pP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我們要</a:t>
            </a: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放下</a:t>
            </a:r>
            <a:r>
              <a:rPr lang="zh-TW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榮寵，認真的</a:t>
            </a: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修習</a:t>
            </a: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忍辱</a:t>
            </a: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，不要受外面的環境影响。要知道</a:t>
            </a:r>
            <a:r>
              <a:rPr kumimoji="0" lang="en-US" alt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身爲苦本</a:t>
            </a: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，</a:t>
            </a: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這個身是</a:t>
            </a:r>
            <a:r>
              <a:rPr kumimoji="0" lang="en-US" altLang="en-US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累贅</a:t>
            </a:r>
            <a:r>
              <a:rPr kumimoji="0" lang="zh-TW" alt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。</a:t>
            </a: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要</a:t>
            </a: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放下自私自利</a:t>
            </a: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，</a:t>
            </a: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爲大衆服務，要懂得修福積德，</a:t>
            </a:r>
            <a:r>
              <a:rPr lang="en-US" altLang="en-US" sz="3600" dirty="0" err="1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先成就自己</a:t>
            </a: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，要有使命感</a:t>
            </a: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，</a:t>
            </a: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有</a:t>
            </a: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這個身體</a:t>
            </a: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是</a:t>
            </a:r>
            <a:r>
              <a:rPr kumimoji="0" lang="en-US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爲</a:t>
            </a: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了</a:t>
            </a: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利益天下</a:t>
            </a: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，</a:t>
            </a:r>
            <a:r>
              <a:rPr kumimoji="0" lang="en-US" altLang="en-US" sz="3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服務天下</a:t>
            </a:r>
            <a:r>
              <a:rPr kumimoji="0" lang="zh-TW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US" sz="3600" dirty="0"/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917433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8285</TotalTime>
  <Words>926</Words>
  <Application>Microsoft Office PowerPoint</Application>
  <PresentationFormat>Widescreen</PresentationFormat>
  <Paragraphs>105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KaiTi</vt:lpstr>
      <vt:lpstr>Arial</vt:lpstr>
      <vt:lpstr>Times New Roman</vt:lpstr>
      <vt:lpstr>Trebuchet MS</vt:lpstr>
      <vt:lpstr>Wingdings 3</vt:lpstr>
      <vt:lpstr>Facet</vt:lpstr>
      <vt:lpstr>PowerPoint Presentation</vt:lpstr>
      <vt:lpstr>《道德經》</vt:lpstr>
      <vt:lpstr>道德經介紹</vt:lpstr>
      <vt:lpstr>1.1 寵辱若驚</vt:lpstr>
      <vt:lpstr>1.2 失之若驚</vt:lpstr>
      <vt:lpstr>2.1.1 吾所以有大患者，爲吾有身</vt:lpstr>
      <vt:lpstr>2.1.2 吾所以有大患者，爲吾有身</vt:lpstr>
      <vt:lpstr>2.2 故貴以身爲天下，若可寄天下；愛以身爲天下，若可託天下</vt:lpstr>
      <vt:lpstr>結論</vt:lpstr>
      <vt:lpstr>1 參考 :</vt:lpstr>
      <vt:lpstr>2 參考 :</vt:lpstr>
      <vt:lpstr>道德經介紹</vt:lpstr>
      <vt:lpstr>1.1 寵辱若驚</vt:lpstr>
      <vt:lpstr>1.2 失之若驚</vt:lpstr>
      <vt:lpstr>2.1.1 吾所以有大患者，爲吾有身</vt:lpstr>
      <vt:lpstr>2.1.2 吾所以有大患者，爲吾有身</vt:lpstr>
      <vt:lpstr>2.2.1 故貴以身爲天下，若可寄天下； 愛以身爲天下，若可託天下</vt:lpstr>
      <vt:lpstr>2.2.2 故貴以身爲天下，若可寄天下；愛以身爲天下，若可託天下</vt:lpstr>
      <vt:lpstr>2.2.3 故貴以身爲天下，若可寄天下；愛以身爲天下，若可託天下</vt:lpstr>
      <vt:lpstr>結論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《大学》</dc:title>
  <dc:creator>Yiying Jiao</dc:creator>
  <cp:lastModifiedBy>oon hong ng</cp:lastModifiedBy>
  <cp:revision>241</cp:revision>
  <cp:lastPrinted>2021-01-12T16:45:50Z</cp:lastPrinted>
  <dcterms:created xsi:type="dcterms:W3CDTF">2020-11-17T00:47:18Z</dcterms:created>
  <dcterms:modified xsi:type="dcterms:W3CDTF">2021-06-11T16:01:23Z</dcterms:modified>
</cp:coreProperties>
</file>