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4" r:id="rId1"/>
  </p:sldMasterIdLst>
  <p:notesMasterIdLst>
    <p:notesMasterId r:id="rId15"/>
  </p:notesMasterIdLst>
  <p:sldIdLst>
    <p:sldId id="256" r:id="rId2"/>
    <p:sldId id="271" r:id="rId3"/>
    <p:sldId id="272" r:id="rId4"/>
    <p:sldId id="273" r:id="rId5"/>
    <p:sldId id="274" r:id="rId6"/>
    <p:sldId id="275" r:id="rId7"/>
    <p:sldId id="276" r:id="rId8"/>
    <p:sldId id="262" r:id="rId9"/>
    <p:sldId id="263" r:id="rId10"/>
    <p:sldId id="264" r:id="rId11"/>
    <p:sldId id="265" r:id="rId12"/>
    <p:sldId id="277" r:id="rId13"/>
    <p:sldId id="270" r:id="rId1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0580" autoAdjust="0"/>
  </p:normalViewPr>
  <p:slideViewPr>
    <p:cSldViewPr>
      <p:cViewPr varScale="1">
        <p:scale>
          <a:sx n="79" d="100"/>
          <a:sy n="79" d="100"/>
        </p:scale>
        <p:origin x="920" y="64"/>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292D6257-0EC8-49A7-AFF1-FFBD90078284}" type="datetimeFigureOut">
              <a:rPr lang="en-IN" smtClean="0"/>
              <a:pPr/>
              <a:t>18-05-2023</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6D247B49-925E-4B1E-92F1-D390804F7CEA}" type="slidenum">
              <a:rPr lang="en-IN" smtClean="0"/>
              <a:pPr/>
              <a:t>‹#›</a:t>
            </a:fld>
            <a:endParaRPr lang="en-IN"/>
          </a:p>
        </p:txBody>
      </p:sp>
    </p:spTree>
    <p:extLst>
      <p:ext uri="{BB962C8B-B14F-4D97-AF65-F5344CB8AC3E}">
        <p14:creationId xmlns:p14="http://schemas.microsoft.com/office/powerpoint/2010/main" val="42336561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aim of the presentation is to understand the role and importance of hospitality and guest services practices within Hotels. In this presentation, the discussion will be based on Conrad Hotels &amp; Resorts. The presentation will focus on the main consumers of Conrad Hotel &amp; Resorts and the nature, scope, and roles of guest services that are given by the hotel to the guests. The role of function of guest services will also be discussed in the presentation along with the importance of hospitality and how the hotel meets the needs and expectations of gussets.</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D247B49-925E-4B1E-92F1-D390804F7CEA}" type="slidenum">
              <a:rPr lang="en-IN" smtClean="0"/>
              <a:pPr/>
              <a:t>3</a:t>
            </a:fld>
            <a:endParaRPr lang="en-IN"/>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Conrad Hotels and Resorts is a luxury hotel and resort brand owned by Hilton Worldwide. It operates 46 hotels and resorts with about 15,100 rooms in 23 countries and territories. In Conrad Hotels and Resorts, guests may enjoy personalised service while learning about local and worldwide culture (Conrad Hotels and Resorts (2023). Barron Hilton, son of Conrad Hilton, launched the company and named it after his father. In 1985, the first Conrad hotel opened in Australia. After the merger of the two Hilton businesses in 2005, the brand was kept as a luxury wing of Hilton.</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D247B49-925E-4B1E-92F1-D390804F7CEA}" type="slidenum">
              <a:rPr lang="en-IN" smtClean="0"/>
              <a:pPr/>
              <a:t>4</a:t>
            </a:fld>
            <a:endParaRPr lang="en-IN"/>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Families, tourists, travellers, special guests, business travellers, luxury clients, and eco-friendly travellers are all examples of Conrad hotel customers. Each category has different requirements and preferences, such as family-friendly facilities, guided tours, cultural experiences, accessible accommodations, technological conveniences, special services, and environmentally friendly practices (Conrad Hotels &amp; Resorts, 2023). Understanding these typologies can help the hotel chain to better target their marketing and compete.</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D247B49-925E-4B1E-92F1-D390804F7CEA}" type="slidenum">
              <a:rPr lang="en-IN" smtClean="0"/>
              <a:pPr/>
              <a:t>5</a:t>
            </a:fld>
            <a:endParaRPr lang="en-IN"/>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latin typeface="+mn-lt"/>
                <a:ea typeface="+mn-ea"/>
                <a:cs typeface="+mn-cs"/>
              </a:rPr>
              <a:t>The Conrad Hotels and Resorts is a luxury hotel company with numerous brands that offer a variety of products and services to meet the demands of its consumers. They serve food and drinks, including dinner and breakfast, and cater to a variety of customers (Conrad Hotels and Resorts, 2021). The hotel also offers its visitors amenities such as a gym and a spa. By offering additional services such as family packages and conferencing facilities, the Conrad Hotel caters to both leisure and business guests. The hotel also provides various packages and discounts for the customers. This is available to a variety of people, including AARP and AAA/CAA members, military families, senior clients, and those that book in advance. The hotel also offers credit card incentives and chances to earn bonus points by booking specific packages or utilising linked services such as car rentals and </a:t>
            </a:r>
            <a:r>
              <a:rPr lang="en-GB" sz="1200" kern="1200" dirty="0" err="1">
                <a:solidFill>
                  <a:schemeClr val="tx1"/>
                </a:solidFill>
                <a:latin typeface="+mn-lt"/>
                <a:ea typeface="+mn-ea"/>
                <a:cs typeface="+mn-cs"/>
              </a:rPr>
              <a:t>Lyft</a:t>
            </a:r>
            <a:r>
              <a:rPr lang="en-GB" sz="1200" kern="1200" dirty="0">
                <a:solidFill>
                  <a:schemeClr val="tx1"/>
                </a:solidFill>
                <a:latin typeface="+mn-lt"/>
                <a:ea typeface="+mn-ea"/>
                <a:cs typeface="+mn-cs"/>
              </a:rPr>
              <a:t> accounts. There is also an offer to earn unlimited bonus points on stays for a specified time period (Conrad Hotels and Resorts, 2022).</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D247B49-925E-4B1E-92F1-D390804F7CEA}" type="slidenum">
              <a:rPr lang="en-IN" smtClean="0"/>
              <a:pPr/>
              <a:t>6</a:t>
            </a:fld>
            <a:endParaRPr lang="en-IN"/>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200" kern="1200" dirty="0">
                <a:solidFill>
                  <a:schemeClr val="tx1"/>
                </a:solidFill>
                <a:latin typeface="+mn-lt"/>
                <a:ea typeface="+mn-ea"/>
                <a:cs typeface="+mn-cs"/>
              </a:rPr>
              <a:t>Guest satisfaction requires the efficient and optimal use of resources. Restaurant waste management and food service planning might be handled by a separate department (People, 2017). Conrad may improve the guest experience and safety by implementing new technology such as cloud-based and touch-less technology (Wood, 2015). This incorporates facial recognition technology and health kiosks. A user-friendly website, several contact channels, and pre-arrival request monitoring are all important in producing a great guest experience. Cloud-based mobile PMS, mobile housekeeping solutions, self-service alternatives, guestroom automation, messaging technologies, and personalisation can all improve the guest experience and increase hotel income. To retain customers and remain competitive in the market, the hotel must provide excellent customer service (Wood, 2015). In addition, to improve visitor happiness, schedule cleaning programmes, and track inventory, the hotel can invest in hotel maintenance software.</a:t>
            </a:r>
            <a:endParaRPr lang="en-US" sz="1200" kern="1200" dirty="0">
              <a:solidFill>
                <a:schemeClr val="tx1"/>
              </a:solidFill>
              <a:latin typeface="+mn-lt"/>
              <a:ea typeface="+mn-ea"/>
              <a:cs typeface="+mn-cs"/>
            </a:endParaRPr>
          </a:p>
        </p:txBody>
      </p:sp>
      <p:sp>
        <p:nvSpPr>
          <p:cNvPr id="4" name="Slide Number Placeholder 3"/>
          <p:cNvSpPr>
            <a:spLocks noGrp="1"/>
          </p:cNvSpPr>
          <p:nvPr>
            <p:ph type="sldNum" sz="quarter" idx="10"/>
          </p:nvPr>
        </p:nvSpPr>
        <p:spPr/>
        <p:txBody>
          <a:bodyPr/>
          <a:lstStyle/>
          <a:p>
            <a:fld id="{6D247B49-925E-4B1E-92F1-D390804F7CEA}" type="slidenum">
              <a:rPr lang="en-IN" smtClean="0"/>
              <a:pPr/>
              <a:t>7</a:t>
            </a:fld>
            <a:endParaRPr lang="en-IN"/>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IN" sz="1200" kern="1200" dirty="0">
                <a:solidFill>
                  <a:schemeClr val="tx1"/>
                </a:solidFill>
                <a:effectLst/>
                <a:latin typeface="Times New Roman" pitchFamily="18" charset="0"/>
                <a:ea typeface="+mn-ea"/>
                <a:cs typeface="Times New Roman" pitchFamily="18" charset="0"/>
              </a:rPr>
              <a:t>The above-stated guest service as well as facilities provided by the </a:t>
            </a:r>
            <a:r>
              <a:rPr lang="en-IN" sz="1200" dirty="0">
                <a:solidFill>
                  <a:schemeClr val="tx1"/>
                </a:solidFill>
                <a:effectLst/>
                <a:latin typeface="Times New Roman" pitchFamily="18" charset="0"/>
                <a:cs typeface="Times New Roman" pitchFamily="18" charset="0"/>
              </a:rPr>
              <a:t>Conrad Hotels and Resorts</a:t>
            </a:r>
            <a:r>
              <a:rPr lang="en-IN" sz="1200" kern="1200" dirty="0">
                <a:solidFill>
                  <a:schemeClr val="tx1"/>
                </a:solidFill>
                <a:effectLst/>
                <a:latin typeface="Times New Roman" pitchFamily="18" charset="0"/>
                <a:ea typeface="+mn-ea"/>
                <a:cs typeface="Times New Roman" pitchFamily="18" charset="0"/>
              </a:rPr>
              <a:t> has helped the company to strengthen its reputation in a strategic manner. At the same time, it has enabled the organisation to generate a revenue of 8.77 billion British pounds in the UK. </a:t>
            </a:r>
          </a:p>
          <a:p>
            <a:pPr algn="just">
              <a:lnSpc>
                <a:spcPct val="150000"/>
              </a:lnSpc>
            </a:pP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D247B49-925E-4B1E-92F1-D390804F7CEA}" type="slidenum">
              <a:rPr lang="en-IN" smtClean="0"/>
              <a:pPr/>
              <a:t>8</a:t>
            </a:fld>
            <a:endParaRPr lang="en-IN"/>
          </a:p>
        </p:txBody>
      </p:sp>
    </p:spTree>
    <p:extLst>
      <p:ext uri="{BB962C8B-B14F-4D97-AF65-F5344CB8AC3E}">
        <p14:creationId xmlns:p14="http://schemas.microsoft.com/office/powerpoint/2010/main" val="238438690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IN" sz="1200" kern="1200" dirty="0">
                <a:solidFill>
                  <a:schemeClr val="tx1"/>
                </a:solidFill>
                <a:effectLst/>
                <a:latin typeface="Times New Roman" pitchFamily="18" charset="0"/>
                <a:ea typeface="+mn-ea"/>
                <a:cs typeface="Times New Roman" pitchFamily="18" charset="0"/>
              </a:rPr>
              <a:t>Effective execution of roles performed by members of the hospitality industry helps the business to create a guest-centric approach to carry out its operations. At the same time, it determines the aspect of providing a delightful experience for guests which makes a significant impact on the profitability aspect (Johnston </a:t>
            </a:r>
            <a:r>
              <a:rPr lang="en-IN" sz="1200" i="1" kern="1200" dirty="0">
                <a:solidFill>
                  <a:schemeClr val="tx1"/>
                </a:solidFill>
                <a:effectLst/>
                <a:latin typeface="Times New Roman" pitchFamily="18" charset="0"/>
                <a:ea typeface="+mn-ea"/>
                <a:cs typeface="Times New Roman" pitchFamily="18" charset="0"/>
              </a:rPr>
              <a:t>et al.,</a:t>
            </a:r>
            <a:r>
              <a:rPr lang="en-IN" sz="1200" kern="1200" dirty="0">
                <a:solidFill>
                  <a:schemeClr val="tx1"/>
                </a:solidFill>
                <a:effectLst/>
                <a:latin typeface="Times New Roman" pitchFamily="18" charset="0"/>
                <a:ea typeface="+mn-ea"/>
                <a:cs typeface="Times New Roman" pitchFamily="18" charset="0"/>
              </a:rPr>
              <a:t> 2012). For example, </a:t>
            </a:r>
            <a:r>
              <a:rPr lang="en-IN" sz="1200" dirty="0">
                <a:solidFill>
                  <a:schemeClr val="tx1"/>
                </a:solidFill>
                <a:effectLst/>
                <a:latin typeface="Times New Roman" pitchFamily="18" charset="0"/>
                <a:cs typeface="Times New Roman" pitchFamily="18" charset="0"/>
              </a:rPr>
              <a:t>Conrad Hotels and Resorts </a:t>
            </a:r>
            <a:r>
              <a:rPr lang="en-IN" sz="1200" kern="1200" dirty="0">
                <a:solidFill>
                  <a:schemeClr val="tx1"/>
                </a:solidFill>
                <a:effectLst/>
                <a:latin typeface="Times New Roman" pitchFamily="18" charset="0"/>
                <a:ea typeface="+mn-ea"/>
                <a:cs typeface="Times New Roman" pitchFamily="18" charset="0"/>
              </a:rPr>
              <a:t> always likes to create a soothing guest culture in the hotel by providing top-quality service facilities which helps them to enhance their reputation in the market. The primary need to consider the roles and functions related to guest services lies in the fact that it streamlines ways for extra revenue generation for the hospitality industry. In 2022, the market size of the hotel industry in the </a:t>
            </a:r>
            <a:r>
              <a:rPr lang="en-IN" sz="1200" kern="1200" dirty="0" err="1">
                <a:solidFill>
                  <a:schemeClr val="tx1"/>
                </a:solidFill>
                <a:effectLst/>
                <a:latin typeface="Times New Roman" pitchFamily="18" charset="0"/>
                <a:ea typeface="+mn-ea"/>
                <a:cs typeface="Times New Roman" pitchFamily="18" charset="0"/>
              </a:rPr>
              <a:t>Uk</a:t>
            </a:r>
            <a:r>
              <a:rPr lang="en-IN" sz="1200" kern="1200" dirty="0">
                <a:solidFill>
                  <a:schemeClr val="tx1"/>
                </a:solidFill>
                <a:effectLst/>
                <a:latin typeface="Times New Roman" pitchFamily="18" charset="0"/>
                <a:ea typeface="+mn-ea"/>
                <a:cs typeface="Times New Roman" pitchFamily="18" charset="0"/>
              </a:rPr>
              <a:t> is expected to be almost 18 billion British pounds, largely due to the effective services provided by the industry to its guests. </a:t>
            </a:r>
          </a:p>
          <a:p>
            <a:pPr marL="0" marR="0" indent="0" algn="just" defTabSz="914400" rtl="0" eaLnBrk="1" fontAlgn="auto" latinLnBrk="0" hangingPunct="1">
              <a:lnSpc>
                <a:spcPct val="150000"/>
              </a:lnSpc>
              <a:spcBef>
                <a:spcPts val="0"/>
              </a:spcBef>
              <a:spcAft>
                <a:spcPts val="0"/>
              </a:spcAft>
              <a:buClrTx/>
              <a:buSzTx/>
              <a:buFontTx/>
              <a:buNone/>
              <a:tabLst/>
              <a:defRPr/>
            </a:pP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D247B49-925E-4B1E-92F1-D390804F7CEA}" type="slidenum">
              <a:rPr lang="en-IN" smtClean="0"/>
              <a:pPr/>
              <a:t>9</a:t>
            </a:fld>
            <a:endParaRPr lang="en-IN"/>
          </a:p>
        </p:txBody>
      </p:sp>
    </p:spTree>
    <p:extLst>
      <p:ext uri="{BB962C8B-B14F-4D97-AF65-F5344CB8AC3E}">
        <p14:creationId xmlns:p14="http://schemas.microsoft.com/office/powerpoint/2010/main" val="418627664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IN" sz="1200" kern="1200" dirty="0">
                <a:solidFill>
                  <a:schemeClr val="tx1"/>
                </a:solidFill>
                <a:effectLst/>
                <a:latin typeface="Times New Roman" pitchFamily="18" charset="0"/>
                <a:ea typeface="+mn-ea"/>
                <a:cs typeface="Times New Roman" pitchFamily="18" charset="0"/>
              </a:rPr>
              <a:t>Hospitality service is considered to be a vital aspect of the hotel business in the United Kingdom. Efficacious providing of hospitality services determines the income generation activity of history in a significant manner. In order to strengthen the hospitality service, hotels provide lucrative discounts to customers for attracting them (O’Gorman, 2010). More importantly, top-quality hospitality makes guests feel comfortable staying at hotels either with their family, friends or with office colleagues for business purposes.  </a:t>
            </a:r>
          </a:p>
          <a:p>
            <a:pPr algn="just">
              <a:lnSpc>
                <a:spcPct val="150000"/>
              </a:lnSpc>
            </a:pP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D247B49-925E-4B1E-92F1-D390804F7CEA}" type="slidenum">
              <a:rPr lang="en-IN" smtClean="0"/>
              <a:pPr/>
              <a:t>10</a:t>
            </a:fld>
            <a:endParaRPr lang="en-IN"/>
          </a:p>
        </p:txBody>
      </p:sp>
    </p:spTree>
    <p:extLst>
      <p:ext uri="{BB962C8B-B14F-4D97-AF65-F5344CB8AC3E}">
        <p14:creationId xmlns:p14="http://schemas.microsoft.com/office/powerpoint/2010/main" val="375244993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just" defTabSz="914400" rtl="0" eaLnBrk="1" fontAlgn="auto" latinLnBrk="0" hangingPunct="1">
              <a:lnSpc>
                <a:spcPct val="150000"/>
              </a:lnSpc>
              <a:spcBef>
                <a:spcPts val="0"/>
              </a:spcBef>
              <a:spcAft>
                <a:spcPts val="0"/>
              </a:spcAft>
              <a:buClrTx/>
              <a:buSzTx/>
              <a:buFontTx/>
              <a:buNone/>
              <a:tabLst/>
              <a:defRPr/>
            </a:pPr>
            <a:r>
              <a:rPr lang="en-IN" sz="1200" kern="1200" dirty="0">
                <a:solidFill>
                  <a:schemeClr val="tx1"/>
                </a:solidFill>
                <a:effectLst/>
                <a:latin typeface="Times New Roman" pitchFamily="18" charset="0"/>
                <a:ea typeface="+mn-ea"/>
                <a:cs typeface="Times New Roman" pitchFamily="18" charset="0"/>
              </a:rPr>
              <a:t>Relevant implementation of self-automation along with self-service technology aids hotels in successfully meeting guest experiences. Moreover, it helps to generate a smooth automation of services for being more productive. Also, the aspect of incorporating cleanliness is also faced by hotels by generating flexible check inns for guests. It helps them to be more customer-specific in the market (</a:t>
            </a:r>
            <a:r>
              <a:rPr lang="en-IN" sz="1200" kern="1200" dirty="0" err="1">
                <a:solidFill>
                  <a:schemeClr val="tx1"/>
                </a:solidFill>
                <a:effectLst/>
                <a:latin typeface="Times New Roman" pitchFamily="18" charset="0"/>
                <a:ea typeface="+mn-ea"/>
                <a:cs typeface="Times New Roman" pitchFamily="18" charset="0"/>
              </a:rPr>
              <a:t>Heppell</a:t>
            </a:r>
            <a:r>
              <a:rPr lang="en-IN" sz="1200" kern="1200" dirty="0">
                <a:solidFill>
                  <a:schemeClr val="tx1"/>
                </a:solidFill>
                <a:effectLst/>
                <a:latin typeface="Times New Roman" pitchFamily="18" charset="0"/>
                <a:ea typeface="+mn-ea"/>
                <a:cs typeface="Times New Roman" pitchFamily="18" charset="0"/>
              </a:rPr>
              <a:t>, 2015). Regarding personalised service, presently customers do expect a comfort level of personalisation, which is provided by hotels through giving ice buckets, water bottles, coffee and other necessary service, slippers and others. Since at present technology is prioritised mainly by businesses, therefore, hotels look to focus on consolidating internet service facilities for their guests which makes them feel more comfortable during staying. </a:t>
            </a:r>
          </a:p>
          <a:p>
            <a:pPr algn="just">
              <a:lnSpc>
                <a:spcPct val="150000"/>
              </a:lnSpc>
            </a:pPr>
            <a:endParaRPr lang="en-IN" dirty="0">
              <a:latin typeface="Times New Roman" pitchFamily="18" charset="0"/>
              <a:cs typeface="Times New Roman" pitchFamily="18" charset="0"/>
            </a:endParaRPr>
          </a:p>
        </p:txBody>
      </p:sp>
      <p:sp>
        <p:nvSpPr>
          <p:cNvPr id="4" name="Slide Number Placeholder 3"/>
          <p:cNvSpPr>
            <a:spLocks noGrp="1"/>
          </p:cNvSpPr>
          <p:nvPr>
            <p:ph type="sldNum" sz="quarter" idx="10"/>
          </p:nvPr>
        </p:nvSpPr>
        <p:spPr/>
        <p:txBody>
          <a:bodyPr/>
          <a:lstStyle/>
          <a:p>
            <a:fld id="{6D247B49-925E-4B1E-92F1-D390804F7CEA}" type="slidenum">
              <a:rPr lang="en-IN" smtClean="0"/>
              <a:pPr/>
              <a:t>11</a:t>
            </a:fld>
            <a:endParaRPr lang="en-IN"/>
          </a:p>
        </p:txBody>
      </p:sp>
    </p:spTree>
    <p:extLst>
      <p:ext uri="{BB962C8B-B14F-4D97-AF65-F5344CB8AC3E}">
        <p14:creationId xmlns:p14="http://schemas.microsoft.com/office/powerpoint/2010/main" val="114927613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50000"/>
              </a:lnSpc>
              <a:spcBef>
                <a:spcPts val="0"/>
              </a:spcBef>
              <a:spcAft>
                <a:spcPts val="0"/>
              </a:spcAft>
              <a:buClrTx/>
              <a:buSzTx/>
              <a:buFontTx/>
              <a:buNone/>
              <a:tabLst/>
              <a:defRPr/>
            </a:pPr>
            <a:r>
              <a:rPr lang="en-IN" sz="1200" kern="1200" dirty="0">
                <a:solidFill>
                  <a:schemeClr val="tx1"/>
                </a:solidFill>
                <a:effectLst/>
                <a:latin typeface="Times New Roman" pitchFamily="18" charset="0"/>
                <a:ea typeface="+mn-ea"/>
                <a:cs typeface="Times New Roman" pitchFamily="18" charset="0"/>
              </a:rPr>
              <a:t>It would be necessary for </a:t>
            </a:r>
            <a:r>
              <a:rPr lang="en-IN" sz="1200" dirty="0">
                <a:solidFill>
                  <a:schemeClr val="tx1"/>
                </a:solidFill>
                <a:effectLst/>
                <a:latin typeface="Times New Roman" pitchFamily="18" charset="0"/>
                <a:cs typeface="Times New Roman" pitchFamily="18" charset="0"/>
              </a:rPr>
              <a:t>Conrad Hotels and Resorts </a:t>
            </a:r>
            <a:r>
              <a:rPr lang="en-IN" sz="1200" kern="1200" dirty="0">
                <a:solidFill>
                  <a:schemeClr val="tx1"/>
                </a:solidFill>
                <a:effectLst/>
                <a:latin typeface="Times New Roman" pitchFamily="18" charset="0"/>
                <a:ea typeface="+mn-ea"/>
                <a:cs typeface="Times New Roman" pitchFamily="18" charset="0"/>
              </a:rPr>
              <a:t>management to be more creative as well as innovative in terms of treating its guests with more personalisation so that more and more revenue can be generated in the future years. Also, it would be helpful for the firm to establish itself more firmly in the market. </a:t>
            </a:r>
            <a:endParaRPr lang="en-IN" dirty="0">
              <a:latin typeface="Times New Roman" pitchFamily="18" charset="0"/>
              <a:cs typeface="Times New Roman" pitchFamily="18" charset="0"/>
            </a:endParaRPr>
          </a:p>
          <a:p>
            <a:pPr>
              <a:lnSpc>
                <a:spcPct val="150000"/>
              </a:lnSpc>
            </a:pPr>
            <a:endParaRPr lang="en-IN" dirty="0"/>
          </a:p>
        </p:txBody>
      </p:sp>
      <p:sp>
        <p:nvSpPr>
          <p:cNvPr id="4" name="Slide Number Placeholder 3"/>
          <p:cNvSpPr>
            <a:spLocks noGrp="1"/>
          </p:cNvSpPr>
          <p:nvPr>
            <p:ph type="sldNum" sz="quarter" idx="10"/>
          </p:nvPr>
        </p:nvSpPr>
        <p:spPr/>
        <p:txBody>
          <a:bodyPr/>
          <a:lstStyle/>
          <a:p>
            <a:fld id="{6D247B49-925E-4B1E-92F1-D390804F7CEA}" type="slidenum">
              <a:rPr lang="en-IN" smtClean="0"/>
              <a:pPr/>
              <a:t>12</a:t>
            </a:fld>
            <a:endParaRPr lang="en-IN"/>
          </a:p>
        </p:txBody>
      </p:sp>
    </p:spTree>
    <p:extLst>
      <p:ext uri="{BB962C8B-B14F-4D97-AF65-F5344CB8AC3E}">
        <p14:creationId xmlns:p14="http://schemas.microsoft.com/office/powerpoint/2010/main" val="128777083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US" dirty="0"/>
          </a:p>
        </p:txBody>
      </p:sp>
      <p:sp>
        <p:nvSpPr>
          <p:cNvPr id="4" name="Slide Number Placeholder 3"/>
          <p:cNvSpPr>
            <a:spLocks noGrp="1"/>
          </p:cNvSpPr>
          <p:nvPr>
            <p:ph type="sldNum" sz="quarter" idx="10"/>
          </p:nvPr>
        </p:nvSpPr>
        <p:spPr/>
        <p:txBody>
          <a:bodyPr/>
          <a:lstStyle/>
          <a:p>
            <a:fld id="{6D247B49-925E-4B1E-92F1-D390804F7CEA}" type="slidenum">
              <a:rPr lang="en-IN" smtClean="0"/>
              <a:pPr/>
              <a:t>13</a:t>
            </a:fld>
            <a:endParaRPr lang="en-IN"/>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694126C-4E3B-4A51-A5A4-722BCBAB0F84}" type="datetimeFigureOut">
              <a:rPr lang="en-IN" smtClean="0"/>
              <a:pPr/>
              <a:t>18-05-2023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B00810-341D-4E4A-AD9B-7AEC8BCD1C66}" type="slidenum">
              <a:rPr lang="en-IN" smtClean="0"/>
              <a:pPr/>
              <a:t>‹#›</a:t>
            </a:fld>
            <a:endParaRPr lang="en-IN"/>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694126C-4E3B-4A51-A5A4-722BCBAB0F84}" type="datetimeFigureOut">
              <a:rPr lang="en-IN" smtClean="0"/>
              <a:pPr/>
              <a:t>18-05-2023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B00810-341D-4E4A-AD9B-7AEC8BCD1C66}" type="slidenum">
              <a:rPr lang="en-IN" smtClean="0"/>
              <a:pPr/>
              <a:t>‹#›</a:t>
            </a:fld>
            <a:endParaRPr lang="en-IN"/>
          </a:p>
        </p:txBody>
      </p:sp>
      <p:sp>
        <p:nvSpPr>
          <p:cNvPr id="7" name="Title 6"/>
          <p:cNvSpPr>
            <a:spLocks noGrp="1"/>
          </p:cNvSpPr>
          <p:nvPr>
            <p:ph type="title"/>
          </p:nvPr>
        </p:nvSpPr>
        <p:spPr/>
        <p:txBody>
          <a:bodyPr/>
          <a:lstStyle/>
          <a:p>
            <a:r>
              <a:rPr lang="en-US"/>
              <a:t>Click to edit Master title style</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E694126C-4E3B-4A51-A5A4-722BCBAB0F84}" type="datetimeFigureOut">
              <a:rPr lang="en-IN" smtClean="0"/>
              <a:pPr/>
              <a:t>18-05-2023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B00810-341D-4E4A-AD9B-7AEC8BCD1C66}" type="slidenum">
              <a:rPr lang="en-IN" smtClean="0"/>
              <a:pPr/>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5" name="Date Placeholder 4"/>
          <p:cNvSpPr>
            <a:spLocks noGrp="1"/>
          </p:cNvSpPr>
          <p:nvPr>
            <p:ph type="dt" sz="half" idx="10"/>
          </p:nvPr>
        </p:nvSpPr>
        <p:spPr/>
        <p:txBody>
          <a:bodyPr/>
          <a:lstStyle/>
          <a:p>
            <a:fld id="{E694126C-4E3B-4A51-A5A4-722BCBAB0F84}" type="datetimeFigureOut">
              <a:rPr lang="en-IN" smtClean="0"/>
              <a:pPr/>
              <a:t>18-05-2023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CB00810-341D-4E4A-AD9B-7AEC8BCD1C66}" type="slidenum">
              <a:rPr lang="en-IN" smtClean="0"/>
              <a:pPr/>
              <a:t>‹#›</a:t>
            </a:fld>
            <a:endParaRPr lang="en-IN"/>
          </a:p>
        </p:txBody>
      </p:sp>
      <p:sp>
        <p:nvSpPr>
          <p:cNvPr id="9" name="Content Placeholder 8"/>
          <p:cNvSpPr>
            <a:spLocks noGrp="1"/>
          </p:cNvSpPr>
          <p:nvPr>
            <p:ph sz="quarter" idx="13"/>
          </p:nvPr>
        </p:nvSpPr>
        <p:spPr>
          <a:xfrm>
            <a:off x="676655"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1" name="Content Placeholder 10"/>
          <p:cNvSpPr>
            <a:spLocks noGrp="1"/>
          </p:cNvSpPr>
          <p:nvPr>
            <p:ph sz="quarter" idx="14"/>
          </p:nvPr>
        </p:nvSpPr>
        <p:spPr>
          <a:xfrm>
            <a:off x="4645152" y="2679192"/>
            <a:ext cx="3822192" cy="34472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E694126C-4E3B-4A51-A5A4-722BCBAB0F84}" type="datetimeFigureOut">
              <a:rPr lang="en-IN" smtClean="0"/>
              <a:pPr/>
              <a:t>18-05-2023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BCB00810-341D-4E4A-AD9B-7AEC8BCD1C66}" type="slidenum">
              <a:rPr lang="en-IN" smtClean="0"/>
              <a:pPr/>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E694126C-4E3B-4A51-A5A4-722BCBAB0F84}" type="datetimeFigureOut">
              <a:rPr lang="en-IN" smtClean="0"/>
              <a:pPr/>
              <a:t>18-05-2023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BCB00810-341D-4E4A-AD9B-7AEC8BCD1C66}" type="slidenum">
              <a:rPr lang="en-IN" smtClean="0"/>
              <a:pPr/>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E694126C-4E3B-4A51-A5A4-722BCBAB0F84}" type="datetimeFigureOut">
              <a:rPr lang="en-IN" smtClean="0"/>
              <a:pPr/>
              <a:t>18-05-2023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BCB00810-341D-4E4A-AD9B-7AEC8BCD1C66}" type="slidenum">
              <a:rPr lang="en-IN" smtClean="0"/>
              <a:pPr/>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E694126C-4E3B-4A51-A5A4-722BCBAB0F84}" type="datetimeFigureOut">
              <a:rPr lang="en-IN" smtClean="0"/>
              <a:pPr/>
              <a:t>18-05-2023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CB00810-341D-4E4A-AD9B-7AEC8BCD1C66}" type="slidenum">
              <a:rPr lang="en-IN" smtClean="0"/>
              <a:pPr/>
              <a:t>‹#›</a:t>
            </a:fld>
            <a:endParaRPr lang="en-IN"/>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E694126C-4E3B-4A51-A5A4-722BCBAB0F84}" type="datetimeFigureOut">
              <a:rPr lang="en-IN" smtClean="0"/>
              <a:pPr/>
              <a:t>18-05-2023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BCB00810-341D-4E4A-AD9B-7AEC8BCD1C66}" type="slidenum">
              <a:rPr lang="en-IN" smtClean="0"/>
              <a:pPr/>
              <a:t>‹#›</a:t>
            </a:fld>
            <a:endParaRPr lang="en-IN"/>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E694126C-4E3B-4A51-A5A4-722BCBAB0F84}" type="datetimeFigureOut">
              <a:rPr lang="en-IN" smtClean="0"/>
              <a:pPr/>
              <a:t>18-05-2023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B00810-341D-4E4A-AD9B-7AEC8BCD1C66}" type="slidenum">
              <a:rPr lang="en-IN" smtClean="0"/>
              <a:pPr/>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E694126C-4E3B-4A51-A5A4-722BCBAB0F84}" type="datetimeFigureOut">
              <a:rPr lang="en-IN" smtClean="0"/>
              <a:pPr/>
              <a:t>18-05-2023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BCB00810-341D-4E4A-AD9B-7AEC8BCD1C66}" type="slidenum">
              <a:rPr lang="en-IN" smtClean="0"/>
              <a:pPr/>
              <a:t>‹#›</a:t>
            </a:fld>
            <a:endParaRPr lang="en-IN"/>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E694126C-4E3B-4A51-A5A4-722BCBAB0F84}" type="datetimeFigureOut">
              <a:rPr lang="en-IN" smtClean="0"/>
              <a:pPr/>
              <a:t>18-05-2023</a:t>
            </a:fld>
            <a:endParaRPr lang="en-IN"/>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IN"/>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BCB00810-341D-4E4A-AD9B-7AEC8BCD1C66}" type="slidenum">
              <a:rPr lang="en-IN" smtClean="0"/>
              <a:pPr/>
              <a:t>‹#›</a:t>
            </a:fld>
            <a:endParaRPr lang="en-IN"/>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 bg1="lt1" tx1="dk1" bg2="lt2" tx2="dk2" accent1="accent1" accent2="accent2" accent3="accent3" accent4="accent4" accent5="accent5" accent6="accent6" hlink="hlink" folHlink="folHlink"/>
  <p:sldLayoutIdLst>
    <p:sldLayoutId id="2147483745" r:id="rId1"/>
    <p:sldLayoutId id="2147483746" r:id="rId2"/>
    <p:sldLayoutId id="2147483747" r:id="rId3"/>
    <p:sldLayoutId id="2147483748" r:id="rId4"/>
    <p:sldLayoutId id="2147483749" r:id="rId5"/>
    <p:sldLayoutId id="2147483750" r:id="rId6"/>
    <p:sldLayoutId id="2147483751" r:id="rId7"/>
    <p:sldLayoutId id="2147483752" r:id="rId8"/>
    <p:sldLayoutId id="2147483753" r:id="rId9"/>
    <p:sldLayoutId id="2147483754" r:id="rId10"/>
    <p:sldLayoutId id="2147483755"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13.xml.rels><?xml version="1.0" encoding="UTF-8" standalone="yes"?>
<Relationships xmlns="http://schemas.openxmlformats.org/package/2006/relationships"><Relationship Id="rId3" Type="http://schemas.openxmlformats.org/officeDocument/2006/relationships/hyperlink" Target="http://www.hilton.com/en/hotels/loncoci-conrad-london-st-james/" TargetMode="Externa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hyperlink" Target="http://www.statista.com/statistics/297760/revenue-of-hilton-worldwide-holdings-inc/" TargetMode="External"/><Relationship Id="rId5" Type="http://schemas.openxmlformats.org/officeDocument/2006/relationships/hyperlink" Target="http://www.hilton.com/en/brands/conrad-hotels/" TargetMode="External"/><Relationship Id="rId4" Type="http://schemas.openxmlformats.org/officeDocument/2006/relationships/hyperlink" Target="https://www.hilton.com/en/offers/conrad-hotels/" TargetMode="Externa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981200"/>
            <a:ext cx="7772400" cy="3061384"/>
          </a:xfrm>
        </p:spPr>
        <p:txBody>
          <a:bodyPr>
            <a:noAutofit/>
          </a:bodyPr>
          <a:lstStyle/>
          <a:p>
            <a:pPr algn="ctr">
              <a:lnSpc>
                <a:spcPct val="150000"/>
              </a:lnSpc>
            </a:pPr>
            <a:br>
              <a:rPr lang="en-IN" sz="1400" b="1" dirty="0">
                <a:solidFill>
                  <a:schemeClr val="tx1"/>
                </a:solidFill>
                <a:latin typeface="Times New Roman" pitchFamily="18" charset="0"/>
                <a:cs typeface="Times New Roman" pitchFamily="18" charset="0"/>
              </a:rPr>
            </a:br>
            <a:br>
              <a:rPr lang="en-IN" sz="1400" b="1" dirty="0">
                <a:solidFill>
                  <a:schemeClr val="tx1"/>
                </a:solidFill>
                <a:latin typeface="Times New Roman" pitchFamily="18" charset="0"/>
                <a:cs typeface="Times New Roman" pitchFamily="18" charset="0"/>
              </a:rPr>
            </a:br>
            <a:r>
              <a:rPr lang="en-GB" sz="1800" b="1" dirty="0">
                <a:solidFill>
                  <a:srgbClr val="000000"/>
                </a:solidFill>
                <a:effectLst/>
                <a:latin typeface="Times New Roman" panose="02020603050405020304" pitchFamily="18" charset="0"/>
                <a:ea typeface="Times New Roman" panose="02020603050405020304" pitchFamily="18" charset="0"/>
              </a:rPr>
              <a:t>MODULE CODE: BMIH4003</a:t>
            </a:r>
            <a:br>
              <a:rPr lang="en-GB" sz="1800" dirty="0">
                <a:solidFill>
                  <a:srgbClr val="000000"/>
                </a:solidFill>
                <a:effectLst/>
                <a:latin typeface="Times New Roman" panose="02020603050405020304" pitchFamily="18" charset="0"/>
                <a:ea typeface="Times New Roman" panose="02020603050405020304" pitchFamily="18" charset="0"/>
              </a:rPr>
            </a:br>
            <a:r>
              <a:rPr lang="en-GB" sz="1800" b="1" dirty="0">
                <a:solidFill>
                  <a:srgbClr val="000000"/>
                </a:solidFill>
                <a:effectLst/>
                <a:latin typeface="Times New Roman" panose="02020603050405020304" pitchFamily="18" charset="0"/>
                <a:ea typeface="Times New Roman" panose="02020603050405020304" pitchFamily="18" charset="0"/>
              </a:rPr>
              <a:t>MODULE NAME: HOSPITALITY and GUEST SERVICES FOR THE HOTEL INDUSTRY</a:t>
            </a:r>
            <a:br>
              <a:rPr lang="en-GB" sz="1800" dirty="0">
                <a:solidFill>
                  <a:srgbClr val="000000"/>
                </a:solidFill>
                <a:effectLst/>
                <a:latin typeface="Times New Roman" panose="02020603050405020304" pitchFamily="18" charset="0"/>
                <a:ea typeface="Times New Roman" panose="02020603050405020304" pitchFamily="18" charset="0"/>
              </a:rPr>
            </a:br>
            <a:r>
              <a:rPr lang="en-GB" sz="1800" b="1" dirty="0">
                <a:solidFill>
                  <a:srgbClr val="000000"/>
                </a:solidFill>
                <a:effectLst/>
                <a:latin typeface="Times New Roman" panose="02020603050405020304" pitchFamily="18" charset="0"/>
                <a:ea typeface="Times New Roman" panose="02020603050405020304" pitchFamily="18" charset="0"/>
              </a:rPr>
              <a:t>ASSIGNMENT TITLE: PRESENTATION</a:t>
            </a:r>
            <a:br>
              <a:rPr lang="en-GB" sz="1800" dirty="0">
                <a:solidFill>
                  <a:srgbClr val="000000"/>
                </a:solidFill>
                <a:effectLst/>
                <a:latin typeface="Times New Roman" panose="02020603050405020304" pitchFamily="18" charset="0"/>
                <a:ea typeface="Times New Roman" panose="02020603050405020304" pitchFamily="18" charset="0"/>
              </a:rPr>
            </a:br>
            <a:r>
              <a:rPr lang="en-GB" sz="1800" b="1" dirty="0">
                <a:solidFill>
                  <a:srgbClr val="000000"/>
                </a:solidFill>
                <a:effectLst/>
                <a:latin typeface="Times New Roman" panose="02020603050405020304" pitchFamily="18" charset="0"/>
                <a:ea typeface="Times New Roman" panose="02020603050405020304" pitchFamily="18" charset="0"/>
              </a:rPr>
              <a:t>STUDENT NAME: IULIANA-DANIELA GIUREA </a:t>
            </a:r>
            <a:br>
              <a:rPr lang="en-GB" sz="1800" dirty="0">
                <a:solidFill>
                  <a:srgbClr val="000000"/>
                </a:solidFill>
                <a:effectLst/>
                <a:latin typeface="Times New Roman" panose="02020603050405020304" pitchFamily="18" charset="0"/>
                <a:ea typeface="Times New Roman" panose="02020603050405020304" pitchFamily="18" charset="0"/>
              </a:rPr>
            </a:br>
            <a:r>
              <a:rPr lang="en-GB" sz="1800" b="1" dirty="0">
                <a:solidFill>
                  <a:srgbClr val="000000"/>
                </a:solidFill>
                <a:effectLst/>
                <a:latin typeface="Times New Roman" panose="02020603050405020304" pitchFamily="18" charset="0"/>
                <a:ea typeface="Times New Roman" panose="02020603050405020304" pitchFamily="18" charset="0"/>
              </a:rPr>
              <a:t>STUDENT ID:2226406</a:t>
            </a:r>
            <a:br>
              <a:rPr lang="en-GB" sz="1800" dirty="0">
                <a:solidFill>
                  <a:srgbClr val="000000"/>
                </a:solidFill>
                <a:effectLst/>
                <a:latin typeface="Times New Roman" panose="02020603050405020304" pitchFamily="18" charset="0"/>
                <a:ea typeface="Times New Roman" panose="02020603050405020304" pitchFamily="18" charset="0"/>
              </a:rPr>
            </a:br>
            <a:r>
              <a:rPr lang="en-GB" sz="1800" b="1" dirty="0">
                <a:solidFill>
                  <a:srgbClr val="000000"/>
                </a:solidFill>
                <a:effectLst/>
                <a:latin typeface="Times New Roman" panose="02020603050405020304" pitchFamily="18" charset="0"/>
                <a:ea typeface="Times New Roman" panose="02020603050405020304" pitchFamily="18" charset="0"/>
              </a:rPr>
              <a:t>Module Tutor : Luciana </a:t>
            </a:r>
            <a:r>
              <a:rPr lang="en-GB" sz="1800" b="1" dirty="0" err="1">
                <a:solidFill>
                  <a:srgbClr val="000000"/>
                </a:solidFill>
                <a:effectLst/>
                <a:latin typeface="Times New Roman" panose="02020603050405020304" pitchFamily="18" charset="0"/>
                <a:ea typeface="Times New Roman" panose="02020603050405020304" pitchFamily="18" charset="0"/>
              </a:rPr>
              <a:t>Suardi</a:t>
            </a:r>
            <a:br>
              <a:rPr lang="en-GB" sz="1800" dirty="0">
                <a:solidFill>
                  <a:srgbClr val="000000"/>
                </a:solidFill>
                <a:effectLst/>
                <a:latin typeface="Times New Roman" panose="02020603050405020304" pitchFamily="18" charset="0"/>
                <a:ea typeface="Times New Roman" panose="02020603050405020304" pitchFamily="18" charset="0"/>
              </a:rPr>
            </a:br>
            <a:endParaRPr lang="en-IN" sz="1400" dirty="0">
              <a:solidFill>
                <a:schemeClr val="tx1"/>
              </a:solidFill>
              <a:latin typeface="Times New Roman" pitchFamily="18" charset="0"/>
              <a:cs typeface="Times New Roman" pitchFamily="18" charset="0"/>
            </a:endParaRPr>
          </a:p>
        </p:txBody>
      </p:sp>
      <p:pic>
        <p:nvPicPr>
          <p:cNvPr id="4" name="Picture 3"/>
          <p:cNvPicPr/>
          <p:nvPr/>
        </p:nvPicPr>
        <p:blipFill>
          <a:blip r:embed="rId2"/>
          <a:stretch>
            <a:fillRect/>
          </a:stretch>
        </p:blipFill>
        <p:spPr>
          <a:xfrm>
            <a:off x="1043608" y="980728"/>
            <a:ext cx="1905000" cy="662940"/>
          </a:xfrm>
          <a:prstGeom prst="rect">
            <a:avLst/>
          </a:prstGeom>
        </p:spPr>
      </p:pic>
    </p:spTree>
    <p:extLst>
      <p:ext uri="{BB962C8B-B14F-4D97-AF65-F5344CB8AC3E}">
        <p14:creationId xmlns:p14="http://schemas.microsoft.com/office/powerpoint/2010/main" val="88198672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609600" y="1752600"/>
            <a:ext cx="8064896" cy="4572000"/>
          </a:xfrm>
        </p:spPr>
        <p:txBody>
          <a:bodyPr>
            <a:normAutofit fontScale="25000" lnSpcReduction="20000"/>
          </a:bodyPr>
          <a:lstStyle/>
          <a:p>
            <a:pPr algn="just">
              <a:lnSpc>
                <a:spcPct val="170000"/>
              </a:lnSpc>
              <a:buFont typeface="Arial" pitchFamily="34" charset="0"/>
              <a:buChar char="•"/>
            </a:pPr>
            <a:r>
              <a:rPr lang="en-IN" sz="6000" b="1" dirty="0">
                <a:solidFill>
                  <a:schemeClr val="tx1"/>
                </a:solidFill>
                <a:latin typeface="Times New Roman" pitchFamily="18" charset="0"/>
                <a:cs typeface="Times New Roman" pitchFamily="18" charset="0"/>
              </a:rPr>
              <a:t>Introduction</a:t>
            </a:r>
          </a:p>
          <a:p>
            <a:pPr algn="just">
              <a:lnSpc>
                <a:spcPct val="170000"/>
              </a:lnSpc>
              <a:buFont typeface="Arial" pitchFamily="34" charset="0"/>
              <a:buChar char="•"/>
            </a:pPr>
            <a:r>
              <a:rPr lang="en-IN" sz="6000" b="1" dirty="0">
                <a:solidFill>
                  <a:schemeClr val="tx1"/>
                </a:solidFill>
                <a:latin typeface="Times New Roman" pitchFamily="18" charset="0"/>
                <a:cs typeface="Times New Roman" pitchFamily="18" charset="0"/>
              </a:rPr>
              <a:t>Overview of Conrad Hotels and Resorts</a:t>
            </a:r>
          </a:p>
          <a:p>
            <a:pPr algn="just">
              <a:lnSpc>
                <a:spcPct val="170000"/>
              </a:lnSpc>
              <a:buFont typeface="Arial" pitchFamily="34" charset="0"/>
              <a:buChar char="•"/>
            </a:pPr>
            <a:r>
              <a:rPr lang="en-IN" sz="6000" b="1" dirty="0">
                <a:solidFill>
                  <a:schemeClr val="tx1"/>
                </a:solidFill>
                <a:latin typeface="Times New Roman" pitchFamily="18" charset="0"/>
                <a:cs typeface="Times New Roman" pitchFamily="18" charset="0"/>
              </a:rPr>
              <a:t>Nature of Guest Services And Facilities</a:t>
            </a:r>
          </a:p>
          <a:p>
            <a:pPr algn="just">
              <a:lnSpc>
                <a:spcPct val="170000"/>
              </a:lnSpc>
              <a:buFont typeface="Arial" pitchFamily="34" charset="0"/>
              <a:buChar char="•"/>
            </a:pPr>
            <a:r>
              <a:rPr lang="en-IN" sz="6000" b="1" dirty="0">
                <a:solidFill>
                  <a:schemeClr val="tx1"/>
                </a:solidFill>
                <a:latin typeface="Times New Roman" pitchFamily="18" charset="0"/>
                <a:cs typeface="Times New Roman" pitchFamily="18" charset="0"/>
              </a:rPr>
              <a:t>Scope of Guest Services And Facilities</a:t>
            </a:r>
          </a:p>
          <a:p>
            <a:pPr algn="just">
              <a:lnSpc>
                <a:spcPct val="170000"/>
              </a:lnSpc>
              <a:buFont typeface="Arial" pitchFamily="34" charset="0"/>
              <a:buChar char="•"/>
            </a:pPr>
            <a:r>
              <a:rPr lang="en-IN" sz="6000" b="1" dirty="0">
                <a:solidFill>
                  <a:schemeClr val="tx1"/>
                </a:solidFill>
                <a:latin typeface="Times New Roman" pitchFamily="18" charset="0"/>
                <a:cs typeface="Times New Roman" pitchFamily="18" charset="0"/>
              </a:rPr>
              <a:t>Roles of Guest Services And Facilities</a:t>
            </a:r>
          </a:p>
          <a:p>
            <a:pPr algn="just">
              <a:lnSpc>
                <a:spcPct val="170000"/>
              </a:lnSpc>
              <a:buFont typeface="Arial" pitchFamily="34" charset="0"/>
              <a:buChar char="•"/>
            </a:pPr>
            <a:r>
              <a:rPr lang="en-IN" sz="6000" b="1" dirty="0">
                <a:solidFill>
                  <a:schemeClr val="tx1"/>
                </a:solidFill>
                <a:latin typeface="Times New Roman" pitchFamily="18" charset="0"/>
                <a:cs typeface="Times New Roman" pitchFamily="18" charset="0"/>
              </a:rPr>
              <a:t>The Importance Of Considering The Role As Well As The Function Of Guest Services</a:t>
            </a:r>
          </a:p>
          <a:p>
            <a:pPr algn="just">
              <a:lnSpc>
                <a:spcPct val="170000"/>
              </a:lnSpc>
              <a:buFont typeface="Arial" pitchFamily="34" charset="0"/>
              <a:buChar char="•"/>
            </a:pPr>
            <a:r>
              <a:rPr lang="en-IN" sz="6000" b="1" dirty="0">
                <a:solidFill>
                  <a:schemeClr val="tx1"/>
                </a:solidFill>
                <a:latin typeface="Times New Roman" pitchFamily="18" charset="0"/>
                <a:cs typeface="Times New Roman" pitchFamily="18" charset="0"/>
              </a:rPr>
              <a:t>Importance Of Hospitality </a:t>
            </a:r>
          </a:p>
          <a:p>
            <a:pPr algn="just">
              <a:lnSpc>
                <a:spcPct val="170000"/>
              </a:lnSpc>
              <a:buFont typeface="Arial" pitchFamily="34" charset="0"/>
              <a:buChar char="•"/>
            </a:pPr>
            <a:r>
              <a:rPr lang="en-IN" sz="6000" b="1" dirty="0">
                <a:solidFill>
                  <a:schemeClr val="tx1"/>
                </a:solidFill>
                <a:latin typeface="Times New Roman" pitchFamily="18" charset="0"/>
                <a:cs typeface="Times New Roman" pitchFamily="18" charset="0"/>
              </a:rPr>
              <a:t>How Hotels Meet Guest Expectations</a:t>
            </a:r>
          </a:p>
          <a:p>
            <a:pPr algn="just">
              <a:lnSpc>
                <a:spcPct val="170000"/>
              </a:lnSpc>
              <a:buFont typeface="Arial" pitchFamily="34" charset="0"/>
              <a:buChar char="•"/>
            </a:pPr>
            <a:r>
              <a:rPr lang="en-IN" sz="6000" b="1" dirty="0">
                <a:solidFill>
                  <a:schemeClr val="tx1"/>
                </a:solidFill>
                <a:latin typeface="Times New Roman" pitchFamily="18" charset="0"/>
                <a:cs typeface="Times New Roman" pitchFamily="18" charset="0"/>
              </a:rPr>
              <a:t>Conclusion</a:t>
            </a:r>
          </a:p>
          <a:p>
            <a:pPr algn="just">
              <a:lnSpc>
                <a:spcPct val="170000"/>
              </a:lnSpc>
              <a:buFont typeface="Arial" pitchFamily="34" charset="0"/>
              <a:buChar char="•"/>
            </a:pPr>
            <a:r>
              <a:rPr lang="en-IN" sz="6000" b="1" dirty="0">
                <a:solidFill>
                  <a:schemeClr val="tx1"/>
                </a:solidFill>
                <a:latin typeface="Times New Roman" pitchFamily="18" charset="0"/>
                <a:cs typeface="Times New Roman" pitchFamily="18" charset="0"/>
              </a:rPr>
              <a:t>Reference List  </a:t>
            </a:r>
            <a:endParaRPr lang="en-IN" sz="5600" b="1" dirty="0">
              <a:solidFill>
                <a:schemeClr val="tx1"/>
              </a:solidFill>
              <a:latin typeface="Times New Roman" pitchFamily="18" charset="0"/>
              <a:cs typeface="Times New Roman" pitchFamily="18" charset="0"/>
            </a:endParaRPr>
          </a:p>
          <a:p>
            <a:pPr>
              <a:buFont typeface="Arial" pitchFamily="34" charset="0"/>
              <a:buChar char="•"/>
            </a:pPr>
            <a:endParaRPr lang="en-IN" dirty="0">
              <a:latin typeface="Times New Roman" pitchFamily="18" charset="0"/>
              <a:cs typeface="Times New Roman" pitchFamily="18" charset="0"/>
            </a:endParaRPr>
          </a:p>
        </p:txBody>
      </p:sp>
      <p:sp>
        <p:nvSpPr>
          <p:cNvPr id="3" name="Title 2"/>
          <p:cNvSpPr>
            <a:spLocks noGrp="1"/>
          </p:cNvSpPr>
          <p:nvPr>
            <p:ph type="title"/>
          </p:nvPr>
        </p:nvSpPr>
        <p:spPr/>
        <p:txBody>
          <a:bodyPr>
            <a:normAutofit/>
          </a:bodyPr>
          <a:lstStyle/>
          <a:p>
            <a:r>
              <a:rPr lang="en-US" sz="3200" b="1" dirty="0">
                <a:solidFill>
                  <a:schemeClr val="tx1"/>
                </a:solidFill>
                <a:latin typeface="Times New Roman" pitchFamily="18" charset="0"/>
                <a:cs typeface="Times New Roman" pitchFamily="18" charset="0"/>
              </a:rPr>
              <a:t>Table of Contents </a:t>
            </a:r>
            <a:endParaRPr lang="en-IN" sz="3200" b="1" dirty="0">
              <a:solidFill>
                <a:schemeClr val="tx1"/>
              </a:solidFill>
              <a:latin typeface="Times New Roman" pitchFamily="18" charset="0"/>
              <a:cs typeface="Times New Roman" pitchFamily="18" charset="0"/>
            </a:endParaRPr>
          </a:p>
        </p:txBody>
      </p:sp>
    </p:spTree>
    <p:extLst>
      <p:ext uri="{BB962C8B-B14F-4D97-AF65-F5344CB8AC3E}">
        <p14:creationId xmlns:p14="http://schemas.microsoft.com/office/powerpoint/2010/main" val="142989180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914400" y="2438400"/>
            <a:ext cx="3776133" cy="3420533"/>
          </a:xfrm>
        </p:spPr>
        <p:txBody>
          <a:bodyPr>
            <a:normAutofit/>
          </a:bodyPr>
          <a:lstStyle/>
          <a:p>
            <a:pPr lvl="0" algn="just">
              <a:lnSpc>
                <a:spcPct val="150000"/>
              </a:lnSpc>
            </a:pPr>
            <a:r>
              <a:rPr lang="en-GB" sz="1400" dirty="0">
                <a:solidFill>
                  <a:schemeClr val="tx1"/>
                </a:solidFill>
                <a:latin typeface="Times New Roman" pitchFamily="18" charset="0"/>
                <a:cs typeface="Times New Roman" pitchFamily="18" charset="0"/>
              </a:rPr>
              <a:t>Assessment of the role and importance of hospitality and guest services practices</a:t>
            </a:r>
            <a:endParaRPr lang="en-US" sz="1400" dirty="0">
              <a:solidFill>
                <a:schemeClr val="tx1"/>
              </a:solidFill>
              <a:latin typeface="Times New Roman" pitchFamily="18" charset="0"/>
              <a:cs typeface="Times New Roman" pitchFamily="18" charset="0"/>
            </a:endParaRPr>
          </a:p>
          <a:p>
            <a:pPr lvl="0" algn="just">
              <a:lnSpc>
                <a:spcPct val="150000"/>
              </a:lnSpc>
            </a:pPr>
            <a:r>
              <a:rPr lang="en-GB" sz="1400" dirty="0">
                <a:solidFill>
                  <a:schemeClr val="tx1"/>
                </a:solidFill>
                <a:latin typeface="Times New Roman" pitchFamily="18" charset="0"/>
                <a:cs typeface="Times New Roman" pitchFamily="18" charset="0"/>
              </a:rPr>
              <a:t>The discussion will be based on Conrad Hotel and Resorts</a:t>
            </a:r>
            <a:endParaRPr lang="en-US" sz="1400" dirty="0">
              <a:solidFill>
                <a:schemeClr val="tx1"/>
              </a:solidFill>
              <a:latin typeface="Times New Roman" pitchFamily="18" charset="0"/>
              <a:cs typeface="Times New Roman" pitchFamily="18" charset="0"/>
            </a:endParaRPr>
          </a:p>
          <a:p>
            <a:pPr lvl="0" algn="just">
              <a:lnSpc>
                <a:spcPct val="150000"/>
              </a:lnSpc>
            </a:pPr>
            <a:r>
              <a:rPr lang="en-GB" sz="1400" dirty="0">
                <a:solidFill>
                  <a:schemeClr val="tx1"/>
                </a:solidFill>
                <a:latin typeface="Times New Roman" pitchFamily="18" charset="0"/>
                <a:cs typeface="Times New Roman" pitchFamily="18" charset="0"/>
              </a:rPr>
              <a:t>An examination of the nature, extent, and role of guest services and facilities</a:t>
            </a:r>
            <a:endParaRPr lang="en-US" sz="1400" dirty="0">
              <a:solidFill>
                <a:schemeClr val="tx1"/>
              </a:solidFill>
              <a:latin typeface="Times New Roman" pitchFamily="18" charset="0"/>
              <a:cs typeface="Times New Roman" pitchFamily="18" charset="0"/>
            </a:endParaRPr>
          </a:p>
          <a:p>
            <a:pPr lvl="0" algn="just">
              <a:lnSpc>
                <a:spcPct val="150000"/>
              </a:lnSpc>
            </a:pPr>
            <a:r>
              <a:rPr lang="en-GB" sz="1400" dirty="0">
                <a:solidFill>
                  <a:schemeClr val="tx1"/>
                </a:solidFill>
                <a:latin typeface="Times New Roman" pitchFamily="18" charset="0"/>
                <a:cs typeface="Times New Roman" pitchFamily="18" charset="0"/>
              </a:rPr>
              <a:t>Explanation of the requirements for the role and function of guest services</a:t>
            </a:r>
            <a:endParaRPr lang="en-US" sz="1400" dirty="0">
              <a:solidFill>
                <a:schemeClr val="tx1"/>
              </a:solidFill>
              <a:latin typeface="Times New Roman" pitchFamily="18" charset="0"/>
              <a:cs typeface="Times New Roman" pitchFamily="18" charset="0"/>
            </a:endParaRPr>
          </a:p>
          <a:p>
            <a:pPr algn="just">
              <a:lnSpc>
                <a:spcPct val="150000"/>
              </a:lnSpc>
            </a:pPr>
            <a:endParaRPr lang="en-US" sz="1400" dirty="0">
              <a:solidFill>
                <a:schemeClr val="tx1"/>
              </a:solidFill>
              <a:latin typeface="Times New Roman" pitchFamily="18" charset="0"/>
              <a:cs typeface="Times New Roman" pitchFamily="18" charset="0"/>
            </a:endParaRPr>
          </a:p>
        </p:txBody>
      </p:sp>
      <p:sp>
        <p:nvSpPr>
          <p:cNvPr id="3" name="Title 2"/>
          <p:cNvSpPr>
            <a:spLocks noGrp="1"/>
          </p:cNvSpPr>
          <p:nvPr>
            <p:ph type="title"/>
          </p:nvPr>
        </p:nvSpPr>
        <p:spPr/>
        <p:txBody>
          <a:bodyPr>
            <a:normAutofit/>
          </a:bodyPr>
          <a:lstStyle/>
          <a:p>
            <a:r>
              <a:rPr lang="en-GB" sz="3200" b="1" dirty="0">
                <a:solidFill>
                  <a:schemeClr val="tx1"/>
                </a:solidFill>
                <a:latin typeface="Times New Roman" pitchFamily="18" charset="0"/>
                <a:cs typeface="Times New Roman" pitchFamily="18" charset="0"/>
              </a:rPr>
              <a:t>Introduction</a:t>
            </a:r>
            <a:endParaRPr lang="en-US" sz="3200" dirty="0">
              <a:solidFill>
                <a:schemeClr val="tx1"/>
              </a:solidFill>
              <a:latin typeface="Times New Roman" pitchFamily="18" charset="0"/>
              <a:cs typeface="Times New Roman" pitchFamily="18" charset="0"/>
            </a:endParaRPr>
          </a:p>
        </p:txBody>
      </p:sp>
      <p:sp>
        <p:nvSpPr>
          <p:cNvPr id="6" name="Rectangle 5"/>
          <p:cNvSpPr/>
          <p:nvPr/>
        </p:nvSpPr>
        <p:spPr>
          <a:xfrm>
            <a:off x="5562600" y="4953000"/>
            <a:ext cx="2994731" cy="338554"/>
          </a:xfrm>
          <a:prstGeom prst="rect">
            <a:avLst/>
          </a:prstGeom>
        </p:spPr>
        <p:txBody>
          <a:bodyPr wrap="none">
            <a:spAutoFit/>
          </a:bodyPr>
          <a:lstStyle/>
          <a:p>
            <a:pPr algn="ctr"/>
            <a:r>
              <a:rPr lang="en-GB" sz="1600" dirty="0">
                <a:latin typeface="Times New Roman" pitchFamily="18" charset="0"/>
                <a:cs typeface="Times New Roman" pitchFamily="18" charset="0"/>
              </a:rPr>
              <a:t>(Conrad Hotels &amp; Resorts, 2023) </a:t>
            </a:r>
            <a:endParaRPr lang="en-US" sz="1600" dirty="0">
              <a:latin typeface="Times New Roman" pitchFamily="18" charset="0"/>
              <a:cs typeface="Times New Roman" pitchFamily="18" charset="0"/>
            </a:endParaRPr>
          </a:p>
        </p:txBody>
      </p:sp>
      <p:pic>
        <p:nvPicPr>
          <p:cNvPr id="7" name="Picture 6" descr="2.jpg"/>
          <p:cNvPicPr>
            <a:picLocks noChangeAspect="1"/>
          </p:cNvPicPr>
          <p:nvPr/>
        </p:nvPicPr>
        <p:blipFill>
          <a:blip r:embed="rId3"/>
          <a:stretch>
            <a:fillRect/>
          </a:stretch>
        </p:blipFill>
        <p:spPr>
          <a:xfrm>
            <a:off x="5257800" y="2743200"/>
            <a:ext cx="3256221" cy="1905000"/>
          </a:xfrm>
          <a:prstGeom prst="rect">
            <a:avLst/>
          </a:prstGeom>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6"/>
            <a:ext cx="3699933" cy="3496733"/>
          </a:xfrm>
        </p:spPr>
        <p:txBody>
          <a:bodyPr>
            <a:normAutofit/>
          </a:bodyPr>
          <a:lstStyle/>
          <a:p>
            <a:pPr lvl="0" algn="just">
              <a:lnSpc>
                <a:spcPct val="150000"/>
              </a:lnSpc>
            </a:pPr>
            <a:r>
              <a:rPr lang="en-GB" sz="1600" dirty="0">
                <a:solidFill>
                  <a:schemeClr val="tx1"/>
                </a:solidFill>
                <a:latin typeface="Times New Roman" pitchFamily="18" charset="0"/>
                <a:cs typeface="Times New Roman" pitchFamily="18" charset="0"/>
              </a:rPr>
              <a:t>Owned by Hilton Worldwide</a:t>
            </a:r>
            <a:endParaRPr lang="en-US" sz="1600" dirty="0">
              <a:solidFill>
                <a:schemeClr val="tx1"/>
              </a:solidFill>
              <a:latin typeface="Times New Roman" pitchFamily="18" charset="0"/>
              <a:cs typeface="Times New Roman" pitchFamily="18" charset="0"/>
            </a:endParaRPr>
          </a:p>
          <a:p>
            <a:pPr lvl="0" algn="just">
              <a:lnSpc>
                <a:spcPct val="150000"/>
              </a:lnSpc>
            </a:pPr>
            <a:r>
              <a:rPr lang="en-GB" sz="1600" dirty="0">
                <a:solidFill>
                  <a:schemeClr val="tx1"/>
                </a:solidFill>
                <a:latin typeface="Times New Roman" pitchFamily="18" charset="0"/>
                <a:cs typeface="Times New Roman" pitchFamily="18" charset="0"/>
              </a:rPr>
              <a:t>Founded in 1985 by Barron Hilton</a:t>
            </a:r>
            <a:endParaRPr lang="en-US" sz="1600" dirty="0">
              <a:solidFill>
                <a:schemeClr val="tx1"/>
              </a:solidFill>
              <a:latin typeface="Times New Roman" pitchFamily="18" charset="0"/>
              <a:cs typeface="Times New Roman" pitchFamily="18" charset="0"/>
            </a:endParaRPr>
          </a:p>
          <a:p>
            <a:pPr lvl="0" algn="just">
              <a:lnSpc>
                <a:spcPct val="150000"/>
              </a:lnSpc>
            </a:pPr>
            <a:r>
              <a:rPr lang="en-GB" sz="1600" dirty="0">
                <a:solidFill>
                  <a:schemeClr val="tx1"/>
                </a:solidFill>
                <a:latin typeface="Times New Roman" pitchFamily="18" charset="0"/>
                <a:cs typeface="Times New Roman" pitchFamily="18" charset="0"/>
              </a:rPr>
              <a:t>Operates 46 hotels and resorts in 23 countries and territories</a:t>
            </a:r>
            <a:endParaRPr lang="en-US" sz="1600" dirty="0">
              <a:solidFill>
                <a:schemeClr val="tx1"/>
              </a:solidFill>
              <a:latin typeface="Times New Roman" pitchFamily="18" charset="0"/>
              <a:cs typeface="Times New Roman" pitchFamily="18" charset="0"/>
            </a:endParaRPr>
          </a:p>
          <a:p>
            <a:pPr lvl="0" algn="just">
              <a:lnSpc>
                <a:spcPct val="150000"/>
              </a:lnSpc>
            </a:pPr>
            <a:endParaRPr lang="en-US" sz="1600" dirty="0">
              <a:solidFill>
                <a:schemeClr val="tx1"/>
              </a:solidFill>
              <a:latin typeface="Times New Roman" pitchFamily="18" charset="0"/>
              <a:cs typeface="Times New Roman" pitchFamily="18" charset="0"/>
            </a:endParaRPr>
          </a:p>
        </p:txBody>
      </p:sp>
      <p:sp>
        <p:nvSpPr>
          <p:cNvPr id="3" name="Title 2"/>
          <p:cNvSpPr>
            <a:spLocks noGrp="1"/>
          </p:cNvSpPr>
          <p:nvPr>
            <p:ph type="title"/>
          </p:nvPr>
        </p:nvSpPr>
        <p:spPr/>
        <p:txBody>
          <a:bodyPr>
            <a:normAutofit/>
          </a:bodyPr>
          <a:lstStyle/>
          <a:p>
            <a:r>
              <a:rPr lang="en-GB" sz="3200" b="1" dirty="0">
                <a:solidFill>
                  <a:schemeClr val="tx1"/>
                </a:solidFill>
                <a:latin typeface="Times New Roman" pitchFamily="18" charset="0"/>
                <a:cs typeface="Times New Roman" pitchFamily="18" charset="0"/>
              </a:rPr>
              <a:t>Overview of Conrad Hotels and Resorts</a:t>
            </a:r>
            <a:endParaRPr lang="en-US" sz="3200" b="1" dirty="0">
              <a:solidFill>
                <a:schemeClr val="tx1"/>
              </a:solidFill>
              <a:latin typeface="Times New Roman" pitchFamily="18" charset="0"/>
              <a:cs typeface="Times New Roman" pitchFamily="18" charset="0"/>
            </a:endParaRPr>
          </a:p>
        </p:txBody>
      </p:sp>
      <p:pic>
        <p:nvPicPr>
          <p:cNvPr id="8" name="Picture 7" descr="1.jpg"/>
          <p:cNvPicPr>
            <a:picLocks noChangeAspect="1"/>
          </p:cNvPicPr>
          <p:nvPr/>
        </p:nvPicPr>
        <p:blipFill>
          <a:blip r:embed="rId3"/>
          <a:stretch>
            <a:fillRect/>
          </a:stretch>
        </p:blipFill>
        <p:spPr>
          <a:xfrm>
            <a:off x="4724400" y="2362200"/>
            <a:ext cx="4114800" cy="1543050"/>
          </a:xfrm>
          <a:prstGeom prst="rect">
            <a:avLst/>
          </a:prstGeom>
        </p:spPr>
      </p:pic>
      <p:sp>
        <p:nvSpPr>
          <p:cNvPr id="9" name="Rectangle 8"/>
          <p:cNvSpPr/>
          <p:nvPr/>
        </p:nvSpPr>
        <p:spPr>
          <a:xfrm>
            <a:off x="5257800" y="4191000"/>
            <a:ext cx="2994731" cy="338554"/>
          </a:xfrm>
          <a:prstGeom prst="rect">
            <a:avLst/>
          </a:prstGeom>
        </p:spPr>
        <p:txBody>
          <a:bodyPr wrap="none">
            <a:spAutoFit/>
          </a:bodyPr>
          <a:lstStyle/>
          <a:p>
            <a:pPr algn="ctr"/>
            <a:r>
              <a:rPr lang="en-GB" sz="1600" dirty="0">
                <a:latin typeface="Times New Roman" pitchFamily="18" charset="0"/>
                <a:cs typeface="Times New Roman" pitchFamily="18" charset="0"/>
              </a:rPr>
              <a:t>(Conrad Hotels &amp; Resorts, 2023) </a:t>
            </a:r>
            <a:endParaRPr lang="en-US" sz="1600" dirty="0">
              <a:latin typeface="Times New Roman" pitchFamily="18" charset="0"/>
              <a:cs typeface="Times New Roman" pitchFamily="18" charset="0"/>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6"/>
            <a:ext cx="3776133" cy="3496733"/>
          </a:xfrm>
        </p:spPr>
        <p:txBody>
          <a:bodyPr>
            <a:normAutofit/>
          </a:bodyPr>
          <a:lstStyle/>
          <a:p>
            <a:pPr lvl="0" algn="just">
              <a:lnSpc>
                <a:spcPct val="150000"/>
              </a:lnSpc>
            </a:pPr>
            <a:r>
              <a:rPr lang="en-GB" sz="1600" dirty="0">
                <a:solidFill>
                  <a:schemeClr val="tx1"/>
                </a:solidFill>
                <a:latin typeface="Times New Roman" pitchFamily="18" charset="0"/>
                <a:cs typeface="Times New Roman" pitchFamily="18" charset="0"/>
              </a:rPr>
              <a:t>Families</a:t>
            </a:r>
            <a:endParaRPr lang="en-US" sz="1600" dirty="0">
              <a:solidFill>
                <a:schemeClr val="tx1"/>
              </a:solidFill>
              <a:latin typeface="Times New Roman" pitchFamily="18" charset="0"/>
              <a:cs typeface="Times New Roman" pitchFamily="18" charset="0"/>
            </a:endParaRPr>
          </a:p>
          <a:p>
            <a:pPr lvl="0" algn="just">
              <a:lnSpc>
                <a:spcPct val="150000"/>
              </a:lnSpc>
            </a:pPr>
            <a:r>
              <a:rPr lang="en-GB" sz="1600" dirty="0">
                <a:solidFill>
                  <a:schemeClr val="tx1"/>
                </a:solidFill>
                <a:latin typeface="Times New Roman" pitchFamily="18" charset="0"/>
                <a:cs typeface="Times New Roman" pitchFamily="18" charset="0"/>
              </a:rPr>
              <a:t>Tourists</a:t>
            </a:r>
            <a:endParaRPr lang="en-US" sz="1600" dirty="0">
              <a:solidFill>
                <a:schemeClr val="tx1"/>
              </a:solidFill>
              <a:latin typeface="Times New Roman" pitchFamily="18" charset="0"/>
              <a:cs typeface="Times New Roman" pitchFamily="18" charset="0"/>
            </a:endParaRPr>
          </a:p>
          <a:p>
            <a:pPr lvl="0" algn="just">
              <a:lnSpc>
                <a:spcPct val="150000"/>
              </a:lnSpc>
            </a:pPr>
            <a:r>
              <a:rPr lang="en-GB" sz="1600" dirty="0">
                <a:solidFill>
                  <a:schemeClr val="tx1"/>
                </a:solidFill>
                <a:latin typeface="Times New Roman" pitchFamily="18" charset="0"/>
                <a:cs typeface="Times New Roman" pitchFamily="18" charset="0"/>
              </a:rPr>
              <a:t>Travellers</a:t>
            </a:r>
            <a:endParaRPr lang="en-US" sz="1600" dirty="0">
              <a:solidFill>
                <a:schemeClr val="tx1"/>
              </a:solidFill>
              <a:latin typeface="Times New Roman" pitchFamily="18" charset="0"/>
              <a:cs typeface="Times New Roman" pitchFamily="18" charset="0"/>
            </a:endParaRPr>
          </a:p>
          <a:p>
            <a:pPr lvl="0" algn="just">
              <a:lnSpc>
                <a:spcPct val="150000"/>
              </a:lnSpc>
            </a:pPr>
            <a:r>
              <a:rPr lang="en-GB" sz="1600" dirty="0">
                <a:solidFill>
                  <a:schemeClr val="tx1"/>
                </a:solidFill>
                <a:latin typeface="Times New Roman" pitchFamily="18" charset="0"/>
                <a:cs typeface="Times New Roman" pitchFamily="18" charset="0"/>
              </a:rPr>
              <a:t>Special guests</a:t>
            </a:r>
            <a:endParaRPr lang="en-US" sz="1600" dirty="0">
              <a:solidFill>
                <a:schemeClr val="tx1"/>
              </a:solidFill>
              <a:latin typeface="Times New Roman" pitchFamily="18" charset="0"/>
              <a:cs typeface="Times New Roman" pitchFamily="18" charset="0"/>
            </a:endParaRPr>
          </a:p>
          <a:p>
            <a:pPr lvl="0" algn="just">
              <a:lnSpc>
                <a:spcPct val="150000"/>
              </a:lnSpc>
            </a:pPr>
            <a:r>
              <a:rPr lang="en-GB" sz="1600" dirty="0">
                <a:solidFill>
                  <a:schemeClr val="tx1"/>
                </a:solidFill>
                <a:latin typeface="Times New Roman" pitchFamily="18" charset="0"/>
                <a:cs typeface="Times New Roman" pitchFamily="18" charset="0"/>
              </a:rPr>
              <a:t>Business travellers</a:t>
            </a:r>
            <a:endParaRPr lang="en-US" sz="1600" dirty="0">
              <a:solidFill>
                <a:schemeClr val="tx1"/>
              </a:solidFill>
              <a:latin typeface="Times New Roman" pitchFamily="18" charset="0"/>
              <a:cs typeface="Times New Roman" pitchFamily="18" charset="0"/>
            </a:endParaRPr>
          </a:p>
          <a:p>
            <a:pPr lvl="0" algn="just">
              <a:lnSpc>
                <a:spcPct val="150000"/>
              </a:lnSpc>
            </a:pPr>
            <a:r>
              <a:rPr lang="en-GB" sz="1600" dirty="0">
                <a:solidFill>
                  <a:schemeClr val="tx1"/>
                </a:solidFill>
                <a:latin typeface="Times New Roman" pitchFamily="18" charset="0"/>
                <a:cs typeface="Times New Roman" pitchFamily="18" charset="0"/>
              </a:rPr>
              <a:t>Luxury customers</a:t>
            </a:r>
            <a:endParaRPr lang="en-US" sz="1600" dirty="0">
              <a:solidFill>
                <a:schemeClr val="tx1"/>
              </a:solidFill>
              <a:latin typeface="Times New Roman" pitchFamily="18" charset="0"/>
              <a:cs typeface="Times New Roman" pitchFamily="18" charset="0"/>
            </a:endParaRPr>
          </a:p>
          <a:p>
            <a:pPr algn="just">
              <a:lnSpc>
                <a:spcPct val="150000"/>
              </a:lnSpc>
            </a:pPr>
            <a:r>
              <a:rPr lang="en-GB" sz="1600" dirty="0">
                <a:solidFill>
                  <a:schemeClr val="tx1"/>
                </a:solidFill>
                <a:latin typeface="Times New Roman" pitchFamily="18" charset="0"/>
                <a:cs typeface="Times New Roman" pitchFamily="18" charset="0"/>
              </a:rPr>
              <a:t>Eco-friendly travellers</a:t>
            </a:r>
            <a:endParaRPr lang="en-US" sz="1600" dirty="0">
              <a:solidFill>
                <a:schemeClr val="tx1"/>
              </a:solidFill>
              <a:latin typeface="Times New Roman" pitchFamily="18" charset="0"/>
              <a:cs typeface="Times New Roman" pitchFamily="18" charset="0"/>
            </a:endParaRPr>
          </a:p>
        </p:txBody>
      </p:sp>
      <p:sp>
        <p:nvSpPr>
          <p:cNvPr id="3" name="Title 2"/>
          <p:cNvSpPr>
            <a:spLocks noGrp="1"/>
          </p:cNvSpPr>
          <p:nvPr>
            <p:ph type="title"/>
          </p:nvPr>
        </p:nvSpPr>
        <p:spPr>
          <a:xfrm>
            <a:off x="228600" y="338328"/>
            <a:ext cx="8763000" cy="1252728"/>
          </a:xfrm>
        </p:spPr>
        <p:txBody>
          <a:bodyPr>
            <a:normAutofit/>
          </a:bodyPr>
          <a:lstStyle/>
          <a:p>
            <a:r>
              <a:rPr lang="en-GB" sz="3200" b="1" dirty="0">
                <a:solidFill>
                  <a:schemeClr val="tx1"/>
                </a:solidFill>
                <a:latin typeface="Times New Roman" pitchFamily="18" charset="0"/>
                <a:cs typeface="Times New Roman" pitchFamily="18" charset="0"/>
              </a:rPr>
              <a:t>Main consumers of the Conrad Hotel and Resorts</a:t>
            </a:r>
            <a:endParaRPr lang="en-US" sz="3200" b="1" dirty="0">
              <a:solidFill>
                <a:schemeClr val="tx1"/>
              </a:solidFill>
              <a:latin typeface="Times New Roman" pitchFamily="18" charset="0"/>
              <a:cs typeface="Times New Roman" pitchFamily="18" charset="0"/>
            </a:endParaRPr>
          </a:p>
        </p:txBody>
      </p:sp>
      <p:sp>
        <p:nvSpPr>
          <p:cNvPr id="6" name="Rectangle 5"/>
          <p:cNvSpPr/>
          <p:nvPr/>
        </p:nvSpPr>
        <p:spPr>
          <a:xfrm>
            <a:off x="5562600" y="5029200"/>
            <a:ext cx="2994731" cy="338554"/>
          </a:xfrm>
          <a:prstGeom prst="rect">
            <a:avLst/>
          </a:prstGeom>
        </p:spPr>
        <p:txBody>
          <a:bodyPr wrap="none">
            <a:spAutoFit/>
          </a:bodyPr>
          <a:lstStyle/>
          <a:p>
            <a:pPr algn="ctr"/>
            <a:r>
              <a:rPr lang="en-GB" sz="1600" dirty="0">
                <a:latin typeface="Times New Roman" pitchFamily="18" charset="0"/>
                <a:cs typeface="Times New Roman" pitchFamily="18" charset="0"/>
              </a:rPr>
              <a:t>(Conrad Hotels &amp; Resorts, 2023) </a:t>
            </a:r>
            <a:endParaRPr lang="en-US" sz="1600" dirty="0">
              <a:latin typeface="Times New Roman" pitchFamily="18" charset="0"/>
              <a:cs typeface="Times New Roman" pitchFamily="18" charset="0"/>
            </a:endParaRPr>
          </a:p>
        </p:txBody>
      </p:sp>
      <p:pic>
        <p:nvPicPr>
          <p:cNvPr id="7" name="Picture 6" descr="3.jpg"/>
          <p:cNvPicPr>
            <a:picLocks noChangeAspect="1"/>
          </p:cNvPicPr>
          <p:nvPr/>
        </p:nvPicPr>
        <p:blipFill>
          <a:blip r:embed="rId3" cstate="print"/>
          <a:stretch>
            <a:fillRect/>
          </a:stretch>
        </p:blipFill>
        <p:spPr>
          <a:xfrm>
            <a:off x="5181600" y="2590800"/>
            <a:ext cx="3352800" cy="2285140"/>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7"/>
            <a:ext cx="3776133" cy="3420533"/>
          </a:xfrm>
        </p:spPr>
        <p:txBody>
          <a:bodyPr>
            <a:normAutofit/>
          </a:bodyPr>
          <a:lstStyle/>
          <a:p>
            <a:pPr lvl="0" algn="just">
              <a:lnSpc>
                <a:spcPct val="150000"/>
              </a:lnSpc>
            </a:pPr>
            <a:r>
              <a:rPr lang="en-GB" sz="1600" dirty="0">
                <a:solidFill>
                  <a:schemeClr val="tx1"/>
                </a:solidFill>
                <a:latin typeface="Times New Roman" pitchFamily="18" charset="0"/>
                <a:cs typeface="Times New Roman" pitchFamily="18" charset="0"/>
              </a:rPr>
              <a:t>Serves food and drinks and has room service facilities</a:t>
            </a:r>
            <a:endParaRPr lang="en-US" sz="1600" dirty="0">
              <a:solidFill>
                <a:schemeClr val="tx1"/>
              </a:solidFill>
              <a:latin typeface="Times New Roman" pitchFamily="18" charset="0"/>
              <a:cs typeface="Times New Roman" pitchFamily="18" charset="0"/>
            </a:endParaRPr>
          </a:p>
          <a:p>
            <a:pPr lvl="0" algn="just">
              <a:lnSpc>
                <a:spcPct val="150000"/>
              </a:lnSpc>
            </a:pPr>
            <a:r>
              <a:rPr lang="en-GB" sz="1600" dirty="0">
                <a:solidFill>
                  <a:schemeClr val="tx1"/>
                </a:solidFill>
                <a:latin typeface="Times New Roman" pitchFamily="18" charset="0"/>
                <a:cs typeface="Times New Roman" pitchFamily="18" charset="0"/>
              </a:rPr>
              <a:t>It offers various amenities like gym and spa</a:t>
            </a:r>
            <a:endParaRPr lang="en-US" sz="1600" dirty="0">
              <a:solidFill>
                <a:schemeClr val="tx1"/>
              </a:solidFill>
              <a:latin typeface="Times New Roman" pitchFamily="18" charset="0"/>
              <a:cs typeface="Times New Roman" pitchFamily="18" charset="0"/>
            </a:endParaRPr>
          </a:p>
          <a:p>
            <a:pPr lvl="0" algn="just">
              <a:lnSpc>
                <a:spcPct val="150000"/>
              </a:lnSpc>
            </a:pPr>
            <a:r>
              <a:rPr lang="en-GB" sz="1600" dirty="0">
                <a:solidFill>
                  <a:schemeClr val="tx1"/>
                </a:solidFill>
                <a:latin typeface="Times New Roman" pitchFamily="18" charset="0"/>
                <a:cs typeface="Times New Roman" pitchFamily="18" charset="0"/>
              </a:rPr>
              <a:t>Provides additional services like family packages and conferencing facilities</a:t>
            </a:r>
            <a:endParaRPr lang="en-US" sz="1600" dirty="0">
              <a:solidFill>
                <a:schemeClr val="tx1"/>
              </a:solidFill>
              <a:latin typeface="Times New Roman" pitchFamily="18" charset="0"/>
              <a:cs typeface="Times New Roman" pitchFamily="18" charset="0"/>
            </a:endParaRPr>
          </a:p>
          <a:p>
            <a:pPr algn="just">
              <a:lnSpc>
                <a:spcPct val="150000"/>
              </a:lnSpc>
            </a:pPr>
            <a:r>
              <a:rPr lang="en-GB" sz="1600" dirty="0">
                <a:solidFill>
                  <a:schemeClr val="tx1"/>
                </a:solidFill>
                <a:latin typeface="Times New Roman" pitchFamily="18" charset="0"/>
                <a:cs typeface="Times New Roman" pitchFamily="18" charset="0"/>
              </a:rPr>
              <a:t>Provides various packages and discounts</a:t>
            </a:r>
            <a:endParaRPr lang="en-US" sz="1600" dirty="0">
              <a:solidFill>
                <a:schemeClr val="tx1"/>
              </a:solidFill>
              <a:latin typeface="Times New Roman" pitchFamily="18" charset="0"/>
              <a:cs typeface="Times New Roman" pitchFamily="18" charset="0"/>
            </a:endParaRPr>
          </a:p>
        </p:txBody>
      </p:sp>
      <p:sp>
        <p:nvSpPr>
          <p:cNvPr id="3" name="Title 2"/>
          <p:cNvSpPr>
            <a:spLocks noGrp="1"/>
          </p:cNvSpPr>
          <p:nvPr>
            <p:ph type="title"/>
          </p:nvPr>
        </p:nvSpPr>
        <p:spPr/>
        <p:txBody>
          <a:bodyPr>
            <a:normAutofit/>
          </a:bodyPr>
          <a:lstStyle/>
          <a:p>
            <a:r>
              <a:rPr lang="en-GB" sz="3200" b="1" dirty="0">
                <a:solidFill>
                  <a:schemeClr val="tx1"/>
                </a:solidFill>
                <a:latin typeface="Times New Roman" pitchFamily="18" charset="0"/>
                <a:cs typeface="Times New Roman" pitchFamily="18" charset="0"/>
              </a:rPr>
              <a:t>Nature of Guest Service and Facilities</a:t>
            </a:r>
            <a:endParaRPr lang="en-US" sz="3200" dirty="0">
              <a:solidFill>
                <a:schemeClr val="tx1"/>
              </a:solidFill>
              <a:latin typeface="Times New Roman" pitchFamily="18" charset="0"/>
              <a:cs typeface="Times New Roman" pitchFamily="18" charset="0"/>
            </a:endParaRPr>
          </a:p>
        </p:txBody>
      </p:sp>
      <p:pic>
        <p:nvPicPr>
          <p:cNvPr id="6" name="Picture 5" descr="4.jpg"/>
          <p:cNvPicPr>
            <a:picLocks noChangeAspect="1"/>
          </p:cNvPicPr>
          <p:nvPr/>
        </p:nvPicPr>
        <p:blipFill>
          <a:blip r:embed="rId3" cstate="print"/>
          <a:stretch>
            <a:fillRect/>
          </a:stretch>
        </p:blipFill>
        <p:spPr>
          <a:xfrm>
            <a:off x="5410200" y="2895600"/>
            <a:ext cx="3048000" cy="2032000"/>
          </a:xfrm>
          <a:prstGeom prst="rect">
            <a:avLst/>
          </a:prstGeom>
        </p:spPr>
      </p:pic>
      <p:sp>
        <p:nvSpPr>
          <p:cNvPr id="7" name="Rectangle 6"/>
          <p:cNvSpPr/>
          <p:nvPr/>
        </p:nvSpPr>
        <p:spPr>
          <a:xfrm>
            <a:off x="5486400" y="5029200"/>
            <a:ext cx="2959465" cy="338554"/>
          </a:xfrm>
          <a:prstGeom prst="rect">
            <a:avLst/>
          </a:prstGeom>
        </p:spPr>
        <p:txBody>
          <a:bodyPr wrap="none">
            <a:spAutoFit/>
          </a:bodyPr>
          <a:lstStyle/>
          <a:p>
            <a:pPr algn="ctr"/>
            <a:r>
              <a:rPr lang="en-GB" sz="1600" dirty="0">
                <a:latin typeface="Times New Roman" pitchFamily="18" charset="0"/>
                <a:cs typeface="Times New Roman" pitchFamily="18" charset="0"/>
              </a:rPr>
              <a:t>(Conrad Hotels &amp; Resorts, 2022) </a:t>
            </a:r>
            <a:endParaRPr lang="en-US" sz="1600" dirty="0">
              <a:latin typeface="Times New Roman" pitchFamily="18" charset="0"/>
              <a:cs typeface="Times New Roman" pitchFamily="18" charset="0"/>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872067" y="2675466"/>
            <a:ext cx="3699933" cy="3496733"/>
          </a:xfrm>
        </p:spPr>
        <p:txBody>
          <a:bodyPr>
            <a:normAutofit/>
          </a:bodyPr>
          <a:lstStyle/>
          <a:p>
            <a:pPr lvl="0" algn="just">
              <a:lnSpc>
                <a:spcPct val="150000"/>
              </a:lnSpc>
            </a:pPr>
            <a:r>
              <a:rPr lang="en-GB" sz="1600" dirty="0">
                <a:solidFill>
                  <a:schemeClr val="tx1"/>
                </a:solidFill>
                <a:latin typeface="Times New Roman" pitchFamily="18" charset="0"/>
                <a:cs typeface="Times New Roman" pitchFamily="18" charset="0"/>
              </a:rPr>
              <a:t>Efficient and optimal use of resources</a:t>
            </a:r>
            <a:endParaRPr lang="en-US" sz="1600" dirty="0">
              <a:solidFill>
                <a:schemeClr val="tx1"/>
              </a:solidFill>
              <a:latin typeface="Times New Roman" pitchFamily="18" charset="0"/>
              <a:cs typeface="Times New Roman" pitchFamily="18" charset="0"/>
            </a:endParaRPr>
          </a:p>
          <a:p>
            <a:pPr lvl="0" algn="just">
              <a:lnSpc>
                <a:spcPct val="150000"/>
              </a:lnSpc>
            </a:pPr>
            <a:r>
              <a:rPr lang="en-GB" sz="1600" dirty="0">
                <a:solidFill>
                  <a:schemeClr val="tx1"/>
                </a:solidFill>
                <a:latin typeface="Times New Roman" pitchFamily="18" charset="0"/>
                <a:cs typeface="Times New Roman" pitchFamily="18" charset="0"/>
              </a:rPr>
              <a:t>Implementation of new technology like cloud-based and touch-less technology</a:t>
            </a:r>
            <a:endParaRPr lang="en-US" sz="1600" dirty="0">
              <a:solidFill>
                <a:schemeClr val="tx1"/>
              </a:solidFill>
              <a:latin typeface="Times New Roman" pitchFamily="18" charset="0"/>
              <a:cs typeface="Times New Roman" pitchFamily="18" charset="0"/>
            </a:endParaRPr>
          </a:p>
          <a:p>
            <a:pPr lvl="0" algn="just">
              <a:lnSpc>
                <a:spcPct val="150000"/>
              </a:lnSpc>
            </a:pPr>
            <a:r>
              <a:rPr lang="en-GB" sz="1600" dirty="0">
                <a:solidFill>
                  <a:schemeClr val="tx1"/>
                </a:solidFill>
                <a:latin typeface="Times New Roman" pitchFamily="18" charset="0"/>
                <a:cs typeface="Times New Roman" pitchFamily="18" charset="0"/>
              </a:rPr>
              <a:t>Investment in hotel maintenance software</a:t>
            </a:r>
            <a:endParaRPr lang="en-US" sz="1600" dirty="0">
              <a:solidFill>
                <a:schemeClr val="tx1"/>
              </a:solidFill>
              <a:latin typeface="Times New Roman" pitchFamily="18" charset="0"/>
              <a:cs typeface="Times New Roman" pitchFamily="18" charset="0"/>
            </a:endParaRPr>
          </a:p>
          <a:p>
            <a:pPr algn="just">
              <a:lnSpc>
                <a:spcPct val="150000"/>
              </a:lnSpc>
            </a:pPr>
            <a:endParaRPr lang="en-US" sz="1600" dirty="0">
              <a:solidFill>
                <a:schemeClr val="tx1"/>
              </a:solidFill>
              <a:latin typeface="Times New Roman" pitchFamily="18" charset="0"/>
              <a:cs typeface="Times New Roman" pitchFamily="18" charset="0"/>
            </a:endParaRPr>
          </a:p>
        </p:txBody>
      </p:sp>
      <p:sp>
        <p:nvSpPr>
          <p:cNvPr id="3" name="Title 2"/>
          <p:cNvSpPr>
            <a:spLocks noGrp="1"/>
          </p:cNvSpPr>
          <p:nvPr>
            <p:ph type="title"/>
          </p:nvPr>
        </p:nvSpPr>
        <p:spPr/>
        <p:txBody>
          <a:bodyPr>
            <a:normAutofit/>
          </a:bodyPr>
          <a:lstStyle/>
          <a:p>
            <a:r>
              <a:rPr lang="en-GB" sz="3200" b="1" dirty="0">
                <a:solidFill>
                  <a:schemeClr val="tx1"/>
                </a:solidFill>
                <a:latin typeface="Times New Roman" pitchFamily="18" charset="0"/>
                <a:cs typeface="Times New Roman" pitchFamily="18" charset="0"/>
              </a:rPr>
              <a:t>Scope of Guest Service and Facilities</a:t>
            </a:r>
            <a:endParaRPr lang="en-US" sz="3200" dirty="0">
              <a:solidFill>
                <a:schemeClr val="tx1"/>
              </a:solidFill>
              <a:latin typeface="Times New Roman" pitchFamily="18" charset="0"/>
              <a:cs typeface="Times New Roman" pitchFamily="18" charset="0"/>
            </a:endParaRPr>
          </a:p>
        </p:txBody>
      </p:sp>
      <p:pic>
        <p:nvPicPr>
          <p:cNvPr id="7" name="Picture 6" descr="5.JPG"/>
          <p:cNvPicPr>
            <a:picLocks noChangeAspect="1"/>
          </p:cNvPicPr>
          <p:nvPr/>
        </p:nvPicPr>
        <p:blipFill>
          <a:blip r:embed="rId3"/>
          <a:stretch>
            <a:fillRect/>
          </a:stretch>
        </p:blipFill>
        <p:spPr>
          <a:xfrm>
            <a:off x="5181600" y="2743200"/>
            <a:ext cx="3030814" cy="1700213"/>
          </a:xfrm>
          <a:prstGeom prst="rect">
            <a:avLst/>
          </a:prstGeom>
        </p:spPr>
      </p:pic>
      <p:sp>
        <p:nvSpPr>
          <p:cNvPr id="8" name="Rectangle 7"/>
          <p:cNvSpPr/>
          <p:nvPr/>
        </p:nvSpPr>
        <p:spPr>
          <a:xfrm>
            <a:off x="5257800" y="4800600"/>
            <a:ext cx="2959465" cy="338554"/>
          </a:xfrm>
          <a:prstGeom prst="rect">
            <a:avLst/>
          </a:prstGeom>
        </p:spPr>
        <p:txBody>
          <a:bodyPr wrap="none">
            <a:spAutoFit/>
          </a:bodyPr>
          <a:lstStyle/>
          <a:p>
            <a:pPr algn="ctr"/>
            <a:r>
              <a:rPr lang="en-GB" sz="1600" dirty="0">
                <a:latin typeface="Times New Roman" pitchFamily="18" charset="0"/>
                <a:cs typeface="Times New Roman" pitchFamily="18" charset="0"/>
              </a:rPr>
              <a:t>(Conrad Hotels &amp; Resorts, 2021) </a:t>
            </a:r>
            <a:endParaRPr lang="en-US" sz="1600" dirty="0">
              <a:latin typeface="Times New Roman" pitchFamily="18" charset="0"/>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1600200"/>
            <a:ext cx="7701280" cy="4525963"/>
          </a:xfrm>
        </p:spPr>
        <p:txBody>
          <a:bodyPr>
            <a:noAutofit/>
          </a:bodyPr>
          <a:lstStyle/>
          <a:p>
            <a:pPr lvl="0" algn="just">
              <a:lnSpc>
                <a:spcPct val="150000"/>
              </a:lnSpc>
              <a:buClrTx/>
              <a:buFont typeface="Arial" pitchFamily="34" charset="0"/>
              <a:buChar char="•"/>
            </a:pPr>
            <a:r>
              <a:rPr lang="en-IN" sz="1800" dirty="0">
                <a:solidFill>
                  <a:schemeClr val="tx1"/>
                </a:solidFill>
                <a:latin typeface="Times New Roman" pitchFamily="18" charset="0"/>
                <a:cs typeface="Times New Roman" pitchFamily="18" charset="0"/>
              </a:rPr>
              <a:t>Guest service and facilities provided by Conrad Hotels and Resorts include </a:t>
            </a:r>
          </a:p>
        </p:txBody>
      </p:sp>
      <p:sp>
        <p:nvSpPr>
          <p:cNvPr id="2" name="Title 1"/>
          <p:cNvSpPr>
            <a:spLocks noGrp="1"/>
          </p:cNvSpPr>
          <p:nvPr>
            <p:ph type="title"/>
          </p:nvPr>
        </p:nvSpPr>
        <p:spPr/>
        <p:txBody>
          <a:bodyPr>
            <a:noAutofit/>
          </a:bodyPr>
          <a:lstStyle/>
          <a:p>
            <a:r>
              <a:rPr lang="en-IN" sz="3200" b="1" dirty="0">
                <a:solidFill>
                  <a:schemeClr val="tx1"/>
                </a:solidFill>
                <a:latin typeface="Times New Roman" pitchFamily="18" charset="0"/>
                <a:cs typeface="Times New Roman" pitchFamily="18" charset="0"/>
              </a:rPr>
              <a:t>Roles of Guest Services And Facilities </a:t>
            </a:r>
          </a:p>
        </p:txBody>
      </p:sp>
      <p:graphicFrame>
        <p:nvGraphicFramePr>
          <p:cNvPr id="5" name="Table 4"/>
          <p:cNvGraphicFramePr>
            <a:graphicFrameLocks noGrp="1"/>
          </p:cNvGraphicFramePr>
          <p:nvPr>
            <p:extLst>
              <p:ext uri="{D42A27DB-BD31-4B8C-83A1-F6EECF244321}">
                <p14:modId xmlns:p14="http://schemas.microsoft.com/office/powerpoint/2010/main" val="467988644"/>
              </p:ext>
            </p:extLst>
          </p:nvPr>
        </p:nvGraphicFramePr>
        <p:xfrm>
          <a:off x="755576" y="2204864"/>
          <a:ext cx="7408862" cy="4200520"/>
        </p:xfrm>
        <a:graphic>
          <a:graphicData uri="http://schemas.openxmlformats.org/drawingml/2006/table">
            <a:tbl>
              <a:tblPr firstRow="1" firstCol="1" bandRow="1">
                <a:tableStyleId>{5C22544A-7EE6-4342-B048-85BDC9FD1C3A}</a:tableStyleId>
              </a:tblPr>
              <a:tblGrid>
                <a:gridCol w="720080">
                  <a:extLst>
                    <a:ext uri="{9D8B030D-6E8A-4147-A177-3AD203B41FA5}">
                      <a16:colId xmlns:a16="http://schemas.microsoft.com/office/drawing/2014/main" val="20000"/>
                    </a:ext>
                  </a:extLst>
                </a:gridCol>
                <a:gridCol w="2759817">
                  <a:extLst>
                    <a:ext uri="{9D8B030D-6E8A-4147-A177-3AD203B41FA5}">
                      <a16:colId xmlns:a16="http://schemas.microsoft.com/office/drawing/2014/main" val="20001"/>
                    </a:ext>
                  </a:extLst>
                </a:gridCol>
                <a:gridCol w="3928965">
                  <a:extLst>
                    <a:ext uri="{9D8B030D-6E8A-4147-A177-3AD203B41FA5}">
                      <a16:colId xmlns:a16="http://schemas.microsoft.com/office/drawing/2014/main" val="20002"/>
                    </a:ext>
                  </a:extLst>
                </a:gridCol>
              </a:tblGrid>
              <a:tr h="360040">
                <a:tc>
                  <a:txBody>
                    <a:bodyPr/>
                    <a:lstStyle/>
                    <a:p>
                      <a:pPr algn="ctr" fontAlgn="base">
                        <a:lnSpc>
                          <a:spcPct val="150000"/>
                        </a:lnSpc>
                        <a:spcAft>
                          <a:spcPts val="0"/>
                        </a:spcAft>
                      </a:pPr>
                      <a:r>
                        <a:rPr lang="en-IN" sz="1400" dirty="0" err="1">
                          <a:solidFill>
                            <a:schemeClr val="tx1"/>
                          </a:solidFill>
                          <a:effectLst/>
                          <a:latin typeface="Times New Roman" pitchFamily="18" charset="0"/>
                          <a:cs typeface="Times New Roman" pitchFamily="18" charset="0"/>
                        </a:rPr>
                        <a:t>Sl</a:t>
                      </a:r>
                      <a:r>
                        <a:rPr lang="en-IN" sz="1400" dirty="0">
                          <a:solidFill>
                            <a:schemeClr val="tx1"/>
                          </a:solidFill>
                          <a:effectLst/>
                          <a:latin typeface="Times New Roman" pitchFamily="18" charset="0"/>
                          <a:cs typeface="Times New Roman" pitchFamily="18" charset="0"/>
                        </a:rPr>
                        <a:t> No.</a:t>
                      </a:r>
                      <a:endParaRPr lang="en-IN" sz="1400" dirty="0">
                        <a:solidFill>
                          <a:schemeClr val="tx1"/>
                        </a:solidFill>
                        <a:effectLst/>
                        <a:latin typeface="Times New Roman" pitchFamily="18" charset="0"/>
                        <a:ea typeface="Times New Roman"/>
                        <a:cs typeface="Times New Roman" pitchFamily="18" charset="0"/>
                      </a:endParaRPr>
                    </a:p>
                  </a:txBody>
                  <a:tcPr marL="68580" marR="68580" marT="0" marB="0"/>
                </a:tc>
                <a:tc>
                  <a:txBody>
                    <a:bodyPr/>
                    <a:lstStyle/>
                    <a:p>
                      <a:pPr algn="ctr" fontAlgn="base">
                        <a:lnSpc>
                          <a:spcPct val="150000"/>
                        </a:lnSpc>
                        <a:spcAft>
                          <a:spcPts val="0"/>
                        </a:spcAft>
                      </a:pPr>
                      <a:r>
                        <a:rPr lang="en-IN" sz="1400" dirty="0">
                          <a:solidFill>
                            <a:schemeClr val="tx1"/>
                          </a:solidFill>
                          <a:effectLst/>
                          <a:latin typeface="Times New Roman" pitchFamily="18" charset="0"/>
                          <a:cs typeface="Times New Roman" pitchFamily="18" charset="0"/>
                        </a:rPr>
                        <a:t>Services and facilitates</a:t>
                      </a:r>
                      <a:endParaRPr lang="en-IN" sz="1400" dirty="0">
                        <a:solidFill>
                          <a:schemeClr val="tx1"/>
                        </a:solidFill>
                        <a:effectLst/>
                        <a:latin typeface="Times New Roman" pitchFamily="18" charset="0"/>
                        <a:ea typeface="Times New Roman"/>
                        <a:cs typeface="Times New Roman" pitchFamily="18" charset="0"/>
                      </a:endParaRPr>
                    </a:p>
                  </a:txBody>
                  <a:tcPr marL="68580" marR="68580" marT="0" marB="0"/>
                </a:tc>
                <a:tc>
                  <a:txBody>
                    <a:bodyPr/>
                    <a:lstStyle/>
                    <a:p>
                      <a:pPr algn="ctr" fontAlgn="base">
                        <a:lnSpc>
                          <a:spcPct val="150000"/>
                        </a:lnSpc>
                        <a:spcAft>
                          <a:spcPts val="0"/>
                        </a:spcAft>
                      </a:pPr>
                      <a:r>
                        <a:rPr lang="en-IN" sz="1400" dirty="0">
                          <a:solidFill>
                            <a:schemeClr val="tx1"/>
                          </a:solidFill>
                          <a:effectLst/>
                          <a:latin typeface="Times New Roman" pitchFamily="18" charset="0"/>
                          <a:cs typeface="Times New Roman" pitchFamily="18" charset="0"/>
                        </a:rPr>
                        <a:t>Description </a:t>
                      </a:r>
                      <a:endParaRPr lang="en-IN" sz="1400" dirty="0">
                        <a:solidFill>
                          <a:schemeClr val="tx1"/>
                        </a:solidFill>
                        <a:effectLst/>
                        <a:latin typeface="Times New Roman" pitchFamily="18" charset="0"/>
                        <a:ea typeface="Times New Roman"/>
                        <a:cs typeface="Times New Roman" pitchFamily="18" charset="0"/>
                      </a:endParaRPr>
                    </a:p>
                  </a:txBody>
                  <a:tcPr marL="68580" marR="68580" marT="0" marB="0"/>
                </a:tc>
                <a:extLst>
                  <a:ext uri="{0D108BD9-81ED-4DB2-BD59-A6C34878D82A}">
                    <a16:rowId xmlns:a16="http://schemas.microsoft.com/office/drawing/2014/main" val="10000"/>
                  </a:ext>
                </a:extLst>
              </a:tr>
              <a:tr h="0">
                <a:tc>
                  <a:txBody>
                    <a:bodyPr/>
                    <a:lstStyle/>
                    <a:p>
                      <a:pPr algn="just" fontAlgn="base">
                        <a:lnSpc>
                          <a:spcPct val="150000"/>
                        </a:lnSpc>
                        <a:spcAft>
                          <a:spcPts val="0"/>
                        </a:spcAft>
                      </a:pPr>
                      <a:r>
                        <a:rPr lang="en-IN" sz="1400" dirty="0">
                          <a:solidFill>
                            <a:schemeClr val="tx1"/>
                          </a:solidFill>
                          <a:effectLst/>
                          <a:latin typeface="Times New Roman" pitchFamily="18" charset="0"/>
                          <a:cs typeface="Times New Roman" pitchFamily="18" charset="0"/>
                        </a:rPr>
                        <a:t>1.</a:t>
                      </a:r>
                      <a:endParaRPr lang="en-IN" sz="1400" dirty="0">
                        <a:solidFill>
                          <a:schemeClr val="tx1"/>
                        </a:solidFill>
                        <a:effectLst/>
                        <a:latin typeface="Times New Roman" pitchFamily="18" charset="0"/>
                        <a:ea typeface="Times New Roman"/>
                        <a:cs typeface="Times New Roman" pitchFamily="18" charset="0"/>
                      </a:endParaRPr>
                    </a:p>
                  </a:txBody>
                  <a:tcPr marL="68580" marR="68580" marT="0" marB="0"/>
                </a:tc>
                <a:tc>
                  <a:txBody>
                    <a:bodyPr/>
                    <a:lstStyle/>
                    <a:p>
                      <a:pPr algn="just" fontAlgn="base">
                        <a:lnSpc>
                          <a:spcPct val="150000"/>
                        </a:lnSpc>
                        <a:spcAft>
                          <a:spcPts val="0"/>
                        </a:spcAft>
                      </a:pPr>
                      <a:r>
                        <a:rPr lang="en-IN" sz="1400" dirty="0">
                          <a:solidFill>
                            <a:schemeClr val="tx1"/>
                          </a:solidFill>
                          <a:effectLst/>
                          <a:latin typeface="Times New Roman" pitchFamily="18" charset="0"/>
                          <a:cs typeface="Times New Roman" pitchFamily="18" charset="0"/>
                        </a:rPr>
                        <a:t>Dining</a:t>
                      </a:r>
                      <a:endParaRPr lang="en-IN" sz="1400" dirty="0">
                        <a:solidFill>
                          <a:schemeClr val="tx1"/>
                        </a:solidFill>
                        <a:effectLst/>
                        <a:latin typeface="Times New Roman" pitchFamily="18" charset="0"/>
                        <a:ea typeface="Times New Roman"/>
                        <a:cs typeface="Times New Roman" pitchFamily="18" charset="0"/>
                      </a:endParaRPr>
                    </a:p>
                  </a:txBody>
                  <a:tcPr marL="68580" marR="68580" marT="0" marB="0"/>
                </a:tc>
                <a:tc>
                  <a:txBody>
                    <a:bodyPr/>
                    <a:lstStyle/>
                    <a:p>
                      <a:pPr algn="just" fontAlgn="base">
                        <a:lnSpc>
                          <a:spcPct val="150000"/>
                        </a:lnSpc>
                        <a:spcAft>
                          <a:spcPts val="0"/>
                        </a:spcAft>
                      </a:pPr>
                      <a:r>
                        <a:rPr lang="en-IN" sz="1400" dirty="0">
                          <a:solidFill>
                            <a:schemeClr val="tx1"/>
                          </a:solidFill>
                          <a:effectLst/>
                          <a:latin typeface="Times New Roman" pitchFamily="18" charset="0"/>
                          <a:cs typeface="Times New Roman" pitchFamily="18" charset="0"/>
                        </a:rPr>
                        <a:t>Conrad Hotels and Resorts provide onsite restaurants, along with room service </a:t>
                      </a:r>
                      <a:endParaRPr lang="en-IN" sz="1400" dirty="0">
                        <a:solidFill>
                          <a:schemeClr val="tx1"/>
                        </a:solidFill>
                        <a:effectLst/>
                        <a:latin typeface="Times New Roman" pitchFamily="18" charset="0"/>
                        <a:ea typeface="Times New Roman"/>
                        <a:cs typeface="Times New Roman" pitchFamily="18" charset="0"/>
                      </a:endParaRPr>
                    </a:p>
                  </a:txBody>
                  <a:tcPr marL="68580" marR="68580" marT="0" marB="0"/>
                </a:tc>
                <a:extLst>
                  <a:ext uri="{0D108BD9-81ED-4DB2-BD59-A6C34878D82A}">
                    <a16:rowId xmlns:a16="http://schemas.microsoft.com/office/drawing/2014/main" val="10001"/>
                  </a:ext>
                </a:extLst>
              </a:tr>
              <a:tr h="0">
                <a:tc>
                  <a:txBody>
                    <a:bodyPr/>
                    <a:lstStyle/>
                    <a:p>
                      <a:pPr algn="just" fontAlgn="base">
                        <a:lnSpc>
                          <a:spcPct val="150000"/>
                        </a:lnSpc>
                        <a:spcAft>
                          <a:spcPts val="0"/>
                        </a:spcAft>
                      </a:pPr>
                      <a:r>
                        <a:rPr lang="en-IN" sz="1400">
                          <a:solidFill>
                            <a:schemeClr val="tx1"/>
                          </a:solidFill>
                          <a:effectLst/>
                          <a:latin typeface="Times New Roman" pitchFamily="18" charset="0"/>
                          <a:cs typeface="Times New Roman" pitchFamily="18" charset="0"/>
                        </a:rPr>
                        <a:t>2.</a:t>
                      </a:r>
                      <a:endParaRPr lang="en-IN" sz="1400">
                        <a:solidFill>
                          <a:schemeClr val="tx1"/>
                        </a:solidFill>
                        <a:effectLst/>
                        <a:latin typeface="Times New Roman" pitchFamily="18" charset="0"/>
                        <a:ea typeface="Times New Roman"/>
                        <a:cs typeface="Times New Roman" pitchFamily="18" charset="0"/>
                      </a:endParaRPr>
                    </a:p>
                  </a:txBody>
                  <a:tcPr marL="68580" marR="68580" marT="0" marB="0"/>
                </a:tc>
                <a:tc>
                  <a:txBody>
                    <a:bodyPr/>
                    <a:lstStyle/>
                    <a:p>
                      <a:pPr algn="just" fontAlgn="base">
                        <a:lnSpc>
                          <a:spcPct val="150000"/>
                        </a:lnSpc>
                        <a:spcAft>
                          <a:spcPts val="0"/>
                        </a:spcAft>
                      </a:pPr>
                      <a:r>
                        <a:rPr lang="en-IN" sz="1400" dirty="0">
                          <a:solidFill>
                            <a:schemeClr val="tx1"/>
                          </a:solidFill>
                          <a:effectLst/>
                          <a:latin typeface="Times New Roman" pitchFamily="18" charset="0"/>
                          <a:cs typeface="Times New Roman" pitchFamily="18" charset="0"/>
                        </a:rPr>
                        <a:t>Fitness and recreation</a:t>
                      </a:r>
                      <a:endParaRPr lang="en-IN" sz="1400" dirty="0">
                        <a:solidFill>
                          <a:schemeClr val="tx1"/>
                        </a:solidFill>
                        <a:effectLst/>
                        <a:latin typeface="Times New Roman" pitchFamily="18" charset="0"/>
                        <a:ea typeface="Times New Roman"/>
                        <a:cs typeface="Times New Roman" pitchFamily="18" charset="0"/>
                      </a:endParaRPr>
                    </a:p>
                  </a:txBody>
                  <a:tcPr marL="68580" marR="68580" marT="0" marB="0"/>
                </a:tc>
                <a:tc>
                  <a:txBody>
                    <a:bodyPr/>
                    <a:lstStyle/>
                    <a:p>
                      <a:pPr algn="just" fontAlgn="base">
                        <a:lnSpc>
                          <a:spcPct val="150000"/>
                        </a:lnSpc>
                        <a:spcAft>
                          <a:spcPts val="0"/>
                        </a:spcAft>
                      </a:pPr>
                      <a:r>
                        <a:rPr lang="en-IN" sz="1400" dirty="0">
                          <a:solidFill>
                            <a:schemeClr val="tx1"/>
                          </a:solidFill>
                          <a:effectLst/>
                          <a:latin typeface="Times New Roman" pitchFamily="18" charset="0"/>
                          <a:cs typeface="Times New Roman" pitchFamily="18" charset="0"/>
                        </a:rPr>
                        <a:t>The presence of a fitness centre in the hotel helps guests to do some exercise for staying fit. </a:t>
                      </a:r>
                      <a:endParaRPr lang="en-IN" sz="1400" dirty="0">
                        <a:solidFill>
                          <a:schemeClr val="tx1"/>
                        </a:solidFill>
                        <a:effectLst/>
                        <a:latin typeface="Times New Roman" pitchFamily="18" charset="0"/>
                        <a:ea typeface="Times New Roman"/>
                        <a:cs typeface="Times New Roman" pitchFamily="18" charset="0"/>
                      </a:endParaRPr>
                    </a:p>
                  </a:txBody>
                  <a:tcPr marL="68580" marR="68580" marT="0" marB="0"/>
                </a:tc>
                <a:extLst>
                  <a:ext uri="{0D108BD9-81ED-4DB2-BD59-A6C34878D82A}">
                    <a16:rowId xmlns:a16="http://schemas.microsoft.com/office/drawing/2014/main" val="10002"/>
                  </a:ext>
                </a:extLst>
              </a:tr>
              <a:tr h="0">
                <a:tc>
                  <a:txBody>
                    <a:bodyPr/>
                    <a:lstStyle/>
                    <a:p>
                      <a:pPr algn="just" fontAlgn="base">
                        <a:lnSpc>
                          <a:spcPct val="150000"/>
                        </a:lnSpc>
                        <a:spcAft>
                          <a:spcPts val="0"/>
                        </a:spcAft>
                      </a:pPr>
                      <a:r>
                        <a:rPr lang="en-IN" sz="1400">
                          <a:solidFill>
                            <a:schemeClr val="tx1"/>
                          </a:solidFill>
                          <a:effectLst/>
                          <a:latin typeface="Times New Roman" pitchFamily="18" charset="0"/>
                          <a:cs typeface="Times New Roman" pitchFamily="18" charset="0"/>
                        </a:rPr>
                        <a:t>3.</a:t>
                      </a:r>
                      <a:endParaRPr lang="en-IN" sz="1400">
                        <a:solidFill>
                          <a:schemeClr val="tx1"/>
                        </a:solidFill>
                        <a:effectLst/>
                        <a:latin typeface="Times New Roman" pitchFamily="18" charset="0"/>
                        <a:ea typeface="Times New Roman"/>
                        <a:cs typeface="Times New Roman" pitchFamily="18" charset="0"/>
                      </a:endParaRPr>
                    </a:p>
                  </a:txBody>
                  <a:tcPr marL="68580" marR="68580" marT="0" marB="0"/>
                </a:tc>
                <a:tc>
                  <a:txBody>
                    <a:bodyPr/>
                    <a:lstStyle/>
                    <a:p>
                      <a:pPr algn="just" fontAlgn="base">
                        <a:lnSpc>
                          <a:spcPct val="150000"/>
                        </a:lnSpc>
                        <a:spcAft>
                          <a:spcPts val="0"/>
                        </a:spcAft>
                      </a:pPr>
                      <a:r>
                        <a:rPr lang="en-IN" sz="1400">
                          <a:solidFill>
                            <a:schemeClr val="tx1"/>
                          </a:solidFill>
                          <a:effectLst/>
                          <a:latin typeface="Times New Roman" pitchFamily="18" charset="0"/>
                          <a:cs typeface="Times New Roman" pitchFamily="18" charset="0"/>
                        </a:rPr>
                        <a:t>Concierge service for guests</a:t>
                      </a:r>
                      <a:endParaRPr lang="en-IN" sz="1400">
                        <a:solidFill>
                          <a:schemeClr val="tx1"/>
                        </a:solidFill>
                        <a:effectLst/>
                        <a:latin typeface="Times New Roman" pitchFamily="18" charset="0"/>
                        <a:ea typeface="Times New Roman"/>
                        <a:cs typeface="Times New Roman" pitchFamily="18" charset="0"/>
                      </a:endParaRPr>
                    </a:p>
                  </a:txBody>
                  <a:tcPr marL="68580" marR="68580" marT="0" marB="0"/>
                </a:tc>
                <a:tc>
                  <a:txBody>
                    <a:bodyPr/>
                    <a:lstStyle/>
                    <a:p>
                      <a:pPr algn="just" fontAlgn="base">
                        <a:lnSpc>
                          <a:spcPct val="150000"/>
                        </a:lnSpc>
                        <a:spcAft>
                          <a:spcPts val="0"/>
                        </a:spcAft>
                      </a:pPr>
                      <a:r>
                        <a:rPr lang="en-IN" sz="1400" dirty="0">
                          <a:solidFill>
                            <a:schemeClr val="tx1"/>
                          </a:solidFill>
                          <a:effectLst/>
                          <a:latin typeface="Times New Roman" pitchFamily="18" charset="0"/>
                          <a:cs typeface="Times New Roman" pitchFamily="18" charset="0"/>
                        </a:rPr>
                        <a:t>This indicates the personalised service meant for each guest starting from providing tea and coffee to serving dinner (Conrad Hotels and Resorts  2021)</a:t>
                      </a:r>
                      <a:endParaRPr lang="en-IN" sz="1400" dirty="0">
                        <a:solidFill>
                          <a:schemeClr val="tx1"/>
                        </a:solidFill>
                        <a:effectLst/>
                        <a:latin typeface="Times New Roman" pitchFamily="18" charset="0"/>
                        <a:ea typeface="Times New Roman"/>
                        <a:cs typeface="Times New Roman" pitchFamily="18" charset="0"/>
                      </a:endParaRPr>
                    </a:p>
                  </a:txBody>
                  <a:tcPr marL="68580" marR="68580" marT="0" marB="0"/>
                </a:tc>
                <a:extLst>
                  <a:ext uri="{0D108BD9-81ED-4DB2-BD59-A6C34878D82A}">
                    <a16:rowId xmlns:a16="http://schemas.microsoft.com/office/drawing/2014/main" val="10003"/>
                  </a:ext>
                </a:extLst>
              </a:tr>
              <a:tr h="0">
                <a:tc>
                  <a:txBody>
                    <a:bodyPr/>
                    <a:lstStyle/>
                    <a:p>
                      <a:pPr algn="just" fontAlgn="base">
                        <a:lnSpc>
                          <a:spcPct val="150000"/>
                        </a:lnSpc>
                        <a:spcAft>
                          <a:spcPts val="0"/>
                        </a:spcAft>
                      </a:pPr>
                      <a:r>
                        <a:rPr lang="en-IN" sz="1400">
                          <a:solidFill>
                            <a:schemeClr val="tx1"/>
                          </a:solidFill>
                          <a:effectLst/>
                          <a:latin typeface="Times New Roman" pitchFamily="18" charset="0"/>
                          <a:cs typeface="Times New Roman" pitchFamily="18" charset="0"/>
                        </a:rPr>
                        <a:t>4.</a:t>
                      </a:r>
                      <a:endParaRPr lang="en-IN" sz="1400">
                        <a:solidFill>
                          <a:schemeClr val="tx1"/>
                        </a:solidFill>
                        <a:effectLst/>
                        <a:latin typeface="Times New Roman" pitchFamily="18" charset="0"/>
                        <a:ea typeface="Times New Roman"/>
                        <a:cs typeface="Times New Roman" pitchFamily="18" charset="0"/>
                      </a:endParaRPr>
                    </a:p>
                  </a:txBody>
                  <a:tcPr marL="68580" marR="68580" marT="0" marB="0"/>
                </a:tc>
                <a:tc>
                  <a:txBody>
                    <a:bodyPr/>
                    <a:lstStyle/>
                    <a:p>
                      <a:pPr algn="just" fontAlgn="base">
                        <a:lnSpc>
                          <a:spcPct val="150000"/>
                        </a:lnSpc>
                        <a:spcAft>
                          <a:spcPts val="0"/>
                        </a:spcAft>
                      </a:pPr>
                      <a:r>
                        <a:rPr lang="en-IN" sz="1400">
                          <a:solidFill>
                            <a:schemeClr val="tx1"/>
                          </a:solidFill>
                          <a:effectLst/>
                          <a:latin typeface="Times New Roman" pitchFamily="18" charset="0"/>
                          <a:cs typeface="Times New Roman" pitchFamily="18" charset="0"/>
                        </a:rPr>
                        <a:t>Meeting rooms</a:t>
                      </a:r>
                      <a:endParaRPr lang="en-IN" sz="1400">
                        <a:solidFill>
                          <a:schemeClr val="tx1"/>
                        </a:solidFill>
                        <a:effectLst/>
                        <a:latin typeface="Times New Roman" pitchFamily="18" charset="0"/>
                        <a:ea typeface="Times New Roman"/>
                        <a:cs typeface="Times New Roman" pitchFamily="18" charset="0"/>
                      </a:endParaRPr>
                    </a:p>
                  </a:txBody>
                  <a:tcPr marL="68580" marR="68580" marT="0" marB="0"/>
                </a:tc>
                <a:tc>
                  <a:txBody>
                    <a:bodyPr/>
                    <a:lstStyle/>
                    <a:p>
                      <a:pPr algn="just" fontAlgn="base">
                        <a:lnSpc>
                          <a:spcPct val="150000"/>
                        </a:lnSpc>
                        <a:spcAft>
                          <a:spcPts val="0"/>
                        </a:spcAft>
                      </a:pPr>
                      <a:r>
                        <a:rPr lang="en-IN" sz="1400" dirty="0">
                          <a:solidFill>
                            <a:schemeClr val="tx1"/>
                          </a:solidFill>
                          <a:effectLst/>
                          <a:latin typeface="Times New Roman" pitchFamily="18" charset="0"/>
                          <a:cs typeface="Times New Roman" pitchFamily="18" charset="0"/>
                        </a:rPr>
                        <a:t>Conrad Hotels and Resorts provide rooms which can be used by guests for meeting purposes. </a:t>
                      </a:r>
                      <a:endParaRPr lang="en-IN" sz="1400" dirty="0">
                        <a:solidFill>
                          <a:schemeClr val="tx1"/>
                        </a:solidFill>
                        <a:effectLst/>
                        <a:latin typeface="Times New Roman" pitchFamily="18" charset="0"/>
                        <a:ea typeface="Times New Roman"/>
                        <a:cs typeface="Times New Roman" pitchFamily="18" charset="0"/>
                      </a:endParaRPr>
                    </a:p>
                  </a:txBody>
                  <a:tcPr marL="68580" marR="68580" marT="0" marB="0"/>
                </a:tc>
                <a:extLst>
                  <a:ext uri="{0D108BD9-81ED-4DB2-BD59-A6C34878D82A}">
                    <a16:rowId xmlns:a16="http://schemas.microsoft.com/office/drawing/2014/main" val="10004"/>
                  </a:ext>
                </a:extLst>
              </a:tr>
              <a:tr h="0">
                <a:tc>
                  <a:txBody>
                    <a:bodyPr/>
                    <a:lstStyle/>
                    <a:p>
                      <a:pPr algn="just" fontAlgn="base">
                        <a:lnSpc>
                          <a:spcPct val="150000"/>
                        </a:lnSpc>
                        <a:spcAft>
                          <a:spcPts val="0"/>
                        </a:spcAft>
                      </a:pPr>
                      <a:r>
                        <a:rPr lang="en-IN" sz="1400">
                          <a:solidFill>
                            <a:schemeClr val="tx1"/>
                          </a:solidFill>
                          <a:effectLst/>
                          <a:latin typeface="Times New Roman" pitchFamily="18" charset="0"/>
                          <a:cs typeface="Times New Roman" pitchFamily="18" charset="0"/>
                        </a:rPr>
                        <a:t>5.</a:t>
                      </a:r>
                      <a:endParaRPr lang="en-IN" sz="1400">
                        <a:solidFill>
                          <a:schemeClr val="tx1"/>
                        </a:solidFill>
                        <a:effectLst/>
                        <a:latin typeface="Times New Roman" pitchFamily="18" charset="0"/>
                        <a:ea typeface="Times New Roman"/>
                        <a:cs typeface="Times New Roman" pitchFamily="18" charset="0"/>
                      </a:endParaRPr>
                    </a:p>
                  </a:txBody>
                  <a:tcPr marL="68580" marR="68580" marT="0" marB="0"/>
                </a:tc>
                <a:tc>
                  <a:txBody>
                    <a:bodyPr/>
                    <a:lstStyle/>
                    <a:p>
                      <a:pPr algn="just" fontAlgn="base">
                        <a:lnSpc>
                          <a:spcPct val="150000"/>
                        </a:lnSpc>
                        <a:spcAft>
                          <a:spcPts val="0"/>
                        </a:spcAft>
                      </a:pPr>
                      <a:r>
                        <a:rPr lang="en-IN" sz="1400" dirty="0">
                          <a:solidFill>
                            <a:schemeClr val="tx1"/>
                          </a:solidFill>
                          <a:effectLst/>
                          <a:latin typeface="Times New Roman" pitchFamily="18" charset="0"/>
                          <a:cs typeface="Times New Roman" pitchFamily="18" charset="0"/>
                        </a:rPr>
                        <a:t>Digital key</a:t>
                      </a:r>
                      <a:endParaRPr lang="en-IN" sz="1400" dirty="0">
                        <a:solidFill>
                          <a:schemeClr val="tx1"/>
                        </a:solidFill>
                        <a:effectLst/>
                        <a:latin typeface="Times New Roman" pitchFamily="18" charset="0"/>
                        <a:ea typeface="Times New Roman"/>
                        <a:cs typeface="Times New Roman" pitchFamily="18" charset="0"/>
                      </a:endParaRPr>
                    </a:p>
                  </a:txBody>
                  <a:tcPr marL="68580" marR="68580" marT="0" marB="0"/>
                </a:tc>
                <a:tc>
                  <a:txBody>
                    <a:bodyPr/>
                    <a:lstStyle/>
                    <a:p>
                      <a:pPr algn="just" fontAlgn="base">
                        <a:lnSpc>
                          <a:spcPct val="150000"/>
                        </a:lnSpc>
                        <a:spcAft>
                          <a:spcPts val="0"/>
                        </a:spcAft>
                      </a:pPr>
                      <a:r>
                        <a:rPr lang="en-IN" sz="1400" dirty="0">
                          <a:solidFill>
                            <a:schemeClr val="tx1"/>
                          </a:solidFill>
                          <a:effectLst/>
                          <a:latin typeface="Times New Roman" pitchFamily="18" charset="0"/>
                          <a:cs typeface="Times New Roman" pitchFamily="18" charset="0"/>
                        </a:rPr>
                        <a:t>Doors of Conrad Hotels and Resorts  are embedded with digital keys which is also a way of connecting to customers. </a:t>
                      </a:r>
                      <a:endParaRPr lang="en-IN" sz="1400" dirty="0">
                        <a:solidFill>
                          <a:schemeClr val="tx1"/>
                        </a:solidFill>
                        <a:effectLst/>
                        <a:latin typeface="Times New Roman" pitchFamily="18" charset="0"/>
                        <a:ea typeface="Times New Roman"/>
                        <a:cs typeface="Times New Roman" pitchFamily="18" charset="0"/>
                      </a:endParaRPr>
                    </a:p>
                  </a:txBody>
                  <a:tcPr marL="68580" marR="68580" marT="0" marB="0"/>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116438968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3296" y="1548408"/>
            <a:ext cx="5527744" cy="4525963"/>
          </a:xfrm>
        </p:spPr>
        <p:txBody>
          <a:bodyPr>
            <a:normAutofit/>
          </a:bodyPr>
          <a:lstStyle/>
          <a:p>
            <a:pPr lvl="0" algn="just" fontAlgn="base">
              <a:lnSpc>
                <a:spcPct val="150000"/>
              </a:lnSpc>
              <a:buClrTx/>
              <a:buFont typeface="Arial" pitchFamily="34" charset="0"/>
              <a:buChar char="•"/>
            </a:pPr>
            <a:r>
              <a:rPr lang="en-IN" sz="1600" dirty="0">
                <a:solidFill>
                  <a:schemeClr val="tx1"/>
                </a:solidFill>
                <a:latin typeface="Times New Roman" pitchFamily="18" charset="0"/>
                <a:cs typeface="Times New Roman" pitchFamily="18" charset="0"/>
              </a:rPr>
              <a:t>In the hospital industry role as well as the function of guest services plays a major role in earning profitability for hotels.</a:t>
            </a:r>
          </a:p>
          <a:p>
            <a:pPr lvl="0" algn="just" fontAlgn="base">
              <a:lnSpc>
                <a:spcPct val="150000"/>
              </a:lnSpc>
              <a:buClrTx/>
              <a:buFont typeface="Arial" pitchFamily="34" charset="0"/>
              <a:buChar char="•"/>
            </a:pPr>
            <a:r>
              <a:rPr lang="en-IN" sz="1600" dirty="0">
                <a:solidFill>
                  <a:schemeClr val="tx1"/>
                </a:solidFill>
                <a:latin typeface="Times New Roman" pitchFamily="18" charset="0"/>
                <a:cs typeface="Times New Roman" pitchFamily="18" charset="0"/>
              </a:rPr>
              <a:t>Hotels operating in the industry look to provide exquisite services to their customers.</a:t>
            </a:r>
          </a:p>
          <a:p>
            <a:pPr lvl="0" algn="just" fontAlgn="base">
              <a:lnSpc>
                <a:spcPct val="150000"/>
              </a:lnSpc>
              <a:buClrTx/>
              <a:buFont typeface="Arial" pitchFamily="34" charset="0"/>
              <a:buChar char="•"/>
            </a:pPr>
            <a:r>
              <a:rPr lang="en-IN" sz="1600" dirty="0">
                <a:solidFill>
                  <a:schemeClr val="tx1"/>
                </a:solidFill>
                <a:latin typeface="Times New Roman" pitchFamily="18" charset="0"/>
                <a:cs typeface="Times New Roman" pitchFamily="18" charset="0"/>
              </a:rPr>
              <a:t>Effective service quality improves customer satisfaction (</a:t>
            </a:r>
            <a:r>
              <a:rPr lang="en-IN" sz="1600" dirty="0" err="1">
                <a:solidFill>
                  <a:schemeClr val="tx1"/>
                </a:solidFill>
                <a:latin typeface="Times New Roman" pitchFamily="18" charset="0"/>
                <a:cs typeface="Times New Roman" pitchFamily="18" charset="0"/>
              </a:rPr>
              <a:t>Statista</a:t>
            </a:r>
            <a:r>
              <a:rPr lang="en-IN" sz="1600" dirty="0">
                <a:solidFill>
                  <a:schemeClr val="tx1"/>
                </a:solidFill>
                <a:latin typeface="Times New Roman" pitchFamily="18" charset="0"/>
                <a:cs typeface="Times New Roman" pitchFamily="18" charset="0"/>
              </a:rPr>
              <a:t>, 2021). </a:t>
            </a:r>
          </a:p>
          <a:p>
            <a:pPr lvl="0" algn="just" fontAlgn="base">
              <a:lnSpc>
                <a:spcPct val="150000"/>
              </a:lnSpc>
              <a:buClrTx/>
              <a:buFont typeface="Arial" pitchFamily="34" charset="0"/>
              <a:buChar char="•"/>
            </a:pPr>
            <a:r>
              <a:rPr lang="en-IN" sz="1600" dirty="0">
                <a:solidFill>
                  <a:schemeClr val="tx1"/>
                </a:solidFill>
                <a:latin typeface="Times New Roman" pitchFamily="18" charset="0"/>
                <a:cs typeface="Times New Roman" pitchFamily="18" charset="0"/>
              </a:rPr>
              <a:t>The primary goal of the hospitality industry is to create a soothing environment for guests.</a:t>
            </a:r>
          </a:p>
          <a:p>
            <a:pPr lvl="0" algn="just" fontAlgn="base">
              <a:lnSpc>
                <a:spcPct val="150000"/>
              </a:lnSpc>
              <a:buClrTx/>
              <a:buFont typeface="Arial" pitchFamily="34" charset="0"/>
              <a:buChar char="•"/>
            </a:pPr>
            <a:endParaRPr lang="en-IN" sz="1600" dirty="0">
              <a:solidFill>
                <a:schemeClr val="tx1"/>
              </a:solidFill>
              <a:latin typeface="Times New Roman" pitchFamily="18" charset="0"/>
              <a:cs typeface="Times New Roman" pitchFamily="18" charset="0"/>
            </a:endParaRPr>
          </a:p>
        </p:txBody>
      </p:sp>
      <p:sp>
        <p:nvSpPr>
          <p:cNvPr id="2" name="Title 1"/>
          <p:cNvSpPr>
            <a:spLocks noGrp="1"/>
          </p:cNvSpPr>
          <p:nvPr>
            <p:ph type="title"/>
          </p:nvPr>
        </p:nvSpPr>
        <p:spPr>
          <a:xfrm>
            <a:off x="251520" y="0"/>
            <a:ext cx="8435280" cy="1252728"/>
          </a:xfrm>
        </p:spPr>
        <p:txBody>
          <a:bodyPr>
            <a:noAutofit/>
          </a:bodyPr>
          <a:lstStyle/>
          <a:p>
            <a:pPr>
              <a:lnSpc>
                <a:spcPct val="150000"/>
              </a:lnSpc>
            </a:pPr>
            <a:r>
              <a:rPr lang="en-IN" sz="2000" b="1" dirty="0">
                <a:solidFill>
                  <a:schemeClr val="tx1"/>
                </a:solidFill>
                <a:latin typeface="Times New Roman" pitchFamily="18" charset="0"/>
                <a:cs typeface="Times New Roman" pitchFamily="18" charset="0"/>
              </a:rPr>
              <a:t>The Importance Of Considering The Role As Well As The Function Of Guest Services</a:t>
            </a:r>
          </a:p>
        </p:txBody>
      </p:sp>
      <p:pic>
        <p:nvPicPr>
          <p:cNvPr id="6" name="image1.png"/>
          <p:cNvPicPr/>
          <p:nvPr/>
        </p:nvPicPr>
        <p:blipFill>
          <a:blip r:embed="rId3"/>
          <a:srcRect/>
          <a:stretch>
            <a:fillRect/>
          </a:stretch>
        </p:blipFill>
        <p:spPr>
          <a:xfrm>
            <a:off x="5837664" y="1803296"/>
            <a:ext cx="3011492" cy="2052176"/>
          </a:xfrm>
          <a:prstGeom prst="rect">
            <a:avLst/>
          </a:prstGeom>
          <a:ln/>
        </p:spPr>
      </p:pic>
      <p:sp>
        <p:nvSpPr>
          <p:cNvPr id="5" name="Rectangle 4"/>
          <p:cNvSpPr/>
          <p:nvPr/>
        </p:nvSpPr>
        <p:spPr>
          <a:xfrm>
            <a:off x="6731097" y="4077072"/>
            <a:ext cx="1443024" cy="338554"/>
          </a:xfrm>
          <a:prstGeom prst="rect">
            <a:avLst/>
          </a:prstGeom>
        </p:spPr>
        <p:txBody>
          <a:bodyPr wrap="none">
            <a:spAutoFit/>
          </a:bodyPr>
          <a:lstStyle/>
          <a:p>
            <a:pPr algn="ctr"/>
            <a:r>
              <a:rPr lang="en-IN" sz="1600" dirty="0">
                <a:latin typeface="Times New Roman" pitchFamily="18" charset="0"/>
                <a:cs typeface="Times New Roman" pitchFamily="18" charset="0"/>
              </a:rPr>
              <a:t>(</a:t>
            </a:r>
            <a:r>
              <a:rPr lang="en-IN" sz="1600" dirty="0" err="1">
                <a:latin typeface="Times New Roman" pitchFamily="18" charset="0"/>
                <a:cs typeface="Times New Roman" pitchFamily="18" charset="0"/>
              </a:rPr>
              <a:t>Statista</a:t>
            </a:r>
            <a:r>
              <a:rPr lang="en-IN" sz="1600" dirty="0">
                <a:latin typeface="Times New Roman" pitchFamily="18" charset="0"/>
                <a:cs typeface="Times New Roman" pitchFamily="18" charset="0"/>
              </a:rPr>
              <a:t>, 2021)</a:t>
            </a:r>
            <a:endParaRPr lang="en-IN" sz="1600" dirty="0"/>
          </a:p>
        </p:txBody>
      </p:sp>
    </p:spTree>
    <p:extLst>
      <p:ext uri="{BB962C8B-B14F-4D97-AF65-F5344CB8AC3E}">
        <p14:creationId xmlns:p14="http://schemas.microsoft.com/office/powerpoint/2010/main" val="11643896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1520" y="7536"/>
            <a:ext cx="8435280" cy="1252728"/>
          </a:xfrm>
        </p:spPr>
        <p:txBody>
          <a:bodyPr>
            <a:noAutofit/>
          </a:bodyPr>
          <a:lstStyle/>
          <a:p>
            <a:pPr algn="ctr">
              <a:lnSpc>
                <a:spcPct val="150000"/>
              </a:lnSpc>
            </a:pPr>
            <a:r>
              <a:rPr lang="en-IN" sz="3200" b="1" dirty="0">
                <a:solidFill>
                  <a:schemeClr val="tx1"/>
                </a:solidFill>
                <a:latin typeface="Times New Roman" pitchFamily="18" charset="0"/>
                <a:cs typeface="Times New Roman" pitchFamily="18" charset="0"/>
              </a:rPr>
              <a:t>Importance Of Hospitality </a:t>
            </a:r>
          </a:p>
        </p:txBody>
      </p:sp>
      <p:sp>
        <p:nvSpPr>
          <p:cNvPr id="5" name="Rectangle 1"/>
          <p:cNvSpPr>
            <a:spLocks noChangeArrowheads="1"/>
          </p:cNvSpPr>
          <p:nvPr/>
        </p:nvSpPr>
        <p:spPr bwMode="auto">
          <a:xfrm>
            <a:off x="2198688" y="3443288"/>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4" name="Rectangle 3"/>
          <p:cNvSpPr/>
          <p:nvPr/>
        </p:nvSpPr>
        <p:spPr>
          <a:xfrm>
            <a:off x="467544" y="1124744"/>
            <a:ext cx="4824536" cy="4893647"/>
          </a:xfrm>
          <a:prstGeom prst="rect">
            <a:avLst/>
          </a:prstGeom>
        </p:spPr>
        <p:txBody>
          <a:bodyPr wrap="square">
            <a:spAutoFit/>
          </a:bodyPr>
          <a:lstStyle/>
          <a:p>
            <a:pPr marL="285750" lvl="0" indent="-285750" algn="just" fontAlgn="base">
              <a:lnSpc>
                <a:spcPct val="150000"/>
              </a:lnSpc>
              <a:buFont typeface="Arial" pitchFamily="34" charset="0"/>
              <a:buChar char="•"/>
            </a:pPr>
            <a:r>
              <a:rPr lang="en-IN" sz="1600" dirty="0">
                <a:latin typeface="Times New Roman" pitchFamily="18" charset="0"/>
                <a:cs typeface="Times New Roman" pitchFamily="18" charset="0"/>
              </a:rPr>
              <a:t>In general terms, hospitality refers to the aspect of creating a healthy environment for someone to come and stay in one place.</a:t>
            </a:r>
          </a:p>
          <a:p>
            <a:pPr marL="285750" lvl="0" indent="-285750" algn="just" fontAlgn="base">
              <a:lnSpc>
                <a:spcPct val="150000"/>
              </a:lnSpc>
              <a:buFont typeface="Arial" pitchFamily="34" charset="0"/>
              <a:buChar char="•"/>
            </a:pPr>
            <a:r>
              <a:rPr lang="en-IN" sz="1600" dirty="0">
                <a:latin typeface="Times New Roman" pitchFamily="18" charset="0"/>
                <a:cs typeface="Times New Roman" pitchFamily="18" charset="0"/>
              </a:rPr>
              <a:t>The primary significance of parity in the hotel business includes the following:</a:t>
            </a:r>
          </a:p>
          <a:p>
            <a:pPr marL="285750" lvl="0" indent="-285750" algn="just" fontAlgn="base">
              <a:lnSpc>
                <a:spcPct val="150000"/>
              </a:lnSpc>
              <a:buFont typeface="Arial" pitchFamily="34" charset="0"/>
              <a:buChar char="•"/>
            </a:pPr>
            <a:r>
              <a:rPr lang="en-IN" sz="1600" dirty="0">
                <a:latin typeface="Times New Roman" pitchFamily="18" charset="0"/>
                <a:cs typeface="Times New Roman" pitchFamily="18" charset="0"/>
              </a:rPr>
              <a:t>It aids hotels in establishing a strong relationship with their customers (Conrad Hotels and Resorts  2021).</a:t>
            </a:r>
          </a:p>
          <a:p>
            <a:pPr marL="285750" lvl="0" indent="-285750" algn="just" fontAlgn="base">
              <a:lnSpc>
                <a:spcPct val="150000"/>
              </a:lnSpc>
              <a:buFont typeface="Arial" pitchFamily="34" charset="0"/>
              <a:buChar char="•"/>
            </a:pPr>
            <a:r>
              <a:rPr lang="en-IN" sz="1600" dirty="0">
                <a:latin typeface="Times New Roman" pitchFamily="18" charset="0"/>
                <a:cs typeface="Times New Roman" pitchFamily="18" charset="0"/>
              </a:rPr>
              <a:t>It assists in consolidating the support network system in the community.</a:t>
            </a:r>
          </a:p>
          <a:p>
            <a:pPr marL="285750" lvl="0" indent="-285750" algn="just" fontAlgn="base">
              <a:lnSpc>
                <a:spcPct val="150000"/>
              </a:lnSpc>
              <a:buFont typeface="Arial" pitchFamily="34" charset="0"/>
              <a:buChar char="•"/>
            </a:pPr>
            <a:r>
              <a:rPr lang="en-IN" sz="1600" dirty="0">
                <a:latin typeface="Times New Roman" pitchFamily="18" charset="0"/>
                <a:cs typeface="Times New Roman" pitchFamily="18" charset="0"/>
              </a:rPr>
              <a:t>It is associated with the implementation of a revenue management system. </a:t>
            </a:r>
          </a:p>
          <a:p>
            <a:pPr marL="285750" indent="-285750" algn="just">
              <a:lnSpc>
                <a:spcPct val="150000"/>
              </a:lnSpc>
              <a:buFont typeface="Arial" pitchFamily="34" charset="0"/>
              <a:buChar char="•"/>
            </a:pPr>
            <a:endParaRPr lang="en-IN" sz="1600" dirty="0">
              <a:latin typeface="Times New Roman" pitchFamily="18" charset="0"/>
              <a:cs typeface="Times New Roman" pitchFamily="18" charset="0"/>
            </a:endParaRPr>
          </a:p>
        </p:txBody>
      </p:sp>
      <p:pic>
        <p:nvPicPr>
          <p:cNvPr id="3074"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648446" y="1630402"/>
            <a:ext cx="3404217" cy="266269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
        <p:nvSpPr>
          <p:cNvPr id="6" name="Rectangle 5"/>
          <p:cNvSpPr/>
          <p:nvPr/>
        </p:nvSpPr>
        <p:spPr>
          <a:xfrm>
            <a:off x="5668766" y="4581128"/>
            <a:ext cx="2941834" cy="584775"/>
          </a:xfrm>
          <a:prstGeom prst="rect">
            <a:avLst/>
          </a:prstGeom>
        </p:spPr>
        <p:txBody>
          <a:bodyPr wrap="square">
            <a:spAutoFit/>
          </a:bodyPr>
          <a:lstStyle/>
          <a:p>
            <a:pPr algn="ctr"/>
            <a:r>
              <a:rPr lang="en-IN" sz="1600" dirty="0">
                <a:latin typeface="Times New Roman" pitchFamily="18" charset="0"/>
                <a:cs typeface="Times New Roman" pitchFamily="18" charset="0"/>
              </a:rPr>
              <a:t>(Conrad Hotels and Resorts  2021)</a:t>
            </a:r>
            <a:endParaRPr lang="en-IN" sz="1600" dirty="0"/>
          </a:p>
        </p:txBody>
      </p:sp>
    </p:spTree>
    <p:extLst>
      <p:ext uri="{BB962C8B-B14F-4D97-AF65-F5344CB8AC3E}">
        <p14:creationId xmlns:p14="http://schemas.microsoft.com/office/powerpoint/2010/main" val="11643896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11560" y="1412776"/>
            <a:ext cx="7704856" cy="4896544"/>
          </a:xfrm>
        </p:spPr>
        <p:txBody>
          <a:bodyPr>
            <a:noAutofit/>
          </a:bodyPr>
          <a:lstStyle/>
          <a:p>
            <a:pPr algn="just">
              <a:lnSpc>
                <a:spcPct val="160000"/>
              </a:lnSpc>
              <a:buClrTx/>
              <a:buFont typeface="Arial" pitchFamily="34" charset="0"/>
              <a:buChar char="•"/>
            </a:pPr>
            <a:r>
              <a:rPr lang="en-IN" sz="1600" dirty="0">
                <a:solidFill>
                  <a:schemeClr val="tx1"/>
                </a:solidFill>
                <a:latin typeface="Times New Roman" pitchFamily="18" charset="0"/>
                <a:cs typeface="Times New Roman" pitchFamily="18" charset="0"/>
              </a:rPr>
              <a:t>In order to meet guest expectations hotels focus on the following aspects:</a:t>
            </a:r>
          </a:p>
          <a:p>
            <a:pPr marL="0" lvl="0" indent="0" algn="just">
              <a:lnSpc>
                <a:spcPct val="160000"/>
              </a:lnSpc>
              <a:buNone/>
            </a:pPr>
            <a:endParaRPr lang="en-IN" sz="1600" dirty="0">
              <a:solidFill>
                <a:schemeClr val="tx1"/>
              </a:solidFill>
              <a:latin typeface="Times New Roman" pitchFamily="18" charset="0"/>
              <a:cs typeface="Times New Roman" pitchFamily="18" charset="0"/>
            </a:endParaRPr>
          </a:p>
          <a:p>
            <a:pPr marL="0" indent="0" algn="just">
              <a:lnSpc>
                <a:spcPct val="160000"/>
              </a:lnSpc>
              <a:buNone/>
            </a:pPr>
            <a:endParaRPr lang="en-IN" sz="1600" dirty="0">
              <a:solidFill>
                <a:schemeClr val="tx1"/>
              </a:solidFill>
              <a:latin typeface="Times New Roman" pitchFamily="18" charset="0"/>
              <a:cs typeface="Times New Roman" pitchFamily="18" charset="0"/>
            </a:endParaRPr>
          </a:p>
          <a:p>
            <a:pPr algn="just">
              <a:lnSpc>
                <a:spcPct val="160000"/>
              </a:lnSpc>
            </a:pPr>
            <a:endParaRPr lang="en-IN" sz="1600" dirty="0">
              <a:solidFill>
                <a:schemeClr val="tx1"/>
              </a:solidFill>
              <a:latin typeface="Times New Roman" pitchFamily="18" charset="0"/>
              <a:cs typeface="Times New Roman" pitchFamily="18" charset="0"/>
            </a:endParaRPr>
          </a:p>
        </p:txBody>
      </p:sp>
      <p:sp>
        <p:nvSpPr>
          <p:cNvPr id="2" name="Title 1"/>
          <p:cNvSpPr>
            <a:spLocks noGrp="1"/>
          </p:cNvSpPr>
          <p:nvPr>
            <p:ph type="title"/>
          </p:nvPr>
        </p:nvSpPr>
        <p:spPr>
          <a:xfrm>
            <a:off x="467544" y="86152"/>
            <a:ext cx="8229600" cy="1143000"/>
          </a:xfrm>
        </p:spPr>
        <p:txBody>
          <a:bodyPr>
            <a:normAutofit/>
          </a:bodyPr>
          <a:lstStyle/>
          <a:p>
            <a:r>
              <a:rPr lang="en-IN" sz="3200" b="1" dirty="0">
                <a:solidFill>
                  <a:schemeClr val="tx1"/>
                </a:solidFill>
                <a:latin typeface="Times New Roman" pitchFamily="18" charset="0"/>
                <a:cs typeface="Times New Roman" pitchFamily="18" charset="0"/>
              </a:rPr>
              <a:t>How Hotels Meet Guest Expectations</a:t>
            </a:r>
          </a:p>
        </p:txBody>
      </p:sp>
      <p:sp>
        <p:nvSpPr>
          <p:cNvPr id="6" name="Rectangle 1"/>
          <p:cNvSpPr>
            <a:spLocks noChangeArrowheads="1"/>
          </p:cNvSpPr>
          <p:nvPr/>
        </p:nvSpPr>
        <p:spPr bwMode="auto">
          <a:xfrm>
            <a:off x="3306763" y="266700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sp>
        <p:nvSpPr>
          <p:cNvPr id="9" name="Rectangle 2"/>
          <p:cNvSpPr>
            <a:spLocks noChangeArrowheads="1"/>
          </p:cNvSpPr>
          <p:nvPr/>
        </p:nvSpPr>
        <p:spPr bwMode="auto">
          <a:xfrm>
            <a:off x="2697163" y="2563813"/>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1" fontAlgn="base" latinLnBrk="0" hangingPunct="1">
              <a:lnSpc>
                <a:spcPct val="100000"/>
              </a:lnSpc>
              <a:spcBef>
                <a:spcPct val="0"/>
              </a:spcBef>
              <a:spcAft>
                <a:spcPct val="0"/>
              </a:spcAft>
              <a:buClrTx/>
              <a:buSzTx/>
              <a:buFontTx/>
              <a:buNone/>
              <a:tabLst/>
            </a:pPr>
            <a:endParaRPr kumimoji="0" lang="en-US" sz="1800" b="0" i="0" u="none" strike="noStrike" cap="none" normalizeH="0" baseline="0">
              <a:ln>
                <a:noFill/>
              </a:ln>
              <a:solidFill>
                <a:schemeClr val="tx1"/>
              </a:solidFill>
              <a:effectLst/>
              <a:latin typeface="Arial" pitchFamily="34" charset="0"/>
              <a:cs typeface="Arial" pitchFamily="34" charset="0"/>
            </a:endParaRPr>
          </a:p>
        </p:txBody>
      </p:sp>
      <p:graphicFrame>
        <p:nvGraphicFramePr>
          <p:cNvPr id="5" name="Table 4"/>
          <p:cNvGraphicFramePr>
            <a:graphicFrameLocks noGrp="1"/>
          </p:cNvGraphicFramePr>
          <p:nvPr>
            <p:extLst>
              <p:ext uri="{D42A27DB-BD31-4B8C-83A1-F6EECF244321}">
                <p14:modId xmlns:p14="http://schemas.microsoft.com/office/powerpoint/2010/main" val="257499374"/>
              </p:ext>
            </p:extLst>
          </p:nvPr>
        </p:nvGraphicFramePr>
        <p:xfrm>
          <a:off x="755574" y="2420888"/>
          <a:ext cx="7776865" cy="4023360"/>
        </p:xfrm>
        <a:graphic>
          <a:graphicData uri="http://schemas.openxmlformats.org/drawingml/2006/table">
            <a:tbl>
              <a:tblPr firstRow="1" firstCol="1" bandRow="1">
                <a:tableStyleId>{5C22544A-7EE6-4342-B048-85BDC9FD1C3A}</a:tableStyleId>
              </a:tblPr>
              <a:tblGrid>
                <a:gridCol w="913004">
                  <a:extLst>
                    <a:ext uri="{9D8B030D-6E8A-4147-A177-3AD203B41FA5}">
                      <a16:colId xmlns:a16="http://schemas.microsoft.com/office/drawing/2014/main" val="20000"/>
                    </a:ext>
                  </a:extLst>
                </a:gridCol>
                <a:gridCol w="2543382">
                  <a:extLst>
                    <a:ext uri="{9D8B030D-6E8A-4147-A177-3AD203B41FA5}">
                      <a16:colId xmlns:a16="http://schemas.microsoft.com/office/drawing/2014/main" val="20001"/>
                    </a:ext>
                  </a:extLst>
                </a:gridCol>
                <a:gridCol w="4320479">
                  <a:extLst>
                    <a:ext uri="{9D8B030D-6E8A-4147-A177-3AD203B41FA5}">
                      <a16:colId xmlns:a16="http://schemas.microsoft.com/office/drawing/2014/main" val="20002"/>
                    </a:ext>
                  </a:extLst>
                </a:gridCol>
              </a:tblGrid>
              <a:tr h="0">
                <a:tc>
                  <a:txBody>
                    <a:bodyPr/>
                    <a:lstStyle/>
                    <a:p>
                      <a:pPr algn="ctr" fontAlgn="base">
                        <a:lnSpc>
                          <a:spcPct val="150000"/>
                        </a:lnSpc>
                        <a:spcAft>
                          <a:spcPts val="0"/>
                        </a:spcAft>
                      </a:pPr>
                      <a:r>
                        <a:rPr lang="en-IN" sz="1600" dirty="0" err="1">
                          <a:solidFill>
                            <a:schemeClr val="tx1"/>
                          </a:solidFill>
                          <a:effectLst/>
                          <a:latin typeface="Times New Roman" pitchFamily="18" charset="0"/>
                          <a:cs typeface="Times New Roman" pitchFamily="18" charset="0"/>
                        </a:rPr>
                        <a:t>Sl</a:t>
                      </a:r>
                      <a:r>
                        <a:rPr lang="en-IN" sz="1600" dirty="0">
                          <a:solidFill>
                            <a:schemeClr val="tx1"/>
                          </a:solidFill>
                          <a:effectLst/>
                          <a:latin typeface="Times New Roman" pitchFamily="18" charset="0"/>
                          <a:cs typeface="Times New Roman" pitchFamily="18" charset="0"/>
                        </a:rPr>
                        <a:t> no.</a:t>
                      </a:r>
                      <a:endParaRPr lang="en-IN" sz="1600" dirty="0">
                        <a:solidFill>
                          <a:schemeClr val="tx1"/>
                        </a:solidFill>
                        <a:effectLst/>
                        <a:latin typeface="Times New Roman" pitchFamily="18" charset="0"/>
                        <a:ea typeface="Times New Roman"/>
                        <a:cs typeface="Times New Roman" pitchFamily="18" charset="0"/>
                      </a:endParaRPr>
                    </a:p>
                  </a:txBody>
                  <a:tcPr marL="68580" marR="68580" marT="0" marB="0"/>
                </a:tc>
                <a:tc>
                  <a:txBody>
                    <a:bodyPr/>
                    <a:lstStyle/>
                    <a:p>
                      <a:pPr algn="ctr" fontAlgn="base">
                        <a:lnSpc>
                          <a:spcPct val="150000"/>
                        </a:lnSpc>
                        <a:spcAft>
                          <a:spcPts val="0"/>
                        </a:spcAft>
                      </a:pPr>
                      <a:r>
                        <a:rPr lang="en-IN" sz="1600" dirty="0">
                          <a:solidFill>
                            <a:schemeClr val="tx1"/>
                          </a:solidFill>
                          <a:effectLst/>
                          <a:latin typeface="Times New Roman" pitchFamily="18" charset="0"/>
                          <a:cs typeface="Times New Roman" pitchFamily="18" charset="0"/>
                        </a:rPr>
                        <a:t>How to meet</a:t>
                      </a:r>
                      <a:endParaRPr lang="en-IN" sz="1600" dirty="0">
                        <a:solidFill>
                          <a:schemeClr val="tx1"/>
                        </a:solidFill>
                        <a:effectLst/>
                        <a:latin typeface="Times New Roman" pitchFamily="18" charset="0"/>
                        <a:ea typeface="Times New Roman"/>
                        <a:cs typeface="Times New Roman" pitchFamily="18" charset="0"/>
                      </a:endParaRPr>
                    </a:p>
                  </a:txBody>
                  <a:tcPr marL="68580" marR="68580" marT="0" marB="0"/>
                </a:tc>
                <a:tc>
                  <a:txBody>
                    <a:bodyPr/>
                    <a:lstStyle/>
                    <a:p>
                      <a:pPr algn="ctr" fontAlgn="base">
                        <a:lnSpc>
                          <a:spcPct val="150000"/>
                        </a:lnSpc>
                        <a:spcAft>
                          <a:spcPts val="0"/>
                        </a:spcAft>
                      </a:pPr>
                      <a:r>
                        <a:rPr lang="en-IN" sz="1600" dirty="0">
                          <a:solidFill>
                            <a:schemeClr val="tx1"/>
                          </a:solidFill>
                          <a:effectLst/>
                          <a:latin typeface="Times New Roman" pitchFamily="18" charset="0"/>
                          <a:cs typeface="Times New Roman" pitchFamily="18" charset="0"/>
                        </a:rPr>
                        <a:t>Discussion</a:t>
                      </a:r>
                      <a:endParaRPr lang="en-IN" sz="1600" dirty="0">
                        <a:solidFill>
                          <a:schemeClr val="tx1"/>
                        </a:solidFill>
                        <a:effectLst/>
                        <a:latin typeface="Times New Roman" pitchFamily="18" charset="0"/>
                        <a:ea typeface="Times New Roman"/>
                        <a:cs typeface="Times New Roman" pitchFamily="18" charset="0"/>
                      </a:endParaRPr>
                    </a:p>
                  </a:txBody>
                  <a:tcPr marL="68580" marR="68580" marT="0" marB="0"/>
                </a:tc>
                <a:extLst>
                  <a:ext uri="{0D108BD9-81ED-4DB2-BD59-A6C34878D82A}">
                    <a16:rowId xmlns:a16="http://schemas.microsoft.com/office/drawing/2014/main" val="10000"/>
                  </a:ext>
                </a:extLst>
              </a:tr>
              <a:tr h="0">
                <a:tc>
                  <a:txBody>
                    <a:bodyPr/>
                    <a:lstStyle/>
                    <a:p>
                      <a:pPr algn="just" fontAlgn="base">
                        <a:lnSpc>
                          <a:spcPct val="150000"/>
                        </a:lnSpc>
                        <a:spcAft>
                          <a:spcPts val="0"/>
                        </a:spcAft>
                      </a:pPr>
                      <a:r>
                        <a:rPr lang="en-IN" sz="1600">
                          <a:solidFill>
                            <a:schemeClr val="tx1"/>
                          </a:solidFill>
                          <a:effectLst/>
                          <a:latin typeface="Times New Roman" pitchFamily="18" charset="0"/>
                          <a:cs typeface="Times New Roman" pitchFamily="18" charset="0"/>
                        </a:rPr>
                        <a:t>1.</a:t>
                      </a:r>
                      <a:endParaRPr lang="en-IN" sz="1600">
                        <a:solidFill>
                          <a:schemeClr val="tx1"/>
                        </a:solidFill>
                        <a:effectLst/>
                        <a:latin typeface="Times New Roman" pitchFamily="18" charset="0"/>
                        <a:ea typeface="Times New Roman"/>
                        <a:cs typeface="Times New Roman" pitchFamily="18" charset="0"/>
                      </a:endParaRPr>
                    </a:p>
                  </a:txBody>
                  <a:tcPr marL="68580" marR="68580" marT="0" marB="0"/>
                </a:tc>
                <a:tc>
                  <a:txBody>
                    <a:bodyPr/>
                    <a:lstStyle/>
                    <a:p>
                      <a:pPr algn="just" fontAlgn="base">
                        <a:lnSpc>
                          <a:spcPct val="150000"/>
                        </a:lnSpc>
                        <a:spcAft>
                          <a:spcPts val="0"/>
                        </a:spcAft>
                      </a:pPr>
                      <a:r>
                        <a:rPr lang="en-IN" sz="1600">
                          <a:solidFill>
                            <a:schemeClr val="tx1"/>
                          </a:solidFill>
                          <a:effectLst/>
                          <a:latin typeface="Times New Roman" pitchFamily="18" charset="0"/>
                          <a:cs typeface="Times New Roman" pitchFamily="18" charset="0"/>
                        </a:rPr>
                        <a:t>Creating a contactless experience</a:t>
                      </a:r>
                      <a:endParaRPr lang="en-IN" sz="1600">
                        <a:solidFill>
                          <a:schemeClr val="tx1"/>
                        </a:solidFill>
                        <a:effectLst/>
                        <a:latin typeface="Times New Roman" pitchFamily="18" charset="0"/>
                        <a:ea typeface="Times New Roman"/>
                        <a:cs typeface="Times New Roman" pitchFamily="18" charset="0"/>
                      </a:endParaRPr>
                    </a:p>
                  </a:txBody>
                  <a:tcPr marL="68580" marR="68580" marT="0" marB="0"/>
                </a:tc>
                <a:tc>
                  <a:txBody>
                    <a:bodyPr/>
                    <a:lstStyle/>
                    <a:p>
                      <a:pPr algn="just" fontAlgn="base">
                        <a:lnSpc>
                          <a:spcPct val="150000"/>
                        </a:lnSpc>
                        <a:spcAft>
                          <a:spcPts val="0"/>
                        </a:spcAft>
                      </a:pPr>
                      <a:r>
                        <a:rPr lang="en-IN" sz="1600" dirty="0">
                          <a:solidFill>
                            <a:schemeClr val="tx1"/>
                          </a:solidFill>
                          <a:effectLst/>
                          <a:latin typeface="Times New Roman" pitchFamily="18" charset="0"/>
                          <a:cs typeface="Times New Roman" pitchFamily="18" charset="0"/>
                        </a:rPr>
                        <a:t>It enables hotels to save time through generating automation of tasks.</a:t>
                      </a:r>
                      <a:endParaRPr lang="en-IN" sz="1600" dirty="0">
                        <a:solidFill>
                          <a:schemeClr val="tx1"/>
                        </a:solidFill>
                        <a:effectLst/>
                        <a:latin typeface="Times New Roman" pitchFamily="18" charset="0"/>
                        <a:ea typeface="Times New Roman"/>
                        <a:cs typeface="Times New Roman" pitchFamily="18" charset="0"/>
                      </a:endParaRPr>
                    </a:p>
                  </a:txBody>
                  <a:tcPr marL="68580" marR="68580" marT="0" marB="0"/>
                </a:tc>
                <a:extLst>
                  <a:ext uri="{0D108BD9-81ED-4DB2-BD59-A6C34878D82A}">
                    <a16:rowId xmlns:a16="http://schemas.microsoft.com/office/drawing/2014/main" val="10001"/>
                  </a:ext>
                </a:extLst>
              </a:tr>
              <a:tr h="772795">
                <a:tc>
                  <a:txBody>
                    <a:bodyPr/>
                    <a:lstStyle/>
                    <a:p>
                      <a:pPr algn="just" fontAlgn="base">
                        <a:lnSpc>
                          <a:spcPct val="150000"/>
                        </a:lnSpc>
                        <a:spcAft>
                          <a:spcPts val="0"/>
                        </a:spcAft>
                      </a:pPr>
                      <a:r>
                        <a:rPr lang="en-IN" sz="1600" dirty="0">
                          <a:solidFill>
                            <a:schemeClr val="tx1"/>
                          </a:solidFill>
                          <a:effectLst/>
                          <a:latin typeface="Times New Roman" pitchFamily="18" charset="0"/>
                          <a:cs typeface="Times New Roman" pitchFamily="18" charset="0"/>
                        </a:rPr>
                        <a:t>2.</a:t>
                      </a:r>
                      <a:endParaRPr lang="en-IN" sz="1600" dirty="0">
                        <a:solidFill>
                          <a:schemeClr val="tx1"/>
                        </a:solidFill>
                        <a:effectLst/>
                        <a:latin typeface="Times New Roman" pitchFamily="18" charset="0"/>
                        <a:ea typeface="Times New Roman"/>
                        <a:cs typeface="Times New Roman" pitchFamily="18" charset="0"/>
                      </a:endParaRPr>
                    </a:p>
                  </a:txBody>
                  <a:tcPr marL="68580" marR="68580" marT="0" marB="0"/>
                </a:tc>
                <a:tc>
                  <a:txBody>
                    <a:bodyPr/>
                    <a:lstStyle/>
                    <a:p>
                      <a:pPr algn="just" fontAlgn="base">
                        <a:lnSpc>
                          <a:spcPct val="150000"/>
                        </a:lnSpc>
                        <a:spcAft>
                          <a:spcPts val="0"/>
                        </a:spcAft>
                      </a:pPr>
                      <a:r>
                        <a:rPr lang="en-IN" sz="1600" dirty="0">
                          <a:solidFill>
                            <a:schemeClr val="tx1"/>
                          </a:solidFill>
                          <a:effectLst/>
                          <a:latin typeface="Times New Roman" pitchFamily="18" charset="0"/>
                          <a:cs typeface="Times New Roman" pitchFamily="18" charset="0"/>
                        </a:rPr>
                        <a:t>Flexible check-ins</a:t>
                      </a:r>
                      <a:endParaRPr lang="en-IN" sz="1600" dirty="0">
                        <a:solidFill>
                          <a:schemeClr val="tx1"/>
                        </a:solidFill>
                        <a:effectLst/>
                        <a:latin typeface="Times New Roman" pitchFamily="18" charset="0"/>
                        <a:ea typeface="Times New Roman"/>
                        <a:cs typeface="Times New Roman" pitchFamily="18" charset="0"/>
                      </a:endParaRPr>
                    </a:p>
                  </a:txBody>
                  <a:tcPr marL="68580" marR="68580" marT="0" marB="0"/>
                </a:tc>
                <a:tc>
                  <a:txBody>
                    <a:bodyPr/>
                    <a:lstStyle/>
                    <a:p>
                      <a:pPr algn="just" fontAlgn="base">
                        <a:lnSpc>
                          <a:spcPct val="150000"/>
                        </a:lnSpc>
                        <a:spcAft>
                          <a:spcPts val="0"/>
                        </a:spcAft>
                      </a:pPr>
                      <a:r>
                        <a:rPr lang="en-IN" sz="1600" dirty="0">
                          <a:solidFill>
                            <a:schemeClr val="tx1"/>
                          </a:solidFill>
                          <a:effectLst/>
                          <a:latin typeface="Times New Roman" pitchFamily="18" charset="0"/>
                          <a:cs typeface="Times New Roman" pitchFamily="18" charset="0"/>
                        </a:rPr>
                        <a:t>Through enabling a mobile check-in facility, by installing check-in automation software hotels can create flexibility (</a:t>
                      </a:r>
                      <a:r>
                        <a:rPr lang="en-IN" sz="1600" dirty="0" err="1">
                          <a:solidFill>
                            <a:schemeClr val="tx1"/>
                          </a:solidFill>
                          <a:effectLst/>
                          <a:latin typeface="Times New Roman" pitchFamily="18" charset="0"/>
                          <a:cs typeface="Times New Roman" pitchFamily="18" charset="0"/>
                        </a:rPr>
                        <a:t>Jia</a:t>
                      </a:r>
                      <a:r>
                        <a:rPr lang="en-IN" sz="1600" dirty="0">
                          <a:solidFill>
                            <a:schemeClr val="tx1"/>
                          </a:solidFill>
                          <a:effectLst/>
                          <a:latin typeface="Times New Roman" pitchFamily="18" charset="0"/>
                          <a:cs typeface="Times New Roman" pitchFamily="18" charset="0"/>
                        </a:rPr>
                        <a:t> </a:t>
                      </a:r>
                      <a:r>
                        <a:rPr lang="en-IN" sz="1600" i="1" dirty="0">
                          <a:solidFill>
                            <a:schemeClr val="tx1"/>
                          </a:solidFill>
                          <a:effectLst/>
                          <a:latin typeface="Times New Roman" pitchFamily="18" charset="0"/>
                          <a:cs typeface="Times New Roman" pitchFamily="18" charset="0"/>
                        </a:rPr>
                        <a:t>et al.</a:t>
                      </a:r>
                      <a:r>
                        <a:rPr lang="en-IN" sz="1600" dirty="0">
                          <a:solidFill>
                            <a:schemeClr val="tx1"/>
                          </a:solidFill>
                          <a:effectLst/>
                          <a:latin typeface="Times New Roman" pitchFamily="18" charset="0"/>
                          <a:cs typeface="Times New Roman" pitchFamily="18" charset="0"/>
                        </a:rPr>
                        <a:t>, 2022).</a:t>
                      </a:r>
                      <a:endParaRPr lang="en-IN" sz="1600" dirty="0">
                        <a:solidFill>
                          <a:schemeClr val="tx1"/>
                        </a:solidFill>
                        <a:effectLst/>
                        <a:latin typeface="Times New Roman" pitchFamily="18" charset="0"/>
                        <a:ea typeface="Times New Roman"/>
                        <a:cs typeface="Times New Roman" pitchFamily="18" charset="0"/>
                      </a:endParaRPr>
                    </a:p>
                  </a:txBody>
                  <a:tcPr marL="68580" marR="68580" marT="0" marB="0"/>
                </a:tc>
                <a:extLst>
                  <a:ext uri="{0D108BD9-81ED-4DB2-BD59-A6C34878D82A}">
                    <a16:rowId xmlns:a16="http://schemas.microsoft.com/office/drawing/2014/main" val="10002"/>
                  </a:ext>
                </a:extLst>
              </a:tr>
              <a:tr h="0">
                <a:tc>
                  <a:txBody>
                    <a:bodyPr/>
                    <a:lstStyle/>
                    <a:p>
                      <a:pPr algn="just" fontAlgn="base">
                        <a:lnSpc>
                          <a:spcPct val="150000"/>
                        </a:lnSpc>
                        <a:spcAft>
                          <a:spcPts val="0"/>
                        </a:spcAft>
                      </a:pPr>
                      <a:r>
                        <a:rPr lang="en-IN" sz="1600" dirty="0">
                          <a:solidFill>
                            <a:schemeClr val="tx1"/>
                          </a:solidFill>
                          <a:effectLst/>
                          <a:latin typeface="Times New Roman" pitchFamily="18" charset="0"/>
                          <a:cs typeface="Times New Roman" pitchFamily="18" charset="0"/>
                        </a:rPr>
                        <a:t>3.</a:t>
                      </a:r>
                      <a:endParaRPr lang="en-IN" sz="1600" dirty="0">
                        <a:solidFill>
                          <a:schemeClr val="tx1"/>
                        </a:solidFill>
                        <a:effectLst/>
                        <a:latin typeface="Times New Roman" pitchFamily="18" charset="0"/>
                        <a:ea typeface="Times New Roman"/>
                        <a:cs typeface="Times New Roman" pitchFamily="18" charset="0"/>
                      </a:endParaRPr>
                    </a:p>
                  </a:txBody>
                  <a:tcPr marL="68580" marR="68580" marT="0" marB="0"/>
                </a:tc>
                <a:tc>
                  <a:txBody>
                    <a:bodyPr/>
                    <a:lstStyle/>
                    <a:p>
                      <a:pPr algn="just" fontAlgn="base">
                        <a:lnSpc>
                          <a:spcPct val="150000"/>
                        </a:lnSpc>
                        <a:spcAft>
                          <a:spcPts val="0"/>
                        </a:spcAft>
                      </a:pPr>
                      <a:r>
                        <a:rPr lang="en-IN" sz="1600">
                          <a:solidFill>
                            <a:schemeClr val="tx1"/>
                          </a:solidFill>
                          <a:effectLst/>
                          <a:latin typeface="Times New Roman" pitchFamily="18" charset="0"/>
                          <a:cs typeface="Times New Roman" pitchFamily="18" charset="0"/>
                        </a:rPr>
                        <a:t>Personalised service with hygiene</a:t>
                      </a:r>
                      <a:endParaRPr lang="en-IN" sz="1600">
                        <a:solidFill>
                          <a:schemeClr val="tx1"/>
                        </a:solidFill>
                        <a:effectLst/>
                        <a:latin typeface="Times New Roman" pitchFamily="18" charset="0"/>
                        <a:ea typeface="Times New Roman"/>
                        <a:cs typeface="Times New Roman" pitchFamily="18" charset="0"/>
                      </a:endParaRPr>
                    </a:p>
                  </a:txBody>
                  <a:tcPr marL="68580" marR="68580" marT="0" marB="0"/>
                </a:tc>
                <a:tc>
                  <a:txBody>
                    <a:bodyPr/>
                    <a:lstStyle/>
                    <a:p>
                      <a:pPr algn="just" fontAlgn="base">
                        <a:lnSpc>
                          <a:spcPct val="150000"/>
                        </a:lnSpc>
                        <a:spcAft>
                          <a:spcPts val="0"/>
                        </a:spcAft>
                      </a:pPr>
                      <a:r>
                        <a:rPr lang="en-IN" sz="1600">
                          <a:solidFill>
                            <a:schemeClr val="tx1"/>
                          </a:solidFill>
                          <a:effectLst/>
                          <a:latin typeface="Times New Roman" pitchFamily="18" charset="0"/>
                          <a:cs typeface="Times New Roman" pitchFamily="18" charset="0"/>
                        </a:rPr>
                        <a:t>Effective personalisation of facilities and services also is the key to meeting explanations. </a:t>
                      </a:r>
                      <a:endParaRPr lang="en-IN" sz="1600">
                        <a:solidFill>
                          <a:schemeClr val="tx1"/>
                        </a:solidFill>
                        <a:effectLst/>
                        <a:latin typeface="Times New Roman" pitchFamily="18" charset="0"/>
                        <a:ea typeface="Times New Roman"/>
                        <a:cs typeface="Times New Roman" pitchFamily="18" charset="0"/>
                      </a:endParaRPr>
                    </a:p>
                  </a:txBody>
                  <a:tcPr marL="68580" marR="68580" marT="0" marB="0"/>
                </a:tc>
                <a:extLst>
                  <a:ext uri="{0D108BD9-81ED-4DB2-BD59-A6C34878D82A}">
                    <a16:rowId xmlns:a16="http://schemas.microsoft.com/office/drawing/2014/main" val="10003"/>
                  </a:ext>
                </a:extLst>
              </a:tr>
              <a:tr h="0">
                <a:tc>
                  <a:txBody>
                    <a:bodyPr/>
                    <a:lstStyle/>
                    <a:p>
                      <a:pPr algn="just" fontAlgn="base">
                        <a:lnSpc>
                          <a:spcPct val="150000"/>
                        </a:lnSpc>
                        <a:spcAft>
                          <a:spcPts val="0"/>
                        </a:spcAft>
                      </a:pPr>
                      <a:r>
                        <a:rPr lang="en-IN" sz="1600">
                          <a:solidFill>
                            <a:schemeClr val="tx1"/>
                          </a:solidFill>
                          <a:effectLst/>
                          <a:latin typeface="Times New Roman" pitchFamily="18" charset="0"/>
                          <a:cs typeface="Times New Roman" pitchFamily="18" charset="0"/>
                        </a:rPr>
                        <a:t>4.</a:t>
                      </a:r>
                      <a:endParaRPr lang="en-IN" sz="1600">
                        <a:solidFill>
                          <a:schemeClr val="tx1"/>
                        </a:solidFill>
                        <a:effectLst/>
                        <a:latin typeface="Times New Roman" pitchFamily="18" charset="0"/>
                        <a:ea typeface="Times New Roman"/>
                        <a:cs typeface="Times New Roman" pitchFamily="18" charset="0"/>
                      </a:endParaRPr>
                    </a:p>
                  </a:txBody>
                  <a:tcPr marL="68580" marR="68580" marT="0" marB="0"/>
                </a:tc>
                <a:tc>
                  <a:txBody>
                    <a:bodyPr/>
                    <a:lstStyle/>
                    <a:p>
                      <a:pPr algn="just" fontAlgn="base">
                        <a:lnSpc>
                          <a:spcPct val="150000"/>
                        </a:lnSpc>
                        <a:spcAft>
                          <a:spcPts val="0"/>
                        </a:spcAft>
                      </a:pPr>
                      <a:r>
                        <a:rPr lang="en-IN" sz="1600">
                          <a:solidFill>
                            <a:schemeClr val="tx1"/>
                          </a:solidFill>
                          <a:effectLst/>
                          <a:latin typeface="Times New Roman" pitchFamily="18" charset="0"/>
                          <a:cs typeface="Times New Roman" pitchFamily="18" charset="0"/>
                        </a:rPr>
                        <a:t>Improved Internet service</a:t>
                      </a:r>
                      <a:endParaRPr lang="en-IN" sz="1600">
                        <a:solidFill>
                          <a:schemeClr val="tx1"/>
                        </a:solidFill>
                        <a:effectLst/>
                        <a:latin typeface="Times New Roman" pitchFamily="18" charset="0"/>
                        <a:ea typeface="Times New Roman"/>
                        <a:cs typeface="Times New Roman" pitchFamily="18" charset="0"/>
                      </a:endParaRPr>
                    </a:p>
                  </a:txBody>
                  <a:tcPr marL="68580" marR="68580" marT="0" marB="0"/>
                </a:tc>
                <a:tc>
                  <a:txBody>
                    <a:bodyPr/>
                    <a:lstStyle/>
                    <a:p>
                      <a:pPr algn="just" fontAlgn="base">
                        <a:lnSpc>
                          <a:spcPct val="150000"/>
                        </a:lnSpc>
                        <a:spcAft>
                          <a:spcPts val="0"/>
                        </a:spcAft>
                      </a:pPr>
                      <a:r>
                        <a:rPr lang="en-IN" sz="1600" dirty="0">
                          <a:solidFill>
                            <a:schemeClr val="tx1"/>
                          </a:solidFill>
                          <a:effectLst/>
                          <a:latin typeface="Times New Roman" pitchFamily="18" charset="0"/>
                          <a:cs typeface="Times New Roman" pitchFamily="18" charset="0"/>
                        </a:rPr>
                        <a:t>Before attracting customers, hotels focus on strengthening their network connectivity so that guests should not feel bored. </a:t>
                      </a:r>
                      <a:endParaRPr lang="en-IN" sz="1600" dirty="0">
                        <a:solidFill>
                          <a:schemeClr val="tx1"/>
                        </a:solidFill>
                        <a:effectLst/>
                        <a:latin typeface="Times New Roman" pitchFamily="18" charset="0"/>
                        <a:ea typeface="Times New Roman"/>
                        <a:cs typeface="Times New Roman" pitchFamily="18" charset="0"/>
                      </a:endParaRPr>
                    </a:p>
                  </a:txBody>
                  <a:tcPr marL="68580" marR="68580" marT="0" marB="0"/>
                </a:tc>
                <a:extLst>
                  <a:ext uri="{0D108BD9-81ED-4DB2-BD59-A6C34878D82A}">
                    <a16:rowId xmlns:a16="http://schemas.microsoft.com/office/drawing/2014/main" val="10004"/>
                  </a:ext>
                </a:extLst>
              </a:tr>
            </a:tbl>
          </a:graphicData>
        </a:graphic>
      </p:graphicFrame>
    </p:spTree>
    <p:extLst>
      <p:ext uri="{BB962C8B-B14F-4D97-AF65-F5344CB8AC3E}">
        <p14:creationId xmlns:p14="http://schemas.microsoft.com/office/powerpoint/2010/main" val="116438968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57200" y="1905000"/>
            <a:ext cx="5300133" cy="3450696"/>
          </a:xfrm>
        </p:spPr>
        <p:txBody>
          <a:bodyPr>
            <a:normAutofit/>
          </a:bodyPr>
          <a:lstStyle/>
          <a:p>
            <a:pPr lvl="0" algn="just" fontAlgn="base">
              <a:lnSpc>
                <a:spcPct val="150000"/>
              </a:lnSpc>
              <a:buClrTx/>
              <a:buFont typeface="Arial" pitchFamily="34" charset="0"/>
              <a:buChar char="•"/>
            </a:pPr>
            <a:r>
              <a:rPr lang="en-IN" sz="1800" dirty="0">
                <a:solidFill>
                  <a:schemeClr val="tx1"/>
                </a:solidFill>
                <a:latin typeface="Times New Roman" pitchFamily="18" charset="0"/>
                <a:cs typeface="Times New Roman" pitchFamily="18" charset="0"/>
              </a:rPr>
              <a:t>Thus the presentation has stated the significance of quality guest service through Conrad Hotels and Resorts .</a:t>
            </a:r>
          </a:p>
          <a:p>
            <a:pPr lvl="0" algn="just" fontAlgn="base">
              <a:lnSpc>
                <a:spcPct val="150000"/>
              </a:lnSpc>
              <a:buClrTx/>
              <a:buFont typeface="Arial" pitchFamily="34" charset="0"/>
              <a:buChar char="•"/>
            </a:pPr>
            <a:r>
              <a:rPr lang="en-IN" sz="1800" dirty="0">
                <a:solidFill>
                  <a:schemeClr val="tx1"/>
                </a:solidFill>
                <a:latin typeface="Times New Roman" pitchFamily="18" charset="0"/>
                <a:cs typeface="Times New Roman" pitchFamily="18" charset="0"/>
              </a:rPr>
              <a:t>It has demonstrated the consumers, nature and scope of the business (</a:t>
            </a:r>
            <a:r>
              <a:rPr lang="en-IN" sz="1800" dirty="0" err="1">
                <a:solidFill>
                  <a:schemeClr val="tx1"/>
                </a:solidFill>
                <a:latin typeface="Times New Roman" pitchFamily="18" charset="0"/>
                <a:cs typeface="Times New Roman" pitchFamily="18" charset="0"/>
              </a:rPr>
              <a:t>Ertuna</a:t>
            </a:r>
            <a:r>
              <a:rPr lang="en-IN" sz="1800" dirty="0">
                <a:solidFill>
                  <a:schemeClr val="tx1"/>
                </a:solidFill>
                <a:latin typeface="Times New Roman" pitchFamily="18" charset="0"/>
                <a:cs typeface="Times New Roman" pitchFamily="18" charset="0"/>
              </a:rPr>
              <a:t> </a:t>
            </a:r>
            <a:r>
              <a:rPr lang="en-IN" sz="1800" i="1" dirty="0">
                <a:solidFill>
                  <a:schemeClr val="tx1"/>
                </a:solidFill>
                <a:latin typeface="Times New Roman" pitchFamily="18" charset="0"/>
                <a:cs typeface="Times New Roman" pitchFamily="18" charset="0"/>
              </a:rPr>
              <a:t>et al.,</a:t>
            </a:r>
            <a:r>
              <a:rPr lang="en-IN" sz="1800" dirty="0">
                <a:solidFill>
                  <a:schemeClr val="tx1"/>
                </a:solidFill>
                <a:latin typeface="Times New Roman" pitchFamily="18" charset="0"/>
                <a:cs typeface="Times New Roman" pitchFamily="18" charset="0"/>
              </a:rPr>
              <a:t> 2022).</a:t>
            </a:r>
          </a:p>
          <a:p>
            <a:pPr lvl="0" algn="just" fontAlgn="base">
              <a:lnSpc>
                <a:spcPct val="150000"/>
              </a:lnSpc>
              <a:buClrTx/>
              <a:buFont typeface="Arial" pitchFamily="34" charset="0"/>
              <a:buChar char="•"/>
            </a:pPr>
            <a:r>
              <a:rPr lang="en-IN" sz="1800" dirty="0">
                <a:solidFill>
                  <a:schemeClr val="tx1"/>
                </a:solidFill>
                <a:latin typeface="Times New Roman" pitchFamily="18" charset="0"/>
                <a:cs typeface="Times New Roman" pitchFamily="18" charset="0"/>
              </a:rPr>
              <a:t>The role, and function of guest service with the need for hospitality have also been elaborated.</a:t>
            </a:r>
            <a:r>
              <a:rPr lang="en-IN" dirty="0">
                <a:solidFill>
                  <a:schemeClr val="tx1"/>
                </a:solidFill>
                <a:latin typeface="Times New Roman" pitchFamily="18" charset="0"/>
                <a:cs typeface="Times New Roman" pitchFamily="18" charset="0"/>
              </a:rPr>
              <a:t> </a:t>
            </a:r>
            <a:endParaRPr lang="en-IN" sz="2800" dirty="0">
              <a:solidFill>
                <a:schemeClr val="tx1"/>
              </a:solidFill>
              <a:latin typeface="Times New Roman" pitchFamily="18" charset="0"/>
              <a:cs typeface="Times New Roman" pitchFamily="18" charset="0"/>
            </a:endParaRPr>
          </a:p>
          <a:p>
            <a:endParaRPr lang="en-IN" dirty="0"/>
          </a:p>
        </p:txBody>
      </p:sp>
      <p:sp>
        <p:nvSpPr>
          <p:cNvPr id="3" name="Title 2"/>
          <p:cNvSpPr>
            <a:spLocks noGrp="1"/>
          </p:cNvSpPr>
          <p:nvPr>
            <p:ph type="title"/>
          </p:nvPr>
        </p:nvSpPr>
        <p:spPr/>
        <p:txBody>
          <a:bodyPr>
            <a:normAutofit/>
          </a:bodyPr>
          <a:lstStyle/>
          <a:p>
            <a:r>
              <a:rPr lang="en-US" sz="3600" b="1" dirty="0">
                <a:solidFill>
                  <a:schemeClr val="tx1"/>
                </a:solidFill>
                <a:latin typeface="Times New Roman" pitchFamily="18" charset="0"/>
                <a:cs typeface="Times New Roman" pitchFamily="18" charset="0"/>
              </a:rPr>
              <a:t>Conclusion </a:t>
            </a:r>
            <a:endParaRPr lang="en-IN" sz="3600" b="1" dirty="0">
              <a:solidFill>
                <a:schemeClr val="tx1"/>
              </a:solidFill>
              <a:latin typeface="Times New Roman" pitchFamily="18" charset="0"/>
              <a:cs typeface="Times New Roman" pitchFamily="18" charset="0"/>
            </a:endParaRPr>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43600" y="2188210"/>
            <a:ext cx="2859087" cy="24511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400800" y="4724400"/>
            <a:ext cx="2133600" cy="43973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04592729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28600" y="838200"/>
            <a:ext cx="8686800" cy="5486400"/>
          </a:xfrm>
        </p:spPr>
        <p:txBody>
          <a:bodyPr>
            <a:noAutofit/>
          </a:bodyPr>
          <a:lstStyle/>
          <a:p>
            <a:pPr algn="just">
              <a:lnSpc>
                <a:spcPct val="150000"/>
              </a:lnSpc>
              <a:buClrTx/>
              <a:buFont typeface="Arial" pitchFamily="34" charset="0"/>
              <a:buChar char="•"/>
            </a:pPr>
            <a:r>
              <a:rPr lang="en-GB" sz="1200" dirty="0">
                <a:solidFill>
                  <a:schemeClr val="tx1"/>
                </a:solidFill>
                <a:latin typeface="Times New Roman" pitchFamily="18" charset="0"/>
                <a:cs typeface="Times New Roman" pitchFamily="18" charset="0"/>
              </a:rPr>
              <a:t>Conrad Hotels and Resorts (2021).“Luxury Hotel Westminster London - St James Park - </a:t>
            </a:r>
            <a:r>
              <a:rPr lang="en-GB" sz="1200" dirty="0" err="1">
                <a:solidFill>
                  <a:schemeClr val="tx1"/>
                </a:solidFill>
                <a:latin typeface="Times New Roman" pitchFamily="18" charset="0"/>
                <a:cs typeface="Times New Roman" pitchFamily="18" charset="0"/>
              </a:rPr>
              <a:t>Conrad.”</a:t>
            </a:r>
            <a:r>
              <a:rPr lang="en-GB" sz="1200" i="1" dirty="0" err="1">
                <a:solidFill>
                  <a:schemeClr val="tx1"/>
                </a:solidFill>
                <a:latin typeface="Times New Roman" pitchFamily="18" charset="0"/>
                <a:cs typeface="Times New Roman" pitchFamily="18" charset="0"/>
              </a:rPr>
              <a:t>Hilton</a:t>
            </a:r>
            <a:r>
              <a:rPr lang="en-GB" sz="1200" dirty="0">
                <a:solidFill>
                  <a:schemeClr val="tx1"/>
                </a:solidFill>
                <a:latin typeface="Times New Roman" pitchFamily="18" charset="0"/>
                <a:cs typeface="Times New Roman" pitchFamily="18" charset="0"/>
              </a:rPr>
              <a:t>, Available at: </a:t>
            </a:r>
            <a:r>
              <a:rPr lang="en-GB" sz="1200" u="sng" dirty="0">
                <a:solidFill>
                  <a:schemeClr val="tx1"/>
                </a:solidFill>
                <a:latin typeface="Times New Roman" pitchFamily="18" charset="0"/>
                <a:cs typeface="Times New Roman" pitchFamily="18" charset="0"/>
                <a:hlinkClick r:id="rId3"/>
              </a:rPr>
              <a:t>www.hilton.com/en/hotels/loncoci-conrad-london-st-james/</a:t>
            </a:r>
            <a:r>
              <a:rPr lang="en-GB" sz="1200" dirty="0">
                <a:solidFill>
                  <a:schemeClr val="tx1"/>
                </a:solidFill>
                <a:latin typeface="Times New Roman" pitchFamily="18" charset="0"/>
                <a:cs typeface="Times New Roman" pitchFamily="18" charset="0"/>
              </a:rPr>
              <a:t>. [Accessed 15 May 2023]</a:t>
            </a:r>
            <a:endParaRPr lang="en-IN" sz="1200" dirty="0">
              <a:solidFill>
                <a:schemeClr val="tx1"/>
              </a:solidFill>
              <a:latin typeface="Times New Roman" pitchFamily="18" charset="0"/>
              <a:cs typeface="Times New Roman" pitchFamily="18" charset="0"/>
            </a:endParaRPr>
          </a:p>
          <a:p>
            <a:pPr algn="just">
              <a:lnSpc>
                <a:spcPct val="150000"/>
              </a:lnSpc>
              <a:buClrTx/>
              <a:buFont typeface="Arial" pitchFamily="34" charset="0"/>
              <a:buChar char="•"/>
            </a:pPr>
            <a:r>
              <a:rPr lang="en-US" sz="1200" dirty="0">
                <a:solidFill>
                  <a:schemeClr val="tx1"/>
                </a:solidFill>
                <a:latin typeface="Times New Roman" pitchFamily="18" charset="0"/>
                <a:cs typeface="Times New Roman" pitchFamily="18" charset="0"/>
              </a:rPr>
              <a:t>Conrad Hotels and Resorts (2022). </a:t>
            </a:r>
            <a:r>
              <a:rPr lang="en-US" sz="1200" i="1" dirty="0">
                <a:solidFill>
                  <a:schemeClr val="tx1"/>
                </a:solidFill>
                <a:latin typeface="Times New Roman" pitchFamily="18" charset="0"/>
                <a:cs typeface="Times New Roman" pitchFamily="18" charset="0"/>
              </a:rPr>
              <a:t>Special Offers - Conrad Hotels and Resorts</a:t>
            </a:r>
            <a:r>
              <a:rPr lang="en-US" sz="1200" dirty="0">
                <a:solidFill>
                  <a:schemeClr val="tx1"/>
                </a:solidFill>
                <a:latin typeface="Times New Roman" pitchFamily="18" charset="0"/>
                <a:cs typeface="Times New Roman" pitchFamily="18" charset="0"/>
              </a:rPr>
              <a:t>. [online] Hilton. Available at: </a:t>
            </a:r>
            <a:r>
              <a:rPr lang="en-US" sz="1200" u="sng" dirty="0">
                <a:solidFill>
                  <a:schemeClr val="tx1"/>
                </a:solidFill>
                <a:latin typeface="Times New Roman" pitchFamily="18" charset="0"/>
                <a:cs typeface="Times New Roman" pitchFamily="18" charset="0"/>
                <a:hlinkClick r:id="rId4"/>
              </a:rPr>
              <a:t>https://www.hilton.com/en/offers/conrad-hotels/</a:t>
            </a:r>
            <a:r>
              <a:rPr lang="en-US" sz="1200" dirty="0">
                <a:solidFill>
                  <a:schemeClr val="tx1"/>
                </a:solidFill>
                <a:latin typeface="Times New Roman" pitchFamily="18" charset="0"/>
                <a:cs typeface="Times New Roman" pitchFamily="18" charset="0"/>
              </a:rPr>
              <a:t> [Accessed 15 May 2023].</a:t>
            </a:r>
            <a:endParaRPr lang="en-IN" sz="1200" dirty="0">
              <a:solidFill>
                <a:schemeClr val="tx1"/>
              </a:solidFill>
              <a:latin typeface="Times New Roman" pitchFamily="18" charset="0"/>
              <a:cs typeface="Times New Roman" pitchFamily="18" charset="0"/>
            </a:endParaRPr>
          </a:p>
          <a:p>
            <a:pPr algn="just">
              <a:lnSpc>
                <a:spcPct val="150000"/>
              </a:lnSpc>
              <a:buClrTx/>
              <a:buFont typeface="Arial" pitchFamily="34" charset="0"/>
              <a:buChar char="•"/>
            </a:pPr>
            <a:r>
              <a:rPr lang="en-GB" sz="1200" dirty="0">
                <a:solidFill>
                  <a:schemeClr val="tx1"/>
                </a:solidFill>
                <a:latin typeface="Times New Roman" pitchFamily="18" charset="0"/>
                <a:cs typeface="Times New Roman" pitchFamily="18" charset="0"/>
              </a:rPr>
              <a:t>Conrad Hotels and Resorts (2023).“Conrad Hotels and Resorts - Luxury </a:t>
            </a:r>
            <a:r>
              <a:rPr lang="en-GB" sz="1200" dirty="0" err="1">
                <a:solidFill>
                  <a:schemeClr val="tx1"/>
                </a:solidFill>
                <a:latin typeface="Times New Roman" pitchFamily="18" charset="0"/>
                <a:cs typeface="Times New Roman" pitchFamily="18" charset="0"/>
              </a:rPr>
              <a:t>Accommodations.”</a:t>
            </a:r>
            <a:r>
              <a:rPr lang="en-GB" sz="1200" i="1" dirty="0" err="1">
                <a:solidFill>
                  <a:schemeClr val="tx1"/>
                </a:solidFill>
                <a:latin typeface="Times New Roman" pitchFamily="18" charset="0"/>
                <a:cs typeface="Times New Roman" pitchFamily="18" charset="0"/>
              </a:rPr>
              <a:t>Hilton</a:t>
            </a:r>
            <a:r>
              <a:rPr lang="en-GB" sz="1200" dirty="0">
                <a:solidFill>
                  <a:schemeClr val="tx1"/>
                </a:solidFill>
                <a:latin typeface="Times New Roman" pitchFamily="18" charset="0"/>
                <a:cs typeface="Times New Roman" pitchFamily="18" charset="0"/>
              </a:rPr>
              <a:t>, Available at: </a:t>
            </a:r>
            <a:r>
              <a:rPr lang="en-GB" sz="1200" u="sng" dirty="0">
                <a:solidFill>
                  <a:schemeClr val="tx1"/>
                </a:solidFill>
                <a:latin typeface="Times New Roman" pitchFamily="18" charset="0"/>
                <a:cs typeface="Times New Roman" pitchFamily="18" charset="0"/>
                <a:hlinkClick r:id="rId5"/>
              </a:rPr>
              <a:t>www.hilton.com/en/brands/conrad-hotels/</a:t>
            </a:r>
            <a:r>
              <a:rPr lang="en-GB" sz="1200" dirty="0">
                <a:solidFill>
                  <a:schemeClr val="tx1"/>
                </a:solidFill>
                <a:latin typeface="Times New Roman" pitchFamily="18" charset="0"/>
                <a:cs typeface="Times New Roman" pitchFamily="18" charset="0"/>
              </a:rPr>
              <a:t>. [Accessed 15 May 2023]</a:t>
            </a:r>
            <a:endParaRPr lang="en-IN" sz="1200" dirty="0">
              <a:solidFill>
                <a:schemeClr val="tx1"/>
              </a:solidFill>
              <a:latin typeface="Times New Roman" pitchFamily="18" charset="0"/>
              <a:cs typeface="Times New Roman" pitchFamily="18" charset="0"/>
            </a:endParaRPr>
          </a:p>
          <a:p>
            <a:pPr algn="just">
              <a:lnSpc>
                <a:spcPct val="150000"/>
              </a:lnSpc>
              <a:buClrTx/>
              <a:buFont typeface="Arial" pitchFamily="34" charset="0"/>
              <a:buChar char="•"/>
            </a:pPr>
            <a:r>
              <a:rPr lang="en-GB" sz="1200" dirty="0" err="1">
                <a:solidFill>
                  <a:schemeClr val="tx1"/>
                </a:solidFill>
                <a:latin typeface="Times New Roman" pitchFamily="18" charset="0"/>
                <a:cs typeface="Times New Roman" pitchFamily="18" charset="0"/>
              </a:rPr>
              <a:t>Ertuna</a:t>
            </a:r>
            <a:r>
              <a:rPr lang="en-GB" sz="1200" dirty="0">
                <a:solidFill>
                  <a:schemeClr val="tx1"/>
                </a:solidFill>
                <a:latin typeface="Times New Roman" pitchFamily="18" charset="0"/>
                <a:cs typeface="Times New Roman" pitchFamily="18" charset="0"/>
              </a:rPr>
              <a:t>, B., </a:t>
            </a:r>
            <a:r>
              <a:rPr lang="en-GB" sz="1200" dirty="0" err="1">
                <a:solidFill>
                  <a:schemeClr val="tx1"/>
                </a:solidFill>
                <a:latin typeface="Times New Roman" pitchFamily="18" charset="0"/>
                <a:cs typeface="Times New Roman" pitchFamily="18" charset="0"/>
              </a:rPr>
              <a:t>Gu</a:t>
            </a:r>
            <a:r>
              <a:rPr lang="en-GB" sz="1200" dirty="0">
                <a:solidFill>
                  <a:schemeClr val="tx1"/>
                </a:solidFill>
                <a:latin typeface="Times New Roman" pitchFamily="18" charset="0"/>
                <a:cs typeface="Times New Roman" pitchFamily="18" charset="0"/>
              </a:rPr>
              <a:t>, H., and Yu, L. (2022). “A thread connects all beads”: Aligning global CSR strategy by hotel MNCs. Tourism</a:t>
            </a:r>
            <a:r>
              <a:rPr lang="en-GB" sz="1200" i="1" dirty="0">
                <a:solidFill>
                  <a:schemeClr val="tx1"/>
                </a:solidFill>
                <a:latin typeface="Times New Roman" pitchFamily="18" charset="0"/>
                <a:cs typeface="Times New Roman" pitchFamily="18" charset="0"/>
              </a:rPr>
              <a:t> Management</a:t>
            </a:r>
            <a:r>
              <a:rPr lang="en-GB" sz="1200" dirty="0">
                <a:solidFill>
                  <a:schemeClr val="tx1"/>
                </a:solidFill>
                <a:latin typeface="Times New Roman" pitchFamily="18" charset="0"/>
                <a:cs typeface="Times New Roman" pitchFamily="18" charset="0"/>
              </a:rPr>
              <a:t>, </a:t>
            </a:r>
            <a:r>
              <a:rPr lang="en-GB" sz="1200" i="1" dirty="0">
                <a:solidFill>
                  <a:schemeClr val="tx1"/>
                </a:solidFill>
                <a:latin typeface="Times New Roman" pitchFamily="18" charset="0"/>
                <a:cs typeface="Times New Roman" pitchFamily="18" charset="0"/>
              </a:rPr>
              <a:t>91</a:t>
            </a:r>
            <a:r>
              <a:rPr lang="en-GB" sz="1200" dirty="0">
                <a:solidFill>
                  <a:schemeClr val="tx1"/>
                </a:solidFill>
                <a:latin typeface="Times New Roman" pitchFamily="18" charset="0"/>
                <a:cs typeface="Times New Roman" pitchFamily="18" charset="0"/>
              </a:rPr>
              <a:t>, 104520.</a:t>
            </a:r>
            <a:endParaRPr lang="en-IN" sz="1200" dirty="0">
              <a:solidFill>
                <a:schemeClr val="tx1"/>
              </a:solidFill>
              <a:latin typeface="Times New Roman" pitchFamily="18" charset="0"/>
              <a:cs typeface="Times New Roman" pitchFamily="18" charset="0"/>
            </a:endParaRPr>
          </a:p>
          <a:p>
            <a:pPr algn="just">
              <a:lnSpc>
                <a:spcPct val="150000"/>
              </a:lnSpc>
              <a:buClrTx/>
              <a:buFont typeface="Arial" pitchFamily="34" charset="0"/>
              <a:buChar char="•"/>
            </a:pPr>
            <a:r>
              <a:rPr lang="en-GB" sz="1200" dirty="0" err="1">
                <a:solidFill>
                  <a:schemeClr val="tx1"/>
                </a:solidFill>
                <a:latin typeface="Times New Roman" pitchFamily="18" charset="0"/>
                <a:cs typeface="Times New Roman" pitchFamily="18" charset="0"/>
              </a:rPr>
              <a:t>Heppell</a:t>
            </a:r>
            <a:r>
              <a:rPr lang="en-GB" sz="1200" dirty="0">
                <a:solidFill>
                  <a:schemeClr val="tx1"/>
                </a:solidFill>
                <a:latin typeface="Times New Roman" pitchFamily="18" charset="0"/>
                <a:cs typeface="Times New Roman" pitchFamily="18" charset="0"/>
              </a:rPr>
              <a:t>, M. (2015). Five Star Service: How to Deliver Exceptional Customer Service, Pearson, London</a:t>
            </a:r>
            <a:endParaRPr lang="en-IN" sz="1200" dirty="0">
              <a:solidFill>
                <a:schemeClr val="tx1"/>
              </a:solidFill>
              <a:latin typeface="Times New Roman" pitchFamily="18" charset="0"/>
              <a:cs typeface="Times New Roman" pitchFamily="18" charset="0"/>
            </a:endParaRPr>
          </a:p>
          <a:p>
            <a:pPr algn="just">
              <a:lnSpc>
                <a:spcPct val="150000"/>
              </a:lnSpc>
              <a:buClrTx/>
              <a:buFont typeface="Arial" pitchFamily="34" charset="0"/>
              <a:buChar char="•"/>
            </a:pPr>
            <a:r>
              <a:rPr lang="en-GB" sz="1200" dirty="0" err="1">
                <a:solidFill>
                  <a:schemeClr val="tx1"/>
                </a:solidFill>
                <a:latin typeface="Times New Roman" pitchFamily="18" charset="0"/>
                <a:cs typeface="Times New Roman" pitchFamily="18" charset="0"/>
              </a:rPr>
              <a:t>Jia</a:t>
            </a:r>
            <a:r>
              <a:rPr lang="en-GB" sz="1200" dirty="0">
                <a:solidFill>
                  <a:schemeClr val="tx1"/>
                </a:solidFill>
                <a:latin typeface="Times New Roman" pitchFamily="18" charset="0"/>
                <a:cs typeface="Times New Roman" pitchFamily="18" charset="0"/>
              </a:rPr>
              <a:t>, Y., </a:t>
            </a:r>
            <a:r>
              <a:rPr lang="en-GB" sz="1200" dirty="0" err="1">
                <a:solidFill>
                  <a:schemeClr val="tx1"/>
                </a:solidFill>
                <a:latin typeface="Times New Roman" pitchFamily="18" charset="0"/>
                <a:cs typeface="Times New Roman" pitchFamily="18" charset="0"/>
              </a:rPr>
              <a:t>Curpad</a:t>
            </a:r>
            <a:r>
              <a:rPr lang="en-GB" sz="1200" dirty="0">
                <a:solidFill>
                  <a:schemeClr val="tx1"/>
                </a:solidFill>
                <a:latin typeface="Times New Roman" pitchFamily="18" charset="0"/>
                <a:cs typeface="Times New Roman" pitchFamily="18" charset="0"/>
              </a:rPr>
              <a:t>, S., Diller, C., and Gentry, R. (2022). Serving Hotel Customers in a </a:t>
            </a:r>
            <a:r>
              <a:rPr lang="en-GB" sz="1200" dirty="0" err="1">
                <a:solidFill>
                  <a:schemeClr val="tx1"/>
                </a:solidFill>
                <a:latin typeface="Times New Roman" pitchFamily="18" charset="0"/>
                <a:cs typeface="Times New Roman" pitchFamily="18" charset="0"/>
              </a:rPr>
              <a:t>Postpandemic</a:t>
            </a:r>
            <a:r>
              <a:rPr lang="en-GB" sz="1200" dirty="0">
                <a:solidFill>
                  <a:schemeClr val="tx1"/>
                </a:solidFill>
                <a:latin typeface="Times New Roman" pitchFamily="18" charset="0"/>
                <a:cs typeface="Times New Roman" pitchFamily="18" charset="0"/>
              </a:rPr>
              <a:t> World: How Can Hilton Hotel Recover and Change?.</a:t>
            </a:r>
            <a:r>
              <a:rPr lang="en-GB" sz="1200" dirty="0" err="1">
                <a:solidFill>
                  <a:schemeClr val="tx1"/>
                </a:solidFill>
                <a:latin typeface="Times New Roman" pitchFamily="18" charset="0"/>
                <a:cs typeface="Times New Roman" pitchFamily="18" charset="0"/>
              </a:rPr>
              <a:t>In</a:t>
            </a:r>
            <a:r>
              <a:rPr lang="en-GB" sz="1200" i="1" dirty="0" err="1">
                <a:solidFill>
                  <a:schemeClr val="tx1"/>
                </a:solidFill>
                <a:latin typeface="Times New Roman" pitchFamily="18" charset="0"/>
                <a:cs typeface="Times New Roman" pitchFamily="18" charset="0"/>
              </a:rPr>
              <a:t>SAGE</a:t>
            </a:r>
            <a:r>
              <a:rPr lang="en-GB" sz="1200" i="1" dirty="0">
                <a:solidFill>
                  <a:schemeClr val="tx1"/>
                </a:solidFill>
                <a:latin typeface="Times New Roman" pitchFamily="18" charset="0"/>
                <a:cs typeface="Times New Roman" pitchFamily="18" charset="0"/>
              </a:rPr>
              <a:t> Business </a:t>
            </a:r>
            <a:r>
              <a:rPr lang="en-GB" sz="1200" i="1" dirty="0" err="1">
                <a:solidFill>
                  <a:schemeClr val="tx1"/>
                </a:solidFill>
                <a:latin typeface="Times New Roman" pitchFamily="18" charset="0"/>
                <a:cs typeface="Times New Roman" pitchFamily="18" charset="0"/>
              </a:rPr>
              <a:t>Cases</a:t>
            </a:r>
            <a:r>
              <a:rPr lang="en-GB" sz="1200" dirty="0" err="1">
                <a:solidFill>
                  <a:schemeClr val="tx1"/>
                </a:solidFill>
                <a:latin typeface="Times New Roman" pitchFamily="18" charset="0"/>
                <a:cs typeface="Times New Roman" pitchFamily="18" charset="0"/>
              </a:rPr>
              <a:t>.SAGE</a:t>
            </a:r>
            <a:r>
              <a:rPr lang="en-GB" sz="1200" dirty="0">
                <a:solidFill>
                  <a:schemeClr val="tx1"/>
                </a:solidFill>
                <a:latin typeface="Times New Roman" pitchFamily="18" charset="0"/>
                <a:cs typeface="Times New Roman" pitchFamily="18" charset="0"/>
              </a:rPr>
              <a:t> Publications: SAGE Business Cases Originals.</a:t>
            </a:r>
            <a:endParaRPr lang="en-IN" sz="1200" dirty="0">
              <a:solidFill>
                <a:schemeClr val="tx1"/>
              </a:solidFill>
              <a:latin typeface="Times New Roman" pitchFamily="18" charset="0"/>
              <a:cs typeface="Times New Roman" pitchFamily="18" charset="0"/>
            </a:endParaRPr>
          </a:p>
          <a:p>
            <a:pPr algn="just">
              <a:lnSpc>
                <a:spcPct val="150000"/>
              </a:lnSpc>
              <a:buClrTx/>
              <a:buFont typeface="Arial" pitchFamily="34" charset="0"/>
              <a:buChar char="•"/>
            </a:pPr>
            <a:r>
              <a:rPr lang="en-GB" sz="1200" dirty="0">
                <a:solidFill>
                  <a:schemeClr val="tx1"/>
                </a:solidFill>
                <a:latin typeface="Times New Roman" pitchFamily="18" charset="0"/>
                <a:cs typeface="Times New Roman" pitchFamily="18" charset="0"/>
              </a:rPr>
              <a:t>Johnston, R. Clark, G. and </a:t>
            </a:r>
            <a:r>
              <a:rPr lang="en-GB" sz="1200" dirty="0" err="1">
                <a:solidFill>
                  <a:schemeClr val="tx1"/>
                </a:solidFill>
                <a:latin typeface="Times New Roman" pitchFamily="18" charset="0"/>
                <a:cs typeface="Times New Roman" pitchFamily="18" charset="0"/>
              </a:rPr>
              <a:t>Shulver</a:t>
            </a:r>
            <a:r>
              <a:rPr lang="en-GB" sz="1200" dirty="0">
                <a:solidFill>
                  <a:schemeClr val="tx1"/>
                </a:solidFill>
                <a:latin typeface="Times New Roman" pitchFamily="18" charset="0"/>
                <a:cs typeface="Times New Roman" pitchFamily="18" charset="0"/>
              </a:rPr>
              <a:t>, M. (2012). Service  Operations Management, Pearson, London  </a:t>
            </a:r>
            <a:endParaRPr lang="en-IN" sz="1200" dirty="0">
              <a:solidFill>
                <a:schemeClr val="tx1"/>
              </a:solidFill>
              <a:latin typeface="Times New Roman" pitchFamily="18" charset="0"/>
              <a:cs typeface="Times New Roman" pitchFamily="18" charset="0"/>
            </a:endParaRPr>
          </a:p>
          <a:p>
            <a:pPr algn="just">
              <a:lnSpc>
                <a:spcPct val="150000"/>
              </a:lnSpc>
              <a:buClrTx/>
              <a:buFont typeface="Arial" pitchFamily="34" charset="0"/>
              <a:buChar char="•"/>
            </a:pPr>
            <a:r>
              <a:rPr lang="en-GB" sz="1200" dirty="0">
                <a:solidFill>
                  <a:schemeClr val="tx1"/>
                </a:solidFill>
                <a:latin typeface="Times New Roman" pitchFamily="18" charset="0"/>
                <a:cs typeface="Times New Roman" pitchFamily="18" charset="0"/>
              </a:rPr>
              <a:t>O’Gorman, K. (2010). The Origins of Hospitality and Tourism,   </a:t>
            </a:r>
            <a:r>
              <a:rPr lang="en-GB" sz="1200" dirty="0" err="1">
                <a:solidFill>
                  <a:schemeClr val="tx1"/>
                </a:solidFill>
                <a:latin typeface="Times New Roman" pitchFamily="18" charset="0"/>
                <a:cs typeface="Times New Roman" pitchFamily="18" charset="0"/>
              </a:rPr>
              <a:t>Goodfellow</a:t>
            </a:r>
            <a:r>
              <a:rPr lang="en-GB" sz="1200" dirty="0">
                <a:solidFill>
                  <a:schemeClr val="tx1"/>
                </a:solidFill>
                <a:latin typeface="Times New Roman" pitchFamily="18" charset="0"/>
                <a:cs typeface="Times New Roman" pitchFamily="18" charset="0"/>
              </a:rPr>
              <a:t>, Oxford</a:t>
            </a:r>
            <a:endParaRPr lang="en-IN" sz="1200" dirty="0">
              <a:solidFill>
                <a:schemeClr val="tx1"/>
              </a:solidFill>
              <a:latin typeface="Times New Roman" pitchFamily="18" charset="0"/>
              <a:cs typeface="Times New Roman" pitchFamily="18" charset="0"/>
            </a:endParaRPr>
          </a:p>
          <a:p>
            <a:pPr algn="just">
              <a:lnSpc>
                <a:spcPct val="150000"/>
              </a:lnSpc>
              <a:buClrTx/>
              <a:buFont typeface="Arial" pitchFamily="34" charset="0"/>
              <a:buChar char="•"/>
            </a:pPr>
            <a:r>
              <a:rPr lang="en-GB" sz="1200" dirty="0">
                <a:solidFill>
                  <a:schemeClr val="tx1"/>
                </a:solidFill>
                <a:latin typeface="Times New Roman" pitchFamily="18" charset="0"/>
                <a:cs typeface="Times New Roman" pitchFamily="18" charset="0"/>
              </a:rPr>
              <a:t>People 1st (2017).The performance and talent management revolution, PF, Uxbridge.</a:t>
            </a:r>
            <a:endParaRPr lang="en-IN" sz="1200" dirty="0">
              <a:solidFill>
                <a:schemeClr val="tx1"/>
              </a:solidFill>
              <a:latin typeface="Times New Roman" pitchFamily="18" charset="0"/>
              <a:cs typeface="Times New Roman" pitchFamily="18" charset="0"/>
            </a:endParaRPr>
          </a:p>
          <a:p>
            <a:pPr algn="just">
              <a:lnSpc>
                <a:spcPct val="150000"/>
              </a:lnSpc>
              <a:buClrTx/>
              <a:buFont typeface="Arial" pitchFamily="34" charset="0"/>
              <a:buChar char="•"/>
            </a:pPr>
            <a:r>
              <a:rPr lang="en-GB" sz="1200" dirty="0" err="1">
                <a:solidFill>
                  <a:schemeClr val="tx1"/>
                </a:solidFill>
                <a:latin typeface="Times New Roman" pitchFamily="18" charset="0"/>
                <a:cs typeface="Times New Roman" pitchFamily="18" charset="0"/>
              </a:rPr>
              <a:t>Statista</a:t>
            </a:r>
            <a:r>
              <a:rPr lang="en-GB" sz="1200" dirty="0">
                <a:solidFill>
                  <a:schemeClr val="tx1"/>
                </a:solidFill>
                <a:latin typeface="Times New Roman" pitchFamily="18" charset="0"/>
                <a:cs typeface="Times New Roman" pitchFamily="18" charset="0"/>
              </a:rPr>
              <a:t> (2021). “Conrad Hotels and Resorts: Revenue 2019.” </a:t>
            </a:r>
            <a:r>
              <a:rPr lang="en-GB" sz="1200" i="1" dirty="0" err="1">
                <a:solidFill>
                  <a:schemeClr val="tx1"/>
                </a:solidFill>
                <a:latin typeface="Times New Roman" pitchFamily="18" charset="0"/>
                <a:cs typeface="Times New Roman" pitchFamily="18" charset="0"/>
              </a:rPr>
              <a:t>Statista</a:t>
            </a:r>
            <a:r>
              <a:rPr lang="en-GB" sz="1200" dirty="0">
                <a:solidFill>
                  <a:schemeClr val="tx1"/>
                </a:solidFill>
                <a:latin typeface="Times New Roman" pitchFamily="18" charset="0"/>
                <a:cs typeface="Times New Roman" pitchFamily="18" charset="0"/>
              </a:rPr>
              <a:t>, Available at: </a:t>
            </a:r>
            <a:r>
              <a:rPr lang="en-GB" sz="1200" u="sng" dirty="0">
                <a:solidFill>
                  <a:schemeClr val="tx1"/>
                </a:solidFill>
                <a:latin typeface="Times New Roman" pitchFamily="18" charset="0"/>
                <a:cs typeface="Times New Roman" pitchFamily="18" charset="0"/>
                <a:hlinkClick r:id="rId6"/>
              </a:rPr>
              <a:t>www.statista.com/statistics/297760/revenue-of-hilton-Hotel-holdings-inc/</a:t>
            </a:r>
            <a:r>
              <a:rPr lang="en-GB" sz="1200" dirty="0">
                <a:solidFill>
                  <a:schemeClr val="tx1"/>
                </a:solidFill>
                <a:latin typeface="Times New Roman" pitchFamily="18" charset="0"/>
                <a:cs typeface="Times New Roman" pitchFamily="18" charset="0"/>
              </a:rPr>
              <a:t>. [Accessed 15 May 2023]</a:t>
            </a:r>
            <a:endParaRPr lang="en-IN" sz="1200" dirty="0">
              <a:solidFill>
                <a:schemeClr val="tx1"/>
              </a:solidFill>
              <a:latin typeface="Times New Roman" pitchFamily="18" charset="0"/>
              <a:cs typeface="Times New Roman" pitchFamily="18" charset="0"/>
            </a:endParaRPr>
          </a:p>
          <a:p>
            <a:pPr algn="just">
              <a:lnSpc>
                <a:spcPct val="150000"/>
              </a:lnSpc>
              <a:buClrTx/>
              <a:buFont typeface="Arial" pitchFamily="34" charset="0"/>
              <a:buChar char="•"/>
            </a:pPr>
            <a:r>
              <a:rPr lang="en-GB" sz="1200" dirty="0">
                <a:solidFill>
                  <a:schemeClr val="tx1"/>
                </a:solidFill>
                <a:latin typeface="Times New Roman" pitchFamily="18" charset="0"/>
                <a:cs typeface="Times New Roman" pitchFamily="18" charset="0"/>
              </a:rPr>
              <a:t>Wood, R.C., (2015). Hospitality Management: a brief introduction, Sage, London</a:t>
            </a:r>
            <a:endParaRPr lang="en-IN" sz="1200" dirty="0">
              <a:solidFill>
                <a:schemeClr val="tx1"/>
              </a:solidFill>
              <a:latin typeface="Times New Roman" pitchFamily="18" charset="0"/>
              <a:cs typeface="Times New Roman" pitchFamily="18" charset="0"/>
            </a:endParaRPr>
          </a:p>
          <a:p>
            <a:pPr algn="just">
              <a:lnSpc>
                <a:spcPct val="150000"/>
              </a:lnSpc>
              <a:buClrTx/>
              <a:buFont typeface="Arial" pitchFamily="34" charset="0"/>
              <a:buChar char="•"/>
            </a:pPr>
            <a:endParaRPr lang="en-US" sz="1200" dirty="0">
              <a:solidFill>
                <a:schemeClr val="tx1"/>
              </a:solidFill>
              <a:latin typeface="Times New Roman" pitchFamily="18" charset="0"/>
              <a:cs typeface="Times New Roman" pitchFamily="18" charset="0"/>
            </a:endParaRPr>
          </a:p>
        </p:txBody>
      </p:sp>
      <p:sp>
        <p:nvSpPr>
          <p:cNvPr id="2" name="Title 1"/>
          <p:cNvSpPr>
            <a:spLocks noGrp="1"/>
          </p:cNvSpPr>
          <p:nvPr>
            <p:ph type="title"/>
          </p:nvPr>
        </p:nvSpPr>
        <p:spPr>
          <a:xfrm>
            <a:off x="457200" y="0"/>
            <a:ext cx="8229600" cy="1252728"/>
          </a:xfrm>
        </p:spPr>
        <p:txBody>
          <a:bodyPr>
            <a:normAutofit/>
          </a:bodyPr>
          <a:lstStyle/>
          <a:p>
            <a:r>
              <a:rPr lang="en-IN" sz="3200" b="1" dirty="0">
                <a:solidFill>
                  <a:schemeClr val="tx1"/>
                </a:solidFill>
                <a:latin typeface="Times New Roman" pitchFamily="18" charset="0"/>
                <a:cs typeface="Times New Roman" pitchFamily="18" charset="0"/>
              </a:rPr>
              <a:t>Reference List </a:t>
            </a:r>
          </a:p>
        </p:txBody>
      </p:sp>
    </p:spTree>
    <p:extLst>
      <p:ext uri="{BB962C8B-B14F-4D97-AF65-F5344CB8AC3E}">
        <p14:creationId xmlns:p14="http://schemas.microsoft.com/office/powerpoint/2010/main" val="11643896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Austin">
      <a:dk1>
        <a:sysClr val="windowText" lastClr="000000"/>
      </a:dk1>
      <a:lt1>
        <a:sysClr val="window" lastClr="FFFFFF"/>
      </a:lt1>
      <a:dk2>
        <a:srgbClr val="3E3D2D"/>
      </a:dk2>
      <a:lt2>
        <a:srgbClr val="CAF278"/>
      </a:lt2>
      <a:accent1>
        <a:srgbClr val="94C600"/>
      </a:accent1>
      <a:accent2>
        <a:srgbClr val="71685A"/>
      </a:accent2>
      <a:accent3>
        <a:srgbClr val="FF6700"/>
      </a:accent3>
      <a:accent4>
        <a:srgbClr val="909465"/>
      </a:accent4>
      <a:accent5>
        <a:srgbClr val="956B43"/>
      </a:accent5>
      <a:accent6>
        <a:srgbClr val="FEA022"/>
      </a:accent6>
      <a:hlink>
        <a:srgbClr val="E68200"/>
      </a:hlink>
      <a:folHlink>
        <a:srgbClr val="FFA94A"/>
      </a:folHlink>
    </a:clrScheme>
    <a:fontScheme name="Waveform">
      <a:majorFont>
        <a:latin typeface="Candara"/>
        <a:ea typeface=""/>
        <a:cs typeface=""/>
        <a:font script="Jpan" typeface="HGP明朝E"/>
        <a:font script="Hang" typeface="HY그래픽M"/>
        <a:font script="Hans" typeface="华文新魏"/>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andara"/>
        <a:ea typeface=""/>
        <a:cs typeface=""/>
        <a:font script="Jpan" typeface="HGP明朝E"/>
        <a:font script="Hang" typeface="HY그래픽M"/>
        <a:font script="Hans" typeface="华文楷体"/>
        <a:font script="Hant" typeface="標楷體"/>
        <a:font script="Arab" typeface="Arial"/>
        <a:font script="Hebr" typeface="Arial"/>
        <a:font script="Thai" typeface="Kodchiang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485</TotalTime>
  <Words>2256</Words>
  <Application>Microsoft Office PowerPoint</Application>
  <PresentationFormat>On-screen Show (4:3)</PresentationFormat>
  <Paragraphs>131</Paragraphs>
  <Slides>13</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Calibri</vt:lpstr>
      <vt:lpstr>Candara</vt:lpstr>
      <vt:lpstr>Symbol</vt:lpstr>
      <vt:lpstr>Times New Roman</vt:lpstr>
      <vt:lpstr>Waveform</vt:lpstr>
      <vt:lpstr>  MODULE CODE: BMIH4003 MODULE NAME: HOSPITALITY and GUEST SERVICES FOR THE HOTEL INDUSTRY ASSIGNMENT TITLE: PRESENTATION STUDENT NAME: IULIANA-DANIELA GIUREA  STUDENT ID:2226406 Module Tutor : Luciana Suardi </vt:lpstr>
      <vt:lpstr>Table of Contents </vt:lpstr>
      <vt:lpstr>Introduction</vt:lpstr>
      <vt:lpstr>Overview of Conrad Hotels and Resorts</vt:lpstr>
      <vt:lpstr>Main consumers of the Conrad Hotel and Resorts</vt:lpstr>
      <vt:lpstr>Nature of Guest Service and Facilities</vt:lpstr>
      <vt:lpstr>Scope of Guest Service and Facilities</vt:lpstr>
      <vt:lpstr>Roles of Guest Services And Facilities </vt:lpstr>
      <vt:lpstr>The Importance Of Considering The Role As Well As The Function Of Guest Services</vt:lpstr>
      <vt:lpstr>Importance Of Hospitality </vt:lpstr>
      <vt:lpstr>How Hotels Meet Guest Expectations</vt:lpstr>
      <vt:lpstr>Conclusion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SASWATA GHOSAL</dc:creator>
  <cp:lastModifiedBy>Iuliana-Daniela Giurea (2226406)</cp:lastModifiedBy>
  <cp:revision>80</cp:revision>
  <dcterms:created xsi:type="dcterms:W3CDTF">2023-04-12T11:33:10Z</dcterms:created>
  <dcterms:modified xsi:type="dcterms:W3CDTF">2023-05-18T11:27:21Z</dcterms:modified>
</cp:coreProperties>
</file>