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8" r:id="rId3"/>
    <p:sldId id="293" r:id="rId4"/>
    <p:sldId id="294" r:id="rId5"/>
    <p:sldId id="295" r:id="rId6"/>
    <p:sldId id="298" r:id="rId7"/>
    <p:sldId id="299" r:id="rId8"/>
    <p:sldId id="301" r:id="rId9"/>
    <p:sldId id="308" r:id="rId10"/>
    <p:sldId id="297" r:id="rId11"/>
    <p:sldId id="288" r:id="rId12"/>
    <p:sldId id="310" r:id="rId13"/>
    <p:sldId id="311" r:id="rId14"/>
    <p:sldId id="302" r:id="rId15"/>
    <p:sldId id="303" r:id="rId16"/>
    <p:sldId id="304" r:id="rId17"/>
    <p:sldId id="305" r:id="rId18"/>
    <p:sldId id="306" r:id="rId19"/>
    <p:sldId id="307" r:id="rId20"/>
    <p:sldId id="265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6" d="100"/>
          <a:sy n="56" d="100"/>
        </p:scale>
        <p:origin x="68" y="12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2739699-0D1C-4F8C-8770-B5899D571FCA}" type="doc">
      <dgm:prSet loTypeId="urn:microsoft.com/office/officeart/2005/8/layout/venn2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y-GB"/>
        </a:p>
      </dgm:t>
    </dgm:pt>
    <dgm:pt modelId="{E9D6B65D-CC34-4C21-BB8C-13C76D339E9D}">
      <dgm:prSet phldrT="[Text]" custT="1"/>
      <dgm:spPr/>
      <dgm:t>
        <a:bodyPr/>
        <a:lstStyle/>
        <a:p>
          <a:r>
            <a:rPr lang="en-GB" sz="2400" b="1" dirty="0" smtClean="0">
              <a:solidFill>
                <a:srgbClr val="FF0000"/>
              </a:solidFill>
            </a:rPr>
            <a:t>S</a:t>
          </a:r>
          <a:r>
            <a:rPr lang="en-GB" sz="2400" dirty="0" smtClean="0">
              <a:solidFill>
                <a:schemeClr val="tx1"/>
              </a:solidFill>
            </a:rPr>
            <a:t>tructural / social divisions</a:t>
          </a:r>
          <a:endParaRPr lang="cy-GB" sz="2400" dirty="0">
            <a:solidFill>
              <a:schemeClr val="tx1"/>
            </a:solidFill>
          </a:endParaRPr>
        </a:p>
      </dgm:t>
    </dgm:pt>
    <dgm:pt modelId="{2E3E80AA-134C-443A-BABF-635BD889654B}" type="parTrans" cxnId="{E3E0E520-C4FF-4B47-B9CA-8FC6AE6DE496}">
      <dgm:prSet/>
      <dgm:spPr/>
      <dgm:t>
        <a:bodyPr/>
        <a:lstStyle/>
        <a:p>
          <a:endParaRPr lang="cy-GB"/>
        </a:p>
      </dgm:t>
    </dgm:pt>
    <dgm:pt modelId="{4F520BDD-8482-4869-A8D2-F5A0ECC89CC5}" type="sibTrans" cxnId="{E3E0E520-C4FF-4B47-B9CA-8FC6AE6DE496}">
      <dgm:prSet/>
      <dgm:spPr/>
      <dgm:t>
        <a:bodyPr/>
        <a:lstStyle/>
        <a:p>
          <a:endParaRPr lang="cy-GB"/>
        </a:p>
      </dgm:t>
    </dgm:pt>
    <dgm:pt modelId="{94657E89-7478-4188-B393-D50E33FCE326}">
      <dgm:prSet phldrT="[Text]" custT="1"/>
      <dgm:spPr/>
      <dgm:t>
        <a:bodyPr/>
        <a:lstStyle/>
        <a:p>
          <a:r>
            <a:rPr lang="en-GB" sz="2400" b="1" dirty="0" smtClean="0">
              <a:solidFill>
                <a:srgbClr val="FF0000"/>
              </a:solidFill>
            </a:rPr>
            <a:t>C</a:t>
          </a:r>
          <a:r>
            <a:rPr lang="en-GB" sz="2400" dirty="0" smtClean="0">
              <a:solidFill>
                <a:schemeClr val="tx1"/>
              </a:solidFill>
            </a:rPr>
            <a:t>ultural / Common-</a:t>
          </a:r>
          <a:r>
            <a:rPr lang="en-GB" sz="2400" dirty="0" err="1" smtClean="0">
              <a:solidFill>
                <a:schemeClr val="tx1"/>
              </a:solidFill>
            </a:rPr>
            <a:t>alities</a:t>
          </a:r>
          <a:endParaRPr lang="cy-GB" sz="2400" dirty="0">
            <a:solidFill>
              <a:schemeClr val="tx1"/>
            </a:solidFill>
          </a:endParaRPr>
        </a:p>
      </dgm:t>
    </dgm:pt>
    <dgm:pt modelId="{00A3BC8E-9728-46D9-9233-D8A1F723317F}" type="parTrans" cxnId="{0E0C3F07-9729-45CA-A6D7-30E23C357467}">
      <dgm:prSet/>
      <dgm:spPr/>
      <dgm:t>
        <a:bodyPr/>
        <a:lstStyle/>
        <a:p>
          <a:endParaRPr lang="cy-GB"/>
        </a:p>
      </dgm:t>
    </dgm:pt>
    <dgm:pt modelId="{F3BCC24D-7F7B-4919-90BE-A0D336C7CAC4}" type="sibTrans" cxnId="{0E0C3F07-9729-45CA-A6D7-30E23C357467}">
      <dgm:prSet/>
      <dgm:spPr/>
      <dgm:t>
        <a:bodyPr/>
        <a:lstStyle/>
        <a:p>
          <a:endParaRPr lang="cy-GB"/>
        </a:p>
      </dgm:t>
    </dgm:pt>
    <dgm:pt modelId="{3726C57D-BF62-4FB8-ABB7-94C998897996}">
      <dgm:prSet phldrT="[Text]" custT="1"/>
      <dgm:spPr/>
      <dgm:t>
        <a:bodyPr/>
        <a:lstStyle/>
        <a:p>
          <a:r>
            <a:rPr lang="en-GB" sz="2400" b="1" dirty="0" smtClean="0">
              <a:solidFill>
                <a:srgbClr val="FF0000"/>
              </a:solidFill>
            </a:rPr>
            <a:t>P</a:t>
          </a:r>
          <a:r>
            <a:rPr lang="en-GB" sz="2400" dirty="0" smtClean="0">
              <a:solidFill>
                <a:schemeClr val="tx1"/>
              </a:solidFill>
            </a:rPr>
            <a:t>ersonal / Psych-</a:t>
          </a:r>
          <a:r>
            <a:rPr lang="en-GB" sz="2400" dirty="0" err="1" smtClean="0">
              <a:solidFill>
                <a:schemeClr val="tx1"/>
              </a:solidFill>
            </a:rPr>
            <a:t>ological</a:t>
          </a:r>
          <a:endParaRPr lang="cy-GB" sz="2400" dirty="0">
            <a:solidFill>
              <a:schemeClr val="tx1"/>
            </a:solidFill>
          </a:endParaRPr>
        </a:p>
      </dgm:t>
    </dgm:pt>
    <dgm:pt modelId="{38542D92-EB14-4DD0-AB17-4AC0DB4A4680}" type="parTrans" cxnId="{C02487E5-F7D4-4E98-ABE7-07DCCB3CB309}">
      <dgm:prSet/>
      <dgm:spPr/>
      <dgm:t>
        <a:bodyPr/>
        <a:lstStyle/>
        <a:p>
          <a:endParaRPr lang="cy-GB"/>
        </a:p>
      </dgm:t>
    </dgm:pt>
    <dgm:pt modelId="{AFCC3B6E-FCB5-4CFC-8ADF-A47ECF291CF7}" type="sibTrans" cxnId="{C02487E5-F7D4-4E98-ABE7-07DCCB3CB309}">
      <dgm:prSet/>
      <dgm:spPr/>
      <dgm:t>
        <a:bodyPr/>
        <a:lstStyle/>
        <a:p>
          <a:endParaRPr lang="cy-GB"/>
        </a:p>
      </dgm:t>
    </dgm:pt>
    <dgm:pt modelId="{DB080606-1C70-4FE5-9395-0191F1C30F6B}" type="pres">
      <dgm:prSet presAssocID="{B2739699-0D1C-4F8C-8770-B5899D571FCA}" presName="Name0" presStyleCnt="0">
        <dgm:presLayoutVars>
          <dgm:chMax val="7"/>
          <dgm:resizeHandles val="exact"/>
        </dgm:presLayoutVars>
      </dgm:prSet>
      <dgm:spPr/>
      <dgm:t>
        <a:bodyPr/>
        <a:lstStyle/>
        <a:p>
          <a:endParaRPr lang="cy-GB"/>
        </a:p>
      </dgm:t>
    </dgm:pt>
    <dgm:pt modelId="{57A22E1B-4628-459F-8D39-7B693094F481}" type="pres">
      <dgm:prSet presAssocID="{B2739699-0D1C-4F8C-8770-B5899D571FCA}" presName="comp1" presStyleCnt="0"/>
      <dgm:spPr/>
    </dgm:pt>
    <dgm:pt modelId="{DB16E82A-1585-47F7-B994-F7F79F791DB2}" type="pres">
      <dgm:prSet presAssocID="{B2739699-0D1C-4F8C-8770-B5899D571FCA}" presName="circle1" presStyleLbl="node1" presStyleIdx="0" presStyleCnt="3" custScaleX="167347" custLinFactNeighborX="-9660" custLinFactNeighborY="1667"/>
      <dgm:spPr/>
      <dgm:t>
        <a:bodyPr/>
        <a:lstStyle/>
        <a:p>
          <a:endParaRPr lang="cy-GB"/>
        </a:p>
      </dgm:t>
    </dgm:pt>
    <dgm:pt modelId="{4A603273-0B06-46F9-A2AD-DB37EFF64161}" type="pres">
      <dgm:prSet presAssocID="{B2739699-0D1C-4F8C-8770-B5899D571FCA}" presName="c1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y-GB"/>
        </a:p>
      </dgm:t>
    </dgm:pt>
    <dgm:pt modelId="{2E15DB19-91AC-4D1B-A178-E5D60AF2518D}" type="pres">
      <dgm:prSet presAssocID="{B2739699-0D1C-4F8C-8770-B5899D571FCA}" presName="comp2" presStyleCnt="0"/>
      <dgm:spPr/>
    </dgm:pt>
    <dgm:pt modelId="{5610D477-CB7D-4588-ACCE-23F84B54CAC9}" type="pres">
      <dgm:prSet presAssocID="{B2739699-0D1C-4F8C-8770-B5899D571FCA}" presName="circle2" presStyleLbl="node1" presStyleIdx="1" presStyleCnt="3"/>
      <dgm:spPr/>
      <dgm:t>
        <a:bodyPr/>
        <a:lstStyle/>
        <a:p>
          <a:endParaRPr lang="cy-GB"/>
        </a:p>
      </dgm:t>
    </dgm:pt>
    <dgm:pt modelId="{E5C2B4A2-2C56-4A79-ADA3-81DF4D5F6EFD}" type="pres">
      <dgm:prSet presAssocID="{B2739699-0D1C-4F8C-8770-B5899D571FCA}" presName="c2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y-GB"/>
        </a:p>
      </dgm:t>
    </dgm:pt>
    <dgm:pt modelId="{8CE6479E-4507-4DDA-A7CF-2000B9951679}" type="pres">
      <dgm:prSet presAssocID="{B2739699-0D1C-4F8C-8770-B5899D571FCA}" presName="comp3" presStyleCnt="0"/>
      <dgm:spPr/>
    </dgm:pt>
    <dgm:pt modelId="{E8249AC8-8ADE-45A3-9BC4-F0B026B75EF6}" type="pres">
      <dgm:prSet presAssocID="{B2739699-0D1C-4F8C-8770-B5899D571FCA}" presName="circle3" presStyleLbl="node1" presStyleIdx="2" presStyleCnt="3"/>
      <dgm:spPr/>
      <dgm:t>
        <a:bodyPr/>
        <a:lstStyle/>
        <a:p>
          <a:endParaRPr lang="cy-GB"/>
        </a:p>
      </dgm:t>
    </dgm:pt>
    <dgm:pt modelId="{8EDF3E5F-139F-48B1-8C71-AF3296C4D42F}" type="pres">
      <dgm:prSet presAssocID="{B2739699-0D1C-4F8C-8770-B5899D571FCA}" presName="c3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y-GB"/>
        </a:p>
      </dgm:t>
    </dgm:pt>
  </dgm:ptLst>
  <dgm:cxnLst>
    <dgm:cxn modelId="{A69E5509-224F-4BA3-AB9B-4A02F8000111}" type="presOf" srcId="{E9D6B65D-CC34-4C21-BB8C-13C76D339E9D}" destId="{DB16E82A-1585-47F7-B994-F7F79F791DB2}" srcOrd="0" destOrd="0" presId="urn:microsoft.com/office/officeart/2005/8/layout/venn2"/>
    <dgm:cxn modelId="{B3E7FB20-BE4E-4560-AA6E-71FE7F65ACBD}" type="presOf" srcId="{94657E89-7478-4188-B393-D50E33FCE326}" destId="{5610D477-CB7D-4588-ACCE-23F84B54CAC9}" srcOrd="0" destOrd="0" presId="urn:microsoft.com/office/officeart/2005/8/layout/venn2"/>
    <dgm:cxn modelId="{7360C1D5-DE88-4220-A91F-1150BFEE0428}" type="presOf" srcId="{94657E89-7478-4188-B393-D50E33FCE326}" destId="{E5C2B4A2-2C56-4A79-ADA3-81DF4D5F6EFD}" srcOrd="1" destOrd="0" presId="urn:microsoft.com/office/officeart/2005/8/layout/venn2"/>
    <dgm:cxn modelId="{103238EC-3BE1-4F10-97AA-1F9448253047}" type="presOf" srcId="{E9D6B65D-CC34-4C21-BB8C-13C76D339E9D}" destId="{4A603273-0B06-46F9-A2AD-DB37EFF64161}" srcOrd="1" destOrd="0" presId="urn:microsoft.com/office/officeart/2005/8/layout/venn2"/>
    <dgm:cxn modelId="{AA50B5B5-E18C-445A-BA09-E03AFA0E6EA2}" type="presOf" srcId="{B2739699-0D1C-4F8C-8770-B5899D571FCA}" destId="{DB080606-1C70-4FE5-9395-0191F1C30F6B}" srcOrd="0" destOrd="0" presId="urn:microsoft.com/office/officeart/2005/8/layout/venn2"/>
    <dgm:cxn modelId="{C02487E5-F7D4-4E98-ABE7-07DCCB3CB309}" srcId="{B2739699-0D1C-4F8C-8770-B5899D571FCA}" destId="{3726C57D-BF62-4FB8-ABB7-94C998897996}" srcOrd="2" destOrd="0" parTransId="{38542D92-EB14-4DD0-AB17-4AC0DB4A4680}" sibTransId="{AFCC3B6E-FCB5-4CFC-8ADF-A47ECF291CF7}"/>
    <dgm:cxn modelId="{E3E0E520-C4FF-4B47-B9CA-8FC6AE6DE496}" srcId="{B2739699-0D1C-4F8C-8770-B5899D571FCA}" destId="{E9D6B65D-CC34-4C21-BB8C-13C76D339E9D}" srcOrd="0" destOrd="0" parTransId="{2E3E80AA-134C-443A-BABF-635BD889654B}" sibTransId="{4F520BDD-8482-4869-A8D2-F5A0ECC89CC5}"/>
    <dgm:cxn modelId="{0E0C3F07-9729-45CA-A6D7-30E23C357467}" srcId="{B2739699-0D1C-4F8C-8770-B5899D571FCA}" destId="{94657E89-7478-4188-B393-D50E33FCE326}" srcOrd="1" destOrd="0" parTransId="{00A3BC8E-9728-46D9-9233-D8A1F723317F}" sibTransId="{F3BCC24D-7F7B-4919-90BE-A0D336C7CAC4}"/>
    <dgm:cxn modelId="{D5FC710D-5D71-4F13-850C-F67C0FB7053D}" type="presOf" srcId="{3726C57D-BF62-4FB8-ABB7-94C998897996}" destId="{8EDF3E5F-139F-48B1-8C71-AF3296C4D42F}" srcOrd="1" destOrd="0" presId="urn:microsoft.com/office/officeart/2005/8/layout/venn2"/>
    <dgm:cxn modelId="{350DAA94-0B9F-4724-8D14-5BDEDB837290}" type="presOf" srcId="{3726C57D-BF62-4FB8-ABB7-94C998897996}" destId="{E8249AC8-8ADE-45A3-9BC4-F0B026B75EF6}" srcOrd="0" destOrd="0" presId="urn:microsoft.com/office/officeart/2005/8/layout/venn2"/>
    <dgm:cxn modelId="{80670B6D-0B01-49BF-B6F5-5594ACBDD1E0}" type="presParOf" srcId="{DB080606-1C70-4FE5-9395-0191F1C30F6B}" destId="{57A22E1B-4628-459F-8D39-7B693094F481}" srcOrd="0" destOrd="0" presId="urn:microsoft.com/office/officeart/2005/8/layout/venn2"/>
    <dgm:cxn modelId="{50FD3A52-1FBA-4473-8FB1-2CB38414242E}" type="presParOf" srcId="{57A22E1B-4628-459F-8D39-7B693094F481}" destId="{DB16E82A-1585-47F7-B994-F7F79F791DB2}" srcOrd="0" destOrd="0" presId="urn:microsoft.com/office/officeart/2005/8/layout/venn2"/>
    <dgm:cxn modelId="{81469A42-0F14-4BAC-A1C1-D1C9F427528E}" type="presParOf" srcId="{57A22E1B-4628-459F-8D39-7B693094F481}" destId="{4A603273-0B06-46F9-A2AD-DB37EFF64161}" srcOrd="1" destOrd="0" presId="urn:microsoft.com/office/officeart/2005/8/layout/venn2"/>
    <dgm:cxn modelId="{56620119-63E3-4A0C-B228-701ABAE04E24}" type="presParOf" srcId="{DB080606-1C70-4FE5-9395-0191F1C30F6B}" destId="{2E15DB19-91AC-4D1B-A178-E5D60AF2518D}" srcOrd="1" destOrd="0" presId="urn:microsoft.com/office/officeart/2005/8/layout/venn2"/>
    <dgm:cxn modelId="{33CD4C51-25B8-48B4-AE65-6B453C0F58B1}" type="presParOf" srcId="{2E15DB19-91AC-4D1B-A178-E5D60AF2518D}" destId="{5610D477-CB7D-4588-ACCE-23F84B54CAC9}" srcOrd="0" destOrd="0" presId="urn:microsoft.com/office/officeart/2005/8/layout/venn2"/>
    <dgm:cxn modelId="{A71100D2-440D-4BD2-8209-5407D8CF2138}" type="presParOf" srcId="{2E15DB19-91AC-4D1B-A178-E5D60AF2518D}" destId="{E5C2B4A2-2C56-4A79-ADA3-81DF4D5F6EFD}" srcOrd="1" destOrd="0" presId="urn:microsoft.com/office/officeart/2005/8/layout/venn2"/>
    <dgm:cxn modelId="{69D3877B-9613-431B-B0DB-5F07D12989CA}" type="presParOf" srcId="{DB080606-1C70-4FE5-9395-0191F1C30F6B}" destId="{8CE6479E-4507-4DDA-A7CF-2000B9951679}" srcOrd="2" destOrd="0" presId="urn:microsoft.com/office/officeart/2005/8/layout/venn2"/>
    <dgm:cxn modelId="{66081F94-375E-493A-8185-F3FB9D41345A}" type="presParOf" srcId="{8CE6479E-4507-4DDA-A7CF-2000B9951679}" destId="{E8249AC8-8ADE-45A3-9BC4-F0B026B75EF6}" srcOrd="0" destOrd="0" presId="urn:microsoft.com/office/officeart/2005/8/layout/venn2"/>
    <dgm:cxn modelId="{26665FE0-D0E8-4AB3-8754-B1B683DF05C3}" type="presParOf" srcId="{8CE6479E-4507-4DDA-A7CF-2000B9951679}" destId="{8EDF3E5F-139F-48B1-8C71-AF3296C4D42F}" srcOrd="1" destOrd="0" presId="urn:microsoft.com/office/officeart/2005/8/layout/ven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16E82A-1585-47F7-B994-F7F79F791DB2}">
      <dsp:nvSpPr>
        <dsp:cNvPr id="0" name=""/>
        <dsp:cNvSpPr/>
      </dsp:nvSpPr>
      <dsp:spPr>
        <a:xfrm>
          <a:off x="-434652" y="0"/>
          <a:ext cx="7651104" cy="457200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b="1" kern="1200" dirty="0" smtClean="0">
              <a:solidFill>
                <a:srgbClr val="FF0000"/>
              </a:solidFill>
            </a:rPr>
            <a:t>S</a:t>
          </a:r>
          <a:r>
            <a:rPr lang="en-GB" sz="2400" kern="1200" dirty="0" smtClean="0">
              <a:solidFill>
                <a:schemeClr val="tx1"/>
              </a:solidFill>
            </a:rPr>
            <a:t>tructural / social divisions</a:t>
          </a:r>
          <a:endParaRPr lang="cy-GB" sz="2400" kern="1200" dirty="0">
            <a:solidFill>
              <a:schemeClr val="tx1"/>
            </a:solidFill>
          </a:endParaRPr>
        </a:p>
      </dsp:txBody>
      <dsp:txXfrm>
        <a:off x="2053869" y="228599"/>
        <a:ext cx="2674061" cy="685800"/>
      </dsp:txXfrm>
    </dsp:sp>
    <dsp:sp modelId="{5610D477-CB7D-4588-ACCE-23F84B54CAC9}">
      <dsp:nvSpPr>
        <dsp:cNvPr id="0" name=""/>
        <dsp:cNvSpPr/>
      </dsp:nvSpPr>
      <dsp:spPr>
        <a:xfrm>
          <a:off x="1676399" y="1142999"/>
          <a:ext cx="3429000" cy="342900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b="1" kern="1200" dirty="0" smtClean="0">
              <a:solidFill>
                <a:srgbClr val="FF0000"/>
              </a:solidFill>
            </a:rPr>
            <a:t>C</a:t>
          </a:r>
          <a:r>
            <a:rPr lang="en-GB" sz="2400" kern="1200" dirty="0" smtClean="0">
              <a:solidFill>
                <a:schemeClr val="tx1"/>
              </a:solidFill>
            </a:rPr>
            <a:t>ultural / Common-</a:t>
          </a:r>
          <a:r>
            <a:rPr lang="en-GB" sz="2400" kern="1200" dirty="0" err="1" smtClean="0">
              <a:solidFill>
                <a:schemeClr val="tx1"/>
              </a:solidFill>
            </a:rPr>
            <a:t>alities</a:t>
          </a:r>
          <a:endParaRPr lang="cy-GB" sz="2400" kern="1200" dirty="0">
            <a:solidFill>
              <a:schemeClr val="tx1"/>
            </a:solidFill>
          </a:endParaRPr>
        </a:p>
      </dsp:txBody>
      <dsp:txXfrm>
        <a:off x="2591942" y="1357312"/>
        <a:ext cx="1597914" cy="642937"/>
      </dsp:txXfrm>
    </dsp:sp>
    <dsp:sp modelId="{E8249AC8-8ADE-45A3-9BC4-F0B026B75EF6}">
      <dsp:nvSpPr>
        <dsp:cNvPr id="0" name=""/>
        <dsp:cNvSpPr/>
      </dsp:nvSpPr>
      <dsp:spPr>
        <a:xfrm>
          <a:off x="2247900" y="2286000"/>
          <a:ext cx="2286000" cy="228600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b="1" kern="1200" dirty="0" smtClean="0">
              <a:solidFill>
                <a:srgbClr val="FF0000"/>
              </a:solidFill>
            </a:rPr>
            <a:t>P</a:t>
          </a:r>
          <a:r>
            <a:rPr lang="en-GB" sz="2400" kern="1200" dirty="0" smtClean="0">
              <a:solidFill>
                <a:schemeClr val="tx1"/>
              </a:solidFill>
            </a:rPr>
            <a:t>ersonal / Psych-</a:t>
          </a:r>
          <a:r>
            <a:rPr lang="en-GB" sz="2400" kern="1200" dirty="0" err="1" smtClean="0">
              <a:solidFill>
                <a:schemeClr val="tx1"/>
              </a:solidFill>
            </a:rPr>
            <a:t>ological</a:t>
          </a:r>
          <a:endParaRPr lang="cy-GB" sz="2400" kern="1200" dirty="0">
            <a:solidFill>
              <a:schemeClr val="tx1"/>
            </a:solidFill>
          </a:endParaRPr>
        </a:p>
      </dsp:txBody>
      <dsp:txXfrm>
        <a:off x="2582676" y="2857500"/>
        <a:ext cx="1616446" cy="1143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2">
  <dgm:title val=""/>
  <dgm:desc val=""/>
  <dgm:catLst>
    <dgm:cat type="relationship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1">
      <dgm:if name="Name2" axis="ch" ptType="node" func="cnt" op="lte" val="3">
        <dgm:constrLst>
          <dgm:constr type="w" for="ch" forName="comp1" refType="w"/>
          <dgm:constr type="h" for="ch" forName="comp1" refType="w" refFor="ch" refForName="comp1"/>
          <dgm:constr type="w" for="ch" forName="comp2" refType="w" fact="0.7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5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primFontSz" for="des" ptType="node" op="equ" val="65"/>
        </dgm:constrLst>
      </dgm:if>
      <dgm:if name="Name3" axis="ch" ptType="node" func="cnt" op="equ" val="4">
        <dgm:constrLst>
          <dgm:constr type="w" for="ch" forName="comp1" refType="w"/>
          <dgm:constr type="h" for="ch" forName="comp1" refType="w" refFor="ch" refForName="comp1"/>
          <dgm:constr type="w" for="ch" forName="comp2" refType="w" fact="0.8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6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4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primFontSz" for="des" ptType="node" op="equ" val="65"/>
        </dgm:constrLst>
      </dgm:if>
      <dgm:else name="Name4">
        <dgm:constrLst>
          <dgm:constr type="w" for="ch" forName="comp1" refType="w"/>
          <dgm:constr type="h" for="ch" forName="comp1" refType="w" refFor="ch" refForName="comp1"/>
          <dgm:constr type="w" for="ch" forName="comp2" refType="w" fact="0.8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7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55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w" for="ch" forName="comp5" refType="w" fact="0.4"/>
          <dgm:constr type="h" for="ch" forName="comp5" refType="w" refFor="ch" refForName="comp5"/>
          <dgm:constr type="ctrX" for="ch" forName="comp5" refType="ctrX" refFor="ch" refForName="comp1"/>
          <dgm:constr type="b" for="ch" forName="comp5" refType="b" refFor="ch" refForName="comp1"/>
          <dgm:constr type="w" for="ch" forName="comp6" refType="w" fact="0.25"/>
          <dgm:constr type="h" for="ch" forName="comp6" refType="w" refFor="ch" refForName="comp6"/>
          <dgm:constr type="ctrX" for="ch" forName="comp6" refType="ctrX" refFor="ch" refForName="comp1"/>
          <dgm:constr type="b" for="ch" forName="comp6" refType="b" refFor="ch" refForName="comp1"/>
          <dgm:constr type="w" for="ch" forName="comp7" refType="w" fact="0.15"/>
          <dgm:constr type="h" for="ch" forName="comp7" refType="w" refFor="ch" refForName="comp7"/>
          <dgm:constr type="ctrX" for="ch" forName="comp7" refType="ctrX" refFor="ch" refForName="comp1"/>
          <dgm:constr type="b" for="ch" forName="comp7" refType="b" refFor="ch" refForName="comp1"/>
          <dgm:constr type="primFontSz" for="des" ptType="node" op="equ" val="65"/>
        </dgm:constrLst>
      </dgm:else>
    </dgm:choose>
    <dgm:ruleLst/>
    <dgm:choose name="Name5">
      <dgm:if name="Name6" axis="ch" ptType="node" func="cnt" op="gte" val="1">
        <dgm:layoutNode name="comp1">
          <dgm:alg type="composite"/>
          <dgm:shape xmlns:r="http://schemas.openxmlformats.org/officeDocument/2006/relationships" r:blip="">
            <dgm:adjLst/>
          </dgm:shape>
          <dgm:presOf/>
          <dgm:choose name="Name7">
            <dgm:if name="Name8" axis="ch" ptType="node" func="cnt" op="equ" val="1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5"/>
                <dgm:constr type="w" for="ch" forName="c1text" refType="w" refFor="ch" refForName="circle1" fact="0.70711"/>
                <dgm:constr type="h" for="ch" forName="c1text" refType="h" refFor="ch" refForName="circle1" fact="0.5"/>
              </dgm:constrLst>
            </dgm:if>
            <dgm:if name="Name9" axis="ch" ptType="node" func="cnt" op="equ" val="2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6"/>
                <dgm:constr type="w" for="ch" forName="c1text" refType="w" refFor="ch" refForName="circle1" fact="0.525"/>
                <dgm:constr type="h" for="ch" forName="c1text" refType="h" refFor="ch" refForName="circle1" fact="0.17"/>
              </dgm:constrLst>
            </dgm:if>
            <dgm:if name="Name10" axis="ch" ptType="node" func="cnt" op="equ" val="3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3495"/>
                <dgm:constr type="h" for="ch" forName="c1text" refType="h" refFor="ch" refForName="circle1" fact="0.15"/>
              </dgm:constrLst>
            </dgm:if>
            <dgm:if name="Name11" axis="ch" ptType="node" func="cnt" op="equ" val="4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2796"/>
                <dgm:constr type="h" for="ch" forName="c1text" refType="h" refFor="ch" refForName="circle1" fact="0.15"/>
              </dgm:constrLst>
            </dgm:if>
            <dgm:if name="Name12" axis="ch" ptType="node" func="cnt" op="gte" val="5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"/>
                <dgm:constr type="w" for="ch" forName="c1text" refType="w" refFor="ch" refForName="circle1" fact="0.375"/>
                <dgm:constr type="h" for="ch" forName="c1text" refType="h" refFor="ch" refForName="circle1" fact="0.1"/>
              </dgm:constrLst>
            </dgm:if>
            <dgm:else name="Name13"/>
          </dgm:choose>
          <dgm:ruleLst/>
          <dgm:layoutNode name="circle1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1 1" cnt="1 0"/>
            <dgm:constrLst>
              <dgm:constr type="h" refType="w"/>
            </dgm:constrLst>
            <dgm:ruleLst/>
          </dgm:layoutNode>
          <dgm:layoutNode name="c1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1 1" cnt="1 0"/>
            <dgm:constrLst/>
            <dgm:ruleLst>
              <dgm:rule type="primFontSz" val="5" fact="NaN" max="NaN"/>
            </dgm:ruleLst>
          </dgm:layoutNode>
        </dgm:layoutNode>
      </dgm:if>
      <dgm:else name="Name14"/>
    </dgm:choose>
    <dgm:choose name="Name15">
      <dgm:if name="Name16" axis="ch" ptType="node" func="cnt" op="gte" val="2">
        <dgm:layoutNode name="comp2">
          <dgm:alg type="composite"/>
          <dgm:shape xmlns:r="http://schemas.openxmlformats.org/officeDocument/2006/relationships" r:blip="">
            <dgm:adjLst/>
          </dgm:shape>
          <dgm:presOf/>
          <dgm:choose name="Name17">
            <dgm:if name="Name18" axis="ch" ptType="node" func="cnt" op="equ" val="2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5"/>
                <dgm:constr type="w" for="ch" forName="c2text" refType="w" refFor="ch" refForName="circle2" fact="0.70711"/>
                <dgm:constr type="h" for="ch" forName="c2text" refType="h" refFor="ch" refForName="circle2" fact="0.5"/>
              </dgm:constrLst>
            </dgm:if>
            <dgm:if name="Name19" axis="ch" ptType="node" func="cnt" op="equ" val="3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625"/>
                <dgm:constr type="w" for="ch" forName="c2text" refType="w" refFor="ch" refForName="circle2" fact="0.466"/>
                <dgm:constr type="h" for="ch" forName="c2text" refType="h" refFor="ch" refForName="circle2" fact="0.1875"/>
              </dgm:constrLst>
            </dgm:if>
            <dgm:if name="Name20" axis="ch" ptType="node" func="cnt" op="equ" val="4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"/>
                <dgm:constr type="w" for="ch" forName="c2text" refType="w" refFor="ch" refForName="circle2" fact="0.3495"/>
                <dgm:constr type="h" for="ch" forName="c2text" refType="h" refFor="ch" refForName="circle2" fact="0.18"/>
              </dgm:constrLst>
            </dgm:if>
            <dgm:if name="Name21" axis="ch" ptType="node" func="cnt" op="gte" val="5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15"/>
                <dgm:constr type="w" for="ch" forName="c2text" refType="w" refFor="ch" refForName="circle2" fact="0.43125"/>
                <dgm:constr type="h" for="ch" forName="c2text" refType="h" refFor="ch" refForName="circle2" fact="0.115"/>
              </dgm:constrLst>
            </dgm:if>
            <dgm:else name="Name22"/>
          </dgm:choose>
          <dgm:ruleLst/>
          <dgm:layoutNode name="circle2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2 1" cnt="1 0"/>
            <dgm:constrLst>
              <dgm:constr type="h" refType="w"/>
            </dgm:constrLst>
            <dgm:ruleLst/>
          </dgm:layoutNode>
          <dgm:layoutNode name="c2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2 1" cnt="1 0"/>
            <dgm:constrLst/>
            <dgm:ruleLst>
              <dgm:rule type="primFontSz" val="5" fact="NaN" max="NaN"/>
            </dgm:ruleLst>
          </dgm:layoutNode>
        </dgm:layoutNode>
      </dgm:if>
      <dgm:else name="Name23"/>
    </dgm:choose>
    <dgm:choose name="Name24">
      <dgm:if name="Name25" axis="ch" ptType="node" func="cnt" op="gte" val="3">
        <dgm:layoutNode name="comp3">
          <dgm:alg type="composite"/>
          <dgm:shape xmlns:r="http://schemas.openxmlformats.org/officeDocument/2006/relationships" r:blip="">
            <dgm:adjLst/>
          </dgm:shape>
          <dgm:presOf/>
          <dgm:choose name="Name26">
            <dgm:if name="Name27" axis="ch" ptType="node" func="cnt" op="equ" val="3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5"/>
                <dgm:constr type="w" for="ch" forName="c3text" refType="w" refFor="ch" refForName="circle3" fact="0.70711"/>
                <dgm:constr type="h" for="ch" forName="c3text" refType="h" refFor="ch" refForName="circle3" fact="0.5"/>
              </dgm:constrLst>
            </dgm:if>
            <dgm:if name="Name28" axis="ch" ptType="node" func="cnt" op="equ" val="4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875"/>
                <dgm:constr type="w" for="ch" forName="c3text" refType="w" refFor="ch" refForName="circle3" fact="0.466"/>
                <dgm:constr type="h" for="ch" forName="c3text" refType="h" refFor="ch" refForName="circle3" fact="0.225"/>
              </dgm:constrLst>
            </dgm:if>
            <dgm:if name="Name29" axis="ch" ptType="node" func="cnt" op="gte" val="5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38"/>
                <dgm:constr type="w" for="ch" forName="c3text" refType="w" refFor="ch" refForName="circle3" fact="0.5175"/>
                <dgm:constr type="h" for="ch" forName="c3text" refType="h" refFor="ch" refForName="circle3" fact="0.138"/>
              </dgm:constrLst>
            </dgm:if>
            <dgm:else name="Name30"/>
          </dgm:choose>
          <dgm:ruleLst/>
          <dgm:layoutNode name="circle3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3 1" cnt="1 0"/>
            <dgm:constrLst>
              <dgm:constr type="h" refType="w"/>
            </dgm:constrLst>
            <dgm:ruleLst/>
          </dgm:layoutNode>
          <dgm:layoutNode name="c3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3 1" cnt="1 0"/>
            <dgm:constrLst/>
            <dgm:ruleLst>
              <dgm:rule type="primFontSz" val="5" fact="NaN" max="NaN"/>
            </dgm:ruleLst>
          </dgm:layoutNode>
        </dgm:layoutNode>
      </dgm:if>
      <dgm:else name="Name31"/>
    </dgm:choose>
    <dgm:choose name="Name32">
      <dgm:if name="Name33" axis="ch" ptType="node" func="cnt" op="gte" val="4">
        <dgm:layoutNode name="comp4">
          <dgm:alg type="composite"/>
          <dgm:shape xmlns:r="http://schemas.openxmlformats.org/officeDocument/2006/relationships" r:blip="">
            <dgm:adjLst/>
          </dgm:shape>
          <dgm:presOf/>
          <dgm:choose name="Name34">
            <dgm:if name="Name35" axis="ch" ptType="node" func="cnt" op="equ" val="4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5"/>
                <dgm:constr type="w" for="ch" forName="c4text" refType="w" refFor="ch" refForName="circle4" fact="0.70711"/>
                <dgm:constr type="h" for="ch" forName="c4text" refType="h" refFor="ch" refForName="circle4" fact="0.5"/>
              </dgm:constrLst>
            </dgm:if>
            <dgm:if name="Name36" axis="ch" ptType="node" func="cnt" op="gte" val="5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18"/>
                <dgm:constr type="w" for="ch" forName="c4text" refType="w" refFor="ch" refForName="circle4" fact="0.54"/>
                <dgm:constr type="h" for="ch" forName="c4text" refType="h" refFor="ch" refForName="circle4" fact="0.18"/>
              </dgm:constrLst>
            </dgm:if>
            <dgm:else name="Name37"/>
          </dgm:choose>
          <dgm:ruleLst/>
          <dgm:layoutNode name="circle4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4 1" cnt="1 0"/>
            <dgm:constrLst>
              <dgm:constr type="h" refType="w"/>
            </dgm:constrLst>
            <dgm:ruleLst/>
          </dgm:layoutNode>
          <dgm:layoutNode name="c4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4 1" cnt="1 0"/>
            <dgm:constrLst/>
            <dgm:ruleLst>
              <dgm:rule type="primFontSz" val="5" fact="NaN" max="NaN"/>
            </dgm:ruleLst>
          </dgm:layoutNode>
        </dgm:layoutNode>
      </dgm:if>
      <dgm:else name="Name38"/>
    </dgm:choose>
    <dgm:choose name="Name39">
      <dgm:if name="Name40" axis="ch" ptType="node" func="cnt" op="gte" val="5">
        <dgm:layoutNode name="comp5">
          <dgm:alg type="composite"/>
          <dgm:shape xmlns:r="http://schemas.openxmlformats.org/officeDocument/2006/relationships" r:blip="">
            <dgm:adjLst/>
          </dgm:shape>
          <dgm:presOf/>
          <dgm:choose name="Name41">
            <dgm:if name="Name42" axis="ch" ptType="node" func="cnt" op="equ" val="5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5"/>
                <dgm:constr type="w" for="ch" forName="c5text" refType="w" refFor="ch" refForName="circle5" fact="0.70711"/>
                <dgm:constr type="h" for="ch" forName="c5text" refType="h" refFor="ch" refForName="circle5" fact="0.5"/>
              </dgm:constrLst>
            </dgm:if>
            <dgm:if name="Name43" axis="ch" ptType="node" func="cnt" op="gte" val="6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25"/>
                <dgm:constr type="w" for="ch" forName="c5text" refType="w" refFor="ch" refForName="circle5" fact="0.65"/>
                <dgm:constr type="h" for="ch" forName="c5text" refType="h" refFor="ch" refForName="circle5" fact="0.25"/>
              </dgm:constrLst>
            </dgm:if>
            <dgm:else name="Name44"/>
          </dgm:choose>
          <dgm:ruleLst/>
          <dgm:layoutNode name="circle5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5 1" cnt="1 0"/>
            <dgm:constrLst>
              <dgm:constr type="h" refType="w"/>
            </dgm:constrLst>
            <dgm:ruleLst/>
          </dgm:layoutNode>
          <dgm:layoutNode name="c5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5 1" cnt="1 0"/>
            <dgm:constrLst/>
            <dgm:ruleLst>
              <dgm:rule type="primFontSz" val="5" fact="NaN" max="NaN"/>
            </dgm:ruleLst>
          </dgm:layoutNode>
        </dgm:layoutNode>
      </dgm:if>
      <dgm:else name="Name45"/>
    </dgm:choose>
    <dgm:choose name="Name46">
      <dgm:if name="Name47" axis="ch" ptType="node" func="cnt" op="gte" val="6">
        <dgm:layoutNode name="comp6">
          <dgm:alg type="composite"/>
          <dgm:shape xmlns:r="http://schemas.openxmlformats.org/officeDocument/2006/relationships" r:blip="">
            <dgm:adjLst/>
          </dgm:shape>
          <dgm:presOf/>
          <dgm:choose name="Name48">
            <dgm:if name="Name49" axis="ch" ptType="node" func="cnt" op="equ" val="6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5"/>
                <dgm:constr type="w" for="ch" forName="c6text" refType="w" refFor="ch" refForName="circle6" fact="0.70711"/>
                <dgm:constr type="h" for="ch" forName="c6text" refType="h" refFor="ch" refForName="circle6" fact="0.5"/>
              </dgm:constrLst>
            </dgm:if>
            <dgm:if name="Name50" axis="ch" ptType="node" func="cnt" op="gte" val="7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27"/>
                <dgm:constr type="w" for="ch" forName="c6text" refType="w" refFor="ch" refForName="circle6" fact="0.68"/>
                <dgm:constr type="h" for="ch" forName="c6text" refType="h" refFor="ch" refForName="circle6" fact="0.241"/>
              </dgm:constrLst>
            </dgm:if>
            <dgm:else name="Name51"/>
          </dgm:choose>
          <dgm:ruleLst/>
          <dgm:layoutNode name="circle6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6 1" cnt="1 0"/>
            <dgm:constrLst>
              <dgm:constr type="h" refType="w"/>
            </dgm:constrLst>
            <dgm:ruleLst/>
          </dgm:layoutNode>
          <dgm:layoutNode name="c6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6 1" cnt="1 0"/>
            <dgm:constrLst/>
            <dgm:ruleLst>
              <dgm:rule type="primFontSz" val="5" fact="NaN" max="NaN"/>
            </dgm:ruleLst>
          </dgm:layoutNode>
        </dgm:layoutNode>
      </dgm:if>
      <dgm:else name="Name52"/>
    </dgm:choose>
    <dgm:choose name="Name53">
      <dgm:if name="Name54" axis="ch" ptType="node" func="cnt" op="gte" val="7">
        <dgm:layoutNode name="comp7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circle7" refType="w"/>
            <dgm:constr type="h" for="ch" forName="circle7" refType="h"/>
            <dgm:constr type="ctrX" for="ch" forName="circle7" refType="w" fact="0.5"/>
            <dgm:constr type="ctrY" for="ch" forName="circle7" refType="h" fact="0.5"/>
            <dgm:constr type="ctrX" for="ch" forName="c7text" refType="w" fact="0.5"/>
            <dgm:constr type="ctrY" for="ch" forName="c7text" refType="h" fact="0.5"/>
            <dgm:constr type="w" for="ch" forName="c7text" refType="w" refFor="ch" refForName="circle7" fact="0.70711"/>
            <dgm:constr type="h" for="ch" forName="c7text" refType="h" refFor="ch" refForName="circle7" fact="0.5"/>
          </dgm:constrLst>
          <dgm:ruleLst/>
          <dgm:layoutNode name="circle7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7 1" cnt="1 0"/>
            <dgm:constrLst>
              <dgm:constr type="h" refType="w"/>
            </dgm:constrLst>
            <dgm:ruleLst/>
          </dgm:layoutNode>
          <dgm:layoutNode name="c7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7 1" cnt="1 0"/>
            <dgm:constrLst/>
            <dgm:ruleLst>
              <dgm:rule type="primFontSz" val="5" fact="NaN" max="NaN"/>
            </dgm:ruleLst>
          </dgm:layoutNode>
        </dgm:layoutNode>
      </dgm:if>
      <dgm:else name="Name5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4000">
                <a:schemeClr val="accent1">
                  <a:lumMod val="60000"/>
                  <a:lumOff val="40000"/>
                </a:schemeClr>
              </a:gs>
              <a:gs pos="83000">
                <a:schemeClr val="accent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chemeClr val="accent1">
                  <a:alpha val="0"/>
                </a:schemeClr>
              </a:gs>
              <a:gs pos="57000">
                <a:schemeClr val="accent1">
                  <a:lumMod val="40000"/>
                  <a:lumOff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3">
                  <a:lumMod val="40000"/>
                  <a:lumOff val="60000"/>
                </a:schemeClr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US" b="1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0" y="1676400"/>
            <a:ext cx="3886200" cy="1524000"/>
          </a:xfrm>
        </p:spPr>
        <p:txBody>
          <a:bodyPr anchor="b" anchorCtr="0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0" y="3203574"/>
            <a:ext cx="3886200" cy="1825625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600201"/>
            <a:ext cx="7772400" cy="3733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50000">
                <a:schemeClr val="accent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14000">
                <a:srgbClr val="333333"/>
              </a:gs>
              <a:gs pos="83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rgbClr val="000000">
                  <a:alpha val="0"/>
                </a:srgbClr>
              </a:gs>
              <a:gs pos="57000">
                <a:srgbClr val="4D4D4D"/>
              </a:gs>
              <a:gs pos="100000">
                <a:srgbClr val="000000">
                  <a:alpha val="0"/>
                </a:srgb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633787"/>
            <a:ext cx="7772400" cy="1362075"/>
          </a:xfrm>
        </p:spPr>
        <p:txBody>
          <a:bodyPr anchor="t"/>
          <a:lstStyle>
            <a:lvl1pPr algn="l">
              <a:defRPr sz="4000" b="0" i="0" cap="all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33600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387705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387705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9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Freeform 11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12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3"/>
          </p:nvPr>
        </p:nvSpPr>
        <p:spPr>
          <a:xfrm>
            <a:off x="685800" y="2209800"/>
            <a:ext cx="3657600" cy="3200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657600" cy="3200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3"/>
              </a:gs>
              <a:gs pos="50000">
                <a:schemeClr val="accent3">
                  <a:lumMod val="40000"/>
                  <a:lumOff val="60000"/>
                </a:schemeClr>
              </a:gs>
              <a:gs pos="5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" name="Freeform 5"/>
          <p:cNvSpPr/>
          <p:nvPr/>
        </p:nvSpPr>
        <p:spPr>
          <a:xfrm>
            <a:off x="0" y="5381627"/>
            <a:ext cx="3286124" cy="1207294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6996854"/>
              <a:gd name="connsiteY0" fmla="*/ 0 h 1571625"/>
              <a:gd name="connsiteX1" fmla="*/ 6996854 w 6996854"/>
              <a:gd name="connsiteY1" fmla="*/ 1266825 h 1571625"/>
              <a:gd name="connsiteX2" fmla="*/ 0 w 6996854"/>
              <a:gd name="connsiteY2" fmla="*/ 1571625 h 1571625"/>
              <a:gd name="connsiteX3" fmla="*/ 0 w 6996854"/>
              <a:gd name="connsiteY3" fmla="*/ 0 h 1571625"/>
              <a:gd name="connsiteX0" fmla="*/ 0 w 7583417"/>
              <a:gd name="connsiteY0" fmla="*/ 0 h 800100"/>
              <a:gd name="connsiteX1" fmla="*/ 7583417 w 7583417"/>
              <a:gd name="connsiteY1" fmla="*/ 495300 h 800100"/>
              <a:gd name="connsiteX2" fmla="*/ 586563 w 7583417"/>
              <a:gd name="connsiteY2" fmla="*/ 800100 h 800100"/>
              <a:gd name="connsiteX3" fmla="*/ 0 w 7583417"/>
              <a:gd name="connsiteY3" fmla="*/ 0 h 800100"/>
              <a:gd name="connsiteX0" fmla="*/ 0 w 7017803"/>
              <a:gd name="connsiteY0" fmla="*/ 0 h 1200150"/>
              <a:gd name="connsiteX1" fmla="*/ 7017803 w 7017803"/>
              <a:gd name="connsiteY1" fmla="*/ 895350 h 1200150"/>
              <a:gd name="connsiteX2" fmla="*/ 20949 w 7017803"/>
              <a:gd name="connsiteY2" fmla="*/ 1200150 h 1200150"/>
              <a:gd name="connsiteX3" fmla="*/ 0 w 7017803"/>
              <a:gd name="connsiteY3" fmla="*/ 0 h 1200150"/>
              <a:gd name="connsiteX0" fmla="*/ 0 w 6410292"/>
              <a:gd name="connsiteY0" fmla="*/ 0 h 1752600"/>
              <a:gd name="connsiteX1" fmla="*/ 6410292 w 6410292"/>
              <a:gd name="connsiteY1" fmla="*/ 1752600 h 1752600"/>
              <a:gd name="connsiteX2" fmla="*/ 20949 w 6410292"/>
              <a:gd name="connsiteY2" fmla="*/ 1200150 h 1752600"/>
              <a:gd name="connsiteX3" fmla="*/ 0 w 6410292"/>
              <a:gd name="connsiteY3" fmla="*/ 0 h 1752600"/>
              <a:gd name="connsiteX0" fmla="*/ 0 w 7227290"/>
              <a:gd name="connsiteY0" fmla="*/ 0 h 1200150"/>
              <a:gd name="connsiteX1" fmla="*/ 7227290 w 7227290"/>
              <a:gd name="connsiteY1" fmla="*/ 885825 h 1200150"/>
              <a:gd name="connsiteX2" fmla="*/ 20949 w 7227290"/>
              <a:gd name="connsiteY2" fmla="*/ 1200150 h 1200150"/>
              <a:gd name="connsiteX3" fmla="*/ 0 w 7227290"/>
              <a:gd name="connsiteY3" fmla="*/ 0 h 1200150"/>
              <a:gd name="connsiteX0" fmla="*/ 0 w 7227290"/>
              <a:gd name="connsiteY0" fmla="*/ 0 h 885825"/>
              <a:gd name="connsiteX1" fmla="*/ 7227290 w 7227290"/>
              <a:gd name="connsiteY1" fmla="*/ 885825 h 885825"/>
              <a:gd name="connsiteX2" fmla="*/ 555141 w 7227290"/>
              <a:gd name="connsiteY2" fmla="*/ 862013 h 885825"/>
              <a:gd name="connsiteX3" fmla="*/ 0 w 7227290"/>
              <a:gd name="connsiteY3" fmla="*/ 0 h 885825"/>
              <a:gd name="connsiteX0" fmla="*/ 0 w 7227290"/>
              <a:gd name="connsiteY0" fmla="*/ 0 h 1207294"/>
              <a:gd name="connsiteX1" fmla="*/ 7227290 w 7227290"/>
              <a:gd name="connsiteY1" fmla="*/ 885825 h 1207294"/>
              <a:gd name="connsiteX2" fmla="*/ 0 w 7227290"/>
              <a:gd name="connsiteY2" fmla="*/ 1207294 h 1207294"/>
              <a:gd name="connsiteX3" fmla="*/ 0 w 7227290"/>
              <a:gd name="connsiteY3" fmla="*/ 0 h 1207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27290" h="1207294">
                <a:moveTo>
                  <a:pt x="0" y="0"/>
                </a:moveTo>
                <a:lnTo>
                  <a:pt x="7227290" y="885825"/>
                </a:lnTo>
                <a:lnTo>
                  <a:pt x="0" y="1207294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196" y="5347020"/>
            <a:ext cx="3426231" cy="944725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2830674 w 7605568"/>
              <a:gd name="connsiteY2" fmla="*/ 806612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2930931"/>
              <a:gd name="connsiteY0" fmla="*/ 0 h 806612"/>
              <a:gd name="connsiteX1" fmla="*/ 0 w 2930931"/>
              <a:gd name="connsiteY1" fmla="*/ 75665 h 806612"/>
              <a:gd name="connsiteX2" fmla="*/ 2830674 w 2930931"/>
              <a:gd name="connsiteY2" fmla="*/ 806612 h 806612"/>
              <a:gd name="connsiteX3" fmla="*/ 2930931 w 2930931"/>
              <a:gd name="connsiteY3" fmla="*/ 785765 h 806612"/>
              <a:gd name="connsiteX4" fmla="*/ 1 w 2930931"/>
              <a:gd name="connsiteY4" fmla="*/ 0 h 806612"/>
              <a:gd name="connsiteX0" fmla="*/ 1 w 3204530"/>
              <a:gd name="connsiteY0" fmla="*/ 0 h 944725"/>
              <a:gd name="connsiteX1" fmla="*/ 0 w 3204530"/>
              <a:gd name="connsiteY1" fmla="*/ 75665 h 944725"/>
              <a:gd name="connsiteX2" fmla="*/ 3204530 w 3204530"/>
              <a:gd name="connsiteY2" fmla="*/ 944725 h 944725"/>
              <a:gd name="connsiteX3" fmla="*/ 2930931 w 3204530"/>
              <a:gd name="connsiteY3" fmla="*/ 785765 h 944725"/>
              <a:gd name="connsiteX4" fmla="*/ 1 w 3204530"/>
              <a:gd name="connsiteY4" fmla="*/ 0 h 944725"/>
              <a:gd name="connsiteX0" fmla="*/ 1 w 3426231"/>
              <a:gd name="connsiteY0" fmla="*/ 0 h 944725"/>
              <a:gd name="connsiteX1" fmla="*/ 0 w 3426231"/>
              <a:gd name="connsiteY1" fmla="*/ 75665 h 944725"/>
              <a:gd name="connsiteX2" fmla="*/ 3204530 w 3426231"/>
              <a:gd name="connsiteY2" fmla="*/ 944725 h 944725"/>
              <a:gd name="connsiteX3" fmla="*/ 3426231 w 3426231"/>
              <a:gd name="connsiteY3" fmla="*/ 923877 h 944725"/>
              <a:gd name="connsiteX4" fmla="*/ 1 w 3426231"/>
              <a:gd name="connsiteY4" fmla="*/ 0 h 944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26231" h="944725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3204530" y="944725"/>
                </a:lnTo>
                <a:lnTo>
                  <a:pt x="3426231" y="923877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4572000" y="609600"/>
            <a:ext cx="3886200" cy="41910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14"/>
          </p:nvPr>
        </p:nvSpPr>
        <p:spPr>
          <a:xfrm>
            <a:off x="676274" y="1527048"/>
            <a:ext cx="3383280" cy="329184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0" y="609600"/>
            <a:ext cx="3886200" cy="4190999"/>
          </a:xfrm>
          <a:ln w="79375">
            <a:solidFill>
              <a:schemeClr val="tx1"/>
            </a:solidFill>
            <a:miter lim="800000"/>
          </a:ln>
          <a:effectLst>
            <a:outerShdw blurRad="50800" dist="38100" dir="5400000" algn="ctr" rotWithShape="0">
              <a:srgbClr val="000000">
                <a:alpha val="42000"/>
              </a:srgbClr>
            </a:outerShdw>
          </a:effectLst>
        </p:spPr>
        <p:txBody>
          <a:bodyPr>
            <a:normAutofit/>
          </a:bodyPr>
          <a:lstStyle>
            <a:lvl1pPr marL="0" indent="0" algn="ctr">
              <a:buNone/>
              <a:defRPr sz="25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14"/>
          </p:nvPr>
        </p:nvSpPr>
        <p:spPr>
          <a:xfrm>
            <a:off x="676656" y="1524000"/>
            <a:ext cx="3381375" cy="329565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13">
              <a:alphaModFix amt="15000"/>
            </a:blip>
            <a:srcRect/>
            <a:tile tx="0" ty="0" sx="76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274638"/>
            <a:ext cx="7772400" cy="11430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600200"/>
            <a:ext cx="7772400" cy="4525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00800" y="6416675"/>
            <a:ext cx="1981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lang="en-US" sz="900" kern="1200" cap="all" spc="110" baseline="0" smtClean="0">
                <a:solidFill>
                  <a:srgbClr val="4D4D4D"/>
                </a:solidFill>
                <a:latin typeface="+mn-lt"/>
                <a:ea typeface="+mn-ea"/>
                <a:cs typeface="+mn-cs"/>
              </a:defRPr>
            </a:lvl1pPr>
          </a:lstStyle>
          <a:p>
            <a:fld id="{75779B43-CA7A-455C-ABA1-8379DC736556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8600" y="6416675"/>
            <a:ext cx="28956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l">
              <a:defRPr sz="900" cap="all" spc="110" baseline="0">
                <a:solidFill>
                  <a:srgbClr val="4D4D4D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58200" y="6416675"/>
            <a:ext cx="457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sz="1100" b="1" baseline="0">
                <a:solidFill>
                  <a:srgbClr val="4D4D4D"/>
                </a:solidFill>
              </a:defRPr>
            </a:lvl1pPr>
          </a:lstStyle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ECES6009/C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Making a difference/ </a:t>
            </a:r>
            <a:br>
              <a:rPr lang="en-GB" dirty="0" smtClean="0"/>
            </a:br>
            <a:r>
              <a:rPr lang="en-GB" dirty="0" err="1" smtClean="0"/>
              <a:t>Gwneud</a:t>
            </a:r>
            <a:r>
              <a:rPr lang="en-GB" dirty="0" smtClean="0"/>
              <a:t> </a:t>
            </a:r>
            <a:r>
              <a:rPr lang="en-GB" dirty="0" err="1" smtClean="0"/>
              <a:t>gwahaniaeth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 smtClean="0"/>
              <a:t>Sesiwn</a:t>
            </a:r>
            <a:r>
              <a:rPr lang="en-GB" dirty="0" smtClean="0"/>
              <a:t> 6/ Session 6</a:t>
            </a:r>
          </a:p>
        </p:txBody>
      </p:sp>
    </p:spTree>
    <p:extLst>
      <p:ext uri="{BB962C8B-B14F-4D97-AF65-F5344CB8AC3E}">
        <p14:creationId xmlns:p14="http://schemas.microsoft.com/office/powerpoint/2010/main" val="3848929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Gorolwg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/ Overview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676655" y="2514600"/>
            <a:ext cx="3822192" cy="361188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3200" dirty="0" err="1" smtClean="0"/>
              <a:t>Grymuso</a:t>
            </a:r>
            <a:endParaRPr lang="en-GB" sz="3200" dirty="0" smtClean="0"/>
          </a:p>
          <a:p>
            <a:r>
              <a:rPr lang="en-GB" sz="3200" dirty="0" err="1" smtClean="0"/>
              <a:t>Dewis</a:t>
            </a:r>
            <a:endParaRPr lang="en-GB" sz="3200" dirty="0" smtClean="0"/>
          </a:p>
          <a:p>
            <a:r>
              <a:rPr lang="en-GB" sz="3200" dirty="0" err="1" smtClean="0"/>
              <a:t>Nodweddion</a:t>
            </a:r>
            <a:r>
              <a:rPr lang="en-GB" sz="3200" dirty="0" smtClean="0"/>
              <a:t> a </a:t>
            </a:r>
            <a:r>
              <a:rPr lang="en-GB" sz="3200" dirty="0" err="1" smtClean="0"/>
              <a:t>Phwrpas</a:t>
            </a:r>
            <a:r>
              <a:rPr lang="en-GB" sz="3200" dirty="0" smtClean="0"/>
              <a:t> </a:t>
            </a:r>
            <a:r>
              <a:rPr lang="en-GB" sz="3200" dirty="0" err="1"/>
              <a:t>Cynllunio</a:t>
            </a:r>
            <a:r>
              <a:rPr lang="en-GB" sz="3200" dirty="0"/>
              <a:t> Person </a:t>
            </a:r>
            <a:r>
              <a:rPr lang="en-GB" sz="3200" dirty="0" err="1"/>
              <a:t>Ganolog</a:t>
            </a:r>
            <a:endParaRPr lang="en-GB" sz="3200" dirty="0"/>
          </a:p>
          <a:p>
            <a:endParaRPr lang="en-GB" sz="3200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4"/>
          </p:nvPr>
        </p:nvSpPr>
        <p:spPr>
          <a:xfrm>
            <a:off x="4645152" y="2514600"/>
            <a:ext cx="3822192" cy="361188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3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Empowerment</a:t>
            </a:r>
          </a:p>
          <a:p>
            <a:r>
              <a:rPr lang="en-GB" sz="3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Choice</a:t>
            </a:r>
          </a:p>
          <a:p>
            <a:r>
              <a:rPr lang="en-GB" sz="3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Features and Role </a:t>
            </a:r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of Person Centred Planning</a:t>
            </a:r>
          </a:p>
          <a:p>
            <a:endParaRPr lang="en-GB" sz="3200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4122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Thompson’s 1992 model of inequalities and </a:t>
            </a:r>
            <a:r>
              <a:rPr lang="en-GB" dirty="0" err="1" smtClean="0"/>
              <a:t>discriminatioN</a:t>
            </a:r>
            <a:r>
              <a:rPr lang="en-GB" dirty="0" smtClean="0"/>
              <a:t> : </a:t>
            </a:r>
            <a:r>
              <a:rPr lang="en-GB" b="1" dirty="0" smtClean="0">
                <a:solidFill>
                  <a:srgbClr val="FF0000"/>
                </a:solidFill>
              </a:rPr>
              <a:t>PCS </a:t>
            </a:r>
            <a:r>
              <a:rPr lang="en-GB" dirty="0" smtClean="0"/>
              <a:t>( 2006)</a:t>
            </a:r>
            <a:endParaRPr lang="cy-GB" dirty="0"/>
          </a:p>
        </p:txBody>
      </p:sp>
      <p:graphicFrame>
        <p:nvGraphicFramePr>
          <p:cNvPr id="8" name="Content Placeholder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10373835"/>
              </p:ext>
            </p:extLst>
          </p:nvPr>
        </p:nvGraphicFramePr>
        <p:xfrm>
          <a:off x="990600" y="1752600"/>
          <a:ext cx="67818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26862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sz="2700" dirty="0" err="1" smtClean="0"/>
              <a:t>Anghydraddoldeb</a:t>
            </a:r>
            <a:r>
              <a:rPr lang="en-GB" sz="2700" dirty="0" smtClean="0"/>
              <a:t> a </a:t>
            </a:r>
            <a:r>
              <a:rPr lang="en-GB" sz="2700" dirty="0" err="1" smtClean="0"/>
              <a:t>chamwahaniaethu</a:t>
            </a:r>
            <a:r>
              <a:rPr lang="en-GB" sz="2700" dirty="0" smtClean="0"/>
              <a:t/>
            </a:r>
            <a:br>
              <a:rPr lang="en-GB" sz="2700" dirty="0" smtClean="0"/>
            </a:br>
            <a:r>
              <a:rPr lang="en-GB" sz="2700" dirty="0" smtClean="0"/>
              <a:t>Inequalities </a:t>
            </a:r>
            <a:r>
              <a:rPr lang="en-GB" sz="2700" dirty="0"/>
              <a:t>and discrimination</a:t>
            </a:r>
            <a:r>
              <a:rPr lang="en-GB" dirty="0"/>
              <a:t/>
            </a:r>
            <a:br>
              <a:rPr lang="en-GB" dirty="0"/>
            </a:br>
            <a:endParaRPr lang="cy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4559808"/>
          </a:xfrm>
        </p:spPr>
        <p:txBody>
          <a:bodyPr>
            <a:noAutofit/>
          </a:bodyPr>
          <a:lstStyle/>
          <a:p>
            <a:r>
              <a:rPr lang="en-GB" dirty="0" smtClean="0"/>
              <a:t>Mae’n </a:t>
            </a:r>
            <a:r>
              <a:rPr lang="en-GB" dirty="0" err="1" smtClean="0"/>
              <a:t>ddefnyddiol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ddadansoddi</a:t>
            </a:r>
            <a:r>
              <a:rPr lang="en-GB" dirty="0" smtClean="0"/>
              <a:t> </a:t>
            </a:r>
            <a:r>
              <a:rPr lang="en-GB" dirty="0" err="1" smtClean="0"/>
              <a:t>sefyllfaoedd</a:t>
            </a:r>
            <a:r>
              <a:rPr lang="en-GB" dirty="0" smtClean="0"/>
              <a:t> </a:t>
            </a:r>
            <a:r>
              <a:rPr lang="en-GB" dirty="0" smtClean="0"/>
              <a:t>o </a:t>
            </a:r>
            <a:r>
              <a:rPr lang="en-GB" dirty="0" err="1" smtClean="0"/>
              <a:t>safbwynt</a:t>
            </a:r>
            <a:r>
              <a:rPr lang="en-GB" dirty="0" smtClean="0"/>
              <a:t> 3 </a:t>
            </a:r>
            <a:r>
              <a:rPr lang="en-GB" dirty="0" err="1" smtClean="0"/>
              <a:t>lefel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Mae’r</a:t>
            </a:r>
            <a:r>
              <a:rPr lang="en-GB" dirty="0" smtClean="0"/>
              <a:t> 3 </a:t>
            </a:r>
            <a:r>
              <a:rPr lang="en-GB" dirty="0" err="1" smtClean="0"/>
              <a:t>lefel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gysylltiedig</a:t>
            </a:r>
            <a:r>
              <a:rPr lang="en-GB" dirty="0" smtClean="0"/>
              <a:t> ac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rhyngweithio’n</a:t>
            </a:r>
            <a:r>
              <a:rPr lang="en-GB" dirty="0" smtClean="0"/>
              <a:t> </a:t>
            </a:r>
            <a:r>
              <a:rPr lang="en-GB" dirty="0" err="1" smtClean="0"/>
              <a:t>gyson</a:t>
            </a:r>
            <a:endParaRPr lang="en-GB" dirty="0" smtClean="0"/>
          </a:p>
          <a:p>
            <a:r>
              <a:rPr lang="en-GB" b="1" dirty="0" smtClean="0">
                <a:solidFill>
                  <a:srgbClr val="FF0000"/>
                </a:solidFill>
              </a:rPr>
              <a:t>P- </a:t>
            </a:r>
            <a:r>
              <a:rPr lang="en-GB" dirty="0" err="1" smtClean="0"/>
              <a:t>personol</a:t>
            </a:r>
            <a:r>
              <a:rPr lang="en-GB" dirty="0" smtClean="0"/>
              <a:t>- </a:t>
            </a:r>
            <a:r>
              <a:rPr lang="en-GB" dirty="0" err="1" smtClean="0"/>
              <a:t>meddyliau</a:t>
            </a:r>
            <a:r>
              <a:rPr lang="en-GB" dirty="0" smtClean="0"/>
              <a:t>, </a:t>
            </a:r>
            <a:r>
              <a:rPr lang="en-GB" dirty="0" err="1" smtClean="0"/>
              <a:t>teimladau</a:t>
            </a:r>
            <a:r>
              <a:rPr lang="en-GB" dirty="0" smtClean="0"/>
              <a:t>, </a:t>
            </a:r>
            <a:r>
              <a:rPr lang="en-GB" dirty="0" err="1" smtClean="0"/>
              <a:t>agweddau</a:t>
            </a:r>
            <a:endParaRPr lang="en-GB" dirty="0" smtClean="0"/>
          </a:p>
          <a:p>
            <a:r>
              <a:rPr lang="en-GB" b="1" dirty="0" smtClean="0">
                <a:solidFill>
                  <a:srgbClr val="FF0000"/>
                </a:solidFill>
              </a:rPr>
              <a:t>C-</a:t>
            </a:r>
            <a:r>
              <a:rPr lang="en-GB" dirty="0" smtClean="0"/>
              <a:t> </a:t>
            </a:r>
            <a:r>
              <a:rPr lang="en-GB" dirty="0" err="1" smtClean="0"/>
              <a:t>consensws</a:t>
            </a:r>
            <a:r>
              <a:rPr lang="en-GB" dirty="0" smtClean="0"/>
              <a:t>, </a:t>
            </a:r>
            <a:r>
              <a:rPr lang="en-GB" dirty="0" err="1" smtClean="0"/>
              <a:t>diwylliant</a:t>
            </a:r>
            <a:r>
              <a:rPr lang="en-GB" dirty="0" smtClean="0"/>
              <a:t>, </a:t>
            </a:r>
            <a:r>
              <a:rPr lang="en-GB" dirty="0" err="1" smtClean="0"/>
              <a:t>cydymffurfio</a:t>
            </a:r>
            <a:r>
              <a:rPr lang="en-GB" dirty="0" smtClean="0"/>
              <a:t>, </a:t>
            </a:r>
            <a:r>
              <a:rPr lang="en-GB" dirty="0" err="1" smtClean="0"/>
              <a:t>rheolau</a:t>
            </a:r>
            <a:r>
              <a:rPr lang="en-GB" dirty="0" smtClean="0"/>
              <a:t> </a:t>
            </a:r>
            <a:r>
              <a:rPr lang="en-GB" dirty="0" err="1" smtClean="0"/>
              <a:t>anysgrifenedig</a:t>
            </a:r>
            <a:endParaRPr lang="en-GB" dirty="0" smtClean="0"/>
          </a:p>
          <a:p>
            <a:r>
              <a:rPr lang="en-GB" b="1" dirty="0" smtClean="0">
                <a:solidFill>
                  <a:srgbClr val="FF0000"/>
                </a:solidFill>
              </a:rPr>
              <a:t>S-</a:t>
            </a:r>
            <a:r>
              <a:rPr lang="en-GB" dirty="0" smtClean="0"/>
              <a:t> </a:t>
            </a:r>
            <a:r>
              <a:rPr lang="en-GB" dirty="0" err="1" smtClean="0"/>
              <a:t>strwythur</a:t>
            </a:r>
            <a:r>
              <a:rPr lang="en-GB" dirty="0" smtClean="0"/>
              <a:t>, </a:t>
            </a:r>
            <a:r>
              <a:rPr lang="en-GB" dirty="0" err="1" smtClean="0"/>
              <a:t>rhaniadau</a:t>
            </a:r>
            <a:r>
              <a:rPr lang="en-GB" dirty="0" smtClean="0"/>
              <a:t> </a:t>
            </a:r>
            <a:r>
              <a:rPr lang="en-GB" dirty="0" err="1" smtClean="0"/>
              <a:t>cymdeithasol</a:t>
            </a:r>
            <a:r>
              <a:rPr lang="en-GB" dirty="0" smtClean="0"/>
              <a:t>, </a:t>
            </a:r>
            <a:r>
              <a:rPr lang="en-GB" dirty="0" err="1" smtClean="0"/>
              <a:t>gorthrwm</a:t>
            </a:r>
            <a:r>
              <a:rPr lang="en-GB" dirty="0" smtClean="0"/>
              <a:t>, </a:t>
            </a:r>
            <a:r>
              <a:rPr lang="en-GB" dirty="0" err="1" smtClean="0"/>
              <a:t>camwahaniaethu</a:t>
            </a:r>
            <a:r>
              <a:rPr lang="en-GB" dirty="0" smtClean="0"/>
              <a:t> yn </a:t>
            </a:r>
            <a:r>
              <a:rPr lang="en-GB" dirty="0" err="1" smtClean="0"/>
              <a:t>sefydliadol</a:t>
            </a:r>
            <a:r>
              <a:rPr lang="en-GB" dirty="0" smtClean="0"/>
              <a:t>, wedi ‘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gweu</a:t>
            </a:r>
            <a:r>
              <a:rPr lang="en-GB" dirty="0" smtClean="0"/>
              <a:t>’ </a:t>
            </a:r>
            <a:r>
              <a:rPr lang="en-GB" dirty="0" err="1"/>
              <a:t>i</a:t>
            </a:r>
            <a:r>
              <a:rPr lang="en-GB" dirty="0" smtClean="0"/>
              <a:t> </a:t>
            </a:r>
            <a:r>
              <a:rPr lang="en-GB" dirty="0" smtClean="0"/>
              <a:t>fewn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gymdeithas</a:t>
            </a:r>
            <a:endParaRPr lang="cy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4940808"/>
          </a:xfrm>
        </p:spPr>
        <p:txBody>
          <a:bodyPr>
            <a:normAutofit/>
          </a:bodyPr>
          <a:lstStyle/>
          <a:p>
            <a:r>
              <a:rPr lang="en-GB" i="1" dirty="0" smtClean="0"/>
              <a:t>Helpful to analyse situation in terms of 3 levels</a:t>
            </a:r>
          </a:p>
          <a:p>
            <a:r>
              <a:rPr lang="en-GB" i="1" dirty="0" smtClean="0"/>
              <a:t>The 3 levels (PCS) are interlinked and interact constantly</a:t>
            </a:r>
          </a:p>
          <a:p>
            <a:r>
              <a:rPr lang="en-GB" b="1" i="1" dirty="0" smtClean="0">
                <a:solidFill>
                  <a:srgbClr val="FF0000"/>
                </a:solidFill>
              </a:rPr>
              <a:t>P-</a:t>
            </a:r>
            <a:r>
              <a:rPr lang="en-GB" i="1" dirty="0" smtClean="0"/>
              <a:t> personal – thoughts, feelings, attitudes</a:t>
            </a:r>
          </a:p>
          <a:p>
            <a:r>
              <a:rPr lang="en-GB" b="1" i="1" dirty="0" smtClean="0">
                <a:solidFill>
                  <a:srgbClr val="FF0000"/>
                </a:solidFill>
              </a:rPr>
              <a:t>C</a:t>
            </a:r>
            <a:r>
              <a:rPr lang="en-GB" i="1" dirty="0" smtClean="0"/>
              <a:t>- cultural, consensus, conformity, unwritten rules</a:t>
            </a:r>
          </a:p>
          <a:p>
            <a:r>
              <a:rPr lang="en-GB" b="1" i="1" dirty="0" smtClean="0">
                <a:solidFill>
                  <a:srgbClr val="FF0000"/>
                </a:solidFill>
              </a:rPr>
              <a:t>S</a:t>
            </a:r>
            <a:r>
              <a:rPr lang="en-GB" i="1" dirty="0" smtClean="0"/>
              <a:t>- structural, social divisions, oppression &amp; discrimination are institutionalised, ‘sewn in’</a:t>
            </a:r>
          </a:p>
          <a:p>
            <a:r>
              <a:rPr lang="en-GB" i="1" dirty="0" smtClean="0"/>
              <a:t>Thompson, 2006</a:t>
            </a:r>
            <a:endParaRPr lang="cy-GB" i="1" dirty="0"/>
          </a:p>
        </p:txBody>
      </p:sp>
    </p:spTree>
    <p:extLst>
      <p:ext uri="{BB962C8B-B14F-4D97-AF65-F5344CB8AC3E}">
        <p14:creationId xmlns:p14="http://schemas.microsoft.com/office/powerpoint/2010/main" val="1221536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r"/>
            <a:r>
              <a:rPr lang="en-GB" sz="2400" dirty="0" err="1">
                <a:solidFill>
                  <a:prstClr val="black"/>
                </a:solidFill>
              </a:rPr>
              <a:t>Anghydraddoldeb</a:t>
            </a:r>
            <a:r>
              <a:rPr lang="en-GB" sz="2400" dirty="0">
                <a:solidFill>
                  <a:prstClr val="black"/>
                </a:solidFill>
              </a:rPr>
              <a:t> a </a:t>
            </a:r>
            <a:r>
              <a:rPr lang="en-GB" sz="2400" dirty="0" err="1">
                <a:solidFill>
                  <a:prstClr val="black"/>
                </a:solidFill>
              </a:rPr>
              <a:t>chamwahaniaethu</a:t>
            </a:r>
            <a:r>
              <a:rPr lang="en-GB" sz="2400" dirty="0">
                <a:solidFill>
                  <a:prstClr val="black"/>
                </a:solidFill>
              </a:rPr>
              <a:t/>
            </a:r>
            <a:br>
              <a:rPr lang="en-GB" sz="2400" dirty="0">
                <a:solidFill>
                  <a:prstClr val="black"/>
                </a:solidFill>
              </a:rPr>
            </a:br>
            <a:r>
              <a:rPr lang="en-GB" sz="2400" dirty="0">
                <a:solidFill>
                  <a:prstClr val="black"/>
                </a:solidFill>
              </a:rPr>
              <a:t>Inequalities and discrimination</a:t>
            </a:r>
            <a:br>
              <a:rPr lang="en-GB" sz="2400" dirty="0">
                <a:solidFill>
                  <a:prstClr val="black"/>
                </a:solidFill>
              </a:rPr>
            </a:br>
            <a:endParaRPr lang="cy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4940808"/>
          </a:xfrm>
        </p:spPr>
        <p:txBody>
          <a:bodyPr>
            <a:normAutofit fontScale="92500"/>
          </a:bodyPr>
          <a:lstStyle/>
          <a:p>
            <a:r>
              <a:rPr lang="en-GB" sz="2400" dirty="0" smtClean="0"/>
              <a:t>Mae </a:t>
            </a:r>
            <a:r>
              <a:rPr lang="en-GB" sz="2400" dirty="0" err="1"/>
              <a:t>d</a:t>
            </a:r>
            <a:r>
              <a:rPr lang="en-GB" sz="2400" dirty="0" err="1" smtClean="0"/>
              <a:t>adansoddi</a:t>
            </a:r>
            <a:r>
              <a:rPr lang="en-GB" sz="2400" dirty="0" smtClean="0"/>
              <a:t> PCS 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arddangos</a:t>
            </a:r>
            <a:r>
              <a:rPr lang="en-GB" sz="2400" dirty="0" smtClean="0"/>
              <a:t> y </a:t>
            </a:r>
            <a:r>
              <a:rPr lang="en-GB" sz="2400" dirty="0" err="1" smtClean="0"/>
              <a:t>gwahanol</a:t>
            </a:r>
            <a:r>
              <a:rPr lang="en-GB" sz="2400" dirty="0" smtClean="0"/>
              <a:t> </a:t>
            </a:r>
            <a:r>
              <a:rPr lang="en-GB" sz="2400" dirty="0" err="1" smtClean="0"/>
              <a:t>lefelau</a:t>
            </a:r>
            <a:r>
              <a:rPr lang="en-GB" sz="2400" dirty="0" smtClean="0"/>
              <a:t> </a:t>
            </a:r>
            <a:r>
              <a:rPr lang="en-GB" sz="2400" dirty="0" err="1" smtClean="0"/>
              <a:t>mae</a:t>
            </a:r>
            <a:r>
              <a:rPr lang="en-GB" sz="2400" dirty="0" smtClean="0"/>
              <a:t> </a:t>
            </a:r>
            <a:r>
              <a:rPr lang="en-GB" sz="2400" dirty="0" err="1" smtClean="0"/>
              <a:t>camwahaniaethu</a:t>
            </a:r>
            <a:r>
              <a:rPr lang="en-GB" sz="2400" dirty="0" smtClean="0"/>
              <a:t> 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digwydd</a:t>
            </a:r>
            <a:endParaRPr lang="en-GB" sz="2400" dirty="0" smtClean="0"/>
          </a:p>
          <a:p>
            <a:r>
              <a:rPr lang="en-GB" sz="2400" dirty="0" err="1" smtClean="0"/>
              <a:t>Arddangosir</a:t>
            </a:r>
            <a:r>
              <a:rPr lang="en-GB" sz="2400" dirty="0" smtClean="0"/>
              <a:t> </a:t>
            </a:r>
            <a:r>
              <a:rPr lang="en-GB" sz="2400" dirty="0" err="1" smtClean="0"/>
              <a:t>annigonolrwydd</a:t>
            </a:r>
            <a:r>
              <a:rPr lang="en-GB" sz="2400" dirty="0" smtClean="0"/>
              <a:t> </a:t>
            </a:r>
            <a:r>
              <a:rPr lang="en-GB" sz="2400" dirty="0" err="1" smtClean="0"/>
              <a:t>eglurhad</a:t>
            </a:r>
            <a:r>
              <a:rPr lang="en-GB" sz="2400" dirty="0" smtClean="0"/>
              <a:t> </a:t>
            </a:r>
            <a:r>
              <a:rPr lang="en-GB" sz="2400" dirty="0" err="1" smtClean="0"/>
              <a:t>sy’n</a:t>
            </a:r>
            <a:r>
              <a:rPr lang="en-GB" sz="2400" dirty="0" smtClean="0"/>
              <a:t> </a:t>
            </a:r>
            <a:r>
              <a:rPr lang="en-GB" sz="2400" dirty="0" err="1" smtClean="0"/>
              <a:t>stopio</a:t>
            </a:r>
            <a:r>
              <a:rPr lang="en-GB" sz="2400" dirty="0" smtClean="0"/>
              <a:t> </a:t>
            </a:r>
            <a:r>
              <a:rPr lang="en-GB" sz="2400" dirty="0" err="1" smtClean="0"/>
              <a:t>ar</a:t>
            </a:r>
            <a:r>
              <a:rPr lang="en-GB" sz="2400" dirty="0" smtClean="0"/>
              <a:t> </a:t>
            </a:r>
            <a:r>
              <a:rPr lang="en-GB" sz="2400" dirty="0" err="1" smtClean="0"/>
              <a:t>lefel</a:t>
            </a:r>
            <a:r>
              <a:rPr lang="en-GB" sz="2400" dirty="0" smtClean="0"/>
              <a:t> </a:t>
            </a:r>
            <a:r>
              <a:rPr lang="en-GB" sz="2400" dirty="0" err="1" smtClean="0"/>
              <a:t>unigol</a:t>
            </a:r>
            <a:endParaRPr lang="en-GB" sz="2400" dirty="0" smtClean="0"/>
          </a:p>
          <a:p>
            <a:r>
              <a:rPr lang="en-GB" sz="2400" dirty="0" err="1" smtClean="0"/>
              <a:t>Dydy</a:t>
            </a:r>
            <a:r>
              <a:rPr lang="en-GB" sz="2400" dirty="0" smtClean="0"/>
              <a:t> </a:t>
            </a:r>
            <a:r>
              <a:rPr lang="en-GB" sz="2400" dirty="0" err="1" smtClean="0"/>
              <a:t>gorthrwm</a:t>
            </a:r>
            <a:r>
              <a:rPr lang="en-GB" sz="2400" dirty="0" smtClean="0"/>
              <a:t> </a:t>
            </a:r>
            <a:r>
              <a:rPr lang="en-GB" sz="2400" dirty="0" err="1" smtClean="0"/>
              <a:t>ddim</a:t>
            </a:r>
            <a:r>
              <a:rPr lang="en-GB" sz="2400" dirty="0" smtClean="0"/>
              <a:t> 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deillio</a:t>
            </a:r>
            <a:r>
              <a:rPr lang="en-GB" sz="2400" dirty="0" smtClean="0"/>
              <a:t> o </a:t>
            </a:r>
            <a:r>
              <a:rPr lang="en-GB" sz="2400" dirty="0" err="1" smtClean="0"/>
              <a:t>weithrediadau</a:t>
            </a:r>
            <a:r>
              <a:rPr lang="en-GB" sz="2400" dirty="0" smtClean="0"/>
              <a:t> </a:t>
            </a:r>
            <a:r>
              <a:rPr lang="en-GB" sz="2400" dirty="0" err="1" smtClean="0"/>
              <a:t>unigol</a:t>
            </a:r>
            <a:endParaRPr lang="en-GB" sz="2400" dirty="0" smtClean="0"/>
          </a:p>
          <a:p>
            <a:r>
              <a:rPr lang="en-GB" sz="2400" dirty="0" smtClean="0"/>
              <a:t>Yn medru bod </a:t>
            </a:r>
            <a:r>
              <a:rPr lang="en-GB" sz="2400" dirty="0" smtClean="0"/>
              <a:t>ac yn </a:t>
            </a:r>
            <a:r>
              <a:rPr lang="en-GB" sz="2400" dirty="0" err="1" smtClean="0"/>
              <a:t>aml</a:t>
            </a:r>
            <a:r>
              <a:rPr lang="en-GB" sz="2400" dirty="0" smtClean="0"/>
              <a:t> </a:t>
            </a:r>
            <a:r>
              <a:rPr lang="en-GB" sz="2400" dirty="0" smtClean="0"/>
              <a:t>yn </a:t>
            </a:r>
            <a:r>
              <a:rPr lang="en-GB" sz="2400" dirty="0" err="1" smtClean="0"/>
              <a:t>sefydliadol</a:t>
            </a:r>
            <a:endParaRPr lang="en-GB" sz="2400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5321808"/>
          </a:xfrm>
        </p:spPr>
        <p:txBody>
          <a:bodyPr>
            <a:normAutofit/>
          </a:bodyPr>
          <a:lstStyle/>
          <a:p>
            <a:r>
              <a:rPr lang="en-GB" sz="2400" i="1" dirty="0" smtClean="0"/>
              <a:t>PCS analysis shows the different levels at which discrimination operates</a:t>
            </a:r>
          </a:p>
          <a:p>
            <a:r>
              <a:rPr lang="en-GB" sz="2400" i="1" dirty="0" smtClean="0"/>
              <a:t>Inadequacy of explanations that stop at the individual level</a:t>
            </a:r>
          </a:p>
          <a:p>
            <a:r>
              <a:rPr lang="en-GB" sz="2400" i="1" dirty="0" smtClean="0"/>
              <a:t>Oppression does not derive from individual actions </a:t>
            </a:r>
          </a:p>
          <a:p>
            <a:r>
              <a:rPr lang="en-GB" sz="2400" i="1" dirty="0" smtClean="0"/>
              <a:t>Can be and is often institutional</a:t>
            </a:r>
          </a:p>
          <a:p>
            <a:r>
              <a:rPr lang="en-GB" i="1" dirty="0" smtClean="0"/>
              <a:t>Thompson 2006</a:t>
            </a:r>
            <a:endParaRPr lang="cy-GB" i="1" dirty="0"/>
          </a:p>
        </p:txBody>
      </p:sp>
    </p:spTree>
    <p:extLst>
      <p:ext uri="{BB962C8B-B14F-4D97-AF65-F5344CB8AC3E}">
        <p14:creationId xmlns:p14="http://schemas.microsoft.com/office/powerpoint/2010/main" val="1878074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 eaLnBrk="1">
              <a:defRPr/>
            </a:pPr>
            <a:r>
              <a:rPr lang="en-US" sz="4000" dirty="0" err="1" smtClean="0">
                <a:solidFill>
                  <a:srgbClr val="2C7C9F"/>
                </a:solidFill>
                <a:latin typeface="News Gothic MT"/>
                <a:ea typeface="+mj-ea"/>
                <a:cs typeface="News Gothic MT"/>
              </a:rPr>
              <a:t>Tasg</a:t>
            </a:r>
            <a:r>
              <a:rPr lang="en-US" sz="4000" dirty="0" smtClean="0">
                <a:solidFill>
                  <a:srgbClr val="2C7C9F"/>
                </a:solidFill>
                <a:latin typeface="News Gothic MT"/>
                <a:ea typeface="+mj-ea"/>
                <a:cs typeface="News Gothic MT"/>
              </a:rPr>
              <a:t>/ Task</a:t>
            </a:r>
            <a:br>
              <a:rPr lang="en-US" sz="4000" dirty="0" smtClean="0">
                <a:solidFill>
                  <a:srgbClr val="2C7C9F"/>
                </a:solidFill>
                <a:latin typeface="News Gothic MT"/>
                <a:ea typeface="+mj-ea"/>
                <a:cs typeface="News Gothic MT"/>
              </a:rPr>
            </a:br>
            <a:r>
              <a:rPr lang="en-US" sz="4000" dirty="0" smtClean="0">
                <a:solidFill>
                  <a:srgbClr val="2C7C9F"/>
                </a:solidFill>
                <a:latin typeface="News Gothic MT"/>
                <a:ea typeface="+mj-ea"/>
                <a:cs typeface="News Gothic MT"/>
              </a:rPr>
              <a:t>Power / Empowerment</a:t>
            </a:r>
            <a:endParaRPr lang="en-US" sz="4000" dirty="0">
              <a:solidFill>
                <a:srgbClr val="2C7C9F"/>
              </a:solidFill>
              <a:latin typeface="News Gothic MT"/>
              <a:ea typeface="+mj-ea"/>
              <a:cs typeface="News Gothic M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981200"/>
            <a:ext cx="3657600" cy="3877056"/>
          </a:xfrm>
        </p:spPr>
        <p:txBody>
          <a:bodyPr>
            <a:normAutofit fontScale="92500" lnSpcReduction="10000"/>
          </a:bodyPr>
          <a:lstStyle/>
          <a:p>
            <a:pPr marL="457200" indent="-457200" eaLnBrk="1">
              <a:buFont typeface="Arial" panose="020B0604020202020204" pitchFamily="34" charset="0"/>
              <a:buChar char="•"/>
            </a:pPr>
            <a:r>
              <a:rPr lang="en-US" altLang="cy-GB" sz="3000" dirty="0" err="1" smtClean="0">
                <a:latin typeface="News Gothic MT" charset="0"/>
              </a:rPr>
              <a:t>Yn</a:t>
            </a:r>
            <a:r>
              <a:rPr lang="en-US" altLang="cy-GB" sz="3000" dirty="0" smtClean="0">
                <a:latin typeface="News Gothic MT" charset="0"/>
              </a:rPr>
              <a:t> </a:t>
            </a:r>
            <a:r>
              <a:rPr lang="en-US" altLang="cy-GB" sz="3000" dirty="0" err="1" smtClean="0">
                <a:latin typeface="News Gothic MT" charset="0"/>
              </a:rPr>
              <a:t>unigol</a:t>
            </a:r>
            <a:r>
              <a:rPr lang="en-US" altLang="cy-GB" sz="3000" dirty="0" smtClean="0">
                <a:latin typeface="News Gothic MT" charset="0"/>
              </a:rPr>
              <a:t>: </a:t>
            </a:r>
            <a:r>
              <a:rPr lang="en-US" altLang="cy-GB" sz="3000" dirty="0" err="1" smtClean="0">
                <a:latin typeface="News Gothic MT" charset="0"/>
              </a:rPr>
              <a:t>meddyliwch</a:t>
            </a:r>
            <a:r>
              <a:rPr lang="en-US" altLang="cy-GB" sz="3000" dirty="0" smtClean="0">
                <a:latin typeface="News Gothic MT" charset="0"/>
              </a:rPr>
              <a:t> am 3 </a:t>
            </a:r>
            <a:r>
              <a:rPr lang="en-US" altLang="cy-GB" sz="3000" dirty="0" err="1" smtClean="0">
                <a:latin typeface="News Gothic MT" charset="0"/>
              </a:rPr>
              <a:t>tro</a:t>
            </a:r>
            <a:r>
              <a:rPr lang="en-US" altLang="cy-GB" sz="3000" dirty="0" smtClean="0">
                <a:latin typeface="News Gothic MT" charset="0"/>
              </a:rPr>
              <a:t> </a:t>
            </a:r>
            <a:r>
              <a:rPr lang="en-US" altLang="cy-GB" sz="3000" dirty="0" err="1" smtClean="0">
                <a:latin typeface="News Gothic MT" charset="0"/>
              </a:rPr>
              <a:t>yn</a:t>
            </a:r>
            <a:r>
              <a:rPr lang="en-US" altLang="cy-GB" sz="3000" dirty="0" smtClean="0">
                <a:latin typeface="News Gothic MT" charset="0"/>
              </a:rPr>
              <a:t> </a:t>
            </a:r>
            <a:r>
              <a:rPr lang="en-US" altLang="cy-GB" sz="3000" dirty="0" err="1" smtClean="0">
                <a:latin typeface="News Gothic MT" charset="0"/>
              </a:rPr>
              <a:t>eich</a:t>
            </a:r>
            <a:r>
              <a:rPr lang="en-US" altLang="cy-GB" sz="3000" dirty="0" smtClean="0">
                <a:latin typeface="News Gothic MT" charset="0"/>
              </a:rPr>
              <a:t> </a:t>
            </a:r>
            <a:r>
              <a:rPr lang="en-US" altLang="cy-GB" sz="3000" dirty="0" err="1" smtClean="0">
                <a:latin typeface="News Gothic MT" charset="0"/>
              </a:rPr>
              <a:t>bywyd</a:t>
            </a:r>
            <a:r>
              <a:rPr lang="en-US" altLang="cy-GB" sz="3000" dirty="0" smtClean="0">
                <a:latin typeface="News Gothic MT" charset="0"/>
              </a:rPr>
              <a:t> </a:t>
            </a:r>
            <a:r>
              <a:rPr lang="en-US" altLang="cy-GB" sz="3000" dirty="0" err="1" smtClean="0">
                <a:latin typeface="News Gothic MT" charset="0"/>
              </a:rPr>
              <a:t>lle</a:t>
            </a:r>
            <a:r>
              <a:rPr lang="en-US" altLang="cy-GB" sz="3000" dirty="0" smtClean="0">
                <a:latin typeface="News Gothic MT" charset="0"/>
              </a:rPr>
              <a:t> </a:t>
            </a:r>
            <a:r>
              <a:rPr lang="en-US" altLang="cy-GB" sz="3000" dirty="0" err="1" smtClean="0">
                <a:latin typeface="News Gothic MT" charset="0"/>
              </a:rPr>
              <a:t>rydych</a:t>
            </a:r>
            <a:r>
              <a:rPr lang="en-US" altLang="cy-GB" sz="3000" dirty="0" smtClean="0">
                <a:latin typeface="News Gothic MT" charset="0"/>
              </a:rPr>
              <a:t> </a:t>
            </a:r>
            <a:r>
              <a:rPr lang="en-US" altLang="cy-GB" sz="3000" dirty="0" err="1" smtClean="0">
                <a:latin typeface="News Gothic MT" charset="0"/>
              </a:rPr>
              <a:t>wedi</a:t>
            </a:r>
            <a:r>
              <a:rPr lang="en-US" altLang="cy-GB" sz="3000" dirty="0" smtClean="0">
                <a:latin typeface="News Gothic MT" charset="0"/>
              </a:rPr>
              <a:t> </a:t>
            </a:r>
            <a:r>
              <a:rPr lang="en-US" altLang="cy-GB" sz="3000" dirty="0" err="1" smtClean="0">
                <a:latin typeface="News Gothic MT" charset="0"/>
              </a:rPr>
              <a:t>teimlo’n</a:t>
            </a:r>
            <a:r>
              <a:rPr lang="en-US" altLang="cy-GB" sz="3000" dirty="0" smtClean="0">
                <a:latin typeface="News Gothic MT" charset="0"/>
              </a:rPr>
              <a:t> </a:t>
            </a:r>
            <a:r>
              <a:rPr lang="en-US" altLang="cy-GB" sz="3000" dirty="0" err="1" smtClean="0">
                <a:latin typeface="News Gothic MT" charset="0"/>
              </a:rPr>
              <a:t>bwerus</a:t>
            </a:r>
            <a:r>
              <a:rPr lang="en-US" altLang="cy-GB" sz="3000" dirty="0" smtClean="0">
                <a:latin typeface="News Gothic MT" charset="0"/>
              </a:rPr>
              <a:t> a 3 </a:t>
            </a:r>
            <a:r>
              <a:rPr lang="en-US" altLang="cy-GB" sz="3000" dirty="0" err="1" smtClean="0">
                <a:latin typeface="News Gothic MT" charset="0"/>
              </a:rPr>
              <a:t>tro</a:t>
            </a:r>
            <a:r>
              <a:rPr lang="en-US" altLang="cy-GB" sz="3000" dirty="0" smtClean="0">
                <a:latin typeface="News Gothic MT" charset="0"/>
              </a:rPr>
              <a:t> </a:t>
            </a:r>
            <a:r>
              <a:rPr lang="en-US" altLang="cy-GB" sz="3000" dirty="0" err="1" smtClean="0">
                <a:latin typeface="News Gothic MT" charset="0"/>
              </a:rPr>
              <a:t>eich</a:t>
            </a:r>
            <a:r>
              <a:rPr lang="en-US" altLang="cy-GB" sz="3000" dirty="0" smtClean="0">
                <a:latin typeface="News Gothic MT" charset="0"/>
              </a:rPr>
              <a:t> bod </a:t>
            </a:r>
            <a:r>
              <a:rPr lang="en-US" altLang="cy-GB" sz="3000" dirty="0" err="1" smtClean="0">
                <a:latin typeface="News Gothic MT" charset="0"/>
              </a:rPr>
              <a:t>wedi</a:t>
            </a:r>
            <a:r>
              <a:rPr lang="en-US" altLang="cy-GB" sz="3000" dirty="0" smtClean="0">
                <a:latin typeface="News Gothic MT" charset="0"/>
              </a:rPr>
              <a:t> </a:t>
            </a:r>
            <a:r>
              <a:rPr lang="en-US" altLang="cy-GB" sz="3000" dirty="0" err="1" smtClean="0">
                <a:latin typeface="News Gothic MT" charset="0"/>
              </a:rPr>
              <a:t>teimlo</a:t>
            </a:r>
            <a:r>
              <a:rPr lang="en-US" altLang="cy-GB" sz="3000" dirty="0" smtClean="0">
                <a:latin typeface="News Gothic MT" charset="0"/>
              </a:rPr>
              <a:t> </a:t>
            </a:r>
            <a:r>
              <a:rPr lang="en-US" altLang="cy-GB" sz="3000" dirty="0" err="1" smtClean="0">
                <a:latin typeface="News Gothic MT" charset="0"/>
              </a:rPr>
              <a:t>yn</a:t>
            </a:r>
            <a:r>
              <a:rPr lang="en-US" altLang="cy-GB" sz="3000" dirty="0" smtClean="0">
                <a:latin typeface="News Gothic MT" charset="0"/>
              </a:rPr>
              <a:t> </a:t>
            </a:r>
            <a:r>
              <a:rPr lang="en-US" altLang="cy-GB" sz="3000" dirty="0" err="1" smtClean="0">
                <a:latin typeface="News Gothic MT" charset="0"/>
              </a:rPr>
              <a:t>ddib</a:t>
            </a:r>
            <a:r>
              <a:rPr lang="en-US" altLang="cy-GB" sz="3000" dirty="0" err="1" smtClean="0">
                <a:latin typeface="Lucida Sans Unicode"/>
                <a:cs typeface="Lucida Sans Unicode"/>
              </a:rPr>
              <a:t>ŵ</a:t>
            </a:r>
            <a:r>
              <a:rPr lang="en-US" altLang="cy-GB" sz="3000" dirty="0" err="1" smtClean="0">
                <a:latin typeface="News Gothic MT" charset="0"/>
              </a:rPr>
              <a:t>er</a:t>
            </a:r>
            <a:endParaRPr lang="en-US" altLang="cy-GB" sz="3000" dirty="0" smtClean="0">
              <a:latin typeface="News Gothic MT" charset="0"/>
            </a:endParaRPr>
          </a:p>
          <a:p>
            <a:pPr marL="457200" indent="-457200" eaLnBrk="1">
              <a:buFont typeface="Arial" panose="020B0604020202020204" pitchFamily="34" charset="0"/>
              <a:buChar char="•"/>
            </a:pPr>
            <a:r>
              <a:rPr lang="en-US" altLang="cy-GB" sz="3000" dirty="0" smtClean="0">
                <a:latin typeface="News Gothic MT" charset="0"/>
              </a:rPr>
              <a:t>Beth </a:t>
            </a:r>
            <a:r>
              <a:rPr lang="en-US" altLang="cy-GB" sz="3000" dirty="0" err="1" smtClean="0">
                <a:latin typeface="News Gothic MT" charset="0"/>
              </a:rPr>
              <a:t>oedd</a:t>
            </a:r>
            <a:r>
              <a:rPr lang="en-US" altLang="cy-GB" sz="3000" dirty="0" smtClean="0">
                <a:latin typeface="News Gothic MT" charset="0"/>
              </a:rPr>
              <a:t> </a:t>
            </a:r>
            <a:r>
              <a:rPr lang="en-US" altLang="cy-GB" sz="3000" dirty="0" err="1" smtClean="0">
                <a:latin typeface="News Gothic MT" charset="0"/>
              </a:rPr>
              <a:t>natur</a:t>
            </a:r>
            <a:r>
              <a:rPr lang="en-US" altLang="cy-GB" sz="3000" dirty="0" smtClean="0">
                <a:latin typeface="News Gothic MT" charset="0"/>
              </a:rPr>
              <a:t> y </a:t>
            </a:r>
            <a:r>
              <a:rPr lang="en-US" altLang="cy-GB" sz="3000" dirty="0" err="1" smtClean="0">
                <a:latin typeface="News Gothic MT" charset="0"/>
              </a:rPr>
              <a:t>p</a:t>
            </a:r>
            <a:r>
              <a:rPr lang="en-US" altLang="cy-GB" sz="3000" dirty="0" err="1" smtClean="0">
                <a:latin typeface="Lucida Sans Unicode"/>
                <a:cs typeface="Lucida Sans Unicode"/>
              </a:rPr>
              <a:t>ŵer</a:t>
            </a:r>
            <a:r>
              <a:rPr lang="en-US" altLang="cy-GB" sz="3000" dirty="0" smtClean="0">
                <a:latin typeface="Lucida Sans Unicode"/>
                <a:cs typeface="Lucida Sans Unicode"/>
              </a:rPr>
              <a:t>?</a:t>
            </a:r>
            <a:endParaRPr lang="en-US" altLang="cy-GB" sz="3000" dirty="0" smtClean="0">
              <a:latin typeface="News Gothic MT" charset="0"/>
            </a:endParaRPr>
          </a:p>
          <a:p>
            <a:pPr marL="0" indent="0" eaLnBrk="1"/>
            <a:endParaRPr lang="en-US" altLang="cy-GB" sz="3200" dirty="0" smtClean="0">
              <a:latin typeface="News Gothic MT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i="1" dirty="0"/>
              <a:t>Individually: identify 3 times in your life when you felt powerful and 3 times in your life when you have felt </a:t>
            </a:r>
            <a:r>
              <a:rPr lang="en-US" sz="2800" i="1" dirty="0" smtClean="0"/>
              <a:t>powerless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i="1" dirty="0" smtClean="0"/>
              <a:t>What was the nature of the power?</a:t>
            </a:r>
          </a:p>
          <a:p>
            <a:endParaRPr lang="en-US" sz="2800" dirty="0"/>
          </a:p>
          <a:p>
            <a:endParaRPr lang="cy-GB" sz="2800" dirty="0"/>
          </a:p>
        </p:txBody>
      </p:sp>
      <p:pic>
        <p:nvPicPr>
          <p:cNvPr id="1026" name="Picture 2" descr="C:\Users\l.roberts\AppData\Local\Microsoft\Windows\Temporary Internet Files\Content.IE5\HEPN0LIZ\powerful-00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458" y="152400"/>
            <a:ext cx="2597258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8316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 eaLnBrk="1">
              <a:defRPr/>
            </a:pPr>
            <a:r>
              <a:rPr lang="en-US" sz="4400" dirty="0" err="1" smtClean="0">
                <a:solidFill>
                  <a:schemeClr val="accent1"/>
                </a:solidFill>
                <a:ea typeface="+mj-ea"/>
                <a:cs typeface="News Gothic MT"/>
              </a:rPr>
              <a:t>Natur</a:t>
            </a:r>
            <a:r>
              <a:rPr lang="en-US" sz="4400" dirty="0" smtClean="0">
                <a:solidFill>
                  <a:schemeClr val="accent1"/>
                </a:solidFill>
                <a:ea typeface="+mj-ea"/>
                <a:cs typeface="News Gothic MT"/>
              </a:rPr>
              <a:t> </a:t>
            </a:r>
            <a:r>
              <a:rPr lang="en-US" sz="4400" dirty="0" err="1" smtClean="0">
                <a:solidFill>
                  <a:schemeClr val="accent1"/>
                </a:solidFill>
                <a:ea typeface="+mj-ea"/>
                <a:cs typeface="News Gothic MT"/>
              </a:rPr>
              <a:t>p</a:t>
            </a:r>
            <a:r>
              <a:rPr lang="en-US" sz="4400" dirty="0" err="1" smtClean="0">
                <a:solidFill>
                  <a:schemeClr val="accent1"/>
                </a:solidFill>
                <a:ea typeface="+mj-ea"/>
                <a:cs typeface="Lucida Sans Unicode"/>
              </a:rPr>
              <a:t>ŵer</a:t>
            </a:r>
            <a:r>
              <a:rPr lang="en-US" sz="4400" dirty="0" smtClean="0">
                <a:solidFill>
                  <a:schemeClr val="accent1"/>
                </a:solidFill>
                <a:ea typeface="+mj-ea"/>
                <a:cs typeface="Lucida Sans Unicode"/>
              </a:rPr>
              <a:t/>
            </a:r>
            <a:br>
              <a:rPr lang="en-US" sz="4400" dirty="0" smtClean="0">
                <a:solidFill>
                  <a:schemeClr val="accent1"/>
                </a:solidFill>
                <a:ea typeface="+mj-ea"/>
                <a:cs typeface="Lucida Sans Unicode"/>
              </a:rPr>
            </a:br>
            <a:r>
              <a:rPr lang="en-US" sz="4400" dirty="0" smtClean="0">
                <a:solidFill>
                  <a:schemeClr val="accent1"/>
                </a:solidFill>
                <a:latin typeface="News Gothic MT"/>
                <a:ea typeface="+mj-ea"/>
                <a:cs typeface="News Gothic MT"/>
              </a:rPr>
              <a:t>Nature of power</a:t>
            </a:r>
            <a:endParaRPr lang="en-US" sz="4400" dirty="0">
              <a:solidFill>
                <a:schemeClr val="accent1"/>
              </a:solidFill>
              <a:latin typeface="News Gothic MT"/>
              <a:ea typeface="+mj-ea"/>
              <a:cs typeface="News Gothic M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marL="0" indent="0" eaLnBrk="1"/>
            <a:r>
              <a:rPr lang="en-US" altLang="cy-GB" sz="3200" dirty="0" smtClean="0"/>
              <a:t>Mae </a:t>
            </a:r>
            <a:r>
              <a:rPr lang="en-US" altLang="cy-GB" sz="3200" dirty="0" err="1" smtClean="0"/>
              <a:t>p</a:t>
            </a:r>
            <a:r>
              <a:rPr lang="en-US" altLang="cy-GB" sz="3200" dirty="0" err="1" smtClean="0">
                <a:cs typeface="Lucida Sans Unicode"/>
              </a:rPr>
              <a:t>ŵer</a:t>
            </a:r>
            <a:r>
              <a:rPr lang="en-US" altLang="cy-GB" sz="3200" dirty="0" smtClean="0">
                <a:cs typeface="Lucida Sans Unicode"/>
              </a:rPr>
              <a:t> </a:t>
            </a:r>
            <a:r>
              <a:rPr lang="en-US" altLang="cy-GB" sz="3200" dirty="0" err="1" smtClean="0">
                <a:cs typeface="Lucida Sans Unicode"/>
              </a:rPr>
              <a:t>yn</a:t>
            </a:r>
            <a:r>
              <a:rPr lang="en-US" altLang="cy-GB" sz="3200" dirty="0" smtClean="0">
                <a:cs typeface="Lucida Sans Unicode"/>
              </a:rPr>
              <a:t> </a:t>
            </a:r>
            <a:r>
              <a:rPr lang="en-US" altLang="cy-GB" sz="3200" dirty="0" err="1" smtClean="0">
                <a:cs typeface="Lucida Sans Unicode"/>
              </a:rPr>
              <a:t>medru</a:t>
            </a:r>
            <a:r>
              <a:rPr lang="en-US" altLang="cy-GB" sz="3200" dirty="0" smtClean="0">
                <a:cs typeface="Lucida Sans Unicode"/>
              </a:rPr>
              <a:t> bod </a:t>
            </a:r>
            <a:r>
              <a:rPr lang="en-US" altLang="cy-GB" sz="3200" dirty="0" err="1" smtClean="0">
                <a:cs typeface="Lucida Sans Unicode"/>
              </a:rPr>
              <a:t>yn</a:t>
            </a:r>
            <a:endParaRPr lang="en-US" altLang="cy-GB" sz="3200" dirty="0" smtClean="0">
              <a:cs typeface="Lucida Sans Unicode"/>
            </a:endParaRPr>
          </a:p>
          <a:p>
            <a:pPr marL="457200" indent="-457200" eaLnBrk="1">
              <a:buFont typeface="Arial" panose="020B0604020202020204" pitchFamily="34" charset="0"/>
              <a:buChar char="•"/>
            </a:pPr>
            <a:r>
              <a:rPr lang="en-US" altLang="cy-GB" sz="3200" dirty="0" err="1" smtClean="0">
                <a:cs typeface="Lucida Sans Unicode"/>
              </a:rPr>
              <a:t>Emosiynol</a:t>
            </a:r>
            <a:endParaRPr lang="en-US" altLang="cy-GB" sz="3200" dirty="0" smtClean="0">
              <a:cs typeface="Lucida Sans Unicode"/>
            </a:endParaRPr>
          </a:p>
          <a:p>
            <a:pPr marL="457200" indent="-457200" eaLnBrk="1">
              <a:buFont typeface="Arial" panose="020B0604020202020204" pitchFamily="34" charset="0"/>
              <a:buChar char="•"/>
            </a:pPr>
            <a:r>
              <a:rPr lang="en-US" altLang="cy-GB" sz="3200" dirty="0" err="1" smtClean="0">
                <a:cs typeface="Lucida Sans Unicode"/>
              </a:rPr>
              <a:t>Wleidyddol</a:t>
            </a:r>
            <a:endParaRPr lang="en-US" altLang="cy-GB" sz="3200" dirty="0" smtClean="0">
              <a:cs typeface="Lucida Sans Unicode"/>
            </a:endParaRPr>
          </a:p>
          <a:p>
            <a:pPr marL="457200" indent="-457200" eaLnBrk="1">
              <a:buFont typeface="Arial" panose="020B0604020202020204" pitchFamily="34" charset="0"/>
              <a:buChar char="•"/>
            </a:pPr>
            <a:r>
              <a:rPr lang="en-US" altLang="cy-GB" sz="3200" dirty="0" err="1" smtClean="0">
                <a:cs typeface="Lucida Sans Unicode"/>
              </a:rPr>
              <a:t>Economaidd</a:t>
            </a:r>
            <a:endParaRPr lang="en-US" altLang="cy-GB" sz="3200" dirty="0" smtClean="0">
              <a:cs typeface="Lucida Sans Unicode"/>
            </a:endParaRPr>
          </a:p>
          <a:p>
            <a:pPr marL="457200" indent="-457200" eaLnBrk="1">
              <a:buFont typeface="Arial" panose="020B0604020202020204" pitchFamily="34" charset="0"/>
              <a:buChar char="•"/>
            </a:pPr>
            <a:r>
              <a:rPr lang="en-US" altLang="cy-GB" sz="3200" dirty="0" err="1" smtClean="0">
                <a:cs typeface="Lucida Sans Unicode"/>
              </a:rPr>
              <a:t>Diwylliannol</a:t>
            </a:r>
            <a:r>
              <a:rPr lang="en-US" altLang="cy-GB" sz="3200" dirty="0" smtClean="0">
                <a:cs typeface="Lucida Sans Unicode"/>
              </a:rPr>
              <a:t> </a:t>
            </a:r>
            <a:endParaRPr lang="en-US" altLang="cy-GB" sz="3200" dirty="0">
              <a:cs typeface="Lucida Sans Unicode"/>
            </a:endParaRPr>
          </a:p>
          <a:p>
            <a:pPr marL="457200" indent="-457200" eaLnBrk="1">
              <a:buFont typeface="Arial" panose="020B0604020202020204" pitchFamily="34" charset="0"/>
              <a:buChar char="•"/>
            </a:pPr>
            <a:r>
              <a:rPr lang="en-US" altLang="cy-GB" sz="3200" dirty="0" err="1" smtClean="0">
                <a:cs typeface="Lucida Sans Unicode"/>
              </a:rPr>
              <a:t>Corfforol</a:t>
            </a:r>
            <a:endParaRPr lang="en-US" altLang="cy-GB" sz="3200" dirty="0" smtClean="0">
              <a:cs typeface="Lucida Sans Unicode"/>
            </a:endParaRPr>
          </a:p>
          <a:p>
            <a:pPr marL="0" indent="0" eaLnBrk="1"/>
            <a:endParaRPr lang="en-US" altLang="cy-GB" sz="3200" dirty="0" smtClean="0">
              <a:latin typeface="News Gothic MT" charset="0"/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4648200" y="1676400"/>
            <a:ext cx="4038600" cy="5180013"/>
          </a:xfrm>
        </p:spPr>
        <p:txBody>
          <a:bodyPr/>
          <a:lstStyle/>
          <a:p>
            <a:pPr marL="0" indent="0" eaLnBrk="1"/>
            <a:r>
              <a:rPr lang="en-US" altLang="cy-GB" sz="3200" i="1" dirty="0">
                <a:latin typeface="Miriam" panose="020B0502050101010101" pitchFamily="34" charset="-79"/>
                <a:cs typeface="Miriam" panose="020B0502050101010101" pitchFamily="34" charset="-79"/>
              </a:rPr>
              <a:t>Power can be:</a:t>
            </a:r>
          </a:p>
          <a:p>
            <a:pPr marL="0" indent="0" eaLnBrk="1">
              <a:buFontTx/>
              <a:buChar char="•"/>
            </a:pPr>
            <a:r>
              <a:rPr lang="en-US" altLang="cy-GB" sz="3200" i="1" dirty="0" smtClean="0">
                <a:latin typeface="Miriam" panose="020B0502050101010101" pitchFamily="34" charset="-79"/>
                <a:cs typeface="Miriam" panose="020B0502050101010101" pitchFamily="34" charset="-79"/>
              </a:rPr>
              <a:t>Emotional</a:t>
            </a:r>
          </a:p>
          <a:p>
            <a:pPr marL="0" indent="0" eaLnBrk="1">
              <a:buFontTx/>
              <a:buChar char="•"/>
            </a:pPr>
            <a:r>
              <a:rPr lang="en-US" altLang="cy-GB" sz="3200" i="1" dirty="0" smtClean="0">
                <a:latin typeface="Miriam" panose="020B0502050101010101" pitchFamily="34" charset="-79"/>
                <a:cs typeface="Miriam" panose="020B0502050101010101" pitchFamily="34" charset="-79"/>
              </a:rPr>
              <a:t>Political</a:t>
            </a:r>
            <a:endParaRPr lang="en-US" altLang="cy-GB" sz="3200" i="1" dirty="0">
              <a:latin typeface="Miriam" panose="020B0502050101010101" pitchFamily="34" charset="-79"/>
              <a:cs typeface="Miriam" panose="020B0502050101010101" pitchFamily="34" charset="-79"/>
            </a:endParaRPr>
          </a:p>
          <a:p>
            <a:pPr marL="0" indent="0" eaLnBrk="1">
              <a:buFontTx/>
              <a:buChar char="•"/>
            </a:pPr>
            <a:r>
              <a:rPr lang="en-US" altLang="cy-GB" sz="3200" i="1" dirty="0">
                <a:latin typeface="Miriam" panose="020B0502050101010101" pitchFamily="34" charset="-79"/>
                <a:cs typeface="Miriam" panose="020B0502050101010101" pitchFamily="34" charset="-79"/>
              </a:rPr>
              <a:t>Economic</a:t>
            </a:r>
          </a:p>
          <a:p>
            <a:pPr marL="0" indent="0" eaLnBrk="1">
              <a:buFontTx/>
              <a:buChar char="•"/>
            </a:pPr>
            <a:r>
              <a:rPr lang="en-US" altLang="cy-GB" sz="3200" i="1" dirty="0">
                <a:latin typeface="Miriam" panose="020B0502050101010101" pitchFamily="34" charset="-79"/>
                <a:cs typeface="Miriam" panose="020B0502050101010101" pitchFamily="34" charset="-79"/>
              </a:rPr>
              <a:t>Cultural</a:t>
            </a:r>
          </a:p>
          <a:p>
            <a:pPr marL="0" indent="0" eaLnBrk="1">
              <a:buFontTx/>
              <a:buChar char="•"/>
            </a:pPr>
            <a:r>
              <a:rPr lang="en-US" altLang="cy-GB" sz="3200" i="1" dirty="0">
                <a:latin typeface="Miriam" panose="020B0502050101010101" pitchFamily="34" charset="-79"/>
                <a:cs typeface="Miriam" panose="020B0502050101010101" pitchFamily="34" charset="-79"/>
              </a:rPr>
              <a:t>Physical……..</a:t>
            </a:r>
          </a:p>
          <a:p>
            <a:endParaRPr lang="cy-GB" i="1" dirty="0"/>
          </a:p>
        </p:txBody>
      </p:sp>
      <p:pic>
        <p:nvPicPr>
          <p:cNvPr id="9" name="Picture 2" descr="C:\Users\l.roberts\AppData\Local\Microsoft\Windows\Temporary Internet Files\Content.IE5\HEPN0LIZ\powerful-00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458" y="152400"/>
            <a:ext cx="3130658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4836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1"/>
          <p:cNvSpPr>
            <a:spLocks noGrp="1" noChangeArrowheads="1"/>
          </p:cNvSpPr>
          <p:nvPr>
            <p:ph type="title"/>
          </p:nvPr>
        </p:nvSpPr>
        <p:spPr/>
        <p:txBody>
          <a:bodyPr lIns="0" tIns="0" rIns="0" bIns="0" anchor="b">
            <a:normAutofit fontScale="90000"/>
          </a:bodyPr>
          <a:lstStyle/>
          <a:p>
            <a:pPr algn="r" defTabSz="914400" eaLnBrk="1">
              <a:defRPr/>
            </a:pPr>
            <a:r>
              <a:rPr lang="en-US" sz="4600" dirty="0" err="1" smtClean="0">
                <a:solidFill>
                  <a:srgbClr val="2C7C9F"/>
                </a:solidFill>
                <a:latin typeface="News Gothic MT" charset="0"/>
                <a:ea typeface="+mj-ea"/>
                <a:cs typeface="News Gothic MT" charset="0"/>
                <a:sym typeface="News Gothic MT" charset="0"/>
              </a:rPr>
              <a:t>Ymbweru</a:t>
            </a:r>
            <a:r>
              <a:rPr lang="en-US" sz="4600" dirty="0" smtClean="0">
                <a:solidFill>
                  <a:srgbClr val="2C7C9F"/>
                </a:solidFill>
                <a:latin typeface="News Gothic MT" charset="0"/>
                <a:ea typeface="+mj-ea"/>
                <a:cs typeface="News Gothic MT" charset="0"/>
                <a:sym typeface="News Gothic MT" charset="0"/>
              </a:rPr>
              <a:t/>
            </a:r>
            <a:br>
              <a:rPr lang="en-US" sz="4600" dirty="0" smtClean="0">
                <a:solidFill>
                  <a:srgbClr val="2C7C9F"/>
                </a:solidFill>
                <a:latin typeface="News Gothic MT" charset="0"/>
                <a:ea typeface="+mj-ea"/>
                <a:cs typeface="News Gothic MT" charset="0"/>
                <a:sym typeface="News Gothic MT" charset="0"/>
              </a:rPr>
            </a:br>
            <a:r>
              <a:rPr lang="en-US" sz="4600" i="1" dirty="0" smtClean="0">
                <a:solidFill>
                  <a:srgbClr val="2C7C9F"/>
                </a:solidFill>
                <a:latin typeface="News Gothic MT" charset="0"/>
                <a:ea typeface="+mj-ea"/>
                <a:cs typeface="News Gothic MT" charset="0"/>
                <a:sym typeface="News Gothic MT" charset="0"/>
              </a:rPr>
              <a:t>Empowerment</a:t>
            </a:r>
            <a:endParaRPr lang="en-US" i="1" dirty="0" smtClean="0">
              <a:ea typeface="+mj-ea"/>
            </a:endParaRPr>
          </a:p>
        </p:txBody>
      </p:sp>
      <p:sp>
        <p:nvSpPr>
          <p:cNvPr id="7170" name="Rectangle 2"/>
          <p:cNvSpPr>
            <a:spLocks noGrp="1" noChangeArrowheads="1"/>
          </p:cNvSpPr>
          <p:nvPr>
            <p:ph sz="quarter" idx="13"/>
          </p:nvPr>
        </p:nvSpPr>
        <p:spPr>
          <a:xfrm>
            <a:off x="152400" y="1536192"/>
            <a:ext cx="4191000" cy="3877056"/>
          </a:xfrm>
        </p:spPr>
        <p:txBody>
          <a:bodyPr lIns="0" tIns="0" rIns="0" bIns="0">
            <a:noAutofit/>
          </a:bodyPr>
          <a:lstStyle/>
          <a:p>
            <a:pPr marL="698500" indent="-698500" defTabSz="914400" eaLnBrk="1">
              <a:spcBef>
                <a:spcPts val="2000"/>
              </a:spcBef>
              <a:buClr>
                <a:srgbClr val="6FB7D7"/>
              </a:buClr>
              <a:buSzPct val="110000"/>
              <a:buFont typeface="Arial" panose="020B0604020202020204" pitchFamily="34" charset="0"/>
              <a:buChar char="•"/>
            </a:pPr>
            <a:r>
              <a:rPr lang="en-US" altLang="cy-GB" dirty="0" smtClean="0"/>
              <a:t>Y broses </a:t>
            </a:r>
            <a:r>
              <a:rPr lang="en-US" altLang="cy-GB" dirty="0" err="1" smtClean="0"/>
              <a:t>lle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mae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unigolion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sydd</a:t>
            </a:r>
            <a:r>
              <a:rPr lang="en-US" altLang="cy-GB" dirty="0" smtClean="0"/>
              <a:t> â </a:t>
            </a:r>
            <a:r>
              <a:rPr lang="en-US" altLang="cy-GB" dirty="0" err="1" smtClean="0"/>
              <a:t>diffyg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p</a:t>
            </a:r>
            <a:r>
              <a:rPr lang="en-US" altLang="cy-GB" dirty="0" err="1" smtClean="0">
                <a:cs typeface="Lucida Sans Unicode"/>
              </a:rPr>
              <a:t>ŵer</a:t>
            </a:r>
            <a:r>
              <a:rPr lang="en-US" altLang="cy-GB" dirty="0" smtClean="0">
                <a:cs typeface="Lucida Sans Unicode"/>
              </a:rPr>
              <a:t> </a:t>
            </a:r>
            <a:r>
              <a:rPr lang="en-US" altLang="cy-GB" dirty="0" err="1" smtClean="0">
                <a:cs typeface="Lucida Sans Unicode"/>
              </a:rPr>
              <a:t>yn</a:t>
            </a:r>
            <a:r>
              <a:rPr lang="en-US" altLang="cy-GB" dirty="0" smtClean="0">
                <a:cs typeface="Lucida Sans Unicode"/>
              </a:rPr>
              <a:t> </a:t>
            </a:r>
            <a:r>
              <a:rPr lang="en-US" altLang="cy-GB" dirty="0" err="1" smtClean="0">
                <a:cs typeface="Lucida Sans Unicode"/>
              </a:rPr>
              <a:t>dod</a:t>
            </a:r>
            <a:r>
              <a:rPr lang="en-US" altLang="cy-GB" dirty="0" smtClean="0">
                <a:cs typeface="Lucida Sans Unicode"/>
              </a:rPr>
              <a:t> </a:t>
            </a:r>
            <a:r>
              <a:rPr lang="en-US" altLang="cy-GB" dirty="0" err="1" smtClean="0">
                <a:cs typeface="Lucida Sans Unicode"/>
              </a:rPr>
              <a:t>yn</a:t>
            </a:r>
            <a:r>
              <a:rPr lang="en-US" altLang="cy-GB" dirty="0" smtClean="0">
                <a:cs typeface="Lucida Sans Unicode"/>
              </a:rPr>
              <a:t> </a:t>
            </a:r>
            <a:r>
              <a:rPr lang="en-US" altLang="cy-GB" dirty="0" err="1" smtClean="0">
                <a:cs typeface="Lucida Sans Unicode"/>
              </a:rPr>
              <a:t>fwy</a:t>
            </a:r>
            <a:r>
              <a:rPr lang="en-US" altLang="cy-GB" dirty="0" smtClean="0">
                <a:cs typeface="Lucida Sans Unicode"/>
              </a:rPr>
              <a:t> </a:t>
            </a:r>
            <a:r>
              <a:rPr lang="en-US" altLang="cy-GB" dirty="0" err="1" smtClean="0">
                <a:cs typeface="Lucida Sans Unicode"/>
              </a:rPr>
              <a:t>pwerus</a:t>
            </a:r>
            <a:endParaRPr lang="en-US" altLang="cy-GB" dirty="0" smtClean="0">
              <a:cs typeface="Lucida Sans Unicode"/>
            </a:endParaRPr>
          </a:p>
          <a:p>
            <a:pPr marL="698500" indent="-698500" defTabSz="914400" eaLnBrk="1">
              <a:spcBef>
                <a:spcPts val="2000"/>
              </a:spcBef>
              <a:buClr>
                <a:srgbClr val="6FB7D7"/>
              </a:buClr>
              <a:buSzPct val="110000"/>
              <a:buFont typeface="Arial" panose="020B0604020202020204" pitchFamily="34" charset="0"/>
              <a:buChar char="•"/>
            </a:pPr>
            <a:r>
              <a:rPr lang="en-US" altLang="cy-GB" dirty="0" err="1" smtClean="0">
                <a:cs typeface="Lucida Sans Unicode"/>
              </a:rPr>
              <a:t>Yn</a:t>
            </a:r>
            <a:r>
              <a:rPr lang="en-US" altLang="cy-GB" dirty="0" smtClean="0">
                <a:cs typeface="Lucida Sans Unicode"/>
              </a:rPr>
              <a:t> </a:t>
            </a:r>
            <a:r>
              <a:rPr lang="en-US" altLang="cy-GB" dirty="0" err="1" smtClean="0">
                <a:cs typeface="Lucida Sans Unicode"/>
              </a:rPr>
              <a:t>dechrau</a:t>
            </a:r>
            <a:r>
              <a:rPr lang="en-US" altLang="cy-GB" dirty="0" smtClean="0">
                <a:cs typeface="Lucida Sans Unicode"/>
              </a:rPr>
              <a:t> </a:t>
            </a:r>
            <a:r>
              <a:rPr lang="en-US" altLang="cy-GB" dirty="0" err="1" smtClean="0">
                <a:cs typeface="Lucida Sans Unicode"/>
              </a:rPr>
              <a:t>cael</a:t>
            </a:r>
            <a:r>
              <a:rPr lang="en-US" altLang="cy-GB" dirty="0" smtClean="0">
                <a:cs typeface="Lucida Sans Unicode"/>
              </a:rPr>
              <a:t> </a:t>
            </a:r>
            <a:r>
              <a:rPr lang="en-US" altLang="cy-GB" dirty="0" err="1" smtClean="0">
                <a:cs typeface="Lucida Sans Unicode"/>
              </a:rPr>
              <a:t>ei</a:t>
            </a:r>
            <a:r>
              <a:rPr lang="en-US" altLang="cy-GB" dirty="0" smtClean="0">
                <a:cs typeface="Lucida Sans Unicode"/>
              </a:rPr>
              <a:t> </a:t>
            </a:r>
            <a:r>
              <a:rPr lang="en-US" altLang="cy-GB" dirty="0" err="1" smtClean="0">
                <a:cs typeface="Lucida Sans Unicode"/>
              </a:rPr>
              <a:t>gynnwys</a:t>
            </a:r>
            <a:r>
              <a:rPr lang="en-US" altLang="cy-GB" dirty="0" smtClean="0">
                <a:cs typeface="Lucida Sans Unicode"/>
              </a:rPr>
              <a:t> </a:t>
            </a:r>
            <a:r>
              <a:rPr lang="en-US" altLang="cy-GB" dirty="0" err="1" smtClean="0">
                <a:cs typeface="Lucida Sans Unicode"/>
              </a:rPr>
              <a:t>gan</a:t>
            </a:r>
            <a:r>
              <a:rPr lang="en-US" altLang="cy-GB" dirty="0" smtClean="0">
                <a:cs typeface="Lucida Sans Unicode"/>
              </a:rPr>
              <a:t> </a:t>
            </a:r>
            <a:r>
              <a:rPr lang="en-US" altLang="cy-GB" dirty="0" err="1" smtClean="0">
                <a:cs typeface="Lucida Sans Unicode"/>
              </a:rPr>
              <a:t>ysgrifennwyr</a:t>
            </a:r>
            <a:r>
              <a:rPr lang="en-US" altLang="cy-GB" dirty="0" smtClean="0">
                <a:cs typeface="Lucida Sans Unicode"/>
              </a:rPr>
              <a:t> </a:t>
            </a:r>
            <a:r>
              <a:rPr lang="en-US" altLang="cy-GB" dirty="0" err="1" smtClean="0">
                <a:cs typeface="Lucida Sans Unicode"/>
              </a:rPr>
              <a:t>polisi</a:t>
            </a:r>
            <a:r>
              <a:rPr lang="en-US" altLang="cy-GB" dirty="0" smtClean="0">
                <a:cs typeface="Lucida Sans Unicode"/>
              </a:rPr>
              <a:t> </a:t>
            </a:r>
            <a:r>
              <a:rPr lang="en-US" altLang="cy-GB" dirty="0" err="1" smtClean="0">
                <a:cs typeface="Lucida Sans Unicode"/>
              </a:rPr>
              <a:t>yn</a:t>
            </a:r>
            <a:r>
              <a:rPr lang="en-US" altLang="cy-GB" dirty="0" smtClean="0">
                <a:cs typeface="Lucida Sans Unicode"/>
              </a:rPr>
              <a:t> </a:t>
            </a:r>
            <a:r>
              <a:rPr lang="en-US" altLang="cy-GB" dirty="0" err="1" smtClean="0">
                <a:cs typeface="Lucida Sans Unicode"/>
              </a:rPr>
              <a:t>yr</a:t>
            </a:r>
            <a:r>
              <a:rPr lang="en-US" altLang="cy-GB" dirty="0" smtClean="0">
                <a:cs typeface="Lucida Sans Unicode"/>
              </a:rPr>
              <a:t> 1980au </a:t>
            </a:r>
            <a:r>
              <a:rPr lang="en-US" altLang="cy-GB" dirty="0" err="1" smtClean="0">
                <a:cs typeface="Lucida Sans Unicode"/>
              </a:rPr>
              <a:t>drwy</a:t>
            </a:r>
            <a:r>
              <a:rPr lang="en-US" altLang="cy-GB" dirty="0" smtClean="0">
                <a:cs typeface="Lucida Sans Unicode"/>
              </a:rPr>
              <a:t> </a:t>
            </a:r>
            <a:r>
              <a:rPr lang="en-US" altLang="cy-GB" dirty="0" err="1" smtClean="0">
                <a:cs typeface="Lucida Sans Unicode"/>
              </a:rPr>
              <a:t>flaengareddau</a:t>
            </a:r>
            <a:r>
              <a:rPr lang="en-US" altLang="cy-GB" dirty="0" smtClean="0">
                <a:cs typeface="Lucida Sans Unicode"/>
              </a:rPr>
              <a:t> </a:t>
            </a:r>
            <a:r>
              <a:rPr lang="en-US" altLang="cy-GB" dirty="0" err="1" smtClean="0">
                <a:cs typeface="Lucida Sans Unicode"/>
              </a:rPr>
              <a:t>fel</a:t>
            </a:r>
            <a:r>
              <a:rPr lang="en-US" altLang="cy-GB" dirty="0" smtClean="0">
                <a:cs typeface="Lucida Sans Unicode"/>
              </a:rPr>
              <a:t> </a:t>
            </a:r>
            <a:r>
              <a:rPr lang="en-US" altLang="cy-GB" dirty="0" err="1" smtClean="0">
                <a:cs typeface="Lucida Sans Unicode"/>
              </a:rPr>
              <a:t>eiriolaeth</a:t>
            </a:r>
            <a:r>
              <a:rPr lang="en-US" altLang="cy-GB" dirty="0" smtClean="0">
                <a:cs typeface="Lucida Sans Unicode"/>
              </a:rPr>
              <a:t> ac </a:t>
            </a:r>
            <a:r>
              <a:rPr lang="en-US" altLang="cy-GB" dirty="0" err="1" smtClean="0">
                <a:cs typeface="Lucida Sans Unicode"/>
              </a:rPr>
              <a:t>ymwneud</a:t>
            </a:r>
            <a:r>
              <a:rPr lang="en-US" altLang="cy-GB" dirty="0" smtClean="0">
                <a:cs typeface="Lucida Sans Unicode"/>
              </a:rPr>
              <a:t> </a:t>
            </a:r>
            <a:r>
              <a:rPr lang="en-US" altLang="cy-GB" dirty="0" err="1" smtClean="0">
                <a:cs typeface="Lucida Sans Unicode"/>
              </a:rPr>
              <a:t>gan</a:t>
            </a:r>
            <a:r>
              <a:rPr lang="en-US" altLang="cy-GB" dirty="0" smtClean="0">
                <a:cs typeface="Lucida Sans Unicode"/>
              </a:rPr>
              <a:t> </a:t>
            </a:r>
            <a:r>
              <a:rPr lang="en-US" altLang="cy-GB" dirty="0" err="1" smtClean="0">
                <a:cs typeface="Lucida Sans Unicode"/>
              </a:rPr>
              <a:t>ddefnyddwyr</a:t>
            </a:r>
            <a:r>
              <a:rPr lang="en-US" altLang="cy-GB" dirty="0" smtClean="0">
                <a:cs typeface="Lucida Sans Unicode"/>
              </a:rPr>
              <a:t> a </a:t>
            </a:r>
            <a:r>
              <a:rPr lang="en-US" altLang="cy-GB" dirty="0" err="1" smtClean="0">
                <a:cs typeface="Lucida Sans Unicode"/>
              </a:rPr>
              <a:t>gofalwyr</a:t>
            </a:r>
            <a:endParaRPr lang="en-US" altLang="cy-GB" dirty="0" smtClean="0">
              <a:cs typeface="Lucida Sans Unicode"/>
            </a:endParaRPr>
          </a:p>
          <a:p>
            <a:pPr marL="698500" indent="-698500" defTabSz="914400" eaLnBrk="1">
              <a:spcBef>
                <a:spcPts val="2000"/>
              </a:spcBef>
              <a:buClr>
                <a:srgbClr val="6FB7D7"/>
              </a:buClr>
              <a:buSzPct val="110000"/>
              <a:buFont typeface="Arial" panose="020B0604020202020204" pitchFamily="34" charset="0"/>
              <a:buChar char="•"/>
            </a:pPr>
            <a:r>
              <a:rPr lang="en-US" altLang="cy-GB" dirty="0" err="1">
                <a:cs typeface="Lucida Sans Unicode"/>
              </a:rPr>
              <a:t>S</a:t>
            </a:r>
            <a:r>
              <a:rPr lang="en-US" altLang="cy-GB" dirty="0" err="1" smtClean="0">
                <a:cs typeface="Lucida Sans Unicode"/>
              </a:rPr>
              <a:t>ylweddoli</a:t>
            </a:r>
            <a:r>
              <a:rPr lang="en-US" altLang="cy-GB" dirty="0" smtClean="0">
                <a:cs typeface="Lucida Sans Unicode"/>
              </a:rPr>
              <a:t> </a:t>
            </a:r>
            <a:r>
              <a:rPr lang="en-US" altLang="cy-GB" dirty="0" smtClean="0">
                <a:cs typeface="Lucida Sans Unicode"/>
              </a:rPr>
              <a:t>taw </a:t>
            </a:r>
            <a:r>
              <a:rPr lang="en-US" altLang="cy-GB" dirty="0" err="1" smtClean="0">
                <a:cs typeface="Lucida Sans Unicode"/>
              </a:rPr>
              <a:t>nid</a:t>
            </a:r>
            <a:r>
              <a:rPr lang="en-US" altLang="cy-GB" dirty="0" smtClean="0">
                <a:cs typeface="Lucida Sans Unicode"/>
              </a:rPr>
              <a:t> ‘top down’ </a:t>
            </a:r>
            <a:r>
              <a:rPr lang="en-US" altLang="cy-GB" dirty="0" err="1" smtClean="0">
                <a:cs typeface="Lucida Sans Unicode"/>
              </a:rPr>
              <a:t>yw</a:t>
            </a:r>
            <a:r>
              <a:rPr lang="en-US" altLang="cy-GB" dirty="0" err="1" smtClean="0">
                <a:cs typeface="Lucida Sans Unicode"/>
              </a:rPr>
              <a:t>’r</a:t>
            </a:r>
            <a:r>
              <a:rPr lang="en-US" altLang="cy-GB" dirty="0" smtClean="0">
                <a:cs typeface="Lucida Sans Unicode"/>
              </a:rPr>
              <a:t> dull </a:t>
            </a:r>
            <a:r>
              <a:rPr lang="en-US" altLang="cy-GB" dirty="0" err="1" smtClean="0">
                <a:cs typeface="Lucida Sans Unicode"/>
              </a:rPr>
              <a:t>mwyaf</a:t>
            </a:r>
            <a:r>
              <a:rPr lang="en-US" altLang="cy-GB" dirty="0" smtClean="0">
                <a:cs typeface="Lucida Sans Unicode"/>
              </a:rPr>
              <a:t> </a:t>
            </a:r>
            <a:r>
              <a:rPr lang="en-US" altLang="cy-GB" dirty="0" err="1" smtClean="0">
                <a:cs typeface="Lucida Sans Unicode"/>
              </a:rPr>
              <a:t>effeithiol</a:t>
            </a:r>
            <a:r>
              <a:rPr lang="en-US" altLang="cy-GB" dirty="0" smtClean="0">
                <a:cs typeface="Lucida Sans Unicode"/>
              </a:rPr>
              <a:t> </a:t>
            </a:r>
            <a:r>
              <a:rPr lang="en-US" altLang="cy-GB" dirty="0" err="1" smtClean="0">
                <a:cs typeface="Lucida Sans Unicode"/>
              </a:rPr>
              <a:t>i</a:t>
            </a:r>
            <a:r>
              <a:rPr lang="en-US" altLang="cy-GB" dirty="0" smtClean="0">
                <a:cs typeface="Lucida Sans Unicode"/>
              </a:rPr>
              <a:t> </a:t>
            </a:r>
            <a:r>
              <a:rPr lang="en-US" altLang="cy-GB" dirty="0" err="1" smtClean="0">
                <a:cs typeface="Lucida Sans Unicode"/>
              </a:rPr>
              <a:t>herio</a:t>
            </a:r>
            <a:r>
              <a:rPr lang="en-US" altLang="cy-GB" dirty="0" smtClean="0">
                <a:cs typeface="Lucida Sans Unicode"/>
              </a:rPr>
              <a:t> </a:t>
            </a:r>
            <a:r>
              <a:rPr lang="en-US" altLang="cy-GB" dirty="0" err="1" smtClean="0">
                <a:cs typeface="Lucida Sans Unicode"/>
              </a:rPr>
              <a:t>anfantais</a:t>
            </a:r>
            <a:endParaRPr lang="en-US" altLang="cy-GB" dirty="0" smtClean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5169408"/>
          </a:xfrm>
        </p:spPr>
        <p:txBody>
          <a:bodyPr>
            <a:normAutofit fontScale="85000" lnSpcReduction="20000"/>
          </a:bodyPr>
          <a:lstStyle/>
          <a:p>
            <a:pPr lvl="0" defTabSz="914400" eaLnBrk="1">
              <a:spcBef>
                <a:spcPts val="2000"/>
              </a:spcBef>
              <a:buClr>
                <a:srgbClr val="6FB7D7"/>
              </a:buClr>
              <a:buSzPct val="110000"/>
              <a:buFont typeface="Arial" panose="020B0604020202020204" pitchFamily="34" charset="0"/>
              <a:buChar char="•"/>
            </a:pPr>
            <a:r>
              <a:rPr lang="en-US" altLang="cy-GB" sz="2800" i="1" dirty="0">
                <a:solidFill>
                  <a:schemeClr val="tx1"/>
                </a:solidFill>
                <a:latin typeface="News Gothic MT" charset="0"/>
                <a:sym typeface="News Gothic MT" charset="0"/>
              </a:rPr>
              <a:t>The process by which individuals who lack power can become more powerful</a:t>
            </a:r>
          </a:p>
          <a:p>
            <a:pPr lvl="0" defTabSz="914400" eaLnBrk="1">
              <a:spcBef>
                <a:spcPts val="2000"/>
              </a:spcBef>
              <a:buClr>
                <a:srgbClr val="6FB7D7"/>
              </a:buClr>
              <a:buSzPct val="110000"/>
              <a:buFont typeface="Arial" panose="020B0604020202020204" pitchFamily="34" charset="0"/>
              <a:buChar char="•"/>
            </a:pPr>
            <a:r>
              <a:rPr lang="en-US" altLang="cy-GB" sz="2800" i="1" dirty="0">
                <a:solidFill>
                  <a:schemeClr val="tx1"/>
                </a:solidFill>
                <a:latin typeface="News Gothic MT" charset="0"/>
                <a:sym typeface="News Gothic MT" charset="0"/>
              </a:rPr>
              <a:t>Began to be embraced by policy makers in 1980</a:t>
            </a:r>
            <a:r>
              <a:rPr lang="ja-JP" altLang="en-US" sz="2800" i="1" dirty="0">
                <a:solidFill>
                  <a:schemeClr val="tx1"/>
                </a:solidFill>
                <a:latin typeface="News Gothic MT" charset="0"/>
                <a:sym typeface="News Gothic MT" charset="0"/>
              </a:rPr>
              <a:t>’</a:t>
            </a:r>
            <a:r>
              <a:rPr lang="en-US" altLang="ja-JP" sz="2800" i="1" dirty="0">
                <a:solidFill>
                  <a:schemeClr val="tx1"/>
                </a:solidFill>
                <a:latin typeface="News Gothic MT" charset="0"/>
                <a:sym typeface="News Gothic MT" charset="0"/>
              </a:rPr>
              <a:t>s through initiatives such as advocacy and user and </a:t>
            </a:r>
            <a:r>
              <a:rPr lang="en-US" altLang="ja-JP" sz="2800" i="1" dirty="0" err="1">
                <a:solidFill>
                  <a:schemeClr val="tx1"/>
                </a:solidFill>
                <a:latin typeface="News Gothic MT" charset="0"/>
                <a:sym typeface="News Gothic MT" charset="0"/>
              </a:rPr>
              <a:t>carer</a:t>
            </a:r>
            <a:r>
              <a:rPr lang="en-US" altLang="ja-JP" sz="2800" i="1" dirty="0">
                <a:solidFill>
                  <a:schemeClr val="tx1"/>
                </a:solidFill>
                <a:latin typeface="News Gothic MT" charset="0"/>
                <a:sym typeface="News Gothic MT" charset="0"/>
              </a:rPr>
              <a:t> involvement</a:t>
            </a:r>
          </a:p>
          <a:p>
            <a:pPr lvl="0" defTabSz="914400" eaLnBrk="1">
              <a:spcBef>
                <a:spcPts val="2000"/>
              </a:spcBef>
              <a:buClr>
                <a:srgbClr val="6FB7D7"/>
              </a:buClr>
              <a:buSzPct val="110000"/>
              <a:buFont typeface="Arial" panose="020B0604020202020204" pitchFamily="34" charset="0"/>
              <a:buChar char="•"/>
            </a:pPr>
            <a:r>
              <a:rPr lang="en-US" altLang="cy-GB" sz="2800" i="1" dirty="0" err="1">
                <a:solidFill>
                  <a:schemeClr val="tx1"/>
                </a:solidFill>
                <a:latin typeface="News Gothic MT" charset="0"/>
                <a:sym typeface="News Gothic MT" charset="0"/>
              </a:rPr>
              <a:t>Realisation</a:t>
            </a:r>
            <a:r>
              <a:rPr lang="en-US" altLang="cy-GB" sz="2800" i="1" dirty="0">
                <a:solidFill>
                  <a:schemeClr val="tx1"/>
                </a:solidFill>
                <a:latin typeface="News Gothic MT" charset="0"/>
                <a:sym typeface="News Gothic MT" charset="0"/>
              </a:rPr>
              <a:t> that </a:t>
            </a:r>
            <a:r>
              <a:rPr lang="ja-JP" altLang="en-US" sz="2800" i="1" dirty="0">
                <a:solidFill>
                  <a:schemeClr val="tx1"/>
                </a:solidFill>
                <a:latin typeface="News Gothic MT" charset="0"/>
                <a:sym typeface="News Gothic MT" charset="0"/>
              </a:rPr>
              <a:t>‘</a:t>
            </a:r>
            <a:r>
              <a:rPr lang="en-US" altLang="ja-JP" sz="2800" i="1" dirty="0">
                <a:solidFill>
                  <a:schemeClr val="tx1"/>
                </a:solidFill>
                <a:latin typeface="News Gothic MT" charset="0"/>
                <a:sym typeface="News Gothic MT" charset="0"/>
              </a:rPr>
              <a:t>top down</a:t>
            </a:r>
            <a:r>
              <a:rPr lang="ja-JP" altLang="en-US" sz="2800" i="1" dirty="0">
                <a:solidFill>
                  <a:schemeClr val="tx1"/>
                </a:solidFill>
                <a:latin typeface="News Gothic MT" charset="0"/>
                <a:sym typeface="News Gothic MT" charset="0"/>
              </a:rPr>
              <a:t>’</a:t>
            </a:r>
            <a:r>
              <a:rPr lang="en-US" altLang="ja-JP" sz="2800" i="1" dirty="0">
                <a:solidFill>
                  <a:schemeClr val="tx1"/>
                </a:solidFill>
                <a:latin typeface="News Gothic MT" charset="0"/>
                <a:sym typeface="News Gothic MT" charset="0"/>
              </a:rPr>
              <a:t> may not be the most effective way of challenging disadvantage</a:t>
            </a:r>
            <a:endParaRPr lang="en-US" altLang="cy-GB" sz="2800" i="1" dirty="0">
              <a:solidFill>
                <a:schemeClr val="tx1"/>
              </a:solidFill>
            </a:endParaRPr>
          </a:p>
          <a:p>
            <a:pPr marL="68580" indent="0">
              <a:buNone/>
            </a:pPr>
            <a:endParaRPr lang="en-GB" dirty="0" smtClean="0"/>
          </a:p>
          <a:p>
            <a:pPr marL="68580" indent="0">
              <a:buNone/>
            </a:pPr>
            <a:endParaRPr lang="en-GB" dirty="0"/>
          </a:p>
          <a:p>
            <a:pPr marL="68580" indent="0">
              <a:buNone/>
            </a:pPr>
            <a:endParaRPr lang="en-GB" dirty="0" smtClean="0"/>
          </a:p>
          <a:p>
            <a:pPr marL="68580" indent="0">
              <a:buNone/>
            </a:pPr>
            <a:endParaRPr lang="en-GB" dirty="0" smtClean="0"/>
          </a:p>
        </p:txBody>
      </p:sp>
      <p:sp>
        <p:nvSpPr>
          <p:cNvPr id="3" name="TextBox 2"/>
          <p:cNvSpPr txBox="1"/>
          <p:nvPr/>
        </p:nvSpPr>
        <p:spPr>
          <a:xfrm>
            <a:off x="7467600" y="6368113"/>
            <a:ext cx="15007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 </a:t>
            </a:r>
            <a:r>
              <a:rPr lang="en-GB" sz="1600" dirty="0"/>
              <a:t>Booth, 2014)</a:t>
            </a:r>
            <a:endParaRPr lang="cy-GB" sz="1600" dirty="0"/>
          </a:p>
        </p:txBody>
      </p:sp>
    </p:spTree>
    <p:extLst>
      <p:ext uri="{BB962C8B-B14F-4D97-AF65-F5344CB8AC3E}">
        <p14:creationId xmlns:p14="http://schemas.microsoft.com/office/powerpoint/2010/main" val="2361294534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 smtClean="0"/>
              <a:t>Ymbweru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Empowerment</a:t>
            </a:r>
            <a:endParaRPr lang="cy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3"/>
          </p:nvPr>
        </p:nvSpPr>
        <p:spPr>
          <a:xfrm>
            <a:off x="762000" y="1219200"/>
            <a:ext cx="3657600" cy="4559808"/>
          </a:xfrm>
        </p:spPr>
        <p:txBody>
          <a:bodyPr>
            <a:noAutofit/>
          </a:bodyPr>
          <a:lstStyle/>
          <a:p>
            <a:r>
              <a:rPr lang="en-GB" dirty="0" smtClean="0"/>
              <a:t>Cael mwy o </a:t>
            </a:r>
            <a:r>
              <a:rPr lang="en-GB" dirty="0" err="1" smtClean="0"/>
              <a:t>reolaeth</a:t>
            </a:r>
            <a:r>
              <a:rPr lang="en-GB" dirty="0" smtClean="0"/>
              <a:t> </a:t>
            </a:r>
            <a:r>
              <a:rPr lang="en-GB" dirty="0" smtClean="0"/>
              <a:t>dros</a:t>
            </a:r>
            <a:r>
              <a:rPr lang="en-GB" dirty="0" smtClean="0"/>
              <a:t> </a:t>
            </a:r>
            <a:r>
              <a:rPr lang="en-GB" dirty="0" smtClean="0"/>
              <a:t>eich </a:t>
            </a:r>
            <a:r>
              <a:rPr lang="en-GB" dirty="0" err="1" smtClean="0"/>
              <a:t>bywyd</a:t>
            </a:r>
            <a:r>
              <a:rPr lang="en-GB" dirty="0" smtClean="0"/>
              <a:t> eich </a:t>
            </a:r>
            <a:r>
              <a:rPr lang="en-GB" dirty="0" err="1" smtClean="0"/>
              <a:t>hunan</a:t>
            </a:r>
            <a:endParaRPr lang="en-GB" dirty="0" smtClean="0"/>
          </a:p>
          <a:p>
            <a:r>
              <a:rPr lang="en-GB" dirty="0" smtClean="0"/>
              <a:t>Medru </a:t>
            </a:r>
            <a:r>
              <a:rPr lang="en-GB" dirty="0" err="1" smtClean="0"/>
              <a:t>defnyddio’ch</a:t>
            </a:r>
            <a:r>
              <a:rPr lang="en-GB" dirty="0" smtClean="0"/>
              <a:t> </a:t>
            </a:r>
            <a:r>
              <a:rPr lang="en-GB" dirty="0" err="1" smtClean="0"/>
              <a:t>adnoddau</a:t>
            </a:r>
            <a:r>
              <a:rPr lang="en-GB" dirty="0" smtClean="0"/>
              <a:t> eich </a:t>
            </a:r>
            <a:r>
              <a:rPr lang="en-GB" dirty="0" err="1" smtClean="0"/>
              <a:t>hunan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gwrdd</a:t>
            </a:r>
            <a:r>
              <a:rPr lang="en-GB" dirty="0" smtClean="0"/>
              <a:t> </a:t>
            </a:r>
            <a:r>
              <a:rPr lang="en-GB" dirty="0" err="1" smtClean="0"/>
              <a:t>â’ch</a:t>
            </a:r>
            <a:r>
              <a:rPr lang="en-GB" dirty="0" smtClean="0"/>
              <a:t> </a:t>
            </a:r>
            <a:r>
              <a:rPr lang="en-GB" dirty="0" err="1" smtClean="0"/>
              <a:t>anghenion</a:t>
            </a:r>
            <a:r>
              <a:rPr lang="en-GB" dirty="0" smtClean="0"/>
              <a:t> eich </a:t>
            </a:r>
            <a:r>
              <a:rPr lang="en-GB" dirty="0" err="1" smtClean="0"/>
              <a:t>hunan</a:t>
            </a:r>
            <a:endParaRPr lang="en-GB" dirty="0" smtClean="0"/>
          </a:p>
          <a:p>
            <a:r>
              <a:rPr lang="en-GB" dirty="0" err="1" smtClean="0"/>
              <a:t>Goresgyn</a:t>
            </a:r>
            <a:r>
              <a:rPr lang="en-GB" dirty="0" smtClean="0"/>
              <a:t> </a:t>
            </a:r>
            <a:r>
              <a:rPr lang="en-GB" dirty="0" err="1" smtClean="0"/>
              <a:t>anhawsterau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gwrdd</a:t>
            </a:r>
            <a:r>
              <a:rPr lang="en-GB" dirty="0" smtClean="0"/>
              <a:t> ag </a:t>
            </a:r>
            <a:r>
              <a:rPr lang="en-GB" dirty="0" err="1" smtClean="0"/>
              <a:t>anghenion</a:t>
            </a:r>
            <a:r>
              <a:rPr lang="en-GB" dirty="0" smtClean="0"/>
              <a:t> a </a:t>
            </a:r>
            <a:r>
              <a:rPr lang="en-GB" dirty="0" err="1" smtClean="0"/>
              <a:t>dyheadau</a:t>
            </a:r>
            <a:endParaRPr lang="en-GB" dirty="0" smtClean="0"/>
          </a:p>
          <a:p>
            <a:r>
              <a:rPr lang="en-GB" dirty="0" smtClean="0"/>
              <a:t>Cael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llais</a:t>
            </a:r>
            <a:r>
              <a:rPr lang="en-GB" dirty="0" smtClean="0"/>
              <a:t> </a:t>
            </a:r>
            <a:r>
              <a:rPr lang="en-GB" dirty="0" err="1" smtClean="0"/>
              <a:t>wedi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glywed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gwneud</a:t>
            </a:r>
            <a:r>
              <a:rPr lang="en-GB" dirty="0" smtClean="0"/>
              <a:t> </a:t>
            </a:r>
            <a:r>
              <a:rPr lang="en-GB" dirty="0" err="1" smtClean="0"/>
              <a:t>penderfyniadau</a:t>
            </a:r>
            <a:endParaRPr lang="en-GB" dirty="0" smtClean="0"/>
          </a:p>
          <a:p>
            <a:r>
              <a:rPr lang="en-GB" dirty="0" smtClean="0"/>
              <a:t>Medru </a:t>
            </a:r>
            <a:r>
              <a:rPr lang="en-GB" dirty="0" err="1" smtClean="0"/>
              <a:t>herio</a:t>
            </a:r>
            <a:r>
              <a:rPr lang="en-GB" dirty="0" smtClean="0"/>
              <a:t> </a:t>
            </a:r>
            <a:r>
              <a:rPr lang="en-GB" dirty="0" err="1" smtClean="0"/>
              <a:t>anghyfartaledd</a:t>
            </a:r>
            <a:r>
              <a:rPr lang="en-GB" dirty="0" smtClean="0"/>
              <a:t>, </a:t>
            </a:r>
            <a:r>
              <a:rPr lang="en-GB" dirty="0" err="1" smtClean="0"/>
              <a:t>anghydraddoldeb</a:t>
            </a:r>
            <a:r>
              <a:rPr lang="en-GB" dirty="0" smtClean="0"/>
              <a:t> </a:t>
            </a:r>
            <a:r>
              <a:rPr lang="en-GB" dirty="0" smtClean="0"/>
              <a:t>a </a:t>
            </a:r>
            <a:r>
              <a:rPr lang="en-GB" dirty="0" err="1" smtClean="0"/>
              <a:t>gorthrwm</a:t>
            </a:r>
            <a:r>
              <a:rPr lang="en-GB" dirty="0" smtClean="0"/>
              <a:t> yn eich </a:t>
            </a:r>
            <a:r>
              <a:rPr lang="en-GB" dirty="0" err="1" smtClean="0"/>
              <a:t>bywyd</a:t>
            </a:r>
            <a:r>
              <a:rPr lang="en-GB" dirty="0" smtClean="0"/>
              <a:t> chi a </a:t>
            </a:r>
            <a:r>
              <a:rPr lang="en-GB" dirty="0" err="1" smtClean="0"/>
              <a:t>bywyd</a:t>
            </a:r>
            <a:r>
              <a:rPr lang="en-GB" dirty="0" smtClean="0"/>
              <a:t> eraill</a:t>
            </a:r>
            <a:endParaRPr lang="cy-GB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5321808"/>
          </a:xfrm>
        </p:spPr>
        <p:txBody>
          <a:bodyPr>
            <a:normAutofit fontScale="92500" lnSpcReduction="10000"/>
          </a:bodyPr>
          <a:lstStyle/>
          <a:p>
            <a:pPr marL="419100" lvl="0" indent="-419100">
              <a:lnSpc>
                <a:spcPct val="90000"/>
              </a:lnSpc>
              <a:spcBef>
                <a:spcPts val="1600"/>
              </a:spcBef>
              <a:buClr>
                <a:srgbClr val="6FB7D7"/>
              </a:buClr>
              <a:buSzPct val="110000"/>
              <a:buFont typeface="Wingdings 2" charset="0"/>
              <a:buChar char="●"/>
              <a:defRPr/>
            </a:pPr>
            <a:r>
              <a:rPr lang="en-US" sz="2200" i="1" dirty="0">
                <a:latin typeface="News Gothic MT" charset="0"/>
                <a:ea typeface="ＭＳ Ｐゴシック"/>
                <a:cs typeface="News Gothic MT" charset="0"/>
                <a:sym typeface="News Gothic MT" charset="0"/>
              </a:rPr>
              <a:t>Gaining more control over your own life</a:t>
            </a:r>
          </a:p>
          <a:p>
            <a:pPr marL="419100" lvl="0" indent="-419100">
              <a:lnSpc>
                <a:spcPct val="90000"/>
              </a:lnSpc>
              <a:spcBef>
                <a:spcPts val="1600"/>
              </a:spcBef>
              <a:buClr>
                <a:srgbClr val="6FB7D7"/>
              </a:buClr>
              <a:buSzPct val="110000"/>
              <a:buFont typeface="Wingdings 2" charset="0"/>
              <a:buChar char="●"/>
              <a:defRPr/>
            </a:pPr>
            <a:r>
              <a:rPr lang="en-US" sz="2200" i="1" dirty="0">
                <a:latin typeface="News Gothic MT" charset="0"/>
                <a:ea typeface="ＭＳ Ｐゴシック"/>
                <a:cs typeface="News Gothic MT" charset="0"/>
                <a:sym typeface="News Gothic MT" charset="0"/>
              </a:rPr>
              <a:t>Being able to use your own resources to meet your own needs</a:t>
            </a:r>
          </a:p>
          <a:p>
            <a:pPr marL="419100" lvl="0" indent="-419100">
              <a:lnSpc>
                <a:spcPct val="90000"/>
              </a:lnSpc>
              <a:spcBef>
                <a:spcPts val="1600"/>
              </a:spcBef>
              <a:buClr>
                <a:srgbClr val="6FB7D7"/>
              </a:buClr>
              <a:buSzPct val="110000"/>
              <a:buFont typeface="Wingdings 2" charset="0"/>
              <a:buChar char="●"/>
              <a:defRPr/>
            </a:pPr>
            <a:r>
              <a:rPr lang="en-US" sz="2200" i="1" dirty="0">
                <a:latin typeface="News Gothic MT" charset="0"/>
                <a:ea typeface="ＭＳ Ｐゴシック"/>
                <a:cs typeface="News Gothic MT" charset="0"/>
                <a:sym typeface="News Gothic MT" charset="0"/>
              </a:rPr>
              <a:t>Overcoming obstacles to meet your needs and aspirations</a:t>
            </a:r>
          </a:p>
          <a:p>
            <a:pPr marL="419100" lvl="0" indent="-419100">
              <a:lnSpc>
                <a:spcPct val="90000"/>
              </a:lnSpc>
              <a:spcBef>
                <a:spcPts val="1600"/>
              </a:spcBef>
              <a:buClr>
                <a:srgbClr val="6FB7D7"/>
              </a:buClr>
              <a:buSzPct val="110000"/>
              <a:buFont typeface="Wingdings 2" charset="0"/>
              <a:buChar char="●"/>
              <a:defRPr/>
            </a:pPr>
            <a:r>
              <a:rPr lang="en-US" sz="2200" i="1" dirty="0">
                <a:latin typeface="News Gothic MT" charset="0"/>
                <a:ea typeface="ＭＳ Ｐゴシック"/>
                <a:cs typeface="News Gothic MT" charset="0"/>
                <a:sym typeface="News Gothic MT" charset="0"/>
              </a:rPr>
              <a:t>Having your voice heard in decision-making</a:t>
            </a:r>
          </a:p>
          <a:p>
            <a:pPr marL="419100" lvl="0" indent="-419100">
              <a:lnSpc>
                <a:spcPct val="90000"/>
              </a:lnSpc>
              <a:spcBef>
                <a:spcPts val="1600"/>
              </a:spcBef>
              <a:buClr>
                <a:srgbClr val="6FB7D7"/>
              </a:buClr>
              <a:buSzPct val="110000"/>
              <a:buFont typeface="Wingdings 2" charset="0"/>
              <a:buChar char="●"/>
              <a:defRPr/>
            </a:pPr>
            <a:r>
              <a:rPr lang="en-US" sz="2200" i="1" dirty="0">
                <a:latin typeface="News Gothic MT" charset="0"/>
                <a:ea typeface="ＭＳ Ｐゴシック"/>
                <a:cs typeface="News Gothic MT" charset="0"/>
                <a:sym typeface="News Gothic MT" charset="0"/>
              </a:rPr>
              <a:t>Being able to challenge inequality, inequity and oppression in yours/others lives</a:t>
            </a:r>
          </a:p>
          <a:p>
            <a:pPr marL="419100" lvl="0" indent="-419100">
              <a:lnSpc>
                <a:spcPct val="90000"/>
              </a:lnSpc>
              <a:spcBef>
                <a:spcPts val="1600"/>
              </a:spcBef>
              <a:buClr>
                <a:srgbClr val="6FB7D7"/>
              </a:buClr>
              <a:buSzPct val="110000"/>
              <a:buFont typeface="Wingdings 2" charset="0"/>
              <a:buChar char="●"/>
              <a:defRPr/>
            </a:pPr>
            <a:r>
              <a:rPr lang="en-US" sz="1700" i="1" dirty="0">
                <a:latin typeface="News Gothic MT" charset="0"/>
                <a:ea typeface="ＭＳ Ｐゴシック"/>
                <a:cs typeface="News Gothic MT" charset="0"/>
                <a:sym typeface="News Gothic MT" charset="0"/>
              </a:rPr>
              <a:t>(</a:t>
            </a:r>
            <a:r>
              <a:rPr lang="en-US" sz="1700" i="1" dirty="0" err="1">
                <a:latin typeface="News Gothic MT" charset="0"/>
                <a:ea typeface="ＭＳ Ｐゴシック"/>
                <a:cs typeface="News Gothic MT" charset="0"/>
                <a:sym typeface="News Gothic MT" charset="0"/>
              </a:rPr>
              <a:t>Dalrymple</a:t>
            </a:r>
            <a:r>
              <a:rPr lang="en-US" sz="1700" i="1" dirty="0">
                <a:latin typeface="News Gothic MT" charset="0"/>
                <a:ea typeface="ＭＳ Ｐゴシック"/>
                <a:cs typeface="News Gothic MT" charset="0"/>
                <a:sym typeface="News Gothic MT" charset="0"/>
              </a:rPr>
              <a:t> and Burke, 2001 cited in Booth, 2014)</a:t>
            </a:r>
            <a:endParaRPr lang="en-US" sz="1700" i="1" dirty="0">
              <a:latin typeface="Helvetica"/>
              <a:ea typeface="ＭＳ Ｐゴシック"/>
              <a:cs typeface="Helvetica"/>
            </a:endParaRP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020661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US" sz="4600" kern="0" cap="none" dirty="0" err="1">
                <a:solidFill>
                  <a:srgbClr val="2C7C9F"/>
                </a:solidFill>
                <a:latin typeface="News Gothic MT" charset="0"/>
                <a:ea typeface="MS PGothic" pitchFamily="34" charset="-128"/>
                <a:cs typeface="News Gothic MT" charset="0"/>
                <a:sym typeface="News Gothic MT" charset="0"/>
              </a:rPr>
              <a:t>Ymbweru</a:t>
            </a:r>
            <a:r>
              <a:rPr lang="en-US" sz="4600" kern="0" cap="none" dirty="0">
                <a:solidFill>
                  <a:srgbClr val="2C7C9F"/>
                </a:solidFill>
                <a:latin typeface="News Gothic MT" charset="0"/>
                <a:ea typeface="MS PGothic" pitchFamily="34" charset="-128"/>
                <a:cs typeface="News Gothic MT" charset="0"/>
                <a:sym typeface="News Gothic MT" charset="0"/>
              </a:rPr>
              <a:t/>
            </a:r>
            <a:br>
              <a:rPr lang="en-US" sz="4600" kern="0" cap="none" dirty="0">
                <a:solidFill>
                  <a:srgbClr val="2C7C9F"/>
                </a:solidFill>
                <a:latin typeface="News Gothic MT" charset="0"/>
                <a:ea typeface="MS PGothic" pitchFamily="34" charset="-128"/>
                <a:cs typeface="News Gothic MT" charset="0"/>
                <a:sym typeface="News Gothic MT" charset="0"/>
              </a:rPr>
            </a:br>
            <a:r>
              <a:rPr lang="en-US" sz="4600" i="1" kern="0" cap="none" dirty="0">
                <a:solidFill>
                  <a:srgbClr val="2C7C9F"/>
                </a:solidFill>
                <a:latin typeface="News Gothic MT" charset="0"/>
                <a:ea typeface="MS PGothic" pitchFamily="34" charset="-128"/>
                <a:cs typeface="News Gothic MT" charset="0"/>
                <a:sym typeface="News Gothic MT" charset="0"/>
              </a:rPr>
              <a:t>Empowerment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09600" y="1905000"/>
            <a:ext cx="3657600" cy="3877056"/>
          </a:xfrm>
        </p:spPr>
        <p:txBody>
          <a:bodyPr/>
          <a:lstStyle/>
          <a:p>
            <a:r>
              <a:rPr lang="en-GB" dirty="0" err="1" smtClean="0"/>
              <a:t>Dydy</a:t>
            </a:r>
            <a:r>
              <a:rPr lang="en-GB" dirty="0" smtClean="0"/>
              <a:t> </a:t>
            </a:r>
            <a:r>
              <a:rPr lang="en-GB" dirty="0" err="1" smtClean="0"/>
              <a:t>ymarferwyr</a:t>
            </a:r>
            <a:r>
              <a:rPr lang="en-GB" dirty="0" smtClean="0"/>
              <a:t> </a:t>
            </a:r>
            <a:r>
              <a:rPr lang="en-GB" dirty="0" err="1" smtClean="0"/>
              <a:t>iechyd</a:t>
            </a:r>
            <a:r>
              <a:rPr lang="en-GB" dirty="0" smtClean="0"/>
              <a:t> a gofal </a:t>
            </a:r>
            <a:r>
              <a:rPr lang="en-GB" dirty="0" err="1" smtClean="0"/>
              <a:t>cymdeithasol</a:t>
            </a:r>
            <a:r>
              <a:rPr lang="en-GB" dirty="0" smtClean="0"/>
              <a:t> ddim yn </a:t>
            </a:r>
            <a:r>
              <a:rPr lang="en-GB" dirty="0" err="1" smtClean="0"/>
              <a:t>sydyn</a:t>
            </a:r>
            <a:r>
              <a:rPr lang="en-GB" dirty="0" smtClean="0"/>
              <a:t> yn rhoi </a:t>
            </a:r>
            <a:r>
              <a:rPr lang="en-GB" dirty="0" err="1" smtClean="0"/>
              <a:t>p</a:t>
            </a:r>
            <a:r>
              <a:rPr lang="en-GB" dirty="0" err="1" smtClean="0">
                <a:cs typeface="Lucida Sans Unicode"/>
              </a:rPr>
              <a:t>ŵer</a:t>
            </a:r>
            <a:r>
              <a:rPr lang="en-GB" dirty="0" smtClean="0">
                <a:cs typeface="Lucida Sans Unicode"/>
              </a:rPr>
              <a:t> </a:t>
            </a:r>
            <a:r>
              <a:rPr lang="en-GB" dirty="0" err="1" smtClean="0">
                <a:cs typeface="Lucida Sans Unicode"/>
              </a:rPr>
              <a:t>i</a:t>
            </a:r>
            <a:r>
              <a:rPr lang="en-GB" dirty="0" smtClean="0">
                <a:cs typeface="Lucida Sans Unicode"/>
              </a:rPr>
              <a:t> </a:t>
            </a:r>
            <a:r>
              <a:rPr lang="en-GB" dirty="0" err="1" smtClean="0">
                <a:cs typeface="Lucida Sans Unicode"/>
              </a:rPr>
              <a:t>bobl</a:t>
            </a:r>
            <a:endParaRPr lang="en-GB" dirty="0" smtClean="0">
              <a:cs typeface="Lucida Sans Unicode"/>
            </a:endParaRPr>
          </a:p>
          <a:p>
            <a:r>
              <a:rPr lang="en-GB" dirty="0" err="1" smtClean="0">
                <a:cs typeface="Lucida Sans Unicode"/>
              </a:rPr>
              <a:t>Maent</a:t>
            </a:r>
            <a:r>
              <a:rPr lang="en-GB" dirty="0" smtClean="0">
                <a:cs typeface="Lucida Sans Unicode"/>
              </a:rPr>
              <a:t> yn </a:t>
            </a:r>
            <a:r>
              <a:rPr lang="en-GB" dirty="0" err="1" smtClean="0">
                <a:cs typeface="Lucida Sans Unicode"/>
              </a:rPr>
              <a:t>anelu</a:t>
            </a:r>
            <a:r>
              <a:rPr lang="en-GB" dirty="0" smtClean="0">
                <a:cs typeface="Lucida Sans Unicode"/>
              </a:rPr>
              <a:t> at </a:t>
            </a:r>
            <a:r>
              <a:rPr lang="en-GB" dirty="0" err="1" smtClean="0">
                <a:cs typeface="Lucida Sans Unicode"/>
              </a:rPr>
              <a:t>leihau’r</a:t>
            </a:r>
            <a:r>
              <a:rPr lang="en-GB" dirty="0" smtClean="0">
                <a:cs typeface="Lucida Sans Unicode"/>
              </a:rPr>
              <a:t> </a:t>
            </a:r>
            <a:r>
              <a:rPr lang="en-GB" dirty="0" err="1" smtClean="0">
                <a:cs typeface="Lucida Sans Unicode"/>
              </a:rPr>
              <a:t>diffyg</a:t>
            </a:r>
            <a:r>
              <a:rPr lang="en-GB" dirty="0" smtClean="0">
                <a:cs typeface="Lucida Sans Unicode"/>
              </a:rPr>
              <a:t> </a:t>
            </a:r>
            <a:r>
              <a:rPr lang="en-GB" dirty="0" err="1" smtClean="0">
                <a:cs typeface="Lucida Sans Unicode"/>
              </a:rPr>
              <a:t>pŵer</a:t>
            </a:r>
            <a:r>
              <a:rPr lang="en-GB" dirty="0" smtClean="0">
                <a:cs typeface="Lucida Sans Unicode"/>
              </a:rPr>
              <a:t> a </a:t>
            </a:r>
            <a:r>
              <a:rPr lang="en-GB" dirty="0" err="1" smtClean="0">
                <a:cs typeface="Lucida Sans Unicode"/>
              </a:rPr>
              <a:t>brofir</a:t>
            </a:r>
            <a:r>
              <a:rPr lang="en-GB" dirty="0" smtClean="0">
                <a:cs typeface="Lucida Sans Unicode"/>
              </a:rPr>
              <a:t> </a:t>
            </a:r>
            <a:r>
              <a:rPr lang="en-GB" dirty="0" smtClean="0">
                <a:cs typeface="Lucida Sans Unicode"/>
              </a:rPr>
              <a:t>gan </a:t>
            </a:r>
            <a:r>
              <a:rPr lang="en-GB" dirty="0" err="1" smtClean="0">
                <a:cs typeface="Lucida Sans Unicode"/>
              </a:rPr>
              <a:t>unigolion</a:t>
            </a:r>
            <a:r>
              <a:rPr lang="en-GB" dirty="0" smtClean="0">
                <a:cs typeface="Lucida Sans Unicode"/>
              </a:rPr>
              <a:t> a </a:t>
            </a:r>
            <a:r>
              <a:rPr lang="en-GB" dirty="0" err="1" smtClean="0">
                <a:cs typeface="Lucida Sans Unicode"/>
              </a:rPr>
              <a:t>grwpiau</a:t>
            </a:r>
            <a:r>
              <a:rPr lang="en-GB" dirty="0" smtClean="0">
                <a:cs typeface="Lucida Sans Unicode"/>
              </a:rPr>
              <a:t> </a:t>
            </a:r>
          </a:p>
          <a:p>
            <a:r>
              <a:rPr lang="en-GB" dirty="0" smtClean="0">
                <a:cs typeface="Lucida Sans Unicode"/>
              </a:rPr>
              <a:t>Mae </a:t>
            </a:r>
            <a:r>
              <a:rPr lang="en-GB" dirty="0" err="1" smtClean="0">
                <a:cs typeface="Lucida Sans Unicode"/>
              </a:rPr>
              <a:t>safbwynt</a:t>
            </a:r>
            <a:r>
              <a:rPr lang="en-GB" dirty="0" smtClean="0">
                <a:cs typeface="Lucida Sans Unicode"/>
              </a:rPr>
              <a:t> o </a:t>
            </a:r>
            <a:r>
              <a:rPr lang="en-GB" dirty="0" err="1" smtClean="0">
                <a:cs typeface="Lucida Sans Unicode"/>
              </a:rPr>
              <a:t>ymbweru</a:t>
            </a:r>
            <a:r>
              <a:rPr lang="en-GB" dirty="0" smtClean="0">
                <a:cs typeface="Lucida Sans Unicode"/>
              </a:rPr>
              <a:t> yn </a:t>
            </a:r>
            <a:r>
              <a:rPr lang="en-GB" dirty="0" err="1" smtClean="0">
                <a:cs typeface="Lucida Sans Unicode"/>
              </a:rPr>
              <a:t>ein</a:t>
            </a:r>
            <a:r>
              <a:rPr lang="en-GB" dirty="0" smtClean="0">
                <a:cs typeface="Lucida Sans Unicode"/>
              </a:rPr>
              <a:t> </a:t>
            </a:r>
            <a:r>
              <a:rPr lang="en-GB" dirty="0" err="1" smtClean="0">
                <a:cs typeface="Lucida Sans Unicode"/>
              </a:rPr>
              <a:t>galluogi</a:t>
            </a:r>
            <a:r>
              <a:rPr lang="en-GB" dirty="0" smtClean="0">
                <a:cs typeface="Lucida Sans Unicode"/>
              </a:rPr>
              <a:t> </a:t>
            </a:r>
            <a:r>
              <a:rPr lang="en-GB" dirty="0" err="1" smtClean="0">
                <a:cs typeface="Lucida Sans Unicode"/>
              </a:rPr>
              <a:t>i</a:t>
            </a:r>
            <a:r>
              <a:rPr lang="en-GB" dirty="0" smtClean="0">
                <a:cs typeface="Lucida Sans Unicode"/>
              </a:rPr>
              <a:t> </a:t>
            </a:r>
            <a:r>
              <a:rPr lang="en-GB" dirty="0" err="1" smtClean="0">
                <a:cs typeface="Lucida Sans Unicode"/>
              </a:rPr>
              <a:t>symud</a:t>
            </a:r>
            <a:r>
              <a:rPr lang="en-GB" dirty="0" smtClean="0">
                <a:cs typeface="Lucida Sans Unicode"/>
              </a:rPr>
              <a:t> </a:t>
            </a:r>
            <a:r>
              <a:rPr lang="en-GB" dirty="0" err="1" smtClean="0">
                <a:cs typeface="Lucida Sans Unicode"/>
              </a:rPr>
              <a:t>i</a:t>
            </a:r>
            <a:r>
              <a:rPr lang="en-GB" dirty="0" smtClean="0">
                <a:cs typeface="Lucida Sans Unicode"/>
              </a:rPr>
              <a:t> ffwrdd o’r model </a:t>
            </a:r>
            <a:r>
              <a:rPr lang="en-GB" dirty="0" err="1" smtClean="0">
                <a:cs typeface="Lucida Sans Unicode"/>
              </a:rPr>
              <a:t>meddygol</a:t>
            </a:r>
            <a:r>
              <a:rPr lang="en-GB" dirty="0" smtClean="0">
                <a:cs typeface="Lucida Sans Unicode"/>
              </a:rPr>
              <a:t> i’r model </a:t>
            </a:r>
            <a:r>
              <a:rPr lang="en-GB" dirty="0" err="1" smtClean="0">
                <a:cs typeface="Lucida Sans Unicode"/>
              </a:rPr>
              <a:t>cymdeithasol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i="1" dirty="0" smtClean="0"/>
              <a:t>Health and social care practitioners do not instantly give people power</a:t>
            </a:r>
          </a:p>
          <a:p>
            <a:r>
              <a:rPr lang="en-GB" i="1" dirty="0" smtClean="0"/>
              <a:t>They aim to reduce the powerlessness that individuals and groups experience</a:t>
            </a:r>
          </a:p>
          <a:p>
            <a:pPr marL="68580" indent="0">
              <a:buNone/>
            </a:pPr>
            <a:r>
              <a:rPr lang="en-GB" i="1" dirty="0" smtClean="0"/>
              <a:t>(</a:t>
            </a:r>
            <a:r>
              <a:rPr lang="en-GB" i="1" dirty="0" err="1" smtClean="0"/>
              <a:t>Dalrymple</a:t>
            </a:r>
            <a:r>
              <a:rPr lang="en-GB" i="1" dirty="0" smtClean="0"/>
              <a:t> </a:t>
            </a:r>
            <a:r>
              <a:rPr lang="en-GB" i="1" dirty="0"/>
              <a:t>&amp; Burke </a:t>
            </a:r>
            <a:r>
              <a:rPr lang="en-GB" i="1" dirty="0" smtClean="0"/>
              <a:t>1995)</a:t>
            </a:r>
            <a:endParaRPr lang="cy-GB" i="1" dirty="0"/>
          </a:p>
          <a:p>
            <a:endParaRPr lang="en-GB" i="1" dirty="0" smtClean="0"/>
          </a:p>
          <a:p>
            <a:r>
              <a:rPr lang="en-GB" i="1" dirty="0" smtClean="0"/>
              <a:t>Am empowerment perspective enables us to move away from a medical model to a social model</a:t>
            </a:r>
          </a:p>
        </p:txBody>
      </p:sp>
      <p:pic>
        <p:nvPicPr>
          <p:cNvPr id="46" name="Picture 3" descr="C:\Users\l.roberts\AppData\Local\Microsoft\Windows\Temporary Internet Files\Content.IE5\6IDJCSBB\groups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152400"/>
            <a:ext cx="2209800" cy="116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6726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GB" dirty="0" smtClean="0"/>
              <a:t>DEWIS                                   choice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471220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Choice is the most powerful word and the most abused word in the current lexicon of the disabilities services system (</a:t>
            </a:r>
            <a:r>
              <a:rPr lang="en-GB" dirty="0" err="1"/>
              <a:t>Smull</a:t>
            </a:r>
            <a:r>
              <a:rPr lang="en-GB" dirty="0"/>
              <a:t> in O’Brien &amp; O’Brien, </a:t>
            </a:r>
            <a:r>
              <a:rPr lang="en-GB" dirty="0" smtClean="0"/>
              <a:t>2000)</a:t>
            </a:r>
            <a:endParaRPr lang="en-GB" dirty="0" smtClean="0"/>
          </a:p>
          <a:p>
            <a:r>
              <a:rPr lang="en-GB" dirty="0" err="1" smtClean="0"/>
              <a:t>Dewisiadau</a:t>
            </a:r>
            <a:r>
              <a:rPr lang="en-GB" dirty="0" smtClean="0"/>
              <a:t> </a:t>
            </a:r>
            <a:r>
              <a:rPr lang="en-GB" dirty="0" smtClean="0"/>
              <a:t>– </a:t>
            </a:r>
            <a:r>
              <a:rPr lang="en-GB" dirty="0" err="1" smtClean="0"/>
              <a:t>yr</a:t>
            </a:r>
            <a:r>
              <a:rPr lang="en-GB" dirty="0" smtClean="0"/>
              <a:t> hyn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rhywun</a:t>
            </a:r>
            <a:r>
              <a:rPr lang="en-GB" dirty="0" smtClean="0"/>
              <a:t> yn </a:t>
            </a:r>
            <a:r>
              <a:rPr lang="en-GB" dirty="0" err="1" smtClean="0"/>
              <a:t>hoffi</a:t>
            </a:r>
            <a:r>
              <a:rPr lang="en-GB" dirty="0" smtClean="0"/>
              <a:t>, </a:t>
            </a:r>
            <a:r>
              <a:rPr lang="en-GB" dirty="0" err="1" smtClean="0"/>
              <a:t>a’u</a:t>
            </a:r>
            <a:r>
              <a:rPr lang="en-GB" dirty="0" smtClean="0"/>
              <a:t> </a:t>
            </a:r>
            <a:r>
              <a:rPr lang="en-GB" dirty="0" err="1" smtClean="0"/>
              <a:t>dymuniadau</a:t>
            </a:r>
            <a:r>
              <a:rPr lang="en-GB" dirty="0" smtClean="0"/>
              <a:t> </a:t>
            </a:r>
            <a:r>
              <a:rPr lang="en-GB" dirty="0" err="1" smtClean="0"/>
              <a:t>a’u</a:t>
            </a:r>
            <a:r>
              <a:rPr lang="en-GB" dirty="0" smtClean="0"/>
              <a:t> </a:t>
            </a:r>
            <a:r>
              <a:rPr lang="en-GB" dirty="0" err="1" smtClean="0"/>
              <a:t>breuddwydion</a:t>
            </a:r>
            <a:endParaRPr lang="en-GB" dirty="0" smtClean="0"/>
          </a:p>
          <a:p>
            <a:r>
              <a:rPr lang="en-GB" dirty="0" err="1" smtClean="0"/>
              <a:t>Cyfleoedd</a:t>
            </a:r>
            <a:r>
              <a:rPr lang="en-GB" dirty="0" smtClean="0"/>
              <a:t> – </a:t>
            </a:r>
            <a:r>
              <a:rPr lang="en-GB" dirty="0" err="1" smtClean="0"/>
              <a:t>beth</a:t>
            </a:r>
            <a:r>
              <a:rPr lang="en-GB" dirty="0" smtClean="0"/>
              <a:t>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gael</a:t>
            </a:r>
            <a:endParaRPr lang="en-GB" dirty="0" smtClean="0"/>
          </a:p>
          <a:p>
            <a:r>
              <a:rPr lang="en-GB" dirty="0" err="1" smtClean="0"/>
              <a:t>Rheolaeth</a:t>
            </a:r>
            <a:r>
              <a:rPr lang="en-GB" dirty="0" smtClean="0"/>
              <a:t>-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awdurdod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gymryd</a:t>
            </a:r>
            <a:r>
              <a:rPr lang="en-GB" dirty="0" smtClean="0"/>
              <a:t> </a:t>
            </a:r>
            <a:r>
              <a:rPr lang="en-GB" dirty="0" smtClean="0"/>
              <a:t>y cyfle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ddiwallu</a:t>
            </a:r>
            <a:r>
              <a:rPr lang="en-GB" dirty="0" smtClean="0"/>
              <a:t> </a:t>
            </a:r>
            <a:r>
              <a:rPr lang="en-GB" dirty="0" err="1" smtClean="0"/>
              <a:t>dewis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4940808"/>
          </a:xfrm>
        </p:spPr>
        <p:txBody>
          <a:bodyPr>
            <a:normAutofit/>
          </a:bodyPr>
          <a:lstStyle/>
          <a:p>
            <a:r>
              <a:rPr lang="en-GB" i="1" dirty="0" smtClean="0"/>
              <a:t>Choice is the most powerful word and the most abused word in the current lexicon of the disabilities services system (</a:t>
            </a:r>
            <a:r>
              <a:rPr lang="en-GB" i="1" dirty="0" err="1" smtClean="0"/>
              <a:t>Smull</a:t>
            </a:r>
            <a:r>
              <a:rPr lang="en-GB" i="1" dirty="0" smtClean="0"/>
              <a:t> in O’Brien &amp; O’Brien, 2000</a:t>
            </a:r>
            <a:r>
              <a:rPr lang="en-GB" i="1" dirty="0"/>
              <a:t>)</a:t>
            </a:r>
            <a:endParaRPr lang="en-GB" i="1" dirty="0" smtClean="0"/>
          </a:p>
          <a:p>
            <a:r>
              <a:rPr lang="en-GB" i="1" dirty="0" smtClean="0"/>
              <a:t>Preferences- what someone likes, and their desires and dreams</a:t>
            </a:r>
          </a:p>
          <a:p>
            <a:r>
              <a:rPr lang="en-GB" i="1" dirty="0" smtClean="0"/>
              <a:t>Opportunities- what is available</a:t>
            </a:r>
          </a:p>
          <a:p>
            <a:r>
              <a:rPr lang="en-GB" i="1" dirty="0" smtClean="0"/>
              <a:t>Control- the authority to make use of an opportunity to satisfy a preference</a:t>
            </a:r>
            <a:endParaRPr lang="cy-GB" i="1" dirty="0"/>
          </a:p>
        </p:txBody>
      </p:sp>
      <p:pic>
        <p:nvPicPr>
          <p:cNvPr id="1026" name="Picture 2" descr="C:\Users\l.roberts\AppData\Local\Microsoft\Windows\Temporary Internet Files\Content.IE5\HEPN0LIZ\choice4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000" y="0"/>
            <a:ext cx="3810000" cy="1417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6974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smtClean="0"/>
              <a:t>RHEOLAETH</a:t>
            </a:r>
            <a:br>
              <a:rPr lang="en-GB" dirty="0" smtClean="0"/>
            </a:br>
            <a:r>
              <a:rPr lang="en-GB" dirty="0" smtClean="0"/>
              <a:t>control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4940808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Mae </a:t>
            </a:r>
            <a:r>
              <a:rPr lang="en-GB" dirty="0" err="1" smtClean="0"/>
              <a:t>rheolaeth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gysyniad</a:t>
            </a:r>
            <a:r>
              <a:rPr lang="en-GB" dirty="0" smtClean="0"/>
              <a:t> </a:t>
            </a:r>
            <a:r>
              <a:rPr lang="en-GB" dirty="0" err="1" smtClean="0"/>
              <a:t>cymhleth</a:t>
            </a:r>
            <a:endParaRPr lang="en-GB" dirty="0" smtClean="0"/>
          </a:p>
          <a:p>
            <a:r>
              <a:rPr lang="en-GB" dirty="0" smtClean="0"/>
              <a:t>Mae </a:t>
            </a:r>
            <a:r>
              <a:rPr lang="en-GB" dirty="0" err="1" smtClean="0"/>
              <a:t>cael</a:t>
            </a:r>
            <a:r>
              <a:rPr lang="en-GB" dirty="0" smtClean="0"/>
              <a:t> </a:t>
            </a:r>
            <a:r>
              <a:rPr lang="en-GB" dirty="0" err="1" smtClean="0"/>
              <a:t>rheolaeth</a:t>
            </a:r>
            <a:r>
              <a:rPr lang="en-GB" dirty="0" smtClean="0"/>
              <a:t> yn </a:t>
            </a:r>
            <a:r>
              <a:rPr lang="en-GB" dirty="0" err="1" smtClean="0"/>
              <a:t>golygu</a:t>
            </a:r>
            <a:r>
              <a:rPr lang="en-GB" dirty="0" smtClean="0"/>
              <a:t> </a:t>
            </a:r>
            <a:r>
              <a:rPr lang="en-GB" dirty="0" smtClean="0"/>
              <a:t>gorfod gwneud </a:t>
            </a:r>
            <a:r>
              <a:rPr lang="en-GB" dirty="0" err="1" smtClean="0"/>
              <a:t>penderfyniadau</a:t>
            </a:r>
            <a:endParaRPr lang="en-GB" dirty="0" smtClean="0"/>
          </a:p>
          <a:p>
            <a:r>
              <a:rPr lang="en-GB" dirty="0" err="1" smtClean="0"/>
              <a:t>Dydy</a:t>
            </a:r>
            <a:r>
              <a:rPr lang="en-GB" dirty="0" smtClean="0"/>
              <a:t> </a:t>
            </a:r>
            <a:r>
              <a:rPr lang="en-GB" dirty="0" err="1" smtClean="0"/>
              <a:t>ni</a:t>
            </a:r>
            <a:r>
              <a:rPr lang="en-GB" dirty="0" smtClean="0"/>
              <a:t> </a:t>
            </a:r>
            <a:r>
              <a:rPr lang="en-GB" dirty="0" err="1" smtClean="0"/>
              <a:t>fel</a:t>
            </a:r>
            <a:r>
              <a:rPr lang="en-GB" dirty="0" smtClean="0"/>
              <a:t> </a:t>
            </a:r>
            <a:r>
              <a:rPr lang="en-GB" dirty="0" err="1" smtClean="0"/>
              <a:t>arfer</a:t>
            </a:r>
            <a:r>
              <a:rPr lang="en-GB" dirty="0" smtClean="0"/>
              <a:t> </a:t>
            </a:r>
            <a:r>
              <a:rPr lang="en-GB" dirty="0" err="1" smtClean="0"/>
              <a:t>ddim</a:t>
            </a:r>
            <a:r>
              <a:rPr lang="en-GB" dirty="0" smtClean="0"/>
              <a:t> </a:t>
            </a:r>
            <a:r>
              <a:rPr lang="en-GB" dirty="0" err="1" smtClean="0"/>
              <a:t>eisiau</a:t>
            </a:r>
            <a:r>
              <a:rPr lang="en-GB" dirty="0" smtClean="0"/>
              <a:t> </a:t>
            </a:r>
            <a:r>
              <a:rPr lang="en-GB" dirty="0" err="1" smtClean="0"/>
              <a:t>rheolaeth</a:t>
            </a:r>
            <a:r>
              <a:rPr lang="en-GB" dirty="0" smtClean="0"/>
              <a:t> </a:t>
            </a:r>
            <a:r>
              <a:rPr lang="en-GB" dirty="0" err="1" smtClean="0"/>
              <a:t>eithaf</a:t>
            </a:r>
            <a:endParaRPr lang="en-GB" dirty="0" smtClean="0"/>
          </a:p>
          <a:p>
            <a:r>
              <a:rPr lang="en-GB" dirty="0" err="1" smtClean="0"/>
              <a:t>Dylai</a:t>
            </a:r>
            <a:r>
              <a:rPr lang="en-GB" dirty="0" smtClean="0"/>
              <a:t> </a:t>
            </a:r>
            <a:r>
              <a:rPr lang="en-GB" dirty="0" smtClean="0"/>
              <a:t>faint o </a:t>
            </a:r>
            <a:r>
              <a:rPr lang="en-GB" dirty="0" err="1" smtClean="0"/>
              <a:t>reolaeth</a:t>
            </a:r>
            <a:r>
              <a:rPr lang="en-GB" dirty="0" smtClean="0"/>
              <a:t> </a:t>
            </a:r>
            <a:r>
              <a:rPr lang="en-GB" dirty="0" smtClean="0"/>
              <a:t>a </a:t>
            </a:r>
            <a:r>
              <a:rPr lang="en-GB" dirty="0" err="1" smtClean="0"/>
              <a:t>beth</a:t>
            </a:r>
            <a:r>
              <a:rPr lang="en-GB" dirty="0" smtClean="0"/>
              <a:t> </a:t>
            </a:r>
            <a:r>
              <a:rPr lang="en-GB" dirty="0" err="1" smtClean="0"/>
              <a:t>fedrwn</a:t>
            </a:r>
            <a:r>
              <a:rPr lang="en-GB" dirty="0" smtClean="0"/>
              <a:t> </a:t>
            </a:r>
            <a:r>
              <a:rPr lang="en-GB" dirty="0" err="1" smtClean="0"/>
              <a:t>rheoli</a:t>
            </a:r>
            <a:r>
              <a:rPr lang="en-GB" dirty="0" smtClean="0"/>
              <a:t> fod yn </a:t>
            </a:r>
            <a:r>
              <a:rPr lang="en-GB" dirty="0" err="1" smtClean="0"/>
              <a:t>ffwythiant</a:t>
            </a:r>
            <a:r>
              <a:rPr lang="en-GB" dirty="0" smtClean="0"/>
              <a:t> </a:t>
            </a:r>
            <a:r>
              <a:rPr lang="en-GB" dirty="0" err="1" smtClean="0"/>
              <a:t>o’n</a:t>
            </a:r>
            <a:r>
              <a:rPr lang="en-GB" dirty="0" smtClean="0"/>
              <a:t> </a:t>
            </a:r>
            <a:r>
              <a:rPr lang="en-GB" dirty="0" err="1" smtClean="0"/>
              <a:t>dymuniad</a:t>
            </a:r>
            <a:r>
              <a:rPr lang="en-GB" dirty="0" smtClean="0"/>
              <a:t> </a:t>
            </a:r>
            <a:r>
              <a:rPr lang="en-GB" dirty="0" err="1" smtClean="0"/>
              <a:t>a’n</a:t>
            </a:r>
            <a:r>
              <a:rPr lang="en-GB" dirty="0" smtClean="0"/>
              <a:t> </a:t>
            </a:r>
            <a:r>
              <a:rPr lang="en-GB" dirty="0" err="1" smtClean="0"/>
              <a:t>capasiti</a:t>
            </a:r>
            <a:r>
              <a:rPr lang="en-GB" dirty="0" smtClean="0"/>
              <a:t>.</a:t>
            </a:r>
          </a:p>
          <a:p>
            <a:r>
              <a:rPr lang="en-GB" dirty="0" smtClean="0"/>
              <a:t>Ond, </a:t>
            </a:r>
            <a:r>
              <a:rPr lang="en-GB" dirty="0" err="1" smtClean="0"/>
              <a:t>m</a:t>
            </a:r>
            <a:r>
              <a:rPr lang="en-GB" dirty="0" err="1" smtClean="0"/>
              <a:t>ae</a:t>
            </a:r>
            <a:r>
              <a:rPr lang="en-GB" dirty="0" smtClean="0"/>
              <a:t> </a:t>
            </a:r>
            <a:r>
              <a:rPr lang="en-GB" dirty="0" err="1" smtClean="0"/>
              <a:t>ein</a:t>
            </a:r>
            <a:r>
              <a:rPr lang="en-GB" dirty="0" smtClean="0"/>
              <a:t> </a:t>
            </a:r>
            <a:r>
              <a:rPr lang="en-GB" dirty="0" err="1" smtClean="0"/>
              <a:t>stereoteipio</a:t>
            </a:r>
            <a:r>
              <a:rPr lang="en-GB" dirty="0" smtClean="0"/>
              <a:t> </a:t>
            </a:r>
            <a:r>
              <a:rPr lang="en-GB" dirty="0" smtClean="0"/>
              <a:t>o </a:t>
            </a:r>
            <a:r>
              <a:rPr lang="en-GB" dirty="0" err="1" smtClean="0"/>
              <a:t>bobl</a:t>
            </a:r>
            <a:r>
              <a:rPr lang="en-GB" dirty="0" smtClean="0"/>
              <a:t> ag </a:t>
            </a:r>
            <a:r>
              <a:rPr lang="en-GB" dirty="0" err="1" smtClean="0"/>
              <a:t>anghenion</a:t>
            </a:r>
            <a:r>
              <a:rPr lang="en-GB" dirty="0" smtClean="0"/>
              <a:t> dysgu </a:t>
            </a:r>
            <a:r>
              <a:rPr lang="en-GB" dirty="0" err="1" smtClean="0"/>
              <a:t>dwys</a:t>
            </a:r>
            <a:r>
              <a:rPr lang="en-GB" dirty="0" smtClean="0"/>
              <a:t> yn </a:t>
            </a:r>
            <a:r>
              <a:rPr lang="en-GB" dirty="0" err="1" smtClean="0"/>
              <a:t>ein</a:t>
            </a:r>
            <a:r>
              <a:rPr lang="en-GB" dirty="0" smtClean="0"/>
              <a:t> </a:t>
            </a:r>
            <a:r>
              <a:rPr lang="en-GB" dirty="0" err="1" smtClean="0"/>
              <a:t>achosi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esgeuluso</a:t>
            </a:r>
            <a:r>
              <a:rPr lang="en-GB" dirty="0" smtClean="0"/>
              <a:t> </a:t>
            </a:r>
            <a:r>
              <a:rPr lang="en-GB" dirty="0" err="1" smtClean="0"/>
              <a:t>capasiti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4407408"/>
          </a:xfrm>
        </p:spPr>
        <p:txBody>
          <a:bodyPr>
            <a:normAutofit fontScale="92500" lnSpcReduction="20000"/>
          </a:bodyPr>
          <a:lstStyle/>
          <a:p>
            <a:r>
              <a:rPr lang="en-GB" i="1" dirty="0" smtClean="0"/>
              <a:t>Control is a complex concept</a:t>
            </a:r>
          </a:p>
          <a:p>
            <a:r>
              <a:rPr lang="en-GB" i="1" dirty="0" smtClean="0"/>
              <a:t>Having control means having to make decisions</a:t>
            </a:r>
          </a:p>
          <a:p>
            <a:r>
              <a:rPr lang="en-GB" i="1" dirty="0" smtClean="0"/>
              <a:t>Most of us do not want absolute control</a:t>
            </a:r>
          </a:p>
          <a:p>
            <a:r>
              <a:rPr lang="en-GB" i="1" dirty="0" smtClean="0"/>
              <a:t>How much control we have and what we have a control over should be a function of desire and capacity</a:t>
            </a:r>
          </a:p>
          <a:p>
            <a:r>
              <a:rPr lang="en-GB" i="1" dirty="0" smtClean="0"/>
              <a:t>However, our stereotypes of people with significant learning disabilities cause us to overlook capacities</a:t>
            </a:r>
          </a:p>
          <a:p>
            <a:r>
              <a:rPr lang="en-GB" dirty="0"/>
              <a:t>(</a:t>
            </a:r>
            <a:r>
              <a:rPr lang="en-GB" dirty="0" err="1"/>
              <a:t>Smull</a:t>
            </a:r>
            <a:r>
              <a:rPr lang="en-GB" dirty="0"/>
              <a:t> in O’Brien &amp; O’Brien, </a:t>
            </a:r>
            <a:r>
              <a:rPr lang="en-GB" dirty="0" smtClean="0"/>
              <a:t>2000</a:t>
            </a:r>
            <a:r>
              <a:rPr lang="en-GB" dirty="0"/>
              <a:t>)</a:t>
            </a:r>
          </a:p>
          <a:p>
            <a:endParaRPr lang="cy-GB" dirty="0"/>
          </a:p>
        </p:txBody>
      </p:sp>
      <p:pic>
        <p:nvPicPr>
          <p:cNvPr id="2050" name="Picture 2" descr="C:\Users\l.roberts\AppData\Local\Microsoft\Windows\Temporary Internet Files\Content.IE5\VT7L4AUG\control[1]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0" y="59209"/>
            <a:ext cx="2419350" cy="1312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49260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err="1" smtClean="0"/>
              <a:t>Mae’n</a:t>
            </a:r>
            <a:r>
              <a:rPr lang="en-GB" dirty="0" smtClean="0"/>
              <a:t> </a:t>
            </a:r>
            <a:r>
              <a:rPr lang="en-GB" dirty="0" err="1" smtClean="0"/>
              <a:t>bwysig</a:t>
            </a:r>
            <a:r>
              <a:rPr lang="en-GB" dirty="0" smtClean="0"/>
              <a:t> </a:t>
            </a:r>
            <a:r>
              <a:rPr lang="en-GB" dirty="0" err="1" smtClean="0"/>
              <a:t>gwahaniaethu</a:t>
            </a:r>
            <a:r>
              <a:rPr lang="en-GB" dirty="0" smtClean="0"/>
              <a:t> </a:t>
            </a:r>
            <a:r>
              <a:rPr lang="en-GB" dirty="0" err="1" smtClean="0"/>
              <a:t>rhwng</a:t>
            </a:r>
            <a:r>
              <a:rPr lang="en-GB" dirty="0" smtClean="0"/>
              <a:t> </a:t>
            </a:r>
            <a:r>
              <a:rPr lang="en-GB" dirty="0" err="1" smtClean="0"/>
              <a:t>rhoi</a:t>
            </a:r>
            <a:r>
              <a:rPr lang="en-GB" dirty="0" smtClean="0"/>
              <a:t> </a:t>
            </a:r>
            <a:r>
              <a:rPr lang="en-GB" dirty="0" err="1" smtClean="0"/>
              <a:t>rheolaeth</a:t>
            </a:r>
            <a:r>
              <a:rPr lang="en-GB" dirty="0" smtClean="0"/>
              <a:t> a </a:t>
            </a:r>
            <a:r>
              <a:rPr lang="en-GB" dirty="0" err="1" smtClean="0"/>
              <a:t>rhannu</a:t>
            </a:r>
            <a:r>
              <a:rPr lang="en-GB" dirty="0" smtClean="0"/>
              <a:t> </a:t>
            </a:r>
            <a:r>
              <a:rPr lang="en-GB" dirty="0" err="1" smtClean="0"/>
              <a:t>rheolaeth</a:t>
            </a:r>
            <a:endParaRPr lang="en-GB" dirty="0" smtClean="0"/>
          </a:p>
          <a:p>
            <a:r>
              <a:rPr lang="en-GB" dirty="0" smtClean="0"/>
              <a:t>Mae angen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ni</a:t>
            </a:r>
            <a:r>
              <a:rPr lang="en-GB" dirty="0" smtClean="0"/>
              <a:t> adnabod fod </a:t>
            </a:r>
            <a:r>
              <a:rPr lang="en-GB" dirty="0" err="1" smtClean="0"/>
              <a:t>pawb</a:t>
            </a:r>
            <a:r>
              <a:rPr lang="en-GB" dirty="0" smtClean="0"/>
              <a:t> </a:t>
            </a:r>
            <a:r>
              <a:rPr lang="en-GB" dirty="0" smtClean="0"/>
              <a:t>eisiau ac angen </a:t>
            </a:r>
            <a:r>
              <a:rPr lang="en-GB" dirty="0" err="1" smtClean="0"/>
              <a:t>rheolaeth</a:t>
            </a:r>
            <a:r>
              <a:rPr lang="en-GB" dirty="0" smtClean="0"/>
              <a:t> dros rhai </a:t>
            </a:r>
            <a:r>
              <a:rPr lang="en-GB" dirty="0" err="1" smtClean="0"/>
              <a:t>agweddau</a:t>
            </a:r>
            <a:r>
              <a:rPr lang="en-GB" dirty="0" smtClean="0"/>
              <a:t> </a:t>
            </a:r>
            <a:r>
              <a:rPr lang="en-GB" dirty="0" err="1" smtClean="0"/>
              <a:t>o’u</a:t>
            </a:r>
            <a:r>
              <a:rPr lang="en-GB" dirty="0" smtClean="0"/>
              <a:t> </a:t>
            </a:r>
            <a:r>
              <a:rPr lang="en-GB" dirty="0" err="1" smtClean="0"/>
              <a:t>bywyd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i="1" dirty="0" smtClean="0"/>
              <a:t>Important to differentiate between giving control and sharing control</a:t>
            </a:r>
          </a:p>
          <a:p>
            <a:r>
              <a:rPr lang="en-GB" i="1" dirty="0" smtClean="0"/>
              <a:t>We need to recognise that all people want and needs control over some aspects of their lives</a:t>
            </a:r>
          </a:p>
          <a:p>
            <a:r>
              <a:rPr lang="en-GB" sz="1800" dirty="0"/>
              <a:t>(</a:t>
            </a:r>
            <a:r>
              <a:rPr lang="en-GB" sz="1800" dirty="0" err="1"/>
              <a:t>Smull</a:t>
            </a:r>
            <a:r>
              <a:rPr lang="en-GB" sz="1800" dirty="0"/>
              <a:t> in O’Brien &amp; O’Brien, </a:t>
            </a:r>
            <a:r>
              <a:rPr lang="en-GB" sz="1800" dirty="0" smtClean="0"/>
              <a:t>2000</a:t>
            </a:r>
            <a:r>
              <a:rPr lang="en-GB" sz="1800" dirty="0"/>
              <a:t>)</a:t>
            </a:r>
            <a:endParaRPr lang="cy-GB" sz="1800" dirty="0"/>
          </a:p>
        </p:txBody>
      </p:sp>
      <p:pic>
        <p:nvPicPr>
          <p:cNvPr id="3074" name="Picture 2" descr="C:\Users\l.roberts\AppData\Local\Microsoft\Windows\Temporary Internet Files\Content.IE5\VT7L4AUG\control[1]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0" y="3993397"/>
            <a:ext cx="2419350" cy="2428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35688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 smtClean="0"/>
              <a:t>Gwerthoedd</a:t>
            </a:r>
            <a:r>
              <a:rPr lang="en-GB" dirty="0" smtClean="0"/>
              <a:t> CPG/ </a:t>
            </a:r>
            <a:br>
              <a:rPr lang="en-GB" dirty="0" smtClean="0"/>
            </a:br>
            <a:r>
              <a:rPr lang="en-GB" i="1" dirty="0" smtClean="0"/>
              <a:t>values of  PCP</a:t>
            </a:r>
            <a:endParaRPr lang="cy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sz="3200" dirty="0" err="1" smtClean="0"/>
              <a:t>Presenoldeb</a:t>
            </a:r>
            <a:r>
              <a:rPr lang="en-GB" sz="3200" dirty="0" smtClean="0"/>
              <a:t> </a:t>
            </a:r>
            <a:r>
              <a:rPr lang="en-GB" sz="3200" dirty="0" err="1" smtClean="0"/>
              <a:t>cymunedol</a:t>
            </a:r>
            <a:endParaRPr lang="en-GB" sz="3200" dirty="0" smtClean="0"/>
          </a:p>
          <a:p>
            <a:r>
              <a:rPr lang="en-GB" sz="3200" dirty="0" err="1" smtClean="0"/>
              <a:t>Dewis</a:t>
            </a:r>
            <a:r>
              <a:rPr lang="en-GB" sz="3200" dirty="0" smtClean="0"/>
              <a:t>/ </a:t>
            </a:r>
            <a:r>
              <a:rPr lang="en-GB" sz="3200" dirty="0" err="1" smtClean="0"/>
              <a:t>rheolaeth</a:t>
            </a:r>
            <a:endParaRPr lang="en-GB" sz="3200" dirty="0" smtClean="0"/>
          </a:p>
          <a:p>
            <a:r>
              <a:rPr lang="en-GB" sz="3200" dirty="0" err="1" smtClean="0"/>
              <a:t>Cymhwysedd</a:t>
            </a:r>
            <a:endParaRPr lang="en-GB" sz="3200" dirty="0" smtClean="0"/>
          </a:p>
          <a:p>
            <a:r>
              <a:rPr lang="en-GB" sz="3200" dirty="0" err="1" smtClean="0"/>
              <a:t>Enw</a:t>
            </a:r>
            <a:r>
              <a:rPr lang="en-GB" sz="3200" dirty="0" smtClean="0"/>
              <a:t> da/ parch</a:t>
            </a:r>
          </a:p>
          <a:p>
            <a:r>
              <a:rPr lang="en-GB" sz="3200" dirty="0" err="1" smtClean="0"/>
              <a:t>Perthnasau</a:t>
            </a:r>
            <a:endParaRPr lang="cy-GB" sz="3200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4407408"/>
          </a:xfrm>
        </p:spPr>
        <p:txBody>
          <a:bodyPr>
            <a:normAutofit/>
          </a:bodyPr>
          <a:lstStyle/>
          <a:p>
            <a:r>
              <a:rPr lang="en-GB" sz="3200" i="1" dirty="0" smtClean="0"/>
              <a:t>Community presence</a:t>
            </a:r>
          </a:p>
          <a:p>
            <a:r>
              <a:rPr lang="en-GB" sz="3200" i="1" dirty="0" smtClean="0"/>
              <a:t>Choice/ control</a:t>
            </a:r>
          </a:p>
          <a:p>
            <a:r>
              <a:rPr lang="en-GB" sz="3200" i="1" dirty="0" smtClean="0"/>
              <a:t>Competence</a:t>
            </a:r>
          </a:p>
          <a:p>
            <a:r>
              <a:rPr lang="en-GB" sz="3200" i="1" dirty="0" smtClean="0"/>
              <a:t>Reputation/ respect</a:t>
            </a:r>
          </a:p>
          <a:p>
            <a:r>
              <a:rPr lang="en-GB" sz="3200" i="1" dirty="0" smtClean="0"/>
              <a:t>Relationships</a:t>
            </a:r>
          </a:p>
          <a:p>
            <a:r>
              <a:rPr lang="en-GB" sz="1600" dirty="0" smtClean="0"/>
              <a:t>(Mercer, 2003)</a:t>
            </a:r>
            <a:endParaRPr lang="cy-GB" sz="1600" dirty="0"/>
          </a:p>
        </p:txBody>
      </p:sp>
      <p:pic>
        <p:nvPicPr>
          <p:cNvPr id="5135" name="Picture 15" descr="C:\Users\l.roberts\AppData\Local\Microsoft\Windows\Temporary Internet Files\Content.IE5\5KQJEYQZ\Circle_Of_Hands_by_Circleoffriends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152400"/>
            <a:ext cx="2374433" cy="1295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7067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sz="2800" dirty="0" err="1" smtClean="0"/>
              <a:t>Presenoldeb</a:t>
            </a:r>
            <a:r>
              <a:rPr lang="en-GB" sz="2800" dirty="0" smtClean="0"/>
              <a:t> </a:t>
            </a:r>
            <a:r>
              <a:rPr lang="en-GB" sz="2800" dirty="0" err="1" smtClean="0"/>
              <a:t>cymunedol</a:t>
            </a:r>
            <a:endParaRPr lang="en-GB" sz="2800" dirty="0" smtClean="0"/>
          </a:p>
          <a:p>
            <a:r>
              <a:rPr lang="en-GB" sz="2800" dirty="0" err="1" smtClean="0"/>
              <a:t>Rhannu</a:t>
            </a:r>
            <a:r>
              <a:rPr lang="en-GB" sz="2800" dirty="0" smtClean="0"/>
              <a:t> </a:t>
            </a:r>
            <a:r>
              <a:rPr lang="en-GB" sz="2800" dirty="0" err="1" smtClean="0"/>
              <a:t>lleoedd</a:t>
            </a:r>
            <a:r>
              <a:rPr lang="en-GB" sz="2800" dirty="0" smtClean="0"/>
              <a:t> </a:t>
            </a:r>
            <a:r>
              <a:rPr lang="en-GB" sz="2800" dirty="0" err="1" smtClean="0"/>
              <a:t>cyffredin</a:t>
            </a:r>
            <a:r>
              <a:rPr lang="en-GB" sz="2800" dirty="0" smtClean="0"/>
              <a:t> a </a:t>
            </a:r>
            <a:r>
              <a:rPr lang="en-GB" sz="2800" dirty="0" err="1" smtClean="0"/>
              <a:t>gweithgareddau</a:t>
            </a:r>
            <a:r>
              <a:rPr lang="en-GB" sz="2800" dirty="0" smtClean="0"/>
              <a:t> </a:t>
            </a:r>
            <a:r>
              <a:rPr lang="en-GB" sz="2800" dirty="0" err="1" smtClean="0"/>
              <a:t>gwerthfawr</a:t>
            </a:r>
            <a:r>
              <a:rPr lang="en-GB" sz="2800" dirty="0" smtClean="0"/>
              <a:t> </a:t>
            </a:r>
            <a:r>
              <a:rPr lang="en-GB" sz="2800" dirty="0" err="1" smtClean="0"/>
              <a:t>gydag</a:t>
            </a:r>
            <a:r>
              <a:rPr lang="en-GB" sz="2800" dirty="0" smtClean="0"/>
              <a:t> </a:t>
            </a:r>
            <a:r>
              <a:rPr lang="en-GB" sz="2800" dirty="0" err="1" smtClean="0"/>
              <a:t>eraill</a:t>
            </a:r>
            <a:endParaRPr lang="cy-GB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r>
              <a:rPr lang="en-GB" sz="2800" i="1" dirty="0" smtClean="0"/>
              <a:t>Community presence</a:t>
            </a:r>
          </a:p>
          <a:p>
            <a:r>
              <a:rPr lang="en-GB" sz="2800" i="1" dirty="0" smtClean="0"/>
              <a:t>Sharing ordinary places and valued activities with others</a:t>
            </a:r>
          </a:p>
          <a:p>
            <a:pPr lvl="0">
              <a:buClr>
                <a:srgbClr val="6EA0B0"/>
              </a:buClr>
            </a:pPr>
            <a:r>
              <a:rPr lang="en-GB" sz="1600" dirty="0" smtClean="0">
                <a:solidFill>
                  <a:prstClr val="black"/>
                </a:solidFill>
              </a:rPr>
              <a:t>(</a:t>
            </a:r>
            <a:r>
              <a:rPr lang="en-GB" sz="1600" dirty="0">
                <a:solidFill>
                  <a:prstClr val="black"/>
                </a:solidFill>
              </a:rPr>
              <a:t>Mercer, 2003)</a:t>
            </a:r>
            <a:endParaRPr lang="cy-GB" sz="1600" dirty="0">
              <a:solidFill>
                <a:prstClr val="black"/>
              </a:solidFill>
            </a:endParaRPr>
          </a:p>
          <a:p>
            <a:endParaRPr lang="cy-GB" sz="2800" dirty="0"/>
          </a:p>
        </p:txBody>
      </p:sp>
      <p:pic>
        <p:nvPicPr>
          <p:cNvPr id="10244" name="Picture 4" descr="C:\Users\l.roberts\AppData\Local\Microsoft\Windows\Temporary Internet Files\Content.IE5\S9T0P2O1\community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228600"/>
            <a:ext cx="777240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9424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274638"/>
            <a:ext cx="6096000" cy="1143000"/>
          </a:xfrm>
        </p:spPr>
        <p:txBody>
          <a:bodyPr/>
          <a:lstStyle/>
          <a:p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sz="2800" dirty="0" err="1" smtClean="0"/>
              <a:t>Dewis</a:t>
            </a:r>
            <a:r>
              <a:rPr lang="en-GB" sz="2800" dirty="0" smtClean="0"/>
              <a:t> / </a:t>
            </a:r>
            <a:r>
              <a:rPr lang="en-GB" sz="2800" dirty="0" err="1" smtClean="0"/>
              <a:t>rheolaeth</a:t>
            </a:r>
            <a:endParaRPr lang="en-GB" sz="2800" dirty="0" smtClean="0"/>
          </a:p>
          <a:p>
            <a:r>
              <a:rPr lang="en-GB" sz="2800" dirty="0" err="1" smtClean="0"/>
              <a:t>Rhyddid</a:t>
            </a:r>
            <a:r>
              <a:rPr lang="en-GB" sz="2800" dirty="0" smtClean="0"/>
              <a:t> </a:t>
            </a:r>
            <a:r>
              <a:rPr lang="en-GB" sz="2800" dirty="0" err="1" smtClean="0"/>
              <a:t>i</a:t>
            </a:r>
            <a:r>
              <a:rPr lang="en-GB" sz="2800" dirty="0" smtClean="0"/>
              <a:t> </a:t>
            </a:r>
            <a:r>
              <a:rPr lang="en-GB" sz="2800" dirty="0" err="1" smtClean="0"/>
              <a:t>wneud</a:t>
            </a:r>
            <a:r>
              <a:rPr lang="en-GB" sz="2800" dirty="0" smtClean="0"/>
              <a:t> </a:t>
            </a:r>
            <a:r>
              <a:rPr lang="en-GB" sz="2800" dirty="0" err="1" smtClean="0"/>
              <a:t>penderfyniadau</a:t>
            </a:r>
            <a:r>
              <a:rPr lang="en-GB" sz="2800" dirty="0" smtClean="0"/>
              <a:t>, </a:t>
            </a:r>
            <a:r>
              <a:rPr lang="en-GB" sz="2800" dirty="0" err="1" smtClean="0"/>
              <a:t>mewn</a:t>
            </a:r>
            <a:r>
              <a:rPr lang="en-GB" sz="2800" dirty="0" smtClean="0"/>
              <a:t> </a:t>
            </a:r>
            <a:r>
              <a:rPr lang="en-GB" sz="2800" dirty="0" err="1" smtClean="0"/>
              <a:t>matrion</a:t>
            </a:r>
            <a:r>
              <a:rPr lang="en-GB" sz="2800" dirty="0" smtClean="0"/>
              <a:t> bob </a:t>
            </a:r>
            <a:r>
              <a:rPr lang="en-GB" sz="2800" dirty="0" err="1" smtClean="0"/>
              <a:t>dydd</a:t>
            </a:r>
            <a:r>
              <a:rPr lang="en-GB" sz="2800" dirty="0" smtClean="0"/>
              <a:t>, ac </a:t>
            </a:r>
            <a:r>
              <a:rPr lang="en-GB" sz="2800" dirty="0" err="1" smtClean="0"/>
              <a:t>mewn</a:t>
            </a:r>
            <a:r>
              <a:rPr lang="en-GB" sz="2800" dirty="0" smtClean="0"/>
              <a:t> </a:t>
            </a:r>
            <a:r>
              <a:rPr lang="en-GB" sz="2800" dirty="0" err="1" smtClean="0"/>
              <a:t>materion</a:t>
            </a:r>
            <a:r>
              <a:rPr lang="en-GB" sz="2800" dirty="0" smtClean="0"/>
              <a:t> </a:t>
            </a:r>
            <a:r>
              <a:rPr lang="en-GB" sz="2800" dirty="0" err="1" smtClean="0"/>
              <a:t>mawr</a:t>
            </a:r>
            <a:r>
              <a:rPr lang="en-GB" sz="2800" dirty="0" smtClean="0"/>
              <a:t>, </a:t>
            </a:r>
            <a:r>
              <a:rPr lang="en-GB" sz="2800" dirty="0" err="1" smtClean="0"/>
              <a:t>sydd</a:t>
            </a:r>
            <a:r>
              <a:rPr lang="en-GB" sz="2800" dirty="0" smtClean="0"/>
              <a:t>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medru</a:t>
            </a:r>
            <a:r>
              <a:rPr lang="en-GB" sz="2800" dirty="0" smtClean="0"/>
              <a:t> </a:t>
            </a:r>
            <a:r>
              <a:rPr lang="en-GB" sz="2800" dirty="0" err="1" smtClean="0"/>
              <a:t>newid</a:t>
            </a:r>
            <a:r>
              <a:rPr lang="en-GB" sz="2800" dirty="0" smtClean="0"/>
              <a:t> </a:t>
            </a:r>
            <a:r>
              <a:rPr lang="en-GB" sz="2800" dirty="0" err="1" smtClean="0"/>
              <a:t>bywyd</a:t>
            </a:r>
            <a:endParaRPr lang="cy-GB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r>
              <a:rPr lang="en-GB" sz="2800" i="1" dirty="0" smtClean="0"/>
              <a:t>Choice / control</a:t>
            </a:r>
          </a:p>
          <a:p>
            <a:r>
              <a:rPr lang="en-GB" sz="2800" i="1" dirty="0" smtClean="0"/>
              <a:t>Freedom to make decisions , both in everyday matters and large, life-defining matters</a:t>
            </a:r>
          </a:p>
          <a:p>
            <a:pPr lvl="0">
              <a:buClr>
                <a:srgbClr val="6EA0B0"/>
              </a:buClr>
            </a:pPr>
            <a:r>
              <a:rPr lang="en-GB" sz="1600" dirty="0">
                <a:solidFill>
                  <a:prstClr val="black"/>
                </a:solidFill>
              </a:rPr>
              <a:t>(Mercer, 2003)</a:t>
            </a:r>
            <a:endParaRPr lang="cy-GB" sz="1600" dirty="0">
              <a:solidFill>
                <a:prstClr val="black"/>
              </a:solidFill>
            </a:endParaRPr>
          </a:p>
          <a:p>
            <a:pPr marL="68580" indent="0">
              <a:buNone/>
            </a:pPr>
            <a:endParaRPr lang="cy-GB" sz="2800" dirty="0"/>
          </a:p>
        </p:txBody>
      </p:sp>
      <p:pic>
        <p:nvPicPr>
          <p:cNvPr id="9219" name="Picture 3" descr="C:\Users\l.roberts\AppData\Local\Microsoft\Windows\Temporary Internet Files\Content.IE5\UU4Z21D1\word-choice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400" y="257715"/>
            <a:ext cx="6324600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2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sz="2800" dirty="0" err="1" smtClean="0"/>
              <a:t>Cymhwysedd</a:t>
            </a:r>
            <a:endParaRPr lang="en-GB" sz="2800" dirty="0" smtClean="0"/>
          </a:p>
          <a:p>
            <a:r>
              <a:rPr lang="en-GB" sz="2800" dirty="0" err="1" smtClean="0"/>
              <a:t>Cyfleoedd</a:t>
            </a:r>
            <a:r>
              <a:rPr lang="en-GB" sz="2800" dirty="0" smtClean="0"/>
              <a:t> </a:t>
            </a:r>
            <a:r>
              <a:rPr lang="en-GB" sz="2800" dirty="0" err="1" smtClean="0"/>
              <a:t>i</a:t>
            </a:r>
            <a:r>
              <a:rPr lang="en-GB" sz="2800" dirty="0" smtClean="0"/>
              <a:t> </a:t>
            </a:r>
            <a:r>
              <a:rPr lang="en-GB" sz="2800" dirty="0" err="1" smtClean="0"/>
              <a:t>gymryd</a:t>
            </a:r>
            <a:r>
              <a:rPr lang="en-GB" sz="2800" dirty="0" smtClean="0"/>
              <a:t> </a:t>
            </a:r>
            <a:r>
              <a:rPr lang="en-GB" sz="2800" dirty="0" err="1" smtClean="0"/>
              <a:t>rhan</a:t>
            </a:r>
            <a:r>
              <a:rPr lang="en-GB" sz="2800" dirty="0" smtClean="0"/>
              <a:t> </a:t>
            </a:r>
            <a:r>
              <a:rPr lang="en-GB" sz="2800" dirty="0" err="1" smtClean="0"/>
              <a:t>mewn</a:t>
            </a:r>
            <a:r>
              <a:rPr lang="en-GB" sz="2800" dirty="0" smtClean="0"/>
              <a:t> </a:t>
            </a:r>
            <a:r>
              <a:rPr lang="en-GB" sz="2800" dirty="0" err="1" smtClean="0"/>
              <a:t>gweithgareddau</a:t>
            </a:r>
            <a:r>
              <a:rPr lang="en-GB" sz="2800" dirty="0" smtClean="0"/>
              <a:t> </a:t>
            </a:r>
            <a:r>
              <a:rPr lang="en-GB" sz="2800" dirty="0" err="1" smtClean="0"/>
              <a:t>ystyrlon</a:t>
            </a:r>
            <a:r>
              <a:rPr lang="en-GB" sz="2800" dirty="0" smtClean="0"/>
              <a:t>, </a:t>
            </a:r>
            <a:r>
              <a:rPr lang="en-GB" sz="2800" dirty="0" err="1" smtClean="0"/>
              <a:t>ymarferol</a:t>
            </a:r>
            <a:r>
              <a:rPr lang="en-GB" sz="2800" dirty="0" smtClean="0"/>
              <a:t> </a:t>
            </a:r>
            <a:r>
              <a:rPr lang="en-GB" sz="2800" dirty="0" err="1" smtClean="0"/>
              <a:t>gyda</a:t>
            </a:r>
            <a:r>
              <a:rPr lang="en-GB" sz="2800" dirty="0" smtClean="0"/>
              <a:t> </a:t>
            </a:r>
            <a:r>
              <a:rPr lang="en-GB" sz="2800" dirty="0" err="1" smtClean="0"/>
              <a:t>pha</a:t>
            </a:r>
            <a:r>
              <a:rPr lang="en-GB" sz="2800" dirty="0" smtClean="0"/>
              <a:t> </a:t>
            </a:r>
            <a:r>
              <a:rPr lang="en-GB" sz="2800" dirty="0" err="1" smtClean="0"/>
              <a:t>bynnag</a:t>
            </a:r>
            <a:r>
              <a:rPr lang="en-GB" sz="2800" dirty="0" smtClean="0"/>
              <a:t> </a:t>
            </a:r>
            <a:r>
              <a:rPr lang="en-GB" sz="2800" dirty="0" err="1" smtClean="0"/>
              <a:t>lefel</a:t>
            </a:r>
            <a:r>
              <a:rPr lang="en-GB" sz="2800" dirty="0" smtClean="0"/>
              <a:t> o </a:t>
            </a:r>
            <a:r>
              <a:rPr lang="en-GB" sz="2800" dirty="0" err="1" smtClean="0"/>
              <a:t>gefnogaeth</a:t>
            </a:r>
            <a:r>
              <a:rPr lang="en-GB" sz="2800" dirty="0" smtClean="0"/>
              <a:t> </a:t>
            </a:r>
            <a:r>
              <a:rPr lang="en-GB" sz="2800" dirty="0" err="1" smtClean="0"/>
              <a:t>sydd</a:t>
            </a:r>
            <a:r>
              <a:rPr lang="en-GB" sz="2800" dirty="0" smtClean="0"/>
              <a:t> </a:t>
            </a:r>
            <a:r>
              <a:rPr lang="en-GB" sz="2800" dirty="0" err="1" smtClean="0"/>
              <a:t>ei</a:t>
            </a:r>
            <a:r>
              <a:rPr lang="en-GB" sz="2800" dirty="0" smtClean="0"/>
              <a:t> </a:t>
            </a:r>
            <a:r>
              <a:rPr lang="en-GB" sz="2800" dirty="0" err="1" smtClean="0"/>
              <a:t>angen</a:t>
            </a:r>
            <a:endParaRPr lang="cy-GB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 lnSpcReduction="10000"/>
          </a:bodyPr>
          <a:lstStyle/>
          <a:p>
            <a:r>
              <a:rPr lang="en-GB" sz="2800" i="1" dirty="0" smtClean="0"/>
              <a:t>Competence</a:t>
            </a:r>
          </a:p>
          <a:p>
            <a:r>
              <a:rPr lang="en-GB" sz="2800" i="1" dirty="0" smtClean="0"/>
              <a:t>Opportunities to engage in meaningful, functional activities with whatever level of assistance is required</a:t>
            </a:r>
          </a:p>
          <a:p>
            <a:pPr lvl="0">
              <a:buClr>
                <a:srgbClr val="6EA0B0"/>
              </a:buClr>
            </a:pPr>
            <a:r>
              <a:rPr lang="en-GB" sz="1600" dirty="0">
                <a:solidFill>
                  <a:prstClr val="black"/>
                </a:solidFill>
              </a:rPr>
              <a:t>(Mercer, 2003)</a:t>
            </a:r>
            <a:endParaRPr lang="cy-GB" sz="1600" dirty="0">
              <a:solidFill>
                <a:prstClr val="black"/>
              </a:solidFill>
            </a:endParaRPr>
          </a:p>
          <a:p>
            <a:endParaRPr lang="en-GB" sz="2800" dirty="0" smtClean="0"/>
          </a:p>
          <a:p>
            <a:endParaRPr lang="cy-GB" sz="2800" dirty="0"/>
          </a:p>
        </p:txBody>
      </p:sp>
      <p:pic>
        <p:nvPicPr>
          <p:cNvPr id="8209" name="Picture 17" descr="C:\Users\l.roberts\AppData\Local\Microsoft\Windows\Temporary Internet Files\Content.IE5\UU4Z21D1\7167416842_27e1144d97_z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9400" y="298450"/>
            <a:ext cx="4343400" cy="1225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512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sz="2800" dirty="0" err="1" smtClean="0"/>
              <a:t>Enw</a:t>
            </a:r>
            <a:r>
              <a:rPr lang="en-GB" sz="2800" dirty="0" smtClean="0"/>
              <a:t> da/ Parch</a:t>
            </a:r>
          </a:p>
          <a:p>
            <a:r>
              <a:rPr lang="en-GB" sz="2800" dirty="0" smtClean="0"/>
              <a:t>Cael lle </a:t>
            </a:r>
            <a:r>
              <a:rPr lang="en-GB" sz="2800" dirty="0" smtClean="0"/>
              <a:t>neu </a:t>
            </a:r>
            <a:r>
              <a:rPr lang="en-GB" sz="2800" dirty="0" err="1" smtClean="0"/>
              <a:t>r</a:t>
            </a:r>
            <a:r>
              <a:rPr lang="en-GB" sz="28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ȏl</a:t>
            </a:r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dirty="0" smtClean="0"/>
              <a:t>sydd </a:t>
            </a:r>
            <a:r>
              <a:rPr lang="en-GB" sz="2800" dirty="0" smtClean="0"/>
              <a:t>yn </a:t>
            </a:r>
            <a:r>
              <a:rPr lang="en-GB" sz="2800" dirty="0" err="1" smtClean="0"/>
              <a:t>cael</a:t>
            </a:r>
            <a:r>
              <a:rPr lang="en-GB" sz="2800" dirty="0" smtClean="0"/>
              <a:t> ei </a:t>
            </a:r>
            <a:r>
              <a:rPr lang="en-GB" sz="2800" dirty="0" err="1" smtClean="0"/>
              <a:t>werthfawrogi</a:t>
            </a:r>
            <a:r>
              <a:rPr lang="en-GB" sz="2800" dirty="0" smtClean="0"/>
              <a:t> </a:t>
            </a:r>
            <a:r>
              <a:rPr lang="en-GB" sz="2800" dirty="0" smtClean="0"/>
              <a:t>o fewn </a:t>
            </a:r>
            <a:r>
              <a:rPr lang="en-GB" sz="2800" dirty="0" err="1" smtClean="0"/>
              <a:t>ein</a:t>
            </a:r>
            <a:r>
              <a:rPr lang="en-GB" sz="2800" dirty="0" smtClean="0"/>
              <a:t> </a:t>
            </a:r>
            <a:r>
              <a:rPr lang="en-GB" sz="2800" dirty="0" err="1" smtClean="0"/>
              <a:t>c</a:t>
            </a:r>
            <a:r>
              <a:rPr lang="en-GB" sz="2800" dirty="0" err="1" smtClean="0"/>
              <a:t>ymuned</a:t>
            </a:r>
            <a:r>
              <a:rPr lang="en-GB" sz="2800" dirty="0" smtClean="0"/>
              <a:t>, a </a:t>
            </a:r>
            <a:r>
              <a:rPr lang="en-GB" sz="2800" dirty="0" err="1" smtClean="0"/>
              <a:t>chael</a:t>
            </a:r>
            <a:r>
              <a:rPr lang="en-GB" sz="2800" dirty="0" smtClean="0"/>
              <a:t> </a:t>
            </a:r>
            <a:r>
              <a:rPr lang="en-GB" sz="2800" dirty="0" err="1" smtClean="0"/>
              <a:t>ein</a:t>
            </a:r>
            <a:r>
              <a:rPr lang="en-GB" sz="2800" dirty="0" smtClean="0"/>
              <a:t> </a:t>
            </a:r>
            <a:r>
              <a:rPr lang="en-GB" sz="2800" dirty="0" smtClean="0"/>
              <a:t>gweld gan eraill mewn </a:t>
            </a:r>
            <a:r>
              <a:rPr lang="en-GB" sz="2800" dirty="0" err="1" smtClean="0"/>
              <a:t>ffyrdd</a:t>
            </a:r>
            <a:r>
              <a:rPr lang="en-GB" sz="2800" dirty="0" smtClean="0"/>
              <a:t> </a:t>
            </a:r>
            <a:r>
              <a:rPr lang="en-GB" sz="2800" dirty="0" err="1" smtClean="0"/>
              <a:t>positif</a:t>
            </a:r>
            <a:endParaRPr lang="cy-GB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r>
              <a:rPr lang="en-GB" sz="2800" i="1" dirty="0" smtClean="0"/>
              <a:t>Reputation / respect</a:t>
            </a:r>
          </a:p>
          <a:p>
            <a:r>
              <a:rPr lang="en-GB" sz="2800" i="1" dirty="0" smtClean="0"/>
              <a:t>Having a valued place or role in one’s community and being seen by others in positive ways</a:t>
            </a:r>
          </a:p>
          <a:p>
            <a:pPr lvl="0">
              <a:buClr>
                <a:srgbClr val="6EA0B0"/>
              </a:buClr>
            </a:pPr>
            <a:r>
              <a:rPr lang="en-GB" sz="1600" dirty="0">
                <a:solidFill>
                  <a:prstClr val="black"/>
                </a:solidFill>
              </a:rPr>
              <a:t>(Mercer, 2003)</a:t>
            </a:r>
            <a:endParaRPr lang="cy-GB" sz="1600" dirty="0">
              <a:solidFill>
                <a:prstClr val="black"/>
              </a:solidFill>
            </a:endParaRPr>
          </a:p>
          <a:p>
            <a:endParaRPr lang="cy-GB" sz="2800" dirty="0"/>
          </a:p>
        </p:txBody>
      </p:sp>
      <p:pic>
        <p:nvPicPr>
          <p:cNvPr id="7181" name="Picture 13" descr="C:\Users\l.roberts\AppData\Local\Microsoft\Windows\Temporary Internet Files\Content.IE5\S9T0P2O1\respect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0" y="228600"/>
            <a:ext cx="518160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623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sz="2400" dirty="0" err="1" smtClean="0"/>
              <a:t>Perthnasau</a:t>
            </a:r>
            <a:endParaRPr lang="en-GB" sz="2400" dirty="0" smtClean="0"/>
          </a:p>
          <a:p>
            <a:r>
              <a:rPr lang="en-GB" sz="2400" dirty="0" err="1" smtClean="0"/>
              <a:t>Datblygiad</a:t>
            </a:r>
            <a:r>
              <a:rPr lang="en-GB" sz="2400" dirty="0" smtClean="0"/>
              <a:t> </a:t>
            </a:r>
            <a:r>
              <a:rPr lang="en-GB" sz="2400" dirty="0" err="1" smtClean="0"/>
              <a:t>rhwydwaith</a:t>
            </a:r>
            <a:r>
              <a:rPr lang="en-GB" sz="2400" dirty="0" smtClean="0"/>
              <a:t> </a:t>
            </a:r>
            <a:r>
              <a:rPr lang="en-GB" sz="2400" dirty="0" smtClean="0"/>
              <a:t>o </a:t>
            </a:r>
            <a:r>
              <a:rPr lang="en-GB" sz="2400" dirty="0" err="1" smtClean="0"/>
              <a:t>pherthnasau</a:t>
            </a:r>
            <a:r>
              <a:rPr lang="en-GB" sz="2400" dirty="0" smtClean="0"/>
              <a:t> </a:t>
            </a:r>
            <a:r>
              <a:rPr lang="en-GB" sz="2400" dirty="0" err="1" smtClean="0"/>
              <a:t>personol</a:t>
            </a:r>
            <a:r>
              <a:rPr lang="en-GB" sz="2400" dirty="0" smtClean="0"/>
              <a:t> a </a:t>
            </a:r>
            <a:r>
              <a:rPr lang="en-GB" sz="2400" dirty="0" err="1" smtClean="0"/>
              <a:t>chyfeillgarwch</a:t>
            </a:r>
            <a:r>
              <a:rPr lang="en-GB" sz="2400" dirty="0" smtClean="0"/>
              <a:t>, sydd yn </a:t>
            </a:r>
            <a:r>
              <a:rPr lang="en-GB" sz="2400" dirty="0" err="1" smtClean="0"/>
              <a:t>eu</a:t>
            </a:r>
            <a:r>
              <a:rPr lang="en-GB" sz="2400" dirty="0" smtClean="0"/>
              <a:t> </a:t>
            </a:r>
            <a:r>
              <a:rPr lang="en-GB" sz="2400" dirty="0" err="1" smtClean="0"/>
              <a:t>tro</a:t>
            </a:r>
            <a:r>
              <a:rPr lang="en-GB" sz="2400" dirty="0" smtClean="0"/>
              <a:t> yn </a:t>
            </a:r>
            <a:r>
              <a:rPr lang="en-GB" sz="2400" dirty="0" err="1" smtClean="0"/>
              <a:t>darparu’r</a:t>
            </a:r>
            <a:r>
              <a:rPr lang="en-GB" sz="2400" dirty="0" smtClean="0"/>
              <a:t> </a:t>
            </a:r>
            <a:r>
              <a:rPr lang="en-GB" sz="2400" dirty="0" err="1" smtClean="0"/>
              <a:t>cyd-destun</a:t>
            </a:r>
            <a:r>
              <a:rPr lang="en-GB" sz="2400" dirty="0" smtClean="0"/>
              <a:t> a’r </a:t>
            </a:r>
            <a:r>
              <a:rPr lang="en-GB" sz="2400" dirty="0" err="1" smtClean="0"/>
              <a:t>gefnogaeth</a:t>
            </a:r>
            <a:r>
              <a:rPr lang="en-GB" sz="2400" dirty="0" smtClean="0"/>
              <a:t> </a:t>
            </a:r>
            <a:r>
              <a:rPr lang="en-GB" sz="2400" dirty="0" err="1" smtClean="0"/>
              <a:t>i</a:t>
            </a:r>
            <a:r>
              <a:rPr lang="en-GB" sz="2400" dirty="0" smtClean="0"/>
              <a:t> </a:t>
            </a:r>
            <a:r>
              <a:rPr lang="en-GB" sz="2400" dirty="0" err="1" smtClean="0"/>
              <a:t>berson</a:t>
            </a:r>
            <a:r>
              <a:rPr lang="en-GB" sz="2400" dirty="0" smtClean="0"/>
              <a:t> ymwneud mewn </a:t>
            </a:r>
            <a:r>
              <a:rPr lang="en-GB" sz="2400" dirty="0" err="1" smtClean="0"/>
              <a:t>gweithgareddau</a:t>
            </a:r>
            <a:r>
              <a:rPr lang="en-GB" sz="2400" dirty="0" smtClean="0"/>
              <a:t> </a:t>
            </a:r>
            <a:r>
              <a:rPr lang="en-GB" sz="2400" dirty="0" err="1" smtClean="0"/>
              <a:t>hunan-ddewisiedig</a:t>
            </a:r>
            <a:endParaRPr lang="cy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r>
              <a:rPr lang="en-GB" sz="2400" i="1" dirty="0" smtClean="0"/>
              <a:t>Relationships</a:t>
            </a:r>
          </a:p>
          <a:p>
            <a:r>
              <a:rPr lang="en-GB" sz="2400" i="1" dirty="0" smtClean="0"/>
              <a:t>Development of a network of personal relationships and friendships, which in turn provides the context and the support for a person to engage in self chosen activities</a:t>
            </a:r>
          </a:p>
          <a:p>
            <a:pPr lvl="0">
              <a:buClr>
                <a:srgbClr val="6EA0B0"/>
              </a:buClr>
            </a:pPr>
            <a:r>
              <a:rPr lang="en-GB" sz="1600" dirty="0">
                <a:solidFill>
                  <a:prstClr val="black"/>
                </a:solidFill>
              </a:rPr>
              <a:t>(Mercer, 2003)</a:t>
            </a:r>
            <a:endParaRPr lang="cy-GB" sz="1600" dirty="0">
              <a:solidFill>
                <a:prstClr val="black"/>
              </a:solidFill>
            </a:endParaRPr>
          </a:p>
          <a:p>
            <a:pPr marL="68580" indent="0">
              <a:buNone/>
            </a:pPr>
            <a:endParaRPr lang="cy-GB" sz="2400" dirty="0"/>
          </a:p>
        </p:txBody>
      </p:sp>
      <p:pic>
        <p:nvPicPr>
          <p:cNvPr id="6151" name="Picture 7" descr="C:\Users\l.roberts\AppData\Local\Microsoft\Windows\Temporary Internet Files\Content.IE5\VGH11Z05\best_friends[19]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0" y="274972"/>
            <a:ext cx="5048250" cy="1090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05326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 list</a:t>
            </a:r>
            <a:endParaRPr lang="cy-GB" dirty="0"/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Booth , J. (2014) Lecture 6  - Empowerment and Social Change SJSI6017. University of Wales Trinity Saint David. Unpublished.</a:t>
            </a:r>
          </a:p>
          <a:p>
            <a:r>
              <a:rPr lang="en-US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Dalrymple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J. &amp; Burke, B. (1995). 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Anti-oppressive practice: social care and the law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. Buckingham, Open University Press. </a:t>
            </a:r>
          </a:p>
          <a:p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Mercer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, M. ( 2003)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Person </a:t>
            </a:r>
            <a:r>
              <a:rPr lang="en-GB" sz="1800" i="1" dirty="0" err="1">
                <a:latin typeface="Arial" panose="020B0604020202020204" pitchFamily="34" charset="0"/>
                <a:cs typeface="Arial" panose="020B0604020202020204" pitchFamily="34" charset="0"/>
              </a:rPr>
              <a:t>Centered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 Planning. Helping People with Disabilities Achieve Personal Outcomes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 Illinois: High Tide 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Press</a:t>
            </a:r>
            <a:endParaRPr lang="en-US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O’Brien.J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 &amp; O’Brien, C.L ( 2000)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A Little Book About Person Centred Planning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 Ontario: Inclusion 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Press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Thompson, N. ( 2006) Anti-discriminatory practice. ( 4</a:t>
            </a:r>
            <a:r>
              <a:rPr lang="en-GB" sz="1800" baseline="30000" dirty="0" smtClean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) Basingstoke: Palgrave Macmillan</a:t>
            </a:r>
          </a:p>
        </p:txBody>
      </p:sp>
    </p:spTree>
    <p:extLst>
      <p:ext uri="{BB962C8B-B14F-4D97-AF65-F5344CB8AC3E}">
        <p14:creationId xmlns:p14="http://schemas.microsoft.com/office/powerpoint/2010/main" val="1073883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Urban Pop">
  <a:themeElements>
    <a:clrScheme name="Technic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Urban Pop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58000"/>
              </a:srgbClr>
            </a:outerShdw>
          </a:effectLst>
          <a:scene3d>
            <a:camera prst="orthographicFront">
              <a:rot lat="0" lon="0" rev="0"/>
            </a:camera>
            <a:lightRig rig="flat" dir="t"/>
          </a:scene3d>
          <a:sp3d contourW="15875">
            <a:bevelT w="95250" h="1270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hade val="100000"/>
                <a:alpha val="100000"/>
                <a:satMod val="100000"/>
                <a:lumMod val="100000"/>
              </a:schemeClr>
            </a:gs>
            <a:gs pos="9000">
              <a:schemeClr val="phClr">
                <a:tint val="90000"/>
                <a:shade val="100000"/>
                <a:alpha val="100000"/>
                <a:satMod val="100000"/>
                <a:lumMod val="100000"/>
              </a:schemeClr>
            </a:gs>
            <a:gs pos="34000">
              <a:schemeClr val="phClr">
                <a:tint val="83000"/>
                <a:shade val="100000"/>
                <a:alpha val="100000"/>
                <a:satMod val="100000"/>
                <a:lumMod val="100000"/>
              </a:schemeClr>
            </a:gs>
            <a:gs pos="62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  <a:gs pos="90000">
              <a:schemeClr val="phClr">
                <a:tint val="92000"/>
                <a:shade val="100000"/>
                <a:alpha val="100000"/>
                <a:satMod val="100000"/>
                <a:lumMod val="90000"/>
              </a:schemeClr>
            </a:gs>
            <a:gs pos="100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8000"/>
              </a:schemeClr>
            </a:gs>
            <a:gs pos="100000">
              <a:schemeClr val="phClr">
                <a:tint val="95000"/>
                <a:shade val="98000"/>
                <a:lumMod val="80000"/>
              </a:schemeClr>
            </a:gs>
          </a:gsLst>
          <a:path path="circle">
            <a:fillToRect l="50000" t="100000" r="10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852</TotalTime>
  <Words>1323</Words>
  <Application>Microsoft Office PowerPoint</Application>
  <PresentationFormat>On-screen Show (4:3)</PresentationFormat>
  <Paragraphs>153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31" baseType="lpstr">
      <vt:lpstr>MS PGothic</vt:lpstr>
      <vt:lpstr>MS PGothic</vt:lpstr>
      <vt:lpstr>Arial</vt:lpstr>
      <vt:lpstr>Helvetica</vt:lpstr>
      <vt:lpstr>Lucida Sans Unicode</vt:lpstr>
      <vt:lpstr>Miriam</vt:lpstr>
      <vt:lpstr>News Gothic MT</vt:lpstr>
      <vt:lpstr>Times New Roman</vt:lpstr>
      <vt:lpstr>Wingdings 2</vt:lpstr>
      <vt:lpstr>Wingdings 3</vt:lpstr>
      <vt:lpstr>Urban Pop</vt:lpstr>
      <vt:lpstr>ECES6009/C Making a difference/  Gwneud gwahaniaeth</vt:lpstr>
      <vt:lpstr>Gorolwg / Overview</vt:lpstr>
      <vt:lpstr>Thompson’s 1992 model of inequalities and discriminatioN : PCS ( 2006)</vt:lpstr>
      <vt:lpstr>Anghydraddoldeb a chamwahaniaethu Inequalities and discrimination </vt:lpstr>
      <vt:lpstr>Anghydraddoldeb a chamwahaniaethu Inequalities and discrimination </vt:lpstr>
      <vt:lpstr>Tasg/ Task Power / Empowerment</vt:lpstr>
      <vt:lpstr>Natur pŵer Nature of power</vt:lpstr>
      <vt:lpstr>Ymbweru Empowerment</vt:lpstr>
      <vt:lpstr>Ymbweru Empowerment</vt:lpstr>
      <vt:lpstr>Ymbweru Empowerment</vt:lpstr>
      <vt:lpstr>DEWIS                                   choice</vt:lpstr>
      <vt:lpstr>RHEOLAETH control</vt:lpstr>
      <vt:lpstr>PowerPoint Presentation</vt:lpstr>
      <vt:lpstr>Gwerthoedd CPG/  values of  PCP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SJPE6011/C Dimensions of Collaboration/ Agweddau ar Gydweithio</dc:title>
  <dc:creator>Administrator</dc:creator>
  <cp:lastModifiedBy>Helen A Griffiths</cp:lastModifiedBy>
  <cp:revision>78</cp:revision>
  <dcterms:created xsi:type="dcterms:W3CDTF">2014-08-18T08:44:16Z</dcterms:created>
  <dcterms:modified xsi:type="dcterms:W3CDTF">2020-03-04T22:18:48Z</dcterms:modified>
</cp:coreProperties>
</file>