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0" roundtripDataSignature="AMtx7mhL3QlYVQNUPkPVdYUlYjLJ84+BE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0" name="Google Shape;6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7" name="Google Shape;6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Leadership and management are vital for business development in the post-globalized and contemporary business environment. Additionally, this group presentation is based on understanding leadership dynamics in the organisational context of General Electric for bringing business success through the critical evaluation of Jack Welch’s leadership and management. </a:t>
            </a:r>
            <a:r>
              <a:rPr lang="en-GB" sz="1200" dirty="0">
                <a:solidFill>
                  <a:schemeClr val="dk1"/>
                </a:solidFill>
                <a:highlight>
                  <a:srgbClr val="EDEF00"/>
                </a:highlight>
                <a:latin typeface="Times New Roman"/>
                <a:ea typeface="Times New Roman"/>
                <a:cs typeface="Times New Roman"/>
                <a:sym typeface="Times New Roman"/>
              </a:rPr>
              <a:t>The company's key objective in the business sector is to focus on the next industrial era while focusing on the process of building, moving, and power and cure the world in the business sector. Focusing on the critical approaches of invention and evaluation of industries and markets can be crucial and trying to become one of the most diverse corporations in the world (General Electric, 2022)</a:t>
            </a:r>
            <a:endParaRPr sz="1200" dirty="0">
              <a:highlight>
                <a:srgbClr val="EDEF00"/>
              </a:highlight>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4" name="Google Shape;74;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As per understanding business organisations, the significance of leadership is essential. In this aspect, leadership is defined as a set of behaviours that help align the organisational employees with collective direction for effectively executing strategic plans and renewing the organisation. </a:t>
            </a:r>
            <a:r>
              <a:rPr lang="en-GB" sz="1200" dirty="0">
                <a:solidFill>
                  <a:schemeClr val="dk1"/>
                </a:solidFill>
                <a:highlight>
                  <a:srgbClr val="EDEF00"/>
                </a:highlight>
                <a:latin typeface="Times New Roman"/>
                <a:ea typeface="Times New Roman"/>
                <a:cs typeface="Times New Roman"/>
                <a:sym typeface="Times New Roman"/>
              </a:rPr>
              <a:t>The company's key objective in the business sector is to focus on the next industrial era while focusing on the process of building, moving, and power and cure the world in the business sector. Focusing on the critical approaches of invention and evaluation of industries and markets can be crucial, and trying to become one of the most diverse corporations in the world. </a:t>
            </a:r>
            <a:r>
              <a:rPr lang="en-GB" sz="1200" dirty="0">
                <a:solidFill>
                  <a:schemeClr val="dk1"/>
                </a:solidFill>
                <a:highlight>
                  <a:srgbClr val="00B050"/>
                </a:highlight>
                <a:latin typeface="Times New Roman"/>
                <a:ea typeface="Times New Roman"/>
                <a:cs typeface="Times New Roman"/>
                <a:sym typeface="Times New Roman"/>
              </a:rPr>
              <a:t>Leadership is important because of its ability to assign tasks, inspire followers, and create a shared goal. The success of every organisation depends on its leaders' efforts to foster a positive workplace culture and strike a balance between the interests of all its stakeholders. Leadership requires effectively solving problems, communicating, and managing risks to achieve goals. If companies want to remain ahead of the competition, they must actively adapt to the changing nature of leadership and the environment in which it operates.</a:t>
            </a:r>
            <a:endParaRPr sz="1200" dirty="0">
              <a:solidFill>
                <a:schemeClr val="dk1"/>
              </a:solidFill>
              <a:highlight>
                <a:srgbClr val="00B05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1" name="Google Shape;8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Management is defined as the practical process by which various businesses direct the workflow of business operations and organise the employees to meet company goals. Moreover, management’s primary goal in this context is creating an environment for efficient and productive employee work. </a:t>
            </a:r>
            <a:r>
              <a:rPr lang="en-GB" sz="1200" dirty="0">
                <a:solidFill>
                  <a:schemeClr val="dk1"/>
                </a:solidFill>
                <a:highlight>
                  <a:srgbClr val="EDEF00"/>
                </a:highlight>
                <a:latin typeface="Times New Roman"/>
                <a:ea typeface="Times New Roman"/>
                <a:cs typeface="Times New Roman"/>
                <a:sym typeface="Times New Roman"/>
              </a:rPr>
              <a:t>Management is designing and maintaining a backdrop for the individuals working together to accomplish the plans in the business sector efficiently. Management is defined as the process by which a cooperative group has pointed out the proper planning, organising, staffing, leading and, most importantly, controlling the critical aspects in the business sectors. Traditional, team and servant styles are crucial for management.</a:t>
            </a:r>
            <a:endParaRPr sz="1200" dirty="0">
              <a:solidFill>
                <a:schemeClr val="dk1"/>
              </a:solidFill>
              <a:highlight>
                <a:srgbClr val="EDE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dk1"/>
              </a:buClr>
              <a:buSzPts val="1100"/>
              <a:buFont typeface="Arial"/>
              <a:buNone/>
            </a:pPr>
            <a:endParaRPr dirty="0">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In the context of leadership and management, it can be highlighted that while management’s role is based on controlling organisational employees to achieve the specified business objectives, leadership, on the other hand, is based on influencing employee motivation to contribute towards organisational success.  </a:t>
            </a:r>
            <a:r>
              <a:rPr lang="en-GB" sz="1200" dirty="0">
                <a:solidFill>
                  <a:schemeClr val="dk1"/>
                </a:solidFill>
                <a:highlight>
                  <a:srgbClr val="EDEF00"/>
                </a:highlight>
                <a:latin typeface="Times New Roman"/>
                <a:ea typeface="Times New Roman"/>
                <a:cs typeface="Times New Roman"/>
                <a:sym typeface="Times New Roman"/>
              </a:rPr>
              <a:t>Stating the differences between leadership and management can be effective while addressing the critical perspectives of vision, motivation, the future perspectives while addressing teams and people in an organisation is the primary approach for Leadership. On the other hand, management can drive people to achieve their goals and objectives whilst working towards the big picture as well. Defining the management skills used to plan, build and direct organisational systems to accomplish the missions and goals of the company is crucial in management. Management and leadership are processes where administration and encouraging people can make a difference while achieving the business sector’s goals.</a:t>
            </a:r>
            <a:endParaRPr sz="1200" dirty="0">
              <a:solidFill>
                <a:schemeClr val="dk1"/>
              </a:solidFill>
              <a:highlight>
                <a:srgbClr val="EDE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As per the case study, it can be highlighted that the then-CEO of General Electric, Jack Welch, decided on unique leadership styles and innovative management. </a:t>
            </a:r>
            <a:r>
              <a:rPr lang="en-GB" sz="1200" dirty="0">
                <a:solidFill>
                  <a:schemeClr val="dk1"/>
                </a:solidFill>
                <a:highlight>
                  <a:srgbClr val="EDEF00"/>
                </a:highlight>
                <a:latin typeface="Times New Roman"/>
                <a:ea typeface="Times New Roman"/>
                <a:cs typeface="Times New Roman"/>
                <a:sym typeface="Times New Roman"/>
              </a:rPr>
              <a:t>General Electrics offers a wide range of products and services, from aircraft engines and systems, concentrating on net zero carbon emissions in the business sector. They focused on aviation and operating in renewable energy in the business sector. Therefore, the company has a profound history of contributing to military aircraft engines, integrated engine components, and electric power and focused on the aviation-focused company since 1892. </a:t>
            </a:r>
            <a:r>
              <a:rPr lang="en-GB" sz="1200" dirty="0">
                <a:solidFill>
                  <a:schemeClr val="dk1"/>
                </a:solidFill>
                <a:highlight>
                  <a:srgbClr val="00FF00"/>
                </a:highlight>
                <a:latin typeface="Times New Roman"/>
                <a:ea typeface="Times New Roman"/>
                <a:cs typeface="Times New Roman"/>
                <a:sym typeface="Times New Roman"/>
              </a:rPr>
              <a:t>In addition, Jack Welch promoted responsibility via the Six-Sigma Quality of Control, which helped to create a performance culture. Welch concentrated on using cross-functional teams, outsourcing, and revenue models, which have helped the business succeed financially. Additionally, the leadership invested in training and skill development to nurture potential and provide equitable chances for those who are brilliant but underqualified. These strategies emphasised staff development and gave a clear picture of the company's stated objectives.</a:t>
            </a:r>
            <a:endParaRPr sz="1200" dirty="0">
              <a:solidFill>
                <a:schemeClr val="dk1"/>
              </a:solidFill>
              <a:highlight>
                <a:srgbClr val="00FF00"/>
              </a:highlight>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highlight>
                <a:srgbClr val="00FF00"/>
              </a:highlight>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0" name="Google Shape;10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It is essential to follow leadership and management practices in business organisations. While management helps implement business tactics and actions, leadership sets the overarching vision and goals</a:t>
            </a:r>
            <a:r>
              <a:rPr lang="en-GB" sz="1800" dirty="0">
                <a:solidFill>
                  <a:schemeClr val="dk1"/>
                </a:solidFill>
              </a:rPr>
              <a:t>(</a:t>
            </a:r>
            <a:r>
              <a:rPr lang="en-GB" sz="1200" dirty="0" err="1">
                <a:solidFill>
                  <a:schemeClr val="dk1"/>
                </a:solidFill>
                <a:highlight>
                  <a:srgbClr val="FFAB40"/>
                </a:highlight>
                <a:latin typeface="Times New Roman"/>
                <a:ea typeface="Times New Roman"/>
                <a:cs typeface="Times New Roman"/>
                <a:sym typeface="Times New Roman"/>
              </a:rPr>
              <a:t>Deresky</a:t>
            </a:r>
            <a:r>
              <a:rPr lang="en-GB" sz="1200" dirty="0">
                <a:solidFill>
                  <a:schemeClr val="dk1"/>
                </a:solidFill>
                <a:highlight>
                  <a:srgbClr val="FFAB40"/>
                </a:highlight>
                <a:latin typeface="Times New Roman"/>
                <a:ea typeface="Times New Roman"/>
                <a:cs typeface="Times New Roman"/>
                <a:sym typeface="Times New Roman"/>
              </a:rPr>
              <a:t>, 2017). </a:t>
            </a:r>
            <a:r>
              <a:rPr lang="en-GB" sz="1200" dirty="0">
                <a:solidFill>
                  <a:schemeClr val="dk1"/>
                </a:solidFill>
                <a:highlight>
                  <a:srgbClr val="EDEF00"/>
                </a:highlight>
                <a:latin typeface="Times New Roman"/>
                <a:ea typeface="Times New Roman"/>
                <a:cs typeface="Times New Roman"/>
                <a:sym typeface="Times New Roman"/>
              </a:rPr>
              <a:t>Under CEO Lawrence Culp Jr.'s supervision, General Electric Co. focused on retaining competitive advantages before the company reached under CEO Jack Welch. While discussing the crucial aspects of aviation and renewable outlook, GE is critical in advancing sustainability and quality of life.</a:t>
            </a:r>
            <a:endParaRPr sz="1200" dirty="0">
              <a:solidFill>
                <a:schemeClr val="dk1"/>
              </a:solidFill>
              <a:highlight>
                <a:srgbClr val="EDEF00"/>
              </a:highlight>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7" name="Google Shape;10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chemeClr val="dk1"/>
              </a:buClr>
              <a:buSzPts val="1100"/>
              <a:buFont typeface="Arial"/>
              <a:buNone/>
            </a:pPr>
            <a:r>
              <a:rPr lang="en-GB" sz="1200" b="1" i="1" dirty="0">
                <a:solidFill>
                  <a:schemeClr val="dk1"/>
                </a:solidFill>
                <a:latin typeface="Times New Roman"/>
                <a:ea typeface="Times New Roman"/>
                <a:cs typeface="Times New Roman"/>
                <a:sym typeface="Times New Roman"/>
              </a:rPr>
              <a:t>Jack Welch joined GE in the year  1960. he served as the CEO of GE from 1</a:t>
            </a:r>
            <a:r>
              <a:rPr lang="en-GB" sz="1200" b="0" i="0" dirty="0">
                <a:solidFill>
                  <a:srgbClr val="111111"/>
                </a:solidFill>
                <a:latin typeface="Arial"/>
                <a:ea typeface="Arial"/>
                <a:cs typeface="Arial"/>
                <a:sym typeface="Arial"/>
              </a:rPr>
              <a:t>981 to 2001. During his tenure, he gave GE significant success. </a:t>
            </a:r>
            <a:r>
              <a:rPr lang="en-GB" sz="1200" b="0" i="0" dirty="0">
                <a:solidFill>
                  <a:srgbClr val="111111"/>
                </a:solidFill>
                <a:highlight>
                  <a:srgbClr val="00B050"/>
                </a:highlight>
                <a:latin typeface="Arial"/>
                <a:ea typeface="Arial"/>
                <a:cs typeface="Arial"/>
                <a:sym typeface="Arial"/>
              </a:rPr>
              <a:t>The corporation had incredible success throughout Jack Welch's 21-year stint as GE's CEO. He emphasised eliminating silos, decentralisation, and performance management, which empowered the staff to act independently and accept responsibility for their duties. Welch also used a "rank and yank" technique, resulting in the annual firing of 10% of the workforce. General Electric became one of the world's most valuable corporations under his direction. His management approach served as an example to many.</a:t>
            </a:r>
            <a:endParaRPr sz="1200" b="1" i="1" dirty="0">
              <a:solidFill>
                <a:schemeClr val="dk1"/>
              </a:solidFill>
              <a:highlight>
                <a:srgbClr val="00B050"/>
              </a:highlight>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From the case study, it can be critically evaluated that Jack Welch's leadership style was unorthodox and unique since he followed a demanding charismatic leadership style. As a leader, Welch worked towards building a solid organisation that thrives for success. </a:t>
            </a:r>
            <a:r>
              <a:rPr lang="en-GB" sz="1200" dirty="0">
                <a:solidFill>
                  <a:schemeClr val="dk1"/>
                </a:solidFill>
                <a:highlight>
                  <a:srgbClr val="00B050"/>
                </a:highlight>
                <a:latin typeface="Times New Roman"/>
                <a:ea typeface="Times New Roman"/>
                <a:cs typeface="Times New Roman"/>
                <a:sym typeface="Times New Roman"/>
              </a:rPr>
              <a:t>He pushed his workers to the limit to make sure they were successful. Welch favoured putting up concrete partitions between different organisational elements and distinct departments. Thanks to the performance management system he established, the company's talent was recognised and promoted, and he ensured that the worst 10% of employees were fired. As a consequence of his leadership style, the organisation’s culture and structure experienced a significant transformation, making it one of the most lucrative companies in the world.</a:t>
            </a:r>
            <a:endParaRPr dirty="0">
              <a:highlight>
                <a:srgbClr val="00B050"/>
              </a:highlight>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Per the leadership framework and model, the situational leadership theory adopts various leadership styles following the team member development level. At the same time, transformational leadership styles are based on bringing on workplace changes by inspiring employees’ shared vision. </a:t>
            </a:r>
            <a:r>
              <a:rPr lang="en-GB" sz="1200" dirty="0">
                <a:solidFill>
                  <a:schemeClr val="dk1"/>
                </a:solidFill>
                <a:highlight>
                  <a:srgbClr val="EDEF00"/>
                </a:highlight>
                <a:latin typeface="Times New Roman"/>
                <a:ea typeface="Times New Roman"/>
                <a:cs typeface="Times New Roman"/>
                <a:sym typeface="Times New Roman"/>
              </a:rPr>
              <a:t>Various leadership perspectives are crucial for any organisational growth. The coaching, transformational, transactional, servant, situational, democratic, autocratic and laissez-faire approaches can be essential while focusing on the two perspectives: managing the organisational growth and the self-managing to be triggered. </a:t>
            </a:r>
            <a:endParaRPr sz="1200" dirty="0">
              <a:solidFill>
                <a:schemeClr val="dk1"/>
              </a:solidFill>
              <a:highlight>
                <a:srgbClr val="EDEF00"/>
              </a:highlight>
              <a:latin typeface="Times New Roman"/>
              <a:ea typeface="Times New Roman"/>
              <a:cs typeface="Times New Roman"/>
              <a:sym typeface="Times New Roman"/>
            </a:endParaRPr>
          </a:p>
          <a:p>
            <a:pPr marL="457200" lvl="0" indent="-342900" algn="l" rtl="0">
              <a:lnSpc>
                <a:spcPct val="115000"/>
              </a:lnSpc>
              <a:spcBef>
                <a:spcPts val="0"/>
              </a:spcBef>
              <a:spcAft>
                <a:spcPts val="0"/>
              </a:spcAft>
              <a:buClr>
                <a:schemeClr val="dk1"/>
              </a:buClr>
              <a:buSzPts val="1800"/>
              <a:buChar char="●"/>
            </a:pPr>
            <a:r>
              <a:rPr lang="en-GB" sz="1800" dirty="0">
                <a:solidFill>
                  <a:schemeClr val="dk1"/>
                </a:solidFill>
                <a:highlight>
                  <a:srgbClr val="FFAB40"/>
                </a:highlight>
              </a:rPr>
              <a:t>Transformational leadership model and theory is based on guiding the employees to achieving specific goals, and the four factors of transformational leadership are</a:t>
            </a:r>
            <a:endParaRPr sz="1800" dirty="0">
              <a:solidFill>
                <a:schemeClr val="dk1"/>
              </a:solidFill>
              <a:highlight>
                <a:srgbClr val="FFAB40"/>
              </a:highlight>
            </a:endParaRPr>
          </a:p>
          <a:p>
            <a:pPr marL="0" lvl="0" indent="0" algn="l" rtl="0">
              <a:lnSpc>
                <a:spcPct val="115000"/>
              </a:lnSpc>
              <a:spcBef>
                <a:spcPts val="0"/>
              </a:spcBef>
              <a:spcAft>
                <a:spcPts val="0"/>
              </a:spcAft>
              <a:buClr>
                <a:schemeClr val="dk1"/>
              </a:buClr>
              <a:buSzPts val="1100"/>
              <a:buFont typeface="Arial"/>
              <a:buNone/>
            </a:pPr>
            <a:r>
              <a:rPr lang="en-GB" sz="1800" dirty="0">
                <a:solidFill>
                  <a:schemeClr val="dk1"/>
                </a:solidFill>
                <a:highlight>
                  <a:srgbClr val="FFAB40"/>
                </a:highlight>
              </a:rPr>
              <a:t>the four I represent inspirational motivation, idealised influence, individual consideration, and intellectual stimulation.</a:t>
            </a:r>
            <a:endParaRPr sz="1800" dirty="0">
              <a:solidFill>
                <a:schemeClr val="dk1"/>
              </a:solidFill>
              <a:highlight>
                <a:srgbClr val="FFAB40"/>
              </a:highlight>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To be an effective leader cum manager, it is essential to note the aspects of effective </a:t>
            </a:r>
            <a:r>
              <a:rPr lang="en-GB" sz="1200" dirty="0" err="1">
                <a:solidFill>
                  <a:schemeClr val="dk1"/>
                </a:solidFill>
                <a:latin typeface="Times New Roman"/>
                <a:ea typeface="Times New Roman"/>
                <a:cs typeface="Times New Roman"/>
                <a:sym typeface="Times New Roman"/>
              </a:rPr>
              <a:t>communication,self</a:t>
            </a:r>
            <a:r>
              <a:rPr lang="en-GB" sz="1200" dirty="0">
                <a:solidFill>
                  <a:schemeClr val="dk1"/>
                </a:solidFill>
                <a:latin typeface="Times New Roman"/>
                <a:ea typeface="Times New Roman"/>
                <a:cs typeface="Times New Roman"/>
                <a:sym typeface="Times New Roman"/>
              </a:rPr>
              <a:t>-motivation, people skills, and accountability. The contingency leadership theory is based on the effectiveness of leadership that is contingent on the organisational situation at hand. Hence, all of these models are appropriate in the corporate context. </a:t>
            </a:r>
            <a:r>
              <a:rPr lang="en-GB" sz="1200" dirty="0">
                <a:solidFill>
                  <a:schemeClr val="dk1"/>
                </a:solidFill>
                <a:highlight>
                  <a:srgbClr val="00B050"/>
                </a:highlight>
                <a:latin typeface="Times New Roman"/>
                <a:ea typeface="Times New Roman"/>
                <a:cs typeface="Times New Roman"/>
                <a:sym typeface="Times New Roman"/>
              </a:rPr>
              <a:t>Jack Welch was renowned for his creative management and leadership style, emphasising decentralisation, dismantling silos, and performance management. His focus on responsibility, self-motivation, communication, and people skills enabled him to create a solid and productive corporate culture. He also supported the contingency leadership theory, which stressed adapting leadership strategies to fit organisational settings.</a:t>
            </a:r>
            <a:endParaRPr sz="1200" dirty="0">
              <a:solidFill>
                <a:schemeClr val="dk1"/>
              </a:solidFill>
              <a:highlight>
                <a:srgbClr val="00B05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manager's powers are based on identifying project goals, controlling, assigning, hiring, and firing employees as per work responsibilities, while leaders can influence their followers. A manager focuses mainly on getting the work done and achieving the output, whereas a leader attempts to exploit people to achieve goals.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While the leaders face moral dilemmas, the follower's expectations are based on honesty and truthfulness. </a:t>
            </a:r>
            <a:r>
              <a:rPr lang="en-GB" sz="1200" dirty="0">
                <a:solidFill>
                  <a:schemeClr val="dk1"/>
                </a:solidFill>
                <a:highlight>
                  <a:srgbClr val="EDEF00"/>
                </a:highlight>
                <a:latin typeface="Times New Roman"/>
                <a:ea typeface="Times New Roman"/>
                <a:cs typeface="Times New Roman"/>
                <a:sym typeface="Times New Roman"/>
              </a:rPr>
              <a:t>Leadership perspective is a crucial approach while focusing on the future and helping to make ideas actionable in the business sector. In this perspective, the company has a broad perspective and understands the impact of the actions on others and, over time, through the critical approaches of improving communication and fostering healthy relationships in the business sector. As a leader, Jack Welch focuses on creating a healthy, happy and productive working environment to assess the skills and look forward to growing and improving the aspects of the business sector.</a:t>
            </a:r>
            <a:endParaRPr sz="1200" dirty="0">
              <a:solidFill>
                <a:schemeClr val="dk1"/>
              </a:solidFill>
              <a:highlight>
                <a:srgbClr val="EDE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As per managing organisations and evaluating complexities, Welch implemented a robust performance management system to promote the best company talent at GE and focus on the sustainable approach to achieve success in the competitive business sector. Welch’s leadership approach facilitated organisational growth and development. </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In leading and managing the employees at GE, he worked on the complexities of business competition by pushing his employees to encourage risk-taking.</a:t>
            </a:r>
            <a:endParaRPr sz="1200" dirty="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GB" sz="1200" dirty="0">
                <a:solidFill>
                  <a:schemeClr val="dk1"/>
                </a:solidFill>
                <a:highlight>
                  <a:srgbClr val="EDEF00"/>
                </a:highlight>
                <a:latin typeface="Times New Roman"/>
                <a:ea typeface="Times New Roman"/>
                <a:cs typeface="Times New Roman"/>
                <a:sym typeface="Times New Roman"/>
              </a:rPr>
              <a:t>Various leadership perspectives are crucial for any organisational growth. The coaching, transformational, transactional, servant, situational, democratic, autocratic and laissez-faire approaches can be essential while focusing on the two perspectives: managing the organisational growth and the self-managing to be triggered. </a:t>
            </a:r>
            <a:endParaRPr sz="1200" dirty="0">
              <a:solidFill>
                <a:schemeClr val="dk1"/>
              </a:solidFill>
              <a:highlight>
                <a:srgbClr val="EDEF00"/>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In relevance to the management principles, Welch believed in decentralisation power and gave his managers the autonomy to take ownership and make business decisions. Decentralisation enables faster decision-making and encourages employee involvement. </a:t>
            </a: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Welch implemented changes within the organisational structure of GE by flattening the corporate hierarchy. The company has a diverse workforce. One of the examples of diversity implementation in the organisation is its efforts towards encouraging female employees. </a:t>
            </a:r>
            <a:r>
              <a:rPr lang="en-GB" sz="1800" dirty="0">
                <a:solidFill>
                  <a:schemeClr val="dk1"/>
                </a:solidFill>
                <a:highlight>
                  <a:srgbClr val="FFAB40"/>
                </a:highlight>
              </a:rPr>
              <a:t>As part of providing examples, the charismatic and democratic leadership style, as practised by Welch, is also practised by real-life business leaders, Jeff Bezos, the global founder of Amazon. </a:t>
            </a: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Enhancing the effectiveness of leaders and managers is beneficial for an organisation as this would increase employee involvement. Efficient leaders and managers empower an organisation. </a:t>
            </a:r>
            <a:r>
              <a:rPr lang="en-GB" dirty="0">
                <a:highlight>
                  <a:srgbClr val="00B050"/>
                </a:highlight>
              </a:rPr>
              <a:t>If a company is to succeed and endure, its management and executives must be effective. Welch's integrated diversity strategy, the decentralisation of the organisation, the dismantling of silos, and the performance management system are all successful ways to boost managers' and leaders' effectiveness. Fostering a collaborative environment through this method will lead to higher performance.</a:t>
            </a:r>
            <a:endParaRPr dirty="0">
              <a:highlight>
                <a:srgbClr val="00B050"/>
              </a:highlight>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Welch's management philosophy mainly focused on working together and succeeding. Welch motivated employees and focused on openness. </a:t>
            </a:r>
            <a:r>
              <a:rPr lang="en-GB" sz="1200" dirty="0">
                <a:solidFill>
                  <a:schemeClr val="dk1"/>
                </a:solidFill>
                <a:highlight>
                  <a:srgbClr val="00B050"/>
                </a:highlight>
                <a:latin typeface="Times New Roman"/>
                <a:ea typeface="Times New Roman"/>
                <a:cs typeface="Times New Roman"/>
                <a:sym typeface="Times New Roman"/>
              </a:rPr>
              <a:t>He emphasised individuality and encouraged staff members to own their responsibilities and objectives. He pursued continuous improvement, worked to break down organisational silos, and fostered partnerships to boost productivity and run a profitable company.</a:t>
            </a:r>
            <a:endParaRPr dirty="0">
              <a:highlight>
                <a:srgbClr val="00B050"/>
              </a:highlight>
            </a:endParaRPr>
          </a:p>
          <a:p>
            <a:pPr marL="0" lvl="0" indent="0" algn="just" rtl="0">
              <a:lnSpc>
                <a:spcPct val="150000"/>
              </a:lnSpc>
              <a:spcBef>
                <a:spcPts val="0"/>
              </a:spcBef>
              <a:spcAft>
                <a:spcPts val="0"/>
              </a:spcAft>
              <a:buClr>
                <a:schemeClr val="dk1"/>
              </a:buClr>
              <a:buSzPts val="1100"/>
              <a:buFont typeface="Arial"/>
              <a:buNone/>
            </a:pPr>
            <a:endParaRPr sz="1400" b="1"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3" name="Google Shape;183;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John Welch developed the Rank and Yank system in 1980. The system ranks one employee against another. The high performers are placed at the top, and the low performers are at the bottom. </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0" name="Google Shape;190;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dirty="0">
              <a:solidFill>
                <a:srgbClr val="595959"/>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GB" sz="1200" dirty="0">
                <a:solidFill>
                  <a:srgbClr val="595959"/>
                </a:solidFill>
                <a:latin typeface="Times New Roman"/>
                <a:ea typeface="Times New Roman"/>
                <a:cs typeface="Times New Roman"/>
                <a:sym typeface="Times New Roman"/>
              </a:rPr>
              <a:t>Leading individuals and teams are based on creativity and innovation. Creativity and innovation pave the path to success in an organisation. Product and process innovation help organisations in staying competitive.</a:t>
            </a: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From the case study, it is clear that maintaining and building a productive relationship by Welch through leadership and management theories has helped bring success. Constructive work relations are a significant part of creating positive work culture. A positive work culture encourages individuals to put in their best. </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3" name="Google Shape;203;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Empowering and inspiring employees through decentralisation, performance management,  and breaking down silos is beneficial. Breaking down the silos would enable efficacy after working.</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9" name="Google Shape;209;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Decentralisation, which argues that it is preferable to provide lower or middle management with the ability to make decisions, is a component of Welch's leadership style. Decision-making autonomy was granted to managers, allowing for quick decisions and increased inventiveness via self-governance. According to research, decentralisation may make an organisation feel more committed and content. This helps explain why Welch chose this approach, as it produces a highly engaged workforce.</a:t>
            </a: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6" name="Google Shape;216;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Welch also used the “silo-breaking” leadership technique, which worked well. By using this approach, bureaucratic and hierarchical institutions that might inhibit innovation are to be destroyed. Breaking down silos within an organisation may encourage better idea interchange and open avenues for using collective knowledge to serve a shared goal. Research by the Harvard Business Review showed that silo-breaking may help teams focus and think creatively.</a:t>
            </a: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3" name="Google Shape;223;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Under Welch's leadership, the Performance Management System likewise worked well. The "Rank and Yank" method allowed for the identification and appreciation of outstanding performers while preventing underachieving accumulation. Members could quickly identify their weaknesses and talents by utilising constructive criticism and creating beneficial activities to address these issues. The system motivated employees to further improve their performance because of the incentive system.</a:t>
            </a: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"Leadership by Objectives" (LBO), a management technique, was also used by Jack Welch. Early in his tenure at GE, Welch used this tactic to emphasise the value of having specific objectives rather than giving step-by-step directions on achieving them. Welch believed it would be better to state a clear goal and let the group's participants determine how to reach it. Increased member autonomy will be advantageous and motivate members to work together to accomplish common goals.</a:t>
            </a:r>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7" name="Google Shape;237;p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Welch adopted an open-door approach, which defined his management style. This policy encourages staff members to express any grievances or ideas they may have openly. Members may express their concerns or points of view without fear since they can be discussed openly and honestly. This offered Welch insight into the company's problems, but more importantly, it allowed staff members to provide answers and promote a feeling of ownership inside the company.</a:t>
            </a:r>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4" name="Google Shape;244;p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Welch has a history of making snap decisions without giving them much thought. The participants were, therefore, further urged to take risks since failure may be considered a launching pad for even more novel solutions and ideas. By encouraging individuals to take initiative and think imaginatively, GE was able to grow faster.</a:t>
            </a: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p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dirty="0"/>
              <a:t>Motivating and motivating people to work together towards a similar goal is crucial to good leadership. Welch focused on encouraging his team so they were engaged in what they were doing, emphasising its importance to the GE story. Consequently, employees at GE felt more significant and understood how their work influenced the organisation’s overall success.</a:t>
            </a:r>
            <a:endParaRPr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8" name="Google Shape;258;p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r>
              <a:rPr lang="en-GB" sz="1200" dirty="0">
                <a:latin typeface="Times New Roman"/>
                <a:ea typeface="Times New Roman"/>
                <a:cs typeface="Times New Roman"/>
                <a:sym typeface="Times New Roman"/>
              </a:rPr>
              <a:t>Leadership and management are an essential aspect that impacts any organisation. In this respect, Welch has utilised his skills to contribute to the success of GE. Welch’s leadership skills have enabled the organisation to create GE ‘s current image and position. </a:t>
            </a:r>
            <a:endParaRPr sz="1200" dirty="0">
              <a:latin typeface="Times New Roman"/>
              <a:ea typeface="Times New Roman"/>
              <a:cs typeface="Times New Roman"/>
              <a:sym typeface="Times New Roman"/>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4" name="Google Shape;264;p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rmAutofit/>
          </a:bodyPr>
          <a:lstStyle/>
          <a:p>
            <a:pPr marL="457200" lvl="0" indent="-298450" algn="l" rtl="0">
              <a:lnSpc>
                <a:spcPct val="100000"/>
              </a:lnSpc>
              <a:spcBef>
                <a:spcPts val="0"/>
              </a:spcBef>
              <a:spcAft>
                <a:spcPts val="0"/>
              </a:spcAft>
              <a:buSzPts val="1100"/>
              <a:buChar char="●"/>
            </a:pPr>
            <a:r>
              <a:rPr lang="en-GB" dirty="0"/>
              <a:t>The best people must also be promoted inside the company, and an innovative and creative culture must be fostered. </a:t>
            </a:r>
            <a:endParaRPr dirty="0"/>
          </a:p>
          <a:p>
            <a:pPr marL="457200" lvl="0" indent="-298450" algn="l" rtl="0">
              <a:lnSpc>
                <a:spcPct val="100000"/>
              </a:lnSpc>
              <a:spcBef>
                <a:spcPts val="0"/>
              </a:spcBef>
              <a:spcAft>
                <a:spcPts val="0"/>
              </a:spcAft>
              <a:buSzPts val="1100"/>
              <a:buChar char="●"/>
            </a:pPr>
            <a:r>
              <a:rPr lang="en-GB" dirty="0"/>
              <a:t>Autonomous decision-making and reward systems should be used to empower and motivate individuals.</a:t>
            </a:r>
            <a:endParaRPr dirty="0"/>
          </a:p>
          <a:p>
            <a:pPr marL="457200" lvl="0" indent="-228600" algn="l" rtl="0">
              <a:lnSpc>
                <a:spcPct val="100000"/>
              </a:lnSpc>
              <a:spcBef>
                <a:spcPts val="0"/>
              </a:spcBef>
              <a:spcAft>
                <a:spcPts val="0"/>
              </a:spcAft>
              <a:buSzPts val="1100"/>
              <a:buNone/>
            </a:pPr>
            <a:endParaRPr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0" name="Google Shape;270;p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3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3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3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3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3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3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3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4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4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4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4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4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4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4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4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4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4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4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4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4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4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4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4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4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3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3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
          <p:cNvPicPr preferRelativeResize="0"/>
          <p:nvPr/>
        </p:nvPicPr>
        <p:blipFill rotWithShape="1">
          <a:blip r:embed="rId3">
            <a:alphaModFix/>
          </a:blip>
          <a:srcRect/>
          <a:stretch/>
        </p:blipFill>
        <p:spPr>
          <a:xfrm>
            <a:off x="0" y="0"/>
            <a:ext cx="9144000" cy="5143500"/>
          </a:xfrm>
          <a:prstGeom prst="rect">
            <a:avLst/>
          </a:prstGeom>
          <a:noFill/>
          <a:ln>
            <a:noFill/>
          </a:ln>
        </p:spPr>
      </p:pic>
      <p:sp>
        <p:nvSpPr>
          <p:cNvPr id="55" name="Google Shape;55;p1"/>
          <p:cNvSpPr txBox="1">
            <a:spLocks noGrp="1"/>
          </p:cNvSpPr>
          <p:nvPr>
            <p:ph type="subTitle" idx="1"/>
          </p:nvPr>
        </p:nvSpPr>
        <p:spPr>
          <a:xfrm>
            <a:off x="106650" y="163625"/>
            <a:ext cx="3840600" cy="3920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2800"/>
              <a:buNone/>
            </a:pPr>
            <a:r>
              <a:rPr lang="en-GB" sz="2400" b="1">
                <a:solidFill>
                  <a:schemeClr val="dk1"/>
                </a:solidFill>
                <a:latin typeface="Times New Roman"/>
                <a:ea typeface="Times New Roman"/>
                <a:cs typeface="Times New Roman"/>
                <a:sym typeface="Times New Roman"/>
              </a:rPr>
              <a:t>Group Presentation</a:t>
            </a:r>
            <a:endParaRPr/>
          </a:p>
          <a:p>
            <a:pPr marL="0" lvl="0" indent="0" algn="l" rtl="0">
              <a:lnSpc>
                <a:spcPct val="100000"/>
              </a:lnSpc>
              <a:spcBef>
                <a:spcPts val="0"/>
              </a:spcBef>
              <a:spcAft>
                <a:spcPts val="0"/>
              </a:spcAft>
              <a:buSzPts val="2800"/>
              <a:buNone/>
            </a:pPr>
            <a:endParaRPr sz="2400" b="1">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r>
              <a:rPr lang="en-GB" sz="2400" b="1">
                <a:solidFill>
                  <a:schemeClr val="dk1"/>
                </a:solidFill>
                <a:latin typeface="Times New Roman"/>
                <a:ea typeface="Times New Roman"/>
                <a:cs typeface="Times New Roman"/>
                <a:sym typeface="Times New Roman"/>
              </a:rPr>
              <a:t>Leadership and Management, Theory and Practice</a:t>
            </a:r>
            <a:endParaRPr/>
          </a:p>
          <a:p>
            <a:pPr marL="0" lvl="0" indent="0" algn="l" rtl="0">
              <a:lnSpc>
                <a:spcPct val="100000"/>
              </a:lnSpc>
              <a:spcBef>
                <a:spcPts val="0"/>
              </a:spcBef>
              <a:spcAft>
                <a:spcPts val="0"/>
              </a:spcAft>
              <a:buSzPts val="2800"/>
              <a:buNone/>
            </a:pPr>
            <a:endParaRPr sz="2400" b="1">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r>
              <a:rPr lang="en-GB" sz="2400" b="1">
                <a:solidFill>
                  <a:schemeClr val="dk1"/>
                </a:solidFill>
                <a:latin typeface="Times New Roman"/>
                <a:ea typeface="Times New Roman"/>
                <a:cs typeface="Times New Roman"/>
                <a:sym typeface="Times New Roman"/>
              </a:rPr>
              <a:t>Module Code: LCBB6003</a:t>
            </a:r>
            <a:endParaRPr/>
          </a:p>
          <a:p>
            <a:pPr marL="0" lvl="0" indent="0" algn="l" rtl="0">
              <a:lnSpc>
                <a:spcPct val="100000"/>
              </a:lnSpc>
              <a:spcBef>
                <a:spcPts val="0"/>
              </a:spcBef>
              <a:spcAft>
                <a:spcPts val="0"/>
              </a:spcAft>
              <a:buSzPts val="2800"/>
              <a:buNone/>
            </a:pPr>
            <a:endParaRPr sz="2400" b="1">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r>
              <a:rPr lang="en-GB" sz="2400" b="1">
                <a:solidFill>
                  <a:schemeClr val="dk1"/>
                </a:solidFill>
                <a:latin typeface="Times New Roman"/>
                <a:ea typeface="Times New Roman"/>
                <a:cs typeface="Times New Roman"/>
                <a:sym typeface="Times New Roman"/>
              </a:rPr>
              <a:t>Module Lecturer: Dr Laila Maazouz</a:t>
            </a:r>
            <a:endParaRPr sz="2400" b="1">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endParaRPr sz="2400">
              <a:solidFill>
                <a:schemeClr val="dk1"/>
              </a:solidFill>
              <a:latin typeface="Times New Roman"/>
              <a:ea typeface="Times New Roman"/>
              <a:cs typeface="Times New Roman"/>
              <a:sym typeface="Times New Roman"/>
            </a:endParaRPr>
          </a:p>
        </p:txBody>
      </p:sp>
      <p:sp>
        <p:nvSpPr>
          <p:cNvPr id="56" name="Google Shape;56;p1"/>
          <p:cNvSpPr txBox="1"/>
          <p:nvPr/>
        </p:nvSpPr>
        <p:spPr>
          <a:xfrm>
            <a:off x="4676947" y="2519442"/>
            <a:ext cx="3840601" cy="2109787"/>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400"/>
              <a:buFont typeface="Arial"/>
              <a:buNone/>
            </a:pPr>
            <a:endParaRPr sz="1800" b="1" i="0" u="none" strike="noStrike" cap="none" dirty="0">
              <a:solidFill>
                <a:srgbClr val="00B050"/>
              </a:solidFill>
              <a:latin typeface="Arial"/>
              <a:ea typeface="Arial"/>
              <a:cs typeface="Arial"/>
              <a:sym typeface="Arial"/>
            </a:endParaRPr>
          </a:p>
        </p:txBody>
      </p:sp>
      <p:pic>
        <p:nvPicPr>
          <p:cNvPr id="57" name="Google Shape;57;p1"/>
          <p:cNvPicPr preferRelativeResize="0"/>
          <p:nvPr/>
        </p:nvPicPr>
        <p:blipFill rotWithShape="1">
          <a:blip r:embed="rId4">
            <a:alphaModFix/>
          </a:blip>
          <a:srcRect/>
          <a:stretch/>
        </p:blipFill>
        <p:spPr>
          <a:xfrm>
            <a:off x="6356250" y="674350"/>
            <a:ext cx="2442475" cy="13308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pic>
        <p:nvPicPr>
          <p:cNvPr id="62" name="Google Shape;62;p2"/>
          <p:cNvPicPr preferRelativeResize="0"/>
          <p:nvPr/>
        </p:nvPicPr>
        <p:blipFill rotWithShape="1">
          <a:blip r:embed="rId3">
            <a:alphaModFix/>
          </a:blip>
          <a:srcRect/>
          <a:stretch/>
        </p:blipFill>
        <p:spPr>
          <a:xfrm>
            <a:off x="1" y="1"/>
            <a:ext cx="9144000" cy="5143500"/>
          </a:xfrm>
          <a:prstGeom prst="rect">
            <a:avLst/>
          </a:prstGeom>
          <a:noFill/>
          <a:ln>
            <a:noFill/>
          </a:ln>
        </p:spPr>
      </p:pic>
      <p:sp>
        <p:nvSpPr>
          <p:cNvPr id="63" name="Google Shape;63;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Table of Contents </a:t>
            </a:r>
            <a:endParaRPr/>
          </a:p>
        </p:txBody>
      </p:sp>
      <p:sp>
        <p:nvSpPr>
          <p:cNvPr id="64" name="Google Shape;64;p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dirty="0"/>
              <a:t>Student 1: Elena </a:t>
            </a:r>
            <a:r>
              <a:rPr lang="en-GB" dirty="0" err="1"/>
              <a:t>Aleksandrova</a:t>
            </a:r>
            <a:r>
              <a:rPr lang="en-GB" dirty="0"/>
              <a:t> ID: 2023165  Slides 1-8</a:t>
            </a:r>
            <a:endParaRPr dirty="0"/>
          </a:p>
          <a:p>
            <a:pPr marL="0" lvl="0" indent="0" algn="l" rtl="0">
              <a:lnSpc>
                <a:spcPct val="115000"/>
              </a:lnSpc>
              <a:spcBef>
                <a:spcPts val="1200"/>
              </a:spcBef>
              <a:spcAft>
                <a:spcPts val="0"/>
              </a:spcAft>
              <a:buSzPts val="1800"/>
              <a:buNone/>
            </a:pPr>
            <a:r>
              <a:rPr lang="en-GB" dirty="0"/>
              <a:t>Student 2: Elena </a:t>
            </a:r>
            <a:r>
              <a:rPr lang="en-GB" dirty="0" err="1"/>
              <a:t>Miloshevska</a:t>
            </a:r>
            <a:r>
              <a:rPr lang="en-GB" dirty="0"/>
              <a:t> ID: 2024564  Slides 9-16</a:t>
            </a:r>
            <a:endParaRPr dirty="0"/>
          </a:p>
          <a:p>
            <a:pPr marL="0" lvl="0" indent="0" algn="l" rtl="0">
              <a:lnSpc>
                <a:spcPct val="115000"/>
              </a:lnSpc>
              <a:spcBef>
                <a:spcPts val="1200"/>
              </a:spcBef>
              <a:spcAft>
                <a:spcPts val="0"/>
              </a:spcAft>
              <a:buSzPts val="1800"/>
              <a:buNone/>
            </a:pPr>
            <a:r>
              <a:rPr lang="en-GB" dirty="0"/>
              <a:t>Student 3: Natalia </a:t>
            </a:r>
            <a:r>
              <a:rPr lang="en-GB" dirty="0" err="1"/>
              <a:t>Piwowarska</a:t>
            </a:r>
            <a:r>
              <a:rPr lang="en-GB" dirty="0"/>
              <a:t> ID: 2014062   Slides 17-24</a:t>
            </a:r>
            <a:endParaRPr dirty="0"/>
          </a:p>
          <a:p>
            <a:pPr marL="0" lvl="0" indent="0" algn="l" rtl="0">
              <a:lnSpc>
                <a:spcPct val="115000"/>
              </a:lnSpc>
              <a:spcBef>
                <a:spcPts val="1200"/>
              </a:spcBef>
              <a:spcAft>
                <a:spcPts val="1200"/>
              </a:spcAft>
              <a:buClr>
                <a:schemeClr val="dk1"/>
              </a:buClr>
              <a:buSzPts val="1100"/>
              <a:buNone/>
            </a:pPr>
            <a:r>
              <a:rPr lang="en-GB" dirty="0"/>
              <a:t>Student 4: Valentina Vladimirova ID: 1818405  Slides 25-32</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pic>
        <p:nvPicPr>
          <p:cNvPr id="69" name="Google Shape;69;p3"/>
          <p:cNvPicPr preferRelativeResize="0"/>
          <p:nvPr/>
        </p:nvPicPr>
        <p:blipFill rotWithShape="1">
          <a:blip r:embed="rId3">
            <a:alphaModFix/>
          </a:blip>
          <a:srcRect/>
          <a:stretch/>
        </p:blipFill>
        <p:spPr>
          <a:xfrm>
            <a:off x="1" y="1"/>
            <a:ext cx="9144000" cy="5143500"/>
          </a:xfrm>
          <a:prstGeom prst="rect">
            <a:avLst/>
          </a:prstGeom>
          <a:noFill/>
          <a:ln>
            <a:noFill/>
          </a:ln>
        </p:spPr>
      </p:pic>
      <p:sp>
        <p:nvSpPr>
          <p:cNvPr id="70" name="Google Shape;70;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Introduction</a:t>
            </a:r>
            <a:endParaRPr/>
          </a:p>
        </p:txBody>
      </p:sp>
      <p:sp>
        <p:nvSpPr>
          <p:cNvPr id="71" name="Google Shape;71;p3"/>
          <p:cNvSpPr txBox="1">
            <a:spLocks noGrp="1"/>
          </p:cNvSpPr>
          <p:nvPr>
            <p:ph type="body" idx="1"/>
          </p:nvPr>
        </p:nvSpPr>
        <p:spPr>
          <a:xfrm>
            <a:off x="311700" y="1038175"/>
            <a:ext cx="8520600" cy="2719438"/>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As opined by Northouse (2021), leadership and management aspects are vital for business development</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This group presentation is based on understanding leadership dynamics in the organisational context of General Electric</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The critical evaluation of Jack Welch’s leadership and management will help in bringing business success </a:t>
            </a:r>
            <a:endParaRPr b="1" i="1">
              <a:solidFill>
                <a:schemeClr val="dk1"/>
              </a:solidFill>
            </a:endParaRPr>
          </a:p>
          <a:p>
            <a:pPr marL="0" lvl="0" indent="0" algn="l" rtl="0">
              <a:lnSpc>
                <a:spcPct val="115000"/>
              </a:lnSpc>
              <a:spcBef>
                <a:spcPts val="0"/>
              </a:spcBef>
              <a:spcAft>
                <a:spcPts val="1200"/>
              </a:spcAft>
              <a:buSzPts val="1800"/>
              <a:buNone/>
            </a:pPr>
            <a:endParaRPr>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Definition of leadership</a:t>
            </a:r>
            <a:endParaRPr/>
          </a:p>
        </p:txBody>
      </p:sp>
      <p:sp>
        <p:nvSpPr>
          <p:cNvPr id="77" name="Google Shape;77;p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Leadership is defined as a set of behaviors that help in aligning the organisational employees with collective direction </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In the words of Northouse (2021), leadership effectively helps in executing strategic plans and renewing the organization. </a:t>
            </a:r>
            <a:endParaRPr>
              <a:solidFill>
                <a:schemeClr val="dk1"/>
              </a:solidFill>
            </a:endParaRPr>
          </a:p>
          <a:p>
            <a:pPr marL="457200" lvl="0" indent="0" algn="l" rtl="0">
              <a:lnSpc>
                <a:spcPct val="115000"/>
              </a:lnSpc>
              <a:spcBef>
                <a:spcPts val="1200"/>
              </a:spcBef>
              <a:spcAft>
                <a:spcPts val="1200"/>
              </a:spcAft>
              <a:buSzPts val="1800"/>
              <a:buNone/>
            </a:pPr>
            <a:endParaRPr>
              <a:solidFill>
                <a:schemeClr val="dk1"/>
              </a:solidFill>
            </a:endParaRPr>
          </a:p>
        </p:txBody>
      </p:sp>
      <p:pic>
        <p:nvPicPr>
          <p:cNvPr id="78" name="Google Shape;78;p4"/>
          <p:cNvPicPr preferRelativeResize="0"/>
          <p:nvPr/>
        </p:nvPicPr>
        <p:blipFill rotWithShape="1">
          <a:blip r:embed="rId3">
            <a:alphaModFix/>
          </a:blip>
          <a:srcRect/>
          <a:stretch/>
        </p:blipFill>
        <p:spPr>
          <a:xfrm>
            <a:off x="5769000" y="3016288"/>
            <a:ext cx="2952750" cy="1552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Definition of management </a:t>
            </a:r>
            <a:endParaRPr/>
          </a:p>
          <a:p>
            <a:pPr marL="0" lvl="0" indent="0" algn="l" rtl="0">
              <a:lnSpc>
                <a:spcPct val="100000"/>
              </a:lnSpc>
              <a:spcBef>
                <a:spcPts val="0"/>
              </a:spcBef>
              <a:spcAft>
                <a:spcPts val="0"/>
              </a:spcAft>
              <a:buSzPct val="111111"/>
              <a:buNone/>
            </a:pPr>
            <a:endParaRPr/>
          </a:p>
        </p:txBody>
      </p:sp>
      <p:sp>
        <p:nvSpPr>
          <p:cNvPr id="84" name="Google Shape;84;p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Management is defined as the effective process by which various businesses direct the workflow of business operations as well as organizing the employees for meeting company goals (Bass, 2008).</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The primary goal of management is based on creating an environment for efficient and productive employee work</a:t>
            </a:r>
            <a:endParaRPr>
              <a:solidFill>
                <a:schemeClr val="dk1"/>
              </a:solidFill>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The differences between leadership and management</a:t>
            </a:r>
            <a:endParaRPr/>
          </a:p>
          <a:p>
            <a:pPr marL="0" lvl="0" indent="0" algn="l" rtl="0">
              <a:lnSpc>
                <a:spcPct val="100000"/>
              </a:lnSpc>
              <a:spcBef>
                <a:spcPts val="0"/>
              </a:spcBef>
              <a:spcAft>
                <a:spcPts val="0"/>
              </a:spcAft>
              <a:buSzPct val="111111"/>
              <a:buNone/>
            </a:pPr>
            <a:endParaRPr/>
          </a:p>
        </p:txBody>
      </p:sp>
      <p:sp>
        <p:nvSpPr>
          <p:cNvPr id="90" name="Google Shape;90;p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Management’s role is based on controlling organisational employees for achieving the specified business objectives</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On the other hand, leadership is based on influencing employee motivation of contributing toward the organizational success </a:t>
            </a:r>
            <a:endParaRPr>
              <a:solidFill>
                <a:schemeClr val="dk1"/>
              </a:solidFill>
            </a:endParaRPr>
          </a:p>
          <a:p>
            <a:pPr marL="457200" lvl="0" indent="-381000" algn="just" rtl="0">
              <a:lnSpc>
                <a:spcPct val="150000"/>
              </a:lnSpc>
              <a:spcBef>
                <a:spcPts val="0"/>
              </a:spcBef>
              <a:spcAft>
                <a:spcPts val="0"/>
              </a:spcAft>
              <a:buClr>
                <a:schemeClr val="dk1"/>
              </a:buClr>
              <a:buSzPts val="2400"/>
              <a:buChar char="●"/>
            </a:pPr>
            <a:r>
              <a:rPr lang="en-GB">
                <a:solidFill>
                  <a:schemeClr val="dk1"/>
                </a:solidFill>
              </a:rPr>
              <a:t>Teams and people in an organisation is the main approach for Leadership development</a:t>
            </a:r>
            <a:endParaRPr sz="2400">
              <a:solidFill>
                <a:schemeClr val="dk1"/>
              </a:solidFill>
            </a:endParaRPr>
          </a:p>
          <a:p>
            <a:pPr marL="0" lvl="0" indent="0" algn="l" rtl="0">
              <a:lnSpc>
                <a:spcPct val="115000"/>
              </a:lnSpc>
              <a:spcBef>
                <a:spcPts val="0"/>
              </a:spcBef>
              <a:spcAft>
                <a:spcPts val="1200"/>
              </a:spcAft>
              <a:buSzPts val="18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Leadership and Management at General Electric</a:t>
            </a:r>
            <a:endParaRPr/>
          </a:p>
        </p:txBody>
      </p:sp>
      <p:sp>
        <p:nvSpPr>
          <p:cNvPr id="96" name="Google Shape;96;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It can be highlighted that, as per the case study, the then-CEO of General Electric, Jack Welch, decided on unique leadership styles (Krames, 2005)</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 His business management was driven by innovation</a:t>
            </a:r>
            <a:endParaRPr>
              <a:solidFill>
                <a:schemeClr val="dk1"/>
              </a:solidFill>
            </a:endParaRPr>
          </a:p>
          <a:p>
            <a:pPr marL="0" lvl="0" indent="0" algn="l" rtl="0">
              <a:lnSpc>
                <a:spcPct val="115000"/>
              </a:lnSpc>
              <a:spcBef>
                <a:spcPts val="1200"/>
              </a:spcBef>
              <a:spcAft>
                <a:spcPts val="1200"/>
              </a:spcAft>
              <a:buSzPts val="1800"/>
              <a:buNone/>
            </a:pPr>
            <a:endParaRPr/>
          </a:p>
        </p:txBody>
      </p:sp>
      <p:pic>
        <p:nvPicPr>
          <p:cNvPr id="97" name="Google Shape;97;p7"/>
          <p:cNvPicPr preferRelativeResize="0"/>
          <p:nvPr/>
        </p:nvPicPr>
        <p:blipFill rotWithShape="1">
          <a:blip r:embed="rId3">
            <a:alphaModFix/>
          </a:blip>
          <a:srcRect/>
          <a:stretch/>
        </p:blipFill>
        <p:spPr>
          <a:xfrm>
            <a:off x="6653900" y="2112963"/>
            <a:ext cx="2095500" cy="14954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How  leadership and Management may operate within different organizations</a:t>
            </a:r>
            <a:endParaRPr/>
          </a:p>
        </p:txBody>
      </p:sp>
      <p:sp>
        <p:nvSpPr>
          <p:cNvPr id="103" name="Google Shape;103;p8"/>
          <p:cNvSpPr txBox="1">
            <a:spLocks noGrp="1"/>
          </p:cNvSpPr>
          <p:nvPr>
            <p:ph type="body" idx="1"/>
          </p:nvPr>
        </p:nvSpPr>
        <p:spPr>
          <a:xfrm>
            <a:off x="311700" y="1526000"/>
            <a:ext cx="8520600" cy="30429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It is essential to follow the practices of leadership and management in business organisations. </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Management helps in implementing business tactics and actions (</a:t>
            </a:r>
            <a:r>
              <a:rPr lang="en-GB" sz="1200">
                <a:solidFill>
                  <a:schemeClr val="dk1"/>
                </a:solidFill>
                <a:highlight>
                  <a:schemeClr val="accent4"/>
                </a:highlight>
                <a:latin typeface="Times New Roman"/>
                <a:ea typeface="Times New Roman"/>
                <a:cs typeface="Times New Roman"/>
                <a:sym typeface="Times New Roman"/>
              </a:rPr>
              <a:t>Deresky, 2017)</a:t>
            </a:r>
            <a:endParaRPr sz="1200">
              <a:solidFill>
                <a:schemeClr val="dk1"/>
              </a:solidFill>
              <a:highlight>
                <a:schemeClr val="accent4"/>
              </a:highlight>
              <a:latin typeface="Times New Roman"/>
              <a:ea typeface="Times New Roman"/>
              <a:cs typeface="Times New Roman"/>
              <a:sym typeface="Times New Roman"/>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 Leadership sets the overarching vision as well as the goals.</a:t>
            </a:r>
            <a:endParaRPr>
              <a:solidFill>
                <a:schemeClr val="dk1"/>
              </a:solidFill>
            </a:endParaRPr>
          </a:p>
          <a:p>
            <a:pPr marL="0" lvl="0" indent="0" algn="l" rtl="0">
              <a:lnSpc>
                <a:spcPct val="115000"/>
              </a:lnSpc>
              <a:spcBef>
                <a:spcPts val="1200"/>
              </a:spcBef>
              <a:spcAft>
                <a:spcPts val="1200"/>
              </a:spcAft>
              <a:buSzPts val="1800"/>
              <a:buNone/>
            </a:pPr>
            <a:endParaRPr>
              <a:solidFill>
                <a:schemeClr val="dk1"/>
              </a:solidFill>
            </a:endParaRPr>
          </a:p>
        </p:txBody>
      </p:sp>
      <p:pic>
        <p:nvPicPr>
          <p:cNvPr id="104" name="Google Shape;104;p8"/>
          <p:cNvPicPr preferRelativeResize="0"/>
          <p:nvPr/>
        </p:nvPicPr>
        <p:blipFill rotWithShape="1">
          <a:blip r:embed="rId3">
            <a:alphaModFix/>
          </a:blip>
          <a:srcRect/>
          <a:stretch/>
        </p:blipFill>
        <p:spPr>
          <a:xfrm>
            <a:off x="4647500" y="3397775"/>
            <a:ext cx="3124200" cy="14668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Overview of the case study</a:t>
            </a:r>
            <a:endParaRPr/>
          </a:p>
        </p:txBody>
      </p:sp>
      <p:sp>
        <p:nvSpPr>
          <p:cNvPr id="110" name="Google Shape;110;p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The case study overview is based on the business leader Jack Welch, who had been successful while serving as the CEO of General Electric from the tenure 1981 to 2001</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Through his effective leadership and management skills, the market capitalization of GE rose to 4,000% (Krames, 2005).</a:t>
            </a:r>
            <a:endParaRPr b="1" i="1">
              <a:solidFill>
                <a:schemeClr val="dk1"/>
              </a:solidFill>
            </a:endParaRPr>
          </a:p>
          <a:p>
            <a:pPr marL="0" lvl="0" indent="0" algn="l" rtl="0">
              <a:lnSpc>
                <a:spcPct val="115000"/>
              </a:lnSpc>
              <a:spcBef>
                <a:spcPts val="0"/>
              </a:spcBef>
              <a:spcAft>
                <a:spcPts val="1200"/>
              </a:spcAft>
              <a:buSzPts val="18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Critical Evaluation of  Jack Welch’s leadership style </a:t>
            </a:r>
            <a:endParaRPr/>
          </a:p>
          <a:p>
            <a:pPr marL="0" lvl="0" indent="0" algn="l" rtl="0">
              <a:lnSpc>
                <a:spcPct val="100000"/>
              </a:lnSpc>
              <a:spcBef>
                <a:spcPts val="0"/>
              </a:spcBef>
              <a:spcAft>
                <a:spcPts val="0"/>
              </a:spcAft>
              <a:buSzPct val="111111"/>
              <a:buNone/>
            </a:pPr>
            <a:endParaRPr/>
          </a:p>
        </p:txBody>
      </p:sp>
      <p:sp>
        <p:nvSpPr>
          <p:cNvPr id="116" name="Google Shape;116;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It can be critically evaluated that Jack Welch's leadership style was unorthodox as well as unique</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 He followed a demanding charismatic leadership style</a:t>
            </a:r>
            <a:endParaRPr b="1">
              <a:solidFill>
                <a:schemeClr val="dk1"/>
              </a:solidFill>
            </a:endParaRPr>
          </a:p>
          <a:p>
            <a:pPr marL="0" lvl="0" indent="0" algn="l" rtl="0">
              <a:lnSpc>
                <a:spcPct val="115000"/>
              </a:lnSpc>
              <a:spcBef>
                <a:spcPts val="0"/>
              </a:spcBef>
              <a:spcAft>
                <a:spcPts val="1200"/>
              </a:spcAft>
              <a:buSzPts val="1800"/>
              <a:buNone/>
            </a:pPr>
            <a:endParaRPr/>
          </a:p>
        </p:txBody>
      </p:sp>
      <p:pic>
        <p:nvPicPr>
          <p:cNvPr id="117" name="Google Shape;117;p10"/>
          <p:cNvPicPr preferRelativeResize="0"/>
          <p:nvPr/>
        </p:nvPicPr>
        <p:blipFill rotWithShape="1">
          <a:blip r:embed="rId3">
            <a:alphaModFix/>
          </a:blip>
          <a:srcRect/>
          <a:stretch/>
        </p:blipFill>
        <p:spPr>
          <a:xfrm>
            <a:off x="4085175" y="2571750"/>
            <a:ext cx="3455049" cy="21591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1"/>
          <p:cNvSpPr txBox="1">
            <a:spLocks noGrp="1"/>
          </p:cNvSpPr>
          <p:nvPr>
            <p:ph type="title"/>
          </p:nvPr>
        </p:nvSpPr>
        <p:spPr>
          <a:xfrm>
            <a:off x="311700" y="1716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Critical evaluation of models and frameworks of leadership and management</a:t>
            </a:r>
            <a:endParaRPr/>
          </a:p>
        </p:txBody>
      </p:sp>
      <p:sp>
        <p:nvSpPr>
          <p:cNvPr id="123" name="Google Shape;123;p11"/>
          <p:cNvSpPr txBox="1">
            <a:spLocks noGrp="1"/>
          </p:cNvSpPr>
          <p:nvPr>
            <p:ph type="body" idx="1"/>
          </p:nvPr>
        </p:nvSpPr>
        <p:spPr>
          <a:xfrm>
            <a:off x="446314" y="1177600"/>
            <a:ext cx="8576186" cy="3416400"/>
          </a:xfrm>
          <a:prstGeom prst="rect">
            <a:avLst/>
          </a:prstGeom>
          <a:noFill/>
          <a:ln>
            <a:noFill/>
          </a:ln>
        </p:spPr>
        <p:txBody>
          <a:bodyPr spcFirstLastPara="1" wrap="square" lIns="91425" tIns="91425" rIns="91425" bIns="91425" anchor="t" anchorCtr="0">
            <a:normAutofit fontScale="92500" lnSpcReduction="10000"/>
          </a:bodyPr>
          <a:lstStyle/>
          <a:p>
            <a:pPr marL="457200" lvl="0" indent="-325755" algn="l" rtl="0">
              <a:lnSpc>
                <a:spcPct val="115000"/>
              </a:lnSpc>
              <a:spcBef>
                <a:spcPts val="0"/>
              </a:spcBef>
              <a:spcAft>
                <a:spcPts val="0"/>
              </a:spcAft>
              <a:buClr>
                <a:schemeClr val="dk1"/>
              </a:buClr>
              <a:buSzPct val="100000"/>
              <a:buChar char="●"/>
            </a:pPr>
            <a:r>
              <a:rPr lang="en-GB">
                <a:solidFill>
                  <a:schemeClr val="dk1"/>
                </a:solidFill>
              </a:rPr>
              <a:t>As per the leadership framework and model, the situational leadership theory is based on adopting various leadership styles following the team member development level(Iszatt-White, Saunders,2014)</a:t>
            </a:r>
            <a:endParaRPr>
              <a:solidFill>
                <a:schemeClr val="dk1"/>
              </a:solidFill>
            </a:endParaRPr>
          </a:p>
          <a:p>
            <a:pPr marL="457200" lvl="0" indent="-325755" algn="l" rtl="0">
              <a:lnSpc>
                <a:spcPct val="115000"/>
              </a:lnSpc>
              <a:spcBef>
                <a:spcPts val="0"/>
              </a:spcBef>
              <a:spcAft>
                <a:spcPts val="0"/>
              </a:spcAft>
              <a:buClr>
                <a:schemeClr val="dk1"/>
              </a:buClr>
              <a:buSzPct val="100000"/>
              <a:buChar char="●"/>
            </a:pPr>
            <a:r>
              <a:rPr lang="en-GB">
                <a:solidFill>
                  <a:schemeClr val="dk1"/>
                </a:solidFill>
              </a:rPr>
              <a:t> Transformational leadership styles are based on bringing on workplace changes by inspiring a shared vision of the employees. </a:t>
            </a:r>
            <a:endParaRPr>
              <a:solidFill>
                <a:schemeClr val="dk1"/>
              </a:solidFill>
            </a:endParaRPr>
          </a:p>
          <a:p>
            <a:pPr marL="457200" lvl="0" indent="-325755" algn="l" rtl="0">
              <a:lnSpc>
                <a:spcPct val="115000"/>
              </a:lnSpc>
              <a:spcBef>
                <a:spcPts val="0"/>
              </a:spcBef>
              <a:spcAft>
                <a:spcPts val="0"/>
              </a:spcAft>
              <a:buClr>
                <a:schemeClr val="dk1"/>
              </a:buClr>
              <a:buSzPct val="100000"/>
              <a:buChar char="●"/>
            </a:pPr>
            <a:r>
              <a:rPr lang="en-GB">
                <a:solidFill>
                  <a:schemeClr val="dk1"/>
                </a:solidFill>
              </a:rPr>
              <a:t>Transformational leadership model and thoery is based on guiding the employees achieving specific goals, and the four factors of transformational leadership, are</a:t>
            </a:r>
            <a:endParaRPr>
              <a:solidFill>
                <a:schemeClr val="dk1"/>
              </a:solidFill>
            </a:endParaRPr>
          </a:p>
          <a:p>
            <a:pPr marL="0" lvl="0" indent="0" algn="l" rtl="0">
              <a:lnSpc>
                <a:spcPct val="115000"/>
              </a:lnSpc>
              <a:spcBef>
                <a:spcPts val="0"/>
              </a:spcBef>
              <a:spcAft>
                <a:spcPts val="0"/>
              </a:spcAft>
              <a:buSzPct val="108108"/>
              <a:buNone/>
            </a:pPr>
            <a:r>
              <a:rPr lang="en-GB">
                <a:solidFill>
                  <a:schemeClr val="dk1"/>
                </a:solidFill>
              </a:rPr>
              <a:t>called the four I’s represent inspirational motivation, idealized influence, individual consideration, and intellectual stimulation.</a:t>
            </a:r>
            <a:endParaRPr>
              <a:solidFill>
                <a:schemeClr val="dk1"/>
              </a:solidFill>
            </a:endParaRPr>
          </a:p>
          <a:p>
            <a:pPr marL="457200" lvl="0" indent="-325755" algn="l" rtl="0">
              <a:lnSpc>
                <a:spcPct val="115000"/>
              </a:lnSpc>
              <a:spcBef>
                <a:spcPts val="0"/>
              </a:spcBef>
              <a:spcAft>
                <a:spcPts val="0"/>
              </a:spcAft>
              <a:buClr>
                <a:schemeClr val="dk1"/>
              </a:buClr>
              <a:buSzPct val="100000"/>
              <a:buChar char="●"/>
            </a:pPr>
            <a:r>
              <a:rPr lang="en-GB">
                <a:solidFill>
                  <a:schemeClr val="dk1"/>
                </a:solidFill>
              </a:rPr>
              <a:t>The contingency leadership theory is based on the effectiveness of leadership that is contingent on the organisational situation at hand. </a:t>
            </a:r>
            <a:endParaRPr>
              <a:solidFill>
                <a:schemeClr val="dk1"/>
              </a:solidFill>
            </a:endParaRPr>
          </a:p>
          <a:p>
            <a:pPr marL="0" lvl="0" indent="0" algn="l" rtl="0">
              <a:lnSpc>
                <a:spcPct val="115000"/>
              </a:lnSpc>
              <a:spcBef>
                <a:spcPts val="1200"/>
              </a:spcBef>
              <a:spcAft>
                <a:spcPts val="1200"/>
              </a:spcAft>
              <a:buSzPct val="1000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Traits and styles</a:t>
            </a:r>
            <a:endParaRPr/>
          </a:p>
        </p:txBody>
      </p:sp>
      <p:sp>
        <p:nvSpPr>
          <p:cNvPr id="129" name="Google Shape;129;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For being an effective leader cum manager it is essential to note the aspects of effective communication</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Self-motivation, people skills, and accountability are also part of effective leadership styles ad management.</a:t>
            </a:r>
            <a:endParaRPr>
              <a:solidFill>
                <a:schemeClr val="dk1"/>
              </a:solidFill>
            </a:endParaRPr>
          </a:p>
          <a:p>
            <a:pPr marL="0" lvl="0" indent="0" algn="l" rtl="0">
              <a:lnSpc>
                <a:spcPct val="115000"/>
              </a:lnSpc>
              <a:spcBef>
                <a:spcPts val="0"/>
              </a:spcBef>
              <a:spcAft>
                <a:spcPts val="1200"/>
              </a:spcAft>
              <a:buSzPts val="180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Power of Managers and Leaders</a:t>
            </a:r>
            <a:endParaRPr/>
          </a:p>
        </p:txBody>
      </p:sp>
      <p:sp>
        <p:nvSpPr>
          <p:cNvPr id="135" name="Google Shape;135;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The powers of the manager are based on identifying project goals, controlling, assigning hiring, and firing employees as per work responsibilities (Yukl, 2010)</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Leaders have the power to influence their followers.</a:t>
            </a:r>
            <a:endParaRPr>
              <a:solidFill>
                <a:schemeClr val="dk1"/>
              </a:solidFill>
            </a:endParaRPr>
          </a:p>
          <a:p>
            <a:pPr marL="0" lvl="0" indent="0" algn="l" rtl="0">
              <a:lnSpc>
                <a:spcPct val="115000"/>
              </a:lnSpc>
              <a:spcBef>
                <a:spcPts val="1200"/>
              </a:spcBef>
              <a:spcAft>
                <a:spcPts val="1200"/>
              </a:spcAft>
              <a:buSzPts val="1800"/>
              <a:buNone/>
            </a:pPr>
            <a:endParaRPr/>
          </a:p>
        </p:txBody>
      </p:sp>
      <p:pic>
        <p:nvPicPr>
          <p:cNvPr id="136" name="Google Shape;136;p13"/>
          <p:cNvPicPr preferRelativeResize="0"/>
          <p:nvPr/>
        </p:nvPicPr>
        <p:blipFill rotWithShape="1">
          <a:blip r:embed="rId3">
            <a:alphaModFix/>
          </a:blip>
          <a:srcRect/>
          <a:stretch/>
        </p:blipFill>
        <p:spPr>
          <a:xfrm>
            <a:off x="2424100" y="2816845"/>
            <a:ext cx="4006125" cy="224343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Follower expectations</a:t>
            </a:r>
            <a:endParaRPr/>
          </a:p>
          <a:p>
            <a:pPr marL="0" lvl="0" indent="0" algn="l" rtl="0">
              <a:lnSpc>
                <a:spcPct val="100000"/>
              </a:lnSpc>
              <a:spcBef>
                <a:spcPts val="0"/>
              </a:spcBef>
              <a:spcAft>
                <a:spcPts val="0"/>
              </a:spcAft>
              <a:buSzPct val="111111"/>
              <a:buNone/>
            </a:pPr>
            <a:endParaRPr/>
          </a:p>
        </p:txBody>
      </p:sp>
      <p:sp>
        <p:nvSpPr>
          <p:cNvPr id="142" name="Google Shape;142;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While the leaders face moral dilemmas, the followers' expectations are based on honesty and truthfulness. </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The key approaches of improvements in communication and fostering healthy relationships in the business sector is crucial</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Recognising and evaluating the complexities involved in leading and managing people in organisations </a:t>
            </a:r>
            <a:endParaRPr/>
          </a:p>
          <a:p>
            <a:pPr marL="0" lvl="0" indent="0" algn="l" rtl="0">
              <a:lnSpc>
                <a:spcPct val="100000"/>
              </a:lnSpc>
              <a:spcBef>
                <a:spcPts val="0"/>
              </a:spcBef>
              <a:spcAft>
                <a:spcPts val="0"/>
              </a:spcAft>
              <a:buSzPct val="111111"/>
              <a:buNone/>
            </a:pPr>
            <a:endParaRPr/>
          </a:p>
        </p:txBody>
      </p:sp>
      <p:sp>
        <p:nvSpPr>
          <p:cNvPr id="148" name="Google Shape;148;p15"/>
          <p:cNvSpPr txBox="1">
            <a:spLocks noGrp="1"/>
          </p:cNvSpPr>
          <p:nvPr>
            <p:ph type="body" idx="1"/>
          </p:nvPr>
        </p:nvSpPr>
        <p:spPr>
          <a:xfrm>
            <a:off x="311700" y="1479100"/>
            <a:ext cx="8520600" cy="30897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As per managing organizations and evaluating complexities, Welch implemented a strong system of performance management</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It promoted the best company talent at GE</a:t>
            </a:r>
            <a:endParaRPr>
              <a:solidFill>
                <a:schemeClr val="dk1"/>
              </a:solidFill>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contd</a:t>
            </a:r>
            <a:endParaRPr/>
          </a:p>
          <a:p>
            <a:pPr marL="0" lvl="0" indent="0" algn="l" rtl="0">
              <a:lnSpc>
                <a:spcPct val="100000"/>
              </a:lnSpc>
              <a:spcBef>
                <a:spcPts val="0"/>
              </a:spcBef>
              <a:spcAft>
                <a:spcPts val="0"/>
              </a:spcAft>
              <a:buSzPct val="111111"/>
              <a:buNone/>
            </a:pPr>
            <a:endParaRPr/>
          </a:p>
        </p:txBody>
      </p:sp>
      <p:sp>
        <p:nvSpPr>
          <p:cNvPr id="154" name="Google Shape;154;p1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In leading and managing the employees at GE, he managed the complexities of business competition by pushing his employees (Harvard Business Review, 2020)</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Welch encouraged risk-taking and focused on leadership approaches in business sector.</a:t>
            </a:r>
            <a:endParaRPr>
              <a:solidFill>
                <a:schemeClr val="dk1"/>
              </a:solidFill>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Practical application of Leadership and Management theory and principles in alignment with the case study </a:t>
            </a:r>
            <a:endParaRPr/>
          </a:p>
          <a:p>
            <a:pPr marL="0" lvl="0" indent="0" algn="l" rtl="0">
              <a:lnSpc>
                <a:spcPct val="100000"/>
              </a:lnSpc>
              <a:spcBef>
                <a:spcPts val="0"/>
              </a:spcBef>
              <a:spcAft>
                <a:spcPts val="0"/>
              </a:spcAft>
              <a:buSzPct val="111111"/>
              <a:buNone/>
            </a:pPr>
            <a:endParaRPr/>
          </a:p>
        </p:txBody>
      </p:sp>
      <p:sp>
        <p:nvSpPr>
          <p:cNvPr id="160" name="Google Shape;160;p17"/>
          <p:cNvSpPr txBox="1">
            <a:spLocks noGrp="1"/>
          </p:cNvSpPr>
          <p:nvPr>
            <p:ph type="body" idx="1"/>
          </p:nvPr>
        </p:nvSpPr>
        <p:spPr>
          <a:xfrm>
            <a:off x="311700" y="1729225"/>
            <a:ext cx="8520600" cy="28395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In relevance to management principles, Welch believed in the decentralization power</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He gave his managers the autonomy of taking ownership and making business decisions</a:t>
            </a:r>
            <a:endParaRPr>
              <a:solidFill>
                <a:schemeClr val="dk1"/>
              </a:solidFill>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contd</a:t>
            </a:r>
            <a:endParaRPr/>
          </a:p>
        </p:txBody>
      </p:sp>
      <p:sp>
        <p:nvSpPr>
          <p:cNvPr id="166" name="Google Shape;166;p18"/>
          <p:cNvSpPr txBox="1">
            <a:spLocks noGrp="1"/>
          </p:cNvSpPr>
          <p:nvPr>
            <p:ph type="body" idx="1"/>
          </p:nvPr>
        </p:nvSpPr>
        <p:spPr>
          <a:xfrm>
            <a:off x="311700" y="1152475"/>
            <a:ext cx="8520600" cy="1341343"/>
          </a:xfrm>
          <a:prstGeom prst="rect">
            <a:avLst/>
          </a:prstGeom>
          <a:noFill/>
          <a:ln>
            <a:noFill/>
          </a:ln>
        </p:spPr>
        <p:txBody>
          <a:bodyPr spcFirstLastPara="1" wrap="square" lIns="91425" tIns="91425" rIns="91425" bIns="91425" anchor="t" anchorCtr="0">
            <a:no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Welch implemented changes within the organizational structure of GE by flattening organisational hierarchy</a:t>
            </a:r>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Diversity was also an important aspect of GE</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As part of prioviding examples, the charismatic and democartic leadrshio style as partced by Welch, is also practiced by real-life business leaders , Jeff Bezos, the global founder of Amazon. </a:t>
            </a:r>
            <a:endParaRPr>
              <a:solidFill>
                <a:schemeClr val="dk1"/>
              </a:solidFill>
            </a:endParaRPr>
          </a:p>
          <a:p>
            <a:pPr marL="0" lvl="0" indent="0" algn="l" rtl="0">
              <a:lnSpc>
                <a:spcPct val="115000"/>
              </a:lnSpc>
              <a:spcBef>
                <a:spcPts val="1200"/>
              </a:spcBef>
              <a:spcAft>
                <a:spcPts val="1200"/>
              </a:spcAft>
              <a:buSzPts val="1800"/>
              <a:buNone/>
            </a:pPr>
            <a:endParaRPr/>
          </a:p>
        </p:txBody>
      </p:sp>
      <p:pic>
        <p:nvPicPr>
          <p:cNvPr id="167" name="Google Shape;167;p18"/>
          <p:cNvPicPr preferRelativeResize="0"/>
          <p:nvPr/>
        </p:nvPicPr>
        <p:blipFill rotWithShape="1">
          <a:blip r:embed="rId3">
            <a:alphaModFix/>
          </a:blip>
          <a:srcRect/>
          <a:stretch/>
        </p:blipFill>
        <p:spPr>
          <a:xfrm>
            <a:off x="1271575" y="3449868"/>
            <a:ext cx="6600825" cy="13716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Critical evaluation of the design which is focused on enhancing the effectiveness of Leaders and Managers</a:t>
            </a:r>
            <a:endParaRPr/>
          </a:p>
        </p:txBody>
      </p:sp>
      <p:sp>
        <p:nvSpPr>
          <p:cNvPr id="173" name="Google Shape;173;p19"/>
          <p:cNvSpPr txBox="1">
            <a:spLocks noGrp="1"/>
          </p:cNvSpPr>
          <p:nvPr>
            <p:ph type="body" idx="1"/>
          </p:nvPr>
        </p:nvSpPr>
        <p:spPr>
          <a:xfrm>
            <a:off x="311700" y="1479100"/>
            <a:ext cx="8520600" cy="30897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For critically evaluating the organisational design and strategy implementation Welch enhanced managerial and leadership effectiveness</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GB">
                <a:solidFill>
                  <a:schemeClr val="dk1"/>
                </a:solidFill>
              </a:rPr>
              <a:t>He followed integrated diversity for meeting future organisational needs.</a:t>
            </a:r>
            <a:endParaRPr b="1" i="1">
              <a:solidFill>
                <a:schemeClr val="dk1"/>
              </a:solidFill>
            </a:endParaRPr>
          </a:p>
          <a:p>
            <a:pPr marL="0" lvl="0" indent="0" algn="l" rtl="0">
              <a:lnSpc>
                <a:spcPct val="115000"/>
              </a:lnSpc>
              <a:spcBef>
                <a:spcPts val="0"/>
              </a:spcBef>
              <a:spcAft>
                <a:spcPts val="1200"/>
              </a:spcAft>
              <a:buSzPts val="1800"/>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Jack Welch’s management philosophy</a:t>
            </a:r>
            <a:endParaRPr/>
          </a:p>
          <a:p>
            <a:pPr marL="0" lvl="0" indent="0" algn="l" rtl="0">
              <a:lnSpc>
                <a:spcPct val="100000"/>
              </a:lnSpc>
              <a:spcBef>
                <a:spcPts val="0"/>
              </a:spcBef>
              <a:spcAft>
                <a:spcPts val="0"/>
              </a:spcAft>
              <a:buSzPct val="111111"/>
              <a:buNone/>
            </a:pPr>
            <a:endParaRPr/>
          </a:p>
        </p:txBody>
      </p:sp>
      <p:sp>
        <p:nvSpPr>
          <p:cNvPr id="179" name="Google Shape;179;p20"/>
          <p:cNvSpPr txBox="1">
            <a:spLocks noGrp="1"/>
          </p:cNvSpPr>
          <p:nvPr>
            <p:ph type="body" idx="1"/>
          </p:nvPr>
        </p:nvSpPr>
        <p:spPr>
          <a:xfrm>
            <a:off x="311700" y="1152475"/>
            <a:ext cx="4426555"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Welch's management philosophy- being boundaryless(Edwards and Schedlitzki, 2021)</a:t>
            </a:r>
            <a:endParaRPr>
              <a:solidFill>
                <a:schemeClr val="dk1"/>
              </a:solidFill>
            </a:endParaRPr>
          </a:p>
          <a:p>
            <a:pPr marL="0" lvl="0" indent="0" algn="l" rtl="0">
              <a:lnSpc>
                <a:spcPct val="115000"/>
              </a:lnSpc>
              <a:spcBef>
                <a:spcPts val="1200"/>
              </a:spcBef>
              <a:spcAft>
                <a:spcPts val="1200"/>
              </a:spcAft>
              <a:buSzPts val="1800"/>
              <a:buNone/>
            </a:pPr>
            <a:endParaRPr/>
          </a:p>
        </p:txBody>
      </p:sp>
      <p:pic>
        <p:nvPicPr>
          <p:cNvPr id="180" name="Google Shape;180;p20"/>
          <p:cNvPicPr preferRelativeResize="0"/>
          <p:nvPr/>
        </p:nvPicPr>
        <p:blipFill rotWithShape="1">
          <a:blip r:embed="rId3">
            <a:alphaModFix/>
          </a:blip>
          <a:srcRect/>
          <a:stretch/>
        </p:blipFill>
        <p:spPr>
          <a:xfrm>
            <a:off x="5583383" y="2646218"/>
            <a:ext cx="3348584" cy="2050472"/>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Key Management practices implemented by Jack Welch</a:t>
            </a:r>
            <a:endParaRPr/>
          </a:p>
          <a:p>
            <a:pPr marL="0" lvl="0" indent="0" algn="l" rtl="0">
              <a:lnSpc>
                <a:spcPct val="100000"/>
              </a:lnSpc>
              <a:spcBef>
                <a:spcPts val="0"/>
              </a:spcBef>
              <a:spcAft>
                <a:spcPts val="0"/>
              </a:spcAft>
              <a:buSzPct val="111111"/>
              <a:buNone/>
            </a:pPr>
            <a:endParaRPr/>
          </a:p>
        </p:txBody>
      </p:sp>
      <p:sp>
        <p:nvSpPr>
          <p:cNvPr id="186" name="Google Shape;186;p2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GB">
                <a:solidFill>
                  <a:schemeClr val="dk1"/>
                </a:solidFill>
              </a:rPr>
              <a:t>The key management practices implemented by Welch include the vitality curve or Rank and Yank system</a:t>
            </a:r>
            <a:endParaRPr b="1" i="1">
              <a:solidFill>
                <a:schemeClr val="dk1"/>
              </a:solidFill>
            </a:endParaRPr>
          </a:p>
          <a:p>
            <a:pPr marL="0" lvl="0" indent="0" algn="l" rtl="0">
              <a:lnSpc>
                <a:spcPct val="115000"/>
              </a:lnSpc>
              <a:spcBef>
                <a:spcPts val="0"/>
              </a:spcBef>
              <a:spcAft>
                <a:spcPts val="1200"/>
              </a:spcAft>
              <a:buSzPts val="1800"/>
              <a:buNone/>
            </a:pPr>
            <a:endParaRPr/>
          </a:p>
        </p:txBody>
      </p:sp>
      <p:pic>
        <p:nvPicPr>
          <p:cNvPr id="187" name="Google Shape;187;p21"/>
          <p:cNvPicPr preferRelativeResize="0"/>
          <p:nvPr/>
        </p:nvPicPr>
        <p:blipFill rotWithShape="1">
          <a:blip r:embed="rId3">
            <a:alphaModFix/>
          </a:blip>
          <a:srcRect/>
          <a:stretch/>
        </p:blipFill>
        <p:spPr>
          <a:xfrm>
            <a:off x="4147700" y="2435925"/>
            <a:ext cx="3842150" cy="24669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Leading teams and individuals</a:t>
            </a:r>
            <a:endParaRPr/>
          </a:p>
          <a:p>
            <a:pPr marL="0" lvl="0" indent="0" algn="l" rtl="0">
              <a:lnSpc>
                <a:spcPct val="100000"/>
              </a:lnSpc>
              <a:spcBef>
                <a:spcPts val="0"/>
              </a:spcBef>
              <a:spcAft>
                <a:spcPts val="0"/>
              </a:spcAft>
              <a:buSzPct val="111111"/>
              <a:buNone/>
            </a:pPr>
            <a:endParaRPr/>
          </a:p>
        </p:txBody>
      </p:sp>
      <p:sp>
        <p:nvSpPr>
          <p:cNvPr id="193" name="Google Shape;193;p2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Creativity </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Innovation</a:t>
            </a:r>
            <a:endParaRPr>
              <a:solidFill>
                <a:schemeClr val="dk1"/>
              </a:solidFill>
            </a:endParaRPr>
          </a:p>
          <a:p>
            <a:pPr marL="0" lvl="0" indent="0" algn="l" rtl="0">
              <a:lnSpc>
                <a:spcPct val="115000"/>
              </a:lnSpc>
              <a:spcBef>
                <a:spcPts val="1200"/>
              </a:spcBef>
              <a:spcAft>
                <a:spcPts val="1200"/>
              </a:spcAft>
              <a:buSzPts val="1800"/>
              <a:buNone/>
            </a:pPr>
            <a:endParaRPr/>
          </a:p>
        </p:txBody>
      </p:sp>
      <p:pic>
        <p:nvPicPr>
          <p:cNvPr id="194" name="Google Shape;194;p22"/>
          <p:cNvPicPr preferRelativeResize="0"/>
          <p:nvPr/>
        </p:nvPicPr>
        <p:blipFill rotWithShape="1">
          <a:blip r:embed="rId3">
            <a:alphaModFix/>
          </a:blip>
          <a:srcRect/>
          <a:stretch/>
        </p:blipFill>
        <p:spPr>
          <a:xfrm>
            <a:off x="3147150" y="1614500"/>
            <a:ext cx="4439975" cy="21940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Building and maintaining productive working</a:t>
            </a:r>
            <a:endParaRPr/>
          </a:p>
          <a:p>
            <a:pPr marL="0" lvl="0" indent="0" algn="l" rtl="0">
              <a:lnSpc>
                <a:spcPct val="100000"/>
              </a:lnSpc>
              <a:spcBef>
                <a:spcPts val="0"/>
              </a:spcBef>
              <a:spcAft>
                <a:spcPts val="0"/>
              </a:spcAft>
              <a:buSzPct val="111111"/>
              <a:buNone/>
            </a:pPr>
            <a:r>
              <a:rPr lang="en-GB"/>
              <a:t>relationships</a:t>
            </a:r>
            <a:endParaRPr/>
          </a:p>
          <a:p>
            <a:pPr marL="0" lvl="0" indent="0" algn="l" rtl="0">
              <a:lnSpc>
                <a:spcPct val="100000"/>
              </a:lnSpc>
              <a:spcBef>
                <a:spcPts val="0"/>
              </a:spcBef>
              <a:spcAft>
                <a:spcPts val="0"/>
              </a:spcAft>
              <a:buSzPct val="111111"/>
              <a:buNone/>
            </a:pPr>
            <a:endParaRPr/>
          </a:p>
        </p:txBody>
      </p:sp>
      <p:sp>
        <p:nvSpPr>
          <p:cNvPr id="200" name="Google Shape;200;p23"/>
          <p:cNvSpPr txBox="1">
            <a:spLocks noGrp="1"/>
          </p:cNvSpPr>
          <p:nvPr>
            <p:ph type="body" idx="1"/>
          </p:nvPr>
        </p:nvSpPr>
        <p:spPr>
          <a:xfrm>
            <a:off x="311700" y="1494725"/>
            <a:ext cx="8520600" cy="30741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Maintaining and building a productive relationship by Welch through leadership and management theories has helped in bringing success(Gill, 2011)</a:t>
            </a:r>
            <a:endParaRPr>
              <a:solidFill>
                <a:schemeClr val="dk1"/>
              </a:solidFill>
            </a:endParaRPr>
          </a:p>
          <a:p>
            <a:pPr marL="0" lvl="0" indent="0" algn="l" rtl="0">
              <a:lnSpc>
                <a:spcPct val="115000"/>
              </a:lnSpc>
              <a:spcBef>
                <a:spcPts val="1200"/>
              </a:spcBef>
              <a:spcAft>
                <a:spcPts val="1200"/>
              </a:spcAft>
              <a:buSzPts val="1800"/>
              <a:buNone/>
            </a:pPr>
            <a:endParaRPr>
              <a:solidFill>
                <a:schemeClr val="dk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Inspiring and empowering employees</a:t>
            </a:r>
            <a:endParaRPr/>
          </a:p>
          <a:p>
            <a:pPr marL="0" lvl="0" indent="0" algn="l" rtl="0">
              <a:lnSpc>
                <a:spcPct val="100000"/>
              </a:lnSpc>
              <a:spcBef>
                <a:spcPts val="0"/>
              </a:spcBef>
              <a:spcAft>
                <a:spcPts val="0"/>
              </a:spcAft>
              <a:buSzPct val="111111"/>
              <a:buNone/>
            </a:pPr>
            <a:endParaRPr/>
          </a:p>
        </p:txBody>
      </p:sp>
      <p:sp>
        <p:nvSpPr>
          <p:cNvPr id="206" name="Google Shape;206;p2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Clr>
                <a:schemeClr val="dk1"/>
              </a:buClr>
              <a:buSzPts val="1800"/>
              <a:buChar char="●"/>
            </a:pPr>
            <a:r>
              <a:rPr lang="en-GB">
                <a:solidFill>
                  <a:schemeClr val="dk1"/>
                </a:solidFill>
              </a:rPr>
              <a:t>Decentralization</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 Performance management</a:t>
            </a:r>
            <a:endParaRPr>
              <a:solidFill>
                <a:schemeClr val="dk1"/>
              </a:solidFill>
            </a:endParaRPr>
          </a:p>
          <a:p>
            <a:pPr marL="457200" lvl="0" indent="-342900" algn="l" rtl="0">
              <a:lnSpc>
                <a:spcPct val="115000"/>
              </a:lnSpc>
              <a:spcBef>
                <a:spcPts val="0"/>
              </a:spcBef>
              <a:spcAft>
                <a:spcPts val="0"/>
              </a:spcAft>
              <a:buClr>
                <a:schemeClr val="dk1"/>
              </a:buClr>
              <a:buSzPts val="1800"/>
              <a:buChar char="●"/>
            </a:pPr>
            <a:r>
              <a:rPr lang="en-GB">
                <a:solidFill>
                  <a:schemeClr val="dk1"/>
                </a:solidFill>
              </a:rPr>
              <a:t>Breaking down silos </a:t>
            </a:r>
            <a:endParaRPr>
              <a:solidFill>
                <a:schemeClr val="dk1"/>
              </a:solidFill>
            </a:endParaRPr>
          </a:p>
          <a:p>
            <a:pPr marL="0" lvl="0" indent="0" algn="l" rtl="0">
              <a:lnSpc>
                <a:spcPct val="115000"/>
              </a:lnSpc>
              <a:spcBef>
                <a:spcPts val="1200"/>
              </a:spcBef>
              <a:spcAft>
                <a:spcPts val="1200"/>
              </a:spcAft>
              <a:buSzPts val="1800"/>
              <a:buNone/>
            </a:pPr>
            <a:endParaRPr>
              <a:solidFill>
                <a:schemeClr val="dk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Decentralisation </a:t>
            </a:r>
            <a:endParaRPr/>
          </a:p>
        </p:txBody>
      </p:sp>
      <p:sp>
        <p:nvSpPr>
          <p:cNvPr id="212" name="Google Shape;212;p25"/>
          <p:cNvSpPr txBox="1">
            <a:spLocks noGrp="1"/>
          </p:cNvSpPr>
          <p:nvPr>
            <p:ph type="body" idx="1"/>
          </p:nvPr>
        </p:nvSpPr>
        <p:spPr>
          <a:xfrm>
            <a:off x="311700" y="1152475"/>
            <a:ext cx="46749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The empowerment of middle managers and those advancing through the ranks via decentralisation speeds up decision-making and encourages more unique ideation. </a:t>
            </a:r>
            <a:endParaRPr/>
          </a:p>
          <a:p>
            <a:pPr marL="457200" lvl="0" indent="-342900" algn="l" rtl="0">
              <a:lnSpc>
                <a:spcPct val="115000"/>
              </a:lnSpc>
              <a:spcBef>
                <a:spcPts val="0"/>
              </a:spcBef>
              <a:spcAft>
                <a:spcPts val="0"/>
              </a:spcAft>
              <a:buSzPts val="1800"/>
              <a:buChar char="●"/>
            </a:pPr>
            <a:r>
              <a:rPr lang="en-GB"/>
              <a:t>Studies show that decentralisation boosts output and morale. </a:t>
            </a:r>
            <a:endParaRPr/>
          </a:p>
        </p:txBody>
      </p:sp>
      <p:pic>
        <p:nvPicPr>
          <p:cNvPr id="213" name="Google Shape;213;p25"/>
          <p:cNvPicPr preferRelativeResize="0"/>
          <p:nvPr/>
        </p:nvPicPr>
        <p:blipFill rotWithShape="1">
          <a:blip r:embed="rId3">
            <a:alphaModFix/>
          </a:blip>
          <a:srcRect/>
          <a:stretch/>
        </p:blipFill>
        <p:spPr>
          <a:xfrm>
            <a:off x="5139000" y="1170125"/>
            <a:ext cx="3810000" cy="244792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Silo-breaking</a:t>
            </a:r>
            <a:endParaRPr/>
          </a:p>
        </p:txBody>
      </p:sp>
      <p:sp>
        <p:nvSpPr>
          <p:cNvPr id="219" name="Google Shape;219;p26"/>
          <p:cNvSpPr txBox="1">
            <a:spLocks noGrp="1"/>
          </p:cNvSpPr>
          <p:nvPr>
            <p:ph type="body" idx="1"/>
          </p:nvPr>
        </p:nvSpPr>
        <p:spPr>
          <a:xfrm>
            <a:off x="311700" y="1152475"/>
            <a:ext cx="48789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The goal of "silo breaking" is to remove the bureaucratic and hierarchical barriers that prevent creativity (Aksenchik, 2018). </a:t>
            </a:r>
            <a:endParaRPr/>
          </a:p>
          <a:p>
            <a:pPr marL="457200" lvl="0" indent="-342900" algn="l" rtl="0">
              <a:lnSpc>
                <a:spcPct val="115000"/>
              </a:lnSpc>
              <a:spcBef>
                <a:spcPts val="0"/>
              </a:spcBef>
              <a:spcAft>
                <a:spcPts val="0"/>
              </a:spcAft>
              <a:buSzPts val="1800"/>
              <a:buChar char="●"/>
            </a:pPr>
            <a:r>
              <a:rPr lang="en-GB"/>
              <a:t>It facilitates information sharing and the development of extensive knowledge bases. </a:t>
            </a:r>
            <a:endParaRPr/>
          </a:p>
        </p:txBody>
      </p:sp>
      <p:pic>
        <p:nvPicPr>
          <p:cNvPr id="220" name="Google Shape;220;p26"/>
          <p:cNvPicPr preferRelativeResize="0"/>
          <p:nvPr/>
        </p:nvPicPr>
        <p:blipFill rotWithShape="1">
          <a:blip r:embed="rId3">
            <a:alphaModFix/>
          </a:blip>
          <a:srcRect/>
          <a:stretch/>
        </p:blipFill>
        <p:spPr>
          <a:xfrm>
            <a:off x="5343000" y="1170125"/>
            <a:ext cx="3048000" cy="16383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Performance Management System</a:t>
            </a:r>
            <a:endParaRPr/>
          </a:p>
        </p:txBody>
      </p:sp>
      <p:sp>
        <p:nvSpPr>
          <p:cNvPr id="226" name="Google Shape;226;p27"/>
          <p:cNvSpPr txBox="1">
            <a:spLocks noGrp="1"/>
          </p:cNvSpPr>
          <p:nvPr>
            <p:ph type="body" idx="1"/>
          </p:nvPr>
        </p:nvSpPr>
        <p:spPr>
          <a:xfrm>
            <a:off x="311700" y="1152475"/>
            <a:ext cx="47298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The 'Rank and Yank' system helped to cut down on the number of ineffective workers while rewarding those who did a good job in their jobs (Jordan and Sorell, 2019). </a:t>
            </a:r>
            <a:endParaRPr/>
          </a:p>
          <a:p>
            <a:pPr marL="457200" lvl="0" indent="-342900" algn="l" rtl="0">
              <a:lnSpc>
                <a:spcPct val="115000"/>
              </a:lnSpc>
              <a:spcBef>
                <a:spcPts val="0"/>
              </a:spcBef>
              <a:spcAft>
                <a:spcPts val="0"/>
              </a:spcAft>
              <a:buSzPts val="1800"/>
              <a:buChar char="●"/>
            </a:pPr>
            <a:r>
              <a:rPr lang="en-GB"/>
              <a:t>Open remarks may make it easier to see shortcomings and strengths.</a:t>
            </a:r>
            <a:endParaRPr/>
          </a:p>
        </p:txBody>
      </p:sp>
      <p:pic>
        <p:nvPicPr>
          <p:cNvPr id="227" name="Google Shape;227;p27"/>
          <p:cNvPicPr preferRelativeResize="0"/>
          <p:nvPr/>
        </p:nvPicPr>
        <p:blipFill rotWithShape="1">
          <a:blip r:embed="rId3">
            <a:alphaModFix/>
          </a:blip>
          <a:srcRect/>
          <a:stretch/>
        </p:blipFill>
        <p:spPr>
          <a:xfrm>
            <a:off x="5193900" y="1170125"/>
            <a:ext cx="3797701" cy="269291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Leadership by Objectives (LBO)</a:t>
            </a:r>
            <a:endParaRPr/>
          </a:p>
        </p:txBody>
      </p:sp>
      <p:sp>
        <p:nvSpPr>
          <p:cNvPr id="233" name="Google Shape;233;p28"/>
          <p:cNvSpPr txBox="1">
            <a:spLocks noGrp="1"/>
          </p:cNvSpPr>
          <p:nvPr>
            <p:ph type="body" idx="1"/>
          </p:nvPr>
        </p:nvSpPr>
        <p:spPr>
          <a:xfrm>
            <a:off x="311700" y="1152475"/>
            <a:ext cx="44157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Goal-setting is prioritised above command-based training in LBO. </a:t>
            </a:r>
            <a:endParaRPr/>
          </a:p>
          <a:p>
            <a:pPr marL="457200" lvl="0" indent="-342900" algn="l" rtl="0">
              <a:lnSpc>
                <a:spcPct val="115000"/>
              </a:lnSpc>
              <a:spcBef>
                <a:spcPts val="0"/>
              </a:spcBef>
              <a:spcAft>
                <a:spcPts val="0"/>
              </a:spcAft>
              <a:buSzPts val="1800"/>
              <a:buChar char="●"/>
            </a:pPr>
            <a:r>
              <a:rPr lang="en-GB"/>
              <a:t>Now, participants may think freely and imaginatively.</a:t>
            </a:r>
            <a:endParaRPr/>
          </a:p>
        </p:txBody>
      </p:sp>
      <p:pic>
        <p:nvPicPr>
          <p:cNvPr id="234" name="Google Shape;234;p28"/>
          <p:cNvPicPr preferRelativeResize="0"/>
          <p:nvPr/>
        </p:nvPicPr>
        <p:blipFill rotWithShape="1">
          <a:blip r:embed="rId3">
            <a:alphaModFix/>
          </a:blip>
          <a:srcRect/>
          <a:stretch/>
        </p:blipFill>
        <p:spPr>
          <a:xfrm>
            <a:off x="5578700" y="856000"/>
            <a:ext cx="2487455" cy="382097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Open-Door Policy</a:t>
            </a:r>
            <a:endParaRPr/>
          </a:p>
        </p:txBody>
      </p:sp>
      <p:sp>
        <p:nvSpPr>
          <p:cNvPr id="240" name="Google Shape;240;p29"/>
          <p:cNvSpPr txBox="1">
            <a:spLocks noGrp="1"/>
          </p:cNvSpPr>
          <p:nvPr>
            <p:ph type="body" idx="1"/>
          </p:nvPr>
        </p:nvSpPr>
        <p:spPr>
          <a:xfrm>
            <a:off x="311700" y="1152475"/>
            <a:ext cx="46197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The open-door approach encourages staff members to voice their opinions and complaints without being concerned about repercussions (Van de Poll and Kroese, 2022). </a:t>
            </a:r>
            <a:endParaRPr/>
          </a:p>
          <a:p>
            <a:pPr marL="457200" lvl="0" indent="-342900" algn="l" rtl="0">
              <a:lnSpc>
                <a:spcPct val="115000"/>
              </a:lnSpc>
              <a:spcBef>
                <a:spcPts val="0"/>
              </a:spcBef>
              <a:spcAft>
                <a:spcPts val="0"/>
              </a:spcAft>
              <a:buSzPts val="1800"/>
              <a:buChar char="●"/>
            </a:pPr>
            <a:r>
              <a:rPr lang="en-GB"/>
              <a:t>This gave Welch a glimpse into the issues and a stage for the group to provide answers. </a:t>
            </a:r>
            <a:endParaRPr/>
          </a:p>
        </p:txBody>
      </p:sp>
      <p:pic>
        <p:nvPicPr>
          <p:cNvPr id="241" name="Google Shape;241;p29"/>
          <p:cNvPicPr preferRelativeResize="0"/>
          <p:nvPr/>
        </p:nvPicPr>
        <p:blipFill rotWithShape="1">
          <a:blip r:embed="rId3">
            <a:alphaModFix/>
          </a:blip>
          <a:srcRect/>
          <a:stretch/>
        </p:blipFill>
        <p:spPr>
          <a:xfrm>
            <a:off x="5083800" y="1170125"/>
            <a:ext cx="3907800" cy="22545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Fast Decision Making</a:t>
            </a:r>
            <a:endParaRPr/>
          </a:p>
        </p:txBody>
      </p:sp>
      <p:sp>
        <p:nvSpPr>
          <p:cNvPr id="247" name="Google Shape;247;p30"/>
          <p:cNvSpPr txBox="1">
            <a:spLocks noGrp="1"/>
          </p:cNvSpPr>
          <p:nvPr>
            <p:ph type="body" idx="1"/>
          </p:nvPr>
        </p:nvSpPr>
        <p:spPr>
          <a:xfrm>
            <a:off x="311700" y="1152475"/>
            <a:ext cx="48474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Welch made quick and daring decisions, which inspired the team to try new things (Welch, 2019). </a:t>
            </a:r>
            <a:endParaRPr/>
          </a:p>
          <a:p>
            <a:pPr marL="457200" lvl="0" indent="-342900" algn="l" rtl="0">
              <a:lnSpc>
                <a:spcPct val="115000"/>
              </a:lnSpc>
              <a:spcBef>
                <a:spcPts val="0"/>
              </a:spcBef>
              <a:spcAft>
                <a:spcPts val="0"/>
              </a:spcAft>
              <a:buSzPts val="1800"/>
              <a:buChar char="●"/>
            </a:pPr>
            <a:r>
              <a:rPr lang="en-GB"/>
              <a:t>As a consequence, participants were able to think creatively and generate original ideas.</a:t>
            </a:r>
            <a:endParaRPr/>
          </a:p>
        </p:txBody>
      </p:sp>
      <p:pic>
        <p:nvPicPr>
          <p:cNvPr id="248" name="Google Shape;248;p30"/>
          <p:cNvPicPr preferRelativeResize="0"/>
          <p:nvPr/>
        </p:nvPicPr>
        <p:blipFill rotWithShape="1">
          <a:blip r:embed="rId3">
            <a:alphaModFix/>
          </a:blip>
          <a:srcRect/>
          <a:stretch/>
        </p:blipFill>
        <p:spPr>
          <a:xfrm>
            <a:off x="5311500" y="1170125"/>
            <a:ext cx="3680099" cy="248547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Employee Engagement</a:t>
            </a:r>
            <a:endParaRPr/>
          </a:p>
        </p:txBody>
      </p:sp>
      <p:sp>
        <p:nvSpPr>
          <p:cNvPr id="254" name="Google Shape;254;p31"/>
          <p:cNvSpPr txBox="1">
            <a:spLocks noGrp="1"/>
          </p:cNvSpPr>
          <p:nvPr>
            <p:ph type="body" idx="1"/>
          </p:nvPr>
        </p:nvSpPr>
        <p:spPr>
          <a:xfrm>
            <a:off x="311700" y="1152475"/>
            <a:ext cx="45021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Effective leadership, by definition, motivates and inspires followers to work together towards a common objective. </a:t>
            </a:r>
            <a:endParaRPr/>
          </a:p>
          <a:p>
            <a:pPr marL="457200" lvl="0" indent="-342900" algn="l" rtl="0">
              <a:lnSpc>
                <a:spcPct val="115000"/>
              </a:lnSpc>
              <a:spcBef>
                <a:spcPts val="0"/>
              </a:spcBef>
              <a:spcAft>
                <a:spcPts val="0"/>
              </a:spcAft>
              <a:buSzPts val="1800"/>
              <a:buChar char="●"/>
            </a:pPr>
            <a:r>
              <a:rPr lang="en-GB"/>
              <a:t>As a result of Welch's dedication to inspiring his team, workers felt valued and that they contributed to GE's success.</a:t>
            </a:r>
            <a:endParaRPr/>
          </a:p>
        </p:txBody>
      </p:sp>
      <p:pic>
        <p:nvPicPr>
          <p:cNvPr id="255" name="Google Shape;255;p31"/>
          <p:cNvPicPr preferRelativeResize="0"/>
          <p:nvPr/>
        </p:nvPicPr>
        <p:blipFill rotWithShape="1">
          <a:blip r:embed="rId3">
            <a:alphaModFix/>
          </a:blip>
          <a:srcRect/>
          <a:stretch/>
        </p:blipFill>
        <p:spPr>
          <a:xfrm>
            <a:off x="4966200" y="1170125"/>
            <a:ext cx="4025399" cy="231898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32"/>
          <p:cNvSpPr txBox="1">
            <a:spLocks noGrp="1"/>
          </p:cNvSpPr>
          <p:nvPr>
            <p:ph type="title"/>
          </p:nvPr>
        </p:nvSpPr>
        <p:spPr>
          <a:xfrm>
            <a:off x="170975" y="5797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222222"/>
              <a:buNone/>
            </a:pPr>
            <a:endParaRPr sz="1400" b="1">
              <a:latin typeface="Times New Roman"/>
              <a:ea typeface="Times New Roman"/>
              <a:cs typeface="Times New Roman"/>
              <a:sym typeface="Times New Roman"/>
            </a:endParaRPr>
          </a:p>
          <a:p>
            <a:pPr marL="0" lvl="0" indent="0" algn="l" rtl="0">
              <a:lnSpc>
                <a:spcPct val="100000"/>
              </a:lnSpc>
              <a:spcBef>
                <a:spcPts val="0"/>
              </a:spcBef>
              <a:spcAft>
                <a:spcPts val="0"/>
              </a:spcAft>
              <a:buSzPct val="108325"/>
              <a:buNone/>
            </a:pPr>
            <a:r>
              <a:rPr lang="en-GB" sz="2872"/>
              <a:t>Conclusion</a:t>
            </a:r>
            <a:endParaRPr sz="2872"/>
          </a:p>
          <a:p>
            <a:pPr marL="0" lvl="0" indent="0" algn="l" rtl="0">
              <a:lnSpc>
                <a:spcPct val="100000"/>
              </a:lnSpc>
              <a:spcBef>
                <a:spcPts val="0"/>
              </a:spcBef>
              <a:spcAft>
                <a:spcPts val="0"/>
              </a:spcAft>
              <a:buSzPct val="222222"/>
              <a:buNone/>
            </a:pPr>
            <a:endParaRPr sz="1400" b="1">
              <a:latin typeface="Times New Roman"/>
              <a:ea typeface="Times New Roman"/>
              <a:cs typeface="Times New Roman"/>
              <a:sym typeface="Times New Roman"/>
            </a:endParaRPr>
          </a:p>
        </p:txBody>
      </p:sp>
      <p:sp>
        <p:nvSpPr>
          <p:cNvPr id="261" name="Google Shape;261;p32"/>
          <p:cNvSpPr txBox="1">
            <a:spLocks noGrp="1"/>
          </p:cNvSpPr>
          <p:nvPr>
            <p:ph type="body" idx="1"/>
          </p:nvPr>
        </p:nvSpPr>
        <p:spPr>
          <a:xfrm>
            <a:off x="170975" y="1574600"/>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a:t> </a:t>
            </a:r>
            <a:endParaRPr/>
          </a:p>
          <a:p>
            <a:pPr marL="457200" lvl="0" indent="-342900" algn="l" rtl="0">
              <a:lnSpc>
                <a:spcPct val="115000"/>
              </a:lnSpc>
              <a:spcBef>
                <a:spcPts val="1200"/>
              </a:spcBef>
              <a:spcAft>
                <a:spcPts val="0"/>
              </a:spcAft>
              <a:buClr>
                <a:schemeClr val="dk1"/>
              </a:buClr>
              <a:buSzPts val="1800"/>
              <a:buChar char="●"/>
            </a:pPr>
            <a:r>
              <a:rPr lang="en-GB">
                <a:solidFill>
                  <a:schemeClr val="dk1"/>
                </a:solidFill>
              </a:rPr>
              <a:t>To conclude, this group presentation has successfully been implemented to critically discuss the leadership style as well as the management practices of  GE CEO Welch</a:t>
            </a:r>
            <a:endParaRPr>
              <a:solidFill>
                <a:schemeClr val="dk1"/>
              </a:solidFill>
            </a:endParaRPr>
          </a:p>
          <a:p>
            <a:pPr marL="0" lvl="0" indent="0" algn="l" rtl="0">
              <a:lnSpc>
                <a:spcPct val="115000"/>
              </a:lnSpc>
              <a:spcBef>
                <a:spcPts val="1200"/>
              </a:spcBef>
              <a:spcAft>
                <a:spcPts val="1200"/>
              </a:spcAft>
              <a:buSzPts val="1800"/>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RECOMMENDATION</a:t>
            </a:r>
            <a:br>
              <a:rPr lang="en-GB" b="1"/>
            </a:br>
            <a:endParaRPr/>
          </a:p>
        </p:txBody>
      </p:sp>
      <p:sp>
        <p:nvSpPr>
          <p:cNvPr id="267" name="Google Shape;267;p3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0"/>
              </a:spcBef>
              <a:spcAft>
                <a:spcPts val="0"/>
              </a:spcAft>
              <a:buSzPts val="1800"/>
              <a:buChar char="●"/>
            </a:pPr>
            <a:r>
              <a:rPr lang="en-GB"/>
              <a:t>The examination of Jack Welch's management and leadership style suggests that organisations should adopt:</a:t>
            </a:r>
            <a:endParaRPr/>
          </a:p>
          <a:p>
            <a:pPr marL="457200" lvl="0" indent="-342900" algn="l" rtl="0">
              <a:lnSpc>
                <a:spcPct val="115000"/>
              </a:lnSpc>
              <a:spcBef>
                <a:spcPts val="0"/>
              </a:spcBef>
              <a:spcAft>
                <a:spcPts val="0"/>
              </a:spcAft>
              <a:buSzPts val="1800"/>
              <a:buChar char="●"/>
            </a:pPr>
            <a:r>
              <a:rPr lang="en-GB"/>
              <a:t>Decentralisation</a:t>
            </a:r>
            <a:endParaRPr/>
          </a:p>
          <a:p>
            <a:pPr marL="457200" lvl="0" indent="-342900" algn="l" rtl="0">
              <a:lnSpc>
                <a:spcPct val="115000"/>
              </a:lnSpc>
              <a:spcBef>
                <a:spcPts val="0"/>
              </a:spcBef>
              <a:spcAft>
                <a:spcPts val="0"/>
              </a:spcAft>
              <a:buSzPts val="1800"/>
              <a:buChar char="●"/>
            </a:pPr>
            <a:r>
              <a:rPr lang="en-GB"/>
              <a:t>Silo-breaking</a:t>
            </a:r>
            <a:endParaRPr/>
          </a:p>
          <a:p>
            <a:pPr marL="457200" lvl="0" indent="-342900" algn="l" rtl="0">
              <a:lnSpc>
                <a:spcPct val="115000"/>
              </a:lnSpc>
              <a:spcBef>
                <a:spcPts val="0"/>
              </a:spcBef>
              <a:spcAft>
                <a:spcPts val="0"/>
              </a:spcAft>
              <a:buSzPts val="1800"/>
              <a:buChar char="●"/>
            </a:pPr>
            <a:r>
              <a:rPr lang="en-GB"/>
              <a:t>Performance management</a:t>
            </a:r>
            <a:endParaRPr/>
          </a:p>
          <a:p>
            <a:pPr marL="457200" lvl="0" indent="-342900" algn="l" rtl="0">
              <a:lnSpc>
                <a:spcPct val="115000"/>
              </a:lnSpc>
              <a:spcBef>
                <a:spcPts val="0"/>
              </a:spcBef>
              <a:spcAft>
                <a:spcPts val="0"/>
              </a:spcAft>
              <a:buSzPts val="1800"/>
              <a:buChar char="●"/>
            </a:pPr>
            <a:r>
              <a:rPr lang="en-GB"/>
              <a:t>Open-door policies </a:t>
            </a:r>
            <a:endParaRPr/>
          </a:p>
          <a:p>
            <a:pPr marL="457200" lvl="0" indent="-228600" algn="l" rtl="0">
              <a:lnSpc>
                <a:spcPct val="115000"/>
              </a:lnSpc>
              <a:spcBef>
                <a:spcPts val="0"/>
              </a:spcBef>
              <a:spcAft>
                <a:spcPts val="0"/>
              </a:spcAft>
              <a:buSzPts val="1800"/>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3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References</a:t>
            </a:r>
            <a:endParaRPr/>
          </a:p>
        </p:txBody>
      </p:sp>
      <p:sp>
        <p:nvSpPr>
          <p:cNvPr id="273" name="Google Shape;273;p3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fontScale="40000" lnSpcReduction="20000"/>
          </a:bodyPr>
          <a:lstStyle/>
          <a:p>
            <a:pPr marL="457200" lvl="0" indent="-342900" algn="l" rtl="0">
              <a:lnSpc>
                <a:spcPct val="115000"/>
              </a:lnSpc>
              <a:spcBef>
                <a:spcPts val="0"/>
              </a:spcBef>
              <a:spcAft>
                <a:spcPts val="0"/>
              </a:spcAft>
              <a:buSzPct val="250000"/>
              <a:buChar char="●"/>
            </a:pPr>
            <a:r>
              <a:rPr lang="en-GB"/>
              <a:t>Aksenchik, A., (2018). How to manage personnel properly: principles of Jack Welch.</a:t>
            </a:r>
            <a:endParaRPr/>
          </a:p>
          <a:p>
            <a:pPr marL="457200" lvl="0" indent="-342900" algn="l" rtl="0">
              <a:lnSpc>
                <a:spcPct val="115000"/>
              </a:lnSpc>
              <a:spcBef>
                <a:spcPts val="0"/>
              </a:spcBef>
              <a:spcAft>
                <a:spcPts val="0"/>
              </a:spcAft>
              <a:buSzPct val="250000"/>
              <a:buChar char="●"/>
            </a:pPr>
            <a:r>
              <a:rPr lang="en-GB"/>
              <a:t>Bass, B., (2008) The Bass handbook of leadership:theory, research and managerial applications. New York:Free Press.</a:t>
            </a:r>
            <a:r>
              <a:rPr lang="en-GB" u="sng">
                <a:solidFill>
                  <a:schemeClr val="hlink"/>
                </a:solidFill>
                <a:hlinkClick r:id="rId3"/>
              </a:rPr>
              <a:t>https://www.worldcat.org/title/bass-handbook-of-leadership-theory-research-and-managerial-applications/oclc/148740433</a:t>
            </a:r>
            <a:endParaRPr/>
          </a:p>
          <a:p>
            <a:pPr marL="457200" lvl="0" indent="-342900" algn="l" rtl="0">
              <a:lnSpc>
                <a:spcPct val="115000"/>
              </a:lnSpc>
              <a:spcBef>
                <a:spcPts val="0"/>
              </a:spcBef>
              <a:spcAft>
                <a:spcPts val="0"/>
              </a:spcAft>
              <a:buSzPct val="250000"/>
              <a:buChar char="●"/>
            </a:pPr>
            <a:r>
              <a:rPr lang="en-GB"/>
              <a:t>Edwards, G. and Schedlitzki, D., 2021. Studying leadership: Traditional and critical approaches. Studying Leadership, pp.1-100.</a:t>
            </a:r>
            <a:endParaRPr/>
          </a:p>
          <a:p>
            <a:pPr marL="457200" lvl="0" indent="-342900" algn="l" rtl="0">
              <a:lnSpc>
                <a:spcPct val="115000"/>
              </a:lnSpc>
              <a:spcBef>
                <a:spcPts val="0"/>
              </a:spcBef>
              <a:spcAft>
                <a:spcPts val="0"/>
              </a:spcAft>
              <a:buSzPct val="250000"/>
              <a:buChar char="●"/>
            </a:pPr>
            <a:r>
              <a:rPr lang="en-GB"/>
              <a:t>Gill, R. (2011) Theory and practice of leadership 2nd Edition London: Sage.</a:t>
            </a:r>
            <a:r>
              <a:rPr lang="en-GB" u="sng">
                <a:solidFill>
                  <a:schemeClr val="hlink"/>
                </a:solidFill>
                <a:hlinkClick r:id="rId3"/>
              </a:rPr>
              <a:t>https://books.google.com/books?hl=en&amp;lr=&amp;id=1YIQAgAAQBAJ&amp;oi=fnd&amp;pg=PP2&amp;dq=Gill,+R.+(2011)+Theory+and+practice+of+leadership+2nd+Edition+London:+Sage.&amp;ots=hFx70RyxtJ&amp;sig=ElIHi0z5h3orHhqdlVOHl2eSoyE</a:t>
            </a:r>
            <a:endParaRPr/>
          </a:p>
          <a:p>
            <a:pPr marL="457200" lvl="0" indent="-342900" algn="l" rtl="0">
              <a:lnSpc>
                <a:spcPct val="115000"/>
              </a:lnSpc>
              <a:spcBef>
                <a:spcPts val="0"/>
              </a:spcBef>
              <a:spcAft>
                <a:spcPts val="0"/>
              </a:spcAft>
              <a:buSzPct val="250000"/>
              <a:buChar char="●"/>
            </a:pPr>
            <a:r>
              <a:rPr lang="en-GB"/>
              <a:t>Harvard Business Review, 2020. (n.d.). The Jack Welch Era at GE. [online] Available at:</a:t>
            </a:r>
            <a:r>
              <a:rPr lang="en-GB" u="sng">
                <a:solidFill>
                  <a:schemeClr val="hlink"/>
                </a:solidFill>
                <a:hlinkClick r:id="rId3"/>
              </a:rPr>
              <a:t>https://hbr.org/1989/09/speed-simplicity-self-confidence-an-interview-with-jack-welch</a:t>
            </a:r>
            <a:endParaRPr/>
          </a:p>
          <a:p>
            <a:pPr marL="457200" lvl="0" indent="-342900" algn="l" rtl="0">
              <a:lnSpc>
                <a:spcPct val="115000"/>
              </a:lnSpc>
              <a:spcBef>
                <a:spcPts val="0"/>
              </a:spcBef>
              <a:spcAft>
                <a:spcPts val="0"/>
              </a:spcAft>
              <a:buSzPct val="250000"/>
              <a:buChar char="●"/>
            </a:pPr>
            <a:r>
              <a:rPr lang="en-GB"/>
              <a:t>https://hbr.org/1989/09/speed-simplicity-self-confidence-an-interview-with-jack-welch</a:t>
            </a:r>
            <a:r>
              <a:rPr lang="en-GB" u="sng">
                <a:solidFill>
                  <a:schemeClr val="hlink"/>
                </a:solidFill>
                <a:hlinkClick r:id="rId3"/>
              </a:rPr>
              <a:t>https://citeseerx.ist.psu.edu/document?repid=rep1&amp;type=pdf&amp;doi=aa36c29e4bdf1ede6d3a35906d1a97726101ee54#page=106</a:t>
            </a:r>
            <a:endParaRPr/>
          </a:p>
          <a:p>
            <a:pPr marL="457200" lvl="0" indent="-342900" algn="l" rtl="0">
              <a:lnSpc>
                <a:spcPct val="115000"/>
              </a:lnSpc>
              <a:spcBef>
                <a:spcPts val="0"/>
              </a:spcBef>
              <a:spcAft>
                <a:spcPts val="0"/>
              </a:spcAft>
              <a:buSzPct val="250000"/>
              <a:buChar char="●"/>
            </a:pPr>
            <a:r>
              <a:rPr lang="en-GB"/>
              <a:t>Iszatt-White, M., Saunders, C. (2014) Leadership. Oxford:Oxford University Press</a:t>
            </a:r>
            <a:endParaRPr/>
          </a:p>
          <a:p>
            <a:pPr marL="457200" lvl="0" indent="-342900" algn="l" rtl="0">
              <a:lnSpc>
                <a:spcPct val="115000"/>
              </a:lnSpc>
              <a:spcBef>
                <a:spcPts val="0"/>
              </a:spcBef>
              <a:spcAft>
                <a:spcPts val="0"/>
              </a:spcAft>
              <a:buSzPct val="250000"/>
              <a:buChar char="●"/>
            </a:pPr>
            <a:r>
              <a:rPr lang="en-GB"/>
              <a:t>Jordan, J. and Sorell, M., (2019). Why reverse mentoring works and how to do it right. Harvard Business Review, 3.</a:t>
            </a:r>
            <a:endParaRPr/>
          </a:p>
          <a:p>
            <a:pPr marL="457200" lvl="0" indent="-342900" algn="l" rtl="0">
              <a:lnSpc>
                <a:spcPct val="115000"/>
              </a:lnSpc>
              <a:spcBef>
                <a:spcPts val="0"/>
              </a:spcBef>
              <a:spcAft>
                <a:spcPts val="0"/>
              </a:spcAft>
              <a:buSzPct val="250000"/>
              <a:buChar char="●"/>
            </a:pPr>
            <a:r>
              <a:rPr lang="en-GB"/>
              <a:t>Krames, J.A., 2005. Jack Welch and the 4E’s of Leadership. speaks..., p.106.</a:t>
            </a:r>
            <a:endParaRPr/>
          </a:p>
          <a:p>
            <a:pPr marL="457200" lvl="0" indent="-342900" algn="l" rtl="0">
              <a:lnSpc>
                <a:spcPct val="115000"/>
              </a:lnSpc>
              <a:spcBef>
                <a:spcPts val="0"/>
              </a:spcBef>
              <a:spcAft>
                <a:spcPts val="0"/>
              </a:spcAft>
              <a:buSzPct val="250000"/>
              <a:buChar char="●"/>
            </a:pPr>
            <a:r>
              <a:rPr lang="en-GB"/>
              <a:t>Northouse, P.G., 2021. Leadership: Theory and practice. Sage publications.</a:t>
            </a:r>
            <a:r>
              <a:rPr lang="en-GB" u="sng">
                <a:solidFill>
                  <a:schemeClr val="hlink"/>
                </a:solidFill>
                <a:hlinkClick r:id="rId3"/>
              </a:rPr>
              <a:t>https://books.google.com/books?hl=en&amp;lr=&amp;id=6qYLEAAAQBAJ&amp;oi=fnd&amp;pg=PT14&amp;dq=Northouse,+PG,+2021.+Leadership:+Theory+and+practice.+Sage+publications.&amp;ots=QPdludYd3u&amp;sig=t6biOr1W_9appYhzf26KsgDAhvY</a:t>
            </a:r>
            <a:endParaRPr/>
          </a:p>
          <a:p>
            <a:pPr marL="457200" lvl="0" indent="-342900" algn="l" rtl="0">
              <a:lnSpc>
                <a:spcPct val="115000"/>
              </a:lnSpc>
              <a:spcBef>
                <a:spcPts val="0"/>
              </a:spcBef>
              <a:spcAft>
                <a:spcPts val="0"/>
              </a:spcAft>
              <a:buSzPct val="250000"/>
              <a:buChar char="●"/>
            </a:pPr>
            <a:r>
              <a:rPr lang="en-GB"/>
              <a:t>The future is our starting point (no date) General Electric. Available at:</a:t>
            </a:r>
            <a:r>
              <a:rPr lang="en-GB" u="sng">
                <a:solidFill>
                  <a:schemeClr val="hlink"/>
                </a:solidFill>
                <a:hlinkClick r:id="rId3"/>
              </a:rPr>
              <a:t> https://www.ge.com/</a:t>
            </a:r>
            <a:r>
              <a:rPr lang="en-GB"/>
              <a:t> </a:t>
            </a:r>
            <a:endParaRPr/>
          </a:p>
          <a:p>
            <a:pPr marL="457200" lvl="0" indent="-342900" algn="l" rtl="0">
              <a:lnSpc>
                <a:spcPct val="115000"/>
              </a:lnSpc>
              <a:spcBef>
                <a:spcPts val="0"/>
              </a:spcBef>
              <a:spcAft>
                <a:spcPts val="0"/>
              </a:spcAft>
              <a:buSzPct val="250000"/>
              <a:buChar char="●"/>
            </a:pPr>
            <a:r>
              <a:rPr lang="en-GB"/>
              <a:t>Van de Poll, J. and Kroese, T., (2022). A new approach in extending the vitality curve to teams. International Journal of Business Management and Economic Research (IJBMER), 13(1), pp.2005-2012.</a:t>
            </a:r>
            <a:endParaRPr/>
          </a:p>
          <a:p>
            <a:pPr marL="457200" lvl="0" indent="-342900" algn="l" rtl="0">
              <a:lnSpc>
                <a:spcPct val="115000"/>
              </a:lnSpc>
              <a:spcBef>
                <a:spcPts val="0"/>
              </a:spcBef>
              <a:spcAft>
                <a:spcPts val="0"/>
              </a:spcAft>
              <a:buSzPct val="250000"/>
              <a:buChar char="●"/>
            </a:pPr>
            <a:r>
              <a:rPr lang="en-GB"/>
              <a:t>Welch, J. and Byrne, J.A., 2003. Jack: Straight from the gut. Business Plus.</a:t>
            </a:r>
            <a:endParaRPr/>
          </a:p>
          <a:p>
            <a:pPr marL="457200" lvl="0" indent="-342900" algn="l" rtl="0">
              <a:lnSpc>
                <a:spcPct val="115000"/>
              </a:lnSpc>
              <a:spcBef>
                <a:spcPts val="0"/>
              </a:spcBef>
              <a:spcAft>
                <a:spcPts val="0"/>
              </a:spcAft>
              <a:buSzPct val="250000"/>
              <a:buChar char="●"/>
            </a:pPr>
            <a:r>
              <a:rPr lang="en-GB"/>
              <a:t>Welch, J.R., (2019). Conserving contested ground: Sovereignty-Driven stewardship by the White Mountain apache tribe and the fort apache heritage foundation. Activism on the Ground, p.73.</a:t>
            </a:r>
            <a:r>
              <a:rPr lang="en-GB" u="sng">
                <a:solidFill>
                  <a:schemeClr val="hlink"/>
                </a:solidFill>
                <a:hlinkClick r:id="rId3"/>
              </a:rPr>
              <a:t>http://dspace.vnbrims.org:13000/jspui/bitstream/123456789/4730/1/Jack%20Straight%20from%20the%20Gut.pdf</a:t>
            </a:r>
            <a:endParaRPr/>
          </a:p>
          <a:p>
            <a:pPr marL="457200" lvl="0" indent="-342900" algn="l" rtl="0">
              <a:lnSpc>
                <a:spcPct val="115000"/>
              </a:lnSpc>
              <a:spcBef>
                <a:spcPts val="0"/>
              </a:spcBef>
              <a:spcAft>
                <a:spcPts val="0"/>
              </a:spcAft>
              <a:buSzPct val="250000"/>
              <a:buChar char="●"/>
            </a:pPr>
            <a:r>
              <a:rPr lang="en-GB"/>
              <a:t>Yukl, G., 2010. Leadership in organizations, global edition. Pearson..</a:t>
            </a:r>
            <a:r>
              <a:rPr lang="en-GB" u="sng">
                <a:solidFill>
                  <a:schemeClr val="hlink"/>
                </a:solidFill>
                <a:hlinkClick r:id="rId3"/>
              </a:rPr>
              <a:t>http://www.mim.ac.mw/books/Leadership%20in%20Organizations%20by%20Gary%20Yukl.pdf.No1fvHJjqGHg1RgmjuyjD0oYNhx7MNeo</a:t>
            </a:r>
            <a:endParaRPr/>
          </a:p>
          <a:p>
            <a:pPr marL="457200" lvl="0" indent="-342900" algn="l" rtl="0">
              <a:lnSpc>
                <a:spcPct val="115000"/>
              </a:lnSpc>
              <a:spcBef>
                <a:spcPts val="0"/>
              </a:spcBef>
              <a:spcAft>
                <a:spcPts val="0"/>
              </a:spcAft>
              <a:buSzPct val="250000"/>
              <a:buChar char="●"/>
            </a:pPr>
            <a:r>
              <a:rPr lang="en-GB"/>
              <a:t>Deresky, H. (2017) International Management: Managing Across Borders and Cultures,</a:t>
            </a:r>
            <a:endParaRPr/>
          </a:p>
          <a:p>
            <a:pPr marL="457200" lvl="0" indent="-228600" algn="l" rtl="0">
              <a:lnSpc>
                <a:spcPct val="115000"/>
              </a:lnSpc>
              <a:spcBef>
                <a:spcPts val="0"/>
              </a:spcBef>
              <a:spcAft>
                <a:spcPts val="0"/>
              </a:spcAft>
              <a:buSzPct val="250000"/>
              <a:buNone/>
            </a:pPr>
            <a:endParaRPr/>
          </a:p>
          <a:p>
            <a:pPr marL="457200" lvl="0" indent="-228600" algn="l" rtl="0">
              <a:lnSpc>
                <a:spcPct val="115000"/>
              </a:lnSpc>
              <a:spcBef>
                <a:spcPts val="0"/>
              </a:spcBef>
              <a:spcAft>
                <a:spcPts val="0"/>
              </a:spcAft>
              <a:buSzPct val="250000"/>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4536</Words>
  <Application>Microsoft Office PowerPoint</Application>
  <PresentationFormat>Презентация на цял екран (16:9)</PresentationFormat>
  <Paragraphs>170</Paragraphs>
  <Slides>34</Slides>
  <Notes>34</Notes>
  <HiddenSlides>0</HiddenSlides>
  <MMClips>0</MMClips>
  <ScaleCrop>false</ScaleCrop>
  <HeadingPairs>
    <vt:vector size="6" baseType="variant">
      <vt:variant>
        <vt:lpstr>Използвани шрифтове</vt:lpstr>
      </vt:variant>
      <vt:variant>
        <vt:i4>2</vt:i4>
      </vt:variant>
      <vt:variant>
        <vt:lpstr>Тема</vt:lpstr>
      </vt:variant>
      <vt:variant>
        <vt:i4>1</vt:i4>
      </vt:variant>
      <vt:variant>
        <vt:lpstr>Заглавия на слайдовете</vt:lpstr>
      </vt:variant>
      <vt:variant>
        <vt:i4>34</vt:i4>
      </vt:variant>
    </vt:vector>
  </HeadingPairs>
  <TitlesOfParts>
    <vt:vector size="37" baseType="lpstr">
      <vt:lpstr>Arial</vt:lpstr>
      <vt:lpstr>Times New Roman</vt:lpstr>
      <vt:lpstr>Simple Light</vt:lpstr>
      <vt:lpstr>Презентация на PowerPoint</vt:lpstr>
      <vt:lpstr>Table of Contents </vt:lpstr>
      <vt:lpstr>Introduction</vt:lpstr>
      <vt:lpstr>Definition of leadership</vt:lpstr>
      <vt:lpstr>Definition of management  </vt:lpstr>
      <vt:lpstr>The differences between leadership and management </vt:lpstr>
      <vt:lpstr>Leadership and Management at General Electric</vt:lpstr>
      <vt:lpstr>How  leadership and Management may operate within different organizations</vt:lpstr>
      <vt:lpstr>Overview of the case study</vt:lpstr>
      <vt:lpstr>Critical Evaluation of  Jack Welch’s leadership style  </vt:lpstr>
      <vt:lpstr>Critical evaluation of models and frameworks of leadership and management</vt:lpstr>
      <vt:lpstr>Traits and styles</vt:lpstr>
      <vt:lpstr>Power of Managers and Leaders</vt:lpstr>
      <vt:lpstr>Follower expectations </vt:lpstr>
      <vt:lpstr>Recognising and evaluating the complexities involved in leading and managing people in organisations  </vt:lpstr>
      <vt:lpstr>contd </vt:lpstr>
      <vt:lpstr>Practical application of Leadership and Management theory and principles in alignment with the case study  </vt:lpstr>
      <vt:lpstr>contd</vt:lpstr>
      <vt:lpstr>Critical evaluation of the design which is focused on enhancing the effectiveness of Leaders and Managers</vt:lpstr>
      <vt:lpstr>Jack Welch’s management philosophy </vt:lpstr>
      <vt:lpstr>Key Management practices implemented by Jack Welch </vt:lpstr>
      <vt:lpstr>Leading teams and individuals </vt:lpstr>
      <vt:lpstr>Building and maintaining productive working relationships </vt:lpstr>
      <vt:lpstr>Inspiring and empowering employees </vt:lpstr>
      <vt:lpstr>Decentralisation </vt:lpstr>
      <vt:lpstr>Silo-breaking</vt:lpstr>
      <vt:lpstr>Performance Management System</vt:lpstr>
      <vt:lpstr>Leadership by Objectives (LBO)</vt:lpstr>
      <vt:lpstr>Open-Door Policy</vt:lpstr>
      <vt:lpstr>Fast Decision Making</vt:lpstr>
      <vt:lpstr>Employee Engagement</vt:lpstr>
      <vt:lpstr> Conclusion </vt:lpstr>
      <vt:lpstr>RECOMMENDATION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Maruf ahmed</dc:creator>
  <cp:lastModifiedBy>Elena Aleksandrova (2023165)</cp:lastModifiedBy>
  <cp:revision>3</cp:revision>
  <dcterms:modified xsi:type="dcterms:W3CDTF">2023-07-25T17:50:40Z</dcterms:modified>
</cp:coreProperties>
</file>