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notesMasterIdLst>
    <p:notesMasterId r:id="rId40"/>
  </p:notesMasterIdLst>
  <p:sldIdLst>
    <p:sldId id="925" r:id="rId2"/>
    <p:sldId id="256" r:id="rId3"/>
    <p:sldId id="690" r:id="rId4"/>
    <p:sldId id="926" r:id="rId5"/>
    <p:sldId id="714" r:id="rId6"/>
    <p:sldId id="890" r:id="rId7"/>
    <p:sldId id="878" r:id="rId8"/>
    <p:sldId id="879" r:id="rId9"/>
    <p:sldId id="881" r:id="rId10"/>
    <p:sldId id="712" r:id="rId11"/>
    <p:sldId id="885" r:id="rId12"/>
    <p:sldId id="891" r:id="rId13"/>
    <p:sldId id="884" r:id="rId14"/>
    <p:sldId id="882" r:id="rId15"/>
    <p:sldId id="877" r:id="rId16"/>
    <p:sldId id="707" r:id="rId17"/>
    <p:sldId id="683" r:id="rId18"/>
    <p:sldId id="873" r:id="rId19"/>
    <p:sldId id="874" r:id="rId20"/>
    <p:sldId id="722" r:id="rId21"/>
    <p:sldId id="927" r:id="rId22"/>
    <p:sldId id="929" r:id="rId23"/>
    <p:sldId id="886" r:id="rId24"/>
    <p:sldId id="888" r:id="rId25"/>
    <p:sldId id="887" r:id="rId26"/>
    <p:sldId id="930" r:id="rId27"/>
    <p:sldId id="717" r:id="rId28"/>
    <p:sldId id="691" r:id="rId29"/>
    <p:sldId id="705" r:id="rId30"/>
    <p:sldId id="922" r:id="rId31"/>
    <p:sldId id="720" r:id="rId32"/>
    <p:sldId id="710" r:id="rId33"/>
    <p:sldId id="713" r:id="rId34"/>
    <p:sldId id="880" r:id="rId35"/>
    <p:sldId id="875" r:id="rId36"/>
    <p:sldId id="876" r:id="rId37"/>
    <p:sldId id="708" r:id="rId38"/>
    <p:sldId id="88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A7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FA75CC-EF4B-46A3-8853-CC4783B46653}" v="50" dt="2026-10-22T16:26:30.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22" autoAdjust="0"/>
    <p:restoredTop sz="94533" autoAdjust="0"/>
  </p:normalViewPr>
  <p:slideViewPr>
    <p:cSldViewPr snapToGrid="0">
      <p:cViewPr varScale="1">
        <p:scale>
          <a:sx n="87" d="100"/>
          <a:sy n="87" d="100"/>
        </p:scale>
        <p:origin x="46" y="209"/>
      </p:cViewPr>
      <p:guideLst/>
    </p:cSldViewPr>
  </p:slideViewPr>
  <p:notesTextViewPr>
    <p:cViewPr>
      <p:scale>
        <a:sx n="1" d="1"/>
        <a:sy n="1" d="1"/>
      </p:scale>
      <p:origin x="0" y="0"/>
    </p:cViewPr>
  </p:notesTextViewPr>
  <p:sorterViewPr>
    <p:cViewPr>
      <p:scale>
        <a:sx n="100" d="100"/>
        <a:sy n="100" d="100"/>
      </p:scale>
      <p:origin x="0" y="-12605"/>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pc:chgData name="James Williams" userId="c957a50b-491f-4d94-b4bc-52aca3e2340d" providerId="ADAL" clId="{24AD1EBB-B856-443B-9200-42FCDD6529A9}" dt="2026-10-04T10:42:24.671" v="1831" actId="113"/>
      <pc:docMkLst>
        <pc:docMk/>
      </pc:docMkLst>
    </pc:docChg>
  </pc:docChgLst>
  <pc:docChgLst>
    <pc:chgData name="James Williams" userId="c957a50b-491f-4d94-b4bc-52aca3e2340d" providerId="ADAL" clId="{C5B620D8-DD12-4AC3-A523-41D5E143FF4F}"/>
    <pc:docChg chg="undo custSel addSld delSld modSld sldOrd">
      <pc:chgData name="James Williams" userId="c957a50b-491f-4d94-b4bc-52aca3e2340d" providerId="ADAL" clId="{C5B620D8-DD12-4AC3-A523-41D5E143FF4F}" dt="2026-10-22T16:26:45.806" v="1225"/>
      <pc:docMkLst>
        <pc:docMk/>
      </pc:docMkLst>
      <pc:sldChg chg="modSp">
        <pc:chgData name="James Williams" userId="c957a50b-491f-4d94-b4bc-52aca3e2340d" providerId="ADAL" clId="{C5B620D8-DD12-4AC3-A523-41D5E143FF4F}" dt="2026-10-21T17:34:33.663" v="540"/>
        <pc:sldMkLst>
          <pc:docMk/>
          <pc:sldMk cId="1411254778" sldId="683"/>
        </pc:sldMkLst>
        <pc:spChg chg="mod">
          <ac:chgData name="James Williams" userId="c957a50b-491f-4d94-b4bc-52aca3e2340d" providerId="ADAL" clId="{C5B620D8-DD12-4AC3-A523-41D5E143FF4F}" dt="2026-10-21T17:34:33.663" v="540"/>
          <ac:spMkLst>
            <pc:docMk/>
            <pc:sldMk cId="1411254778" sldId="683"/>
            <ac:spMk id="2" creationId="{4FEBC781-14B4-8BAF-AEE6-AAFD1EEB04A9}"/>
          </ac:spMkLst>
        </pc:spChg>
      </pc:sldChg>
      <pc:sldChg chg="modSp mod">
        <pc:chgData name="James Williams" userId="c957a50b-491f-4d94-b4bc-52aca3e2340d" providerId="ADAL" clId="{C5B620D8-DD12-4AC3-A523-41D5E143FF4F}" dt="2026-10-21T17:12:24.928" v="101" actId="20577"/>
        <pc:sldMkLst>
          <pc:docMk/>
          <pc:sldMk cId="3179553881" sldId="690"/>
        </pc:sldMkLst>
        <pc:spChg chg="mod">
          <ac:chgData name="James Williams" userId="c957a50b-491f-4d94-b4bc-52aca3e2340d" providerId="ADAL" clId="{C5B620D8-DD12-4AC3-A523-41D5E143FF4F}" dt="2026-10-21T17:12:24.928" v="101" actId="20577"/>
          <ac:spMkLst>
            <pc:docMk/>
            <pc:sldMk cId="3179553881" sldId="690"/>
            <ac:spMk id="3" creationId="{C4E6B279-253E-448C-7C89-E1BFD838A8B0}"/>
          </ac:spMkLst>
        </pc:spChg>
      </pc:sldChg>
      <pc:sldChg chg="add">
        <pc:chgData name="James Williams" userId="c957a50b-491f-4d94-b4bc-52aca3e2340d" providerId="ADAL" clId="{C5B620D8-DD12-4AC3-A523-41D5E143FF4F}" dt="2026-10-22T16:18:39.043" v="995"/>
        <pc:sldMkLst>
          <pc:docMk/>
          <pc:sldMk cId="2741911409" sldId="691"/>
        </pc:sldMkLst>
      </pc:sldChg>
      <pc:sldChg chg="addSp delSp modSp add mod">
        <pc:chgData name="James Williams" userId="c957a50b-491f-4d94-b4bc-52aca3e2340d" providerId="ADAL" clId="{C5B620D8-DD12-4AC3-A523-41D5E143FF4F}" dt="2026-10-22T16:26:02.044" v="1220" actId="403"/>
        <pc:sldMkLst>
          <pc:docMk/>
          <pc:sldMk cId="3233025690" sldId="705"/>
        </pc:sldMkLst>
        <pc:spChg chg="mod">
          <ac:chgData name="James Williams" userId="c957a50b-491f-4d94-b4bc-52aca3e2340d" providerId="ADAL" clId="{C5B620D8-DD12-4AC3-A523-41D5E143FF4F}" dt="2026-10-22T16:25:50.831" v="1214" actId="113"/>
          <ac:spMkLst>
            <pc:docMk/>
            <pc:sldMk cId="3233025690" sldId="705"/>
            <ac:spMk id="2" creationId="{36ED73D0-919B-3CF7-5969-224345C583B2}"/>
          </ac:spMkLst>
        </pc:spChg>
        <pc:spChg chg="mod">
          <ac:chgData name="James Williams" userId="c957a50b-491f-4d94-b4bc-52aca3e2340d" providerId="ADAL" clId="{C5B620D8-DD12-4AC3-A523-41D5E143FF4F}" dt="2026-10-22T16:26:02.044" v="1220" actId="403"/>
          <ac:spMkLst>
            <pc:docMk/>
            <pc:sldMk cId="3233025690" sldId="705"/>
            <ac:spMk id="3" creationId="{116FE26E-B96D-DE1C-9FD3-A328FBA42537}"/>
          </ac:spMkLst>
        </pc:spChg>
        <pc:spChg chg="add del mod">
          <ac:chgData name="James Williams" userId="c957a50b-491f-4d94-b4bc-52aca3e2340d" providerId="ADAL" clId="{C5B620D8-DD12-4AC3-A523-41D5E143FF4F}" dt="2026-10-22T16:19:13.709" v="1002"/>
          <ac:spMkLst>
            <pc:docMk/>
            <pc:sldMk cId="3233025690" sldId="705"/>
            <ac:spMk id="4" creationId="{D3BEEA00-89D5-CA2E-7740-47BBA39D8FAA}"/>
          </ac:spMkLst>
        </pc:spChg>
      </pc:sldChg>
      <pc:sldChg chg="del">
        <pc:chgData name="James Williams" userId="c957a50b-491f-4d94-b4bc-52aca3e2340d" providerId="ADAL" clId="{C5B620D8-DD12-4AC3-A523-41D5E143FF4F}" dt="2026-10-21T17:11:28.629" v="76" actId="2696"/>
        <pc:sldMkLst>
          <pc:docMk/>
          <pc:sldMk cId="3910615593" sldId="706"/>
        </pc:sldMkLst>
      </pc:sldChg>
      <pc:sldChg chg="modSp mod">
        <pc:chgData name="James Williams" userId="c957a50b-491f-4d94-b4bc-52aca3e2340d" providerId="ADAL" clId="{C5B620D8-DD12-4AC3-A523-41D5E143FF4F}" dt="2026-10-22T16:25:15.285" v="1213" actId="5793"/>
        <pc:sldMkLst>
          <pc:docMk/>
          <pc:sldMk cId="77681232" sldId="707"/>
        </pc:sldMkLst>
        <pc:spChg chg="mod">
          <ac:chgData name="James Williams" userId="c957a50b-491f-4d94-b4bc-52aca3e2340d" providerId="ADAL" clId="{C5B620D8-DD12-4AC3-A523-41D5E143FF4F}" dt="2026-10-22T16:25:15.285" v="1213" actId="5793"/>
          <ac:spMkLst>
            <pc:docMk/>
            <pc:sldMk cId="77681232" sldId="707"/>
            <ac:spMk id="3" creationId="{116FE26E-B96D-DE1C-9FD3-A328FBA42537}"/>
          </ac:spMkLst>
        </pc:spChg>
      </pc:sldChg>
      <pc:sldChg chg="add">
        <pc:chgData name="James Williams" userId="c957a50b-491f-4d94-b4bc-52aca3e2340d" providerId="ADAL" clId="{C5B620D8-DD12-4AC3-A523-41D5E143FF4F}" dt="2026-10-22T16:26:30.252" v="1222"/>
        <pc:sldMkLst>
          <pc:docMk/>
          <pc:sldMk cId="1243132552" sldId="708"/>
        </pc:sldMkLst>
      </pc:sldChg>
      <pc:sldChg chg="modSp del mod ord">
        <pc:chgData name="James Williams" userId="c957a50b-491f-4d94-b4bc-52aca3e2340d" providerId="ADAL" clId="{C5B620D8-DD12-4AC3-A523-41D5E143FF4F}" dt="2026-10-22T16:26:23.485" v="1221" actId="2696"/>
        <pc:sldMkLst>
          <pc:docMk/>
          <pc:sldMk cId="3525055787" sldId="708"/>
        </pc:sldMkLst>
        <pc:spChg chg="mod">
          <ac:chgData name="James Williams" userId="c957a50b-491f-4d94-b4bc-52aca3e2340d" providerId="ADAL" clId="{C5B620D8-DD12-4AC3-A523-41D5E143FF4F}" dt="2026-10-21T17:33:26.891" v="485"/>
          <ac:spMkLst>
            <pc:docMk/>
            <pc:sldMk cId="3525055787" sldId="708"/>
            <ac:spMk id="2" creationId="{36ED73D0-919B-3CF7-5969-224345C583B2}"/>
          </ac:spMkLst>
        </pc:spChg>
        <pc:spChg chg="mod">
          <ac:chgData name="James Williams" userId="c957a50b-491f-4d94-b4bc-52aca3e2340d" providerId="ADAL" clId="{C5B620D8-DD12-4AC3-A523-41D5E143FF4F}" dt="2026-10-21T17:31:09.637" v="412" actId="20577"/>
          <ac:spMkLst>
            <pc:docMk/>
            <pc:sldMk cId="3525055787" sldId="708"/>
            <ac:spMk id="3" creationId="{116FE26E-B96D-DE1C-9FD3-A328FBA42537}"/>
          </ac:spMkLst>
        </pc:spChg>
      </pc:sldChg>
      <pc:sldChg chg="modSp del mod">
        <pc:chgData name="James Williams" userId="c957a50b-491f-4d94-b4bc-52aca3e2340d" providerId="ADAL" clId="{C5B620D8-DD12-4AC3-A523-41D5E143FF4F}" dt="2026-10-22T15:25:16.621" v="584" actId="2696"/>
        <pc:sldMkLst>
          <pc:docMk/>
          <pc:sldMk cId="1610735847" sldId="711"/>
        </pc:sldMkLst>
        <pc:spChg chg="mod">
          <ac:chgData name="James Williams" userId="c957a50b-491f-4d94-b4bc-52aca3e2340d" providerId="ADAL" clId="{C5B620D8-DD12-4AC3-A523-41D5E143FF4F}" dt="2026-10-21T17:36:32.108" v="577" actId="1076"/>
          <ac:spMkLst>
            <pc:docMk/>
            <pc:sldMk cId="1610735847" sldId="711"/>
            <ac:spMk id="2" creationId="{6332E427-5BD7-8F5B-CE98-50B2F21CA919}"/>
          </ac:spMkLst>
        </pc:spChg>
        <pc:spChg chg="mod">
          <ac:chgData name="James Williams" userId="c957a50b-491f-4d94-b4bc-52aca3e2340d" providerId="ADAL" clId="{C5B620D8-DD12-4AC3-A523-41D5E143FF4F}" dt="2026-10-21T17:36:17.938" v="572" actId="20577"/>
          <ac:spMkLst>
            <pc:docMk/>
            <pc:sldMk cId="1610735847" sldId="711"/>
            <ac:spMk id="3" creationId="{4D2BA468-9B84-6000-4277-3659528980B8}"/>
          </ac:spMkLst>
        </pc:spChg>
      </pc:sldChg>
      <pc:sldChg chg="add">
        <pc:chgData name="James Williams" userId="c957a50b-491f-4d94-b4bc-52aca3e2340d" providerId="ADAL" clId="{C5B620D8-DD12-4AC3-A523-41D5E143FF4F}" dt="2026-10-22T15:26:10.073" v="587"/>
        <pc:sldMkLst>
          <pc:docMk/>
          <pc:sldMk cId="1441387393" sldId="713"/>
        </pc:sldMkLst>
      </pc:sldChg>
      <pc:sldChg chg="del">
        <pc:chgData name="James Williams" userId="c957a50b-491f-4d94-b4bc-52aca3e2340d" providerId="ADAL" clId="{C5B620D8-DD12-4AC3-A523-41D5E143FF4F}" dt="2026-10-22T15:26:07.355" v="586" actId="2696"/>
        <pc:sldMkLst>
          <pc:docMk/>
          <pc:sldMk cId="2678118137" sldId="713"/>
        </pc:sldMkLst>
      </pc:sldChg>
      <pc:sldChg chg="modSp mod">
        <pc:chgData name="James Williams" userId="c957a50b-491f-4d94-b4bc-52aca3e2340d" providerId="ADAL" clId="{C5B620D8-DD12-4AC3-A523-41D5E143FF4F}" dt="2026-10-21T17:36:07.973" v="562" actId="20577"/>
        <pc:sldMkLst>
          <pc:docMk/>
          <pc:sldMk cId="4205592525" sldId="714"/>
        </pc:sldMkLst>
        <pc:spChg chg="mod">
          <ac:chgData name="James Williams" userId="c957a50b-491f-4d94-b4bc-52aca3e2340d" providerId="ADAL" clId="{C5B620D8-DD12-4AC3-A523-41D5E143FF4F}" dt="2026-10-21T17:35:40.660" v="547"/>
          <ac:spMkLst>
            <pc:docMk/>
            <pc:sldMk cId="4205592525" sldId="714"/>
            <ac:spMk id="2" creationId="{6332E427-5BD7-8F5B-CE98-50B2F21CA919}"/>
          </ac:spMkLst>
        </pc:spChg>
        <pc:spChg chg="mod">
          <ac:chgData name="James Williams" userId="c957a50b-491f-4d94-b4bc-52aca3e2340d" providerId="ADAL" clId="{C5B620D8-DD12-4AC3-A523-41D5E143FF4F}" dt="2026-10-21T17:36:07.973" v="562" actId="20577"/>
          <ac:spMkLst>
            <pc:docMk/>
            <pc:sldMk cId="4205592525" sldId="714"/>
            <ac:spMk id="3" creationId="{4D2BA468-9B84-6000-4277-3659528980B8}"/>
          </ac:spMkLst>
        </pc:spChg>
      </pc:sldChg>
      <pc:sldChg chg="add">
        <pc:chgData name="James Williams" userId="c957a50b-491f-4d94-b4bc-52aca3e2340d" providerId="ADAL" clId="{C5B620D8-DD12-4AC3-A523-41D5E143FF4F}" dt="2026-10-22T16:18:39.043" v="995"/>
        <pc:sldMkLst>
          <pc:docMk/>
          <pc:sldMk cId="3809202613" sldId="717"/>
        </pc:sldMkLst>
      </pc:sldChg>
      <pc:sldChg chg="add">
        <pc:chgData name="James Williams" userId="c957a50b-491f-4d94-b4bc-52aca3e2340d" providerId="ADAL" clId="{C5B620D8-DD12-4AC3-A523-41D5E143FF4F}" dt="2026-10-11T15:37:48.416" v="1"/>
        <pc:sldMkLst>
          <pc:docMk/>
          <pc:sldMk cId="4201156414" sldId="720"/>
        </pc:sldMkLst>
      </pc:sldChg>
      <pc:sldChg chg="modSp mod">
        <pc:chgData name="James Williams" userId="c957a50b-491f-4d94-b4bc-52aca3e2340d" providerId="ADAL" clId="{C5B620D8-DD12-4AC3-A523-41D5E143FF4F}" dt="2026-10-22T15:26:30.594" v="588" actId="113"/>
        <pc:sldMkLst>
          <pc:docMk/>
          <pc:sldMk cId="876306568" sldId="722"/>
        </pc:sldMkLst>
        <pc:spChg chg="mod">
          <ac:chgData name="James Williams" userId="c957a50b-491f-4d94-b4bc-52aca3e2340d" providerId="ADAL" clId="{C5B620D8-DD12-4AC3-A523-41D5E143FF4F}" dt="2026-10-22T15:26:30.594" v="588" actId="113"/>
          <ac:spMkLst>
            <pc:docMk/>
            <pc:sldMk cId="876306568" sldId="722"/>
            <ac:spMk id="2" creationId="{F351C517-4B80-D8C6-2C67-C6446EB6FD50}"/>
          </ac:spMkLst>
        </pc:spChg>
      </pc:sldChg>
      <pc:sldChg chg="modSp mod">
        <pc:chgData name="James Williams" userId="c957a50b-491f-4d94-b4bc-52aca3e2340d" providerId="ADAL" clId="{C5B620D8-DD12-4AC3-A523-41D5E143FF4F}" dt="2026-10-21T17:34:27.509" v="539" actId="20577"/>
        <pc:sldMkLst>
          <pc:docMk/>
          <pc:sldMk cId="1363068204" sldId="873"/>
        </pc:sldMkLst>
        <pc:spChg chg="mod">
          <ac:chgData name="James Williams" userId="c957a50b-491f-4d94-b4bc-52aca3e2340d" providerId="ADAL" clId="{C5B620D8-DD12-4AC3-A523-41D5E143FF4F}" dt="2026-10-21T17:33:51.744" v="490" actId="1076"/>
          <ac:spMkLst>
            <pc:docMk/>
            <pc:sldMk cId="1363068204" sldId="873"/>
            <ac:spMk id="2" creationId="{5792AC4E-8692-A3D6-DFB0-FF32D0560BCC}"/>
          </ac:spMkLst>
        </pc:spChg>
        <pc:spChg chg="mod">
          <ac:chgData name="James Williams" userId="c957a50b-491f-4d94-b4bc-52aca3e2340d" providerId="ADAL" clId="{C5B620D8-DD12-4AC3-A523-41D5E143FF4F}" dt="2026-10-21T17:34:27.509" v="539" actId="20577"/>
          <ac:spMkLst>
            <pc:docMk/>
            <pc:sldMk cId="1363068204" sldId="873"/>
            <ac:spMk id="3" creationId="{9D6867CA-BB6A-7C13-2633-DC0107E6902F}"/>
          </ac:spMkLst>
        </pc:spChg>
      </pc:sldChg>
      <pc:sldChg chg="modSp">
        <pc:chgData name="James Williams" userId="c957a50b-491f-4d94-b4bc-52aca3e2340d" providerId="ADAL" clId="{C5B620D8-DD12-4AC3-A523-41D5E143FF4F}" dt="2026-10-21T17:33:45.125" v="488"/>
        <pc:sldMkLst>
          <pc:docMk/>
          <pc:sldMk cId="1061703790" sldId="874"/>
        </pc:sldMkLst>
        <pc:spChg chg="mod">
          <ac:chgData name="James Williams" userId="c957a50b-491f-4d94-b4bc-52aca3e2340d" providerId="ADAL" clId="{C5B620D8-DD12-4AC3-A523-41D5E143FF4F}" dt="2026-10-21T17:33:45.125" v="488"/>
          <ac:spMkLst>
            <pc:docMk/>
            <pc:sldMk cId="1061703790" sldId="874"/>
            <ac:spMk id="2" creationId="{E1CCFA7D-44C6-929A-C4CD-98DF256B8292}"/>
          </ac:spMkLst>
        </pc:spChg>
      </pc:sldChg>
      <pc:sldChg chg="add">
        <pc:chgData name="James Williams" userId="c957a50b-491f-4d94-b4bc-52aca3e2340d" providerId="ADAL" clId="{C5B620D8-DD12-4AC3-A523-41D5E143FF4F}" dt="2026-10-22T16:24:21.462" v="1197"/>
        <pc:sldMkLst>
          <pc:docMk/>
          <pc:sldMk cId="2131759949" sldId="875"/>
        </pc:sldMkLst>
      </pc:sldChg>
      <pc:sldChg chg="modSp del mod">
        <pc:chgData name="James Williams" userId="c957a50b-491f-4d94-b4bc-52aca3e2340d" providerId="ADAL" clId="{C5B620D8-DD12-4AC3-A523-41D5E143FF4F}" dt="2026-10-22T16:24:17.126" v="1196" actId="2696"/>
        <pc:sldMkLst>
          <pc:docMk/>
          <pc:sldMk cId="2656959981" sldId="875"/>
        </pc:sldMkLst>
        <pc:spChg chg="mod">
          <ac:chgData name="James Williams" userId="c957a50b-491f-4d94-b4bc-52aca3e2340d" providerId="ADAL" clId="{C5B620D8-DD12-4AC3-A523-41D5E143FF4F}" dt="2026-10-22T16:23:37.723" v="1195" actId="403"/>
          <ac:spMkLst>
            <pc:docMk/>
            <pc:sldMk cId="2656959981" sldId="875"/>
            <ac:spMk id="2" creationId="{2E62ABDA-502A-2C02-ACAA-27100C8BA0D4}"/>
          </ac:spMkLst>
        </pc:spChg>
        <pc:spChg chg="mod">
          <ac:chgData name="James Williams" userId="c957a50b-491f-4d94-b4bc-52aca3e2340d" providerId="ADAL" clId="{C5B620D8-DD12-4AC3-A523-41D5E143FF4F}" dt="2026-10-22T16:23:25.014" v="1192" actId="20577"/>
          <ac:spMkLst>
            <pc:docMk/>
            <pc:sldMk cId="2656959981" sldId="875"/>
            <ac:spMk id="3" creationId="{6B71E253-CF3D-E453-5B96-D77A4418E983}"/>
          </ac:spMkLst>
        </pc:spChg>
      </pc:sldChg>
      <pc:sldChg chg="add">
        <pc:chgData name="James Williams" userId="c957a50b-491f-4d94-b4bc-52aca3e2340d" providerId="ADAL" clId="{C5B620D8-DD12-4AC3-A523-41D5E143FF4F}" dt="2026-10-22T16:24:21.462" v="1197"/>
        <pc:sldMkLst>
          <pc:docMk/>
          <pc:sldMk cId="310848991" sldId="876"/>
        </pc:sldMkLst>
      </pc:sldChg>
      <pc:sldChg chg="del">
        <pc:chgData name="James Williams" userId="c957a50b-491f-4d94-b4bc-52aca3e2340d" providerId="ADAL" clId="{C5B620D8-DD12-4AC3-A523-41D5E143FF4F}" dt="2026-10-22T16:24:17.126" v="1196" actId="2696"/>
        <pc:sldMkLst>
          <pc:docMk/>
          <pc:sldMk cId="3517230050" sldId="876"/>
        </pc:sldMkLst>
      </pc:sldChg>
      <pc:sldChg chg="del">
        <pc:chgData name="James Williams" userId="c957a50b-491f-4d94-b4bc-52aca3e2340d" providerId="ADAL" clId="{C5B620D8-DD12-4AC3-A523-41D5E143FF4F}" dt="2026-10-22T16:19:35.756" v="1005" actId="2696"/>
        <pc:sldMkLst>
          <pc:docMk/>
          <pc:sldMk cId="1800319868" sldId="877"/>
        </pc:sldMkLst>
      </pc:sldChg>
      <pc:sldChg chg="add">
        <pc:chgData name="James Williams" userId="c957a50b-491f-4d94-b4bc-52aca3e2340d" providerId="ADAL" clId="{C5B620D8-DD12-4AC3-A523-41D5E143FF4F}" dt="2026-10-22T16:19:46.586" v="1006"/>
        <pc:sldMkLst>
          <pc:docMk/>
          <pc:sldMk cId="1848002136" sldId="877"/>
        </pc:sldMkLst>
      </pc:sldChg>
      <pc:sldChg chg="add">
        <pc:chgData name="James Williams" userId="c957a50b-491f-4d94-b4bc-52aca3e2340d" providerId="ADAL" clId="{C5B620D8-DD12-4AC3-A523-41D5E143FF4F}" dt="2026-10-22T16:14:35.553" v="994"/>
        <pc:sldMkLst>
          <pc:docMk/>
          <pc:sldMk cId="947958213" sldId="880"/>
        </pc:sldMkLst>
      </pc:sldChg>
      <pc:sldChg chg="modSp del mod">
        <pc:chgData name="James Williams" userId="c957a50b-491f-4d94-b4bc-52aca3e2340d" providerId="ADAL" clId="{C5B620D8-DD12-4AC3-A523-41D5E143FF4F}" dt="2026-10-22T16:14:31.769" v="993" actId="2696"/>
        <pc:sldMkLst>
          <pc:docMk/>
          <pc:sldMk cId="1952910043" sldId="880"/>
        </pc:sldMkLst>
        <pc:spChg chg="mod">
          <ac:chgData name="James Williams" userId="c957a50b-491f-4d94-b4bc-52aca3e2340d" providerId="ADAL" clId="{C5B620D8-DD12-4AC3-A523-41D5E143FF4F}" dt="2026-10-21T17:33:20.737" v="484" actId="13926"/>
          <ac:spMkLst>
            <pc:docMk/>
            <pc:sldMk cId="1952910043" sldId="880"/>
            <ac:spMk id="2" creationId="{48264F72-9759-25F3-9C20-7CC546215356}"/>
          </ac:spMkLst>
        </pc:spChg>
      </pc:sldChg>
      <pc:sldChg chg="modSp mod ord">
        <pc:chgData name="James Williams" userId="c957a50b-491f-4d94-b4bc-52aca3e2340d" providerId="ADAL" clId="{C5B620D8-DD12-4AC3-A523-41D5E143FF4F}" dt="2026-10-22T16:26:45.806" v="1225"/>
        <pc:sldMkLst>
          <pc:docMk/>
          <pc:sldMk cId="1663282371" sldId="883"/>
        </pc:sldMkLst>
        <pc:spChg chg="mod">
          <ac:chgData name="James Williams" userId="c957a50b-491f-4d94-b4bc-52aca3e2340d" providerId="ADAL" clId="{C5B620D8-DD12-4AC3-A523-41D5E143FF4F}" dt="2026-10-21T17:29:44.630" v="314" actId="20577"/>
          <ac:spMkLst>
            <pc:docMk/>
            <pc:sldMk cId="1663282371" sldId="883"/>
            <ac:spMk id="2" creationId="{89B2FCDC-C3C2-EFB5-B947-A7C7080A5ED3}"/>
          </ac:spMkLst>
        </pc:spChg>
        <pc:spChg chg="mod">
          <ac:chgData name="James Williams" userId="c957a50b-491f-4d94-b4bc-52aca3e2340d" providerId="ADAL" clId="{C5B620D8-DD12-4AC3-A523-41D5E143FF4F}" dt="2026-10-21T17:30:16.079" v="372" actId="20577"/>
          <ac:spMkLst>
            <pc:docMk/>
            <pc:sldMk cId="1663282371" sldId="883"/>
            <ac:spMk id="3" creationId="{30C471F0-F66B-3670-138A-711922CC18D6}"/>
          </ac:spMkLst>
        </pc:spChg>
      </pc:sldChg>
      <pc:sldChg chg="modSp mod">
        <pc:chgData name="James Williams" userId="c957a50b-491f-4d94-b4bc-52aca3e2340d" providerId="ADAL" clId="{C5B620D8-DD12-4AC3-A523-41D5E143FF4F}" dt="2026-10-21T17:33:38.835" v="487" actId="1076"/>
        <pc:sldMkLst>
          <pc:docMk/>
          <pc:sldMk cId="1081477405" sldId="886"/>
        </pc:sldMkLst>
        <pc:spChg chg="mod">
          <ac:chgData name="James Williams" userId="c957a50b-491f-4d94-b4bc-52aca3e2340d" providerId="ADAL" clId="{C5B620D8-DD12-4AC3-A523-41D5E143FF4F}" dt="2026-10-21T17:33:38.835" v="487" actId="1076"/>
          <ac:spMkLst>
            <pc:docMk/>
            <pc:sldMk cId="1081477405" sldId="886"/>
            <ac:spMk id="2" creationId="{2B31647F-28BA-AE17-809F-6AE0633BEE75}"/>
          </ac:spMkLst>
        </pc:spChg>
        <pc:spChg chg="mod">
          <ac:chgData name="James Williams" userId="c957a50b-491f-4d94-b4bc-52aca3e2340d" providerId="ADAL" clId="{C5B620D8-DD12-4AC3-A523-41D5E143FF4F}" dt="2026-10-21T17:28:19.335" v="285" actId="20577"/>
          <ac:spMkLst>
            <pc:docMk/>
            <pc:sldMk cId="1081477405" sldId="886"/>
            <ac:spMk id="3" creationId="{479F0846-75F9-AF84-AA90-89C145ECD1A4}"/>
          </ac:spMkLst>
        </pc:spChg>
      </pc:sldChg>
      <pc:sldChg chg="modSp del mod">
        <pc:chgData name="James Williams" userId="c957a50b-491f-4d94-b4bc-52aca3e2340d" providerId="ADAL" clId="{C5B620D8-DD12-4AC3-A523-41D5E143FF4F}" dt="2026-10-22T15:25:25.419" v="585" actId="2696"/>
        <pc:sldMkLst>
          <pc:docMk/>
          <pc:sldMk cId="1605317989" sldId="889"/>
        </pc:sldMkLst>
        <pc:spChg chg="mod">
          <ac:chgData name="James Williams" userId="c957a50b-491f-4d94-b4bc-52aca3e2340d" providerId="ADAL" clId="{C5B620D8-DD12-4AC3-A523-41D5E143FF4F}" dt="2026-10-21T17:11:51.994" v="79" actId="1076"/>
          <ac:spMkLst>
            <pc:docMk/>
            <pc:sldMk cId="1605317989" sldId="889"/>
            <ac:spMk id="4" creationId="{C8297621-4BEA-11A9-F1BE-B2983F8D4177}"/>
          </ac:spMkLst>
        </pc:spChg>
      </pc:sldChg>
      <pc:sldChg chg="modSp mod">
        <pc:chgData name="James Williams" userId="c957a50b-491f-4d94-b4bc-52aca3e2340d" providerId="ADAL" clId="{C5B620D8-DD12-4AC3-A523-41D5E143FF4F}" dt="2026-10-21T17:35:23.717" v="546" actId="27636"/>
        <pc:sldMkLst>
          <pc:docMk/>
          <pc:sldMk cId="2926275236" sldId="891"/>
        </pc:sldMkLst>
        <pc:spChg chg="mod">
          <ac:chgData name="James Williams" userId="c957a50b-491f-4d94-b4bc-52aca3e2340d" providerId="ADAL" clId="{C5B620D8-DD12-4AC3-A523-41D5E143FF4F}" dt="2026-10-21T17:35:23.717" v="546" actId="27636"/>
          <ac:spMkLst>
            <pc:docMk/>
            <pc:sldMk cId="2926275236" sldId="891"/>
            <ac:spMk id="2" creationId="{42F3BDE2-16DC-9E8E-3802-ABEB5C64558A}"/>
          </ac:spMkLst>
        </pc:spChg>
      </pc:sldChg>
      <pc:sldChg chg="add del ord">
        <pc:chgData name="James Williams" userId="c957a50b-491f-4d94-b4bc-52aca3e2340d" providerId="ADAL" clId="{C5B620D8-DD12-4AC3-A523-41D5E143FF4F}" dt="2026-10-21T09:52:49.695" v="74" actId="2696"/>
        <pc:sldMkLst>
          <pc:docMk/>
          <pc:sldMk cId="1338341301" sldId="920"/>
        </pc:sldMkLst>
      </pc:sldChg>
      <pc:sldChg chg="add">
        <pc:chgData name="James Williams" userId="c957a50b-491f-4d94-b4bc-52aca3e2340d" providerId="ADAL" clId="{C5B620D8-DD12-4AC3-A523-41D5E143FF4F}" dt="2026-10-11T15:37:48.416" v="1"/>
        <pc:sldMkLst>
          <pc:docMk/>
          <pc:sldMk cId="306861010" sldId="922"/>
        </pc:sldMkLst>
      </pc:sldChg>
      <pc:sldChg chg="modSp add del mod">
        <pc:chgData name="James Williams" userId="c957a50b-491f-4d94-b4bc-52aca3e2340d" providerId="ADAL" clId="{C5B620D8-DD12-4AC3-A523-41D5E143FF4F}" dt="2026-10-22T16:26:38.325" v="1223" actId="2696"/>
        <pc:sldMkLst>
          <pc:docMk/>
          <pc:sldMk cId="3350057329" sldId="923"/>
        </pc:sldMkLst>
        <pc:spChg chg="mod">
          <ac:chgData name="James Williams" userId="c957a50b-491f-4d94-b4bc-52aca3e2340d" providerId="ADAL" clId="{C5B620D8-DD12-4AC3-A523-41D5E143FF4F}" dt="2026-10-21T17:33:08.503" v="481" actId="1076"/>
          <ac:spMkLst>
            <pc:docMk/>
            <pc:sldMk cId="3350057329" sldId="923"/>
            <ac:spMk id="2" creationId="{098D16A0-F1DC-333D-EA09-0AD7CD37A76B}"/>
          </ac:spMkLst>
        </pc:spChg>
      </pc:sldChg>
      <pc:sldChg chg="modSp new del mod ord">
        <pc:chgData name="James Williams" userId="c957a50b-491f-4d94-b4bc-52aca3e2340d" providerId="ADAL" clId="{C5B620D8-DD12-4AC3-A523-41D5E143FF4F}" dt="2026-10-21T17:36:57.338" v="583" actId="2696"/>
        <pc:sldMkLst>
          <pc:docMk/>
          <pc:sldMk cId="3091074521" sldId="924"/>
        </pc:sldMkLst>
      </pc:sldChg>
      <pc:sldChg chg="add">
        <pc:chgData name="James Williams" userId="c957a50b-491f-4d94-b4bc-52aca3e2340d" providerId="ADAL" clId="{C5B620D8-DD12-4AC3-A523-41D5E143FF4F}" dt="2026-10-21T09:52:47.312" v="73"/>
        <pc:sldMkLst>
          <pc:docMk/>
          <pc:sldMk cId="3008078698" sldId="925"/>
        </pc:sldMkLst>
      </pc:sldChg>
      <pc:sldChg chg="addSp modSp add mod">
        <pc:chgData name="James Williams" userId="c957a50b-491f-4d94-b4bc-52aca3e2340d" providerId="ADAL" clId="{C5B620D8-DD12-4AC3-A523-41D5E143FF4F}" dt="2026-10-21T17:36:50.677" v="582" actId="1076"/>
        <pc:sldMkLst>
          <pc:docMk/>
          <pc:sldMk cId="3343177580" sldId="926"/>
        </pc:sldMkLst>
        <pc:spChg chg="mod">
          <ac:chgData name="James Williams" userId="c957a50b-491f-4d94-b4bc-52aca3e2340d" providerId="ADAL" clId="{C5B620D8-DD12-4AC3-A523-41D5E143FF4F}" dt="2026-10-21T17:36:36.677" v="578"/>
          <ac:spMkLst>
            <pc:docMk/>
            <pc:sldMk cId="3343177580" sldId="926"/>
            <ac:spMk id="2" creationId="{9D8B0442-01B6-3C08-293F-A33D90F31B1E}"/>
          </ac:spMkLst>
        </pc:spChg>
        <pc:spChg chg="mod">
          <ac:chgData name="James Williams" userId="c957a50b-491f-4d94-b4bc-52aca3e2340d" providerId="ADAL" clId="{C5B620D8-DD12-4AC3-A523-41D5E143FF4F}" dt="2026-10-21T17:26:41.292" v="251" actId="20577"/>
          <ac:spMkLst>
            <pc:docMk/>
            <pc:sldMk cId="3343177580" sldId="926"/>
            <ac:spMk id="3" creationId="{F23DA91A-63B7-C199-F0F1-BD4F32B1353D}"/>
          </ac:spMkLst>
        </pc:spChg>
        <pc:picChg chg="add mod">
          <ac:chgData name="James Williams" userId="c957a50b-491f-4d94-b4bc-52aca3e2340d" providerId="ADAL" clId="{C5B620D8-DD12-4AC3-A523-41D5E143FF4F}" dt="2026-10-21T17:36:43.603" v="579" actId="1076"/>
          <ac:picMkLst>
            <pc:docMk/>
            <pc:sldMk cId="3343177580" sldId="926"/>
            <ac:picMk id="5" creationId="{49338580-C36B-7467-7F96-45A294809C89}"/>
          </ac:picMkLst>
        </pc:picChg>
        <pc:picChg chg="add mod">
          <ac:chgData name="James Williams" userId="c957a50b-491f-4d94-b4bc-52aca3e2340d" providerId="ADAL" clId="{C5B620D8-DD12-4AC3-A523-41D5E143FF4F}" dt="2026-10-21T17:36:50.677" v="582" actId="1076"/>
          <ac:picMkLst>
            <pc:docMk/>
            <pc:sldMk cId="3343177580" sldId="926"/>
            <ac:picMk id="7" creationId="{55E31B3B-F60B-0FA9-27EB-8FD9AD386DA7}"/>
          </ac:picMkLst>
        </pc:picChg>
        <pc:picChg chg="add mod">
          <ac:chgData name="James Williams" userId="c957a50b-491f-4d94-b4bc-52aca3e2340d" providerId="ADAL" clId="{C5B620D8-DD12-4AC3-A523-41D5E143FF4F}" dt="2026-10-21T17:36:49.263" v="581" actId="1076"/>
          <ac:picMkLst>
            <pc:docMk/>
            <pc:sldMk cId="3343177580" sldId="926"/>
            <ac:picMk id="9" creationId="{53D2A862-E451-02B4-266F-ADAD8EC3C6A3}"/>
          </ac:picMkLst>
        </pc:picChg>
        <pc:picChg chg="add mod">
          <ac:chgData name="James Williams" userId="c957a50b-491f-4d94-b4bc-52aca3e2340d" providerId="ADAL" clId="{C5B620D8-DD12-4AC3-A523-41D5E143FF4F}" dt="2026-10-21T17:36:46.983" v="580" actId="1076"/>
          <ac:picMkLst>
            <pc:docMk/>
            <pc:sldMk cId="3343177580" sldId="926"/>
            <ac:picMk id="11" creationId="{80D58184-6D04-5F52-AD9F-8556DDA6F20A}"/>
          </ac:picMkLst>
        </pc:picChg>
      </pc:sldChg>
      <pc:sldChg chg="addSp modSp new mod">
        <pc:chgData name="James Williams" userId="c957a50b-491f-4d94-b4bc-52aca3e2340d" providerId="ADAL" clId="{C5B620D8-DD12-4AC3-A523-41D5E143FF4F}" dt="2026-10-22T15:58:21.739" v="776" actId="403"/>
        <pc:sldMkLst>
          <pc:docMk/>
          <pc:sldMk cId="1113251029" sldId="927"/>
        </pc:sldMkLst>
        <pc:spChg chg="mod">
          <ac:chgData name="James Williams" userId="c957a50b-491f-4d94-b4bc-52aca3e2340d" providerId="ADAL" clId="{C5B620D8-DD12-4AC3-A523-41D5E143FF4F}" dt="2026-10-22T15:29:53.310" v="642" actId="27636"/>
          <ac:spMkLst>
            <pc:docMk/>
            <pc:sldMk cId="1113251029" sldId="927"/>
            <ac:spMk id="2" creationId="{98E37480-5BA8-BB4A-0AEB-92DB4A3538E4}"/>
          </ac:spMkLst>
        </pc:spChg>
        <pc:spChg chg="mod">
          <ac:chgData name="James Williams" userId="c957a50b-491f-4d94-b4bc-52aca3e2340d" providerId="ADAL" clId="{C5B620D8-DD12-4AC3-A523-41D5E143FF4F}" dt="2026-10-22T15:58:21.739" v="776" actId="403"/>
          <ac:spMkLst>
            <pc:docMk/>
            <pc:sldMk cId="1113251029" sldId="927"/>
            <ac:spMk id="3" creationId="{9E2C79A1-9AFF-CEAC-360E-16BFF6D2CCEB}"/>
          </ac:spMkLst>
        </pc:spChg>
        <pc:picChg chg="add mod">
          <ac:chgData name="James Williams" userId="c957a50b-491f-4d94-b4bc-52aca3e2340d" providerId="ADAL" clId="{C5B620D8-DD12-4AC3-A523-41D5E143FF4F}" dt="2026-10-22T15:34:37.800" v="649" actId="1076"/>
          <ac:picMkLst>
            <pc:docMk/>
            <pc:sldMk cId="1113251029" sldId="927"/>
            <ac:picMk id="5" creationId="{7DB9A4E1-1FB5-BCC3-3574-23DBAA1B18FD}"/>
          </ac:picMkLst>
        </pc:picChg>
        <pc:picChg chg="add mod">
          <ac:chgData name="James Williams" userId="c957a50b-491f-4d94-b4bc-52aca3e2340d" providerId="ADAL" clId="{C5B620D8-DD12-4AC3-A523-41D5E143FF4F}" dt="2026-10-22T15:34:35.650" v="648" actId="1076"/>
          <ac:picMkLst>
            <pc:docMk/>
            <pc:sldMk cId="1113251029" sldId="927"/>
            <ac:picMk id="7" creationId="{C066F342-5492-FAE9-9DC4-9156D190FD43}"/>
          </ac:picMkLst>
        </pc:picChg>
      </pc:sldChg>
      <pc:sldChg chg="modSp add del mod">
        <pc:chgData name="James Williams" userId="c957a50b-491f-4d94-b4bc-52aca3e2340d" providerId="ADAL" clId="{C5B620D8-DD12-4AC3-A523-41D5E143FF4F}" dt="2026-10-22T16:08:12.247" v="992" actId="2696"/>
        <pc:sldMkLst>
          <pc:docMk/>
          <pc:sldMk cId="3250934317" sldId="928"/>
        </pc:sldMkLst>
        <pc:spChg chg="mod">
          <ac:chgData name="James Williams" userId="c957a50b-491f-4d94-b4bc-52aca3e2340d" providerId="ADAL" clId="{C5B620D8-DD12-4AC3-A523-41D5E143FF4F}" dt="2026-10-22T15:27:59.722" v="637"/>
          <ac:spMkLst>
            <pc:docMk/>
            <pc:sldMk cId="3250934317" sldId="928"/>
            <ac:spMk id="2" creationId="{EEDDDB4E-3BED-BC2F-3398-E80E3A8CEB1C}"/>
          </ac:spMkLst>
        </pc:spChg>
        <pc:spChg chg="mod">
          <ac:chgData name="James Williams" userId="c957a50b-491f-4d94-b4bc-52aca3e2340d" providerId="ADAL" clId="{C5B620D8-DD12-4AC3-A523-41D5E143FF4F}" dt="2026-10-22T15:27:56.280" v="636" actId="20577"/>
          <ac:spMkLst>
            <pc:docMk/>
            <pc:sldMk cId="3250934317" sldId="928"/>
            <ac:spMk id="3" creationId="{D0B0ABFF-9DAE-5B9C-F566-624AE4F71CBC}"/>
          </ac:spMkLst>
        </pc:spChg>
      </pc:sldChg>
      <pc:sldChg chg="addSp delSp modSp add mod">
        <pc:chgData name="James Williams" userId="c957a50b-491f-4d94-b4bc-52aca3e2340d" providerId="ADAL" clId="{C5B620D8-DD12-4AC3-A523-41D5E143FF4F}" dt="2026-10-22T16:08:00.646" v="991" actId="1076"/>
        <pc:sldMkLst>
          <pc:docMk/>
          <pc:sldMk cId="4109164057" sldId="929"/>
        </pc:sldMkLst>
        <pc:spChg chg="mod">
          <ac:chgData name="James Williams" userId="c957a50b-491f-4d94-b4bc-52aca3e2340d" providerId="ADAL" clId="{C5B620D8-DD12-4AC3-A523-41D5E143FF4F}" dt="2026-10-22T16:00:13.479" v="789" actId="113"/>
          <ac:spMkLst>
            <pc:docMk/>
            <pc:sldMk cId="4109164057" sldId="929"/>
            <ac:spMk id="2" creationId="{E0A891AA-31F2-4B7E-8B81-66A11E307F1E}"/>
          </ac:spMkLst>
        </pc:spChg>
        <pc:spChg chg="mod">
          <ac:chgData name="James Williams" userId="c957a50b-491f-4d94-b4bc-52aca3e2340d" providerId="ADAL" clId="{C5B620D8-DD12-4AC3-A523-41D5E143FF4F}" dt="2026-10-22T16:03:31.320" v="952" actId="403"/>
          <ac:spMkLst>
            <pc:docMk/>
            <pc:sldMk cId="4109164057" sldId="929"/>
            <ac:spMk id="3" creationId="{BACE5BB8-5C22-D03A-7D77-5C3550021CFE}"/>
          </ac:spMkLst>
        </pc:spChg>
        <pc:spChg chg="mod">
          <ac:chgData name="James Williams" userId="c957a50b-491f-4d94-b4bc-52aca3e2340d" providerId="ADAL" clId="{C5B620D8-DD12-4AC3-A523-41D5E143FF4F}" dt="2026-10-22T16:07:47.358" v="987" actId="208"/>
          <ac:spMkLst>
            <pc:docMk/>
            <pc:sldMk cId="4109164057" sldId="929"/>
            <ac:spMk id="9" creationId="{42066C5F-3E0E-58F3-A1A9-A59EE1BBBD0E}"/>
          </ac:spMkLst>
        </pc:spChg>
        <pc:spChg chg="mod">
          <ac:chgData name="James Williams" userId="c957a50b-491f-4d94-b4bc-52aca3e2340d" providerId="ADAL" clId="{C5B620D8-DD12-4AC3-A523-41D5E143FF4F}" dt="2026-10-22T16:08:00.646" v="991" actId="1076"/>
          <ac:spMkLst>
            <pc:docMk/>
            <pc:sldMk cId="4109164057" sldId="929"/>
            <ac:spMk id="11" creationId="{A000AD4A-BEA1-DD49-8346-21AD36CAE89A}"/>
          </ac:spMkLst>
        </pc:spChg>
        <pc:picChg chg="del">
          <ac:chgData name="James Williams" userId="c957a50b-491f-4d94-b4bc-52aca3e2340d" providerId="ADAL" clId="{C5B620D8-DD12-4AC3-A523-41D5E143FF4F}" dt="2026-10-22T15:59:19.105" v="782" actId="478"/>
          <ac:picMkLst>
            <pc:docMk/>
            <pc:sldMk cId="4109164057" sldId="929"/>
            <ac:picMk id="5" creationId="{4F0F5525-99DC-6B9B-FAAE-A47E2D7558D4}"/>
          </ac:picMkLst>
        </pc:picChg>
        <pc:picChg chg="add mod">
          <ac:chgData name="James Williams" userId="c957a50b-491f-4d94-b4bc-52aca3e2340d" providerId="ADAL" clId="{C5B620D8-DD12-4AC3-A523-41D5E143FF4F}" dt="2026-10-22T16:00:04.458" v="787" actId="1076"/>
          <ac:picMkLst>
            <pc:docMk/>
            <pc:sldMk cId="4109164057" sldId="929"/>
            <ac:picMk id="6" creationId="{3448A59C-C89D-D1E0-8774-80564E1C9816}"/>
          </ac:picMkLst>
        </pc:picChg>
        <pc:picChg chg="del">
          <ac:chgData name="James Williams" userId="c957a50b-491f-4d94-b4bc-52aca3e2340d" providerId="ADAL" clId="{C5B620D8-DD12-4AC3-A523-41D5E143FF4F}" dt="2026-10-22T15:59:17.247" v="781" actId="478"/>
          <ac:picMkLst>
            <pc:docMk/>
            <pc:sldMk cId="4109164057" sldId="929"/>
            <ac:picMk id="7" creationId="{81124ADE-C4EF-9229-B80E-6AD949CF5E66}"/>
          </ac:picMkLst>
        </pc:picChg>
      </pc:sldChg>
      <pc:sldChg chg="modSp add mod">
        <pc:chgData name="James Williams" userId="c957a50b-491f-4d94-b4bc-52aca3e2340d" providerId="ADAL" clId="{C5B620D8-DD12-4AC3-A523-41D5E143FF4F}" dt="2026-10-22T16:18:48.905" v="997" actId="27636"/>
        <pc:sldMkLst>
          <pc:docMk/>
          <pc:sldMk cId="475513753" sldId="930"/>
        </pc:sldMkLst>
        <pc:spChg chg="mod">
          <ac:chgData name="James Williams" userId="c957a50b-491f-4d94-b4bc-52aca3e2340d" providerId="ADAL" clId="{C5B620D8-DD12-4AC3-A523-41D5E143FF4F}" dt="2026-10-22T16:18:48.905" v="997" actId="27636"/>
          <ac:spMkLst>
            <pc:docMk/>
            <pc:sldMk cId="475513753" sldId="930"/>
            <ac:spMk id="3" creationId="{D639A03D-3CF3-AEE9-14E6-9B75AC7F3006}"/>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278147-69CA-480C-A87A-E89326FE95E1}" type="doc">
      <dgm:prSet loTypeId="urn:microsoft.com/office/officeart/2018/2/layout/IconLabelList" loCatId="icon" qsTypeId="urn:microsoft.com/office/officeart/2005/8/quickstyle/simple1#1" qsCatId="simple" csTypeId="urn:microsoft.com/office/officeart/2005/8/colors/accent1_2#1" csCatId="accent1" phldr="1"/>
      <dgm:spPr/>
      <dgm:t>
        <a:bodyPr/>
        <a:lstStyle/>
        <a:p>
          <a:endParaRPr lang="en-US"/>
        </a:p>
      </dgm:t>
    </dgm:pt>
    <dgm:pt modelId="{BEC92BB1-834E-499D-B9DD-09D03EB08808}">
      <dgm:prSet custT="1"/>
      <dgm:spPr/>
      <dgm:t>
        <a:bodyPr/>
        <a:lstStyle/>
        <a:p>
          <a:pPr>
            <a:lnSpc>
              <a:spcPct val="100000"/>
            </a:lnSpc>
          </a:pPr>
          <a:endParaRPr lang="en-US" sz="2200" dirty="0"/>
        </a:p>
      </dgm:t>
    </dgm:pt>
    <dgm:pt modelId="{1013C6AF-B3C4-474F-9A80-B1EF71A25158}" type="parTrans" cxnId="{608EFA79-8A63-487F-92B3-91A6FCBC60D2}">
      <dgm:prSet/>
      <dgm:spPr/>
      <dgm:t>
        <a:bodyPr/>
        <a:lstStyle/>
        <a:p>
          <a:endParaRPr lang="en-US"/>
        </a:p>
      </dgm:t>
    </dgm:pt>
    <dgm:pt modelId="{2F33A9F7-D9D7-4D7B-8D02-5D39D163707F}" type="sibTrans" cxnId="{608EFA79-8A63-487F-92B3-91A6FCBC60D2}">
      <dgm:prSet/>
      <dgm:spPr/>
      <dgm:t>
        <a:bodyPr/>
        <a:lstStyle/>
        <a:p>
          <a:endParaRPr lang="en-US"/>
        </a:p>
      </dgm:t>
    </dgm:pt>
    <dgm:pt modelId="{1732FF0C-B5D2-4259-B745-2729EE462AA7}">
      <dgm:prSet custT="1"/>
      <dgm:spPr/>
      <dgm:t>
        <a:bodyPr/>
        <a:lstStyle/>
        <a:p>
          <a:pPr>
            <a:lnSpc>
              <a:spcPct val="100000"/>
            </a:lnSpc>
          </a:pPr>
          <a:endParaRPr lang="en-US" sz="2400" dirty="0"/>
        </a:p>
      </dgm:t>
    </dgm:pt>
    <dgm:pt modelId="{B475D6D9-B8B7-469B-A999-4C0D21E06979}" type="parTrans" cxnId="{899B76D9-B327-4898-8142-72455C9A6147}">
      <dgm:prSet/>
      <dgm:spPr/>
      <dgm:t>
        <a:bodyPr/>
        <a:lstStyle/>
        <a:p>
          <a:endParaRPr lang="en-US"/>
        </a:p>
      </dgm:t>
    </dgm:pt>
    <dgm:pt modelId="{07CFC4CD-080E-4B11-96B6-361D5DE70E8D}" type="sibTrans" cxnId="{899B76D9-B327-4898-8142-72455C9A6147}">
      <dgm:prSet/>
      <dgm:spPr/>
      <dgm:t>
        <a:bodyPr/>
        <a:lstStyle/>
        <a:p>
          <a:endParaRPr lang="en-US"/>
        </a:p>
      </dgm:t>
    </dgm:pt>
    <dgm:pt modelId="{3E371556-BB27-499D-A40B-7A6E34F3A4DA}" type="pres">
      <dgm:prSet presAssocID="{37278147-69CA-480C-A87A-E89326FE95E1}" presName="root" presStyleCnt="0">
        <dgm:presLayoutVars>
          <dgm:dir/>
          <dgm:resizeHandles val="exact"/>
        </dgm:presLayoutVars>
      </dgm:prSet>
      <dgm:spPr/>
    </dgm:pt>
    <dgm:pt modelId="{DBC23F9C-44B7-4E4A-A3A5-45EBE03EE322}" type="pres">
      <dgm:prSet presAssocID="{BEC92BB1-834E-499D-B9DD-09D03EB08808}" presName="compNode" presStyleCnt="0"/>
      <dgm:spPr/>
    </dgm:pt>
    <dgm:pt modelId="{5F1E605A-E229-443B-BD84-92D7CAC90A94}" type="pres">
      <dgm:prSet presAssocID="{BEC92BB1-834E-499D-B9DD-09D03EB0880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ierarchy"/>
        </a:ext>
      </dgm:extLst>
    </dgm:pt>
    <dgm:pt modelId="{0CCA0F30-B6A2-4003-AF4A-314FB05DE052}" type="pres">
      <dgm:prSet presAssocID="{BEC92BB1-834E-499D-B9DD-09D03EB08808}" presName="spaceRect" presStyleCnt="0"/>
      <dgm:spPr/>
    </dgm:pt>
    <dgm:pt modelId="{77CEFF51-F9C2-4103-B680-01D2DF7BC2F4}" type="pres">
      <dgm:prSet presAssocID="{BEC92BB1-834E-499D-B9DD-09D03EB08808}" presName="textRect" presStyleLbl="revTx" presStyleIdx="0" presStyleCnt="2">
        <dgm:presLayoutVars>
          <dgm:chMax val="1"/>
          <dgm:chPref val="1"/>
        </dgm:presLayoutVars>
      </dgm:prSet>
      <dgm:spPr/>
    </dgm:pt>
    <dgm:pt modelId="{2D0CD767-CFED-4D38-B8B3-E5B0FCDC500F}" type="pres">
      <dgm:prSet presAssocID="{2F33A9F7-D9D7-4D7B-8D02-5D39D163707F}" presName="sibTrans" presStyleCnt="0"/>
      <dgm:spPr/>
    </dgm:pt>
    <dgm:pt modelId="{75B08A5E-B107-48D9-81DF-1AD9CA752355}" type="pres">
      <dgm:prSet presAssocID="{1732FF0C-B5D2-4259-B745-2729EE462AA7}" presName="compNode" presStyleCnt="0"/>
      <dgm:spPr/>
    </dgm:pt>
    <dgm:pt modelId="{FA928B22-C923-4391-9F2C-30149C31FC6C}" type="pres">
      <dgm:prSet presAssocID="{1732FF0C-B5D2-4259-B745-2729EE462AA7}"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ustomer Review"/>
        </a:ext>
      </dgm:extLst>
    </dgm:pt>
    <dgm:pt modelId="{8098D4D8-0443-49A4-B09B-C4DE7C386148}" type="pres">
      <dgm:prSet presAssocID="{1732FF0C-B5D2-4259-B745-2729EE462AA7}" presName="spaceRect" presStyleCnt="0"/>
      <dgm:spPr/>
    </dgm:pt>
    <dgm:pt modelId="{6C89AD9F-E9C7-4A36-B7D6-72E6B3D892AA}" type="pres">
      <dgm:prSet presAssocID="{1732FF0C-B5D2-4259-B745-2729EE462AA7}" presName="textRect" presStyleLbl="revTx" presStyleIdx="1" presStyleCnt="2">
        <dgm:presLayoutVars>
          <dgm:chMax val="1"/>
          <dgm:chPref val="1"/>
        </dgm:presLayoutVars>
      </dgm:prSet>
      <dgm:spPr/>
    </dgm:pt>
  </dgm:ptLst>
  <dgm:cxnLst>
    <dgm:cxn modelId="{137B5F44-E39C-4DDE-B0DA-1A444B59FD87}" type="presOf" srcId="{37278147-69CA-480C-A87A-E89326FE95E1}" destId="{3E371556-BB27-499D-A40B-7A6E34F3A4DA}" srcOrd="0" destOrd="0" presId="urn:microsoft.com/office/officeart/2018/2/layout/IconLabelList"/>
    <dgm:cxn modelId="{C9B3BC72-6BC8-4E6C-95C3-301C3626C669}" type="presOf" srcId="{BEC92BB1-834E-499D-B9DD-09D03EB08808}" destId="{77CEFF51-F9C2-4103-B680-01D2DF7BC2F4}" srcOrd="0" destOrd="0" presId="urn:microsoft.com/office/officeart/2018/2/layout/IconLabelList"/>
    <dgm:cxn modelId="{608EFA79-8A63-487F-92B3-91A6FCBC60D2}" srcId="{37278147-69CA-480C-A87A-E89326FE95E1}" destId="{BEC92BB1-834E-499D-B9DD-09D03EB08808}" srcOrd="0" destOrd="0" parTransId="{1013C6AF-B3C4-474F-9A80-B1EF71A25158}" sibTransId="{2F33A9F7-D9D7-4D7B-8D02-5D39D163707F}"/>
    <dgm:cxn modelId="{F30E0FC0-8463-4043-BCEA-A5BB83FC1A25}" type="presOf" srcId="{1732FF0C-B5D2-4259-B745-2729EE462AA7}" destId="{6C89AD9F-E9C7-4A36-B7D6-72E6B3D892AA}" srcOrd="0" destOrd="0" presId="urn:microsoft.com/office/officeart/2018/2/layout/IconLabelList"/>
    <dgm:cxn modelId="{899B76D9-B327-4898-8142-72455C9A6147}" srcId="{37278147-69CA-480C-A87A-E89326FE95E1}" destId="{1732FF0C-B5D2-4259-B745-2729EE462AA7}" srcOrd="1" destOrd="0" parTransId="{B475D6D9-B8B7-469B-A999-4C0D21E06979}" sibTransId="{07CFC4CD-080E-4B11-96B6-361D5DE70E8D}"/>
    <dgm:cxn modelId="{7578C8A2-A22D-4386-873F-8A9FC337AB19}" type="presParOf" srcId="{3E371556-BB27-499D-A40B-7A6E34F3A4DA}" destId="{DBC23F9C-44B7-4E4A-A3A5-45EBE03EE322}" srcOrd="0" destOrd="0" presId="urn:microsoft.com/office/officeart/2018/2/layout/IconLabelList"/>
    <dgm:cxn modelId="{D01D1B8C-EDB3-4590-94B0-7272A91AB16C}" type="presParOf" srcId="{DBC23F9C-44B7-4E4A-A3A5-45EBE03EE322}" destId="{5F1E605A-E229-443B-BD84-92D7CAC90A94}" srcOrd="0" destOrd="0" presId="urn:microsoft.com/office/officeart/2018/2/layout/IconLabelList"/>
    <dgm:cxn modelId="{8516AD43-8D29-4CC1-AD0C-247C8FB33DF3}" type="presParOf" srcId="{DBC23F9C-44B7-4E4A-A3A5-45EBE03EE322}" destId="{0CCA0F30-B6A2-4003-AF4A-314FB05DE052}" srcOrd="1" destOrd="0" presId="urn:microsoft.com/office/officeart/2018/2/layout/IconLabelList"/>
    <dgm:cxn modelId="{D1B85C34-0DD7-4D65-88A0-1366E15DD8CA}" type="presParOf" srcId="{DBC23F9C-44B7-4E4A-A3A5-45EBE03EE322}" destId="{77CEFF51-F9C2-4103-B680-01D2DF7BC2F4}" srcOrd="2" destOrd="0" presId="urn:microsoft.com/office/officeart/2018/2/layout/IconLabelList"/>
    <dgm:cxn modelId="{395E7401-C724-4755-89E8-D7A4B741BA2C}" type="presParOf" srcId="{3E371556-BB27-499D-A40B-7A6E34F3A4DA}" destId="{2D0CD767-CFED-4D38-B8B3-E5B0FCDC500F}" srcOrd="1" destOrd="0" presId="urn:microsoft.com/office/officeart/2018/2/layout/IconLabelList"/>
    <dgm:cxn modelId="{B21458B6-50D8-49E4-A570-3AAC5E384666}" type="presParOf" srcId="{3E371556-BB27-499D-A40B-7A6E34F3A4DA}" destId="{75B08A5E-B107-48D9-81DF-1AD9CA752355}" srcOrd="2" destOrd="0" presId="urn:microsoft.com/office/officeart/2018/2/layout/IconLabelList"/>
    <dgm:cxn modelId="{CE55E2B6-96D4-474C-9377-0F6909DA3C55}" type="presParOf" srcId="{75B08A5E-B107-48D9-81DF-1AD9CA752355}" destId="{FA928B22-C923-4391-9F2C-30149C31FC6C}" srcOrd="0" destOrd="0" presId="urn:microsoft.com/office/officeart/2018/2/layout/IconLabelList"/>
    <dgm:cxn modelId="{710788D8-FC96-4C47-9076-D8A6C7D73F0D}" type="presParOf" srcId="{75B08A5E-B107-48D9-81DF-1AD9CA752355}" destId="{8098D4D8-0443-49A4-B09B-C4DE7C386148}" srcOrd="1" destOrd="0" presId="urn:microsoft.com/office/officeart/2018/2/layout/IconLabelList"/>
    <dgm:cxn modelId="{8C9D5C92-F6E0-41FA-AD73-31C336954F22}" type="presParOf" srcId="{75B08A5E-B107-48D9-81DF-1AD9CA752355}" destId="{6C89AD9F-E9C7-4A36-B7D6-72E6B3D892A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1E605A-E229-443B-BD84-92D7CAC90A94}">
      <dsp:nvSpPr>
        <dsp:cNvPr id="0" name=""/>
        <dsp:cNvSpPr/>
      </dsp:nvSpPr>
      <dsp:spPr>
        <a:xfrm>
          <a:off x="1574063" y="280017"/>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EFF51-F9C2-4103-B680-01D2DF7BC2F4}">
      <dsp:nvSpPr>
        <dsp:cNvPr id="0" name=""/>
        <dsp:cNvSpPr/>
      </dsp:nvSpPr>
      <dsp:spPr>
        <a:xfrm>
          <a:off x="386063" y="2694158"/>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endParaRPr lang="en-US" sz="2200" kern="1200" dirty="0"/>
        </a:p>
      </dsp:txBody>
      <dsp:txXfrm>
        <a:off x="386063" y="2694158"/>
        <a:ext cx="4320000" cy="720000"/>
      </dsp:txXfrm>
    </dsp:sp>
    <dsp:sp modelId="{FA928B22-C923-4391-9F2C-30149C31FC6C}">
      <dsp:nvSpPr>
        <dsp:cNvPr id="0" name=""/>
        <dsp:cNvSpPr/>
      </dsp:nvSpPr>
      <dsp:spPr>
        <a:xfrm>
          <a:off x="6650063" y="280017"/>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89AD9F-E9C7-4A36-B7D6-72E6B3D892AA}">
      <dsp:nvSpPr>
        <dsp:cNvPr id="0" name=""/>
        <dsp:cNvSpPr/>
      </dsp:nvSpPr>
      <dsp:spPr>
        <a:xfrm>
          <a:off x="5462063" y="2694158"/>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endParaRPr lang="en-US" sz="2400" kern="1200" dirty="0"/>
        </a:p>
      </dsp:txBody>
      <dsp:txXfrm>
        <a:off x="5462063" y="2694158"/>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A512B9-FAFD-4D3F-9865-4A4366FB8BC5}"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C9189-CE85-4B0B-8983-2EEE799E529F}" type="slidenum">
              <a:rPr lang="en-GB" smtClean="0"/>
              <a:t>‹#›</a:t>
            </a:fld>
            <a:endParaRPr lang="en-GB"/>
          </a:p>
        </p:txBody>
      </p:sp>
    </p:spTree>
    <p:extLst>
      <p:ext uri="{BB962C8B-B14F-4D97-AF65-F5344CB8AC3E}">
        <p14:creationId xmlns:p14="http://schemas.microsoft.com/office/powerpoint/2010/main" val="2786163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93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BBE715-1FDA-3F0B-DE6E-31CEE9231E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7EFC8-2950-C4D8-A6DE-C8A3185DF7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C97C0D-11AA-31AA-5854-CC536594DD26}"/>
              </a:ext>
            </a:extLst>
          </p:cNvPr>
          <p:cNvSpPr>
            <a:spLocks noGrp="1"/>
          </p:cNvSpPr>
          <p:nvPr>
            <p:ph type="body" idx="1"/>
          </p:nvPr>
        </p:nvSpPr>
        <p:spPr/>
        <p:txBody>
          <a:bodyPr/>
          <a:lstStyle/>
          <a:p>
            <a:pPr algn="l"/>
            <a:r>
              <a:rPr lang="en-GB" b="1" i="0" u="sng" dirty="0">
                <a:solidFill>
                  <a:srgbClr val="001D35"/>
                </a:solidFill>
                <a:effectLst/>
                <a:latin typeface="Google Sans"/>
              </a:rPr>
              <a:t>Herzberg’s 2 factor motivation-hygiene theory of management:</a:t>
            </a:r>
          </a:p>
          <a:p>
            <a:pPr algn="l"/>
            <a:r>
              <a:rPr lang="en-US" b="1" i="0" dirty="0">
                <a:solidFill>
                  <a:srgbClr val="111111"/>
                </a:solidFill>
                <a:effectLst/>
                <a:latin typeface="-apple-system"/>
              </a:rPr>
              <a:t>Hygiene factors</a:t>
            </a:r>
            <a:r>
              <a:rPr lang="en-US" b="0" i="0" dirty="0">
                <a:solidFill>
                  <a:srgbClr val="111111"/>
                </a:solidFill>
                <a:effectLst/>
                <a:latin typeface="-apple-system"/>
              </a:rPr>
              <a:t>: Elements such as salary, working conditions, and job security are crucial to avoid dissatisfaction but don’t inherently create satisfaction.</a:t>
            </a:r>
          </a:p>
          <a:p>
            <a:pPr algn="l"/>
            <a:r>
              <a:rPr lang="en-US" b="1" i="0" dirty="0">
                <a:solidFill>
                  <a:srgbClr val="111111"/>
                </a:solidFill>
                <a:effectLst/>
                <a:latin typeface="-apple-system"/>
              </a:rPr>
              <a:t>Motivator factors</a:t>
            </a:r>
            <a:r>
              <a:rPr lang="en-US" b="0" i="0" dirty="0">
                <a:solidFill>
                  <a:srgbClr val="111111"/>
                </a:solidFill>
                <a:effectLst/>
                <a:latin typeface="-apple-system"/>
              </a:rPr>
              <a:t>: Aspects such as recognition, achievement, and personal growth opportunities enhance job satisfaction and motivation.</a:t>
            </a:r>
          </a:p>
          <a:p>
            <a:pPr algn="l"/>
            <a:r>
              <a:rPr lang="en-US" b="1" i="0" dirty="0">
                <a:solidFill>
                  <a:srgbClr val="111111"/>
                </a:solidFill>
                <a:effectLst/>
                <a:latin typeface="-apple-system"/>
              </a:rPr>
              <a:t>Herzberg’s Two-Factor Theory</a:t>
            </a:r>
            <a:r>
              <a:rPr lang="en-US" b="0" i="0" dirty="0">
                <a:solidFill>
                  <a:srgbClr val="111111"/>
                </a:solidFill>
                <a:effectLst/>
                <a:latin typeface="-apple-system"/>
              </a:rPr>
              <a:t>: This theory suggests that hygiene and motivator factors operate independently. By addressing both, organizations can boost employee engagement.</a:t>
            </a:r>
          </a:p>
          <a:p>
            <a:endParaRPr lang="en-GB" dirty="0"/>
          </a:p>
        </p:txBody>
      </p:sp>
      <p:sp>
        <p:nvSpPr>
          <p:cNvPr id="4" name="Slide Number Placeholder 3">
            <a:extLst>
              <a:ext uri="{FF2B5EF4-FFF2-40B4-BE49-F238E27FC236}">
                <a16:creationId xmlns:a16="http://schemas.microsoft.com/office/drawing/2014/main" id="{A2041398-3DD7-4F74-42C9-AC0888DBFA3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F1C9189-CE85-4B0B-8983-2EEE799E529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25004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sng" dirty="0">
                <a:solidFill>
                  <a:srgbClr val="001D35"/>
                </a:solidFill>
                <a:effectLst/>
                <a:latin typeface="Google Sans"/>
              </a:rPr>
              <a:t>Herzberg’s 2 factor motivation-hygiene theory of management:</a:t>
            </a:r>
          </a:p>
          <a:p>
            <a:pPr algn="l"/>
            <a:r>
              <a:rPr lang="en-US" b="1" i="0" dirty="0">
                <a:solidFill>
                  <a:srgbClr val="111111"/>
                </a:solidFill>
                <a:effectLst/>
                <a:latin typeface="-apple-system"/>
              </a:rPr>
              <a:t>Hygiene factors</a:t>
            </a:r>
            <a:r>
              <a:rPr lang="en-US" b="0" i="0" dirty="0">
                <a:solidFill>
                  <a:srgbClr val="111111"/>
                </a:solidFill>
                <a:effectLst/>
                <a:latin typeface="-apple-system"/>
              </a:rPr>
              <a:t>: Elements such as salary, working conditions, and job security are crucial to avoid dissatisfaction but don’t inherently create satisfaction.</a:t>
            </a:r>
          </a:p>
          <a:p>
            <a:pPr algn="l"/>
            <a:r>
              <a:rPr lang="en-US" b="1" i="0" dirty="0">
                <a:solidFill>
                  <a:srgbClr val="111111"/>
                </a:solidFill>
                <a:effectLst/>
                <a:latin typeface="-apple-system"/>
              </a:rPr>
              <a:t>Motivator factors</a:t>
            </a:r>
            <a:r>
              <a:rPr lang="en-US" b="0" i="0" dirty="0">
                <a:solidFill>
                  <a:srgbClr val="111111"/>
                </a:solidFill>
                <a:effectLst/>
                <a:latin typeface="-apple-system"/>
              </a:rPr>
              <a:t>: Aspects such as recognition, achievement, and personal growth opportunities enhance job satisfaction and motivation.</a:t>
            </a:r>
          </a:p>
          <a:p>
            <a:pPr algn="l"/>
            <a:r>
              <a:rPr lang="en-US" b="1" i="0" dirty="0">
                <a:solidFill>
                  <a:srgbClr val="111111"/>
                </a:solidFill>
                <a:effectLst/>
                <a:latin typeface="-apple-system"/>
              </a:rPr>
              <a:t>Herzberg’s Two-Factor Theory</a:t>
            </a:r>
            <a:r>
              <a:rPr lang="en-US" b="0" i="0" dirty="0">
                <a:solidFill>
                  <a:srgbClr val="111111"/>
                </a:solidFill>
                <a:effectLst/>
                <a:latin typeface="-apple-system"/>
              </a:rPr>
              <a:t>: This theory suggests that hygiene and motivator factors operate independently. By addressing both, organizations can boost employee engagement.</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F1C9189-CE85-4B0B-8983-2EEE799E529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3345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F1C9189-CE85-4B0B-8983-2EEE799E529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50656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20412-6195-08B6-0477-CCEDDFD88C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8DBCBC-3618-72BC-47EB-A8C8C4778D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EBBC3B-9B1D-C1D3-D3B3-2F16C36498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B0F4D4-AC81-5E47-8666-40705E63811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F1C9189-CE85-4B0B-8983-2EEE799E529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01613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very similar. Compassionate leadership also equally prioritises the well-being of the leader also.</a:t>
            </a:r>
          </a:p>
        </p:txBody>
      </p:sp>
      <p:sp>
        <p:nvSpPr>
          <p:cNvPr id="4" name="Slide Number Placeholder 3"/>
          <p:cNvSpPr>
            <a:spLocks noGrp="1"/>
          </p:cNvSpPr>
          <p:nvPr>
            <p:ph type="sldNum" sz="quarter" idx="5"/>
          </p:nvPr>
        </p:nvSpPr>
        <p:spPr/>
        <p:txBody>
          <a:bodyPr/>
          <a:lstStyle/>
          <a:p>
            <a:fld id="{8F1C9189-CE85-4B0B-8983-2EEE799E529F}" type="slidenum">
              <a:rPr lang="en-GB" smtClean="0"/>
              <a:t>17</a:t>
            </a:fld>
            <a:endParaRPr lang="en-GB"/>
          </a:p>
        </p:txBody>
      </p:sp>
    </p:spTree>
    <p:extLst>
      <p:ext uri="{BB962C8B-B14F-4D97-AF65-F5344CB8AC3E}">
        <p14:creationId xmlns:p14="http://schemas.microsoft.com/office/powerpoint/2010/main" val="25341127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94462-DC33-8457-4F25-DF09C5EB0E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AA0090-8A8C-D71A-307C-32C6F6D20F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D1C679-67C0-860F-3AC3-F6669B09D1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4E9434D-1E1A-4EAC-574B-B23A9A5A6971}"/>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F1C9189-CE85-4B0B-8983-2EEE799E529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55386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10/22/2026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6021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10/22/2026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98713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10/22/2026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29331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10/22/2026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9951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10/22/2026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43548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10/22/2026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56786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10/22/2026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63771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10/22/2026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05477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10/22/2026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57669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10/22/2026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40425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10/22/2026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49219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10/22/2026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211830382"/>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07" r:id="rId6"/>
    <p:sldLayoutId id="2147483803" r:id="rId7"/>
    <p:sldLayoutId id="2147483804" r:id="rId8"/>
    <p:sldLayoutId id="2147483805" r:id="rId9"/>
    <p:sldLayoutId id="2147483806" r:id="rId10"/>
    <p:sldLayoutId id="21474838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winning-motivation-succeed-man-1529402/"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researchgate.net/publication/12712628_A_Meta-Analytic_Review_of_Experiments_Examining_the_Effects_of_Extrinsic_Rewards_on_Intrinsic_Motivation" TargetMode="External"/><Relationship Id="rId2" Type="http://schemas.openxmlformats.org/officeDocument/2006/relationships/hyperlink" Target="https://www.vestd.com/blog/intrinsic-vs-extrinsic-motivation-what-really-keeps-your-team-engaged" TargetMode="External"/><Relationship Id="rId1" Type="http://schemas.openxmlformats.org/officeDocument/2006/relationships/slideLayout" Target="../slideLayouts/slideLayout7.xml"/><Relationship Id="rId5" Type="http://schemas.openxmlformats.org/officeDocument/2006/relationships/hyperlink" Target="https://managementisajourney.com/motivation-applying-maslows-hierarchy-of-needs-theory/" TargetMode="External"/><Relationship Id="rId4" Type="http://schemas.openxmlformats.org/officeDocument/2006/relationships/hyperlink" Target="https://www.exploreyourreality.com/types-of-workplace-motivation/"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rooksandkirk.co.uk/wp-content/uploads/2024/01/maslow-needs3-1024x1024-1.webp"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itesizelearning.co.uk/resources/maslows-hierarchy-of-needs-theory"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svg"/><Relationship Id="rId1" Type="http://schemas.openxmlformats.org/officeDocument/2006/relationships/slideLayout" Target="../slideLayouts/slideLayout2.xml"/><Relationship Id="rId4" Type="http://schemas.openxmlformats.org/officeDocument/2006/relationships/hyperlink" Target="https://www.linkedin.com/pulse/what-leadership-qualities-gitin-suri-5olx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linkedin.com/pulse/three-types-leadership-muscle-brain-heart-beatrice-redi-puyof/" TargetMode="Externa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2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7.sv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flickr.com/photos/195219893@N08/51937601808/" TargetMode="External"/><Relationship Id="rId2" Type="http://schemas.openxmlformats.org/officeDocument/2006/relationships/image" Target="../media/image3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696285" y="703541"/>
            <a:ext cx="10515600" cy="933850"/>
          </a:xfrm>
        </p:spPr>
        <p:txBody>
          <a:bodyPr>
            <a:normAutofit fontScale="90000"/>
          </a:bodyPr>
          <a:lstStyle/>
          <a:p>
            <a:r>
              <a:rPr lang="en-GB" sz="5400" u="sng" dirty="0">
                <a:highlight>
                  <a:srgbClr val="FFFF00"/>
                </a:highlight>
              </a:rPr>
              <a:t>Support &amp; Feedback:</a:t>
            </a:r>
            <a:br>
              <a:rPr lang="en-GB" sz="5400" u="sng" dirty="0">
                <a:highlight>
                  <a:srgbClr val="FFFF00"/>
                </a:highlight>
              </a:rPr>
            </a:br>
            <a:r>
              <a:rPr lang="en-GB" sz="5400" b="1" u="sng" dirty="0"/>
              <a:t>Log-in to MS-Teams</a:t>
            </a:r>
            <a:endParaRPr lang="en-GB" sz="5400" u="sng" dirty="0"/>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2223969"/>
            <a:ext cx="11077732" cy="2917004"/>
          </a:xfrm>
        </p:spPr>
        <p:txBody>
          <a:bodyPr>
            <a:normAutofit fontScale="77500" lnSpcReduction="20000"/>
          </a:bodyPr>
          <a:lstStyle/>
          <a:p>
            <a:pPr marL="896938" lvl="1" indent="-449263">
              <a:lnSpc>
                <a:spcPct val="120000"/>
              </a:lnSpc>
              <a:spcBef>
                <a:spcPts val="0"/>
              </a:spcBef>
              <a:spcAft>
                <a:spcPts val="600"/>
              </a:spcAft>
              <a:buFont typeface="+mj-lt"/>
              <a:buAutoNum type="arabicPeriod"/>
            </a:pPr>
            <a:r>
              <a:rPr lang="en-GB" sz="4100" b="1" dirty="0">
                <a:highlight>
                  <a:srgbClr val="FFFF00"/>
                </a:highlight>
                <a:cs typeface="Arial" panose="020B0604020202020204" pitchFamily="34" charset="0"/>
              </a:rPr>
              <a:t>Open MS-Teams</a:t>
            </a:r>
          </a:p>
          <a:p>
            <a:pPr marL="457200" lvl="1" indent="0">
              <a:lnSpc>
                <a:spcPct val="120000"/>
              </a:lnSpc>
              <a:spcBef>
                <a:spcPts val="0"/>
              </a:spcBef>
              <a:spcAft>
                <a:spcPts val="600"/>
              </a:spcAft>
              <a:buNone/>
            </a:pPr>
            <a:r>
              <a:rPr lang="en-GB" sz="4100" dirty="0">
                <a:cs typeface="Arial" panose="020B0604020202020204" pitchFamily="34" charset="0"/>
              </a:rPr>
              <a:t>	Any Questions, either:</a:t>
            </a:r>
          </a:p>
          <a:p>
            <a:pPr marL="971550" lvl="1" indent="-514350">
              <a:lnSpc>
                <a:spcPct val="120000"/>
              </a:lnSpc>
              <a:spcBef>
                <a:spcPts val="0"/>
              </a:spcBef>
              <a:spcAft>
                <a:spcPts val="600"/>
              </a:spcAft>
              <a:buFont typeface="+mj-lt"/>
              <a:buAutoNum type="arabicPeriod" startAt="2"/>
            </a:pPr>
            <a:r>
              <a:rPr lang="en-GB" sz="4100" dirty="0" err="1">
                <a:cs typeface="Arial" panose="020B0604020202020204" pitchFamily="34" charset="0"/>
              </a:rPr>
              <a:t>Msg</a:t>
            </a:r>
            <a:r>
              <a:rPr lang="en-GB" sz="4100" dirty="0">
                <a:cs typeface="Arial" panose="020B0604020202020204" pitchFamily="34" charset="0"/>
              </a:rPr>
              <a:t> tutor with Qs</a:t>
            </a:r>
          </a:p>
          <a:p>
            <a:pPr lvl="1">
              <a:lnSpc>
                <a:spcPct val="120000"/>
              </a:lnSpc>
              <a:spcBef>
                <a:spcPts val="0"/>
              </a:spcBef>
              <a:spcAft>
                <a:spcPts val="600"/>
              </a:spcAft>
            </a:pPr>
            <a:r>
              <a:rPr lang="en-GB" sz="4100" dirty="0">
                <a:cs typeface="Arial" panose="020B0604020202020204" pitchFamily="34" charset="0"/>
              </a:rPr>
              <a:t>Or Ask out loud</a:t>
            </a:r>
          </a:p>
          <a:p>
            <a:pPr lvl="1">
              <a:lnSpc>
                <a:spcPct val="120000"/>
              </a:lnSpc>
              <a:spcBef>
                <a:spcPts val="0"/>
              </a:spcBef>
              <a:spcAft>
                <a:spcPts val="600"/>
              </a:spcAft>
            </a:pPr>
            <a:r>
              <a:rPr lang="en-GB" sz="4100" dirty="0">
                <a:cs typeface="Arial" panose="020B0604020202020204" pitchFamily="34" charset="0"/>
              </a:rPr>
              <a:t>Or 1-2-1 call via Teams</a:t>
            </a: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sz="3900" dirty="0">
              <a:cs typeface="Arial" panose="020B0604020202020204" pitchFamily="34" charset="0"/>
            </a:endParaRP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BAD52E21-50AC-4F86-070A-060B2B336153}"/>
              </a:ext>
            </a:extLst>
          </p:cNvPr>
          <p:cNvGrpSpPr/>
          <p:nvPr/>
        </p:nvGrpSpPr>
        <p:grpSpPr>
          <a:xfrm>
            <a:off x="8446685" y="0"/>
            <a:ext cx="2973523" cy="2311436"/>
            <a:chOff x="7186622" y="-127838"/>
            <a:chExt cx="3078120" cy="2423348"/>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86622" y="-127838"/>
              <a:ext cx="2158811" cy="2423348"/>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807641" y="498576"/>
              <a:ext cx="1457101" cy="1635651"/>
            </a:xfrm>
            <a:prstGeom prst="rect">
              <a:avLst/>
            </a:prstGeom>
          </p:spPr>
        </p:pic>
      </p:grpSp>
      <p:pic>
        <p:nvPicPr>
          <p:cNvPr id="7" name="Picture 6">
            <a:extLst>
              <a:ext uri="{FF2B5EF4-FFF2-40B4-BE49-F238E27FC236}">
                <a16:creationId xmlns:a16="http://schemas.microsoft.com/office/drawing/2014/main" id="{F9EDF9C1-B934-3F36-A301-0E07FD9A5458}"/>
              </a:ext>
            </a:extLst>
          </p:cNvPr>
          <p:cNvPicPr>
            <a:picLocks noChangeAspect="1"/>
          </p:cNvPicPr>
          <p:nvPr/>
        </p:nvPicPr>
        <p:blipFill>
          <a:blip r:embed="rId5"/>
          <a:stretch>
            <a:fillRect/>
          </a:stretch>
        </p:blipFill>
        <p:spPr>
          <a:xfrm>
            <a:off x="6080023" y="3343799"/>
            <a:ext cx="4838700" cy="828675"/>
          </a:xfrm>
          <a:prstGeom prst="rect">
            <a:avLst/>
          </a:prstGeom>
        </p:spPr>
      </p:pic>
      <p:pic>
        <p:nvPicPr>
          <p:cNvPr id="10" name="Picture 9">
            <a:extLst>
              <a:ext uri="{FF2B5EF4-FFF2-40B4-BE49-F238E27FC236}">
                <a16:creationId xmlns:a16="http://schemas.microsoft.com/office/drawing/2014/main" id="{EA8585FD-A8CE-2246-CC00-D848F79CBF01}"/>
              </a:ext>
            </a:extLst>
          </p:cNvPr>
          <p:cNvPicPr>
            <a:picLocks noChangeAspect="1"/>
          </p:cNvPicPr>
          <p:nvPr/>
        </p:nvPicPr>
        <p:blipFill>
          <a:blip r:embed="rId6"/>
          <a:stretch>
            <a:fillRect/>
          </a:stretch>
        </p:blipFill>
        <p:spPr>
          <a:xfrm>
            <a:off x="6077132" y="4299962"/>
            <a:ext cx="1266825" cy="904875"/>
          </a:xfrm>
          <a:prstGeom prst="rect">
            <a:avLst/>
          </a:prstGeom>
          <a:ln>
            <a:solidFill>
              <a:schemeClr val="tx1"/>
            </a:solidFill>
          </a:ln>
        </p:spPr>
      </p:pic>
      <p:sp>
        <p:nvSpPr>
          <p:cNvPr id="5" name="Rectangle 4">
            <a:extLst>
              <a:ext uri="{FF2B5EF4-FFF2-40B4-BE49-F238E27FC236}">
                <a16:creationId xmlns:a16="http://schemas.microsoft.com/office/drawing/2014/main" id="{0E7CC103-5C2D-6EE1-0838-655B3BBE32F6}"/>
              </a:ext>
            </a:extLst>
          </p:cNvPr>
          <p:cNvSpPr/>
          <p:nvPr/>
        </p:nvSpPr>
        <p:spPr>
          <a:xfrm>
            <a:off x="95865" y="66368"/>
            <a:ext cx="11968316" cy="665889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9" name="Content Placeholder 2">
            <a:extLst>
              <a:ext uri="{FF2B5EF4-FFF2-40B4-BE49-F238E27FC236}">
                <a16:creationId xmlns:a16="http://schemas.microsoft.com/office/drawing/2014/main" id="{6285199A-59F0-C03F-E5C5-ACE085211C11}"/>
              </a:ext>
            </a:extLst>
          </p:cNvPr>
          <p:cNvSpPr txBox="1">
            <a:spLocks/>
          </p:cNvSpPr>
          <p:nvPr/>
        </p:nvSpPr>
        <p:spPr>
          <a:xfrm>
            <a:off x="271113" y="2223969"/>
            <a:ext cx="11077732" cy="2917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08078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descr="A colorful circle with dots&#10;&#10;Description automatically generated with medium confidence">
            <a:extLst>
              <a:ext uri="{FF2B5EF4-FFF2-40B4-BE49-F238E27FC236}">
                <a16:creationId xmlns:a16="http://schemas.microsoft.com/office/drawing/2014/main" id="{C3E3AB51-0A47-DD5E-2132-01D2998F2065}"/>
              </a:ext>
            </a:extLst>
          </p:cNvPr>
          <p:cNvPicPr>
            <a:picLocks noChangeAspect="1"/>
          </p:cNvPicPr>
          <p:nvPr/>
        </p:nvPicPr>
        <p:blipFill rotWithShape="1">
          <a:blip r:embed="rId2"/>
          <a:srcRect t="22947" b="14553"/>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BD107731-8C78-6367-4A31-2641C6D85115}"/>
              </a:ext>
            </a:extLst>
          </p:cNvPr>
          <p:cNvSpPr>
            <a:spLocks noGrp="1"/>
          </p:cNvSpPr>
          <p:nvPr>
            <p:ph type="ctrTitle"/>
          </p:nvPr>
        </p:nvSpPr>
        <p:spPr>
          <a:xfrm>
            <a:off x="439272" y="5865805"/>
            <a:ext cx="7518195" cy="807857"/>
          </a:xfrm>
          <a:ln>
            <a:noFill/>
          </a:ln>
        </p:spPr>
        <p:txBody>
          <a:bodyPr anchor="ctr">
            <a:normAutofit/>
          </a:bodyPr>
          <a:lstStyle/>
          <a:p>
            <a:r>
              <a:rPr lang="en-GB" sz="3200" dirty="0"/>
              <a:t>Motivation &amp; Culture</a:t>
            </a:r>
          </a:p>
        </p:txBody>
      </p:sp>
      <p:sp>
        <p:nvSpPr>
          <p:cNvPr id="3" name="Subtitle 2">
            <a:extLst>
              <a:ext uri="{FF2B5EF4-FFF2-40B4-BE49-F238E27FC236}">
                <a16:creationId xmlns:a16="http://schemas.microsoft.com/office/drawing/2014/main" id="{1B599AF4-9D8C-6471-4255-DB35D0D2B0AA}"/>
              </a:ext>
            </a:extLst>
          </p:cNvPr>
          <p:cNvSpPr>
            <a:spLocks noGrp="1"/>
          </p:cNvSpPr>
          <p:nvPr>
            <p:ph type="subTitle" idx="1"/>
          </p:nvPr>
        </p:nvSpPr>
        <p:spPr>
          <a:xfrm>
            <a:off x="8299894" y="5865805"/>
            <a:ext cx="3636749" cy="807857"/>
          </a:xfrm>
        </p:spPr>
        <p:txBody>
          <a:bodyPr anchor="ctr">
            <a:normAutofit/>
          </a:bodyPr>
          <a:lstStyle/>
          <a:p>
            <a:r>
              <a:rPr lang="en-GB" sz="1800" dirty="0"/>
              <a:t>Leadership, Management and Ethics (ACCA7044)</a:t>
            </a:r>
          </a:p>
        </p:txBody>
      </p:sp>
      <p:sp>
        <p:nvSpPr>
          <p:cNvPr id="31" name="Rectangle 30">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58348"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0341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1B867-B840-4BE3-C9CE-BEAB06474BC8}"/>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4E6B279-253E-448C-7C89-E1BFD838A8B0}"/>
              </a:ext>
            </a:extLst>
          </p:cNvPr>
          <p:cNvSpPr>
            <a:spLocks noGrp="1"/>
          </p:cNvSpPr>
          <p:nvPr>
            <p:ph idx="1"/>
          </p:nvPr>
        </p:nvSpPr>
        <p:spPr>
          <a:xfrm>
            <a:off x="960927" y="2336830"/>
            <a:ext cx="10168128" cy="3694176"/>
          </a:xfrm>
        </p:spPr>
        <p:txBody>
          <a:bodyPr>
            <a:normAutofit/>
          </a:bodyPr>
          <a:lstStyle/>
          <a:p>
            <a:pPr marL="514350" indent="-514350">
              <a:buFont typeface="+mj-lt"/>
              <a:buAutoNum type="arabicPeriod"/>
            </a:pPr>
            <a:r>
              <a:rPr lang="en-GB" sz="3200" dirty="0"/>
              <a:t>Organisation Behaviour</a:t>
            </a:r>
          </a:p>
          <a:p>
            <a:pPr marL="514350" indent="-514350">
              <a:buFont typeface="+mj-lt"/>
              <a:buAutoNum type="arabicPeriod"/>
            </a:pPr>
            <a:r>
              <a:rPr lang="en-GB" sz="3200" dirty="0"/>
              <a:t>L&amp;M &amp; Motivation Theory</a:t>
            </a:r>
          </a:p>
          <a:p>
            <a:pPr marL="514350" indent="-514350">
              <a:buFont typeface="+mj-lt"/>
              <a:buAutoNum type="arabicPeriod"/>
            </a:pPr>
            <a:r>
              <a:rPr lang="en-GB" sz="3200" dirty="0"/>
              <a:t>Motivation</a:t>
            </a:r>
          </a:p>
          <a:p>
            <a:pPr marL="514350" indent="-514350">
              <a:buFont typeface="+mj-lt"/>
              <a:buAutoNum type="arabicPeriod"/>
            </a:pPr>
            <a:r>
              <a:rPr lang="en-GB" sz="3200" dirty="0"/>
              <a:t>Culture</a:t>
            </a:r>
          </a:p>
          <a:p>
            <a:pPr marL="514350" indent="-514350">
              <a:buFont typeface="+mj-lt"/>
              <a:buAutoNum type="arabicPeriod"/>
            </a:pPr>
            <a:r>
              <a:rPr lang="en-GB" sz="3200" kern="0" dirty="0">
                <a:effectLst/>
                <a:latin typeface="Aptos" panose="020B0004020202020204" pitchFamily="34" charset="0"/>
                <a:ea typeface="Times New Roman" panose="02020603050405020304" pitchFamily="18" charset="0"/>
                <a:cs typeface="Times New Roman" panose="02020603050405020304" pitchFamily="18" charset="0"/>
              </a:rPr>
              <a:t>Heart-Based Leadership</a:t>
            </a:r>
            <a:endParaRPr lang="en-GB" sz="3200" dirty="0"/>
          </a:p>
        </p:txBody>
      </p:sp>
    </p:spTree>
    <p:extLst>
      <p:ext uri="{BB962C8B-B14F-4D97-AF65-F5344CB8AC3E}">
        <p14:creationId xmlns:p14="http://schemas.microsoft.com/office/powerpoint/2010/main" val="3179553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65F75A-6F87-FB04-C5C5-9D7F8030BB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8B0442-01B6-3C08-293F-A33D90F31B1E}"/>
              </a:ext>
            </a:extLst>
          </p:cNvPr>
          <p:cNvSpPr>
            <a:spLocks noGrp="1"/>
          </p:cNvSpPr>
          <p:nvPr>
            <p:ph type="title"/>
          </p:nvPr>
        </p:nvSpPr>
        <p:spPr>
          <a:xfrm>
            <a:off x="662765" y="487094"/>
            <a:ext cx="10460206" cy="1366299"/>
          </a:xfrm>
        </p:spPr>
        <p:txBody>
          <a:bodyPr>
            <a:normAutofit/>
          </a:bodyPr>
          <a:lstStyle/>
          <a:p>
            <a:r>
              <a:rPr lang="en-GB" sz="4800" dirty="0">
                <a:highlight>
                  <a:srgbClr val="FFFF00"/>
                </a:highlight>
              </a:rPr>
              <a:t>Activity:</a:t>
            </a:r>
            <a:r>
              <a:rPr lang="en-GB" sz="4800" dirty="0"/>
              <a:t> </a:t>
            </a:r>
            <a:r>
              <a:rPr lang="en-GB" sz="4800" b="1" dirty="0"/>
              <a:t>Organisation Behaviour</a:t>
            </a:r>
          </a:p>
        </p:txBody>
      </p:sp>
      <p:sp>
        <p:nvSpPr>
          <p:cNvPr id="3" name="Content Placeholder 2">
            <a:extLst>
              <a:ext uri="{FF2B5EF4-FFF2-40B4-BE49-F238E27FC236}">
                <a16:creationId xmlns:a16="http://schemas.microsoft.com/office/drawing/2014/main" id="{F23DA91A-63B7-C199-F0F1-BD4F32B1353D}"/>
              </a:ext>
            </a:extLst>
          </p:cNvPr>
          <p:cNvSpPr>
            <a:spLocks noGrp="1"/>
          </p:cNvSpPr>
          <p:nvPr>
            <p:ph idx="1"/>
          </p:nvPr>
        </p:nvSpPr>
        <p:spPr>
          <a:xfrm>
            <a:off x="1115570" y="2239485"/>
            <a:ext cx="9187928" cy="3694176"/>
          </a:xfrm>
        </p:spPr>
        <p:txBody>
          <a:bodyPr>
            <a:normAutofit/>
          </a:bodyPr>
          <a:lstStyle/>
          <a:p>
            <a:pPr marL="0" indent="0">
              <a:lnSpc>
                <a:spcPct val="115000"/>
              </a:lnSpc>
              <a:spcAft>
                <a:spcPts val="800"/>
              </a:spcAft>
              <a:buNone/>
            </a:pPr>
            <a:r>
              <a:rPr lang="en-GB" kern="100" dirty="0">
                <a:effectLst/>
                <a:ea typeface="DengXian" panose="02010600030101010101" pitchFamily="2" charset="-122"/>
                <a:cs typeface="Times New Roman" panose="02020603050405020304" pitchFamily="18" charset="0"/>
              </a:rPr>
              <a:t>Research</a:t>
            </a:r>
            <a:r>
              <a:rPr lang="en-GB" kern="100" dirty="0">
                <a:ea typeface="DengXian" panose="02010600030101010101" pitchFamily="2" charset="-122"/>
                <a:cs typeface="Times New Roman" panose="02020603050405020304" pitchFamily="18" charset="0"/>
              </a:rPr>
              <a:t> document discuss and share</a:t>
            </a:r>
            <a:r>
              <a:rPr lang="en-GB" kern="100" dirty="0">
                <a:effectLst/>
                <a:ea typeface="DengXian" panose="02010600030101010101" pitchFamily="2" charset="-122"/>
                <a:cs typeface="Times New Roman" panose="02020603050405020304" pitchFamily="18" charset="0"/>
              </a:rPr>
              <a:t>:</a:t>
            </a:r>
          </a:p>
          <a:p>
            <a:pPr marL="342900" lvl="0" indent="-342900">
              <a:buFont typeface="+mj-lt"/>
              <a:buAutoNum type="arabicPeriod"/>
            </a:pPr>
            <a:r>
              <a:rPr lang="en-GB" kern="100" dirty="0">
                <a:effectLst/>
                <a:ea typeface="DengXian" panose="02010600030101010101" pitchFamily="2" charset="-122"/>
                <a:cs typeface="Times New Roman" panose="02020603050405020304" pitchFamily="18" charset="0"/>
              </a:rPr>
              <a:t>Q. What is </a:t>
            </a:r>
            <a:r>
              <a:rPr lang="en-GB" dirty="0">
                <a:highlight>
                  <a:srgbClr val="FFFF00"/>
                </a:highlight>
              </a:rPr>
              <a:t>Organisation Behaviour</a:t>
            </a:r>
            <a:r>
              <a:rPr lang="en-GB" kern="100" dirty="0">
                <a:effectLst/>
                <a:ea typeface="DengXian" panose="02010600030101010101" pitchFamily="2" charset="-122"/>
                <a:cs typeface="Times New Roman" panose="02020603050405020304" pitchFamily="18" charset="0"/>
              </a:rPr>
              <a:t>?</a:t>
            </a:r>
            <a:endParaRPr lang="en-GB" kern="100" dirty="0">
              <a:ea typeface="DengXian" panose="02010600030101010101" pitchFamily="2" charset="-122"/>
              <a:cs typeface="Times New Roman" panose="02020603050405020304" pitchFamily="18" charset="0"/>
            </a:endParaRPr>
          </a:p>
          <a:p>
            <a:pPr marL="342900" lvl="0" indent="-342900">
              <a:buFont typeface="+mj-lt"/>
              <a:buAutoNum type="arabicPeriod"/>
            </a:pPr>
            <a:r>
              <a:rPr lang="en-GB" kern="100" dirty="0">
                <a:effectLst/>
                <a:ea typeface="DengXian" panose="02010600030101010101" pitchFamily="2" charset="-122"/>
                <a:cs typeface="Times New Roman" panose="02020603050405020304" pitchFamily="18" charset="0"/>
              </a:rPr>
              <a:t>Q. </a:t>
            </a:r>
            <a:r>
              <a:rPr lang="en-GB" kern="100" dirty="0">
                <a:ea typeface="DengXian" panose="02010600030101010101" pitchFamily="2" charset="-122"/>
                <a:cs typeface="Times New Roman" panose="02020603050405020304" pitchFamily="18" charset="0"/>
              </a:rPr>
              <a:t>What is </a:t>
            </a:r>
            <a:r>
              <a:rPr lang="en-GB" dirty="0">
                <a:highlight>
                  <a:srgbClr val="FFFF00"/>
                </a:highlight>
              </a:rPr>
              <a:t>Organisation Behaviour like in small and large Games &amp; Animation Studios?</a:t>
            </a:r>
          </a:p>
          <a:p>
            <a:pPr marL="342900" lvl="0" indent="-342900">
              <a:buFont typeface="+mj-lt"/>
              <a:buAutoNum type="arabicPeriod"/>
            </a:pPr>
            <a:r>
              <a:rPr lang="en-GB" kern="100" dirty="0">
                <a:effectLst/>
                <a:ea typeface="DengXian" panose="02010600030101010101" pitchFamily="2" charset="-122"/>
                <a:cs typeface="Times New Roman" panose="02020603050405020304" pitchFamily="18" charset="0"/>
              </a:rPr>
              <a:t>Discuss in pairs.</a:t>
            </a:r>
            <a:endParaRPr lang="en-GB" kern="100" dirty="0">
              <a:ea typeface="DengXian" panose="02010600030101010101" pitchFamily="2" charset="-122"/>
              <a:cs typeface="Times New Roman" panose="02020603050405020304" pitchFamily="18" charset="0"/>
            </a:endParaRPr>
          </a:p>
          <a:p>
            <a:pPr marL="342900" lvl="0" indent="-342900">
              <a:buFont typeface="+mj-lt"/>
              <a:buAutoNum type="arabicPeriod"/>
            </a:pPr>
            <a:r>
              <a:rPr lang="en-GB" kern="100" dirty="0">
                <a:effectLst/>
                <a:ea typeface="DengXian" panose="02010600030101010101" pitchFamily="2" charset="-122"/>
                <a:cs typeface="Times New Roman" panose="02020603050405020304" pitchFamily="18" charset="0"/>
              </a:rPr>
              <a:t>Share: </a:t>
            </a:r>
            <a:r>
              <a:rPr lang="en-GB" kern="100" dirty="0">
                <a:ea typeface="DengXian" panose="02010600030101010101" pitchFamily="2" charset="-122"/>
                <a:cs typeface="Times New Roman" panose="02020603050405020304" pitchFamily="18" charset="0"/>
              </a:rPr>
              <a:t>1/2</a:t>
            </a:r>
            <a:r>
              <a:rPr lang="en-GB" kern="100" dirty="0">
                <a:effectLst/>
                <a:ea typeface="DengXian" panose="02010600030101010101" pitchFamily="2" charset="-122"/>
                <a:cs typeface="Times New Roman" panose="02020603050405020304" pitchFamily="18" charset="0"/>
              </a:rPr>
              <a:t> pairs</a:t>
            </a:r>
          </a:p>
        </p:txBody>
      </p:sp>
      <p:pic>
        <p:nvPicPr>
          <p:cNvPr id="5" name="Graphic 4" descr="Work from home desk with solid fill">
            <a:extLst>
              <a:ext uri="{FF2B5EF4-FFF2-40B4-BE49-F238E27FC236}">
                <a16:creationId xmlns:a16="http://schemas.microsoft.com/office/drawing/2014/main" id="{49338580-C36B-7467-7F96-45A294809C8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49385" y="4331440"/>
            <a:ext cx="1988313" cy="1988313"/>
          </a:xfrm>
          <a:prstGeom prst="rect">
            <a:avLst/>
          </a:prstGeom>
        </p:spPr>
      </p:pic>
      <p:pic>
        <p:nvPicPr>
          <p:cNvPr id="7" name="Graphic 6" descr="Group of people with solid fill">
            <a:extLst>
              <a:ext uri="{FF2B5EF4-FFF2-40B4-BE49-F238E27FC236}">
                <a16:creationId xmlns:a16="http://schemas.microsoft.com/office/drawing/2014/main" id="{55E31B3B-F60B-0FA9-27EB-8FD9AD386DA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909270" y="4007117"/>
            <a:ext cx="1988313" cy="1988313"/>
          </a:xfrm>
          <a:prstGeom prst="rect">
            <a:avLst/>
          </a:prstGeom>
        </p:spPr>
      </p:pic>
      <p:pic>
        <p:nvPicPr>
          <p:cNvPr id="9" name="Graphic 8" descr="Group of men with solid fill">
            <a:extLst>
              <a:ext uri="{FF2B5EF4-FFF2-40B4-BE49-F238E27FC236}">
                <a16:creationId xmlns:a16="http://schemas.microsoft.com/office/drawing/2014/main" id="{53D2A862-E451-02B4-266F-ADAD8EC3C6A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09270" y="2018804"/>
            <a:ext cx="1988313" cy="1988313"/>
          </a:xfrm>
          <a:prstGeom prst="rect">
            <a:avLst/>
          </a:prstGeom>
        </p:spPr>
      </p:pic>
      <p:pic>
        <p:nvPicPr>
          <p:cNvPr id="11" name="Graphic 10" descr="Management with solid fill">
            <a:extLst>
              <a:ext uri="{FF2B5EF4-FFF2-40B4-BE49-F238E27FC236}">
                <a16:creationId xmlns:a16="http://schemas.microsoft.com/office/drawing/2014/main" id="{80D58184-6D04-5F52-AD9F-8556DDA6F20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909270" y="151938"/>
            <a:ext cx="1988313" cy="1988313"/>
          </a:xfrm>
          <a:prstGeom prst="rect">
            <a:avLst/>
          </a:prstGeom>
        </p:spPr>
      </p:pic>
    </p:spTree>
    <p:extLst>
      <p:ext uri="{BB962C8B-B14F-4D97-AF65-F5344CB8AC3E}">
        <p14:creationId xmlns:p14="http://schemas.microsoft.com/office/powerpoint/2010/main" val="3343177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2E427-5BD7-8F5B-CE98-50B2F21CA919}"/>
              </a:ext>
            </a:extLst>
          </p:cNvPr>
          <p:cNvSpPr>
            <a:spLocks noGrp="1"/>
          </p:cNvSpPr>
          <p:nvPr>
            <p:ph type="title"/>
          </p:nvPr>
        </p:nvSpPr>
        <p:spPr>
          <a:xfrm>
            <a:off x="1115568" y="548639"/>
            <a:ext cx="10460206" cy="1366299"/>
          </a:xfrm>
        </p:spPr>
        <p:txBody>
          <a:bodyPr>
            <a:normAutofit/>
          </a:bodyPr>
          <a:lstStyle/>
          <a:p>
            <a:r>
              <a:rPr lang="en-GB" dirty="0">
                <a:highlight>
                  <a:srgbClr val="FFFF00"/>
                </a:highlight>
              </a:rPr>
              <a:t>Activity:</a:t>
            </a:r>
            <a:r>
              <a:rPr lang="en-GB" dirty="0"/>
              <a:t> </a:t>
            </a:r>
            <a:r>
              <a:rPr lang="en-GB" b="1" kern="100" dirty="0">
                <a:effectLst/>
                <a:latin typeface="Aptos" panose="020B0004020202020204" pitchFamily="34" charset="0"/>
                <a:ea typeface="DengXian" panose="02010600030101010101" pitchFamily="2" charset="-122"/>
                <a:cs typeface="Times New Roman" panose="02020603050405020304" pitchFamily="18" charset="0"/>
              </a:rPr>
              <a:t>Theory: </a:t>
            </a:r>
            <a:r>
              <a:rPr lang="en-GB" b="1" i="0" dirty="0">
                <a:solidFill>
                  <a:srgbClr val="001D35"/>
                </a:solidFill>
                <a:effectLst/>
                <a:latin typeface="Google Sans"/>
              </a:rPr>
              <a:t>Herzberg’s</a:t>
            </a:r>
            <a:r>
              <a:rPr lang="en-GB" b="0" i="0" dirty="0">
                <a:solidFill>
                  <a:srgbClr val="001D35"/>
                </a:solidFill>
                <a:effectLst/>
                <a:latin typeface="Google Sans"/>
              </a:rPr>
              <a:t> 2 factor </a:t>
            </a:r>
            <a:r>
              <a:rPr lang="en-GB" dirty="0">
                <a:solidFill>
                  <a:srgbClr val="001D35"/>
                </a:solidFill>
                <a:latin typeface="Google Sans"/>
              </a:rPr>
              <a:t>H</a:t>
            </a:r>
            <a:r>
              <a:rPr lang="en-GB" b="0" i="0" dirty="0">
                <a:solidFill>
                  <a:srgbClr val="001D35"/>
                </a:solidFill>
                <a:effectLst/>
                <a:latin typeface="Google Sans"/>
              </a:rPr>
              <a:t>ygiene-motivation theory of management</a:t>
            </a:r>
            <a:endParaRPr lang="en-GB" dirty="0"/>
          </a:p>
        </p:txBody>
      </p:sp>
      <p:sp>
        <p:nvSpPr>
          <p:cNvPr id="3" name="Content Placeholder 2">
            <a:extLst>
              <a:ext uri="{FF2B5EF4-FFF2-40B4-BE49-F238E27FC236}">
                <a16:creationId xmlns:a16="http://schemas.microsoft.com/office/drawing/2014/main" id="{4D2BA468-9B84-6000-4277-3659528980B8}"/>
              </a:ext>
            </a:extLst>
          </p:cNvPr>
          <p:cNvSpPr>
            <a:spLocks noGrp="1"/>
          </p:cNvSpPr>
          <p:nvPr>
            <p:ph idx="1"/>
          </p:nvPr>
        </p:nvSpPr>
        <p:spPr>
          <a:xfrm>
            <a:off x="1115569" y="2239485"/>
            <a:ext cx="10460205" cy="3694176"/>
          </a:xfrm>
        </p:spPr>
        <p:txBody>
          <a:bodyPr>
            <a:normAutofit/>
          </a:bodyPr>
          <a:lstStyle/>
          <a:p>
            <a:pPr marL="0" indent="0">
              <a:lnSpc>
                <a:spcPct val="115000"/>
              </a:lnSpc>
              <a:spcAft>
                <a:spcPts val="800"/>
              </a:spcAft>
              <a:buNone/>
            </a:pPr>
            <a:r>
              <a:rPr lang="en-GB" kern="100" dirty="0">
                <a:effectLst/>
                <a:ea typeface="DengXian" panose="02010600030101010101" pitchFamily="2" charset="-122"/>
                <a:cs typeface="Times New Roman" panose="02020603050405020304" pitchFamily="18" charset="0"/>
              </a:rPr>
              <a:t>In approx.</a:t>
            </a:r>
            <a:r>
              <a:rPr lang="en-GB" kern="100" dirty="0">
                <a:ea typeface="DengXian" panose="02010600030101010101" pitchFamily="2" charset="-122"/>
                <a:cs typeface="Times New Roman" panose="02020603050405020304" pitchFamily="18" charset="0"/>
              </a:rPr>
              <a:t>10</a:t>
            </a:r>
            <a:r>
              <a:rPr lang="en-GB" kern="100" dirty="0">
                <a:effectLst/>
                <a:ea typeface="DengXian" panose="02010600030101010101" pitchFamily="2" charset="-122"/>
                <a:cs typeface="Times New Roman" panose="02020603050405020304" pitchFamily="18" charset="0"/>
              </a:rPr>
              <a:t>0-200 words, research and document:</a:t>
            </a:r>
          </a:p>
          <a:p>
            <a:pPr marL="342900" lvl="0" indent="-342900">
              <a:lnSpc>
                <a:spcPct val="115000"/>
              </a:lnSpc>
              <a:buFont typeface="+mj-lt"/>
              <a:buAutoNum type="arabicPeriod"/>
            </a:pPr>
            <a:r>
              <a:rPr lang="en-GB" kern="100" dirty="0">
                <a:effectLst/>
                <a:ea typeface="DengXian" panose="02010600030101010101" pitchFamily="2" charset="-122"/>
                <a:cs typeface="Times New Roman" panose="02020603050405020304" pitchFamily="18" charset="0"/>
              </a:rPr>
              <a:t>Q. What is </a:t>
            </a:r>
            <a:r>
              <a:rPr lang="en-GB" b="1" i="0" dirty="0">
                <a:solidFill>
                  <a:srgbClr val="001D35"/>
                </a:solidFill>
                <a:effectLst/>
                <a:highlight>
                  <a:srgbClr val="FFFF00"/>
                </a:highlight>
              </a:rPr>
              <a:t>Herzberg’s 2 factor theory </a:t>
            </a:r>
            <a:r>
              <a:rPr lang="en-GB" b="0" i="0" dirty="0">
                <a:solidFill>
                  <a:srgbClr val="001D35"/>
                </a:solidFill>
                <a:effectLst/>
              </a:rPr>
              <a:t>of motivation</a:t>
            </a:r>
            <a:r>
              <a:rPr lang="en-GB" kern="100" dirty="0">
                <a:effectLst/>
                <a:ea typeface="DengXian" panose="02010600030101010101" pitchFamily="2" charset="-122"/>
                <a:cs typeface="Times New Roman" panose="02020603050405020304" pitchFamily="18" charset="0"/>
              </a:rPr>
              <a:t>?</a:t>
            </a:r>
          </a:p>
          <a:p>
            <a:pPr marL="342900" indent="-342900">
              <a:lnSpc>
                <a:spcPct val="115000"/>
              </a:lnSpc>
              <a:buFont typeface="+mj-lt"/>
              <a:buAutoNum type="arabicPeriod"/>
            </a:pPr>
            <a:r>
              <a:rPr lang="en-GB" kern="100" dirty="0">
                <a:effectLst/>
                <a:latin typeface="Aptos" panose="020B0004020202020204" pitchFamily="34" charset="0"/>
                <a:ea typeface="DengXian" panose="02010600030101010101" pitchFamily="2" charset="-122"/>
                <a:cs typeface="Times New Roman" panose="02020603050405020304" pitchFamily="18" charset="0"/>
              </a:rPr>
              <a:t>Q. An </a:t>
            </a:r>
            <a:r>
              <a:rPr lang="en-GB"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image</a:t>
            </a:r>
            <a:r>
              <a:rPr lang="en-GB" kern="100" dirty="0">
                <a:effectLst/>
                <a:latin typeface="Aptos" panose="020B0004020202020204" pitchFamily="34" charset="0"/>
                <a:ea typeface="DengXian" panose="02010600030101010101" pitchFamily="2" charset="-122"/>
                <a:cs typeface="Times New Roman" panose="02020603050405020304" pitchFamily="18" charset="0"/>
              </a:rPr>
              <a:t> of </a:t>
            </a:r>
            <a:r>
              <a:rPr lang="en-GB" b="0" i="0" dirty="0">
                <a:solidFill>
                  <a:srgbClr val="001D35"/>
                </a:solidFill>
                <a:effectLst/>
              </a:rPr>
              <a:t>Herzberg’s 2 factor theory</a:t>
            </a:r>
            <a:r>
              <a:rPr lang="en-GB" kern="100" dirty="0">
                <a:effectLst/>
                <a:latin typeface="Aptos" panose="020B0004020202020204" pitchFamily="34" charset="0"/>
                <a:ea typeface="DengXian" panose="02010600030101010101" pitchFamily="2" charset="-122"/>
                <a:cs typeface="Times New Roman" panose="02020603050405020304" pitchFamily="18" charset="0"/>
              </a:rPr>
              <a:t>?</a:t>
            </a:r>
            <a:endParaRPr lang="en-GB" kern="100" dirty="0">
              <a:effectLst/>
              <a:ea typeface="DengXian" panose="02010600030101010101" pitchFamily="2" charset="-122"/>
              <a:cs typeface="Times New Roman" panose="02020603050405020304" pitchFamily="18" charset="0"/>
            </a:endParaRPr>
          </a:p>
          <a:p>
            <a:pPr marL="342900" indent="-342900">
              <a:lnSpc>
                <a:spcPct val="115000"/>
              </a:lnSpc>
              <a:buFont typeface="+mj-lt"/>
              <a:buAutoNum type="arabicPeriod"/>
            </a:pPr>
            <a:r>
              <a:rPr lang="en-GB" kern="100" dirty="0">
                <a:effectLst/>
                <a:ea typeface="DengXian" panose="02010600030101010101" pitchFamily="2" charset="-122"/>
                <a:cs typeface="Times New Roman" panose="02020603050405020304" pitchFamily="18" charset="0"/>
              </a:rPr>
              <a:t>Q. </a:t>
            </a:r>
            <a:r>
              <a:rPr lang="en-GB" b="1" kern="100" dirty="0">
                <a:effectLst/>
                <a:highlight>
                  <a:srgbClr val="FFFF00"/>
                </a:highlight>
                <a:ea typeface="DengXian" panose="02010600030101010101" pitchFamily="2" charset="-122"/>
                <a:cs typeface="Times New Roman" panose="02020603050405020304" pitchFamily="18" charset="0"/>
              </a:rPr>
              <a:t>How does </a:t>
            </a:r>
            <a:r>
              <a:rPr lang="en-GB" b="1" i="0" dirty="0">
                <a:solidFill>
                  <a:srgbClr val="001D35"/>
                </a:solidFill>
                <a:effectLst/>
                <a:highlight>
                  <a:srgbClr val="FFFF00"/>
                </a:highlight>
              </a:rPr>
              <a:t>Herzberg’s theory </a:t>
            </a:r>
            <a:r>
              <a:rPr lang="en-GB" b="1" kern="100" dirty="0">
                <a:effectLst/>
                <a:highlight>
                  <a:srgbClr val="FFFF00"/>
                </a:highlight>
                <a:ea typeface="DengXian" panose="02010600030101010101" pitchFamily="2" charset="-122"/>
                <a:cs typeface="Times New Roman" panose="02020603050405020304" pitchFamily="18" charset="0"/>
              </a:rPr>
              <a:t>relate to Leadership &amp; Management styles</a:t>
            </a:r>
            <a:r>
              <a:rPr lang="en-GB" kern="100" dirty="0">
                <a:effectLst/>
                <a:ea typeface="DengXian" panose="02010600030101010101" pitchFamily="2" charset="-122"/>
                <a:cs typeface="Times New Roman" panose="02020603050405020304" pitchFamily="18" charset="0"/>
              </a:rPr>
              <a:t>?</a:t>
            </a:r>
          </a:p>
          <a:p>
            <a:pPr marL="0" lvl="0" indent="0">
              <a:lnSpc>
                <a:spcPct val="115000"/>
              </a:lnSpc>
              <a:spcAft>
                <a:spcPts val="800"/>
              </a:spcAft>
              <a:buNone/>
            </a:pPr>
            <a:r>
              <a:rPr lang="en-GB" kern="100" dirty="0">
                <a:effectLst/>
                <a:ea typeface="DengXian" panose="02010600030101010101" pitchFamily="2" charset="-122"/>
                <a:cs typeface="Times New Roman" panose="02020603050405020304" pitchFamily="18" charset="0"/>
              </a:rPr>
              <a:t>Share your answer if asked.</a:t>
            </a:r>
          </a:p>
        </p:txBody>
      </p:sp>
    </p:spTree>
    <p:extLst>
      <p:ext uri="{BB962C8B-B14F-4D97-AF65-F5344CB8AC3E}">
        <p14:creationId xmlns:p14="http://schemas.microsoft.com/office/powerpoint/2010/main" val="4205592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FEAC28-3BB3-729C-9777-6F7C01B9CBE3}"/>
              </a:ext>
            </a:extLst>
          </p:cNvPr>
          <p:cNvSpPr txBox="1"/>
          <p:nvPr/>
        </p:nvSpPr>
        <p:spPr>
          <a:xfrm>
            <a:off x="411816" y="1180262"/>
            <a:ext cx="10453407" cy="2554545"/>
          </a:xfrm>
          <a:prstGeom prst="rect">
            <a:avLst/>
          </a:prstGeom>
          <a:noFill/>
        </p:spPr>
        <p:txBody>
          <a:bodyPr wrap="square">
            <a:spAutoFit/>
          </a:bodyPr>
          <a:lstStyle/>
          <a:p>
            <a:r>
              <a:rPr lang="en-US" sz="2000" dirty="0"/>
              <a:t>Developed by psychologist </a:t>
            </a:r>
            <a:r>
              <a:rPr lang="en-US" sz="2000" i="1" dirty="0"/>
              <a:t>Frederick Herzberg</a:t>
            </a:r>
            <a:r>
              <a:rPr lang="en-US" sz="2000" dirty="0"/>
              <a:t> in the late 1950s, this theory challenged the traditional view that job satisfaction and dissatisfaction were opposite ends of the same spectrum. Instead, Herzberg argued they are influenced by </a:t>
            </a:r>
            <a:r>
              <a:rPr lang="en-US" sz="2000" i="1" dirty="0"/>
              <a:t>different causes.</a:t>
            </a:r>
          </a:p>
          <a:p>
            <a:endParaRPr lang="en-US" sz="2000" i="1" dirty="0"/>
          </a:p>
          <a:p>
            <a:r>
              <a:rPr lang="en-US" sz="2000" b="1" dirty="0"/>
              <a:t>Herzberg’s Two-Factor Theory explains that job satisfaction and dissatisfaction arise from two distinct sets of factors: motivators and hygiene factors.</a:t>
            </a:r>
            <a:r>
              <a:rPr lang="en-US" sz="2000" dirty="0"/>
              <a:t> Motivators drive satisfaction, while hygiene factors prevent dissatisfaction—but don’t necessarily create satisfaction.</a:t>
            </a:r>
            <a:endParaRPr lang="en-GB" sz="2000" dirty="0"/>
          </a:p>
        </p:txBody>
      </p:sp>
      <p:graphicFrame>
        <p:nvGraphicFramePr>
          <p:cNvPr id="10" name="Table 9">
            <a:extLst>
              <a:ext uri="{FF2B5EF4-FFF2-40B4-BE49-F238E27FC236}">
                <a16:creationId xmlns:a16="http://schemas.microsoft.com/office/drawing/2014/main" id="{C8BD12B1-8A33-245F-2786-F47A2FDF4E71}"/>
              </a:ext>
            </a:extLst>
          </p:cNvPr>
          <p:cNvGraphicFramePr>
            <a:graphicFrameLocks noGrp="1"/>
          </p:cNvGraphicFramePr>
          <p:nvPr>
            <p:extLst>
              <p:ext uri="{D42A27DB-BD31-4B8C-83A1-F6EECF244321}">
                <p14:modId xmlns:p14="http://schemas.microsoft.com/office/powerpoint/2010/main" val="3191916820"/>
              </p:ext>
            </p:extLst>
          </p:nvPr>
        </p:nvGraphicFramePr>
        <p:xfrm>
          <a:off x="492498" y="3734807"/>
          <a:ext cx="10515600" cy="2019486"/>
        </p:xfrm>
        <a:graphic>
          <a:graphicData uri="http://schemas.openxmlformats.org/drawingml/2006/table">
            <a:tbl>
              <a:tblPr firstRow="1" firstCol="1" bandRow="1">
                <a:tableStyleId>{5C22544A-7EE6-4342-B048-85BDC9FD1C3A}</a:tableStyleId>
              </a:tblPr>
              <a:tblGrid>
                <a:gridCol w="2200835">
                  <a:extLst>
                    <a:ext uri="{9D8B030D-6E8A-4147-A177-3AD203B41FA5}">
                      <a16:colId xmlns:a16="http://schemas.microsoft.com/office/drawing/2014/main" val="723832581"/>
                    </a:ext>
                  </a:extLst>
                </a:gridCol>
                <a:gridCol w="4061012">
                  <a:extLst>
                    <a:ext uri="{9D8B030D-6E8A-4147-A177-3AD203B41FA5}">
                      <a16:colId xmlns:a16="http://schemas.microsoft.com/office/drawing/2014/main" val="202532909"/>
                    </a:ext>
                  </a:extLst>
                </a:gridCol>
                <a:gridCol w="4253753">
                  <a:extLst>
                    <a:ext uri="{9D8B030D-6E8A-4147-A177-3AD203B41FA5}">
                      <a16:colId xmlns:a16="http://schemas.microsoft.com/office/drawing/2014/main" val="592466776"/>
                    </a:ext>
                  </a:extLst>
                </a:gridCol>
              </a:tblGrid>
              <a:tr h="364124">
                <a:tc>
                  <a:txBody>
                    <a:bodyPr/>
                    <a:lstStyle/>
                    <a:p>
                      <a:pPr>
                        <a:lnSpc>
                          <a:spcPct val="115000"/>
                        </a:lnSpc>
                        <a:buNone/>
                      </a:pPr>
                      <a:endParaRPr lang="en-GB" sz="1800" kern="100">
                        <a:effectLst/>
                        <a:latin typeface="+mn-lt"/>
                      </a:endParaRPr>
                    </a:p>
                  </a:txBody>
                  <a:tcPr marL="9525" marR="9525" marT="9525" marB="9525" anchor="ctr"/>
                </a:tc>
                <a:tc>
                  <a:txBody>
                    <a:bodyPr/>
                    <a:lstStyle/>
                    <a:p>
                      <a:pPr algn="ctr">
                        <a:lnSpc>
                          <a:spcPct val="115000"/>
                        </a:lnSpc>
                        <a:spcAft>
                          <a:spcPts val="800"/>
                        </a:spcAft>
                        <a:buNone/>
                      </a:pPr>
                      <a:r>
                        <a:rPr lang="en-GB" sz="1800" u="sng" kern="100">
                          <a:effectLst/>
                          <a:latin typeface="+mn-lt"/>
                        </a:rPr>
                        <a:t>Definition</a:t>
                      </a:r>
                      <a:endParaRPr lang="en-GB" sz="1800" kern="100">
                        <a:effectLst/>
                        <a:latin typeface="+mn-lt"/>
                        <a:ea typeface="DengXian" panose="02010600030101010101" pitchFamily="2" charset="-122"/>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800" u="sng" kern="100" dirty="0">
                          <a:effectLst/>
                          <a:latin typeface="+mn-lt"/>
                        </a:rPr>
                        <a:t>Examples</a:t>
                      </a:r>
                      <a:endParaRPr lang="en-GB" sz="1800" kern="100" dirty="0">
                        <a:effectLst/>
                        <a:latin typeface="+mn-lt"/>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626571073"/>
                  </a:ext>
                </a:extLst>
              </a:tr>
              <a:tr h="712196">
                <a:tc>
                  <a:txBody>
                    <a:bodyPr/>
                    <a:lstStyle/>
                    <a:p>
                      <a:pPr>
                        <a:lnSpc>
                          <a:spcPct val="115000"/>
                        </a:lnSpc>
                        <a:spcAft>
                          <a:spcPts val="800"/>
                        </a:spcAft>
                        <a:buNone/>
                      </a:pPr>
                      <a:r>
                        <a:rPr lang="en-GB" sz="1800" kern="100">
                          <a:effectLst/>
                          <a:latin typeface="+mn-lt"/>
                        </a:rPr>
                        <a:t>Motivators</a:t>
                      </a:r>
                      <a:endParaRPr lang="en-GB" sz="1800" kern="100">
                        <a:effectLst/>
                        <a:latin typeface="+mn-lt"/>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dirty="0">
                          <a:effectLst/>
                          <a:latin typeface="+mn-lt"/>
                        </a:rPr>
                        <a:t>Intrinsic factors that increase job satisfaction and drive engagement</a:t>
                      </a:r>
                      <a:endParaRPr lang="en-GB" sz="1800" kern="100" dirty="0">
                        <a:effectLst/>
                        <a:latin typeface="+mn-lt"/>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latin typeface="+mn-lt"/>
                        </a:rPr>
                        <a:t>Achievement, Recognition, Work itself, Responsibility, Growth, Advancement</a:t>
                      </a:r>
                      <a:endParaRPr lang="en-GB" sz="1800" kern="100">
                        <a:effectLst/>
                        <a:latin typeface="+mn-lt"/>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947537861"/>
                  </a:ext>
                </a:extLst>
              </a:tr>
              <a:tr h="712196">
                <a:tc>
                  <a:txBody>
                    <a:bodyPr/>
                    <a:lstStyle/>
                    <a:p>
                      <a:pPr>
                        <a:lnSpc>
                          <a:spcPct val="115000"/>
                        </a:lnSpc>
                        <a:spcAft>
                          <a:spcPts val="800"/>
                        </a:spcAft>
                        <a:buNone/>
                      </a:pPr>
                      <a:r>
                        <a:rPr lang="en-GB" sz="1800" kern="100">
                          <a:effectLst/>
                          <a:latin typeface="+mn-lt"/>
                        </a:rPr>
                        <a:t>Hygiene Factors</a:t>
                      </a:r>
                      <a:endParaRPr lang="en-GB" sz="1800" kern="100">
                        <a:effectLst/>
                        <a:latin typeface="+mn-lt"/>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latin typeface="+mn-lt"/>
                        </a:rPr>
                        <a:t>Extrinsic conditions that prevent dissatisfaction but don’t create motivation</a:t>
                      </a:r>
                      <a:endParaRPr lang="en-GB" sz="1800" kern="100">
                        <a:effectLst/>
                        <a:latin typeface="+mn-lt"/>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dirty="0">
                          <a:effectLst/>
                          <a:latin typeface="+mn-lt"/>
                        </a:rPr>
                        <a:t>Salary, Company policies, Supervision, Work conditions, Job security, Relationships</a:t>
                      </a:r>
                      <a:endParaRPr lang="en-GB" sz="1800" kern="100" dirty="0">
                        <a:effectLst/>
                        <a:latin typeface="+mn-lt"/>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1610583324"/>
                  </a:ext>
                </a:extLst>
              </a:tr>
            </a:tbl>
          </a:graphicData>
        </a:graphic>
      </p:graphicFrame>
      <p:sp>
        <p:nvSpPr>
          <p:cNvPr id="12" name="TextBox 11">
            <a:extLst>
              <a:ext uri="{FF2B5EF4-FFF2-40B4-BE49-F238E27FC236}">
                <a16:creationId xmlns:a16="http://schemas.microsoft.com/office/drawing/2014/main" id="{7BE62BEE-E018-13D4-47B5-98C0BF1F2105}"/>
              </a:ext>
            </a:extLst>
          </p:cNvPr>
          <p:cNvSpPr txBox="1"/>
          <p:nvPr/>
        </p:nvSpPr>
        <p:spPr>
          <a:xfrm>
            <a:off x="411816" y="5922491"/>
            <a:ext cx="10688731" cy="707886"/>
          </a:xfrm>
          <a:prstGeom prst="rect">
            <a:avLst/>
          </a:prstGeom>
          <a:noFill/>
        </p:spPr>
        <p:txBody>
          <a:bodyPr wrap="square">
            <a:spAutoFit/>
          </a:bodyPr>
          <a:lstStyle/>
          <a:p>
            <a:r>
              <a:rPr lang="en-US" sz="2000" dirty="0"/>
              <a:t>Satisfaction and dissatisfaction stem from </a:t>
            </a:r>
            <a:r>
              <a:rPr lang="en-US" sz="2000" i="1" dirty="0"/>
              <a:t>different sources</a:t>
            </a:r>
            <a:r>
              <a:rPr lang="en-US" sz="2000" dirty="0"/>
              <a:t>. Improving hygiene prevents unhappiness; boosting motivators drives fulfillment.</a:t>
            </a:r>
            <a:endParaRPr lang="en-GB" sz="2000" dirty="0"/>
          </a:p>
        </p:txBody>
      </p:sp>
      <p:sp>
        <p:nvSpPr>
          <p:cNvPr id="14" name="TextBox 13">
            <a:extLst>
              <a:ext uri="{FF2B5EF4-FFF2-40B4-BE49-F238E27FC236}">
                <a16:creationId xmlns:a16="http://schemas.microsoft.com/office/drawing/2014/main" id="{CE81F1C5-27E3-10A0-42B4-AB2DB6C91529}"/>
              </a:ext>
            </a:extLst>
          </p:cNvPr>
          <p:cNvSpPr txBox="1"/>
          <p:nvPr/>
        </p:nvSpPr>
        <p:spPr>
          <a:xfrm>
            <a:off x="411816" y="263563"/>
            <a:ext cx="7414372" cy="832600"/>
          </a:xfrm>
          <a:prstGeom prst="rect">
            <a:avLst/>
          </a:prstGeom>
          <a:noFill/>
        </p:spPr>
        <p:txBody>
          <a:bodyPr wrap="square">
            <a:spAutoFit/>
          </a:bodyPr>
          <a:lstStyle/>
          <a:p>
            <a:pPr>
              <a:lnSpc>
                <a:spcPct val="115000"/>
              </a:lnSpc>
              <a:spcAft>
                <a:spcPts val="800"/>
              </a:spcAft>
              <a:buNone/>
            </a:pPr>
            <a:r>
              <a:rPr lang="en-GB" sz="4400" b="1" kern="100" dirty="0">
                <a:effectLst/>
                <a:latin typeface="Aptos" panose="020B0004020202020204" pitchFamily="34" charset="0"/>
                <a:ea typeface="DengXian" panose="02010600030101010101" pitchFamily="2" charset="-122"/>
                <a:cs typeface="Times New Roman" panose="02020603050405020304" pitchFamily="18" charset="0"/>
              </a:rPr>
              <a:t>Bg. </a:t>
            </a:r>
            <a:r>
              <a:rPr lang="en-GB" sz="3600" b="1" kern="100" dirty="0">
                <a:effectLst/>
                <a:latin typeface="Aptos" panose="020B0004020202020204" pitchFamily="34" charset="0"/>
                <a:ea typeface="DengXian" panose="02010600030101010101" pitchFamily="2" charset="-122"/>
                <a:cs typeface="Times New Roman" panose="02020603050405020304" pitchFamily="18" charset="0"/>
              </a:rPr>
              <a:t>Herzberg’s Two-Factor Theory</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435999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B863D-C188-983D-BD33-255C40B8D24E}"/>
              </a:ext>
            </a:extLst>
          </p:cNvPr>
          <p:cNvSpPr>
            <a:spLocks noGrp="1"/>
          </p:cNvSpPr>
          <p:nvPr>
            <p:ph type="title"/>
          </p:nvPr>
        </p:nvSpPr>
        <p:spPr>
          <a:xfrm>
            <a:off x="411480" y="987552"/>
            <a:ext cx="4485861" cy="1088136"/>
          </a:xfrm>
        </p:spPr>
        <p:txBody>
          <a:bodyPr anchor="b">
            <a:normAutofit/>
          </a:bodyPr>
          <a:lstStyle/>
          <a:p>
            <a:r>
              <a:rPr lang="en-GB" sz="3400"/>
              <a:t>Activity: </a:t>
            </a:r>
            <a:r>
              <a:rPr lang="en-GB" sz="3400" b="1"/>
              <a:t>Intrinsic &amp; Extrinsic motivation</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F2E7EF-B72C-CAA8-FCCD-2D2D11EA9F14}"/>
              </a:ext>
            </a:extLst>
          </p:cNvPr>
          <p:cNvSpPr>
            <a:spLocks noGrp="1"/>
          </p:cNvSpPr>
          <p:nvPr>
            <p:ph idx="1"/>
          </p:nvPr>
        </p:nvSpPr>
        <p:spPr>
          <a:xfrm>
            <a:off x="411479" y="2560320"/>
            <a:ext cx="5061273" cy="3584448"/>
          </a:xfrm>
        </p:spPr>
        <p:txBody>
          <a:bodyPr anchor="t">
            <a:normAutofit/>
          </a:bodyPr>
          <a:lstStyle/>
          <a:p>
            <a:pPr marL="0" indent="0">
              <a:buNone/>
            </a:pPr>
            <a:r>
              <a:rPr lang="en-GB" sz="2400" dirty="0"/>
              <a:t>Research and document a definition for:</a:t>
            </a:r>
          </a:p>
          <a:p>
            <a:pPr marL="457200" lvl="0" indent="-457200">
              <a:buFont typeface="+mj-lt"/>
              <a:buAutoNum type="arabicPeriod"/>
            </a:pPr>
            <a:r>
              <a:rPr lang="en-GB" sz="2400" dirty="0">
                <a:highlight>
                  <a:srgbClr val="FFFF00"/>
                </a:highlight>
              </a:rPr>
              <a:t>Intrinsic motivation</a:t>
            </a:r>
            <a:r>
              <a:rPr lang="en-GB" sz="2400" dirty="0"/>
              <a:t>?</a:t>
            </a:r>
          </a:p>
          <a:p>
            <a:pPr marL="457200" lvl="0" indent="-457200">
              <a:buFont typeface="+mj-lt"/>
              <a:buAutoNum type="arabicPeriod"/>
            </a:pPr>
            <a:r>
              <a:rPr lang="en-GB" sz="2400" dirty="0">
                <a:highlight>
                  <a:srgbClr val="FFFF00"/>
                </a:highlight>
              </a:rPr>
              <a:t>Extrinsic motivation</a:t>
            </a:r>
            <a:r>
              <a:rPr lang="en-GB" sz="2400" dirty="0"/>
              <a:t>?</a:t>
            </a:r>
          </a:p>
          <a:p>
            <a:pPr marL="0" indent="0">
              <a:buNone/>
            </a:pPr>
            <a:r>
              <a:rPr lang="en-GB" sz="2400" dirty="0"/>
              <a:t>Share if asked.</a:t>
            </a:r>
          </a:p>
          <a:p>
            <a:pPr marL="0" indent="0">
              <a:buNone/>
            </a:pPr>
            <a:endParaRPr lang="en-GB" sz="1700" dirty="0"/>
          </a:p>
        </p:txBody>
      </p:sp>
      <p:pic>
        <p:nvPicPr>
          <p:cNvPr id="5" name="Picture 4" descr="A person jumping in the air&#10;&#10;AI-generated content may be incorrect.">
            <a:extLst>
              <a:ext uri="{FF2B5EF4-FFF2-40B4-BE49-F238E27FC236}">
                <a16:creationId xmlns:a16="http://schemas.microsoft.com/office/drawing/2014/main" id="{32BB658A-C275-7ADA-E373-F6FB72271B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667" r="15049"/>
          <a:stretch>
            <a:fillRect/>
          </a:stretch>
        </p:blipFill>
        <p:spPr>
          <a:xfrm>
            <a:off x="5581934" y="10"/>
            <a:ext cx="6610066"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917795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CD94B-FD3A-02DF-E990-7BF05A760B53}"/>
              </a:ext>
            </a:extLst>
          </p:cNvPr>
          <p:cNvSpPr>
            <a:spLocks noGrp="1"/>
          </p:cNvSpPr>
          <p:nvPr>
            <p:ph type="title"/>
          </p:nvPr>
        </p:nvSpPr>
        <p:spPr/>
        <p:txBody>
          <a:bodyPr>
            <a:normAutofit/>
          </a:bodyPr>
          <a:lstStyle/>
          <a:p>
            <a:r>
              <a:rPr lang="en-GB" sz="4800" dirty="0"/>
              <a:t>Bg. </a:t>
            </a:r>
            <a:r>
              <a:rPr lang="en-GB" dirty="0"/>
              <a:t>Intrinsic &amp; Extrinsic motivation</a:t>
            </a:r>
          </a:p>
        </p:txBody>
      </p:sp>
      <p:sp>
        <p:nvSpPr>
          <p:cNvPr id="3" name="Content Placeholder 2">
            <a:extLst>
              <a:ext uri="{FF2B5EF4-FFF2-40B4-BE49-F238E27FC236}">
                <a16:creationId xmlns:a16="http://schemas.microsoft.com/office/drawing/2014/main" id="{8395C518-743A-1C59-BF17-1C98A549C579}"/>
              </a:ext>
            </a:extLst>
          </p:cNvPr>
          <p:cNvSpPr>
            <a:spLocks noGrp="1"/>
          </p:cNvSpPr>
          <p:nvPr>
            <p:ph idx="1"/>
          </p:nvPr>
        </p:nvSpPr>
        <p:spPr>
          <a:xfrm>
            <a:off x="1115568" y="2341547"/>
            <a:ext cx="10168128" cy="3694176"/>
          </a:xfrm>
        </p:spPr>
        <p:txBody>
          <a:bodyPr>
            <a:normAutofit fontScale="85000" lnSpcReduction="20000"/>
          </a:bodyPr>
          <a:lstStyle/>
          <a:p>
            <a:pPr lvl="0"/>
            <a:r>
              <a:rPr lang="en-GB" b="1" dirty="0"/>
              <a:t>Intrinsic motivation </a:t>
            </a:r>
            <a:r>
              <a:rPr lang="en-GB" dirty="0"/>
              <a:t>arises from</a:t>
            </a:r>
            <a:r>
              <a:rPr lang="en-GB" b="1" dirty="0"/>
              <a:t> internal satisfaction </a:t>
            </a:r>
            <a:r>
              <a:rPr lang="en-GB" dirty="0"/>
              <a:t>and purpose. It involves doing something because it is inherently interesting or enjoyable. It’s driven by internal rewards like </a:t>
            </a:r>
            <a:r>
              <a:rPr lang="en-GB" i="1" dirty="0"/>
              <a:t>personal growth, autonomy, mastery, and purpose</a:t>
            </a:r>
            <a:r>
              <a:rPr lang="en-GB" dirty="0"/>
              <a:t>.</a:t>
            </a:r>
          </a:p>
          <a:p>
            <a:pPr lvl="0"/>
            <a:r>
              <a:rPr lang="en-GB" b="1" dirty="0"/>
              <a:t>Extrinsic motivation </a:t>
            </a:r>
            <a:r>
              <a:rPr lang="en-GB" dirty="0"/>
              <a:t>is driven by</a:t>
            </a:r>
            <a:r>
              <a:rPr lang="en-GB" b="1" dirty="0"/>
              <a:t> external rewards or pressures. </a:t>
            </a:r>
            <a:r>
              <a:rPr lang="en-GB" dirty="0"/>
              <a:t>It involves performing a task to earn a reward or avoid punishment. This includes bonuses, promotions, praise, or fear of reprimand.</a:t>
            </a:r>
          </a:p>
          <a:p>
            <a:r>
              <a:rPr lang="en-GB" b="1" dirty="0"/>
              <a:t>Different Leadership and management styles influence which type of motivation drives us </a:t>
            </a:r>
            <a:r>
              <a:rPr lang="en-GB" dirty="0"/>
              <a:t>in an organisation, and affects job satisfaction, employee engagement, performance and culture.</a:t>
            </a:r>
          </a:p>
          <a:p>
            <a:endParaRPr lang="en-GB" dirty="0"/>
          </a:p>
        </p:txBody>
      </p:sp>
    </p:spTree>
    <p:extLst>
      <p:ext uri="{BB962C8B-B14F-4D97-AF65-F5344CB8AC3E}">
        <p14:creationId xmlns:p14="http://schemas.microsoft.com/office/powerpoint/2010/main" val="2192305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EE14C7-7DDC-D5AF-DE5D-7981AD43CCCB}"/>
              </a:ext>
            </a:extLst>
          </p:cNvPr>
          <p:cNvSpPr txBox="1"/>
          <p:nvPr/>
        </p:nvSpPr>
        <p:spPr>
          <a:xfrm>
            <a:off x="391235" y="149640"/>
            <a:ext cx="11627893" cy="6558719"/>
          </a:xfrm>
          <a:prstGeom prst="rect">
            <a:avLst/>
          </a:prstGeom>
          <a:noFill/>
        </p:spPr>
        <p:txBody>
          <a:bodyPr wrap="square">
            <a:spAutoFit/>
          </a:bodyPr>
          <a:lstStyle/>
          <a:p>
            <a:pPr>
              <a:lnSpc>
                <a:spcPct val="115000"/>
              </a:lnSpc>
              <a:spcAft>
                <a:spcPts val="800"/>
              </a:spcAft>
              <a:buNone/>
            </a:pPr>
            <a:r>
              <a:rPr lang="en-GB" sz="4000" b="1" kern="100" dirty="0">
                <a:effectLst/>
                <a:latin typeface="Aptos" panose="020B0004020202020204" pitchFamily="34" charset="0"/>
                <a:ea typeface="DengXian" panose="02010600030101010101" pitchFamily="2" charset="-122"/>
                <a:cs typeface="Times New Roman" panose="02020603050405020304" pitchFamily="18" charset="0"/>
              </a:rPr>
              <a:t>Bg. </a:t>
            </a:r>
            <a:r>
              <a:rPr lang="en-GB" sz="3200" b="1" u="sng" kern="100" dirty="0">
                <a:effectLst/>
                <a:latin typeface="Aptos" panose="020B0004020202020204" pitchFamily="34" charset="0"/>
                <a:ea typeface="DengXian" panose="02010600030101010101" pitchFamily="2" charset="-122"/>
                <a:cs typeface="Times New Roman" panose="02020603050405020304" pitchFamily="18" charset="0"/>
              </a:rPr>
              <a:t>L&amp;M styles </a:t>
            </a:r>
            <a:r>
              <a:rPr lang="en-GB" sz="3200" b="1" u="sng" kern="100" dirty="0">
                <a:latin typeface="Aptos" panose="020B0004020202020204" pitchFamily="34" charset="0"/>
                <a:ea typeface="DengXian" panose="02010600030101010101" pitchFamily="2" charset="-122"/>
                <a:cs typeface="Times New Roman" panose="02020603050405020304" pitchFamily="18" charset="0"/>
              </a:rPr>
              <a:t>and </a:t>
            </a:r>
            <a:r>
              <a:rPr lang="en-GB" sz="3200" b="1" u="sng" kern="100" dirty="0">
                <a:effectLst/>
                <a:latin typeface="Aptos" panose="020B0004020202020204" pitchFamily="34" charset="0"/>
                <a:ea typeface="DengXian" panose="02010600030101010101" pitchFamily="2" charset="-122"/>
                <a:cs typeface="Times New Roman" panose="02020603050405020304" pitchFamily="18" charset="0"/>
              </a:rPr>
              <a:t>intrinsic &amp; extrinsic motivation</a:t>
            </a:r>
            <a:endParaRPr lang="en-GB" sz="3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Key insights:</a:t>
            </a:r>
            <a:endPar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Modern research</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highlights that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intrinsic motivation leads to more engagement</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creativity</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and resilience. For example, companies that foster autonomy and purpose see lower turnover and higher innovation [</a:t>
            </a:r>
            <a:r>
              <a:rPr lang="en-GB" sz="20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2"/>
              </a:rPr>
              <a:t>1</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Extrinsic rewards</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can be effective for routine tasks but may </a:t>
            </a:r>
            <a:r>
              <a:rPr lang="en-GB" sz="2000" i="1" kern="100" dirty="0">
                <a:effectLst/>
                <a:latin typeface="Aptos" panose="020B0004020202020204" pitchFamily="34" charset="0"/>
                <a:ea typeface="DengXian" panose="02010600030101010101" pitchFamily="2" charset="-122"/>
                <a:cs typeface="Times New Roman" panose="02020603050405020304" pitchFamily="18" charset="0"/>
              </a:rPr>
              <a:t>undermine intrinsic motivation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if overused [</a:t>
            </a:r>
            <a:r>
              <a:rPr lang="en-GB" sz="20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3"/>
              </a:rPr>
              <a:t>2</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Hybrid approaches</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are increasingly popular—balancing extrinsic incentives with intrinsic motivators like meaningful work and growth opportunities [</a:t>
            </a:r>
            <a:r>
              <a:rPr lang="en-GB" sz="20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4"/>
              </a:rPr>
              <a:t>3</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20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5"/>
              </a:rPr>
              <a:t>4</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a:p>
            <a:pPr>
              <a:lnSpc>
                <a:spcPct val="115000"/>
              </a:lnSpc>
              <a:spcAft>
                <a:spcPts val="800"/>
              </a:spcAft>
              <a:buNone/>
            </a:pP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Practical implications for Leaders:</a:t>
            </a:r>
            <a:endPar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Use intrinsic motivation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to foster long-term commitment: provide meaningful work, autonomy, and opportunities for mastery.</a:t>
            </a: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Apply extrinsic rewards</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such as pay, promotion and other incentives to meet lower level needs.</a:t>
            </a: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Tailor your style</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Different teams and individuals respond to different motivators. Emotional intelligence and situational awareness are key.</a:t>
            </a:r>
          </a:p>
        </p:txBody>
      </p:sp>
    </p:spTree>
    <p:extLst>
      <p:ext uri="{BB962C8B-B14F-4D97-AF65-F5344CB8AC3E}">
        <p14:creationId xmlns:p14="http://schemas.microsoft.com/office/powerpoint/2010/main" val="3188933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2E427-5BD7-8F5B-CE98-50B2F21CA919}"/>
              </a:ext>
            </a:extLst>
          </p:cNvPr>
          <p:cNvSpPr>
            <a:spLocks noGrp="1"/>
          </p:cNvSpPr>
          <p:nvPr>
            <p:ph type="title"/>
          </p:nvPr>
        </p:nvSpPr>
        <p:spPr/>
        <p:txBody>
          <a:bodyPr>
            <a:normAutofit/>
          </a:bodyPr>
          <a:lstStyle/>
          <a:p>
            <a:r>
              <a:rPr lang="en-GB" b="1" kern="100" dirty="0">
                <a:effectLst/>
                <a:latin typeface="Aptos" panose="020B0004020202020204" pitchFamily="34" charset="0"/>
                <a:ea typeface="DengXian" panose="02010600030101010101" pitchFamily="2" charset="-122"/>
                <a:cs typeface="Times New Roman" panose="02020603050405020304" pitchFamily="18" charset="0"/>
              </a:rPr>
              <a:t>Theory: Maslow’s Hierarchy of Needs</a:t>
            </a:r>
            <a:endParaRPr lang="en-GB" dirty="0"/>
          </a:p>
        </p:txBody>
      </p:sp>
      <p:sp>
        <p:nvSpPr>
          <p:cNvPr id="3" name="Content Placeholder 2">
            <a:extLst>
              <a:ext uri="{FF2B5EF4-FFF2-40B4-BE49-F238E27FC236}">
                <a16:creationId xmlns:a16="http://schemas.microsoft.com/office/drawing/2014/main" id="{4D2BA468-9B84-6000-4277-3659528980B8}"/>
              </a:ext>
            </a:extLst>
          </p:cNvPr>
          <p:cNvSpPr>
            <a:spLocks noGrp="1"/>
          </p:cNvSpPr>
          <p:nvPr>
            <p:ph idx="1"/>
          </p:nvPr>
        </p:nvSpPr>
        <p:spPr>
          <a:xfrm>
            <a:off x="1060977" y="2227320"/>
            <a:ext cx="10645736" cy="3694176"/>
          </a:xfrm>
        </p:spPr>
        <p:txBody>
          <a:bodyPr>
            <a:normAutofit/>
          </a:bodyPr>
          <a:lstStyle/>
          <a:p>
            <a:pPr marL="0" indent="0">
              <a:lnSpc>
                <a:spcPct val="115000"/>
              </a:lnSpc>
              <a:spcAft>
                <a:spcPts val="800"/>
              </a:spcAft>
              <a:buNone/>
            </a:pPr>
            <a:r>
              <a:rPr lang="en-GB" kern="100" dirty="0">
                <a:effectLst/>
                <a:ea typeface="DengXian" panose="02010600030101010101" pitchFamily="2" charset="-122"/>
                <a:cs typeface="Times New Roman" panose="02020603050405020304" pitchFamily="18" charset="0"/>
              </a:rPr>
              <a:t>In no more than 200 words, r</a:t>
            </a:r>
            <a:r>
              <a:rPr lang="en-GB" kern="100" dirty="0">
                <a:effectLst/>
                <a:latin typeface="Aptos" panose="020B0004020202020204" pitchFamily="34" charset="0"/>
                <a:ea typeface="DengXian" panose="02010600030101010101" pitchFamily="2" charset="-122"/>
                <a:cs typeface="Times New Roman" panose="02020603050405020304" pitchFamily="18" charset="0"/>
              </a:rPr>
              <a:t>esearch and document:</a:t>
            </a:r>
          </a:p>
          <a:p>
            <a:pPr marL="342900" lvl="0" indent="-342900">
              <a:lnSpc>
                <a:spcPct val="115000"/>
              </a:lnSpc>
              <a:buFont typeface="+mj-lt"/>
              <a:buAutoNum type="arabicPeriod"/>
            </a:pPr>
            <a:r>
              <a:rPr lang="en-GB" kern="100" dirty="0">
                <a:effectLst/>
                <a:latin typeface="Aptos" panose="020B0004020202020204" pitchFamily="34" charset="0"/>
                <a:ea typeface="DengXian" panose="02010600030101010101" pitchFamily="2" charset="-122"/>
                <a:cs typeface="Times New Roman" panose="02020603050405020304" pitchFamily="18" charset="0"/>
              </a:rPr>
              <a:t>Q. What is </a:t>
            </a:r>
            <a:r>
              <a:rPr lang="en-GB"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Maslow’s Hierarchy of Needs</a:t>
            </a:r>
            <a:r>
              <a:rPr lang="en-GB" kern="100" dirty="0">
                <a:effectLst/>
                <a:latin typeface="Aptos" panose="020B0004020202020204" pitchFamily="34" charset="0"/>
                <a:ea typeface="DengXian" panose="02010600030101010101" pitchFamily="2" charset="-122"/>
                <a:cs typeface="Times New Roman" panose="02020603050405020304" pitchFamily="18" charset="0"/>
              </a:rPr>
              <a:t>?</a:t>
            </a:r>
          </a:p>
          <a:p>
            <a:pPr marL="342900" lvl="0" indent="-342900">
              <a:lnSpc>
                <a:spcPct val="115000"/>
              </a:lnSpc>
              <a:buFont typeface="+mj-lt"/>
              <a:buAutoNum type="arabicPeriod"/>
            </a:pPr>
            <a:r>
              <a:rPr lang="en-GB" kern="100" dirty="0">
                <a:effectLst/>
                <a:latin typeface="Aptos" panose="020B0004020202020204" pitchFamily="34" charset="0"/>
                <a:ea typeface="DengXian" panose="02010600030101010101" pitchFamily="2" charset="-122"/>
                <a:cs typeface="Times New Roman" panose="02020603050405020304" pitchFamily="18" charset="0"/>
              </a:rPr>
              <a:t>Q. An </a:t>
            </a:r>
            <a:r>
              <a:rPr lang="en-GB"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image</a:t>
            </a:r>
            <a:r>
              <a:rPr lang="en-GB" kern="100" dirty="0">
                <a:effectLst/>
                <a:latin typeface="Aptos" panose="020B0004020202020204" pitchFamily="34" charset="0"/>
                <a:ea typeface="DengXian" panose="02010600030101010101" pitchFamily="2" charset="-122"/>
                <a:cs typeface="Times New Roman" panose="02020603050405020304" pitchFamily="18" charset="0"/>
              </a:rPr>
              <a:t> of Maslow’s Hierarchy of Needs?</a:t>
            </a:r>
          </a:p>
          <a:p>
            <a:pPr marL="342900" lvl="0" indent="-342900">
              <a:lnSpc>
                <a:spcPct val="115000"/>
              </a:lnSpc>
              <a:buFont typeface="+mj-lt"/>
              <a:buAutoNum type="arabicPeriod"/>
            </a:pPr>
            <a:r>
              <a:rPr lang="en-GB" kern="100" dirty="0">
                <a:effectLst/>
                <a:latin typeface="Aptos" panose="020B0004020202020204" pitchFamily="34" charset="0"/>
                <a:ea typeface="DengXian" panose="02010600030101010101" pitchFamily="2" charset="-122"/>
                <a:cs typeface="Times New Roman" panose="02020603050405020304" pitchFamily="18" charset="0"/>
              </a:rPr>
              <a:t>Q. </a:t>
            </a:r>
            <a:r>
              <a:rPr lang="en-GB" b="1" kern="100" dirty="0">
                <a:effectLst/>
                <a:latin typeface="Aptos" panose="020B0004020202020204" pitchFamily="34" charset="0"/>
                <a:ea typeface="DengXian" panose="02010600030101010101" pitchFamily="2" charset="-122"/>
                <a:cs typeface="Times New Roman" panose="02020603050405020304" pitchFamily="18" charset="0"/>
              </a:rPr>
              <a:t>How does </a:t>
            </a:r>
            <a:r>
              <a:rPr lang="en-GB"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Maslow’s Hierarchy of Needs relate to Leadership &amp; Management styles</a:t>
            </a:r>
            <a:r>
              <a:rPr lang="en-GB" kern="100" dirty="0">
                <a:effectLst/>
                <a:latin typeface="Aptos" panose="020B0004020202020204" pitchFamily="34" charset="0"/>
                <a:ea typeface="DengXian" panose="02010600030101010101" pitchFamily="2" charset="-122"/>
                <a:cs typeface="Times New Roman" panose="02020603050405020304" pitchFamily="18" charset="0"/>
              </a:rPr>
              <a:t>?</a:t>
            </a:r>
          </a:p>
          <a:p>
            <a:pPr marL="0" lvl="0" indent="0">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Share if asked.</a:t>
            </a:r>
          </a:p>
        </p:txBody>
      </p:sp>
    </p:spTree>
    <p:extLst>
      <p:ext uri="{BB962C8B-B14F-4D97-AF65-F5344CB8AC3E}">
        <p14:creationId xmlns:p14="http://schemas.microsoft.com/office/powerpoint/2010/main" val="3235475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946ED0-CBF2-1AF7-9EC5-74A010C3693F}"/>
              </a:ext>
            </a:extLst>
          </p:cNvPr>
          <p:cNvPicPr>
            <a:picLocks noChangeAspect="1"/>
          </p:cNvPicPr>
          <p:nvPr/>
        </p:nvPicPr>
        <p:blipFill>
          <a:blip r:embed="rId2"/>
          <a:stretch>
            <a:fillRect/>
          </a:stretch>
        </p:blipFill>
        <p:spPr>
          <a:xfrm>
            <a:off x="2623679" y="0"/>
            <a:ext cx="6944641" cy="6858000"/>
          </a:xfrm>
          <a:prstGeom prst="rect">
            <a:avLst/>
          </a:prstGeom>
        </p:spPr>
      </p:pic>
      <p:sp>
        <p:nvSpPr>
          <p:cNvPr id="4" name="TextBox 3">
            <a:extLst>
              <a:ext uri="{FF2B5EF4-FFF2-40B4-BE49-F238E27FC236}">
                <a16:creationId xmlns:a16="http://schemas.microsoft.com/office/drawing/2014/main" id="{FD22FFFB-828E-07FB-73F6-288306146639}"/>
              </a:ext>
            </a:extLst>
          </p:cNvPr>
          <p:cNvSpPr txBox="1"/>
          <p:nvPr/>
        </p:nvSpPr>
        <p:spPr>
          <a:xfrm>
            <a:off x="9792132" y="6642556"/>
            <a:ext cx="1858201" cy="215444"/>
          </a:xfrm>
          <a:prstGeom prst="rect">
            <a:avLst/>
          </a:prstGeom>
          <a:noFill/>
        </p:spPr>
        <p:txBody>
          <a:bodyPr wrap="none" rtlCol="0">
            <a:spAutoFit/>
          </a:bodyPr>
          <a:lstStyle/>
          <a:p>
            <a:r>
              <a:rPr lang="en-US" sz="800" dirty="0"/>
              <a:t>Fig. Maslow's Hierarchy of Needs[</a:t>
            </a:r>
            <a:r>
              <a:rPr lang="en-US" sz="800" dirty="0">
                <a:hlinkClick r:id="rId3"/>
              </a:rPr>
              <a:t>1</a:t>
            </a:r>
            <a:r>
              <a:rPr lang="en-US" sz="800" dirty="0"/>
              <a:t>]</a:t>
            </a:r>
            <a:endParaRPr lang="en-GB" sz="800" dirty="0"/>
          </a:p>
        </p:txBody>
      </p:sp>
      <p:sp>
        <p:nvSpPr>
          <p:cNvPr id="5" name="TextBox 4">
            <a:extLst>
              <a:ext uri="{FF2B5EF4-FFF2-40B4-BE49-F238E27FC236}">
                <a16:creationId xmlns:a16="http://schemas.microsoft.com/office/drawing/2014/main" id="{C3C59A19-ED05-C32F-1D16-BB78072E346C}"/>
              </a:ext>
            </a:extLst>
          </p:cNvPr>
          <p:cNvSpPr txBox="1"/>
          <p:nvPr/>
        </p:nvSpPr>
        <p:spPr>
          <a:xfrm>
            <a:off x="75063" y="54593"/>
            <a:ext cx="3178371" cy="523220"/>
          </a:xfrm>
          <a:prstGeom prst="rect">
            <a:avLst/>
          </a:prstGeom>
          <a:noFill/>
        </p:spPr>
        <p:txBody>
          <a:bodyPr wrap="none" rtlCol="0">
            <a:spAutoFit/>
          </a:bodyPr>
          <a:lstStyle/>
          <a:p>
            <a:r>
              <a:rPr lang="en-GB" sz="2800" b="1" dirty="0"/>
              <a:t>Bg. </a:t>
            </a:r>
            <a:r>
              <a:rPr lang="en-GB" sz="2600" dirty="0"/>
              <a:t>Visual overview</a:t>
            </a:r>
          </a:p>
        </p:txBody>
      </p:sp>
    </p:spTree>
    <p:extLst>
      <p:ext uri="{BB962C8B-B14F-4D97-AF65-F5344CB8AC3E}">
        <p14:creationId xmlns:p14="http://schemas.microsoft.com/office/powerpoint/2010/main" val="2158657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E3CAD-A6DF-C187-7E1E-499300A875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F3BDE2-16DC-9E8E-3802-ABEB5C64558A}"/>
              </a:ext>
            </a:extLst>
          </p:cNvPr>
          <p:cNvSpPr>
            <a:spLocks noGrp="1"/>
          </p:cNvSpPr>
          <p:nvPr>
            <p:ph type="title"/>
          </p:nvPr>
        </p:nvSpPr>
        <p:spPr/>
        <p:txBody>
          <a:bodyPr>
            <a:normAutofit fontScale="90000"/>
          </a:bodyPr>
          <a:lstStyle/>
          <a:p>
            <a:r>
              <a:rPr lang="en-GB" dirty="0">
                <a:highlight>
                  <a:srgbClr val="FFFF00"/>
                </a:highlight>
              </a:rPr>
              <a:t>Activity:</a:t>
            </a:r>
            <a:r>
              <a:rPr lang="en-GB" dirty="0"/>
              <a:t> </a:t>
            </a:r>
            <a:r>
              <a:rPr lang="en-GB" b="1" kern="100" dirty="0">
                <a:effectLst/>
                <a:latin typeface="Aptos" panose="020B0004020202020204" pitchFamily="34" charset="0"/>
                <a:ea typeface="DengXian" panose="02010600030101010101" pitchFamily="2" charset="-122"/>
                <a:cs typeface="Times New Roman" panose="02020603050405020304" pitchFamily="18" charset="0"/>
              </a:rPr>
              <a:t>Maslow’s Extended Hierarchy of Needs</a:t>
            </a:r>
            <a:endParaRPr lang="en-GB" dirty="0"/>
          </a:p>
        </p:txBody>
      </p:sp>
      <p:sp>
        <p:nvSpPr>
          <p:cNvPr id="3" name="Content Placeholder 2">
            <a:extLst>
              <a:ext uri="{FF2B5EF4-FFF2-40B4-BE49-F238E27FC236}">
                <a16:creationId xmlns:a16="http://schemas.microsoft.com/office/drawing/2014/main" id="{6FB4339A-636C-E4C6-F68A-8542A073ACF9}"/>
              </a:ext>
            </a:extLst>
          </p:cNvPr>
          <p:cNvSpPr>
            <a:spLocks noGrp="1"/>
          </p:cNvSpPr>
          <p:nvPr>
            <p:ph idx="1"/>
          </p:nvPr>
        </p:nvSpPr>
        <p:spPr>
          <a:xfrm>
            <a:off x="590330" y="2220597"/>
            <a:ext cx="10645736" cy="3694176"/>
          </a:xfrm>
        </p:spPr>
        <p:txBody>
          <a:bodyPr>
            <a:normAutofit/>
          </a:bodyPr>
          <a:lstStyle/>
          <a:p>
            <a:pPr marL="0" indent="0">
              <a:lnSpc>
                <a:spcPct val="115000"/>
              </a:lnSpc>
              <a:spcAft>
                <a:spcPts val="800"/>
              </a:spcAft>
              <a:buNone/>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Research and document:</a:t>
            </a:r>
          </a:p>
          <a:p>
            <a:pPr marL="342900" lvl="0" indent="-342900">
              <a:lnSpc>
                <a:spcPct val="115000"/>
              </a:lnSpc>
              <a:buFont typeface="+mj-lt"/>
              <a:buAutoNum type="arabicPeriod"/>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Q. An </a:t>
            </a:r>
            <a:r>
              <a:rPr lang="en-GB" sz="32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image</a:t>
            </a: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 of Maslow’s </a:t>
            </a:r>
            <a:r>
              <a:rPr lang="en-GB" sz="32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Extended</a:t>
            </a: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 Hierarchy of Needs?</a:t>
            </a:r>
          </a:p>
          <a:p>
            <a:pPr marL="0" lvl="0" indent="0">
              <a:lnSpc>
                <a:spcPct val="115000"/>
              </a:lnSpc>
              <a:buNone/>
            </a:pPr>
            <a:r>
              <a:rPr lang="en-GB" sz="3200" kern="100" dirty="0">
                <a:latin typeface="Aptos" panose="020B0004020202020204" pitchFamily="34" charset="0"/>
                <a:ea typeface="DengXian" panose="02010600030101010101" pitchFamily="2" charset="-122"/>
                <a:cs typeface="Times New Roman" panose="02020603050405020304" pitchFamily="18" charset="0"/>
              </a:rPr>
              <a:t>First to post in the chat wins… </a:t>
            </a:r>
            <a:r>
              <a:rPr lang="en-GB" sz="3200" kern="100" dirty="0">
                <a:latin typeface="Aptos" panose="020B0004020202020204" pitchFamily="34" charset="0"/>
                <a:ea typeface="DengXian" panose="02010600030101010101" pitchFamily="2" charset="-122"/>
                <a:cs typeface="Times New Roman" panose="02020603050405020304" pitchFamily="18" charset="0"/>
                <a:sym typeface="Wingdings" panose="05000000000000000000" pitchFamily="2" charset="2"/>
              </a:rPr>
              <a:t></a:t>
            </a:r>
            <a:endParaRPr lang="en-GB" sz="3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926275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yramid of text and words&#10;&#10;AI-generated content may be incorrect.">
            <a:extLst>
              <a:ext uri="{FF2B5EF4-FFF2-40B4-BE49-F238E27FC236}">
                <a16:creationId xmlns:a16="http://schemas.microsoft.com/office/drawing/2014/main" id="{AA778693-2865-9C40-3C45-CB89E1C97E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7260" y="0"/>
            <a:ext cx="9853073" cy="6858000"/>
          </a:xfrm>
          <a:prstGeom prst="rect">
            <a:avLst/>
          </a:prstGeom>
        </p:spPr>
      </p:pic>
      <p:sp>
        <p:nvSpPr>
          <p:cNvPr id="4" name="TextBox 3">
            <a:extLst>
              <a:ext uri="{FF2B5EF4-FFF2-40B4-BE49-F238E27FC236}">
                <a16:creationId xmlns:a16="http://schemas.microsoft.com/office/drawing/2014/main" id="{B48DF323-AD3B-F7AB-146D-9DF34E45C632}"/>
              </a:ext>
            </a:extLst>
          </p:cNvPr>
          <p:cNvSpPr txBox="1"/>
          <p:nvPr/>
        </p:nvSpPr>
        <p:spPr>
          <a:xfrm>
            <a:off x="75063" y="54593"/>
            <a:ext cx="3178371" cy="523220"/>
          </a:xfrm>
          <a:prstGeom prst="rect">
            <a:avLst/>
          </a:prstGeom>
          <a:noFill/>
        </p:spPr>
        <p:txBody>
          <a:bodyPr wrap="none" rtlCol="0">
            <a:spAutoFit/>
          </a:bodyPr>
          <a:lstStyle/>
          <a:p>
            <a:r>
              <a:rPr lang="en-GB" sz="2800" b="1" dirty="0"/>
              <a:t>Bg. </a:t>
            </a:r>
            <a:r>
              <a:rPr lang="en-GB" sz="2600" dirty="0"/>
              <a:t>Visual overview</a:t>
            </a:r>
          </a:p>
        </p:txBody>
      </p:sp>
      <p:sp>
        <p:nvSpPr>
          <p:cNvPr id="5" name="TextBox 4">
            <a:extLst>
              <a:ext uri="{FF2B5EF4-FFF2-40B4-BE49-F238E27FC236}">
                <a16:creationId xmlns:a16="http://schemas.microsoft.com/office/drawing/2014/main" id="{7F9832D2-5103-FFAA-D0A0-8B2003F9E0AD}"/>
              </a:ext>
            </a:extLst>
          </p:cNvPr>
          <p:cNvSpPr txBox="1"/>
          <p:nvPr/>
        </p:nvSpPr>
        <p:spPr>
          <a:xfrm>
            <a:off x="9792132" y="6642556"/>
            <a:ext cx="1858201" cy="215444"/>
          </a:xfrm>
          <a:prstGeom prst="rect">
            <a:avLst/>
          </a:prstGeom>
          <a:noFill/>
        </p:spPr>
        <p:txBody>
          <a:bodyPr wrap="none" rtlCol="0">
            <a:spAutoFit/>
          </a:bodyPr>
          <a:lstStyle/>
          <a:p>
            <a:r>
              <a:rPr lang="en-US" sz="800" dirty="0"/>
              <a:t>Fig. Maslow's Hierarchy of Needs</a:t>
            </a:r>
            <a:r>
              <a:rPr lang="en-US" sz="800" dirty="0">
                <a:hlinkClick r:id="rId3"/>
              </a:rPr>
              <a:t>[1]</a:t>
            </a:r>
            <a:endParaRPr lang="en-GB" sz="800" dirty="0"/>
          </a:p>
        </p:txBody>
      </p:sp>
    </p:spTree>
    <p:extLst>
      <p:ext uri="{BB962C8B-B14F-4D97-AF65-F5344CB8AC3E}">
        <p14:creationId xmlns:p14="http://schemas.microsoft.com/office/powerpoint/2010/main" val="1357240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900BF-5915-3332-7CDF-556FD2243EA2}"/>
              </a:ext>
            </a:extLst>
          </p:cNvPr>
          <p:cNvSpPr>
            <a:spLocks noGrp="1"/>
          </p:cNvSpPr>
          <p:nvPr>
            <p:ph type="title"/>
          </p:nvPr>
        </p:nvSpPr>
        <p:spPr>
          <a:xfrm>
            <a:off x="411480" y="987552"/>
            <a:ext cx="5156807" cy="1088136"/>
          </a:xfrm>
        </p:spPr>
        <p:txBody>
          <a:bodyPr anchor="b">
            <a:normAutofit fontScale="90000"/>
          </a:bodyPr>
          <a:lstStyle/>
          <a:p>
            <a:r>
              <a:rPr lang="en-GB" b="1" dirty="0"/>
              <a:t>Bg. </a:t>
            </a:r>
            <a:r>
              <a:rPr lang="en-GB" dirty="0"/>
              <a:t>Optional – </a:t>
            </a:r>
            <a:br>
              <a:rPr lang="en-GB" dirty="0"/>
            </a:br>
            <a:r>
              <a:rPr lang="en-GB" dirty="0"/>
              <a:t>Level-up Activity:</a:t>
            </a:r>
          </a:p>
        </p:txBody>
      </p:sp>
      <p:sp>
        <p:nvSpPr>
          <p:cNvPr id="2057" name="Rectangle 205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9" name="Rectangle 2058">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2A8AA39-D5D4-FC70-6A54-AD93D10B7C3E}"/>
              </a:ext>
            </a:extLst>
          </p:cNvPr>
          <p:cNvSpPr>
            <a:spLocks noGrp="1"/>
          </p:cNvSpPr>
          <p:nvPr>
            <p:ph idx="1"/>
          </p:nvPr>
        </p:nvSpPr>
        <p:spPr>
          <a:xfrm>
            <a:off x="411479" y="2592801"/>
            <a:ext cx="5245519" cy="4076312"/>
          </a:xfrm>
        </p:spPr>
        <p:txBody>
          <a:bodyPr anchor="t">
            <a:normAutofit/>
          </a:bodyPr>
          <a:lstStyle/>
          <a:p>
            <a:r>
              <a:rPr lang="en-GB" sz="2400" b="1" dirty="0"/>
              <a:t>Activity</a:t>
            </a:r>
            <a:r>
              <a:rPr lang="en-GB" sz="2400" dirty="0"/>
              <a:t>: Link different leadership &amp; management styles to the different levels of Maslow's hierarchy of needs? </a:t>
            </a:r>
          </a:p>
          <a:p>
            <a:pPr marL="0" indent="0">
              <a:buNone/>
            </a:pPr>
            <a:r>
              <a:rPr lang="en-GB" sz="1700" dirty="0"/>
              <a:t>Tip: Consider which styles would help people to achieve their lower level physiological needs, then their middle Social &amp; emotional needs and to self-actualise and achieve their full potential.</a:t>
            </a:r>
          </a:p>
          <a:p>
            <a:endParaRPr lang="en-GB" sz="1700" dirty="0"/>
          </a:p>
        </p:txBody>
      </p:sp>
      <p:pic>
        <p:nvPicPr>
          <p:cNvPr id="2050" name="Picture 2" descr="Maslow's hierarchy of needs is a model for understanding the motivations for human behavior. It maps different motivations onto a pyramid, with each level representing a different human need. These include physiological needs, safety, love and belonging, esteem, and self-actualization.">
            <a:extLst>
              <a:ext uri="{FF2B5EF4-FFF2-40B4-BE49-F238E27FC236}">
                <a16:creationId xmlns:a16="http://schemas.microsoft.com/office/drawing/2014/main" id="{7BBB50A8-B8D9-916B-06AB-141FBC06D8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132" r="10850" b="21512"/>
          <a:stretch>
            <a:fillRect/>
          </a:stretch>
        </p:blipFill>
        <p:spPr bwMode="auto">
          <a:xfrm>
            <a:off x="5719528" y="10"/>
            <a:ext cx="6472471" cy="5382667"/>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4391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11FB2D8-18AB-C69D-152F-E347EFA12F57}"/>
              </a:ext>
            </a:extLst>
          </p:cNvPr>
          <p:cNvGraphicFramePr>
            <a:graphicFrameLocks noGrp="1"/>
          </p:cNvGraphicFramePr>
          <p:nvPr/>
        </p:nvGraphicFramePr>
        <p:xfrm>
          <a:off x="503829" y="1336563"/>
          <a:ext cx="10960290" cy="5472898"/>
        </p:xfrm>
        <a:graphic>
          <a:graphicData uri="http://schemas.openxmlformats.org/drawingml/2006/table">
            <a:tbl>
              <a:tblPr firstRow="1" firstCol="1" bandRow="1">
                <a:tableStyleId>{5C22544A-7EE6-4342-B048-85BDC9FD1C3A}</a:tableStyleId>
              </a:tblPr>
              <a:tblGrid>
                <a:gridCol w="2192058">
                  <a:extLst>
                    <a:ext uri="{9D8B030D-6E8A-4147-A177-3AD203B41FA5}">
                      <a16:colId xmlns:a16="http://schemas.microsoft.com/office/drawing/2014/main" val="1221604031"/>
                    </a:ext>
                  </a:extLst>
                </a:gridCol>
                <a:gridCol w="2192058">
                  <a:extLst>
                    <a:ext uri="{9D8B030D-6E8A-4147-A177-3AD203B41FA5}">
                      <a16:colId xmlns:a16="http://schemas.microsoft.com/office/drawing/2014/main" val="1336671075"/>
                    </a:ext>
                  </a:extLst>
                </a:gridCol>
                <a:gridCol w="2192058">
                  <a:extLst>
                    <a:ext uri="{9D8B030D-6E8A-4147-A177-3AD203B41FA5}">
                      <a16:colId xmlns:a16="http://schemas.microsoft.com/office/drawing/2014/main" val="1069954474"/>
                    </a:ext>
                  </a:extLst>
                </a:gridCol>
                <a:gridCol w="2192058">
                  <a:extLst>
                    <a:ext uri="{9D8B030D-6E8A-4147-A177-3AD203B41FA5}">
                      <a16:colId xmlns:a16="http://schemas.microsoft.com/office/drawing/2014/main" val="4223971577"/>
                    </a:ext>
                  </a:extLst>
                </a:gridCol>
                <a:gridCol w="2192058">
                  <a:extLst>
                    <a:ext uri="{9D8B030D-6E8A-4147-A177-3AD203B41FA5}">
                      <a16:colId xmlns:a16="http://schemas.microsoft.com/office/drawing/2014/main" val="250353646"/>
                    </a:ext>
                  </a:extLst>
                </a:gridCol>
              </a:tblGrid>
              <a:tr h="660180">
                <a:tc>
                  <a:txBody>
                    <a:bodyPr/>
                    <a:lstStyle/>
                    <a:p>
                      <a:pPr>
                        <a:lnSpc>
                          <a:spcPct val="115000"/>
                        </a:lnSpc>
                        <a:spcAft>
                          <a:spcPts val="800"/>
                        </a:spcAft>
                        <a:buNone/>
                      </a:pPr>
                      <a:r>
                        <a:rPr lang="en-GB" sz="1800" kern="100" dirty="0">
                          <a:effectLst/>
                        </a:rPr>
                        <a:t>Maslow Level \/</a:t>
                      </a:r>
                      <a:endParaRPr lang="en-GB" sz="28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800" u="sng" kern="100" dirty="0">
                          <a:effectLst/>
                        </a:rPr>
                        <a:t>Need Type</a:t>
                      </a:r>
                      <a:endParaRPr lang="en-GB" sz="2800" u="sng"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800" u="sng" kern="100">
                          <a:effectLst/>
                        </a:rPr>
                        <a:t>Leadership Styles</a:t>
                      </a:r>
                      <a:endParaRPr lang="en-GB" sz="2800" u="sng"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800" u="sng" kern="100">
                          <a:effectLst/>
                        </a:rPr>
                        <a:t>Motivation Type</a:t>
                      </a:r>
                      <a:endParaRPr lang="en-GB" sz="2800" u="sng"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800" u="sng" kern="100" dirty="0">
                          <a:effectLst/>
                        </a:rPr>
                        <a:t>Supporting Theories</a:t>
                      </a:r>
                      <a:endParaRPr lang="en-GB" sz="2800" u="sng"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3794878359"/>
                  </a:ext>
                </a:extLst>
              </a:tr>
              <a:tr h="855749">
                <a:tc>
                  <a:txBody>
                    <a:bodyPr/>
                    <a:lstStyle/>
                    <a:p>
                      <a:pPr>
                        <a:lnSpc>
                          <a:spcPct val="115000"/>
                        </a:lnSpc>
                        <a:spcAft>
                          <a:spcPts val="800"/>
                        </a:spcAft>
                        <a:buNone/>
                      </a:pPr>
                      <a:r>
                        <a:rPr lang="en-GB" sz="1800" kern="100" dirty="0">
                          <a:effectLst/>
                        </a:rPr>
                        <a:t>1. Physiological </a:t>
                      </a:r>
                      <a:r>
                        <a:rPr lang="en-GB" sz="1800" b="0" kern="100" dirty="0">
                          <a:effectLst/>
                        </a:rPr>
                        <a:t>(food, rest, salary)</a:t>
                      </a:r>
                      <a:endParaRPr lang="en-GB" sz="2800" b="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dirty="0">
                          <a:effectLst/>
                        </a:rPr>
                        <a:t>Basic survival</a:t>
                      </a:r>
                      <a:endParaRPr lang="en-GB" sz="28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Autocratic, Transactional</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Extrinsic</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dirty="0">
                          <a:effectLst/>
                        </a:rPr>
                        <a:t>Herzberg’s Hygiene Factors, Theory X</a:t>
                      </a:r>
                      <a:endParaRPr lang="en-GB" sz="28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4122355048"/>
                  </a:ext>
                </a:extLst>
              </a:tr>
              <a:tr h="660180">
                <a:tc>
                  <a:txBody>
                    <a:bodyPr/>
                    <a:lstStyle/>
                    <a:p>
                      <a:pPr>
                        <a:lnSpc>
                          <a:spcPct val="115000"/>
                        </a:lnSpc>
                        <a:spcAft>
                          <a:spcPts val="800"/>
                        </a:spcAft>
                        <a:buNone/>
                      </a:pPr>
                      <a:r>
                        <a:rPr lang="en-GB" sz="1800" kern="100" dirty="0">
                          <a:effectLst/>
                        </a:rPr>
                        <a:t>2. Safety </a:t>
                      </a:r>
                      <a:br>
                        <a:rPr lang="en-GB" sz="1800" kern="100" dirty="0">
                          <a:effectLst/>
                        </a:rPr>
                      </a:br>
                      <a:r>
                        <a:rPr lang="en-GB" sz="1800" b="0" kern="100" dirty="0">
                          <a:effectLst/>
                        </a:rPr>
                        <a:t>(job security, health)</a:t>
                      </a:r>
                      <a:endParaRPr lang="en-GB" sz="2800" b="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Stability &amp; protection</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dirty="0">
                          <a:effectLst/>
                        </a:rPr>
                        <a:t>Bureaucratic, Transactional</a:t>
                      </a:r>
                      <a:endParaRPr lang="en-GB" sz="28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dirty="0">
                          <a:effectLst/>
                        </a:rPr>
                        <a:t>Extrinsic</a:t>
                      </a:r>
                      <a:endParaRPr lang="en-GB" sz="28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Maslow, Herzberg</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4285747126"/>
                  </a:ext>
                </a:extLst>
              </a:tr>
              <a:tr h="989242">
                <a:tc>
                  <a:txBody>
                    <a:bodyPr/>
                    <a:lstStyle/>
                    <a:p>
                      <a:pPr>
                        <a:lnSpc>
                          <a:spcPct val="115000"/>
                        </a:lnSpc>
                        <a:spcAft>
                          <a:spcPts val="800"/>
                        </a:spcAft>
                        <a:buNone/>
                      </a:pPr>
                      <a:r>
                        <a:rPr lang="en-GB" sz="1800" kern="100" dirty="0">
                          <a:effectLst/>
                        </a:rPr>
                        <a:t>3. Belongingness </a:t>
                      </a:r>
                      <a:r>
                        <a:rPr lang="en-GB" sz="1800" b="0" kern="100" dirty="0">
                          <a:effectLst/>
                        </a:rPr>
                        <a:t>(relationships, team inclusion)</a:t>
                      </a:r>
                      <a:endParaRPr lang="en-GB" sz="2800" b="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Social connection</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Democratic, Servant Leadership</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Intrinsic</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McClelland’s Affiliation Need, Theory Y</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2502711779"/>
                  </a:ext>
                </a:extLst>
              </a:tr>
              <a:tr h="1318305">
                <a:tc>
                  <a:txBody>
                    <a:bodyPr/>
                    <a:lstStyle/>
                    <a:p>
                      <a:pPr>
                        <a:lnSpc>
                          <a:spcPct val="115000"/>
                        </a:lnSpc>
                        <a:spcAft>
                          <a:spcPts val="800"/>
                        </a:spcAft>
                        <a:buNone/>
                      </a:pPr>
                      <a:r>
                        <a:rPr lang="en-GB" sz="1800" kern="100" dirty="0">
                          <a:effectLst/>
                        </a:rPr>
                        <a:t>4. Esteem  </a:t>
                      </a:r>
                      <a:r>
                        <a:rPr lang="en-GB" sz="1800" b="0" kern="100" dirty="0">
                          <a:effectLst/>
                        </a:rPr>
                        <a:t>(recognition, achievement)</a:t>
                      </a:r>
                      <a:endParaRPr lang="en-GB" sz="2800" b="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Respect &amp; status</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Transformational, Coaching</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Intrinsic &amp; Extrinsic</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Herzberg’s Motivators, McClelland’s Achievement Need</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3757204489"/>
                  </a:ext>
                </a:extLst>
              </a:tr>
              <a:tr h="989242">
                <a:tc>
                  <a:txBody>
                    <a:bodyPr/>
                    <a:lstStyle/>
                    <a:p>
                      <a:pPr>
                        <a:lnSpc>
                          <a:spcPct val="115000"/>
                        </a:lnSpc>
                        <a:spcAft>
                          <a:spcPts val="800"/>
                        </a:spcAft>
                        <a:buNone/>
                      </a:pPr>
                      <a:r>
                        <a:rPr lang="en-GB" sz="1800" kern="100" dirty="0">
                          <a:effectLst/>
                        </a:rPr>
                        <a:t>5. Self-Actualisation </a:t>
                      </a:r>
                      <a:r>
                        <a:rPr lang="en-GB" sz="1800" b="0" kern="100" dirty="0">
                          <a:effectLst/>
                        </a:rPr>
                        <a:t>(growth, purpose)</a:t>
                      </a:r>
                      <a:endParaRPr lang="en-GB" sz="2800" b="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Fulfilment &amp; potential</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dirty="0">
                          <a:effectLst/>
                        </a:rPr>
                        <a:t>Transformational, Visionary, Authentic Leadership</a:t>
                      </a:r>
                      <a:endParaRPr lang="en-GB" sz="28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a:effectLst/>
                        </a:rPr>
                        <a:t>Intrinsic</a:t>
                      </a: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kern="100" dirty="0">
                          <a:effectLst/>
                        </a:rPr>
                        <a:t>Self-Determination Theory, Maslow</a:t>
                      </a:r>
                      <a:endParaRPr lang="en-GB" sz="28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1195572207"/>
                  </a:ext>
                </a:extLst>
              </a:tr>
            </a:tbl>
          </a:graphicData>
        </a:graphic>
      </p:graphicFrame>
      <p:sp>
        <p:nvSpPr>
          <p:cNvPr id="4" name="TextBox 3">
            <a:extLst>
              <a:ext uri="{FF2B5EF4-FFF2-40B4-BE49-F238E27FC236}">
                <a16:creationId xmlns:a16="http://schemas.microsoft.com/office/drawing/2014/main" id="{A2A4ACFC-983B-1B8A-8191-E30D42ABFFD8}"/>
              </a:ext>
            </a:extLst>
          </p:cNvPr>
          <p:cNvSpPr txBox="1"/>
          <p:nvPr/>
        </p:nvSpPr>
        <p:spPr>
          <a:xfrm>
            <a:off x="448953" y="553785"/>
            <a:ext cx="10906267" cy="782778"/>
          </a:xfrm>
          <a:prstGeom prst="rect">
            <a:avLst/>
          </a:prstGeom>
          <a:noFill/>
        </p:spPr>
        <p:txBody>
          <a:bodyPr wrap="square">
            <a:spAutoFit/>
          </a:bodyPr>
          <a:lstStyle/>
          <a:p>
            <a:pPr marL="0" marR="0" lvl="0" indent="0" algn="l" defTabSz="457200" rtl="0" eaLnBrk="1" fontAlgn="auto" latinLnBrk="0" hangingPunct="1">
              <a:lnSpc>
                <a:spcPct val="115000"/>
              </a:lnSpc>
              <a:spcBef>
                <a:spcPts val="0"/>
              </a:spcBef>
              <a:spcAft>
                <a:spcPts val="800"/>
              </a:spcAft>
              <a:buClrTx/>
              <a:buSzTx/>
              <a:buFontTx/>
              <a:buNone/>
              <a:tabLst/>
              <a:defRPr/>
            </a:pPr>
            <a:r>
              <a:rPr kumimoji="0" lang="en-GB" sz="20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Here’s how the various leadership &amp; management styles and motivation theories relate to each level of Maslow’s model:</a:t>
            </a:r>
          </a:p>
        </p:txBody>
      </p:sp>
      <p:sp>
        <p:nvSpPr>
          <p:cNvPr id="6" name="TextBox 5">
            <a:extLst>
              <a:ext uri="{FF2B5EF4-FFF2-40B4-BE49-F238E27FC236}">
                <a16:creationId xmlns:a16="http://schemas.microsoft.com/office/drawing/2014/main" id="{DBE322AC-7173-A740-D6C9-EA59222E91D8}"/>
              </a:ext>
            </a:extLst>
          </p:cNvPr>
          <p:cNvSpPr txBox="1"/>
          <p:nvPr/>
        </p:nvSpPr>
        <p:spPr>
          <a:xfrm>
            <a:off x="175714" y="84977"/>
            <a:ext cx="11615952" cy="630750"/>
          </a:xfrm>
          <a:prstGeom prst="rect">
            <a:avLst/>
          </a:prstGeom>
          <a:noFill/>
        </p:spPr>
        <p:txBody>
          <a:bodyPr wrap="square">
            <a:spAutoFit/>
          </a:bodyPr>
          <a:lstStyle/>
          <a:p>
            <a:pPr marL="0" marR="0" lvl="0" indent="0" algn="l" defTabSz="457200" rtl="0" eaLnBrk="1" fontAlgn="auto" latinLnBrk="0" hangingPunct="1">
              <a:lnSpc>
                <a:spcPct val="115000"/>
              </a:lnSpc>
              <a:spcBef>
                <a:spcPts val="0"/>
              </a:spcBef>
              <a:spcAft>
                <a:spcPts val="800"/>
              </a:spcAft>
              <a:buClrTx/>
              <a:buSzTx/>
              <a:buFontTx/>
              <a:buNone/>
              <a:tabLst/>
              <a:defRPr/>
            </a:pPr>
            <a:r>
              <a:rPr kumimoji="0" lang="en-GB" sz="32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Bg. </a:t>
            </a:r>
            <a:r>
              <a:rPr kumimoji="0" lang="en-GB" sz="28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Maslow’s Model &amp; links with L&amp;M Styles &amp; Theories and Motivation </a:t>
            </a:r>
            <a:endParaRPr kumimoji="0" lang="en-GB" sz="2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8480021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D73D0-919B-3CF7-5969-224345C583B2}"/>
              </a:ext>
            </a:extLst>
          </p:cNvPr>
          <p:cNvSpPr>
            <a:spLocks noGrp="1"/>
          </p:cNvSpPr>
          <p:nvPr>
            <p:ph type="title"/>
          </p:nvPr>
        </p:nvSpPr>
        <p:spPr>
          <a:xfrm>
            <a:off x="750630" y="599678"/>
            <a:ext cx="5991244" cy="1106424"/>
          </a:xfrm>
        </p:spPr>
        <p:txBody>
          <a:bodyPr>
            <a:normAutofit/>
          </a:bodyPr>
          <a:lstStyle/>
          <a:p>
            <a:r>
              <a:rPr lang="en-GB" dirty="0"/>
              <a:t>Case-study</a:t>
            </a:r>
          </a:p>
        </p:txBody>
      </p:sp>
      <p:sp>
        <p:nvSpPr>
          <p:cNvPr id="3" name="Content Placeholder 2">
            <a:extLst>
              <a:ext uri="{FF2B5EF4-FFF2-40B4-BE49-F238E27FC236}">
                <a16:creationId xmlns:a16="http://schemas.microsoft.com/office/drawing/2014/main" id="{116FE26E-B96D-DE1C-9FD3-A328FBA42537}"/>
              </a:ext>
            </a:extLst>
          </p:cNvPr>
          <p:cNvSpPr>
            <a:spLocks noGrp="1"/>
          </p:cNvSpPr>
          <p:nvPr>
            <p:ph idx="1"/>
          </p:nvPr>
        </p:nvSpPr>
        <p:spPr>
          <a:xfrm>
            <a:off x="841247" y="2252870"/>
            <a:ext cx="6917706" cy="4121036"/>
          </a:xfrm>
        </p:spPr>
        <p:txBody>
          <a:bodyPr>
            <a:normAutofit fontScale="77500" lnSpcReduction="20000"/>
          </a:bodyPr>
          <a:lstStyle/>
          <a:p>
            <a:r>
              <a:rPr lang="en-GB" dirty="0">
                <a:highlight>
                  <a:srgbClr val="FFFF00"/>
                </a:highlight>
              </a:rPr>
              <a:t>Either: </a:t>
            </a:r>
            <a:r>
              <a:rPr lang="en-GB" dirty="0"/>
              <a:t>Research and find a </a:t>
            </a:r>
            <a:r>
              <a:rPr lang="en-GB" b="1" dirty="0"/>
              <a:t>Leadership &amp; management Case-study </a:t>
            </a:r>
            <a:r>
              <a:rPr lang="en-GB" dirty="0"/>
              <a:t>for a Games/Animation Studio and answer the questions at the end of the Case-study.</a:t>
            </a:r>
          </a:p>
          <a:p>
            <a:r>
              <a:rPr lang="en-GB" dirty="0">
                <a:highlight>
                  <a:srgbClr val="FFFF00"/>
                </a:highlight>
              </a:rPr>
              <a:t>Or: </a:t>
            </a:r>
            <a:r>
              <a:rPr lang="en-GB" dirty="0"/>
              <a:t>Using an </a:t>
            </a:r>
            <a:r>
              <a:rPr lang="en-GB" b="1" dirty="0"/>
              <a:t>AI tool of your choice</a:t>
            </a:r>
            <a:r>
              <a:rPr lang="en-GB" dirty="0"/>
              <a:t>: </a:t>
            </a:r>
            <a:r>
              <a:rPr lang="en-US" dirty="0"/>
              <a:t>Create a Leadership &amp; management Case-study for an actual </a:t>
            </a:r>
            <a:r>
              <a:rPr lang="en-GB" dirty="0"/>
              <a:t>Games/Animation Studio </a:t>
            </a:r>
            <a:r>
              <a:rPr lang="en-US" dirty="0"/>
              <a:t>with some contemporary problems to solve and document the solutions. </a:t>
            </a:r>
            <a:br>
              <a:rPr lang="en-US" dirty="0"/>
            </a:br>
            <a:r>
              <a:rPr lang="en-US" dirty="0" err="1">
                <a:highlight>
                  <a:srgbClr val="FFFF00"/>
                </a:highlight>
              </a:rPr>
              <a:t>Summarise</a:t>
            </a:r>
            <a:r>
              <a:rPr lang="en-US" dirty="0">
                <a:highlight>
                  <a:srgbClr val="FFFF00"/>
                </a:highlight>
              </a:rPr>
              <a:t> the problems and solutions into several points</a:t>
            </a:r>
            <a:r>
              <a:rPr lang="en-US" dirty="0"/>
              <a:t>.</a:t>
            </a:r>
          </a:p>
          <a:p>
            <a:pPr marL="0" indent="0">
              <a:buNone/>
            </a:pPr>
            <a:r>
              <a:rPr lang="en-GB" b="1" dirty="0"/>
              <a:t>Share:</a:t>
            </a:r>
            <a:r>
              <a:rPr lang="en-GB" dirty="0"/>
              <a:t> 1/2 students asked.</a:t>
            </a:r>
          </a:p>
          <a:p>
            <a:endParaRPr lang="en-US" dirty="0"/>
          </a:p>
          <a:p>
            <a:endParaRPr lang="en-GB" dirty="0"/>
          </a:p>
          <a:p>
            <a:pPr marL="514350" indent="-514350">
              <a:buFont typeface="+mj-lt"/>
              <a:buAutoNum type="arabicPeriod"/>
            </a:pP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pic>
        <p:nvPicPr>
          <p:cNvPr id="5" name="Picture 4" descr="Person using laptop and mobile phone">
            <a:extLst>
              <a:ext uri="{FF2B5EF4-FFF2-40B4-BE49-F238E27FC236}">
                <a16:creationId xmlns:a16="http://schemas.microsoft.com/office/drawing/2014/main" id="{C6BD0436-1982-3E0E-37DE-BDF0BBA9DBF6}"/>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7832120" y="2500868"/>
            <a:ext cx="3885173" cy="259011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77681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BC781-14B4-8BAF-AEE6-AAFD1EEB04A9}"/>
              </a:ext>
            </a:extLst>
          </p:cNvPr>
          <p:cNvSpPr>
            <a:spLocks noGrp="1"/>
          </p:cNvSpPr>
          <p:nvPr>
            <p:ph type="title"/>
          </p:nvPr>
        </p:nvSpPr>
        <p:spPr/>
        <p:txBody>
          <a:bodyPr/>
          <a:lstStyle/>
          <a:p>
            <a:r>
              <a:rPr lang="en-GB" dirty="0">
                <a:highlight>
                  <a:srgbClr val="FFFF00"/>
                </a:highlight>
              </a:rPr>
              <a:t>Activity:</a:t>
            </a:r>
            <a:r>
              <a:rPr lang="en-GB" dirty="0"/>
              <a:t> </a:t>
            </a:r>
            <a:r>
              <a:rPr lang="en-GB" kern="0" dirty="0">
                <a:latin typeface="Aptos" panose="020B0004020202020204" pitchFamily="34" charset="0"/>
                <a:ea typeface="Times New Roman" panose="02020603050405020304" pitchFamily="18" charset="0"/>
                <a:cs typeface="Times New Roman" panose="02020603050405020304" pitchFamily="18" charset="0"/>
              </a:rPr>
              <a:t>Compassionate</a:t>
            </a:r>
            <a:r>
              <a:rPr lang="en-GB" sz="4000" kern="0" dirty="0">
                <a:effectLst/>
                <a:latin typeface="Aptos" panose="020B0004020202020204" pitchFamily="34" charset="0"/>
                <a:ea typeface="Times New Roman" panose="02020603050405020304" pitchFamily="18" charset="0"/>
                <a:cs typeface="Times New Roman" panose="02020603050405020304" pitchFamily="18" charset="0"/>
              </a:rPr>
              <a:t> Leadership</a:t>
            </a:r>
            <a:endParaRPr lang="en-GB" dirty="0"/>
          </a:p>
        </p:txBody>
      </p:sp>
      <p:sp>
        <p:nvSpPr>
          <p:cNvPr id="3" name="Content Placeholder 2">
            <a:extLst>
              <a:ext uri="{FF2B5EF4-FFF2-40B4-BE49-F238E27FC236}">
                <a16:creationId xmlns:a16="http://schemas.microsoft.com/office/drawing/2014/main" id="{DE53F2C1-3E33-6E04-DEA3-C370598293E1}"/>
              </a:ext>
            </a:extLst>
          </p:cNvPr>
          <p:cNvSpPr>
            <a:spLocks noGrp="1"/>
          </p:cNvSpPr>
          <p:nvPr>
            <p:ph idx="1"/>
          </p:nvPr>
        </p:nvSpPr>
        <p:spPr/>
        <p:txBody>
          <a:bodyPr/>
          <a:lstStyle/>
          <a:p>
            <a:pPr marL="0" indent="0">
              <a:buNone/>
            </a:pPr>
            <a:r>
              <a:rPr lang="en-GB" dirty="0"/>
              <a:t>Research and document:</a:t>
            </a:r>
          </a:p>
          <a:p>
            <a:pPr marL="514350" indent="-514350">
              <a:buAutoNum type="arabicPeriod"/>
            </a:pPr>
            <a:r>
              <a:rPr lang="en-GB" dirty="0"/>
              <a:t>A definition of </a:t>
            </a:r>
            <a:r>
              <a:rPr lang="en-GB" b="1" dirty="0">
                <a:highlight>
                  <a:srgbClr val="FFFF00"/>
                </a:highlight>
              </a:rPr>
              <a:t>Servant</a:t>
            </a:r>
            <a:r>
              <a:rPr lang="en-GB" dirty="0">
                <a:highlight>
                  <a:srgbClr val="FFFF00"/>
                </a:highlight>
              </a:rPr>
              <a:t> </a:t>
            </a:r>
            <a:r>
              <a:rPr lang="en-GB" b="1" dirty="0">
                <a:highlight>
                  <a:srgbClr val="FFFF00"/>
                </a:highlight>
              </a:rPr>
              <a:t>Leadership</a:t>
            </a:r>
            <a:r>
              <a:rPr lang="en-GB" dirty="0"/>
              <a:t>?</a:t>
            </a:r>
          </a:p>
          <a:p>
            <a:pPr marL="514350" indent="-514350">
              <a:buFont typeface="Arial" panose="020B0604020202020204" pitchFamily="34" charset="0"/>
              <a:buAutoNum type="arabicPeriod"/>
            </a:pPr>
            <a:r>
              <a:rPr lang="en-GB" dirty="0"/>
              <a:t>A definition of </a:t>
            </a:r>
            <a:r>
              <a:rPr lang="en-GB" b="1" dirty="0">
                <a:highlight>
                  <a:srgbClr val="FFFF00"/>
                </a:highlight>
              </a:rPr>
              <a:t>Compassionate</a:t>
            </a:r>
            <a:r>
              <a:rPr lang="en-GB" dirty="0">
                <a:highlight>
                  <a:srgbClr val="FFFF00"/>
                </a:highlight>
              </a:rPr>
              <a:t> </a:t>
            </a:r>
            <a:r>
              <a:rPr lang="en-GB" b="1" dirty="0">
                <a:highlight>
                  <a:srgbClr val="FFFF00"/>
                </a:highlight>
              </a:rPr>
              <a:t>Leadership</a:t>
            </a:r>
            <a:r>
              <a:rPr lang="en-GB" dirty="0"/>
              <a:t>?</a:t>
            </a:r>
          </a:p>
          <a:p>
            <a:r>
              <a:rPr lang="en-GB" dirty="0"/>
              <a:t>Share your answer or 2/3 students asked.</a:t>
            </a:r>
          </a:p>
        </p:txBody>
      </p:sp>
      <p:pic>
        <p:nvPicPr>
          <p:cNvPr id="5" name="Graphic 4" descr="Badge Heart outline">
            <a:extLst>
              <a:ext uri="{FF2B5EF4-FFF2-40B4-BE49-F238E27FC236}">
                <a16:creationId xmlns:a16="http://schemas.microsoft.com/office/drawing/2014/main" id="{1742B23B-ACF8-578C-4865-3E1749869CF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39416" y="0"/>
            <a:ext cx="1985319" cy="1985319"/>
          </a:xfrm>
          <a:prstGeom prst="rect">
            <a:avLst/>
          </a:prstGeom>
        </p:spPr>
      </p:pic>
    </p:spTree>
    <p:extLst>
      <p:ext uri="{BB962C8B-B14F-4D97-AF65-F5344CB8AC3E}">
        <p14:creationId xmlns:p14="http://schemas.microsoft.com/office/powerpoint/2010/main" val="1411254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C5921-D1AF-47B4-340C-12263F9309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92AC4E-8692-A3D6-DFB0-FF32D0560BCC}"/>
              </a:ext>
            </a:extLst>
          </p:cNvPr>
          <p:cNvSpPr>
            <a:spLocks noGrp="1"/>
          </p:cNvSpPr>
          <p:nvPr>
            <p:ph type="title"/>
          </p:nvPr>
        </p:nvSpPr>
        <p:spPr>
          <a:xfrm>
            <a:off x="861044" y="572207"/>
            <a:ext cx="10168128" cy="1179576"/>
          </a:xfrm>
        </p:spPr>
        <p:txBody>
          <a:bodyPr/>
          <a:lstStyle/>
          <a:p>
            <a:r>
              <a:rPr lang="en-GB" dirty="0">
                <a:highlight>
                  <a:srgbClr val="FFFF00"/>
                </a:highlight>
              </a:rPr>
              <a:t>Activity:</a:t>
            </a:r>
            <a:r>
              <a:rPr lang="en-GB" dirty="0"/>
              <a:t> </a:t>
            </a:r>
            <a:r>
              <a:rPr lang="en-GB" sz="4000" kern="0" dirty="0">
                <a:effectLst/>
                <a:latin typeface="Aptos" panose="020B0004020202020204" pitchFamily="34" charset="0"/>
                <a:ea typeface="Times New Roman" panose="02020603050405020304" pitchFamily="18" charset="0"/>
                <a:cs typeface="Times New Roman" panose="02020603050405020304" pitchFamily="18" charset="0"/>
              </a:rPr>
              <a:t>Heart-Based Leadership</a:t>
            </a:r>
            <a:endParaRPr lang="en-GB" dirty="0"/>
          </a:p>
        </p:txBody>
      </p:sp>
      <p:sp>
        <p:nvSpPr>
          <p:cNvPr id="3" name="Content Placeholder 2">
            <a:extLst>
              <a:ext uri="{FF2B5EF4-FFF2-40B4-BE49-F238E27FC236}">
                <a16:creationId xmlns:a16="http://schemas.microsoft.com/office/drawing/2014/main" id="{9D6867CA-BB6A-7C13-2633-DC0107E6902F}"/>
              </a:ext>
            </a:extLst>
          </p:cNvPr>
          <p:cNvSpPr>
            <a:spLocks noGrp="1"/>
          </p:cNvSpPr>
          <p:nvPr>
            <p:ph idx="1"/>
          </p:nvPr>
        </p:nvSpPr>
        <p:spPr/>
        <p:txBody>
          <a:bodyPr>
            <a:normAutofit/>
          </a:bodyPr>
          <a:lstStyle/>
          <a:p>
            <a:pPr marL="514350" indent="-514350">
              <a:buFont typeface="+mj-lt"/>
              <a:buAutoNum type="arabicPeriod"/>
            </a:pPr>
            <a:r>
              <a:rPr lang="en-GB" sz="3200" dirty="0"/>
              <a:t>Research / AI and document some of the main points of </a:t>
            </a:r>
            <a:r>
              <a:rPr lang="en-GB" sz="3200" dirty="0">
                <a:highlight>
                  <a:srgbClr val="FFFF00"/>
                </a:highlight>
              </a:rPr>
              <a:t>Mark Crowley’s work on </a:t>
            </a:r>
            <a:r>
              <a:rPr lang="en-GB" sz="3200" b="1" dirty="0">
                <a:highlight>
                  <a:srgbClr val="FFFF00"/>
                </a:highlight>
              </a:rPr>
              <a:t>Heart-Based Leadership</a:t>
            </a:r>
            <a:r>
              <a:rPr lang="en-GB" sz="3200" dirty="0"/>
              <a:t>?</a:t>
            </a:r>
          </a:p>
          <a:p>
            <a:pPr marL="514350" indent="-514350">
              <a:buFont typeface="+mj-lt"/>
              <a:buAutoNum type="arabicPeriod"/>
            </a:pPr>
            <a:r>
              <a:rPr lang="en-GB" sz="3200" dirty="0"/>
              <a:t>Discuss more points in pairs.</a:t>
            </a:r>
          </a:p>
        </p:txBody>
      </p:sp>
      <p:pic>
        <p:nvPicPr>
          <p:cNvPr id="5" name="Graphic 4" descr="Badge Heart outline">
            <a:extLst>
              <a:ext uri="{FF2B5EF4-FFF2-40B4-BE49-F238E27FC236}">
                <a16:creationId xmlns:a16="http://schemas.microsoft.com/office/drawing/2014/main" id="{0BCC6A29-8635-AB87-56F7-6F011E651DA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539416" y="0"/>
            <a:ext cx="1985319" cy="1985319"/>
          </a:xfrm>
          <a:prstGeom prst="rect">
            <a:avLst/>
          </a:prstGeom>
        </p:spPr>
      </p:pic>
    </p:spTree>
    <p:extLst>
      <p:ext uri="{BB962C8B-B14F-4D97-AF65-F5344CB8AC3E}">
        <p14:creationId xmlns:p14="http://schemas.microsoft.com/office/powerpoint/2010/main" val="13630682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E61B8-D73F-DFEF-12FD-2956C87DFB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CCFA7D-44C6-929A-C4CD-98DF256B8292}"/>
              </a:ext>
            </a:extLst>
          </p:cNvPr>
          <p:cNvSpPr>
            <a:spLocks noGrp="1"/>
          </p:cNvSpPr>
          <p:nvPr>
            <p:ph type="title"/>
          </p:nvPr>
        </p:nvSpPr>
        <p:spPr/>
        <p:txBody>
          <a:bodyPr/>
          <a:lstStyle/>
          <a:p>
            <a:r>
              <a:rPr lang="en-GB" dirty="0">
                <a:highlight>
                  <a:srgbClr val="FFFF00"/>
                </a:highlight>
              </a:rPr>
              <a:t>Activity:</a:t>
            </a:r>
            <a:r>
              <a:rPr lang="en-GB" dirty="0"/>
              <a:t> </a:t>
            </a:r>
            <a:r>
              <a:rPr lang="en-GB" kern="0" dirty="0">
                <a:latin typeface="Aptos" panose="020B0004020202020204" pitchFamily="34" charset="0"/>
                <a:ea typeface="Times New Roman" panose="02020603050405020304" pitchFamily="18" charset="0"/>
                <a:cs typeface="Times New Roman" panose="02020603050405020304" pitchFamily="18" charset="0"/>
              </a:rPr>
              <a:t>Holistic</a:t>
            </a:r>
            <a:r>
              <a:rPr lang="en-GB" sz="4000" kern="0" dirty="0">
                <a:effectLst/>
                <a:latin typeface="Aptos" panose="020B0004020202020204" pitchFamily="34" charset="0"/>
                <a:ea typeface="Times New Roman" panose="02020603050405020304" pitchFamily="18" charset="0"/>
                <a:cs typeface="Times New Roman" panose="02020603050405020304" pitchFamily="18" charset="0"/>
              </a:rPr>
              <a:t> Leadership</a:t>
            </a:r>
            <a:endParaRPr lang="en-GB" dirty="0"/>
          </a:p>
        </p:txBody>
      </p:sp>
      <p:sp>
        <p:nvSpPr>
          <p:cNvPr id="3" name="Content Placeholder 2">
            <a:extLst>
              <a:ext uri="{FF2B5EF4-FFF2-40B4-BE49-F238E27FC236}">
                <a16:creationId xmlns:a16="http://schemas.microsoft.com/office/drawing/2014/main" id="{0E75ED74-1689-21E4-8F00-3CB539CF379A}"/>
              </a:ext>
            </a:extLst>
          </p:cNvPr>
          <p:cNvSpPr>
            <a:spLocks noGrp="1"/>
          </p:cNvSpPr>
          <p:nvPr>
            <p:ph idx="1"/>
          </p:nvPr>
        </p:nvSpPr>
        <p:spPr/>
        <p:txBody>
          <a:bodyPr/>
          <a:lstStyle/>
          <a:p>
            <a:pPr marL="0" indent="0">
              <a:buNone/>
            </a:pPr>
            <a:r>
              <a:rPr lang="en-GB" dirty="0"/>
              <a:t>Research and document:</a:t>
            </a:r>
          </a:p>
          <a:p>
            <a:pPr marL="514350" indent="-514350">
              <a:buAutoNum type="arabicPeriod"/>
            </a:pPr>
            <a:r>
              <a:rPr lang="en-GB" dirty="0"/>
              <a:t>A definition of the </a:t>
            </a:r>
            <a:r>
              <a:rPr lang="en-GB" dirty="0">
                <a:highlight>
                  <a:srgbClr val="FFFF00"/>
                </a:highlight>
              </a:rPr>
              <a:t>term </a:t>
            </a:r>
            <a:r>
              <a:rPr lang="en-GB" b="1" dirty="0">
                <a:highlight>
                  <a:srgbClr val="FFFF00"/>
                </a:highlight>
              </a:rPr>
              <a:t>Holistic</a:t>
            </a:r>
            <a:r>
              <a:rPr lang="en-GB" dirty="0">
                <a:highlight>
                  <a:srgbClr val="FFFF00"/>
                </a:highlight>
              </a:rPr>
              <a:t> </a:t>
            </a:r>
            <a:r>
              <a:rPr lang="en-GB" b="1" dirty="0">
                <a:highlight>
                  <a:srgbClr val="FFFF00"/>
                </a:highlight>
              </a:rPr>
              <a:t>Leadership</a:t>
            </a:r>
            <a:r>
              <a:rPr lang="en-GB" dirty="0"/>
              <a:t>?</a:t>
            </a:r>
          </a:p>
          <a:p>
            <a:pPr marL="514350" indent="-514350">
              <a:buAutoNum type="arabicPeriod"/>
            </a:pPr>
            <a:r>
              <a:rPr lang="en-GB" dirty="0"/>
              <a:t>An </a:t>
            </a:r>
            <a:r>
              <a:rPr lang="en-GB" dirty="0">
                <a:highlight>
                  <a:srgbClr val="FFFF00"/>
                </a:highlight>
              </a:rPr>
              <a:t>image</a:t>
            </a:r>
            <a:r>
              <a:rPr lang="en-GB" dirty="0"/>
              <a:t> of </a:t>
            </a:r>
            <a:r>
              <a:rPr lang="en-GB" b="1" dirty="0"/>
              <a:t>Holistic</a:t>
            </a:r>
            <a:r>
              <a:rPr lang="en-GB" dirty="0"/>
              <a:t> </a:t>
            </a:r>
            <a:r>
              <a:rPr lang="en-GB" b="1" dirty="0"/>
              <a:t>Leadership?</a:t>
            </a:r>
            <a:endParaRPr lang="en-GB" dirty="0"/>
          </a:p>
          <a:p>
            <a:pPr marL="0" indent="0">
              <a:buNone/>
            </a:pPr>
            <a:r>
              <a:rPr lang="en-GB" dirty="0"/>
              <a:t>2/3 students will be asked to share.</a:t>
            </a:r>
          </a:p>
        </p:txBody>
      </p:sp>
      <p:pic>
        <p:nvPicPr>
          <p:cNvPr id="5" name="Graphic 4" descr="Badge Heart outline">
            <a:extLst>
              <a:ext uri="{FF2B5EF4-FFF2-40B4-BE49-F238E27FC236}">
                <a16:creationId xmlns:a16="http://schemas.microsoft.com/office/drawing/2014/main" id="{5CE9B73D-158A-C629-35AA-04AE5DC57FA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539416" y="0"/>
            <a:ext cx="1985319" cy="1985319"/>
          </a:xfrm>
          <a:prstGeom prst="rect">
            <a:avLst/>
          </a:prstGeom>
        </p:spPr>
      </p:pic>
      <p:pic>
        <p:nvPicPr>
          <p:cNvPr id="7" name="Picture 6" descr="A group of people climbing up a staircase&#10;&#10;AI-generated content may be incorrect.">
            <a:extLst>
              <a:ext uri="{FF2B5EF4-FFF2-40B4-BE49-F238E27FC236}">
                <a16:creationId xmlns:a16="http://schemas.microsoft.com/office/drawing/2014/main" id="{03FEBD9B-42E5-2C43-2476-BF5E06482B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2190" t="25041" r="7691"/>
          <a:stretch>
            <a:fillRect/>
          </a:stretch>
        </p:blipFill>
        <p:spPr>
          <a:xfrm>
            <a:off x="7826247" y="3937379"/>
            <a:ext cx="4088248" cy="2676114"/>
          </a:xfrm>
          <a:prstGeom prst="rect">
            <a:avLst/>
          </a:prstGeom>
        </p:spPr>
      </p:pic>
    </p:spTree>
    <p:extLst>
      <p:ext uri="{BB962C8B-B14F-4D97-AF65-F5344CB8AC3E}">
        <p14:creationId xmlns:p14="http://schemas.microsoft.com/office/powerpoint/2010/main" val="1061703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1C517-4B80-D8C6-2C67-C6446EB6FD50}"/>
              </a:ext>
            </a:extLst>
          </p:cNvPr>
          <p:cNvSpPr>
            <a:spLocks noGrp="1"/>
          </p:cNvSpPr>
          <p:nvPr>
            <p:ph type="title"/>
          </p:nvPr>
        </p:nvSpPr>
        <p:spPr>
          <a:xfrm>
            <a:off x="687183" y="757227"/>
            <a:ext cx="11054243" cy="1179576"/>
          </a:xfrm>
        </p:spPr>
        <p:txBody>
          <a:bodyPr>
            <a:normAutofit fontScale="90000"/>
          </a:bodyPr>
          <a:lstStyle/>
          <a:p>
            <a:r>
              <a:rPr lang="en-GB" sz="4900" b="1" dirty="0"/>
              <a:t>Bg. </a:t>
            </a:r>
            <a:r>
              <a:rPr lang="en-GB" sz="4900" dirty="0"/>
              <a:t>Handout &amp; Article: Holistic Leadership</a:t>
            </a:r>
            <a:br>
              <a:rPr lang="en-GB" b="1" dirty="0"/>
            </a:br>
            <a:endParaRPr lang="en-GB" dirty="0"/>
          </a:p>
        </p:txBody>
      </p:sp>
      <p:sp>
        <p:nvSpPr>
          <p:cNvPr id="8" name="TextBox 7">
            <a:extLst>
              <a:ext uri="{FF2B5EF4-FFF2-40B4-BE49-F238E27FC236}">
                <a16:creationId xmlns:a16="http://schemas.microsoft.com/office/drawing/2014/main" id="{94B4B23F-8A6D-0AB8-3AC1-5E32D61F078B}"/>
              </a:ext>
            </a:extLst>
          </p:cNvPr>
          <p:cNvSpPr txBox="1"/>
          <p:nvPr/>
        </p:nvSpPr>
        <p:spPr>
          <a:xfrm>
            <a:off x="687183" y="2147834"/>
            <a:ext cx="9283148" cy="4401205"/>
          </a:xfrm>
          <a:prstGeom prst="rect">
            <a:avLst/>
          </a:prstGeom>
          <a:noFill/>
        </p:spPr>
        <p:txBody>
          <a:bodyPr wrap="square" rtlCol="0">
            <a:spAutoFit/>
          </a:bodyPr>
          <a:lstStyle/>
          <a:p>
            <a:pPr marL="342900" indent="-342900">
              <a:buFont typeface="Arial" panose="020B0604020202020204" pitchFamily="34" charset="0"/>
              <a:buChar char="•"/>
            </a:pPr>
            <a:r>
              <a:rPr lang="en-GB" sz="3200" dirty="0"/>
              <a:t>Handout: Holistic Leadership on Moodle</a:t>
            </a:r>
          </a:p>
          <a:p>
            <a:pPr marL="342900" indent="-342900">
              <a:buFont typeface="Arial" panose="020B0604020202020204" pitchFamily="34" charset="0"/>
              <a:buChar char="•"/>
            </a:pPr>
            <a:r>
              <a:rPr lang="en-GB" sz="3200" dirty="0"/>
              <a:t>Article: Holistic Leadership</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r>
              <a:rPr lang="en-GB" sz="2400" dirty="0"/>
              <a:t>Note: Mind, Body &amp; Soul. </a:t>
            </a:r>
            <a:r>
              <a:rPr lang="en-GB" sz="2400" b="1" dirty="0"/>
              <a:t>Holistic Leadership </a:t>
            </a:r>
            <a:r>
              <a:rPr lang="en-GB" sz="2400" dirty="0"/>
              <a:t>includes all 3 in a centered and balanced way.</a:t>
            </a:r>
          </a:p>
        </p:txBody>
      </p:sp>
      <p:pic>
        <p:nvPicPr>
          <p:cNvPr id="5" name="Picture 4">
            <a:hlinkClick r:id="rId2"/>
            <a:extLst>
              <a:ext uri="{FF2B5EF4-FFF2-40B4-BE49-F238E27FC236}">
                <a16:creationId xmlns:a16="http://schemas.microsoft.com/office/drawing/2014/main" id="{9BE2D33C-0199-6D36-7BDB-0E6A69DEEAC8}"/>
              </a:ext>
            </a:extLst>
          </p:cNvPr>
          <p:cNvPicPr>
            <a:picLocks noChangeAspect="1"/>
          </p:cNvPicPr>
          <p:nvPr/>
        </p:nvPicPr>
        <p:blipFill>
          <a:blip r:embed="rId3"/>
          <a:srcRect t="1010" b="13701"/>
          <a:stretch/>
        </p:blipFill>
        <p:spPr>
          <a:xfrm>
            <a:off x="5413512" y="3233530"/>
            <a:ext cx="5083102" cy="2438400"/>
          </a:xfrm>
          <a:prstGeom prst="rect">
            <a:avLst/>
          </a:prstGeom>
        </p:spPr>
      </p:pic>
      <p:pic>
        <p:nvPicPr>
          <p:cNvPr id="7" name="Content Placeholder 6" descr="Cursor with solid fill">
            <a:extLst>
              <a:ext uri="{FF2B5EF4-FFF2-40B4-BE49-F238E27FC236}">
                <a16:creationId xmlns:a16="http://schemas.microsoft.com/office/drawing/2014/main" id="{346C52D9-750A-9C3A-1D42-6404A6E151D7}"/>
              </a:ext>
            </a:extLst>
          </p:cNvPr>
          <p:cNvPicPr>
            <a:picLocks noGrp="1" noChangeAspect="1"/>
          </p:cNvPicPr>
          <p:nvPr>
            <p:ph idx="1"/>
          </p:nvPr>
        </p:nvPicPr>
        <p:blipFill>
          <a:blip>
            <a:extLst>
              <a:ext uri="{96DAC541-7B7A-43D3-8B79-37D633B846F1}">
                <asvg:svgBlip xmlns:asvg="http://schemas.microsoft.com/office/drawing/2016/SVG/main" r:embed="rId4"/>
              </a:ext>
            </a:extLst>
          </a:blip>
          <a:stretch>
            <a:fillRect/>
          </a:stretch>
        </p:blipFill>
        <p:spPr>
          <a:xfrm>
            <a:off x="9576888" y="4269125"/>
            <a:ext cx="2699532" cy="2699532"/>
          </a:xfrm>
        </p:spPr>
      </p:pic>
    </p:spTree>
    <p:extLst>
      <p:ext uri="{BB962C8B-B14F-4D97-AF65-F5344CB8AC3E}">
        <p14:creationId xmlns:p14="http://schemas.microsoft.com/office/powerpoint/2010/main" val="876306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37480-5BA8-BB4A-0AEB-92DB4A3538E4}"/>
              </a:ext>
            </a:extLst>
          </p:cNvPr>
          <p:cNvSpPr>
            <a:spLocks noGrp="1"/>
          </p:cNvSpPr>
          <p:nvPr>
            <p:ph type="title"/>
          </p:nvPr>
        </p:nvSpPr>
        <p:spPr/>
        <p:txBody>
          <a:bodyPr>
            <a:normAutofit/>
          </a:bodyPr>
          <a:lstStyle/>
          <a:p>
            <a:r>
              <a:rPr lang="en-GB" dirty="0">
                <a:highlight>
                  <a:srgbClr val="FFFF00"/>
                </a:highlight>
              </a:rPr>
              <a:t>Activity:</a:t>
            </a:r>
            <a:r>
              <a:rPr lang="en-GB" dirty="0"/>
              <a:t> Creative Leadership</a:t>
            </a:r>
          </a:p>
        </p:txBody>
      </p:sp>
      <p:sp>
        <p:nvSpPr>
          <p:cNvPr id="3" name="Content Placeholder 2">
            <a:extLst>
              <a:ext uri="{FF2B5EF4-FFF2-40B4-BE49-F238E27FC236}">
                <a16:creationId xmlns:a16="http://schemas.microsoft.com/office/drawing/2014/main" id="{9E2C79A1-9AFF-CEAC-360E-16BFF6D2CCEB}"/>
              </a:ext>
            </a:extLst>
          </p:cNvPr>
          <p:cNvSpPr>
            <a:spLocks noGrp="1"/>
          </p:cNvSpPr>
          <p:nvPr>
            <p:ph idx="1"/>
          </p:nvPr>
        </p:nvSpPr>
        <p:spPr>
          <a:xfrm>
            <a:off x="869383" y="2253820"/>
            <a:ext cx="10168128" cy="3694176"/>
          </a:xfrm>
        </p:spPr>
        <p:txBody>
          <a:bodyPr/>
          <a:lstStyle/>
          <a:p>
            <a:pPr marL="514350" indent="-514350">
              <a:buFont typeface="+mj-lt"/>
              <a:buAutoNum type="arabicPeriod"/>
            </a:pPr>
            <a:r>
              <a:rPr lang="en-GB" dirty="0"/>
              <a:t>Research/Ai and document a </a:t>
            </a:r>
            <a:r>
              <a:rPr lang="en-GB" b="1" dirty="0"/>
              <a:t>brief definition </a:t>
            </a:r>
            <a:r>
              <a:rPr lang="en-GB" dirty="0"/>
              <a:t>of:</a:t>
            </a:r>
          </a:p>
          <a:p>
            <a:pPr lvl="1"/>
            <a:r>
              <a:rPr lang="en-GB" sz="3200" b="1" dirty="0"/>
              <a:t>Agile Leadership</a:t>
            </a:r>
            <a:r>
              <a:rPr lang="en-GB" sz="3200" dirty="0"/>
              <a:t>?</a:t>
            </a:r>
          </a:p>
          <a:p>
            <a:pPr lvl="1"/>
            <a:r>
              <a:rPr lang="en-GB" sz="3200" b="1" dirty="0"/>
              <a:t>Creative Leadership</a:t>
            </a:r>
            <a:r>
              <a:rPr lang="en-GB" sz="3200" dirty="0"/>
              <a:t>?</a:t>
            </a:r>
          </a:p>
          <a:p>
            <a:pPr lvl="1"/>
            <a:r>
              <a:rPr lang="en-GB" sz="3200" b="1" dirty="0"/>
              <a:t>Adaptive Leadership</a:t>
            </a:r>
            <a:r>
              <a:rPr lang="en-GB" sz="3200" dirty="0"/>
              <a:t>?</a:t>
            </a:r>
          </a:p>
          <a:p>
            <a:pPr marL="0" indent="0">
              <a:buNone/>
            </a:pPr>
            <a:r>
              <a:rPr lang="en-GB" dirty="0"/>
              <a:t>2. Share: Which is your favourite and why? 1/2 students</a:t>
            </a:r>
          </a:p>
          <a:p>
            <a:endParaRPr lang="en-GB" dirty="0"/>
          </a:p>
          <a:p>
            <a:endParaRPr lang="en-GB" dirty="0"/>
          </a:p>
        </p:txBody>
      </p:sp>
      <p:pic>
        <p:nvPicPr>
          <p:cNvPr id="5" name="Graphic 4" descr="Web design with solid fill">
            <a:extLst>
              <a:ext uri="{FF2B5EF4-FFF2-40B4-BE49-F238E27FC236}">
                <a16:creationId xmlns:a16="http://schemas.microsoft.com/office/drawing/2014/main" id="{7DB9A4E1-1FB5-BCC3-3574-23DBAA1B18F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724898" y="254568"/>
            <a:ext cx="1473647" cy="1473647"/>
          </a:xfrm>
          <a:prstGeom prst="rect">
            <a:avLst/>
          </a:prstGeom>
        </p:spPr>
      </p:pic>
      <p:pic>
        <p:nvPicPr>
          <p:cNvPr id="7" name="Graphic 6" descr="Palette with solid fill">
            <a:extLst>
              <a:ext uri="{FF2B5EF4-FFF2-40B4-BE49-F238E27FC236}">
                <a16:creationId xmlns:a16="http://schemas.microsoft.com/office/drawing/2014/main" id="{C066F342-5492-FAE9-9DC4-9156D190FD4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123406" y="254569"/>
            <a:ext cx="1473647" cy="1473647"/>
          </a:xfrm>
          <a:prstGeom prst="rect">
            <a:avLst/>
          </a:prstGeom>
        </p:spPr>
      </p:pic>
    </p:spTree>
    <p:extLst>
      <p:ext uri="{BB962C8B-B14F-4D97-AF65-F5344CB8AC3E}">
        <p14:creationId xmlns:p14="http://schemas.microsoft.com/office/powerpoint/2010/main" val="11132510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8A320F-EDD8-C83C-4329-A795B9836D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A891AA-31F2-4B7E-8B81-66A11E307F1E}"/>
              </a:ext>
            </a:extLst>
          </p:cNvPr>
          <p:cNvSpPr>
            <a:spLocks noGrp="1"/>
          </p:cNvSpPr>
          <p:nvPr>
            <p:ph type="title"/>
          </p:nvPr>
        </p:nvSpPr>
        <p:spPr/>
        <p:txBody>
          <a:bodyPr>
            <a:normAutofit/>
          </a:bodyPr>
          <a:lstStyle/>
          <a:p>
            <a:r>
              <a:rPr lang="en-GB" sz="4400" dirty="0">
                <a:highlight>
                  <a:srgbClr val="FFFF00"/>
                </a:highlight>
              </a:rPr>
              <a:t>Activity:</a:t>
            </a:r>
            <a:r>
              <a:rPr lang="en-GB" sz="4400" dirty="0"/>
              <a:t> </a:t>
            </a:r>
            <a:r>
              <a:rPr lang="en-GB" sz="4400" b="1" dirty="0"/>
              <a:t>Radical Candour</a:t>
            </a:r>
          </a:p>
        </p:txBody>
      </p:sp>
      <p:sp>
        <p:nvSpPr>
          <p:cNvPr id="3" name="Content Placeholder 2">
            <a:extLst>
              <a:ext uri="{FF2B5EF4-FFF2-40B4-BE49-F238E27FC236}">
                <a16:creationId xmlns:a16="http://schemas.microsoft.com/office/drawing/2014/main" id="{BACE5BB8-5C22-D03A-7D77-5C3550021CFE}"/>
              </a:ext>
            </a:extLst>
          </p:cNvPr>
          <p:cNvSpPr>
            <a:spLocks noGrp="1"/>
          </p:cNvSpPr>
          <p:nvPr>
            <p:ph idx="1"/>
          </p:nvPr>
        </p:nvSpPr>
        <p:spPr>
          <a:xfrm>
            <a:off x="869383" y="2253820"/>
            <a:ext cx="10168128" cy="3694176"/>
          </a:xfrm>
        </p:spPr>
        <p:txBody>
          <a:bodyPr>
            <a:normAutofit/>
          </a:bodyPr>
          <a:lstStyle/>
          <a:p>
            <a:pPr marL="0" indent="0">
              <a:buNone/>
            </a:pPr>
            <a:r>
              <a:rPr lang="en-GB" sz="3200" dirty="0"/>
              <a:t>Research/Ai and </a:t>
            </a:r>
            <a:r>
              <a:rPr lang="en-GB" sz="3200" b="1" dirty="0"/>
              <a:t>briefly</a:t>
            </a:r>
            <a:r>
              <a:rPr lang="en-GB" sz="3200" dirty="0"/>
              <a:t> </a:t>
            </a:r>
            <a:r>
              <a:rPr lang="en-GB" sz="3200" b="1" dirty="0"/>
              <a:t>document</a:t>
            </a:r>
            <a:r>
              <a:rPr lang="en-GB" sz="3200" dirty="0"/>
              <a:t>:</a:t>
            </a:r>
          </a:p>
          <a:p>
            <a:pPr marL="971550" lvl="1" indent="-514350">
              <a:buFont typeface="+mj-lt"/>
              <a:buAutoNum type="arabicPeriod"/>
            </a:pPr>
            <a:r>
              <a:rPr lang="en-GB" sz="3000" dirty="0"/>
              <a:t>A </a:t>
            </a:r>
            <a:r>
              <a:rPr lang="en-GB" sz="3000" b="1" dirty="0"/>
              <a:t>definition </a:t>
            </a:r>
            <a:r>
              <a:rPr lang="en-GB" sz="3000" dirty="0"/>
              <a:t>of the Leadership approach known as ‘</a:t>
            </a:r>
            <a:r>
              <a:rPr lang="en-GB" sz="3000" b="1" dirty="0"/>
              <a:t>Radical Candour’ </a:t>
            </a:r>
            <a:r>
              <a:rPr lang="en-GB" sz="3000" dirty="0"/>
              <a:t>by Kim Scott?</a:t>
            </a:r>
          </a:p>
          <a:p>
            <a:pPr marL="971550" lvl="1" indent="-514350">
              <a:buFont typeface="+mj-lt"/>
              <a:buAutoNum type="arabicPeriod"/>
            </a:pPr>
            <a:r>
              <a:rPr lang="en-GB" sz="3000" dirty="0"/>
              <a:t>What this approach seeks to </a:t>
            </a:r>
            <a:r>
              <a:rPr lang="en-GB" sz="3000" b="1" dirty="0"/>
              <a:t>balance</a:t>
            </a:r>
            <a:r>
              <a:rPr lang="en-GB" sz="3000" dirty="0"/>
              <a:t>?</a:t>
            </a:r>
          </a:p>
          <a:p>
            <a:pPr marL="971550" lvl="1" indent="-514350">
              <a:buFont typeface="+mj-lt"/>
              <a:buAutoNum type="arabicPeriod"/>
            </a:pPr>
            <a:r>
              <a:rPr lang="en-GB" sz="3000" dirty="0"/>
              <a:t>What are it’s </a:t>
            </a:r>
            <a:r>
              <a:rPr lang="en-GB" sz="3000" b="1" dirty="0"/>
              <a:t>benefits</a:t>
            </a:r>
            <a:r>
              <a:rPr lang="en-GB" sz="3000" dirty="0"/>
              <a:t>?</a:t>
            </a:r>
          </a:p>
          <a:p>
            <a:pPr marL="971550" lvl="1" indent="-514350">
              <a:buFont typeface="+mj-lt"/>
              <a:buAutoNum type="arabicPeriod"/>
            </a:pPr>
            <a:r>
              <a:rPr lang="en-GB" sz="3000" dirty="0"/>
              <a:t>Share: 1/2 students to shar a definition</a:t>
            </a:r>
          </a:p>
          <a:p>
            <a:pPr lvl="1"/>
            <a:endParaRPr lang="en-GB" dirty="0"/>
          </a:p>
          <a:p>
            <a:endParaRPr lang="en-GB" dirty="0"/>
          </a:p>
        </p:txBody>
      </p:sp>
      <p:pic>
        <p:nvPicPr>
          <p:cNvPr id="6" name="Graphic 5" descr="Meeting with solid fill">
            <a:extLst>
              <a:ext uri="{FF2B5EF4-FFF2-40B4-BE49-F238E27FC236}">
                <a16:creationId xmlns:a16="http://schemas.microsoft.com/office/drawing/2014/main" id="{3448A59C-C89D-D1E0-8774-80564E1C981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481039" y="-52754"/>
            <a:ext cx="2177562" cy="2177562"/>
          </a:xfrm>
          <a:prstGeom prst="rect">
            <a:avLst/>
          </a:prstGeom>
        </p:spPr>
      </p:pic>
      <p:sp>
        <p:nvSpPr>
          <p:cNvPr id="9" name="TextBox 8">
            <a:extLst>
              <a:ext uri="{FF2B5EF4-FFF2-40B4-BE49-F238E27FC236}">
                <a16:creationId xmlns:a16="http://schemas.microsoft.com/office/drawing/2014/main" id="{42066C5F-3E0E-58F3-A1A9-A59EE1BBBD0E}"/>
              </a:ext>
            </a:extLst>
          </p:cNvPr>
          <p:cNvSpPr txBox="1"/>
          <p:nvPr/>
        </p:nvSpPr>
        <p:spPr>
          <a:xfrm>
            <a:off x="734" y="6150434"/>
            <a:ext cx="6095266" cy="646331"/>
          </a:xfrm>
          <a:prstGeom prst="rect">
            <a:avLst/>
          </a:prstGeom>
          <a:noFill/>
          <a:ln>
            <a:solidFill>
              <a:srgbClr val="F5A700"/>
            </a:solidFill>
          </a:ln>
        </p:spPr>
        <p:txBody>
          <a:bodyPr wrap="square">
            <a:spAutoFit/>
          </a:bodyPr>
          <a:lstStyle/>
          <a:p>
            <a:pPr fontAlgn="t">
              <a:lnSpc>
                <a:spcPct val="100000"/>
              </a:lnSpc>
              <a:buNone/>
            </a:pPr>
            <a:r>
              <a:rPr lang="en-GB" sz="1800" b="1" i="1" dirty="0">
                <a:effectLst/>
                <a:latin typeface="+mn-lt"/>
              </a:rPr>
              <a:t>Book: </a:t>
            </a:r>
            <a:r>
              <a:rPr lang="en-GB" sz="1800" b="0" i="1" dirty="0">
                <a:effectLst/>
                <a:latin typeface="+mn-lt"/>
              </a:rPr>
              <a:t>Radical Candor: Be a Kick-Ass Boss Without Losing Your Humanity</a:t>
            </a:r>
            <a:r>
              <a:rPr lang="en-GB" dirty="0"/>
              <a:t> (</a:t>
            </a:r>
            <a:r>
              <a:rPr lang="en-GB" sz="1800" b="0" i="0" dirty="0">
                <a:effectLst/>
                <a:latin typeface="+mn-lt"/>
              </a:rPr>
              <a:t>2017) by Kim Scott</a:t>
            </a:r>
            <a:endParaRPr lang="en-GB" sz="1800" b="0" i="0" dirty="0">
              <a:effectLst/>
              <a:latin typeface="Segoe UI" panose="020B0502040204020203" pitchFamily="34" charset="0"/>
            </a:endParaRPr>
          </a:p>
        </p:txBody>
      </p:sp>
      <p:sp>
        <p:nvSpPr>
          <p:cNvPr id="11" name="TextBox 10">
            <a:extLst>
              <a:ext uri="{FF2B5EF4-FFF2-40B4-BE49-F238E27FC236}">
                <a16:creationId xmlns:a16="http://schemas.microsoft.com/office/drawing/2014/main" id="{A000AD4A-BEA1-DD49-8346-21AD36CAE89A}"/>
              </a:ext>
            </a:extLst>
          </p:cNvPr>
          <p:cNvSpPr txBox="1"/>
          <p:nvPr/>
        </p:nvSpPr>
        <p:spPr>
          <a:xfrm>
            <a:off x="6161943" y="6150434"/>
            <a:ext cx="5931876" cy="369332"/>
          </a:xfrm>
          <a:prstGeom prst="rect">
            <a:avLst/>
          </a:prstGeom>
          <a:noFill/>
          <a:ln>
            <a:solidFill>
              <a:srgbClr val="F5A700"/>
            </a:solidFill>
          </a:ln>
        </p:spPr>
        <p:txBody>
          <a:bodyPr wrap="square">
            <a:spAutoFit/>
          </a:bodyPr>
          <a:lstStyle/>
          <a:p>
            <a:pPr fontAlgn="t">
              <a:lnSpc>
                <a:spcPct val="100000"/>
              </a:lnSpc>
              <a:buNone/>
            </a:pPr>
            <a:r>
              <a:rPr lang="en-GB" sz="1800" b="0" i="0" dirty="0">
                <a:effectLst/>
                <a:latin typeface="+mn-lt"/>
              </a:rPr>
              <a:t>Care Personally + Challenge Directly = Radical Candor</a:t>
            </a:r>
            <a:endParaRPr lang="en-GB" sz="1800" b="0" i="0" dirty="0">
              <a:effectLst/>
              <a:latin typeface="Segoe UI" panose="020B0502040204020203" pitchFamily="34" charset="0"/>
            </a:endParaRPr>
          </a:p>
        </p:txBody>
      </p:sp>
    </p:spTree>
    <p:extLst>
      <p:ext uri="{BB962C8B-B14F-4D97-AF65-F5344CB8AC3E}">
        <p14:creationId xmlns:p14="http://schemas.microsoft.com/office/powerpoint/2010/main" val="4109164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1647F-28BA-AE17-809F-6AE0633BEE75}"/>
              </a:ext>
            </a:extLst>
          </p:cNvPr>
          <p:cNvSpPr>
            <a:spLocks noGrp="1"/>
          </p:cNvSpPr>
          <p:nvPr>
            <p:ph type="title"/>
          </p:nvPr>
        </p:nvSpPr>
        <p:spPr>
          <a:xfrm>
            <a:off x="823338" y="591061"/>
            <a:ext cx="10168128" cy="1179576"/>
          </a:xfrm>
        </p:spPr>
        <p:txBody>
          <a:bodyPr/>
          <a:lstStyle/>
          <a:p>
            <a:r>
              <a:rPr lang="en-GB" dirty="0">
                <a:highlight>
                  <a:srgbClr val="FFFF00"/>
                </a:highlight>
              </a:rPr>
              <a:t>Activity:</a:t>
            </a:r>
            <a:r>
              <a:rPr lang="en-GB" dirty="0"/>
              <a:t> Organisation Culture</a:t>
            </a:r>
          </a:p>
        </p:txBody>
      </p:sp>
      <p:sp>
        <p:nvSpPr>
          <p:cNvPr id="3" name="Content Placeholder 2">
            <a:extLst>
              <a:ext uri="{FF2B5EF4-FFF2-40B4-BE49-F238E27FC236}">
                <a16:creationId xmlns:a16="http://schemas.microsoft.com/office/drawing/2014/main" id="{479F0846-75F9-AF84-AA90-89C145ECD1A4}"/>
              </a:ext>
            </a:extLst>
          </p:cNvPr>
          <p:cNvSpPr>
            <a:spLocks noGrp="1"/>
          </p:cNvSpPr>
          <p:nvPr>
            <p:ph idx="1"/>
          </p:nvPr>
        </p:nvSpPr>
        <p:spPr>
          <a:xfrm>
            <a:off x="712959" y="2170950"/>
            <a:ext cx="10168128" cy="3694176"/>
          </a:xfrm>
        </p:spPr>
        <p:txBody>
          <a:bodyPr/>
          <a:lstStyle/>
          <a:p>
            <a:pPr marL="0" indent="0">
              <a:buNone/>
            </a:pPr>
            <a:r>
              <a:rPr lang="en-GB" dirty="0"/>
              <a:t>Research and document a definition of:</a:t>
            </a:r>
          </a:p>
          <a:p>
            <a:pPr marL="514350" indent="-514350">
              <a:buFont typeface="+mj-lt"/>
              <a:buAutoNum type="arabicPeriod"/>
            </a:pPr>
            <a:r>
              <a:rPr lang="en-GB" b="1" dirty="0">
                <a:highlight>
                  <a:srgbClr val="FFFF00"/>
                </a:highlight>
              </a:rPr>
              <a:t>Organisation Culture</a:t>
            </a:r>
            <a:r>
              <a:rPr lang="en-GB" dirty="0"/>
              <a:t>?</a:t>
            </a:r>
          </a:p>
          <a:p>
            <a:pPr marL="514350" indent="-514350">
              <a:buFont typeface="+mj-lt"/>
              <a:buAutoNum type="arabicPeriod"/>
            </a:pPr>
            <a:r>
              <a:rPr lang="en-GB" dirty="0">
                <a:highlight>
                  <a:srgbClr val="FFFF00"/>
                </a:highlight>
              </a:rPr>
              <a:t>Which Leadership &amp; Management styles create the most effective Cultures today</a:t>
            </a:r>
            <a:r>
              <a:rPr lang="en-GB" dirty="0"/>
              <a:t>?</a:t>
            </a:r>
          </a:p>
          <a:p>
            <a:pPr marL="0" indent="0">
              <a:buNone/>
            </a:pPr>
            <a:r>
              <a:rPr lang="en-GB" dirty="0"/>
              <a:t>Share if asked.</a:t>
            </a:r>
          </a:p>
        </p:txBody>
      </p:sp>
    </p:spTree>
    <p:extLst>
      <p:ext uri="{BB962C8B-B14F-4D97-AF65-F5344CB8AC3E}">
        <p14:creationId xmlns:p14="http://schemas.microsoft.com/office/powerpoint/2010/main" val="10814774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CEC96-E0BA-776B-E17E-7BA1E752FCCD}"/>
              </a:ext>
            </a:extLst>
          </p:cNvPr>
          <p:cNvSpPr>
            <a:spLocks noGrp="1"/>
          </p:cNvSpPr>
          <p:nvPr>
            <p:ph type="title"/>
          </p:nvPr>
        </p:nvSpPr>
        <p:spPr>
          <a:xfrm>
            <a:off x="835789" y="575935"/>
            <a:ext cx="10168128" cy="1179576"/>
          </a:xfrm>
        </p:spPr>
        <p:txBody>
          <a:bodyPr/>
          <a:lstStyle/>
          <a:p>
            <a:r>
              <a:rPr lang="en-GB" dirty="0"/>
              <a:t>Bg. Organisational Culture</a:t>
            </a:r>
          </a:p>
        </p:txBody>
      </p:sp>
      <p:sp>
        <p:nvSpPr>
          <p:cNvPr id="3" name="Content Placeholder 2">
            <a:extLst>
              <a:ext uri="{FF2B5EF4-FFF2-40B4-BE49-F238E27FC236}">
                <a16:creationId xmlns:a16="http://schemas.microsoft.com/office/drawing/2014/main" id="{6B9EF2CF-64C5-9082-7505-C7E42F7A9625}"/>
              </a:ext>
            </a:extLst>
          </p:cNvPr>
          <p:cNvSpPr>
            <a:spLocks noGrp="1"/>
          </p:cNvSpPr>
          <p:nvPr>
            <p:ph idx="1"/>
          </p:nvPr>
        </p:nvSpPr>
        <p:spPr>
          <a:xfrm>
            <a:off x="835789" y="2300603"/>
            <a:ext cx="10168128" cy="3694176"/>
          </a:xfrm>
        </p:spPr>
        <p:txBody>
          <a:bodyPr>
            <a:normAutofit fontScale="85000" lnSpcReduction="20000"/>
          </a:bodyPr>
          <a:lstStyle/>
          <a:p>
            <a:r>
              <a:rPr lang="en-GB" b="1" dirty="0"/>
              <a:t>Organisational culture </a:t>
            </a:r>
            <a:r>
              <a:rPr lang="en-GB" dirty="0"/>
              <a:t>includes the values, beliefs and behaviours that shape how people interact and work together. </a:t>
            </a:r>
          </a:p>
          <a:p>
            <a:r>
              <a:rPr lang="en-GB" b="1" dirty="0"/>
              <a:t>Leadership and management styles </a:t>
            </a:r>
            <a:r>
              <a:rPr lang="en-GB" dirty="0"/>
              <a:t>directly influence this culture, Transformational, Democratic, and Servant/Comp./Holistic leadership styles are most effective for fostering a positive, innovative, and inclusive workplace.</a:t>
            </a:r>
          </a:p>
          <a:p>
            <a:r>
              <a:rPr lang="en-GB" dirty="0"/>
              <a:t>The </a:t>
            </a:r>
            <a:r>
              <a:rPr lang="en-GB" b="1" dirty="0"/>
              <a:t>physical &amp; digital environment </a:t>
            </a:r>
            <a:r>
              <a:rPr lang="en-GB" dirty="0"/>
              <a:t>of a workplace plays a powerful role in shaping organisational culture, it influences how people interact, feel, and perform, ultimately reinforcing or undermining the values and behaviours a company wants to promote.</a:t>
            </a:r>
          </a:p>
          <a:p>
            <a:endParaRPr lang="en-GB" dirty="0"/>
          </a:p>
        </p:txBody>
      </p:sp>
    </p:spTree>
    <p:extLst>
      <p:ext uri="{BB962C8B-B14F-4D97-AF65-F5344CB8AC3E}">
        <p14:creationId xmlns:p14="http://schemas.microsoft.com/office/powerpoint/2010/main" val="3006256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group of people sitting around a table&#10;&#10;AI-generated content may be incorrect.">
            <a:extLst>
              <a:ext uri="{FF2B5EF4-FFF2-40B4-BE49-F238E27FC236}">
                <a16:creationId xmlns:a16="http://schemas.microsoft.com/office/drawing/2014/main" id="{35D53217-AE10-0F8F-3B66-B3BCACF5572C}"/>
              </a:ext>
            </a:extLst>
          </p:cNvPr>
          <p:cNvPicPr>
            <a:picLocks noChangeAspect="1"/>
          </p:cNvPicPr>
          <p:nvPr/>
        </p:nvPicPr>
        <p:blipFill>
          <a:blip r:embed="rId2"/>
          <a:srcRect t="1142" r="2" b="1645"/>
          <a:stretch>
            <a:fillRect/>
          </a:stretch>
        </p:blipFill>
        <p:spPr>
          <a:xfrm>
            <a:off x="6777862" y="619181"/>
            <a:ext cx="4661488" cy="3104208"/>
          </a:xfrm>
          <a:prstGeom prst="rect">
            <a:avLst/>
          </a:prstGeom>
        </p:spPr>
      </p:pic>
      <p:pic>
        <p:nvPicPr>
          <p:cNvPr id="7" name="Picture 6" descr="A group of people sitting around a table&#10;&#10;AI-generated content may be incorrect.">
            <a:extLst>
              <a:ext uri="{FF2B5EF4-FFF2-40B4-BE49-F238E27FC236}">
                <a16:creationId xmlns:a16="http://schemas.microsoft.com/office/drawing/2014/main" id="{B73BD0ED-A8F2-CC8E-EEC7-38A71E27FB8D}"/>
              </a:ext>
            </a:extLst>
          </p:cNvPr>
          <p:cNvPicPr>
            <a:picLocks noChangeAspect="1"/>
          </p:cNvPicPr>
          <p:nvPr/>
        </p:nvPicPr>
        <p:blipFill>
          <a:blip r:embed="rId3"/>
          <a:srcRect t="2707" r="-1" b="-1"/>
          <a:stretch>
            <a:fillRect/>
          </a:stretch>
        </p:blipFill>
        <p:spPr>
          <a:xfrm>
            <a:off x="5310082" y="3884263"/>
            <a:ext cx="6129269" cy="3592925"/>
          </a:xfrm>
          <a:prstGeom prst="rect">
            <a:avLst/>
          </a:prstGeom>
        </p:spPr>
      </p:pic>
      <p:pic>
        <p:nvPicPr>
          <p:cNvPr id="3" name="Picture 2" descr="A close-up of a escalator&#10;&#10;AI-generated content may be incorrect.">
            <a:extLst>
              <a:ext uri="{FF2B5EF4-FFF2-40B4-BE49-F238E27FC236}">
                <a16:creationId xmlns:a16="http://schemas.microsoft.com/office/drawing/2014/main" id="{9533CCC6-005D-0BCA-C9D2-B41B1C76B671}"/>
              </a:ext>
            </a:extLst>
          </p:cNvPr>
          <p:cNvPicPr>
            <a:picLocks noChangeAspect="1"/>
          </p:cNvPicPr>
          <p:nvPr/>
        </p:nvPicPr>
        <p:blipFill>
          <a:blip r:embed="rId4"/>
          <a:srcRect l="1040" r="3530" b="-1"/>
          <a:stretch>
            <a:fillRect/>
          </a:stretch>
        </p:blipFill>
        <p:spPr>
          <a:xfrm>
            <a:off x="534285" y="619176"/>
            <a:ext cx="6082711" cy="3920044"/>
          </a:xfrm>
          <a:custGeom>
            <a:avLst/>
            <a:gdLst/>
            <a:ahLst/>
            <a:cxnLst/>
            <a:rect l="l" t="t" r="r" b="b"/>
            <a:pathLst>
              <a:path w="6082711" h="3920044">
                <a:moveTo>
                  <a:pt x="0" y="0"/>
                </a:moveTo>
                <a:lnTo>
                  <a:pt x="6082711" y="0"/>
                </a:lnTo>
                <a:lnTo>
                  <a:pt x="6082711" y="3103225"/>
                </a:lnTo>
                <a:lnTo>
                  <a:pt x="4614930" y="3103225"/>
                </a:lnTo>
                <a:lnTo>
                  <a:pt x="4614930" y="3920044"/>
                </a:lnTo>
                <a:lnTo>
                  <a:pt x="0" y="3920044"/>
                </a:lnTo>
                <a:close/>
              </a:path>
            </a:pathLst>
          </a:custGeom>
        </p:spPr>
      </p:pic>
      <p:pic>
        <p:nvPicPr>
          <p:cNvPr id="5" name="Picture 4" descr="A group of bicycles parked in front of a glass building&#10;&#10;AI-generated content may be incorrect.">
            <a:extLst>
              <a:ext uri="{FF2B5EF4-FFF2-40B4-BE49-F238E27FC236}">
                <a16:creationId xmlns:a16="http://schemas.microsoft.com/office/drawing/2014/main" id="{953213AF-A062-F0DD-C9BC-10EA02E1EEC8}"/>
              </a:ext>
            </a:extLst>
          </p:cNvPr>
          <p:cNvPicPr>
            <a:picLocks noChangeAspect="1"/>
          </p:cNvPicPr>
          <p:nvPr/>
        </p:nvPicPr>
        <p:blipFill>
          <a:blip r:embed="rId5"/>
          <a:srcRect t="37904" r="1" b="1"/>
          <a:stretch>
            <a:fillRect/>
          </a:stretch>
        </p:blipFill>
        <p:spPr>
          <a:xfrm>
            <a:off x="534286" y="4699246"/>
            <a:ext cx="4614333" cy="2156145"/>
          </a:xfrm>
          <a:prstGeom prst="rect">
            <a:avLst/>
          </a:prstGeom>
        </p:spPr>
      </p:pic>
      <p:sp>
        <p:nvSpPr>
          <p:cNvPr id="10" name="TextBox 9">
            <a:extLst>
              <a:ext uri="{FF2B5EF4-FFF2-40B4-BE49-F238E27FC236}">
                <a16:creationId xmlns:a16="http://schemas.microsoft.com/office/drawing/2014/main" id="{CBB88F34-DCDF-A746-DA26-137604A7F6F4}"/>
              </a:ext>
            </a:extLst>
          </p:cNvPr>
          <p:cNvSpPr txBox="1"/>
          <p:nvPr/>
        </p:nvSpPr>
        <p:spPr>
          <a:xfrm>
            <a:off x="109182" y="42808"/>
            <a:ext cx="8409931" cy="830997"/>
          </a:xfrm>
          <a:prstGeom prst="rect">
            <a:avLst/>
          </a:prstGeom>
          <a:solidFill>
            <a:schemeClr val="bg1">
              <a:alpha val="70000"/>
            </a:schemeClr>
          </a:solidFill>
        </p:spPr>
        <p:txBody>
          <a:bodyPr wrap="none" rtlCol="0">
            <a:spAutoFit/>
          </a:bodyPr>
          <a:lstStyle/>
          <a:p>
            <a:pPr marL="457200" indent="-457200">
              <a:buFont typeface="+mj-lt"/>
              <a:buAutoNum type="arabicPeriod"/>
            </a:pPr>
            <a:r>
              <a:rPr lang="en-GB" sz="2400" dirty="0"/>
              <a:t>What workplace is this, which Company?</a:t>
            </a:r>
          </a:p>
          <a:p>
            <a:pPr marL="457200" indent="-457200">
              <a:buFont typeface="+mj-lt"/>
              <a:buAutoNum type="arabicPeriod"/>
            </a:pPr>
            <a:r>
              <a:rPr lang="en-GB" sz="2400" dirty="0"/>
              <a:t>What effect does this environment have on employees?</a:t>
            </a:r>
          </a:p>
        </p:txBody>
      </p:sp>
    </p:spTree>
    <p:extLst>
      <p:ext uri="{BB962C8B-B14F-4D97-AF65-F5344CB8AC3E}">
        <p14:creationId xmlns:p14="http://schemas.microsoft.com/office/powerpoint/2010/main" val="43560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4C95E8-D1D8-A727-AC1E-6B86EE8874C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AE3CB7-C6ED-8188-738E-95294199A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BF8A078D-2D9C-382A-C4FA-54A9377B44E1}"/>
              </a:ext>
            </a:extLst>
          </p:cNvPr>
          <p:cNvSpPr>
            <a:spLocks noGrp="1"/>
          </p:cNvSpPr>
          <p:nvPr>
            <p:ph type="title"/>
          </p:nvPr>
        </p:nvSpPr>
        <p:spPr>
          <a:xfrm>
            <a:off x="2101691" y="1217673"/>
            <a:ext cx="6272784" cy="1535051"/>
          </a:xfrm>
        </p:spPr>
        <p:txBody>
          <a:bodyPr anchor="b">
            <a:normAutofit/>
          </a:bodyPr>
          <a:lstStyle/>
          <a:p>
            <a:r>
              <a:rPr lang="en-GB" sz="5200" dirty="0">
                <a:effectLst/>
                <a:ea typeface="Times New Roman" panose="02020603050405020304" pitchFamily="18" charset="0"/>
                <a:cs typeface="Times New Roman" panose="02020603050405020304" pitchFamily="18" charset="0"/>
              </a:rPr>
              <a:t>Leadership &amp; Management styles</a:t>
            </a:r>
            <a:endParaRPr lang="en-GB" sz="5200" dirty="0"/>
          </a:p>
        </p:txBody>
      </p:sp>
      <p:pic>
        <p:nvPicPr>
          <p:cNvPr id="5" name="Picture 4" descr="Hands-on top of each other">
            <a:extLst>
              <a:ext uri="{FF2B5EF4-FFF2-40B4-BE49-F238E27FC236}">
                <a16:creationId xmlns:a16="http://schemas.microsoft.com/office/drawing/2014/main" id="{793FD271-42E6-A41A-F627-F6D2F6BB5F74}"/>
              </a:ext>
            </a:extLst>
          </p:cNvPr>
          <p:cNvPicPr>
            <a:picLocks noChangeAspect="1"/>
          </p:cNvPicPr>
          <p:nvPr/>
        </p:nvPicPr>
        <p:blipFill rotWithShape="1">
          <a:blip r:embed="rId2"/>
          <a:srcRect l="56979" r="14280" b="1"/>
          <a:stretch/>
        </p:blipFill>
        <p:spPr>
          <a:xfrm>
            <a:off x="21" y="11"/>
            <a:ext cx="1948050" cy="2965328"/>
          </a:xfrm>
          <a:prstGeom prst="rect">
            <a:avLst/>
          </a:prstGeom>
        </p:spPr>
      </p:pic>
      <p:sp>
        <p:nvSpPr>
          <p:cNvPr id="11" name="!!accent">
            <a:extLst>
              <a:ext uri="{FF2B5EF4-FFF2-40B4-BE49-F238E27FC236}">
                <a16:creationId xmlns:a16="http://schemas.microsoft.com/office/drawing/2014/main" id="{D6443B3B-BA6F-A78F-2683-6647E621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3BFF1CF-64FB-A71D-1B61-F3BBB4320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639A03D-3CF3-AEE9-14E6-9B75AC7F3006}"/>
              </a:ext>
            </a:extLst>
          </p:cNvPr>
          <p:cNvSpPr>
            <a:spLocks noGrp="1"/>
          </p:cNvSpPr>
          <p:nvPr>
            <p:ph idx="1"/>
          </p:nvPr>
        </p:nvSpPr>
        <p:spPr>
          <a:xfrm>
            <a:off x="2168954" y="3194616"/>
            <a:ext cx="9343961" cy="2825686"/>
          </a:xfrm>
        </p:spPr>
        <p:txBody>
          <a:bodyPr>
            <a:normAutofit/>
          </a:bodyPr>
          <a:lstStyle/>
          <a:p>
            <a:pPr marL="514350" indent="-514350">
              <a:buFont typeface="+mj-lt"/>
              <a:buAutoNum type="arabicPeriod"/>
            </a:pPr>
            <a:r>
              <a:rPr lang="en-GB" dirty="0"/>
              <a:t>Q. Which </a:t>
            </a:r>
            <a:r>
              <a:rPr lang="en-GB" b="1" dirty="0">
                <a:effectLst/>
                <a:ea typeface="Times New Roman" panose="02020603050405020304" pitchFamily="18" charset="0"/>
                <a:cs typeface="Times New Roman" panose="02020603050405020304" pitchFamily="18" charset="0"/>
              </a:rPr>
              <a:t>Leadership/Management styles </a:t>
            </a:r>
            <a:r>
              <a:rPr lang="en-GB" dirty="0">
                <a:effectLst/>
                <a:ea typeface="Times New Roman" panose="02020603050405020304" pitchFamily="18" charset="0"/>
                <a:cs typeface="Times New Roman" panose="02020603050405020304" pitchFamily="18" charset="0"/>
              </a:rPr>
              <a:t>do you think are the most effective today and why?</a:t>
            </a:r>
          </a:p>
          <a:p>
            <a:pPr marL="514350" indent="-514350">
              <a:buFont typeface="+mj-lt"/>
              <a:buAutoNum type="arabicPeriod"/>
            </a:pPr>
            <a:r>
              <a:rPr lang="en-GB" dirty="0"/>
              <a:t>Q. Which </a:t>
            </a:r>
            <a:r>
              <a:rPr lang="en-GB" b="1" dirty="0">
                <a:effectLst/>
                <a:ea typeface="Times New Roman" panose="02020603050405020304" pitchFamily="18" charset="0"/>
                <a:cs typeface="Times New Roman" panose="02020603050405020304" pitchFamily="18" charset="0"/>
              </a:rPr>
              <a:t>Leadership/Management style </a:t>
            </a:r>
            <a:r>
              <a:rPr lang="en-GB" dirty="0">
                <a:effectLst/>
                <a:ea typeface="Times New Roman" panose="02020603050405020304" pitchFamily="18" charset="0"/>
                <a:cs typeface="Times New Roman" panose="02020603050405020304" pitchFamily="18" charset="0"/>
              </a:rPr>
              <a:t>would you adopt and why?</a:t>
            </a:r>
          </a:p>
          <a:p>
            <a:pPr marL="514350" indent="-514350">
              <a:buFont typeface="+mj-lt"/>
              <a:buAutoNum type="arabicPeriod"/>
            </a:pPr>
            <a:r>
              <a:rPr lang="en-GB" b="1" dirty="0"/>
              <a:t>Share: </a:t>
            </a:r>
            <a:r>
              <a:rPr lang="en-GB" dirty="0"/>
              <a:t>Discuss in pairs.</a:t>
            </a:r>
            <a:endParaRPr lang="en-GB"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755137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61DB5-574D-82C4-D38D-9CC53EECFEA5}"/>
              </a:ext>
            </a:extLst>
          </p:cNvPr>
          <p:cNvSpPr>
            <a:spLocks noGrp="1"/>
          </p:cNvSpPr>
          <p:nvPr>
            <p:ph type="title"/>
          </p:nvPr>
        </p:nvSpPr>
        <p:spPr>
          <a:xfrm>
            <a:off x="922137" y="610186"/>
            <a:ext cx="10582598" cy="1179576"/>
          </a:xfrm>
        </p:spPr>
        <p:txBody>
          <a:bodyPr>
            <a:noAutofit/>
          </a:bodyPr>
          <a:lstStyle/>
          <a:p>
            <a:r>
              <a:rPr lang="en-GB" b="1" dirty="0"/>
              <a:t>Changing </a:t>
            </a:r>
            <a:r>
              <a:rPr lang="en-GB" b="1" dirty="0">
                <a:ea typeface="Times New Roman" panose="02020603050405020304" pitchFamily="18" charset="0"/>
                <a:cs typeface="Times New Roman" panose="02020603050405020304" pitchFamily="18" charset="0"/>
              </a:rPr>
              <a:t>Leadership/Management styles</a:t>
            </a:r>
            <a:endParaRPr lang="en-GB" b="1" dirty="0"/>
          </a:p>
        </p:txBody>
      </p:sp>
      <p:sp>
        <p:nvSpPr>
          <p:cNvPr id="3" name="Content Placeholder 2">
            <a:extLst>
              <a:ext uri="{FF2B5EF4-FFF2-40B4-BE49-F238E27FC236}">
                <a16:creationId xmlns:a16="http://schemas.microsoft.com/office/drawing/2014/main" id="{60F5BB39-E698-43F8-017A-86045B20487B}"/>
              </a:ext>
            </a:extLst>
          </p:cNvPr>
          <p:cNvSpPr>
            <a:spLocks noGrp="1"/>
          </p:cNvSpPr>
          <p:nvPr>
            <p:ph idx="1"/>
          </p:nvPr>
        </p:nvSpPr>
        <p:spPr/>
        <p:txBody>
          <a:bodyPr/>
          <a:lstStyle/>
          <a:p>
            <a:pPr marL="514350" indent="-514350">
              <a:buFont typeface="+mj-lt"/>
              <a:buAutoNum type="arabicPeriod"/>
            </a:pPr>
            <a:r>
              <a:rPr lang="en-GB" dirty="0"/>
              <a:t>Q. Reflect, research and document some </a:t>
            </a:r>
            <a:r>
              <a:rPr lang="en-GB" b="1" dirty="0"/>
              <a:t>recent</a:t>
            </a:r>
            <a:r>
              <a:rPr lang="en-GB" dirty="0"/>
              <a:t> </a:t>
            </a:r>
            <a:r>
              <a:rPr lang="en-GB" b="1" dirty="0"/>
              <a:t>changes in societal values</a:t>
            </a:r>
            <a:r>
              <a:rPr lang="en-GB" dirty="0"/>
              <a:t> and what has created the change?</a:t>
            </a:r>
          </a:p>
          <a:p>
            <a:pPr marL="514350" indent="-514350">
              <a:buFont typeface="+mj-lt"/>
              <a:buAutoNum type="arabicPeriod"/>
            </a:pPr>
            <a:r>
              <a:rPr lang="en-GB" dirty="0"/>
              <a:t>Q. Reflect, consider and document how these changes are affecting </a:t>
            </a:r>
            <a:r>
              <a:rPr lang="en-GB" b="1" dirty="0">
                <a:effectLst/>
                <a:ea typeface="Times New Roman" panose="02020603050405020304" pitchFamily="18" charset="0"/>
                <a:cs typeface="Times New Roman" panose="02020603050405020304" pitchFamily="18" charset="0"/>
              </a:rPr>
              <a:t>Leadership/Management styles</a:t>
            </a:r>
            <a:r>
              <a:rPr lang="en-GB" dirty="0"/>
              <a:t>?</a:t>
            </a:r>
          </a:p>
          <a:p>
            <a:pPr marL="514350" indent="-514350">
              <a:buFont typeface="+mj-lt"/>
              <a:buAutoNum type="arabicPeriod"/>
            </a:pPr>
            <a:r>
              <a:rPr lang="en-GB" dirty="0"/>
              <a:t>Share: Discuss in pairs</a:t>
            </a:r>
          </a:p>
          <a:p>
            <a:endParaRPr lang="en-GB" dirty="0"/>
          </a:p>
        </p:txBody>
      </p:sp>
      <p:pic>
        <p:nvPicPr>
          <p:cNvPr id="9" name="Graphic 8" descr="Group success with solid fill">
            <a:extLst>
              <a:ext uri="{FF2B5EF4-FFF2-40B4-BE49-F238E27FC236}">
                <a16:creationId xmlns:a16="http://schemas.microsoft.com/office/drawing/2014/main" id="{9E0AF4EA-ED23-4969-47C9-71059B71964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088711" y="5005355"/>
            <a:ext cx="1920097" cy="1920097"/>
          </a:xfrm>
          <a:prstGeom prst="rect">
            <a:avLst/>
          </a:prstGeom>
        </p:spPr>
      </p:pic>
      <p:sp>
        <p:nvSpPr>
          <p:cNvPr id="5" name="TextBox 4">
            <a:extLst>
              <a:ext uri="{FF2B5EF4-FFF2-40B4-BE49-F238E27FC236}">
                <a16:creationId xmlns:a16="http://schemas.microsoft.com/office/drawing/2014/main" id="{5AD6C5E1-02BE-A3C5-5EAA-2CCC1F494119}"/>
              </a:ext>
            </a:extLst>
          </p:cNvPr>
          <p:cNvSpPr txBox="1"/>
          <p:nvPr/>
        </p:nvSpPr>
        <p:spPr>
          <a:xfrm>
            <a:off x="611192" y="1684668"/>
            <a:ext cx="320467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venir Next LT Pro"/>
                <a:ea typeface="+mn-ea"/>
                <a:cs typeface="+mn-cs"/>
              </a:rPr>
              <a:t>Note: Private Activity if needed</a:t>
            </a:r>
            <a:endParaRPr kumimoji="0" lang="en-GB" sz="800"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38092026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C9B89-F3AB-E686-F170-2091FAB6058A}"/>
              </a:ext>
            </a:extLst>
          </p:cNvPr>
          <p:cNvSpPr>
            <a:spLocks noGrp="1"/>
          </p:cNvSpPr>
          <p:nvPr>
            <p:ph type="title"/>
          </p:nvPr>
        </p:nvSpPr>
        <p:spPr>
          <a:xfrm>
            <a:off x="816629" y="605790"/>
            <a:ext cx="10168128" cy="1179576"/>
          </a:xfrm>
        </p:spPr>
        <p:txBody>
          <a:bodyPr>
            <a:normAutofit/>
          </a:bodyPr>
          <a:lstStyle/>
          <a:p>
            <a:r>
              <a:rPr lang="en-GB" sz="4800" b="1" dirty="0"/>
              <a:t>Top tips</a:t>
            </a:r>
          </a:p>
        </p:txBody>
      </p:sp>
      <p:graphicFrame>
        <p:nvGraphicFramePr>
          <p:cNvPr id="11" name="Content Placeholder 2">
            <a:extLst>
              <a:ext uri="{FF2B5EF4-FFF2-40B4-BE49-F238E27FC236}">
                <a16:creationId xmlns:a16="http://schemas.microsoft.com/office/drawing/2014/main" id="{9E2B21E5-EB37-41D8-917D-EC96FC5B97B8}"/>
              </a:ext>
            </a:extLst>
          </p:cNvPr>
          <p:cNvGraphicFramePr>
            <a:graphicFrameLocks noGrp="1"/>
          </p:cNvGraphicFramePr>
          <p:nvPr>
            <p:ph idx="1"/>
          </p:nvPr>
        </p:nvGraphicFramePr>
        <p:xfrm>
          <a:off x="1111172" y="1951246"/>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81848C05-59F4-FDE4-B773-C68731570A14}"/>
              </a:ext>
            </a:extLst>
          </p:cNvPr>
          <p:cNvSpPr txBox="1"/>
          <p:nvPr/>
        </p:nvSpPr>
        <p:spPr>
          <a:xfrm>
            <a:off x="611192" y="1684668"/>
            <a:ext cx="3204670"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venir Next LT Pro"/>
                <a:ea typeface="+mn-ea"/>
                <a:cs typeface="+mn-cs"/>
              </a:rPr>
              <a:t>Note: Private Activity if needed</a:t>
            </a:r>
            <a:endParaRPr kumimoji="0" lang="en-GB" sz="800" b="0" i="0" u="none" strike="noStrike" kern="1200" cap="none" spc="0" normalizeH="0" baseline="0" noProof="0" dirty="0">
              <a:ln>
                <a:noFill/>
              </a:ln>
              <a:solidFill>
                <a:srgbClr val="000000"/>
              </a:solidFill>
              <a:effectLst/>
              <a:uLnTx/>
              <a:uFillTx/>
              <a:latin typeface="Avenir Next LT Pro"/>
              <a:ea typeface="+mn-ea"/>
              <a:cs typeface="+mn-cs"/>
            </a:endParaRPr>
          </a:p>
        </p:txBody>
      </p:sp>
      <p:pic>
        <p:nvPicPr>
          <p:cNvPr id="7" name="Graphic 6" descr="Group success with solid fill">
            <a:extLst>
              <a:ext uri="{FF2B5EF4-FFF2-40B4-BE49-F238E27FC236}">
                <a16:creationId xmlns:a16="http://schemas.microsoft.com/office/drawing/2014/main" id="{B0AB0713-5480-EB9D-498F-642AAF026BA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660711" y="178379"/>
            <a:ext cx="1920097" cy="1920097"/>
          </a:xfrm>
          <a:prstGeom prst="rect">
            <a:avLst/>
          </a:prstGeom>
        </p:spPr>
      </p:pic>
      <p:sp>
        <p:nvSpPr>
          <p:cNvPr id="10" name="TextBox 9">
            <a:extLst>
              <a:ext uri="{FF2B5EF4-FFF2-40B4-BE49-F238E27FC236}">
                <a16:creationId xmlns:a16="http://schemas.microsoft.com/office/drawing/2014/main" id="{9F58CE42-A47C-A778-6416-98BE42BC63DF}"/>
              </a:ext>
            </a:extLst>
          </p:cNvPr>
          <p:cNvSpPr txBox="1"/>
          <p:nvPr/>
        </p:nvSpPr>
        <p:spPr>
          <a:xfrm>
            <a:off x="1882653" y="4135676"/>
            <a:ext cx="4135682" cy="156966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Avenir Next LT Pro"/>
                <a:ea typeface="+mn-ea"/>
                <a:cs typeface="+mn-cs"/>
              </a:rPr>
              <a:t>1. Research and document some </a:t>
            </a:r>
            <a:r>
              <a:rPr kumimoji="0" lang="en-GB" sz="2400" b="1" i="0" u="none" strike="noStrike" kern="1200" cap="none" spc="0" normalizeH="0" baseline="0" noProof="0" dirty="0">
                <a:ln>
                  <a:noFill/>
                </a:ln>
                <a:solidFill>
                  <a:srgbClr val="000000"/>
                </a:solidFill>
                <a:effectLst/>
                <a:uLnTx/>
                <a:uFillTx/>
                <a:latin typeface="Avenir Next LT Pro"/>
                <a:ea typeface="+mn-ea"/>
                <a:cs typeface="+mn-cs"/>
              </a:rPr>
              <a:t>top tips </a:t>
            </a:r>
            <a:r>
              <a:rPr kumimoji="0" lang="en-GB" sz="2400" b="0" i="0" u="none" strike="noStrike" kern="1200" cap="none" spc="0" normalizeH="0" baseline="0" noProof="0" dirty="0">
                <a:ln>
                  <a:noFill/>
                </a:ln>
                <a:solidFill>
                  <a:srgbClr val="000000"/>
                </a:solidFill>
                <a:effectLst/>
                <a:uLnTx/>
                <a:uFillTx/>
                <a:latin typeface="Avenir Next LT Pro"/>
                <a:ea typeface="+mn-ea"/>
                <a:cs typeface="+mn-cs"/>
              </a:rPr>
              <a:t>for highly effective leadership and management?</a:t>
            </a:r>
            <a:endParaRPr kumimoji="0" lang="en-US" sz="24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13" name="TextBox 12">
            <a:extLst>
              <a:ext uri="{FF2B5EF4-FFF2-40B4-BE49-F238E27FC236}">
                <a16:creationId xmlns:a16="http://schemas.microsoft.com/office/drawing/2014/main" id="{081BA444-A769-886D-227C-48D0F41B3DB9}"/>
              </a:ext>
            </a:extLst>
          </p:cNvPr>
          <p:cNvSpPr txBox="1"/>
          <p:nvPr/>
        </p:nvSpPr>
        <p:spPr>
          <a:xfrm>
            <a:off x="7048134" y="4242254"/>
            <a:ext cx="3616935"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Avenir Next LT Pro"/>
                <a:ea typeface="+mn-ea"/>
                <a:cs typeface="+mn-cs"/>
              </a:rPr>
              <a:t>2. Share: Discuss in pairs</a:t>
            </a:r>
            <a:endParaRPr kumimoji="0" lang="en-US" sz="2400"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27419114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ED73D0-919B-3CF7-5969-224345C583B2}"/>
              </a:ext>
            </a:extLst>
          </p:cNvPr>
          <p:cNvSpPr>
            <a:spLocks noGrp="1"/>
          </p:cNvSpPr>
          <p:nvPr>
            <p:ph type="title"/>
          </p:nvPr>
        </p:nvSpPr>
        <p:spPr>
          <a:xfrm>
            <a:off x="841246" y="978619"/>
            <a:ext cx="5991244" cy="1106424"/>
          </a:xfrm>
        </p:spPr>
        <p:txBody>
          <a:bodyPr>
            <a:normAutofit/>
          </a:bodyPr>
          <a:lstStyle/>
          <a:p>
            <a:r>
              <a:rPr lang="en-GB" sz="4800" b="1" dirty="0"/>
              <a:t>Homework:</a:t>
            </a:r>
          </a:p>
        </p:txBody>
      </p:sp>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16FE26E-B96D-DE1C-9FD3-A328FBA42537}"/>
              </a:ext>
            </a:extLst>
          </p:cNvPr>
          <p:cNvSpPr>
            <a:spLocks noGrp="1"/>
          </p:cNvSpPr>
          <p:nvPr>
            <p:ph idx="1"/>
          </p:nvPr>
        </p:nvSpPr>
        <p:spPr>
          <a:xfrm>
            <a:off x="841246" y="2219918"/>
            <a:ext cx="6177391" cy="3751608"/>
          </a:xfrm>
        </p:spPr>
        <p:txBody>
          <a:bodyPr>
            <a:normAutofit lnSpcReduction="10000"/>
          </a:bodyPr>
          <a:lstStyle/>
          <a:p>
            <a:pPr marL="514350" indent="-514350">
              <a:buFont typeface="+mj-lt"/>
              <a:buAutoNum type="arabicPeriod"/>
            </a:pPr>
            <a:r>
              <a:rPr lang="en-GB" sz="3200" dirty="0"/>
              <a:t>Ask 2 experienced/retired people for some </a:t>
            </a:r>
            <a:r>
              <a:rPr lang="en-GB" sz="3200" b="1" dirty="0"/>
              <a:t>tips</a:t>
            </a:r>
            <a:r>
              <a:rPr lang="en-GB" sz="3200" dirty="0"/>
              <a:t> on what they think and feel make an effective leader and manager, and document their feedback.</a:t>
            </a:r>
          </a:p>
          <a:p>
            <a:pPr marL="514350" indent="-514350">
              <a:buFont typeface="+mj-lt"/>
              <a:buAutoNum type="arabicPeriod"/>
            </a:pPr>
            <a:r>
              <a:rPr lang="en-GB" sz="3200" dirty="0"/>
              <a:t>Share: next week.</a:t>
            </a:r>
          </a:p>
          <a:p>
            <a:endParaRPr lang="en-GB" sz="3200" dirty="0"/>
          </a:p>
        </p:txBody>
      </p:sp>
      <p:pic>
        <p:nvPicPr>
          <p:cNvPr id="7" name="Graphic 6" descr="Board Room">
            <a:extLst>
              <a:ext uri="{FF2B5EF4-FFF2-40B4-BE49-F238E27FC236}">
                <a16:creationId xmlns:a16="http://schemas.microsoft.com/office/drawing/2014/main" id="{46E5F093-4539-9236-855D-81B53801230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679814" y="1329879"/>
            <a:ext cx="4097657" cy="4097657"/>
          </a:xfrm>
          <a:prstGeom prst="rect">
            <a:avLst/>
          </a:prstGeom>
        </p:spPr>
      </p:pic>
    </p:spTree>
    <p:extLst>
      <p:ext uri="{BB962C8B-B14F-4D97-AF65-F5344CB8AC3E}">
        <p14:creationId xmlns:p14="http://schemas.microsoft.com/office/powerpoint/2010/main" val="32330256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A8600-267E-CED8-C666-088B59FD97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A22602-6B72-A5E6-7941-3782B115180A}"/>
              </a:ext>
            </a:extLst>
          </p:cNvPr>
          <p:cNvSpPr>
            <a:spLocks noGrp="1"/>
          </p:cNvSpPr>
          <p:nvPr>
            <p:ph type="title"/>
          </p:nvPr>
        </p:nvSpPr>
        <p:spPr/>
        <p:txBody>
          <a:bodyPr/>
          <a:lstStyle/>
          <a:p>
            <a:r>
              <a:rPr lang="en-GB" dirty="0"/>
              <a:t>Questions?</a:t>
            </a:r>
          </a:p>
        </p:txBody>
      </p:sp>
      <p:sp>
        <p:nvSpPr>
          <p:cNvPr id="3" name="TextBox 2">
            <a:extLst>
              <a:ext uri="{FF2B5EF4-FFF2-40B4-BE49-F238E27FC236}">
                <a16:creationId xmlns:a16="http://schemas.microsoft.com/office/drawing/2014/main" id="{D23331FE-4B17-5338-7984-A90AD13155CD}"/>
              </a:ext>
            </a:extLst>
          </p:cNvPr>
          <p:cNvSpPr txBox="1"/>
          <p:nvPr/>
        </p:nvSpPr>
        <p:spPr>
          <a:xfrm>
            <a:off x="967286" y="2314832"/>
            <a:ext cx="5482940" cy="646331"/>
          </a:xfrm>
          <a:prstGeom prst="rect">
            <a:avLst/>
          </a:prstGeom>
          <a:noFill/>
        </p:spPr>
        <p:txBody>
          <a:bodyPr wrap="square" rtlCol="0">
            <a:spAutoFit/>
          </a:bodyPr>
          <a:lstStyle/>
          <a:p>
            <a:pPr marL="571500" marR="0" lvl="0" indent="-5715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Any questions?</a:t>
            </a:r>
          </a:p>
        </p:txBody>
      </p:sp>
    </p:spTree>
    <p:extLst>
      <p:ext uri="{BB962C8B-B14F-4D97-AF65-F5344CB8AC3E}">
        <p14:creationId xmlns:p14="http://schemas.microsoft.com/office/powerpoint/2010/main" val="3068610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A7F72-D450-5F37-F144-ADAB5D083319}"/>
              </a:ext>
            </a:extLst>
          </p:cNvPr>
          <p:cNvSpPr>
            <a:spLocks noGrp="1"/>
          </p:cNvSpPr>
          <p:nvPr>
            <p:ph type="title"/>
          </p:nvPr>
        </p:nvSpPr>
        <p:spPr/>
        <p:txBody>
          <a:bodyPr/>
          <a:lstStyle/>
          <a:p>
            <a:r>
              <a:rPr lang="en-GB" dirty="0"/>
              <a:t>Register &amp; Thanks</a:t>
            </a:r>
          </a:p>
        </p:txBody>
      </p:sp>
      <p:sp>
        <p:nvSpPr>
          <p:cNvPr id="3" name="TextBox 2">
            <a:extLst>
              <a:ext uri="{FF2B5EF4-FFF2-40B4-BE49-F238E27FC236}">
                <a16:creationId xmlns:a16="http://schemas.microsoft.com/office/drawing/2014/main" id="{B39B163D-E00E-C7B8-91DA-C43C5C4A5AAF}"/>
              </a:ext>
            </a:extLst>
          </p:cNvPr>
          <p:cNvSpPr txBox="1"/>
          <p:nvPr/>
        </p:nvSpPr>
        <p:spPr>
          <a:xfrm>
            <a:off x="967286" y="2314832"/>
            <a:ext cx="5482940" cy="1754326"/>
          </a:xfrm>
          <a:prstGeom prst="rect">
            <a:avLst/>
          </a:prstGeom>
          <a:no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Register reminder</a:t>
            </a:r>
          </a:p>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Thanks to 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End.</a:t>
            </a:r>
          </a:p>
        </p:txBody>
      </p:sp>
    </p:spTree>
    <p:extLst>
      <p:ext uri="{BB962C8B-B14F-4D97-AF65-F5344CB8AC3E}">
        <p14:creationId xmlns:p14="http://schemas.microsoft.com/office/powerpoint/2010/main" val="42011564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CAAEB-1EE3-08A1-9234-99C2D8069932}"/>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1046104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89260" y="608517"/>
            <a:ext cx="7985759" cy="868823"/>
          </a:xfrm>
        </p:spPr>
        <p:txBody>
          <a:bodyPr vert="horz" lIns="91440" tIns="45720" rIns="91440" bIns="45720" rtlCol="0" anchor="ctr">
            <a:normAutofit/>
          </a:bodyPr>
          <a:lstStyle/>
          <a:p>
            <a:pPr algn="ctr"/>
            <a:r>
              <a:rPr lang="en-US" dirty="0"/>
              <a:t>10min Break</a:t>
            </a: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4401971" y="2015229"/>
            <a:ext cx="4096512" cy="4096512"/>
          </a:xfrm>
          <a:prstGeom prst="rect">
            <a:avLst/>
          </a:prstGeom>
        </p:spPr>
      </p:pic>
    </p:spTree>
    <p:extLst>
      <p:ext uri="{BB962C8B-B14F-4D97-AF65-F5344CB8AC3E}">
        <p14:creationId xmlns:p14="http://schemas.microsoft.com/office/powerpoint/2010/main" val="14413873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64F72-9759-25F3-9C20-7CC546215356}"/>
              </a:ext>
            </a:extLst>
          </p:cNvPr>
          <p:cNvSpPr>
            <a:spLocks noGrp="1"/>
          </p:cNvSpPr>
          <p:nvPr>
            <p:ph type="title"/>
          </p:nvPr>
        </p:nvSpPr>
        <p:spPr>
          <a:xfrm>
            <a:off x="861044" y="666475"/>
            <a:ext cx="10168128" cy="1179576"/>
          </a:xfrm>
        </p:spPr>
        <p:txBody>
          <a:bodyPr>
            <a:normAutofit/>
          </a:bodyPr>
          <a:lstStyle/>
          <a:p>
            <a:r>
              <a:rPr lang="en-GB" dirty="0">
                <a:highlight>
                  <a:srgbClr val="FFFF00"/>
                </a:highlight>
              </a:rPr>
              <a:t>Activity:</a:t>
            </a:r>
            <a:r>
              <a:rPr lang="en-GB" dirty="0"/>
              <a:t> Motivation &amp; L&amp;M styles</a:t>
            </a:r>
            <a:br>
              <a:rPr lang="en-GB" dirty="0"/>
            </a:br>
            <a:r>
              <a:rPr lang="en-GB" sz="1800" dirty="0"/>
              <a:t>Private Home Activity if needed due to time.</a:t>
            </a:r>
            <a:endParaRPr lang="en-GB" dirty="0"/>
          </a:p>
        </p:txBody>
      </p:sp>
      <p:sp>
        <p:nvSpPr>
          <p:cNvPr id="3" name="Content Placeholder 2">
            <a:extLst>
              <a:ext uri="{FF2B5EF4-FFF2-40B4-BE49-F238E27FC236}">
                <a16:creationId xmlns:a16="http://schemas.microsoft.com/office/drawing/2014/main" id="{0515DF22-CF4A-C2AE-5B9C-27599376411C}"/>
              </a:ext>
            </a:extLst>
          </p:cNvPr>
          <p:cNvSpPr>
            <a:spLocks noGrp="1"/>
          </p:cNvSpPr>
          <p:nvPr>
            <p:ph idx="1"/>
          </p:nvPr>
        </p:nvSpPr>
        <p:spPr>
          <a:xfrm>
            <a:off x="767550" y="2061766"/>
            <a:ext cx="10955877" cy="4632461"/>
          </a:xfrm>
        </p:spPr>
        <p:txBody>
          <a:bodyPr>
            <a:normAutofit fontScale="55000" lnSpcReduction="20000"/>
          </a:bodyPr>
          <a:lstStyle/>
          <a:p>
            <a:pPr marL="0" indent="0">
              <a:buNone/>
            </a:pPr>
            <a:r>
              <a:rPr lang="en-GB" sz="3600" dirty="0"/>
              <a:t>Use/copy the list below and state which Leadership/Management style uses intrinsic or extrinsic motivation or both: Place intrinsic or extrinsic or both next to each style:</a:t>
            </a:r>
          </a:p>
          <a:p>
            <a:pPr lvl="0"/>
            <a:r>
              <a:rPr lang="en-GB" sz="3600" b="1" dirty="0"/>
              <a:t>Autocratic:</a:t>
            </a:r>
            <a:endParaRPr lang="en-GB" sz="3600" dirty="0"/>
          </a:p>
          <a:p>
            <a:pPr lvl="0"/>
            <a:r>
              <a:rPr lang="en-GB" sz="3600" b="1" dirty="0"/>
              <a:t>Democratic:</a:t>
            </a:r>
            <a:endParaRPr lang="en-GB" sz="3600" dirty="0"/>
          </a:p>
          <a:p>
            <a:pPr lvl="0"/>
            <a:r>
              <a:rPr lang="en-GB" sz="3600" b="1" dirty="0"/>
              <a:t>Laissez-faire:</a:t>
            </a:r>
            <a:endParaRPr lang="en-GB" sz="3600" dirty="0"/>
          </a:p>
          <a:p>
            <a:pPr lvl="0"/>
            <a:r>
              <a:rPr lang="en-GB" sz="3600" b="1" dirty="0"/>
              <a:t>Transactional:</a:t>
            </a:r>
            <a:endParaRPr lang="en-GB" sz="3600" dirty="0"/>
          </a:p>
          <a:p>
            <a:pPr lvl="0"/>
            <a:r>
              <a:rPr lang="en-GB" sz="3600" b="1" dirty="0"/>
              <a:t>Transformational:</a:t>
            </a:r>
            <a:endParaRPr lang="en-GB" sz="3600" dirty="0"/>
          </a:p>
          <a:p>
            <a:pPr lvl="0"/>
            <a:r>
              <a:rPr lang="en-GB" sz="3600" b="1" dirty="0"/>
              <a:t>Servant leadership:</a:t>
            </a:r>
            <a:endParaRPr lang="en-GB" sz="3600" dirty="0"/>
          </a:p>
          <a:p>
            <a:pPr lvl="0"/>
            <a:r>
              <a:rPr lang="en-GB" sz="3600" b="1" dirty="0"/>
              <a:t>Compassionate leadership:</a:t>
            </a:r>
            <a:endParaRPr lang="en-GB" sz="3600" dirty="0"/>
          </a:p>
          <a:p>
            <a:pPr lvl="0"/>
            <a:r>
              <a:rPr lang="en-GB" sz="3600" b="1" dirty="0"/>
              <a:t>Situational Leadership:</a:t>
            </a:r>
            <a:r>
              <a:rPr lang="en-GB" sz="3600" dirty="0"/>
              <a:t> </a:t>
            </a:r>
          </a:p>
          <a:p>
            <a:pPr lvl="0"/>
            <a:r>
              <a:rPr lang="en-GB" sz="3600" b="1" dirty="0"/>
              <a:t>Holistic Leadership:</a:t>
            </a:r>
          </a:p>
        </p:txBody>
      </p:sp>
    </p:spTree>
    <p:extLst>
      <p:ext uri="{BB962C8B-B14F-4D97-AF65-F5344CB8AC3E}">
        <p14:creationId xmlns:p14="http://schemas.microsoft.com/office/powerpoint/2010/main" val="9479582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89B00-1E9E-EE06-F59A-7BA284A310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62ABDA-502A-2C02-ACAA-27100C8BA0D4}"/>
              </a:ext>
            </a:extLst>
          </p:cNvPr>
          <p:cNvSpPr>
            <a:spLocks noGrp="1"/>
          </p:cNvSpPr>
          <p:nvPr>
            <p:ph type="title"/>
          </p:nvPr>
        </p:nvSpPr>
        <p:spPr>
          <a:xfrm>
            <a:off x="853350" y="582258"/>
            <a:ext cx="10168128" cy="1179576"/>
          </a:xfrm>
        </p:spPr>
        <p:txBody>
          <a:bodyPr>
            <a:normAutofit/>
          </a:bodyPr>
          <a:lstStyle/>
          <a:p>
            <a:r>
              <a:rPr lang="en-GB" sz="4400" b="1" dirty="0">
                <a:latin typeface="+mn-lt"/>
              </a:rPr>
              <a:t>Self-determination theory (SDT)</a:t>
            </a:r>
            <a:r>
              <a:rPr lang="en-GB" sz="4400" dirty="0">
                <a:latin typeface="+mn-lt"/>
              </a:rPr>
              <a:t> </a:t>
            </a:r>
          </a:p>
        </p:txBody>
      </p:sp>
      <p:sp>
        <p:nvSpPr>
          <p:cNvPr id="3" name="Content Placeholder 2">
            <a:extLst>
              <a:ext uri="{FF2B5EF4-FFF2-40B4-BE49-F238E27FC236}">
                <a16:creationId xmlns:a16="http://schemas.microsoft.com/office/drawing/2014/main" id="{6B71E253-CF3D-E453-5B96-D77A4418E983}"/>
              </a:ext>
            </a:extLst>
          </p:cNvPr>
          <p:cNvSpPr>
            <a:spLocks noGrp="1"/>
          </p:cNvSpPr>
          <p:nvPr>
            <p:ph idx="1"/>
          </p:nvPr>
        </p:nvSpPr>
        <p:spPr>
          <a:xfrm>
            <a:off x="1115568" y="2418389"/>
            <a:ext cx="10645736" cy="3694176"/>
          </a:xfrm>
        </p:spPr>
        <p:txBody>
          <a:bodyPr>
            <a:normAutofit/>
          </a:bodyPr>
          <a:lstStyle/>
          <a:p>
            <a:pPr marL="0" indent="0">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Research/Ai and briefly document:</a:t>
            </a:r>
          </a:p>
          <a:p>
            <a:pPr marL="342900" lvl="0" indent="-342900">
              <a:lnSpc>
                <a:spcPct val="115000"/>
              </a:lnSpc>
              <a:buFont typeface="+mj-lt"/>
              <a:buAutoNum type="arabicPeriod"/>
            </a:pPr>
            <a:r>
              <a:rPr lang="en-GB" kern="100" dirty="0">
                <a:effectLst/>
                <a:latin typeface="Aptos" panose="020B0004020202020204" pitchFamily="34" charset="0"/>
                <a:ea typeface="DengXian" panose="02010600030101010101" pitchFamily="2" charset="-122"/>
                <a:cs typeface="Times New Roman" panose="02020603050405020304" pitchFamily="18" charset="0"/>
              </a:rPr>
              <a:t>Q. A definition of the </a:t>
            </a:r>
            <a:r>
              <a:rPr lang="en-GB" b="1" dirty="0"/>
              <a:t>Self-determination theory (SDT)</a:t>
            </a:r>
            <a:r>
              <a:rPr lang="en-GB" kern="100" dirty="0">
                <a:effectLst/>
                <a:ea typeface="DengXian" panose="02010600030101010101" pitchFamily="2" charset="-122"/>
                <a:cs typeface="Times New Roman" panose="02020603050405020304" pitchFamily="18" charset="0"/>
              </a:rPr>
              <a:t>?</a:t>
            </a:r>
          </a:p>
          <a:p>
            <a:pPr marL="342900" lvl="0" indent="-342900">
              <a:lnSpc>
                <a:spcPct val="115000"/>
              </a:lnSpc>
              <a:buFont typeface="+mj-lt"/>
              <a:buAutoNum type="arabicPeriod"/>
            </a:pPr>
            <a:r>
              <a:rPr lang="en-GB" kern="100" dirty="0">
                <a:effectLst/>
                <a:latin typeface="Aptos" panose="020B0004020202020204" pitchFamily="34" charset="0"/>
                <a:ea typeface="DengXian" panose="02010600030101010101" pitchFamily="2" charset="-122"/>
                <a:cs typeface="Times New Roman" panose="02020603050405020304" pitchFamily="18" charset="0"/>
              </a:rPr>
              <a:t>Q. How </a:t>
            </a:r>
            <a:r>
              <a:rPr lang="en-GB" kern="100" dirty="0">
                <a:latin typeface="Aptos" panose="020B0004020202020204" pitchFamily="34" charset="0"/>
                <a:ea typeface="DengXian" panose="02010600030101010101" pitchFamily="2" charset="-122"/>
                <a:cs typeface="Times New Roman" panose="02020603050405020304" pitchFamily="18" charset="0"/>
              </a:rPr>
              <a:t>SDT </a:t>
            </a:r>
            <a:r>
              <a:rPr lang="en-GB" b="1" kern="100" dirty="0">
                <a:effectLst/>
                <a:latin typeface="Aptos" panose="020B0004020202020204" pitchFamily="34" charset="0"/>
                <a:ea typeface="DengXian" panose="02010600030101010101" pitchFamily="2" charset="-122"/>
                <a:cs typeface="Times New Roman" panose="02020603050405020304" pitchFamily="18" charset="0"/>
              </a:rPr>
              <a:t>relates to Leadership &amp; Management styles in the </a:t>
            </a:r>
            <a:r>
              <a:rPr lang="en-GB" kern="100" dirty="0">
                <a:latin typeface="Aptos" panose="020B0004020202020204" pitchFamily="34" charset="0"/>
                <a:ea typeface="DengXian" panose="02010600030101010101" pitchFamily="2" charset="-122"/>
                <a:cs typeface="Times New Roman" panose="02020603050405020304" pitchFamily="18" charset="0"/>
              </a:rPr>
              <a:t>Games &amp; Animation industry</a:t>
            </a:r>
            <a:r>
              <a:rPr lang="en-GB" kern="100" dirty="0">
                <a:effectLst/>
                <a:latin typeface="Aptos" panose="020B0004020202020204" pitchFamily="34" charset="0"/>
                <a:ea typeface="DengXian" panose="02010600030101010101" pitchFamily="2" charset="-122"/>
                <a:cs typeface="Times New Roman" panose="02020603050405020304" pitchFamily="18" charset="0"/>
              </a:rPr>
              <a:t>?</a:t>
            </a:r>
            <a:endParaRPr lang="en-GB" kern="100" dirty="0">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Share</a:t>
            </a:r>
            <a:r>
              <a:rPr lang="en-GB" kern="100" dirty="0">
                <a:effectLst/>
                <a:latin typeface="Aptos" panose="020B0004020202020204" pitchFamily="34" charset="0"/>
                <a:ea typeface="DengXian" panose="02010600030101010101" pitchFamily="2" charset="-122"/>
                <a:cs typeface="Times New Roman" panose="02020603050405020304" pitchFamily="18" charset="0"/>
              </a:rPr>
              <a:t>: Discuss in pairs and 1/2 students to share key points from discussion</a:t>
            </a:r>
          </a:p>
        </p:txBody>
      </p:sp>
    </p:spTree>
    <p:extLst>
      <p:ext uri="{BB962C8B-B14F-4D97-AF65-F5344CB8AC3E}">
        <p14:creationId xmlns:p14="http://schemas.microsoft.com/office/powerpoint/2010/main" val="21317599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1F699E-5FFD-3761-03CE-AA59D0376E65}"/>
              </a:ext>
            </a:extLst>
          </p:cNvPr>
          <p:cNvSpPr txBox="1"/>
          <p:nvPr/>
        </p:nvSpPr>
        <p:spPr>
          <a:xfrm>
            <a:off x="132521" y="0"/>
            <a:ext cx="11926957" cy="6765955"/>
          </a:xfrm>
          <a:prstGeom prst="rect">
            <a:avLst/>
          </a:prstGeom>
          <a:noFill/>
        </p:spPr>
        <p:txBody>
          <a:bodyPr wrap="square">
            <a:spAutoFit/>
          </a:bodyPr>
          <a:lstStyle/>
          <a:p>
            <a:pPr marL="0" marR="0" lvl="0" indent="0" algn="l" defTabSz="457200" rtl="0" eaLnBrk="1" fontAlgn="auto" latinLnBrk="0" hangingPunct="1">
              <a:lnSpc>
                <a:spcPct val="115000"/>
              </a:lnSpc>
              <a:spcBef>
                <a:spcPts val="0"/>
              </a:spcBef>
              <a:spcAft>
                <a:spcPts val="800"/>
              </a:spcAft>
              <a:buClrTx/>
              <a:buSzTx/>
              <a:buFontTx/>
              <a:buNone/>
              <a:tabLst/>
              <a:defRPr/>
            </a:pPr>
            <a:r>
              <a:rPr kumimoji="0" lang="en-GB" sz="40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Bg. </a:t>
            </a:r>
            <a:r>
              <a:rPr kumimoji="0" lang="en-GB" sz="32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Self-Determination Theory (SDT)</a:t>
            </a:r>
            <a:endParaRPr kumimoji="0" lang="en-GB" sz="32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300"/>
              </a:spcAft>
              <a:buClrTx/>
              <a:buSzTx/>
              <a:buFontTx/>
              <a:buNone/>
              <a:tabLst/>
              <a:defRPr/>
            </a:pPr>
            <a:r>
              <a:rPr kumimoji="0" lang="en-GB" sz="18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Self-determination theory (SDT)</a:t>
            </a:r>
            <a:r>
              <a:rPr kumimoji="0" lang="en-GB" sz="1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 is a motivational framework that proposes that individuals are driven by three innate psychological needs: autonomy, competence, and relatedness. When these needs are met, people experience greater intrinsic motivation, well-being, and personal growth, while the thwarting of these needs can lead to decreased motivation and ill-being.  Coined in the mid-1980s, by Edward L. Deci &amp; Richard Ryan, in their book  ’Intrinsic Motivation and Self-Determination in Human Behaviour’. </a:t>
            </a:r>
            <a:r>
              <a:rPr kumimoji="0" lang="en-GB" sz="1800" b="0" i="0" u="none" strike="noStrike" kern="100" cap="none" spc="0" normalizeH="0" baseline="0" noProof="0" dirty="0">
                <a:ln>
                  <a:noFill/>
                </a:ln>
                <a:solidFill>
                  <a:srgbClr val="000000"/>
                </a:solidFill>
                <a:effectLst/>
                <a:highlight>
                  <a:srgbClr val="FFFF00"/>
                </a:highlight>
                <a:uLnTx/>
                <a:uFillTx/>
                <a:latin typeface="Aptos" panose="020B0004020202020204" pitchFamily="34" charset="0"/>
                <a:ea typeface="DengXian" panose="02010600030101010101" pitchFamily="2" charset="-122"/>
                <a:cs typeface="Times New Roman" panose="02020603050405020304" pitchFamily="18" charset="0"/>
              </a:rPr>
              <a:t>Allow people to decide how and when they do their job.</a:t>
            </a:r>
            <a:endParaRPr kumimoji="0" lang="en-GB" sz="1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300"/>
              </a:spcAft>
              <a:buClrTx/>
              <a:buSzPts val="1000"/>
              <a:buFont typeface="Symbol" panose="05050102010706020507" pitchFamily="18" charset="2"/>
              <a:buChar char=""/>
              <a:tabLst>
                <a:tab pos="457200" algn="l"/>
              </a:tabLst>
              <a:defRPr/>
            </a:pPr>
            <a:r>
              <a:rPr kumimoji="0" lang="en-GB" sz="18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Autonomy:</a:t>
            </a:r>
            <a:r>
              <a:rPr kumimoji="0" lang="en-GB" sz="1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 The need to feel in control of one's own behaviours and choices. </a:t>
            </a:r>
            <a:r>
              <a:rPr kumimoji="0" lang="en-GB" sz="18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Competence:</a:t>
            </a:r>
            <a:r>
              <a:rPr kumimoji="0" lang="en-GB" sz="1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 The need to feel effective, skilled, and capable. </a:t>
            </a:r>
          </a:p>
          <a:p>
            <a:pPr marL="342900" marR="0" lvl="0" indent="-342900" algn="l" defTabSz="457200" rtl="0" eaLnBrk="1" fontAlgn="auto" latinLnBrk="0" hangingPunct="1">
              <a:lnSpc>
                <a:spcPct val="100000"/>
              </a:lnSpc>
              <a:spcBef>
                <a:spcPts val="0"/>
              </a:spcBef>
              <a:spcAft>
                <a:spcPts val="300"/>
              </a:spcAft>
              <a:buClrTx/>
              <a:buSzPts val="1000"/>
              <a:buFont typeface="Symbol" panose="05050102010706020507" pitchFamily="18" charset="2"/>
              <a:buChar char=""/>
              <a:tabLst>
                <a:tab pos="457200" algn="l"/>
              </a:tabLst>
              <a:defRPr/>
            </a:pPr>
            <a:r>
              <a:rPr kumimoji="0" lang="en-GB" sz="18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Relatedness:</a:t>
            </a:r>
            <a:r>
              <a:rPr kumimoji="0" lang="en-GB" sz="1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 The need to feel connected to and cared for by others. </a:t>
            </a:r>
          </a:p>
          <a:p>
            <a:pPr marL="342900" marR="0" lvl="0" indent="-342900" algn="l" defTabSz="457200" rtl="0" eaLnBrk="1" fontAlgn="auto" latinLnBrk="0" hangingPunct="1">
              <a:lnSpc>
                <a:spcPct val="100000"/>
              </a:lnSpc>
              <a:spcBef>
                <a:spcPts val="0"/>
              </a:spcBef>
              <a:spcAft>
                <a:spcPts val="300"/>
              </a:spcAft>
              <a:buClrTx/>
              <a:buSzPts val="1000"/>
              <a:buFont typeface="Symbol" panose="05050102010706020507" pitchFamily="18" charset="2"/>
              <a:buChar char=""/>
              <a:tabLst>
                <a:tab pos="457200" algn="l"/>
              </a:tabLst>
              <a:defRPr/>
            </a:pPr>
            <a:endParaRPr kumimoji="0" lang="en-GB" sz="12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300"/>
              </a:spcAft>
              <a:buClrTx/>
              <a:buSzPts val="1000"/>
              <a:buFontTx/>
              <a:buNone/>
              <a:tabLst>
                <a:tab pos="457200" algn="l"/>
              </a:tabLst>
              <a:defRPr/>
            </a:pPr>
            <a:r>
              <a:rPr kumimoji="0" lang="en-GB" sz="18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Application:</a:t>
            </a:r>
            <a:r>
              <a:rPr kumimoji="0" lang="en-GB" sz="1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 SDT is applied in various fields, such as education, work, and sports, to create environments that support these needs and foster greater engagement and satisfaction. For example, in the workplace, this can involve giving employees more responsibility and meaningful feedback to support their autonomy and competence. </a:t>
            </a:r>
            <a:br>
              <a:rPr kumimoji="0" lang="en-GB" sz="1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br>
            <a:endParaRPr kumimoji="0" lang="en-GB" sz="12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300"/>
              </a:spcAft>
              <a:buClrTx/>
              <a:buSzTx/>
              <a:buFontTx/>
              <a:buNone/>
              <a:tabLst/>
              <a:defRPr/>
            </a:pPr>
            <a:r>
              <a:rPr kumimoji="0" lang="en-GB" sz="18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Motivation links: </a:t>
            </a:r>
            <a:r>
              <a:rPr kumimoji="0" lang="en-GB" sz="1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Self-determination theory (SDT) links leadership and management styles to motivation by focusing on how managers can support employees' innate psychological needs for autonomy, competence, and relatedness. Leaders who foster these needs through supportive practices lead to greater employee motivation, satisfaction, and performance. L&amp;M styles such as </a:t>
            </a:r>
            <a:r>
              <a:rPr kumimoji="0" lang="en-GB" sz="1800" b="1"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ethical or servant leadership</a:t>
            </a:r>
            <a:r>
              <a:rPr kumimoji="0" lang="en-GB" sz="1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 that emphasise awareness, fairness, and respect align well with SDT, while controlling or transactional styles can frustrate these needs, leading to lower quality motivation.</a:t>
            </a:r>
          </a:p>
          <a:p>
            <a:pPr marL="457200" marR="0" lvl="0" indent="0" algn="l" defTabSz="457200" rtl="0" eaLnBrk="1" fontAlgn="auto" latinLnBrk="0" hangingPunct="1">
              <a:lnSpc>
                <a:spcPct val="100000"/>
              </a:lnSpc>
              <a:spcBef>
                <a:spcPts val="0"/>
              </a:spcBef>
              <a:spcAft>
                <a:spcPts val="300"/>
              </a:spcAft>
              <a:buClrTx/>
              <a:buSzTx/>
              <a:buFontTx/>
              <a:buNone/>
              <a:tabLst/>
              <a:defRPr/>
            </a:pPr>
            <a:r>
              <a:rPr kumimoji="0" lang="en-GB" sz="12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rPr>
              <a:t>* Ethical and servant leadership are leadership styles that prioritize the well-being of others and are grounded in a strong moral compass. They are often combined because servant leadership is a moral-based style that emphasizes putting the needs of employees, customers, and stakeholders first to help them grow and develop. Ethical leadership is characterized by principles like respect, honesty, and justice, and a servant leader typically embodies these principles in their actions.</a:t>
            </a:r>
            <a:endParaRPr kumimoji="0" lang="en-GB" sz="1800" b="0" i="0" u="none" strike="noStrike" kern="100" cap="none" spc="0" normalizeH="0" baseline="0" noProof="0" dirty="0">
              <a:ln>
                <a:noFill/>
              </a:ln>
              <a:solidFill>
                <a:srgbClr val="000000"/>
              </a:solidFill>
              <a:effectLst/>
              <a:uLnTx/>
              <a:uFillTx/>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108489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D73D0-919B-3CF7-5969-224345C583B2}"/>
              </a:ext>
            </a:extLst>
          </p:cNvPr>
          <p:cNvSpPr>
            <a:spLocks noGrp="1"/>
          </p:cNvSpPr>
          <p:nvPr>
            <p:ph type="title"/>
          </p:nvPr>
        </p:nvSpPr>
        <p:spPr>
          <a:xfrm>
            <a:off x="745917" y="702749"/>
            <a:ext cx="10484388" cy="1106424"/>
          </a:xfrm>
        </p:spPr>
        <p:txBody>
          <a:bodyPr>
            <a:normAutofit/>
          </a:bodyPr>
          <a:lstStyle/>
          <a:p>
            <a:r>
              <a:rPr lang="en-GB" dirty="0">
                <a:highlight>
                  <a:srgbClr val="FFFF00"/>
                </a:highlight>
              </a:rPr>
              <a:t>Activity:</a:t>
            </a:r>
            <a:r>
              <a:rPr lang="en-GB" dirty="0"/>
              <a:t> </a:t>
            </a:r>
            <a:r>
              <a:rPr lang="en-US" dirty="0"/>
              <a:t>Holistic Leadership </a:t>
            </a:r>
            <a:r>
              <a:rPr lang="en-GB" dirty="0"/>
              <a:t>Case-study</a:t>
            </a:r>
            <a:br>
              <a:rPr lang="en-GB" dirty="0"/>
            </a:br>
            <a:r>
              <a:rPr lang="en-GB" sz="2000" dirty="0"/>
              <a:t>Private Home Activity if needed due to time.</a:t>
            </a:r>
            <a:endParaRPr lang="en-GB" sz="2200" dirty="0"/>
          </a:p>
        </p:txBody>
      </p:sp>
      <p:sp>
        <p:nvSpPr>
          <p:cNvPr id="3" name="Content Placeholder 2">
            <a:extLst>
              <a:ext uri="{FF2B5EF4-FFF2-40B4-BE49-F238E27FC236}">
                <a16:creationId xmlns:a16="http://schemas.microsoft.com/office/drawing/2014/main" id="{116FE26E-B96D-DE1C-9FD3-A328FBA42537}"/>
              </a:ext>
            </a:extLst>
          </p:cNvPr>
          <p:cNvSpPr>
            <a:spLocks noGrp="1"/>
          </p:cNvSpPr>
          <p:nvPr>
            <p:ph idx="1"/>
          </p:nvPr>
        </p:nvSpPr>
        <p:spPr>
          <a:xfrm>
            <a:off x="686606" y="2239423"/>
            <a:ext cx="6838567" cy="3751608"/>
          </a:xfrm>
        </p:spPr>
        <p:txBody>
          <a:bodyPr>
            <a:normAutofit fontScale="92500"/>
          </a:bodyPr>
          <a:lstStyle/>
          <a:p>
            <a:pPr marL="514350" indent="-514350">
              <a:buFont typeface="+mj-lt"/>
              <a:buAutoNum type="arabicPeriod"/>
            </a:pPr>
            <a:r>
              <a:rPr lang="en-GB" dirty="0"/>
              <a:t>Using an </a:t>
            </a:r>
            <a:r>
              <a:rPr lang="en-GB" b="1" dirty="0"/>
              <a:t>AI tool of your choice</a:t>
            </a:r>
            <a:r>
              <a:rPr lang="en-GB" dirty="0"/>
              <a:t>: </a:t>
            </a:r>
            <a:r>
              <a:rPr lang="en-US" dirty="0"/>
              <a:t>Create a Leadership &amp; management Case-study for an actual Large </a:t>
            </a:r>
            <a:r>
              <a:rPr lang="en-GB" dirty="0"/>
              <a:t>Games/Animation Studio</a:t>
            </a:r>
            <a:r>
              <a:rPr lang="en-US" dirty="0"/>
              <a:t> that uses a Holistic Leadership approach to solve a problem that results in a beneficial outcome.</a:t>
            </a:r>
          </a:p>
          <a:p>
            <a:pPr marL="514350" indent="-514350">
              <a:buFont typeface="+mj-lt"/>
              <a:buAutoNum type="arabicPeriod"/>
            </a:pPr>
            <a:r>
              <a:rPr lang="en-US" dirty="0">
                <a:highlight>
                  <a:srgbClr val="FFFF00"/>
                </a:highlight>
              </a:rPr>
              <a:t>Summarize the initiatives and benefits into several paragraphs.</a:t>
            </a:r>
          </a:p>
          <a:p>
            <a:endParaRPr lang="en-US" dirty="0"/>
          </a:p>
          <a:p>
            <a:endParaRPr lang="en-GB" dirty="0"/>
          </a:p>
          <a:p>
            <a:pPr marL="514350" indent="-514350">
              <a:buFont typeface="+mj-lt"/>
              <a:buAutoNum type="arabicPeriod"/>
            </a:pP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pic>
        <p:nvPicPr>
          <p:cNvPr id="5" name="Picture 4" descr="Person using laptop and mobile phone">
            <a:extLst>
              <a:ext uri="{FF2B5EF4-FFF2-40B4-BE49-F238E27FC236}">
                <a16:creationId xmlns:a16="http://schemas.microsoft.com/office/drawing/2014/main" id="{C6BD0436-1982-3E0E-37DE-BDF0BBA9DBF6}"/>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7724544" y="2487421"/>
            <a:ext cx="3885173" cy="259011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2431325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555785-7A55-77C9-B6F2-061D9DB773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B2FCDC-C3C2-EFB5-B947-A7C7080A5ED3}"/>
              </a:ext>
            </a:extLst>
          </p:cNvPr>
          <p:cNvSpPr>
            <a:spLocks noGrp="1"/>
          </p:cNvSpPr>
          <p:nvPr>
            <p:ph type="title"/>
          </p:nvPr>
        </p:nvSpPr>
        <p:spPr>
          <a:xfrm>
            <a:off x="623328" y="341195"/>
            <a:ext cx="11176466" cy="1088136"/>
          </a:xfrm>
        </p:spPr>
        <p:txBody>
          <a:bodyPr anchor="b">
            <a:normAutofit/>
          </a:bodyPr>
          <a:lstStyle/>
          <a:p>
            <a:r>
              <a:rPr lang="en-GB" sz="3400" b="1" dirty="0"/>
              <a:t>Homework:</a:t>
            </a:r>
            <a:r>
              <a:rPr lang="en-GB" sz="3400" dirty="0"/>
              <a:t> Read handout – Motivation &amp; Leadership</a:t>
            </a:r>
          </a:p>
        </p:txBody>
      </p:sp>
      <p:sp>
        <p:nvSpPr>
          <p:cNvPr id="3" name="Content Placeholder 2">
            <a:extLst>
              <a:ext uri="{FF2B5EF4-FFF2-40B4-BE49-F238E27FC236}">
                <a16:creationId xmlns:a16="http://schemas.microsoft.com/office/drawing/2014/main" id="{30C471F0-F66B-3670-138A-711922CC18D6}"/>
              </a:ext>
            </a:extLst>
          </p:cNvPr>
          <p:cNvSpPr>
            <a:spLocks noGrp="1"/>
          </p:cNvSpPr>
          <p:nvPr>
            <p:ph idx="1"/>
          </p:nvPr>
        </p:nvSpPr>
        <p:spPr>
          <a:xfrm>
            <a:off x="623327" y="2353966"/>
            <a:ext cx="5710095" cy="3584448"/>
          </a:xfrm>
        </p:spPr>
        <p:txBody>
          <a:bodyPr anchor="t">
            <a:normAutofit/>
          </a:bodyPr>
          <a:lstStyle/>
          <a:p>
            <a:pPr marL="457200" indent="-457200">
              <a:buFont typeface="+mj-lt"/>
              <a:buAutoNum type="arabicPeriod"/>
            </a:pPr>
            <a:r>
              <a:rPr lang="en-GB" sz="2400" dirty="0"/>
              <a:t>Read the </a:t>
            </a:r>
            <a:r>
              <a:rPr lang="en-GB" sz="2400" b="1" dirty="0"/>
              <a:t>handouts</a:t>
            </a:r>
            <a:r>
              <a:rPr lang="en-GB" sz="2400" dirty="0"/>
              <a:t> on Moodle titled: </a:t>
            </a:r>
          </a:p>
          <a:p>
            <a:pPr lvl="1"/>
            <a:r>
              <a:rPr lang="en-GB" b="1" dirty="0"/>
              <a:t>Motivation &amp; Leadership</a:t>
            </a:r>
            <a:endParaRPr lang="en-GB" dirty="0"/>
          </a:p>
          <a:p>
            <a:pPr lvl="1"/>
            <a:r>
              <a:rPr lang="en-GB" b="1" dirty="0"/>
              <a:t>Organisational Culture</a:t>
            </a:r>
          </a:p>
          <a:p>
            <a:pPr marL="457200" indent="-457200">
              <a:buFont typeface="+mj-lt"/>
              <a:buAutoNum type="arabicPeriod"/>
            </a:pPr>
            <a:r>
              <a:rPr lang="en-GB" sz="2400" dirty="0"/>
              <a:t>Document some key points using approx. 5/6 bullet points.</a:t>
            </a:r>
          </a:p>
          <a:p>
            <a:endParaRPr lang="en-GB" sz="2000" dirty="0"/>
          </a:p>
          <a:p>
            <a:endParaRPr lang="en-GB" sz="1700" dirty="0"/>
          </a:p>
        </p:txBody>
      </p:sp>
      <p:pic>
        <p:nvPicPr>
          <p:cNvPr id="5" name="Picture 4" descr="A group of people climbing a mountain&#10;&#10;AI-generated content may be incorrect.">
            <a:extLst>
              <a:ext uri="{FF2B5EF4-FFF2-40B4-BE49-F238E27FC236}">
                <a16:creationId xmlns:a16="http://schemas.microsoft.com/office/drawing/2014/main" id="{0917E971-9475-BA6A-674E-66040A61BB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33422" y="2220664"/>
            <a:ext cx="5258255" cy="3717750"/>
          </a:xfrm>
          <a:prstGeom prst="rect">
            <a:avLst/>
          </a:prstGeom>
        </p:spPr>
      </p:pic>
    </p:spTree>
    <p:extLst>
      <p:ext uri="{BB962C8B-B14F-4D97-AF65-F5344CB8AC3E}">
        <p14:creationId xmlns:p14="http://schemas.microsoft.com/office/powerpoint/2010/main" val="1663282371"/>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0</TotalTime>
  <Words>2330</Words>
  <Application>Microsoft Office PowerPoint</Application>
  <PresentationFormat>Widescreen</PresentationFormat>
  <Paragraphs>238</Paragraphs>
  <Slides>38</Slides>
  <Notes>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-apple-system</vt:lpstr>
      <vt:lpstr>DengXian</vt:lpstr>
      <vt:lpstr>Google Sans</vt:lpstr>
      <vt:lpstr>Aptos</vt:lpstr>
      <vt:lpstr>Arial</vt:lpstr>
      <vt:lpstr>Avenir Next LT Pro</vt:lpstr>
      <vt:lpstr>Calibri</vt:lpstr>
      <vt:lpstr>Segoe UI</vt:lpstr>
      <vt:lpstr>Symbol</vt:lpstr>
      <vt:lpstr>Times New Roman</vt:lpstr>
      <vt:lpstr>AccentBoxVTI</vt:lpstr>
      <vt:lpstr>Support &amp; Feedback: Log-in to MS-Teams</vt:lpstr>
      <vt:lpstr>Motivation &amp; Culture</vt:lpstr>
      <vt:lpstr>Contents</vt:lpstr>
      <vt:lpstr>Activity: Organisation Behaviour</vt:lpstr>
      <vt:lpstr>Activity: Theory: Herzberg’s 2 factor Hygiene-motivation theory of management</vt:lpstr>
      <vt:lpstr>PowerPoint Presentation</vt:lpstr>
      <vt:lpstr>Activity: Intrinsic &amp; Extrinsic motivation</vt:lpstr>
      <vt:lpstr>Bg. Intrinsic &amp; Extrinsic motivation</vt:lpstr>
      <vt:lpstr>PowerPoint Presentation</vt:lpstr>
      <vt:lpstr>Theory: Maslow’s Hierarchy of Needs</vt:lpstr>
      <vt:lpstr>PowerPoint Presentation</vt:lpstr>
      <vt:lpstr>Activity: Maslow’s Extended Hierarchy of Needs</vt:lpstr>
      <vt:lpstr>PowerPoint Presentation</vt:lpstr>
      <vt:lpstr>Bg. Optional –  Level-up Activity:</vt:lpstr>
      <vt:lpstr>PowerPoint Presentation</vt:lpstr>
      <vt:lpstr>Case-study</vt:lpstr>
      <vt:lpstr>Activity: Compassionate Leadership</vt:lpstr>
      <vt:lpstr>Activity: Heart-Based Leadership</vt:lpstr>
      <vt:lpstr>Activity: Holistic Leadership</vt:lpstr>
      <vt:lpstr>Bg. Handout &amp; Article: Holistic Leadership </vt:lpstr>
      <vt:lpstr>Activity: Creative Leadership</vt:lpstr>
      <vt:lpstr>Activity: Radical Candour</vt:lpstr>
      <vt:lpstr>Activity: Organisation Culture</vt:lpstr>
      <vt:lpstr>Bg. Organisational Culture</vt:lpstr>
      <vt:lpstr>PowerPoint Presentation</vt:lpstr>
      <vt:lpstr>Leadership &amp; Management styles</vt:lpstr>
      <vt:lpstr>Changing Leadership/Management styles</vt:lpstr>
      <vt:lpstr>Top tips</vt:lpstr>
      <vt:lpstr>Homework:</vt:lpstr>
      <vt:lpstr>Questions?</vt:lpstr>
      <vt:lpstr>Register &amp; Thanks</vt:lpstr>
      <vt:lpstr>Archive slides</vt:lpstr>
      <vt:lpstr>10min Break</vt:lpstr>
      <vt:lpstr>Activity: Motivation &amp; L&amp;M styles Private Home Activity if needed due to time.</vt:lpstr>
      <vt:lpstr>Self-determination theory (SDT) </vt:lpstr>
      <vt:lpstr>PowerPoint Presentation</vt:lpstr>
      <vt:lpstr>Activity: Holistic Leadership Case-study Private Home Activity if needed due to time.</vt:lpstr>
      <vt:lpstr>Homework: Read handout – Motivation &amp; Leadership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dc:title>
  <dc:creator>James Williams</dc:creator>
  <cp:lastModifiedBy>James Williams</cp:lastModifiedBy>
  <cp:revision>13</cp:revision>
  <dcterms:created xsi:type="dcterms:W3CDTF">2024-07-01T09:26:22Z</dcterms:created>
  <dcterms:modified xsi:type="dcterms:W3CDTF">2026-10-22T16:26:48Z</dcterms:modified>
</cp:coreProperties>
</file>