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Lst>
  <p:sldSz cx="18288000" cy="10287000"/>
  <p:notesSz cx="6858000" cy="9144000"/>
  <p:embeddedFontLst>
    <p:embeddedFont>
      <p:font typeface="Times New Roman Bold" panose="02020803070505020304" pitchFamily="18" charset="0"/>
      <p:regular r:id="rId15"/>
      <p:bold r:id="rId16"/>
    </p:embeddedFont>
    <p:embeddedFont>
      <p:font typeface="Times New Roman Italics"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878152-CB3C-4013-9922-1CA0A7D43CD0}" v="4" dt="2026-02-14T08:52:17.0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5490" autoAdjust="0"/>
  </p:normalViewPr>
  <p:slideViewPr>
    <p:cSldViewPr>
      <p:cViewPr varScale="1">
        <p:scale>
          <a:sx n="42" d="100"/>
          <a:sy n="42" d="100"/>
        </p:scale>
        <p:origin x="1426" y="2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avius Baboi" userId="785c2c5115bdbc18" providerId="LiveId" clId="{62C13A46-1F6A-4FBC-B756-B16F002E269C}"/>
    <pc:docChg chg="undo custSel modSld">
      <pc:chgData name="Flavius Baboi" userId="785c2c5115bdbc18" providerId="LiveId" clId="{62C13A46-1F6A-4FBC-B756-B16F002E269C}" dt="2026-02-14T09:37:15.462" v="481" actId="14100"/>
      <pc:docMkLst>
        <pc:docMk/>
      </pc:docMkLst>
      <pc:sldChg chg="addSp delSp modSp mod">
        <pc:chgData name="Flavius Baboi" userId="785c2c5115bdbc18" providerId="LiveId" clId="{62C13A46-1F6A-4FBC-B756-B16F002E269C}" dt="2026-02-14T09:11:12.487" v="344" actId="1076"/>
        <pc:sldMkLst>
          <pc:docMk/>
          <pc:sldMk cId="0" sldId="256"/>
        </pc:sldMkLst>
        <pc:spChg chg="mod">
          <ac:chgData name="Flavius Baboi" userId="785c2c5115bdbc18" providerId="LiveId" clId="{62C13A46-1F6A-4FBC-B756-B16F002E269C}" dt="2026-02-14T09:11:12.487" v="344" actId="1076"/>
          <ac:spMkLst>
            <pc:docMk/>
            <pc:sldMk cId="0" sldId="256"/>
            <ac:spMk id="3" creationId="{00000000-0000-0000-0000-000000000000}"/>
          </ac:spMkLst>
        </pc:spChg>
        <pc:spChg chg="mod">
          <ac:chgData name="Flavius Baboi" userId="785c2c5115bdbc18" providerId="LiveId" clId="{62C13A46-1F6A-4FBC-B756-B16F002E269C}" dt="2026-02-14T09:04:27.716" v="198" actId="255"/>
          <ac:spMkLst>
            <pc:docMk/>
            <pc:sldMk cId="0" sldId="256"/>
            <ac:spMk id="4" creationId="{00000000-0000-0000-0000-000000000000}"/>
          </ac:spMkLst>
        </pc:spChg>
        <pc:spChg chg="mod">
          <ac:chgData name="Flavius Baboi" userId="785c2c5115bdbc18" providerId="LiveId" clId="{62C13A46-1F6A-4FBC-B756-B16F002E269C}" dt="2026-02-14T09:10:57.170" v="342" actId="113"/>
          <ac:spMkLst>
            <pc:docMk/>
            <pc:sldMk cId="0" sldId="256"/>
            <ac:spMk id="7" creationId="{00000000-0000-0000-0000-000000000000}"/>
          </ac:spMkLst>
        </pc:spChg>
        <pc:grpChg chg="mod">
          <ac:chgData name="Flavius Baboi" userId="785c2c5115bdbc18" providerId="LiveId" clId="{62C13A46-1F6A-4FBC-B756-B16F002E269C}" dt="2026-02-14T09:10:43.711" v="340" actId="1076"/>
          <ac:grpSpMkLst>
            <pc:docMk/>
            <pc:sldMk cId="0" sldId="256"/>
            <ac:grpSpMk id="2" creationId="{00000000-0000-0000-0000-000000000000}"/>
          </ac:grpSpMkLst>
        </pc:grpChg>
        <pc:grpChg chg="mod">
          <ac:chgData name="Flavius Baboi" userId="785c2c5115bdbc18" providerId="LiveId" clId="{62C13A46-1F6A-4FBC-B756-B16F002E269C}" dt="2026-02-14T09:09:09.883" v="328" actId="14100"/>
          <ac:grpSpMkLst>
            <pc:docMk/>
            <pc:sldMk cId="0" sldId="256"/>
            <ac:grpSpMk id="5" creationId="{00000000-0000-0000-0000-000000000000}"/>
          </ac:grpSpMkLst>
        </pc:grpChg>
        <pc:graphicFrameChg chg="add del mod modGraphic">
          <ac:chgData name="Flavius Baboi" userId="785c2c5115bdbc18" providerId="LiveId" clId="{62C13A46-1F6A-4FBC-B756-B16F002E269C}" dt="2026-02-14T09:03:35.923" v="191" actId="478"/>
          <ac:graphicFrameMkLst>
            <pc:docMk/>
            <pc:sldMk cId="0" sldId="256"/>
            <ac:graphicFrameMk id="8" creationId="{01409967-A4C0-C266-EDDC-7E8E56965C6A}"/>
          </ac:graphicFrameMkLst>
        </pc:graphicFrameChg>
      </pc:sldChg>
      <pc:sldChg chg="modSp mod">
        <pc:chgData name="Flavius Baboi" userId="785c2c5115bdbc18" providerId="LiveId" clId="{62C13A46-1F6A-4FBC-B756-B16F002E269C}" dt="2026-02-14T09:15:35.796" v="362" actId="255"/>
        <pc:sldMkLst>
          <pc:docMk/>
          <pc:sldMk cId="0" sldId="257"/>
        </pc:sldMkLst>
        <pc:spChg chg="mod">
          <ac:chgData name="Flavius Baboi" userId="785c2c5115bdbc18" providerId="LiveId" clId="{62C13A46-1F6A-4FBC-B756-B16F002E269C}" dt="2026-02-14T09:15:35.796" v="362" actId="255"/>
          <ac:spMkLst>
            <pc:docMk/>
            <pc:sldMk cId="0" sldId="257"/>
            <ac:spMk id="9" creationId="{00000000-0000-0000-0000-000000000000}"/>
          </ac:spMkLst>
        </pc:spChg>
        <pc:spChg chg="mod">
          <ac:chgData name="Flavius Baboi" userId="785c2c5115bdbc18" providerId="LiveId" clId="{62C13A46-1F6A-4FBC-B756-B16F002E269C}" dt="2026-02-14T09:13:14.284" v="346" actId="2711"/>
          <ac:spMkLst>
            <pc:docMk/>
            <pc:sldMk cId="0" sldId="257"/>
            <ac:spMk id="19" creationId="{00000000-0000-0000-0000-000000000000}"/>
          </ac:spMkLst>
        </pc:spChg>
        <pc:spChg chg="mod">
          <ac:chgData name="Flavius Baboi" userId="785c2c5115bdbc18" providerId="LiveId" clId="{62C13A46-1F6A-4FBC-B756-B16F002E269C}" dt="2026-02-14T09:13:30.048" v="348" actId="2711"/>
          <ac:spMkLst>
            <pc:docMk/>
            <pc:sldMk cId="0" sldId="257"/>
            <ac:spMk id="20" creationId="{00000000-0000-0000-0000-000000000000}"/>
          </ac:spMkLst>
        </pc:spChg>
        <pc:spChg chg="mod">
          <ac:chgData name="Flavius Baboi" userId="785c2c5115bdbc18" providerId="LiveId" clId="{62C13A46-1F6A-4FBC-B756-B16F002E269C}" dt="2026-02-14T09:13:45.741" v="351" actId="14100"/>
          <ac:spMkLst>
            <pc:docMk/>
            <pc:sldMk cId="0" sldId="257"/>
            <ac:spMk id="21" creationId="{00000000-0000-0000-0000-000000000000}"/>
          </ac:spMkLst>
        </pc:spChg>
        <pc:spChg chg="mod">
          <ac:chgData name="Flavius Baboi" userId="785c2c5115bdbc18" providerId="LiveId" clId="{62C13A46-1F6A-4FBC-B756-B16F002E269C}" dt="2026-02-14T09:13:57.681" v="352" actId="2711"/>
          <ac:spMkLst>
            <pc:docMk/>
            <pc:sldMk cId="0" sldId="257"/>
            <ac:spMk id="22" creationId="{00000000-0000-0000-0000-000000000000}"/>
          </ac:spMkLst>
        </pc:spChg>
        <pc:spChg chg="mod">
          <ac:chgData name="Flavius Baboi" userId="785c2c5115bdbc18" providerId="LiveId" clId="{62C13A46-1F6A-4FBC-B756-B16F002E269C}" dt="2026-02-14T09:14:18.316" v="355" actId="2711"/>
          <ac:spMkLst>
            <pc:docMk/>
            <pc:sldMk cId="0" sldId="257"/>
            <ac:spMk id="23" creationId="{00000000-0000-0000-0000-000000000000}"/>
          </ac:spMkLst>
        </pc:spChg>
        <pc:spChg chg="mod">
          <ac:chgData name="Flavius Baboi" userId="785c2c5115bdbc18" providerId="LiveId" clId="{62C13A46-1F6A-4FBC-B756-B16F002E269C}" dt="2026-02-14T09:14:29.135" v="358" actId="14100"/>
          <ac:spMkLst>
            <pc:docMk/>
            <pc:sldMk cId="0" sldId="257"/>
            <ac:spMk id="24" creationId="{00000000-0000-0000-0000-000000000000}"/>
          </ac:spMkLst>
        </pc:spChg>
        <pc:spChg chg="mod">
          <ac:chgData name="Flavius Baboi" userId="785c2c5115bdbc18" providerId="LiveId" clId="{62C13A46-1F6A-4FBC-B756-B16F002E269C}" dt="2026-02-14T09:14:46.163" v="359" actId="2711"/>
          <ac:spMkLst>
            <pc:docMk/>
            <pc:sldMk cId="0" sldId="257"/>
            <ac:spMk id="25" creationId="{00000000-0000-0000-0000-000000000000}"/>
          </ac:spMkLst>
        </pc:spChg>
        <pc:spChg chg="mod">
          <ac:chgData name="Flavius Baboi" userId="785c2c5115bdbc18" providerId="LiveId" clId="{62C13A46-1F6A-4FBC-B756-B16F002E269C}" dt="2026-02-14T09:14:54.685" v="360" actId="2711"/>
          <ac:spMkLst>
            <pc:docMk/>
            <pc:sldMk cId="0" sldId="257"/>
            <ac:spMk id="27" creationId="{00000000-0000-0000-0000-000000000000}"/>
          </ac:spMkLst>
        </pc:spChg>
        <pc:spChg chg="mod">
          <ac:chgData name="Flavius Baboi" userId="785c2c5115bdbc18" providerId="LiveId" clId="{62C13A46-1F6A-4FBC-B756-B16F002E269C}" dt="2026-02-14T09:15:02.809" v="361" actId="2711"/>
          <ac:spMkLst>
            <pc:docMk/>
            <pc:sldMk cId="0" sldId="257"/>
            <ac:spMk id="29" creationId="{00000000-0000-0000-0000-000000000000}"/>
          </ac:spMkLst>
        </pc:spChg>
      </pc:sldChg>
      <pc:sldChg chg="modSp mod">
        <pc:chgData name="Flavius Baboi" userId="785c2c5115bdbc18" providerId="LiveId" clId="{62C13A46-1F6A-4FBC-B756-B16F002E269C}" dt="2026-02-14T09:17:30.400" v="367" actId="14100"/>
        <pc:sldMkLst>
          <pc:docMk/>
          <pc:sldMk cId="0" sldId="258"/>
        </pc:sldMkLst>
        <pc:spChg chg="mod">
          <ac:chgData name="Flavius Baboi" userId="785c2c5115bdbc18" providerId="LiveId" clId="{62C13A46-1F6A-4FBC-B756-B16F002E269C}" dt="2026-02-14T09:16:49.782" v="363" actId="2711"/>
          <ac:spMkLst>
            <pc:docMk/>
            <pc:sldMk cId="0" sldId="258"/>
            <ac:spMk id="29" creationId="{00000000-0000-0000-0000-000000000000}"/>
          </ac:spMkLst>
        </pc:spChg>
        <pc:spChg chg="mod">
          <ac:chgData name="Flavius Baboi" userId="785c2c5115bdbc18" providerId="LiveId" clId="{62C13A46-1F6A-4FBC-B756-B16F002E269C}" dt="2026-02-14T09:17:30.400" v="367" actId="14100"/>
          <ac:spMkLst>
            <pc:docMk/>
            <pc:sldMk cId="0" sldId="258"/>
            <ac:spMk id="32" creationId="{00000000-0000-0000-0000-000000000000}"/>
          </ac:spMkLst>
        </pc:spChg>
        <pc:grpChg chg="mod">
          <ac:chgData name="Flavius Baboi" userId="785c2c5115bdbc18" providerId="LiveId" clId="{62C13A46-1F6A-4FBC-B756-B16F002E269C}" dt="2026-02-14T09:17:20.060" v="366" actId="1076"/>
          <ac:grpSpMkLst>
            <pc:docMk/>
            <pc:sldMk cId="0" sldId="258"/>
            <ac:grpSpMk id="2" creationId="{00000000-0000-0000-0000-000000000000}"/>
          </ac:grpSpMkLst>
        </pc:grpChg>
      </pc:sldChg>
      <pc:sldChg chg="modSp mod">
        <pc:chgData name="Flavius Baboi" userId="785c2c5115bdbc18" providerId="LiveId" clId="{62C13A46-1F6A-4FBC-B756-B16F002E269C}" dt="2026-02-14T09:37:15.462" v="481" actId="14100"/>
        <pc:sldMkLst>
          <pc:docMk/>
          <pc:sldMk cId="0" sldId="259"/>
        </pc:sldMkLst>
        <pc:spChg chg="mod">
          <ac:chgData name="Flavius Baboi" userId="785c2c5115bdbc18" providerId="LiveId" clId="{62C13A46-1F6A-4FBC-B756-B16F002E269C}" dt="2026-02-14T09:37:15.462" v="481" actId="14100"/>
          <ac:spMkLst>
            <pc:docMk/>
            <pc:sldMk cId="0" sldId="259"/>
            <ac:spMk id="13" creationId="{00000000-0000-0000-0000-000000000000}"/>
          </ac:spMkLst>
        </pc:spChg>
        <pc:spChg chg="mod">
          <ac:chgData name="Flavius Baboi" userId="785c2c5115bdbc18" providerId="LiveId" clId="{62C13A46-1F6A-4FBC-B756-B16F002E269C}" dt="2026-02-14T09:36:13.185" v="473" actId="14100"/>
          <ac:spMkLst>
            <pc:docMk/>
            <pc:sldMk cId="0" sldId="259"/>
            <ac:spMk id="32" creationId="{00000000-0000-0000-0000-000000000000}"/>
          </ac:spMkLst>
        </pc:spChg>
        <pc:spChg chg="mod">
          <ac:chgData name="Flavius Baboi" userId="785c2c5115bdbc18" providerId="LiveId" clId="{62C13A46-1F6A-4FBC-B756-B16F002E269C}" dt="2026-02-14T09:36:39.352" v="476" actId="14100"/>
          <ac:spMkLst>
            <pc:docMk/>
            <pc:sldMk cId="0" sldId="259"/>
            <ac:spMk id="33" creationId="{00000000-0000-0000-0000-000000000000}"/>
          </ac:spMkLst>
        </pc:spChg>
        <pc:spChg chg="mod">
          <ac:chgData name="Flavius Baboi" userId="785c2c5115bdbc18" providerId="LiveId" clId="{62C13A46-1F6A-4FBC-B756-B16F002E269C}" dt="2026-02-14T09:34:58.475" v="461" actId="14100"/>
          <ac:spMkLst>
            <pc:docMk/>
            <pc:sldMk cId="0" sldId="259"/>
            <ac:spMk id="34" creationId="{00000000-0000-0000-0000-000000000000}"/>
          </ac:spMkLst>
        </pc:spChg>
        <pc:spChg chg="mod">
          <ac:chgData name="Flavius Baboi" userId="785c2c5115bdbc18" providerId="LiveId" clId="{62C13A46-1F6A-4FBC-B756-B16F002E269C}" dt="2026-02-14T09:34:54.265" v="460" actId="2711"/>
          <ac:spMkLst>
            <pc:docMk/>
            <pc:sldMk cId="0" sldId="259"/>
            <ac:spMk id="35" creationId="{00000000-0000-0000-0000-000000000000}"/>
          </ac:spMkLst>
        </pc:spChg>
        <pc:spChg chg="mod">
          <ac:chgData name="Flavius Baboi" userId="785c2c5115bdbc18" providerId="LiveId" clId="{62C13A46-1F6A-4FBC-B756-B16F002E269C}" dt="2026-02-14T09:35:37.249" v="467" actId="2711"/>
          <ac:spMkLst>
            <pc:docMk/>
            <pc:sldMk cId="0" sldId="259"/>
            <ac:spMk id="36" creationId="{00000000-0000-0000-0000-000000000000}"/>
          </ac:spMkLst>
        </pc:spChg>
        <pc:spChg chg="mod">
          <ac:chgData name="Flavius Baboi" userId="785c2c5115bdbc18" providerId="LiveId" clId="{62C13A46-1F6A-4FBC-B756-B16F002E269C}" dt="2026-02-14T09:35:53.156" v="468" actId="2711"/>
          <ac:spMkLst>
            <pc:docMk/>
            <pc:sldMk cId="0" sldId="259"/>
            <ac:spMk id="37" creationId="{00000000-0000-0000-0000-000000000000}"/>
          </ac:spMkLst>
        </pc:spChg>
        <pc:spChg chg="mod">
          <ac:chgData name="Flavius Baboi" userId="785c2c5115bdbc18" providerId="LiveId" clId="{62C13A46-1F6A-4FBC-B756-B16F002E269C}" dt="2026-02-14T09:36:58.355" v="478" actId="2711"/>
          <ac:spMkLst>
            <pc:docMk/>
            <pc:sldMk cId="0" sldId="259"/>
            <ac:spMk id="38" creationId="{00000000-0000-0000-0000-000000000000}"/>
          </ac:spMkLst>
        </pc:spChg>
        <pc:spChg chg="mod">
          <ac:chgData name="Flavius Baboi" userId="785c2c5115bdbc18" providerId="LiveId" clId="{62C13A46-1F6A-4FBC-B756-B16F002E269C}" dt="2026-02-14T09:36:24.977" v="475" actId="2711"/>
          <ac:spMkLst>
            <pc:docMk/>
            <pc:sldMk cId="0" sldId="259"/>
            <ac:spMk id="39" creationId="{00000000-0000-0000-0000-000000000000}"/>
          </ac:spMkLst>
        </pc:spChg>
        <pc:spChg chg="mod">
          <ac:chgData name="Flavius Baboi" userId="785c2c5115bdbc18" providerId="LiveId" clId="{62C13A46-1F6A-4FBC-B756-B16F002E269C}" dt="2026-02-14T09:34:37.420" v="457" actId="14100"/>
          <ac:spMkLst>
            <pc:docMk/>
            <pc:sldMk cId="0" sldId="259"/>
            <ac:spMk id="40" creationId="{00000000-0000-0000-0000-000000000000}"/>
          </ac:spMkLst>
        </pc:spChg>
        <pc:spChg chg="mod">
          <ac:chgData name="Flavius Baboi" userId="785c2c5115bdbc18" providerId="LiveId" clId="{62C13A46-1F6A-4FBC-B756-B16F002E269C}" dt="2026-02-14T09:34:33.913" v="456" actId="2711"/>
          <ac:spMkLst>
            <pc:docMk/>
            <pc:sldMk cId="0" sldId="259"/>
            <ac:spMk id="41" creationId="{00000000-0000-0000-0000-000000000000}"/>
          </ac:spMkLst>
        </pc:spChg>
        <pc:spChg chg="mod">
          <ac:chgData name="Flavius Baboi" userId="785c2c5115bdbc18" providerId="LiveId" clId="{62C13A46-1F6A-4FBC-B756-B16F002E269C}" dt="2026-02-14T09:35:18.528" v="465" actId="14100"/>
          <ac:spMkLst>
            <pc:docMk/>
            <pc:sldMk cId="0" sldId="259"/>
            <ac:spMk id="42" creationId="{00000000-0000-0000-0000-000000000000}"/>
          </ac:spMkLst>
        </pc:spChg>
        <pc:spChg chg="mod">
          <ac:chgData name="Flavius Baboi" userId="785c2c5115bdbc18" providerId="LiveId" clId="{62C13A46-1F6A-4FBC-B756-B16F002E269C}" dt="2026-02-14T09:35:05.606" v="462" actId="2711"/>
          <ac:spMkLst>
            <pc:docMk/>
            <pc:sldMk cId="0" sldId="259"/>
            <ac:spMk id="43" creationId="{00000000-0000-0000-0000-000000000000}"/>
          </ac:spMkLst>
        </pc:spChg>
        <pc:spChg chg="mod">
          <ac:chgData name="Flavius Baboi" userId="785c2c5115bdbc18" providerId="LiveId" clId="{62C13A46-1F6A-4FBC-B756-B16F002E269C}" dt="2026-02-14T09:37:04.577" v="479" actId="2711"/>
          <ac:spMkLst>
            <pc:docMk/>
            <pc:sldMk cId="0" sldId="259"/>
            <ac:spMk id="52" creationId="{00000000-0000-0000-0000-000000000000}"/>
          </ac:spMkLst>
        </pc:spChg>
      </pc:sldChg>
      <pc:sldChg chg="modSp mod">
        <pc:chgData name="Flavius Baboi" userId="785c2c5115bdbc18" providerId="LiveId" clId="{62C13A46-1F6A-4FBC-B756-B16F002E269C}" dt="2026-02-14T09:34:09.818" v="454" actId="2711"/>
        <pc:sldMkLst>
          <pc:docMk/>
          <pc:sldMk cId="0" sldId="260"/>
        </pc:sldMkLst>
        <pc:spChg chg="mod">
          <ac:chgData name="Flavius Baboi" userId="785c2c5115bdbc18" providerId="LiveId" clId="{62C13A46-1F6A-4FBC-B756-B16F002E269C}" dt="2026-02-14T09:33:19.821" v="443" actId="2711"/>
          <ac:spMkLst>
            <pc:docMk/>
            <pc:sldMk cId="0" sldId="260"/>
            <ac:spMk id="6" creationId="{00000000-0000-0000-0000-000000000000}"/>
          </ac:spMkLst>
        </pc:spChg>
        <pc:spChg chg="mod">
          <ac:chgData name="Flavius Baboi" userId="785c2c5115bdbc18" providerId="LiveId" clId="{62C13A46-1F6A-4FBC-B756-B16F002E269C}" dt="2026-02-14T09:33:36.731" v="446" actId="2711"/>
          <ac:spMkLst>
            <pc:docMk/>
            <pc:sldMk cId="0" sldId="260"/>
            <ac:spMk id="61" creationId="{00000000-0000-0000-0000-000000000000}"/>
          </ac:spMkLst>
        </pc:spChg>
        <pc:spChg chg="mod">
          <ac:chgData name="Flavius Baboi" userId="785c2c5115bdbc18" providerId="LiveId" clId="{62C13A46-1F6A-4FBC-B756-B16F002E269C}" dt="2026-02-14T09:33:41.588" v="447" actId="2711"/>
          <ac:spMkLst>
            <pc:docMk/>
            <pc:sldMk cId="0" sldId="260"/>
            <ac:spMk id="63" creationId="{00000000-0000-0000-0000-000000000000}"/>
          </ac:spMkLst>
        </pc:spChg>
        <pc:spChg chg="mod">
          <ac:chgData name="Flavius Baboi" userId="785c2c5115bdbc18" providerId="LiveId" clId="{62C13A46-1F6A-4FBC-B756-B16F002E269C}" dt="2026-02-14T09:33:48.740" v="448" actId="2711"/>
          <ac:spMkLst>
            <pc:docMk/>
            <pc:sldMk cId="0" sldId="260"/>
            <ac:spMk id="65" creationId="{00000000-0000-0000-0000-000000000000}"/>
          </ac:spMkLst>
        </pc:spChg>
        <pc:spChg chg="mod">
          <ac:chgData name="Flavius Baboi" userId="785c2c5115bdbc18" providerId="LiveId" clId="{62C13A46-1F6A-4FBC-B756-B16F002E269C}" dt="2026-02-14T09:33:53.502" v="449" actId="2711"/>
          <ac:spMkLst>
            <pc:docMk/>
            <pc:sldMk cId="0" sldId="260"/>
            <ac:spMk id="67" creationId="{00000000-0000-0000-0000-000000000000}"/>
          </ac:spMkLst>
        </pc:spChg>
        <pc:spChg chg="mod">
          <ac:chgData name="Flavius Baboi" userId="785c2c5115bdbc18" providerId="LiveId" clId="{62C13A46-1F6A-4FBC-B756-B16F002E269C}" dt="2026-02-14T09:33:30.917" v="445" actId="2711"/>
          <ac:spMkLst>
            <pc:docMk/>
            <pc:sldMk cId="0" sldId="260"/>
            <ac:spMk id="68" creationId="{00000000-0000-0000-0000-000000000000}"/>
          </ac:spMkLst>
        </pc:spChg>
        <pc:spChg chg="mod">
          <ac:chgData name="Flavius Baboi" userId="785c2c5115bdbc18" providerId="LiveId" clId="{62C13A46-1F6A-4FBC-B756-B16F002E269C}" dt="2026-02-14T09:33:24.786" v="444" actId="2711"/>
          <ac:spMkLst>
            <pc:docMk/>
            <pc:sldMk cId="0" sldId="260"/>
            <ac:spMk id="72" creationId="{00000000-0000-0000-0000-000000000000}"/>
          </ac:spMkLst>
        </pc:spChg>
        <pc:spChg chg="mod">
          <ac:chgData name="Flavius Baboi" userId="785c2c5115bdbc18" providerId="LiveId" clId="{62C13A46-1F6A-4FBC-B756-B16F002E269C}" dt="2026-02-14T09:34:05.117" v="453" actId="1076"/>
          <ac:spMkLst>
            <pc:docMk/>
            <pc:sldMk cId="0" sldId="260"/>
            <ac:spMk id="82" creationId="{00000000-0000-0000-0000-000000000000}"/>
          </ac:spMkLst>
        </pc:spChg>
        <pc:spChg chg="mod">
          <ac:chgData name="Flavius Baboi" userId="785c2c5115bdbc18" providerId="LiveId" clId="{62C13A46-1F6A-4FBC-B756-B16F002E269C}" dt="2026-02-14T09:34:09.818" v="454" actId="2711"/>
          <ac:spMkLst>
            <pc:docMk/>
            <pc:sldMk cId="0" sldId="260"/>
            <ac:spMk id="83" creationId="{00000000-0000-0000-0000-000000000000}"/>
          </ac:spMkLst>
        </pc:spChg>
        <pc:spChg chg="mod">
          <ac:chgData name="Flavius Baboi" userId="785c2c5115bdbc18" providerId="LiveId" clId="{62C13A46-1F6A-4FBC-B756-B16F002E269C}" dt="2026-02-14T09:33:58.156" v="450" actId="2711"/>
          <ac:spMkLst>
            <pc:docMk/>
            <pc:sldMk cId="0" sldId="260"/>
            <ac:spMk id="86" creationId="{00000000-0000-0000-0000-000000000000}"/>
          </ac:spMkLst>
        </pc:spChg>
      </pc:sldChg>
      <pc:sldChg chg="modSp mod">
        <pc:chgData name="Flavius Baboi" userId="785c2c5115bdbc18" providerId="LiveId" clId="{62C13A46-1F6A-4FBC-B756-B16F002E269C}" dt="2026-02-14T09:32:49.585" v="442" actId="14100"/>
        <pc:sldMkLst>
          <pc:docMk/>
          <pc:sldMk cId="0" sldId="261"/>
        </pc:sldMkLst>
        <pc:spChg chg="mod">
          <ac:chgData name="Flavius Baboi" userId="785c2c5115bdbc18" providerId="LiveId" clId="{62C13A46-1F6A-4FBC-B756-B16F002E269C}" dt="2026-02-14T09:31:12.907" v="433" actId="2711"/>
          <ac:spMkLst>
            <pc:docMk/>
            <pc:sldMk cId="0" sldId="261"/>
            <ac:spMk id="4" creationId="{00000000-0000-0000-0000-000000000000}"/>
          </ac:spMkLst>
        </pc:spChg>
        <pc:spChg chg="mod">
          <ac:chgData name="Flavius Baboi" userId="785c2c5115bdbc18" providerId="LiveId" clId="{62C13A46-1F6A-4FBC-B756-B16F002E269C}" dt="2026-02-14T09:31:20.853" v="434" actId="2711"/>
          <ac:spMkLst>
            <pc:docMk/>
            <pc:sldMk cId="0" sldId="261"/>
            <ac:spMk id="9" creationId="{00000000-0000-0000-0000-000000000000}"/>
          </ac:spMkLst>
        </pc:spChg>
        <pc:spChg chg="mod">
          <ac:chgData name="Flavius Baboi" userId="785c2c5115bdbc18" providerId="LiveId" clId="{62C13A46-1F6A-4FBC-B756-B16F002E269C}" dt="2026-02-14T09:32:34.162" v="440" actId="2711"/>
          <ac:spMkLst>
            <pc:docMk/>
            <pc:sldMk cId="0" sldId="261"/>
            <ac:spMk id="14" creationId="{00000000-0000-0000-0000-000000000000}"/>
          </ac:spMkLst>
        </pc:spChg>
        <pc:spChg chg="mod">
          <ac:chgData name="Flavius Baboi" userId="785c2c5115bdbc18" providerId="LiveId" clId="{62C13A46-1F6A-4FBC-B756-B16F002E269C}" dt="2026-02-14T09:32:49.585" v="442" actId="14100"/>
          <ac:spMkLst>
            <pc:docMk/>
            <pc:sldMk cId="0" sldId="261"/>
            <ac:spMk id="17" creationId="{00000000-0000-0000-0000-000000000000}"/>
          </ac:spMkLst>
        </pc:spChg>
        <pc:spChg chg="mod">
          <ac:chgData name="Flavius Baboi" userId="785c2c5115bdbc18" providerId="LiveId" clId="{62C13A46-1F6A-4FBC-B756-B16F002E269C}" dt="2026-02-14T09:31:48.088" v="437" actId="2711"/>
          <ac:spMkLst>
            <pc:docMk/>
            <pc:sldMk cId="0" sldId="261"/>
            <ac:spMk id="24" creationId="{00000000-0000-0000-0000-000000000000}"/>
          </ac:spMkLst>
        </pc:spChg>
        <pc:spChg chg="mod">
          <ac:chgData name="Flavius Baboi" userId="785c2c5115bdbc18" providerId="LiveId" clId="{62C13A46-1F6A-4FBC-B756-B16F002E269C}" dt="2026-02-14T09:32:20.735" v="439" actId="14100"/>
          <ac:spMkLst>
            <pc:docMk/>
            <pc:sldMk cId="0" sldId="261"/>
            <ac:spMk id="27" creationId="{00000000-0000-0000-0000-000000000000}"/>
          </ac:spMkLst>
        </pc:spChg>
        <pc:grpChg chg="mod">
          <ac:chgData name="Flavius Baboi" userId="785c2c5115bdbc18" providerId="LiveId" clId="{62C13A46-1F6A-4FBC-B756-B16F002E269C}" dt="2026-02-14T09:31:00.216" v="432" actId="1076"/>
          <ac:grpSpMkLst>
            <pc:docMk/>
            <pc:sldMk cId="0" sldId="261"/>
            <ac:grpSpMk id="2" creationId="{00000000-0000-0000-0000-000000000000}"/>
          </ac:grpSpMkLst>
        </pc:grpChg>
      </pc:sldChg>
      <pc:sldChg chg="modSp mod">
        <pc:chgData name="Flavius Baboi" userId="785c2c5115bdbc18" providerId="LiveId" clId="{62C13A46-1F6A-4FBC-B756-B16F002E269C}" dt="2026-02-14T09:30:30.184" v="431" actId="2711"/>
        <pc:sldMkLst>
          <pc:docMk/>
          <pc:sldMk cId="0" sldId="262"/>
        </pc:sldMkLst>
        <pc:spChg chg="mod">
          <ac:chgData name="Flavius Baboi" userId="785c2c5115bdbc18" providerId="LiveId" clId="{62C13A46-1F6A-4FBC-B756-B16F002E269C}" dt="2026-02-14T09:29:01.858" v="414" actId="1076"/>
          <ac:spMkLst>
            <pc:docMk/>
            <pc:sldMk cId="0" sldId="262"/>
            <ac:spMk id="3" creationId="{00000000-0000-0000-0000-000000000000}"/>
          </ac:spMkLst>
        </pc:spChg>
        <pc:spChg chg="mod">
          <ac:chgData name="Flavius Baboi" userId="785c2c5115bdbc18" providerId="LiveId" clId="{62C13A46-1F6A-4FBC-B756-B16F002E269C}" dt="2026-02-14T09:29:07.985" v="415" actId="2711"/>
          <ac:spMkLst>
            <pc:docMk/>
            <pc:sldMk cId="0" sldId="262"/>
            <ac:spMk id="4" creationId="{00000000-0000-0000-0000-000000000000}"/>
          </ac:spMkLst>
        </pc:spChg>
        <pc:spChg chg="mod">
          <ac:chgData name="Flavius Baboi" userId="785c2c5115bdbc18" providerId="LiveId" clId="{62C13A46-1F6A-4FBC-B756-B16F002E269C}" dt="2026-02-14T09:29:16.070" v="416" actId="2711"/>
          <ac:spMkLst>
            <pc:docMk/>
            <pc:sldMk cId="0" sldId="262"/>
            <ac:spMk id="7" creationId="{00000000-0000-0000-0000-000000000000}"/>
          </ac:spMkLst>
        </pc:spChg>
        <pc:graphicFrameChg chg="modGraphic">
          <ac:chgData name="Flavius Baboi" userId="785c2c5115bdbc18" providerId="LiveId" clId="{62C13A46-1F6A-4FBC-B756-B16F002E269C}" dt="2026-02-14T09:30:30.184" v="431" actId="2711"/>
          <ac:graphicFrameMkLst>
            <pc:docMk/>
            <pc:sldMk cId="0" sldId="262"/>
            <ac:graphicFrameMk id="8" creationId="{00000000-0000-0000-0000-000000000000}"/>
          </ac:graphicFrameMkLst>
        </pc:graphicFrameChg>
      </pc:sldChg>
      <pc:sldChg chg="modSp mod">
        <pc:chgData name="Flavius Baboi" userId="785c2c5115bdbc18" providerId="LiveId" clId="{62C13A46-1F6A-4FBC-B756-B16F002E269C}" dt="2026-02-14T09:27:56.118" v="413" actId="2711"/>
        <pc:sldMkLst>
          <pc:docMk/>
          <pc:sldMk cId="0" sldId="263"/>
        </pc:sldMkLst>
        <pc:spChg chg="mod">
          <ac:chgData name="Flavius Baboi" userId="785c2c5115bdbc18" providerId="LiveId" clId="{62C13A46-1F6A-4FBC-B756-B16F002E269C}" dt="2026-02-14T09:27:03.502" v="403" actId="2711"/>
          <ac:spMkLst>
            <pc:docMk/>
            <pc:sldMk cId="0" sldId="263"/>
            <ac:spMk id="4" creationId="{00000000-0000-0000-0000-000000000000}"/>
          </ac:spMkLst>
        </pc:spChg>
        <pc:spChg chg="mod">
          <ac:chgData name="Flavius Baboi" userId="785c2c5115bdbc18" providerId="LiveId" clId="{62C13A46-1F6A-4FBC-B756-B16F002E269C}" dt="2026-02-14T09:27:09.766" v="404" actId="2711"/>
          <ac:spMkLst>
            <pc:docMk/>
            <pc:sldMk cId="0" sldId="263"/>
            <ac:spMk id="7" creationId="{00000000-0000-0000-0000-000000000000}"/>
          </ac:spMkLst>
        </pc:spChg>
        <pc:spChg chg="mod">
          <ac:chgData name="Flavius Baboi" userId="785c2c5115bdbc18" providerId="LiveId" clId="{62C13A46-1F6A-4FBC-B756-B16F002E269C}" dt="2026-02-14T09:27:15.038" v="405" actId="2711"/>
          <ac:spMkLst>
            <pc:docMk/>
            <pc:sldMk cId="0" sldId="263"/>
            <ac:spMk id="14" creationId="{00000000-0000-0000-0000-000000000000}"/>
          </ac:spMkLst>
        </pc:spChg>
        <pc:spChg chg="mod">
          <ac:chgData name="Flavius Baboi" userId="785c2c5115bdbc18" providerId="LiveId" clId="{62C13A46-1F6A-4FBC-B756-B16F002E269C}" dt="2026-02-14T09:27:19.684" v="406" actId="2711"/>
          <ac:spMkLst>
            <pc:docMk/>
            <pc:sldMk cId="0" sldId="263"/>
            <ac:spMk id="17" creationId="{00000000-0000-0000-0000-000000000000}"/>
          </ac:spMkLst>
        </pc:spChg>
        <pc:spChg chg="mod">
          <ac:chgData name="Flavius Baboi" userId="785c2c5115bdbc18" providerId="LiveId" clId="{62C13A46-1F6A-4FBC-B756-B16F002E269C}" dt="2026-02-14T09:27:38.322" v="410" actId="2711"/>
          <ac:spMkLst>
            <pc:docMk/>
            <pc:sldMk cId="0" sldId="263"/>
            <ac:spMk id="24" creationId="{00000000-0000-0000-0000-000000000000}"/>
          </ac:spMkLst>
        </pc:spChg>
        <pc:spChg chg="mod">
          <ac:chgData name="Flavius Baboi" userId="785c2c5115bdbc18" providerId="LiveId" clId="{62C13A46-1F6A-4FBC-B756-B16F002E269C}" dt="2026-02-14T09:27:43.737" v="411" actId="2711"/>
          <ac:spMkLst>
            <pc:docMk/>
            <pc:sldMk cId="0" sldId="263"/>
            <ac:spMk id="27" creationId="{00000000-0000-0000-0000-000000000000}"/>
          </ac:spMkLst>
        </pc:spChg>
        <pc:spChg chg="mod">
          <ac:chgData name="Flavius Baboi" userId="785c2c5115bdbc18" providerId="LiveId" clId="{62C13A46-1F6A-4FBC-B756-B16F002E269C}" dt="2026-02-14T09:27:20.956" v="407" actId="1076"/>
          <ac:spMkLst>
            <pc:docMk/>
            <pc:sldMk cId="0" sldId="263"/>
            <ac:spMk id="33" creationId="{00000000-0000-0000-0000-000000000000}"/>
          </ac:spMkLst>
        </pc:spChg>
        <pc:spChg chg="mod">
          <ac:chgData name="Flavius Baboi" userId="785c2c5115bdbc18" providerId="LiveId" clId="{62C13A46-1F6A-4FBC-B756-B16F002E269C}" dt="2026-02-14T09:27:28.858" v="408" actId="2711"/>
          <ac:spMkLst>
            <pc:docMk/>
            <pc:sldMk cId="0" sldId="263"/>
            <ac:spMk id="34" creationId="{00000000-0000-0000-0000-000000000000}"/>
          </ac:spMkLst>
        </pc:spChg>
        <pc:spChg chg="mod">
          <ac:chgData name="Flavius Baboi" userId="785c2c5115bdbc18" providerId="LiveId" clId="{62C13A46-1F6A-4FBC-B756-B16F002E269C}" dt="2026-02-14T09:27:33.821" v="409" actId="2711"/>
          <ac:spMkLst>
            <pc:docMk/>
            <pc:sldMk cId="0" sldId="263"/>
            <ac:spMk id="37" creationId="{00000000-0000-0000-0000-000000000000}"/>
          </ac:spMkLst>
        </pc:spChg>
        <pc:spChg chg="mod">
          <ac:chgData name="Flavius Baboi" userId="785c2c5115bdbc18" providerId="LiveId" clId="{62C13A46-1F6A-4FBC-B756-B16F002E269C}" dt="2026-02-14T09:27:48.505" v="412" actId="2711"/>
          <ac:spMkLst>
            <pc:docMk/>
            <pc:sldMk cId="0" sldId="263"/>
            <ac:spMk id="44" creationId="{00000000-0000-0000-0000-000000000000}"/>
          </ac:spMkLst>
        </pc:spChg>
        <pc:spChg chg="mod">
          <ac:chgData name="Flavius Baboi" userId="785c2c5115bdbc18" providerId="LiveId" clId="{62C13A46-1F6A-4FBC-B756-B16F002E269C}" dt="2026-02-14T09:27:56.118" v="413" actId="2711"/>
          <ac:spMkLst>
            <pc:docMk/>
            <pc:sldMk cId="0" sldId="263"/>
            <ac:spMk id="47" creationId="{00000000-0000-0000-0000-000000000000}"/>
          </ac:spMkLst>
        </pc:spChg>
      </pc:sldChg>
      <pc:sldChg chg="modSp mod">
        <pc:chgData name="Flavius Baboi" userId="785c2c5115bdbc18" providerId="LiveId" clId="{62C13A46-1F6A-4FBC-B756-B16F002E269C}" dt="2026-02-14T09:26:50.177" v="402" actId="2711"/>
        <pc:sldMkLst>
          <pc:docMk/>
          <pc:sldMk cId="0" sldId="264"/>
        </pc:sldMkLst>
        <pc:spChg chg="mod">
          <ac:chgData name="Flavius Baboi" userId="785c2c5115bdbc18" providerId="LiveId" clId="{62C13A46-1F6A-4FBC-B756-B16F002E269C}" dt="2026-02-14T09:25:26.759" v="391" actId="2711"/>
          <ac:spMkLst>
            <pc:docMk/>
            <pc:sldMk cId="0" sldId="264"/>
            <ac:spMk id="4" creationId="{00000000-0000-0000-0000-000000000000}"/>
          </ac:spMkLst>
        </pc:spChg>
        <pc:spChg chg="mod">
          <ac:chgData name="Flavius Baboi" userId="785c2c5115bdbc18" providerId="LiveId" clId="{62C13A46-1F6A-4FBC-B756-B16F002E269C}" dt="2026-02-14T09:25:30.466" v="392" actId="1076"/>
          <ac:spMkLst>
            <pc:docMk/>
            <pc:sldMk cId="0" sldId="264"/>
            <ac:spMk id="6" creationId="{00000000-0000-0000-0000-000000000000}"/>
          </ac:spMkLst>
        </pc:spChg>
        <pc:spChg chg="mod">
          <ac:chgData name="Flavius Baboi" userId="785c2c5115bdbc18" providerId="LiveId" clId="{62C13A46-1F6A-4FBC-B756-B16F002E269C}" dt="2026-02-14T09:25:42.516" v="393" actId="2711"/>
          <ac:spMkLst>
            <pc:docMk/>
            <pc:sldMk cId="0" sldId="264"/>
            <ac:spMk id="7" creationId="{00000000-0000-0000-0000-000000000000}"/>
          </ac:spMkLst>
        </pc:spChg>
        <pc:spChg chg="mod">
          <ac:chgData name="Flavius Baboi" userId="785c2c5115bdbc18" providerId="LiveId" clId="{62C13A46-1F6A-4FBC-B756-B16F002E269C}" dt="2026-02-14T09:25:57.087" v="395" actId="2711"/>
          <ac:spMkLst>
            <pc:docMk/>
            <pc:sldMk cId="0" sldId="264"/>
            <ac:spMk id="17" creationId="{00000000-0000-0000-0000-000000000000}"/>
          </ac:spMkLst>
        </pc:spChg>
        <pc:spChg chg="mod">
          <ac:chgData name="Flavius Baboi" userId="785c2c5115bdbc18" providerId="LiveId" clId="{62C13A46-1F6A-4FBC-B756-B16F002E269C}" dt="2026-02-14T09:25:49.844" v="394" actId="2711"/>
          <ac:spMkLst>
            <pc:docMk/>
            <pc:sldMk cId="0" sldId="264"/>
            <ac:spMk id="20" creationId="{00000000-0000-0000-0000-000000000000}"/>
          </ac:spMkLst>
        </pc:spChg>
        <pc:spChg chg="mod">
          <ac:chgData name="Flavius Baboi" userId="785c2c5115bdbc18" providerId="LiveId" clId="{62C13A46-1F6A-4FBC-B756-B16F002E269C}" dt="2026-02-14T09:26:02.032" v="396" actId="1076"/>
          <ac:spMkLst>
            <pc:docMk/>
            <pc:sldMk cId="0" sldId="264"/>
            <ac:spMk id="29" creationId="{00000000-0000-0000-0000-000000000000}"/>
          </ac:spMkLst>
        </pc:spChg>
        <pc:spChg chg="mod">
          <ac:chgData name="Flavius Baboi" userId="785c2c5115bdbc18" providerId="LiveId" clId="{62C13A46-1F6A-4FBC-B756-B16F002E269C}" dt="2026-02-14T09:26:13.381" v="398" actId="2711"/>
          <ac:spMkLst>
            <pc:docMk/>
            <pc:sldMk cId="0" sldId="264"/>
            <ac:spMk id="30" creationId="{00000000-0000-0000-0000-000000000000}"/>
          </ac:spMkLst>
        </pc:spChg>
        <pc:spChg chg="mod">
          <ac:chgData name="Flavius Baboi" userId="785c2c5115bdbc18" providerId="LiveId" clId="{62C13A46-1F6A-4FBC-B756-B16F002E269C}" dt="2026-02-14T09:26:18.808" v="399" actId="2711"/>
          <ac:spMkLst>
            <pc:docMk/>
            <pc:sldMk cId="0" sldId="264"/>
            <ac:spMk id="33" creationId="{00000000-0000-0000-0000-000000000000}"/>
          </ac:spMkLst>
        </pc:spChg>
        <pc:spChg chg="mod">
          <ac:chgData name="Flavius Baboi" userId="785c2c5115bdbc18" providerId="LiveId" clId="{62C13A46-1F6A-4FBC-B756-B16F002E269C}" dt="2026-02-14T09:26:25.164" v="400" actId="2711"/>
          <ac:spMkLst>
            <pc:docMk/>
            <pc:sldMk cId="0" sldId="264"/>
            <ac:spMk id="43" creationId="{00000000-0000-0000-0000-000000000000}"/>
          </ac:spMkLst>
        </pc:spChg>
        <pc:spChg chg="mod">
          <ac:chgData name="Flavius Baboi" userId="785c2c5115bdbc18" providerId="LiveId" clId="{62C13A46-1F6A-4FBC-B756-B16F002E269C}" dt="2026-02-14T09:26:29.256" v="401" actId="2711"/>
          <ac:spMkLst>
            <pc:docMk/>
            <pc:sldMk cId="0" sldId="264"/>
            <ac:spMk id="46" creationId="{00000000-0000-0000-0000-000000000000}"/>
          </ac:spMkLst>
        </pc:spChg>
        <pc:spChg chg="mod">
          <ac:chgData name="Flavius Baboi" userId="785c2c5115bdbc18" providerId="LiveId" clId="{62C13A46-1F6A-4FBC-B756-B16F002E269C}" dt="2026-02-14T09:26:50.177" v="402" actId="2711"/>
          <ac:spMkLst>
            <pc:docMk/>
            <pc:sldMk cId="0" sldId="264"/>
            <ac:spMk id="51" creationId="{00000000-0000-0000-0000-000000000000}"/>
          </ac:spMkLst>
        </pc:spChg>
        <pc:grpChg chg="mod">
          <ac:chgData name="Flavius Baboi" userId="785c2c5115bdbc18" providerId="LiveId" clId="{62C13A46-1F6A-4FBC-B756-B16F002E269C}" dt="2026-02-14T09:26:06.381" v="397" actId="1076"/>
          <ac:grpSpMkLst>
            <pc:docMk/>
            <pc:sldMk cId="0" sldId="264"/>
            <ac:grpSpMk id="21" creationId="{00000000-0000-0000-0000-000000000000}"/>
          </ac:grpSpMkLst>
        </pc:grpChg>
      </pc:sldChg>
      <pc:sldChg chg="modSp mod">
        <pc:chgData name="Flavius Baboi" userId="785c2c5115bdbc18" providerId="LiveId" clId="{62C13A46-1F6A-4FBC-B756-B16F002E269C}" dt="2026-02-14T09:24:51.207" v="390" actId="2711"/>
        <pc:sldMkLst>
          <pc:docMk/>
          <pc:sldMk cId="0" sldId="265"/>
        </pc:sldMkLst>
        <pc:spChg chg="mod">
          <ac:chgData name="Flavius Baboi" userId="785c2c5115bdbc18" providerId="LiveId" clId="{62C13A46-1F6A-4FBC-B756-B16F002E269C}" dt="2026-02-14T09:24:38.565" v="388" actId="2711"/>
          <ac:spMkLst>
            <pc:docMk/>
            <pc:sldMk cId="0" sldId="265"/>
            <ac:spMk id="4" creationId="{00000000-0000-0000-0000-000000000000}"/>
          </ac:spMkLst>
        </pc:spChg>
        <pc:spChg chg="mod">
          <ac:chgData name="Flavius Baboi" userId="785c2c5115bdbc18" providerId="LiveId" clId="{62C13A46-1F6A-4FBC-B756-B16F002E269C}" dt="2026-02-14T09:24:51.207" v="390" actId="2711"/>
          <ac:spMkLst>
            <pc:docMk/>
            <pc:sldMk cId="0" sldId="265"/>
            <ac:spMk id="7" creationId="{00000000-0000-0000-0000-000000000000}"/>
          </ac:spMkLst>
        </pc:spChg>
        <pc:spChg chg="mod">
          <ac:chgData name="Flavius Baboi" userId="785c2c5115bdbc18" providerId="LiveId" clId="{62C13A46-1F6A-4FBC-B756-B16F002E269C}" dt="2026-02-14T09:23:42.669" v="382" actId="2711"/>
          <ac:spMkLst>
            <pc:docMk/>
            <pc:sldMk cId="0" sldId="265"/>
            <ac:spMk id="44" creationId="{00000000-0000-0000-0000-000000000000}"/>
          </ac:spMkLst>
        </pc:spChg>
        <pc:spChg chg="mod">
          <ac:chgData name="Flavius Baboi" userId="785c2c5115bdbc18" providerId="LiveId" clId="{62C13A46-1F6A-4FBC-B756-B16F002E269C}" dt="2026-02-14T09:23:18.628" v="379" actId="2711"/>
          <ac:spMkLst>
            <pc:docMk/>
            <pc:sldMk cId="0" sldId="265"/>
            <ac:spMk id="45" creationId="{00000000-0000-0000-0000-000000000000}"/>
          </ac:spMkLst>
        </pc:spChg>
        <pc:spChg chg="mod">
          <ac:chgData name="Flavius Baboi" userId="785c2c5115bdbc18" providerId="LiveId" clId="{62C13A46-1F6A-4FBC-B756-B16F002E269C}" dt="2026-02-14T09:24:05.837" v="386" actId="2711"/>
          <ac:spMkLst>
            <pc:docMk/>
            <pc:sldMk cId="0" sldId="265"/>
            <ac:spMk id="46" creationId="{00000000-0000-0000-0000-000000000000}"/>
          </ac:spMkLst>
        </pc:spChg>
        <pc:spChg chg="mod">
          <ac:chgData name="Flavius Baboi" userId="785c2c5115bdbc18" providerId="LiveId" clId="{62C13A46-1F6A-4FBC-B756-B16F002E269C}" dt="2026-02-14T09:23:26.757" v="380" actId="2711"/>
          <ac:spMkLst>
            <pc:docMk/>
            <pc:sldMk cId="0" sldId="265"/>
            <ac:spMk id="47" creationId="{00000000-0000-0000-0000-000000000000}"/>
          </ac:spMkLst>
        </pc:spChg>
        <pc:spChg chg="mod">
          <ac:chgData name="Flavius Baboi" userId="785c2c5115bdbc18" providerId="LiveId" clId="{62C13A46-1F6A-4FBC-B756-B16F002E269C}" dt="2026-02-14T09:24:20.378" v="387" actId="2711"/>
          <ac:spMkLst>
            <pc:docMk/>
            <pc:sldMk cId="0" sldId="265"/>
            <ac:spMk id="54" creationId="{00000000-0000-0000-0000-000000000000}"/>
          </ac:spMkLst>
        </pc:spChg>
        <pc:spChg chg="mod">
          <ac:chgData name="Flavius Baboi" userId="785c2c5115bdbc18" providerId="LiveId" clId="{62C13A46-1F6A-4FBC-B756-B16F002E269C}" dt="2026-02-14T09:23:37.163" v="381" actId="2711"/>
          <ac:spMkLst>
            <pc:docMk/>
            <pc:sldMk cId="0" sldId="265"/>
            <ac:spMk id="55" creationId="{00000000-0000-0000-0000-000000000000}"/>
          </ac:spMkLst>
        </pc:spChg>
        <pc:grpChg chg="mod">
          <ac:chgData name="Flavius Baboi" userId="785c2c5115bdbc18" providerId="LiveId" clId="{62C13A46-1F6A-4FBC-B756-B16F002E269C}" dt="2026-02-14T09:24:44.219" v="389" actId="14100"/>
          <ac:grpSpMkLst>
            <pc:docMk/>
            <pc:sldMk cId="0" sldId="265"/>
            <ac:grpSpMk id="2" creationId="{00000000-0000-0000-0000-000000000000}"/>
          </ac:grpSpMkLst>
        </pc:grpChg>
        <pc:grpChg chg="mod">
          <ac:chgData name="Flavius Baboi" userId="785c2c5115bdbc18" providerId="LiveId" clId="{62C13A46-1F6A-4FBC-B756-B16F002E269C}" dt="2026-02-14T09:23:47.899" v="383" actId="1076"/>
          <ac:grpSpMkLst>
            <pc:docMk/>
            <pc:sldMk cId="0" sldId="265"/>
            <ac:grpSpMk id="20" creationId="{00000000-0000-0000-0000-000000000000}"/>
          </ac:grpSpMkLst>
        </pc:grpChg>
      </pc:sldChg>
      <pc:sldChg chg="modSp mod">
        <pc:chgData name="Flavius Baboi" userId="785c2c5115bdbc18" providerId="LiveId" clId="{62C13A46-1F6A-4FBC-B756-B16F002E269C}" dt="2026-02-14T09:20:45.246" v="377" actId="2711"/>
        <pc:sldMkLst>
          <pc:docMk/>
          <pc:sldMk cId="0" sldId="266"/>
        </pc:sldMkLst>
        <pc:spChg chg="mod">
          <ac:chgData name="Flavius Baboi" userId="785c2c5115bdbc18" providerId="LiveId" clId="{62C13A46-1F6A-4FBC-B756-B16F002E269C}" dt="2026-02-14T09:20:12.042" v="373" actId="1076"/>
          <ac:spMkLst>
            <pc:docMk/>
            <pc:sldMk cId="0" sldId="266"/>
            <ac:spMk id="3" creationId="{00000000-0000-0000-0000-000000000000}"/>
          </ac:spMkLst>
        </pc:spChg>
        <pc:spChg chg="mod">
          <ac:chgData name="Flavius Baboi" userId="785c2c5115bdbc18" providerId="LiveId" clId="{62C13A46-1F6A-4FBC-B756-B16F002E269C}" dt="2026-02-14T09:20:27.863" v="376" actId="122"/>
          <ac:spMkLst>
            <pc:docMk/>
            <pc:sldMk cId="0" sldId="266"/>
            <ac:spMk id="4" creationId="{00000000-0000-0000-0000-000000000000}"/>
          </ac:spMkLst>
        </pc:spChg>
        <pc:spChg chg="mod">
          <ac:chgData name="Flavius Baboi" userId="785c2c5115bdbc18" providerId="LiveId" clId="{62C13A46-1F6A-4FBC-B756-B16F002E269C}" dt="2026-02-14T09:20:45.246" v="377" actId="2711"/>
          <ac:spMkLst>
            <pc:docMk/>
            <pc:sldMk cId="0" sldId="266"/>
            <ac:spMk id="7" creationId="{A2AB908B-97BC-CA76-6D73-D4FD719034DB}"/>
          </ac:spMkLst>
        </pc:spChg>
      </pc:sldChg>
      <pc:sldChg chg="addSp delSp modSp mod setBg">
        <pc:chgData name="Flavius Baboi" userId="785c2c5115bdbc18" providerId="LiveId" clId="{62C13A46-1F6A-4FBC-B756-B16F002E269C}" dt="2026-02-14T09:18:12.567" v="370" actId="26606"/>
        <pc:sldMkLst>
          <pc:docMk/>
          <pc:sldMk cId="0" sldId="268"/>
        </pc:sldMkLst>
        <pc:spChg chg="add del">
          <ac:chgData name="Flavius Baboi" userId="785c2c5115bdbc18" providerId="LiveId" clId="{62C13A46-1F6A-4FBC-B756-B16F002E269C}" dt="2026-02-14T09:18:12.552" v="369" actId="26606"/>
          <ac:spMkLst>
            <pc:docMk/>
            <pc:sldMk cId="0" sldId="268"/>
            <ac:spMk id="9" creationId="{AB8C311F-7253-4AED-9701-7FC0708C41C7}"/>
          </ac:spMkLst>
        </pc:spChg>
        <pc:spChg chg="add del">
          <ac:chgData name="Flavius Baboi" userId="785c2c5115bdbc18" providerId="LiveId" clId="{62C13A46-1F6A-4FBC-B756-B16F002E269C}" dt="2026-02-14T09:18:12.552" v="369" actId="26606"/>
          <ac:spMkLst>
            <pc:docMk/>
            <pc:sldMk cId="0" sldId="268"/>
            <ac:spMk id="11" creationId="{E2384209-CB15-4CDF-9D31-C44FD9A3F20D}"/>
          </ac:spMkLst>
        </pc:spChg>
        <pc:spChg chg="add del">
          <ac:chgData name="Flavius Baboi" userId="785c2c5115bdbc18" providerId="LiveId" clId="{62C13A46-1F6A-4FBC-B756-B16F002E269C}" dt="2026-02-14T09:18:12.552" v="369" actId="26606"/>
          <ac:spMkLst>
            <pc:docMk/>
            <pc:sldMk cId="0" sldId="268"/>
            <ac:spMk id="13" creationId="{2633B3B5-CC90-43F0-8714-D31D1F3F0209}"/>
          </ac:spMkLst>
        </pc:spChg>
        <pc:spChg chg="add del">
          <ac:chgData name="Flavius Baboi" userId="785c2c5115bdbc18" providerId="LiveId" clId="{62C13A46-1F6A-4FBC-B756-B16F002E269C}" dt="2026-02-14T09:18:12.552" v="369" actId="26606"/>
          <ac:spMkLst>
            <pc:docMk/>
            <pc:sldMk cId="0" sldId="268"/>
            <ac:spMk id="15" creationId="{A8D57A06-A426-446D-B02C-A2DC6B62E45E}"/>
          </ac:spMkLst>
        </pc:spChg>
        <pc:spChg chg="add">
          <ac:chgData name="Flavius Baboi" userId="785c2c5115bdbc18" providerId="LiveId" clId="{62C13A46-1F6A-4FBC-B756-B16F002E269C}" dt="2026-02-14T09:18:12.567" v="370" actId="26606"/>
          <ac:spMkLst>
            <pc:docMk/>
            <pc:sldMk cId="0" sldId="268"/>
            <ac:spMk id="17" creationId="{633C5E46-DAC5-4661-9C87-22B08E2A512F}"/>
          </ac:spMkLst>
        </pc:spChg>
        <pc:spChg chg="add">
          <ac:chgData name="Flavius Baboi" userId="785c2c5115bdbc18" providerId="LiveId" clId="{62C13A46-1F6A-4FBC-B756-B16F002E269C}" dt="2026-02-14T09:18:12.567" v="370" actId="26606"/>
          <ac:spMkLst>
            <pc:docMk/>
            <pc:sldMk cId="0" sldId="268"/>
            <ac:spMk id="18" creationId="{86FF76B9-219D-4469-AF87-0236D29032F1}"/>
          </ac:spMkLst>
        </pc:spChg>
        <pc:spChg chg="add">
          <ac:chgData name="Flavius Baboi" userId="785c2c5115bdbc18" providerId="LiveId" clId="{62C13A46-1F6A-4FBC-B756-B16F002E269C}" dt="2026-02-14T09:18:12.567" v="370" actId="26606"/>
          <ac:spMkLst>
            <pc:docMk/>
            <pc:sldMk cId="0" sldId="268"/>
            <ac:spMk id="21" creationId="{2E80C965-DB6D-4F81-9E9E-B027384D0BD6}"/>
          </ac:spMkLst>
        </pc:spChg>
        <pc:grpChg chg="add mod">
          <ac:chgData name="Flavius Baboi" userId="785c2c5115bdbc18" providerId="LiveId" clId="{62C13A46-1F6A-4FBC-B756-B16F002E269C}" dt="2026-02-14T09:18:12.567" v="370" actId="26606"/>
          <ac:grpSpMkLst>
            <pc:docMk/>
            <pc:sldMk cId="0" sldId="268"/>
            <ac:grpSpMk id="2" creationId="{00000000-0000-0000-0000-000000000000}"/>
          </ac:grpSpMkLst>
        </pc:grpChg>
        <pc:grpChg chg="add">
          <ac:chgData name="Flavius Baboi" userId="785c2c5115bdbc18" providerId="LiveId" clId="{62C13A46-1F6A-4FBC-B756-B16F002E269C}" dt="2026-02-14T09:18:12.567" v="370" actId="26606"/>
          <ac:grpSpMkLst>
            <pc:docMk/>
            <pc:sldMk cId="0" sldId="268"/>
            <ac:grpSpMk id="19" creationId="{DB88BD78-87E1-424D-B479-C37D8E41B12E}"/>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ED62C5-27CB-42D7-BEBD-70891011312E}" type="datetimeFigureOut">
              <a:rPr lang="en-US" smtClean="0"/>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FECD2C-9C2B-42A3-9B35-68233C2279E6}" type="slidenum">
              <a:rPr lang="en-US" smtClean="0"/>
              <a:t>‹#›</a:t>
            </a:fld>
            <a:endParaRPr lang="en-US"/>
          </a:p>
        </p:txBody>
      </p:sp>
    </p:spTree>
    <p:extLst>
      <p:ext uri="{BB962C8B-B14F-4D97-AF65-F5344CB8AC3E}">
        <p14:creationId xmlns:p14="http://schemas.microsoft.com/office/powerpoint/2010/main" val="1874506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The presentation can be used to discuss how Tesco PLC recruits and develops Store Managers through systematic HR processes that guarantee organizational success. Store Managers facilitate teams, make sales, keep customers happy, and ensure operational excellence. The two broad aspects discussed in the presentation are the systematic recruitment process, strategy, which comprises workforce planning, job analysis, job descriptions, person specifications, advertising, selection procedures, and training of the newly recruited managers, and how the existing knowledge on learning theories can be used to develop effective training programmes that would lead to sustainable business performance and operational excellence.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4FECD2C-9C2B-42A3-9B35-68233C2279E6}" type="slidenum">
              <a:rPr lang="en-US" smtClean="0"/>
              <a:t>1</a:t>
            </a:fld>
            <a:endParaRPr lang="en-US"/>
          </a:p>
        </p:txBody>
      </p:sp>
    </p:spTree>
    <p:extLst>
      <p:ext uri="{BB962C8B-B14F-4D97-AF65-F5344CB8AC3E}">
        <p14:creationId xmlns:p14="http://schemas.microsoft.com/office/powerpoint/2010/main" val="1755056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The presentation structure starts with an introduction of Tesco PLC to provide a context for the organization. The next step is the six-step recruitment process: workforce planning, job analysis, job descriptions and person specifications, advertising, selection, and onboarding. The latter half compares development requirements in the new Store Manager in terms of technical skills, leadership, commercial awareness, and compliance. Three learning theories, Behaviourist, Cognitivist, and Humanist, are used to illustrate the role of theory in training design and end with a conclusion and academic sources.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4FECD2C-9C2B-42A3-9B35-68233C2279E6}" type="slidenum">
              <a:rPr lang="en-US" smtClean="0"/>
              <a:t>2</a:t>
            </a:fld>
            <a:endParaRPr lang="en-US"/>
          </a:p>
        </p:txBody>
      </p:sp>
    </p:spTree>
    <p:extLst>
      <p:ext uri="{BB962C8B-B14F-4D97-AF65-F5344CB8AC3E}">
        <p14:creationId xmlns:p14="http://schemas.microsoft.com/office/powerpoint/2010/main" val="1291833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Tesco, the largest retailer in the UK, was founded in 1919 and has more than 4,000 stores in the UK and Ireland, now employing about 300,000 individuals. The firm has three strategic goals: customer service, operational efficiency, and employee development. Store Managers have strategic roles, where they translate strategy into operations, manage budgets, sales performance, compliance, and customer satisfaction. Operational excellence is directly influenced by the effective recruitment and development of Store Managers. Ineffective leadership leads to confidence loss, deteriorating service, and decreased sales, whereas effective managers build healthy teams and drive growth (Tesco, 2025).</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4FECD2C-9C2B-42A3-9B35-68233C2279E6}" type="slidenum">
              <a:rPr lang="en-US" smtClean="0"/>
              <a:t>3</a:t>
            </a:fld>
            <a:endParaRPr lang="en-US"/>
          </a:p>
        </p:txBody>
      </p:sp>
    </p:spTree>
    <p:extLst>
      <p:ext uri="{BB962C8B-B14F-4D97-AF65-F5344CB8AC3E}">
        <p14:creationId xmlns:p14="http://schemas.microsoft.com/office/powerpoint/2010/main" val="1585126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There are six methodological steps followed during the recruitment process. Specific business needs are </a:t>
            </a:r>
            <a:r>
              <a:rPr lang="en-SG" sz="1200" kern="1200" dirty="0" err="1">
                <a:solidFill>
                  <a:schemeClr val="tx1"/>
                </a:solidFill>
                <a:effectLst/>
                <a:latin typeface="+mn-lt"/>
                <a:ea typeface="+mn-ea"/>
                <a:cs typeface="+mn-cs"/>
              </a:rPr>
              <a:t>analyzed</a:t>
            </a:r>
            <a:r>
              <a:rPr lang="en-SG" sz="1200" kern="1200" dirty="0">
                <a:solidFill>
                  <a:schemeClr val="tx1"/>
                </a:solidFill>
                <a:effectLst/>
                <a:latin typeface="+mn-lt"/>
                <a:ea typeface="+mn-ea"/>
                <a:cs typeface="+mn-cs"/>
              </a:rPr>
              <a:t> by Workforce Planning, which identifies vacancies in terms of promotions, departures, or the opening of a new store (Armstrong and Taylor, 2023). Job Analysis gathers factual information about the role in detail by making observations, conducting interviews with senior management, and distributing questionnaires to the current Store Managers. Responsibilities and needed candidate features are spelled out in Job Descriptions and Person Specifications. Advertising will be done in two modes: internal advertisements in employee portals and external advertisements on such services as Indeed and LinkedIn. Selection entails screening of applications, competence-based interviews, and assessment centres that mimic real-life challenges (</a:t>
            </a:r>
            <a:r>
              <a:rPr lang="en-SG" sz="1200" kern="1200" dirty="0" err="1">
                <a:solidFill>
                  <a:schemeClr val="tx1"/>
                </a:solidFill>
                <a:effectLst/>
                <a:latin typeface="+mn-lt"/>
                <a:ea typeface="+mn-ea"/>
                <a:cs typeface="+mn-cs"/>
              </a:rPr>
              <a:t>Shofiana</a:t>
            </a:r>
            <a:r>
              <a:rPr lang="en-SG" sz="1200" kern="1200" dirty="0">
                <a:solidFill>
                  <a:schemeClr val="tx1"/>
                </a:solidFill>
                <a:effectLst/>
                <a:latin typeface="+mn-lt"/>
                <a:ea typeface="+mn-ea"/>
                <a:cs typeface="+mn-cs"/>
              </a:rPr>
              <a:t> et al., 2025). Offer and Onboarding encompasses contract negotiation and well-organized induction programmes which guarantee early performance and retention (CIPD, 2024).</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4FECD2C-9C2B-42A3-9B35-68233C2279E6}" type="slidenum">
              <a:rPr lang="en-US" smtClean="0"/>
              <a:t>4</a:t>
            </a:fld>
            <a:endParaRPr lang="en-US"/>
          </a:p>
        </p:txBody>
      </p:sp>
    </p:spTree>
    <p:extLst>
      <p:ext uri="{BB962C8B-B14F-4D97-AF65-F5344CB8AC3E}">
        <p14:creationId xmlns:p14="http://schemas.microsoft.com/office/powerpoint/2010/main" val="3764415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Job analysis employs three approaches. Observation will include shadowing of the existing Store Managers to expose the real needs, such as flexibility, problem-solving, and prioritisation (Ahmad and </a:t>
            </a:r>
            <a:r>
              <a:rPr lang="en-SG" sz="1200" kern="1200" dirty="0" err="1">
                <a:solidFill>
                  <a:schemeClr val="tx1"/>
                </a:solidFill>
                <a:effectLst/>
                <a:latin typeface="+mn-lt"/>
                <a:ea typeface="+mn-ea"/>
                <a:cs typeface="+mn-cs"/>
              </a:rPr>
              <a:t>Alqaarni</a:t>
            </a:r>
            <a:r>
              <a:rPr lang="en-SG" sz="1200" kern="1200" dirty="0">
                <a:solidFill>
                  <a:schemeClr val="tx1"/>
                </a:solidFill>
                <a:effectLst/>
                <a:latin typeface="+mn-lt"/>
                <a:ea typeface="+mn-ea"/>
                <a:cs typeface="+mn-cs"/>
              </a:rPr>
              <a:t>, 2023). The senior management interviews make it clear to employees about expectations in strategies and future role orientation. Store Managers are asked to complete questionnaires on the frequency, importance, and challenges of their tasks (Marchington et al., 2020). The major discoveries include that the Store Managers are in charge of daily operations and lead 50-150 staff, meet sales and customer satisfaction goals, pay attention to health and safety requirements, perform performance appraisals, coach employees, and manage budgets and stock (Robertson, 2024).</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4FECD2C-9C2B-42A3-9B35-68233C2279E6}" type="slidenum">
              <a:rPr lang="en-US" smtClean="0"/>
              <a:t>5</a:t>
            </a:fld>
            <a:endParaRPr lang="en-US"/>
          </a:p>
        </p:txBody>
      </p:sp>
    </p:spTree>
    <p:extLst>
      <p:ext uri="{BB962C8B-B14F-4D97-AF65-F5344CB8AC3E}">
        <p14:creationId xmlns:p14="http://schemas.microsoft.com/office/powerpoint/2010/main" val="2610280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The Store Manager job description has specified important duties. Store Managers achieve sales performance and profitability by setting targets and controlling costs. They control, inspire, and build store teams by recruiting, training, and managing their performance. Excellent customer service standards entail the culture of customer first and an effective response to customer complaints. Inventory, order, and rotation of stock reduce wastage. Compliance with the law is done through enforcing company policies. The use of key performance indicators facilitates the use of data in decision-making. The responsibilities involve meeting financial performance, service standards, health and safety, team development, and Tesco values at a local level.</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4FECD2C-9C2B-42A3-9B35-68233C2279E6}" type="slidenum">
              <a:rPr lang="en-US" smtClean="0"/>
              <a:t>6</a:t>
            </a:fld>
            <a:endParaRPr lang="en-US"/>
          </a:p>
        </p:txBody>
      </p:sp>
    </p:spTree>
    <p:extLst>
      <p:ext uri="{BB962C8B-B14F-4D97-AF65-F5344CB8AC3E}">
        <p14:creationId xmlns:p14="http://schemas.microsoft.com/office/powerpoint/2010/main" val="2221566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The qualifications required are Level 3 or equivalent experience, with practical experience. It would be good to have a degree in Business or Management to be more strategic. One needs to have three years of retail management experience; experience in large format stores would be desirable (Charlwood and </a:t>
            </a:r>
            <a:r>
              <a:rPr lang="en-SG" sz="1200" kern="1200" dirty="0" err="1">
                <a:solidFill>
                  <a:schemeClr val="tx1"/>
                </a:solidFill>
                <a:effectLst/>
                <a:latin typeface="+mn-lt"/>
                <a:ea typeface="+mn-ea"/>
                <a:cs typeface="+mn-cs"/>
              </a:rPr>
              <a:t>Guenole</a:t>
            </a:r>
            <a:r>
              <a:rPr lang="en-SG" sz="1200" kern="1200" dirty="0">
                <a:solidFill>
                  <a:schemeClr val="tx1"/>
                </a:solidFill>
                <a:effectLst/>
                <a:latin typeface="+mn-lt"/>
                <a:ea typeface="+mn-ea"/>
                <a:cs typeface="+mn-cs"/>
              </a:rPr>
              <a:t>, 2022). The key competencies are leadership to motivate teams, communication to interact at various levels, and commercial awareness to make profit-driven choices. The qualities sought are budget management and data analysis to control costs and enhance the process of constant improvement. Individual qualities give importance to outcome-oriented, flexible, and customer-oriented people. Prior Tesco experience is an advantage, as it will take less time to acquaint oneself with systems and culture.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4FECD2C-9C2B-42A3-9B35-68233C2279E6}" type="slidenum">
              <a:rPr lang="en-US" smtClean="0"/>
              <a:t>7</a:t>
            </a:fld>
            <a:endParaRPr lang="en-US"/>
          </a:p>
        </p:txBody>
      </p:sp>
    </p:spTree>
    <p:extLst>
      <p:ext uri="{BB962C8B-B14F-4D97-AF65-F5344CB8AC3E}">
        <p14:creationId xmlns:p14="http://schemas.microsoft.com/office/powerpoint/2010/main" val="75481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There are four key development spheres. The Tesco-specific training on technical Skills will include point-of-sale, scheduling, stock management, and Tesco reporting tools. Leadership Development deals with motivating different teams, delegation, feedback, conflict resolution, and engaging employees (Chowdhury, </a:t>
            </a:r>
            <a:r>
              <a:rPr lang="en-SG" sz="1200" kern="1200" dirty="0" err="1">
                <a:solidFill>
                  <a:schemeClr val="tx1"/>
                </a:solidFill>
                <a:effectLst/>
                <a:latin typeface="+mn-lt"/>
                <a:ea typeface="+mn-ea"/>
                <a:cs typeface="+mn-cs"/>
              </a:rPr>
              <a:t>Budhwar</a:t>
            </a:r>
            <a:r>
              <a:rPr lang="en-SG" sz="1200" kern="1200" dirty="0">
                <a:solidFill>
                  <a:schemeClr val="tx1"/>
                </a:solidFill>
                <a:effectLst/>
                <a:latin typeface="+mn-lt"/>
                <a:ea typeface="+mn-ea"/>
                <a:cs typeface="+mn-cs"/>
              </a:rPr>
              <a:t> and Wood, 2024). Commercial Awareness develops an awareness of profit margins, cost management, sales statistics, and in-country market forces. Compliance Knowledge guarantees awareness of health and safety laws, the employment law, and HR policies. Gaps in knowledge and skills are met by targeted development programmes that make new Store Managers effective on the first day.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4FECD2C-9C2B-42A3-9B35-68233C2279E6}" type="slidenum">
              <a:rPr lang="en-US" smtClean="0"/>
              <a:t>8</a:t>
            </a:fld>
            <a:endParaRPr lang="en-US"/>
          </a:p>
        </p:txBody>
      </p:sp>
    </p:spTree>
    <p:extLst>
      <p:ext uri="{BB962C8B-B14F-4D97-AF65-F5344CB8AC3E}">
        <p14:creationId xmlns:p14="http://schemas.microsoft.com/office/powerpoint/2010/main" val="3541714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sz="1200" kern="1200" dirty="0">
                <a:solidFill>
                  <a:schemeClr val="tx1"/>
                </a:solidFill>
                <a:effectLst/>
                <a:latin typeface="+mn-lt"/>
                <a:ea typeface="+mn-ea"/>
                <a:cs typeface="+mn-cs"/>
              </a:rPr>
              <a:t>Development is informed by three learning theories. Behaviourist Approach involves on-the-job training with direct feedback, positive rewards based on bonuses and appreciation, and practice of systems and procedures repeatedly. The Cognitivist Approach uses e-learning products, knowledge, and problem-solving workshops that promote critical thinking and analytical reasoning. The Humanist or Experiential Learning strategy leverages a mentoring programme placing new managers with experienced colleagues, and reflective practice by periodically reviewing environments to form psychologically safe spaces. An integrated methodology of all three theories is a guarantee of full development: Behaviourist to teach technical skills, Cognitivist to learn to think critically, Humanist to be a leader and adaptable.</a:t>
            </a:r>
            <a:endParaRPr lang="en-US" sz="1200" kern="1200" dirty="0">
              <a:solidFill>
                <a:schemeClr val="tx1"/>
              </a:solidFill>
              <a:effectLst/>
              <a:latin typeface="+mn-lt"/>
              <a:ea typeface="+mn-ea"/>
              <a:cs typeface="+mn-cs"/>
            </a:endParaRPr>
          </a:p>
          <a:p>
            <a:r>
              <a:rPr lang="en-SG"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4FECD2C-9C2B-42A3-9B35-68233C2279E6}" type="slidenum">
              <a:rPr lang="en-US" smtClean="0"/>
              <a:t>9</a:t>
            </a:fld>
            <a:endParaRPr lang="en-US"/>
          </a:p>
        </p:txBody>
      </p:sp>
    </p:spTree>
    <p:extLst>
      <p:ext uri="{BB962C8B-B14F-4D97-AF65-F5344CB8AC3E}">
        <p14:creationId xmlns:p14="http://schemas.microsoft.com/office/powerpoint/2010/main" val="1359690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Structured recruitment is used to select suitable candidates by the use of structured mechanisms. Job analysis, descriptions, and specifications give transparent parameters for recruitment and performance management. Learning requirements are identified to cover the technical and leadership skills. Various learning theories design detailed development plans. Strategic Hr planning facilitates operational excellence and the development of business. Constant growth guarantees employee retention, performance enhancement, and adaptation to changing retail conditions, which keeps Tesco ahead of its competitors.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4FECD2C-9C2B-42A3-9B35-68233C2279E6}" type="slidenum">
              <a:rPr lang="en-US" smtClean="0"/>
              <a:t>10</a:t>
            </a:fld>
            <a:endParaRPr lang="en-US"/>
          </a:p>
        </p:txBody>
      </p:sp>
    </p:spTree>
    <p:extLst>
      <p:ext uri="{BB962C8B-B14F-4D97-AF65-F5344CB8AC3E}">
        <p14:creationId xmlns:p14="http://schemas.microsoft.com/office/powerpoint/2010/main" val="4178462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Ahmad, S. and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Alqaarni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(2023). Job Analysis in Organizations: Transition From Traditional to Strategic.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Professional Business Review</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8(5), pp.e01424–e01424.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://doi.org/10.26668/</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businessreview</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/2023.v8i5.1424.</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Armstrong, M. and Taylor, S. (2023).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Armstrong’s Handbook of Human Resource Management Practice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16th ed. New York: Kogan Page.</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Charlwood, A. and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Guenole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 (2022). Can HR adapt to the paradoxes of artificial intelligence?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Human Resource Management Journal</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32(4), pp.729–742.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://doi.org/10.1111/1748-8583.12433.</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Chowdhury, S.,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Budhwar</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and Wood, G. (2024). Generative Artificial Intelligence in Business: Towards a Strategic Human Resource Management Framework.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British journal of management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35(4).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://doi.org/10.1111/1467-8551.12824.</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CIPD (2024).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CIPD | Build your impact and career in the people profession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CIPD. Available at: https://www.cipd.org/en/.</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Marchington, M., Wilkinson, A., Donnelly, R. and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Kynighou</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(2020).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Human Resource Management at work.</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Chartered Institute Of Personnel And Development.</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Robertson, K. (2024). Tell Me About Your Job. . .: An Experiential and Relational Job Analysis Exercise.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Management Teaching Review</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://doi.org/10.1177/23792981241258484.</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Shofiana</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 Hasbullah, F., Farida, I. and Larasati, F. (2025). Effective Recruitment Strategies in Modern Human Resources Management.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Multidisciplinary Research and Analysis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08(01).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://doi.org/10.47191/</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ijmra</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/v8-i01-17.</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Tesco (2025).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Tesco PLC</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Tesco PLC. Available at: https://www.tescoplc.com/about.</a:t>
            </a:r>
            <a:endParaRPr kumimoji="0" lang="en-US" altLang="en-US" sz="1200" b="0" i="0" u="none" strike="noStrike" cap="none" normalizeH="0" baseline="0" dirty="0">
              <a:ln>
                <a:noFill/>
              </a:ln>
              <a:solidFill>
                <a:schemeClr val="tx1"/>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4FECD2C-9C2B-42A3-9B35-68233C2279E6}" type="slidenum">
              <a:rPr lang="en-US" smtClean="0"/>
              <a:t>11</a:t>
            </a:fld>
            <a:endParaRPr lang="en-US"/>
          </a:p>
        </p:txBody>
      </p:sp>
    </p:spTree>
    <p:extLst>
      <p:ext uri="{BB962C8B-B14F-4D97-AF65-F5344CB8AC3E}">
        <p14:creationId xmlns:p14="http://schemas.microsoft.com/office/powerpoint/2010/main" val="16129104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4A1C1A-6ACB-4BEC-A1BA-9B9F16B077D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5191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18" Type="http://schemas.openxmlformats.org/officeDocument/2006/relationships/image" Target="../media/image17.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17" Type="http://schemas.openxmlformats.org/officeDocument/2006/relationships/image" Target="../media/image16.png"/><Relationship Id="rId2" Type="http://schemas.openxmlformats.org/officeDocument/2006/relationships/notesSlide" Target="../notesSlides/notesSlide2.xml"/><Relationship Id="rId16" Type="http://schemas.openxmlformats.org/officeDocument/2006/relationships/image" Target="../media/image15.sv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3.svg"/></Relationships>
</file>

<file path=ppt/slides/_rels/slide3.xml.rels><?xml version="1.0" encoding="UTF-8" standalone="yes"?>
<Relationships xmlns="http://schemas.openxmlformats.org/package/2006/relationships"><Relationship Id="rId8" Type="http://schemas.openxmlformats.org/officeDocument/2006/relationships/image" Target="../media/image23.svg"/><Relationship Id="rId13" Type="http://schemas.openxmlformats.org/officeDocument/2006/relationships/image" Target="../media/image28.png"/><Relationship Id="rId18" Type="http://schemas.openxmlformats.org/officeDocument/2006/relationships/image" Target="../media/image33.svg"/><Relationship Id="rId3" Type="http://schemas.openxmlformats.org/officeDocument/2006/relationships/image" Target="../media/image18.png"/><Relationship Id="rId21" Type="http://schemas.openxmlformats.org/officeDocument/2006/relationships/image" Target="../media/image36.png"/><Relationship Id="rId7" Type="http://schemas.openxmlformats.org/officeDocument/2006/relationships/image" Target="../media/image22.png"/><Relationship Id="rId12" Type="http://schemas.openxmlformats.org/officeDocument/2006/relationships/image" Target="../media/image27.svg"/><Relationship Id="rId17" Type="http://schemas.openxmlformats.org/officeDocument/2006/relationships/image" Target="../media/image32.png"/><Relationship Id="rId25" Type="http://schemas.openxmlformats.org/officeDocument/2006/relationships/image" Target="../media/image1.jpeg"/><Relationship Id="rId2" Type="http://schemas.openxmlformats.org/officeDocument/2006/relationships/notesSlide" Target="../notesSlides/notesSlide3.xml"/><Relationship Id="rId16" Type="http://schemas.openxmlformats.org/officeDocument/2006/relationships/image" Target="../media/image31.svg"/><Relationship Id="rId20" Type="http://schemas.openxmlformats.org/officeDocument/2006/relationships/image" Target="../media/image35.svg"/><Relationship Id="rId1" Type="http://schemas.openxmlformats.org/officeDocument/2006/relationships/slideLayout" Target="../slideLayouts/slideLayout7.xml"/><Relationship Id="rId6" Type="http://schemas.openxmlformats.org/officeDocument/2006/relationships/image" Target="../media/image21.svg"/><Relationship Id="rId11" Type="http://schemas.openxmlformats.org/officeDocument/2006/relationships/image" Target="../media/image26.png"/><Relationship Id="rId24" Type="http://schemas.openxmlformats.org/officeDocument/2006/relationships/image" Target="../media/image39.svg"/><Relationship Id="rId5" Type="http://schemas.openxmlformats.org/officeDocument/2006/relationships/image" Target="../media/image20.png"/><Relationship Id="rId15" Type="http://schemas.openxmlformats.org/officeDocument/2006/relationships/image" Target="../media/image30.png"/><Relationship Id="rId23" Type="http://schemas.openxmlformats.org/officeDocument/2006/relationships/image" Target="../media/image38.png"/><Relationship Id="rId10" Type="http://schemas.openxmlformats.org/officeDocument/2006/relationships/image" Target="../media/image25.svg"/><Relationship Id="rId19" Type="http://schemas.openxmlformats.org/officeDocument/2006/relationships/image" Target="../media/image34.png"/><Relationship Id="rId4" Type="http://schemas.openxmlformats.org/officeDocument/2006/relationships/image" Target="../media/image19.svg"/><Relationship Id="rId9" Type="http://schemas.openxmlformats.org/officeDocument/2006/relationships/image" Target="../media/image24.png"/><Relationship Id="rId14" Type="http://schemas.openxmlformats.org/officeDocument/2006/relationships/image" Target="../media/image29.svg"/><Relationship Id="rId22" Type="http://schemas.openxmlformats.org/officeDocument/2006/relationships/image" Target="../media/image37.svg"/></Relationships>
</file>

<file path=ppt/slides/_rels/slide4.xml.rels><?xml version="1.0" encoding="UTF-8" standalone="yes"?>
<Relationships xmlns="http://schemas.openxmlformats.org/package/2006/relationships"><Relationship Id="rId8" Type="http://schemas.openxmlformats.org/officeDocument/2006/relationships/image" Target="../media/image45.svg"/><Relationship Id="rId13" Type="http://schemas.openxmlformats.org/officeDocument/2006/relationships/image" Target="../media/image50.png"/><Relationship Id="rId18" Type="http://schemas.openxmlformats.org/officeDocument/2006/relationships/image" Target="../media/image55.svg"/><Relationship Id="rId26" Type="http://schemas.openxmlformats.org/officeDocument/2006/relationships/image" Target="../media/image63.svg"/><Relationship Id="rId3" Type="http://schemas.openxmlformats.org/officeDocument/2006/relationships/image" Target="../media/image40.png"/><Relationship Id="rId21" Type="http://schemas.openxmlformats.org/officeDocument/2006/relationships/image" Target="../media/image58.png"/><Relationship Id="rId7" Type="http://schemas.openxmlformats.org/officeDocument/2006/relationships/image" Target="../media/image44.png"/><Relationship Id="rId12" Type="http://schemas.openxmlformats.org/officeDocument/2006/relationships/image" Target="../media/image49.svg"/><Relationship Id="rId17" Type="http://schemas.openxmlformats.org/officeDocument/2006/relationships/image" Target="../media/image54.png"/><Relationship Id="rId25" Type="http://schemas.openxmlformats.org/officeDocument/2006/relationships/image" Target="../media/image62.png"/><Relationship Id="rId2" Type="http://schemas.openxmlformats.org/officeDocument/2006/relationships/notesSlide" Target="../notesSlides/notesSlide4.xml"/><Relationship Id="rId16" Type="http://schemas.openxmlformats.org/officeDocument/2006/relationships/image" Target="../media/image53.svg"/><Relationship Id="rId20" Type="http://schemas.openxmlformats.org/officeDocument/2006/relationships/image" Target="../media/image57.svg"/><Relationship Id="rId1" Type="http://schemas.openxmlformats.org/officeDocument/2006/relationships/slideLayout" Target="../slideLayouts/slideLayout7.xml"/><Relationship Id="rId6" Type="http://schemas.openxmlformats.org/officeDocument/2006/relationships/image" Target="../media/image43.svg"/><Relationship Id="rId11" Type="http://schemas.openxmlformats.org/officeDocument/2006/relationships/image" Target="../media/image48.png"/><Relationship Id="rId24" Type="http://schemas.openxmlformats.org/officeDocument/2006/relationships/image" Target="../media/image61.svg"/><Relationship Id="rId5" Type="http://schemas.openxmlformats.org/officeDocument/2006/relationships/image" Target="../media/image42.png"/><Relationship Id="rId15" Type="http://schemas.openxmlformats.org/officeDocument/2006/relationships/image" Target="../media/image52.png"/><Relationship Id="rId23" Type="http://schemas.openxmlformats.org/officeDocument/2006/relationships/image" Target="../media/image60.png"/><Relationship Id="rId10" Type="http://schemas.openxmlformats.org/officeDocument/2006/relationships/image" Target="../media/image47.svg"/><Relationship Id="rId19" Type="http://schemas.openxmlformats.org/officeDocument/2006/relationships/image" Target="../media/image56.png"/><Relationship Id="rId4" Type="http://schemas.openxmlformats.org/officeDocument/2006/relationships/image" Target="../media/image41.svg"/><Relationship Id="rId9" Type="http://schemas.openxmlformats.org/officeDocument/2006/relationships/image" Target="../media/image46.png"/><Relationship Id="rId14" Type="http://schemas.openxmlformats.org/officeDocument/2006/relationships/image" Target="../media/image51.svg"/><Relationship Id="rId22" Type="http://schemas.openxmlformats.org/officeDocument/2006/relationships/image" Target="../media/image59.svg"/><Relationship Id="rId27" Type="http://schemas.openxmlformats.org/officeDocument/2006/relationships/image" Target="../media/image1.jpeg"/></Relationships>
</file>

<file path=ppt/slides/_rels/slide5.xml.rels><?xml version="1.0" encoding="UTF-8" standalone="yes"?>
<Relationships xmlns="http://schemas.openxmlformats.org/package/2006/relationships"><Relationship Id="rId8" Type="http://schemas.openxmlformats.org/officeDocument/2006/relationships/image" Target="../media/image69.png"/><Relationship Id="rId13" Type="http://schemas.openxmlformats.org/officeDocument/2006/relationships/image" Target="../media/image74.svg"/><Relationship Id="rId3" Type="http://schemas.openxmlformats.org/officeDocument/2006/relationships/image" Target="../media/image64.png"/><Relationship Id="rId7" Type="http://schemas.openxmlformats.org/officeDocument/2006/relationships/image" Target="../media/image68.svg"/><Relationship Id="rId12" Type="http://schemas.openxmlformats.org/officeDocument/2006/relationships/image" Target="../media/image7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67.png"/><Relationship Id="rId11" Type="http://schemas.openxmlformats.org/officeDocument/2006/relationships/image" Target="../media/image72.svg"/><Relationship Id="rId5" Type="http://schemas.openxmlformats.org/officeDocument/2006/relationships/image" Target="../media/image66.svg"/><Relationship Id="rId10" Type="http://schemas.openxmlformats.org/officeDocument/2006/relationships/image" Target="../media/image71.png"/><Relationship Id="rId4" Type="http://schemas.openxmlformats.org/officeDocument/2006/relationships/image" Target="../media/image65.png"/><Relationship Id="rId9" Type="http://schemas.openxmlformats.org/officeDocument/2006/relationships/image" Target="../media/image70.svg"/><Relationship Id="rId1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7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E2761"/>
        </a:solidFill>
        <a:effectLst/>
      </p:bgPr>
    </p:bg>
    <p:spTree>
      <p:nvGrpSpPr>
        <p:cNvPr id="1" name=""/>
        <p:cNvGrpSpPr/>
        <p:nvPr/>
      </p:nvGrpSpPr>
      <p:grpSpPr>
        <a:xfrm>
          <a:off x="0" y="0"/>
          <a:ext cx="0" cy="0"/>
          <a:chOff x="0" y="0"/>
          <a:chExt cx="0" cy="0"/>
        </a:xfrm>
      </p:grpSpPr>
      <p:grpSp>
        <p:nvGrpSpPr>
          <p:cNvPr id="2" name="Group 2"/>
          <p:cNvGrpSpPr/>
          <p:nvPr/>
        </p:nvGrpSpPr>
        <p:grpSpPr>
          <a:xfrm>
            <a:off x="311143" y="-9867898"/>
            <a:ext cx="16775698" cy="21259796"/>
            <a:chOff x="-192747" y="-92119"/>
            <a:chExt cx="22138347" cy="3837164"/>
          </a:xfrm>
        </p:grpSpPr>
        <p:sp>
          <p:nvSpPr>
            <p:cNvPr id="3" name="Freeform 3"/>
            <p:cNvSpPr/>
            <p:nvPr/>
          </p:nvSpPr>
          <p:spPr>
            <a:xfrm>
              <a:off x="-192747" y="-92119"/>
              <a:ext cx="21945600" cy="3745045"/>
            </a:xfrm>
            <a:custGeom>
              <a:avLst/>
              <a:gdLst/>
              <a:ahLst/>
              <a:cxnLst/>
              <a:rect l="l" t="t" r="r" b="b"/>
              <a:pathLst>
                <a:path w="21945600" h="3745045">
                  <a:moveTo>
                    <a:pt x="0" y="0"/>
                  </a:moveTo>
                  <a:lnTo>
                    <a:pt x="21945600" y="0"/>
                  </a:lnTo>
                  <a:lnTo>
                    <a:pt x="21945600" y="3745045"/>
                  </a:lnTo>
                  <a:lnTo>
                    <a:pt x="0" y="3745045"/>
                  </a:lnTo>
                  <a:close/>
                </a:path>
              </a:pathLst>
            </a:custGeom>
            <a:blipFill>
              <a:blip r:embed="rId3">
                <a:alphaModFix amt="0"/>
              </a:blip>
              <a:stretch>
                <a:fillRect t="-75114" b="-53246"/>
              </a:stretch>
            </a:blipFill>
          </p:spPr>
          <p:txBody>
            <a:bodyPr/>
            <a:lstStyle/>
            <a:p>
              <a:endParaRPr lang="en-GB" dirty="0"/>
            </a:p>
          </p:txBody>
        </p:sp>
        <p:sp>
          <p:nvSpPr>
            <p:cNvPr id="4" name="TextBox 4"/>
            <p:cNvSpPr txBox="1"/>
            <p:nvPr/>
          </p:nvSpPr>
          <p:spPr>
            <a:xfrm>
              <a:off x="0" y="446301"/>
              <a:ext cx="21945600" cy="3298744"/>
            </a:xfrm>
            <a:prstGeom prst="rect">
              <a:avLst/>
            </a:prstGeom>
          </p:spPr>
          <p:txBody>
            <a:bodyPr lIns="0" tIns="0" rIns="0" bIns="0" rtlCol="0" anchor="ctr"/>
            <a:lstStyle/>
            <a:p>
              <a:pPr algn="ctr">
                <a:lnSpc>
                  <a:spcPts val="9600"/>
                </a:lnSpc>
              </a:pPr>
              <a:r>
                <a:rPr lang="en-US" sz="4000" b="1" dirty="0">
                  <a:solidFill>
                    <a:srgbClr val="FFFFFF"/>
                  </a:solidFill>
                  <a:latin typeface="Arial" panose="020B0604020202020204" pitchFamily="34" charset="0"/>
                  <a:ea typeface="Times New Roman Bold"/>
                  <a:cs typeface="Arial" panose="020B0604020202020204" pitchFamily="34" charset="0"/>
                  <a:sym typeface="Times New Roman Bold"/>
                </a:rPr>
                <a:t>BA(HONS) Leadership and Management Skills for the Workplace</a:t>
              </a:r>
            </a:p>
            <a:p>
              <a:pPr algn="ctr">
                <a:lnSpc>
                  <a:spcPts val="9600"/>
                </a:lnSpc>
              </a:pPr>
              <a:r>
                <a:rPr lang="en-US" sz="4000" b="1" dirty="0">
                  <a:solidFill>
                    <a:srgbClr val="FFFFFF"/>
                  </a:solidFill>
                  <a:latin typeface="Arial" panose="020B0604020202020204" pitchFamily="34" charset="0"/>
                  <a:ea typeface="Times New Roman Bold"/>
                  <a:cs typeface="Arial" panose="020B0604020202020204" pitchFamily="34" charset="0"/>
                  <a:sym typeface="Times New Roman Bold"/>
                </a:rPr>
                <a:t>LCLM5002</a:t>
              </a:r>
            </a:p>
            <a:p>
              <a:pPr algn="ctr">
                <a:lnSpc>
                  <a:spcPts val="9600"/>
                </a:lnSpc>
              </a:pPr>
              <a:r>
                <a:rPr lang="en-US" sz="4000" b="1" dirty="0">
                  <a:solidFill>
                    <a:srgbClr val="FFFFFF"/>
                  </a:solidFill>
                  <a:latin typeface="Arial" panose="020B0604020202020204" pitchFamily="34" charset="0"/>
                  <a:ea typeface="Times New Roman Bold"/>
                  <a:cs typeface="Arial" panose="020B0604020202020204" pitchFamily="34" charset="0"/>
                  <a:sym typeface="Times New Roman Bold"/>
                </a:rPr>
                <a:t>Developing and Managing Individuals and Teams</a:t>
              </a:r>
            </a:p>
            <a:p>
              <a:pPr algn="ctr">
                <a:lnSpc>
                  <a:spcPts val="9600"/>
                </a:lnSpc>
              </a:pPr>
              <a:r>
                <a:rPr lang="en-US" sz="4000" b="1" dirty="0">
                  <a:solidFill>
                    <a:srgbClr val="FFFFFF"/>
                  </a:solidFill>
                  <a:latin typeface="Arial" panose="020B0604020202020204" pitchFamily="34" charset="0"/>
                  <a:ea typeface="Times New Roman Bold"/>
                  <a:cs typeface="Arial" panose="020B0604020202020204" pitchFamily="34" charset="0"/>
                  <a:sym typeface="Times New Roman Bold"/>
                </a:rPr>
                <a:t>Recruitment and Development of Store Manager at Tesco PLC</a:t>
              </a:r>
            </a:p>
          </p:txBody>
        </p:sp>
      </p:grpSp>
      <p:grpSp>
        <p:nvGrpSpPr>
          <p:cNvPr id="5" name="Group 5"/>
          <p:cNvGrpSpPr/>
          <p:nvPr/>
        </p:nvGrpSpPr>
        <p:grpSpPr>
          <a:xfrm>
            <a:off x="1371600" y="4762500"/>
            <a:ext cx="16141626" cy="6400799"/>
            <a:chOff x="-209173" y="-3948692"/>
            <a:chExt cx="22154773" cy="5167892"/>
          </a:xfrm>
        </p:grpSpPr>
        <p:sp>
          <p:nvSpPr>
            <p:cNvPr id="6" name="Freeform 6"/>
            <p:cNvSpPr/>
            <p:nvPr/>
          </p:nvSpPr>
          <p:spPr>
            <a:xfrm>
              <a:off x="0" y="0"/>
              <a:ext cx="21945600" cy="1219200"/>
            </a:xfrm>
            <a:custGeom>
              <a:avLst/>
              <a:gdLst/>
              <a:ahLst/>
              <a:cxnLst/>
              <a:rect l="l" t="t" r="r" b="b"/>
              <a:pathLst>
                <a:path w="21945600" h="1219200">
                  <a:moveTo>
                    <a:pt x="0" y="0"/>
                  </a:moveTo>
                  <a:lnTo>
                    <a:pt x="21945600" y="0"/>
                  </a:lnTo>
                  <a:lnTo>
                    <a:pt x="21945600" y="1219200"/>
                  </a:lnTo>
                  <a:lnTo>
                    <a:pt x="0" y="1219200"/>
                  </a:lnTo>
                  <a:close/>
                </a:path>
              </a:pathLst>
            </a:custGeom>
            <a:blipFill>
              <a:blip r:embed="rId3">
                <a:alphaModFix amt="0"/>
              </a:blip>
              <a:stretch>
                <a:fillRect t="-300730" b="-300730"/>
              </a:stretch>
            </a:blipFill>
          </p:spPr>
          <p:txBody>
            <a:bodyPr/>
            <a:lstStyle/>
            <a:p>
              <a:endParaRPr lang="en-GB"/>
            </a:p>
          </p:txBody>
        </p:sp>
        <p:sp>
          <p:nvSpPr>
            <p:cNvPr id="7" name="TextBox 7"/>
            <p:cNvSpPr txBox="1"/>
            <p:nvPr/>
          </p:nvSpPr>
          <p:spPr>
            <a:xfrm>
              <a:off x="-209173" y="-3948692"/>
              <a:ext cx="22154773" cy="4245055"/>
            </a:xfrm>
            <a:prstGeom prst="rect">
              <a:avLst/>
            </a:prstGeom>
          </p:spPr>
          <p:txBody>
            <a:bodyPr lIns="0" tIns="0" rIns="0" bIns="0" rtlCol="0" anchor="ctr"/>
            <a:lstStyle/>
            <a:p>
              <a:pPr algn="ctr">
                <a:lnSpc>
                  <a:spcPts val="4800"/>
                </a:lnSpc>
              </a:pPr>
              <a:r>
                <a:rPr lang="en-US" sz="4000" b="1" i="1" dirty="0">
                  <a:solidFill>
                    <a:srgbClr val="CADCFC"/>
                  </a:solidFill>
                  <a:latin typeface="Arial" panose="020B0604020202020204" pitchFamily="34" charset="0"/>
                  <a:ea typeface="Times New Roman Italics"/>
                  <a:cs typeface="Arial" panose="020B0604020202020204" pitchFamily="34" charset="0"/>
                  <a:sym typeface="Times New Roman Italics"/>
                </a:rPr>
                <a:t>Strategic HR Planning for Operational Excellence</a:t>
              </a:r>
            </a:p>
            <a:p>
              <a:pPr algn="ctr">
                <a:lnSpc>
                  <a:spcPts val="4800"/>
                </a:lnSpc>
              </a:pPr>
              <a:endParaRPr lang="en-US" sz="4000" i="1" dirty="0">
                <a:solidFill>
                  <a:srgbClr val="CADCFC"/>
                </a:solidFill>
                <a:latin typeface="Times New Roman Italics"/>
                <a:ea typeface="Times New Roman Italics"/>
                <a:cs typeface="Times New Roman Italics"/>
                <a:sym typeface="Times New Roman Italics"/>
              </a:endParaRPr>
            </a:p>
            <a:p>
              <a:pPr algn="ctr">
                <a:lnSpc>
                  <a:spcPts val="4800"/>
                </a:lnSpc>
              </a:pPr>
              <a:endParaRPr lang="en-US" sz="4000" i="1" dirty="0">
                <a:solidFill>
                  <a:srgbClr val="CADCFC"/>
                </a:solidFill>
                <a:latin typeface="Times New Roman Italics"/>
                <a:ea typeface="Times New Roman Italics"/>
                <a:cs typeface="Times New Roman Italics"/>
                <a:sym typeface="Times New Roman Italics"/>
              </a:endParaRPr>
            </a:p>
            <a:p>
              <a:pPr>
                <a:lnSpc>
                  <a:spcPts val="4800"/>
                </a:lnSpc>
              </a:pPr>
              <a:r>
                <a:rPr lang="en-US" sz="3600" b="1" dirty="0">
                  <a:solidFill>
                    <a:srgbClr val="CADCFC"/>
                  </a:solidFill>
                  <a:latin typeface="Arial" panose="020B0604020202020204" pitchFamily="34" charset="0"/>
                  <a:ea typeface="Times New Roman Italics"/>
                  <a:cs typeface="Arial" panose="020B0604020202020204" pitchFamily="34" charset="0"/>
                  <a:sym typeface="Times New Roman Italics"/>
                </a:rPr>
                <a:t>Student ID: 2425413</a:t>
              </a:r>
            </a:p>
            <a:p>
              <a:pPr>
                <a:lnSpc>
                  <a:spcPts val="4800"/>
                </a:lnSpc>
              </a:pPr>
              <a:r>
                <a:rPr lang="en-US" sz="3600" b="1" dirty="0">
                  <a:solidFill>
                    <a:srgbClr val="CADCFC"/>
                  </a:solidFill>
                  <a:latin typeface="Arial" panose="020B0604020202020204" pitchFamily="34" charset="0"/>
                  <a:ea typeface="Times New Roman Italics"/>
                  <a:cs typeface="Arial" panose="020B0604020202020204" pitchFamily="34" charset="0"/>
                  <a:sym typeface="Times New Roman Italics"/>
                </a:rPr>
                <a:t>Student name: Flavius Alexandru Baboi</a:t>
              </a:r>
            </a:p>
            <a:p>
              <a:pPr>
                <a:lnSpc>
                  <a:spcPts val="4800"/>
                </a:lnSpc>
              </a:pPr>
              <a:r>
                <a:rPr lang="en-US" sz="3600" b="1" dirty="0">
                  <a:solidFill>
                    <a:srgbClr val="CADCFC"/>
                  </a:solidFill>
                  <a:latin typeface="Arial" panose="020B0604020202020204" pitchFamily="34" charset="0"/>
                  <a:ea typeface="Times New Roman Italics"/>
                  <a:cs typeface="Arial" panose="020B0604020202020204" pitchFamily="34" charset="0"/>
                  <a:sym typeface="Times New Roman Italics"/>
                </a:rPr>
                <a:t>Lecturer name: Doreen </a:t>
              </a:r>
              <a:r>
                <a:rPr lang="en-US" sz="3600" b="1" dirty="0" err="1">
                  <a:solidFill>
                    <a:srgbClr val="CADCFC"/>
                  </a:solidFill>
                  <a:latin typeface="Arial" panose="020B0604020202020204" pitchFamily="34" charset="0"/>
                  <a:ea typeface="Times New Roman Italics"/>
                  <a:cs typeface="Arial" panose="020B0604020202020204" pitchFamily="34" charset="0"/>
                  <a:sym typeface="Times New Roman Italics"/>
                </a:rPr>
                <a:t>Amundam</a:t>
              </a:r>
              <a:endParaRPr lang="en-US" sz="3600" b="1" dirty="0">
                <a:solidFill>
                  <a:srgbClr val="CADCFC"/>
                </a:solidFill>
                <a:latin typeface="Arial" panose="020B0604020202020204" pitchFamily="34" charset="0"/>
                <a:ea typeface="Times New Roman Italics"/>
                <a:cs typeface="Arial" panose="020B0604020202020204" pitchFamily="34" charset="0"/>
                <a:sym typeface="Times New Roman Italics"/>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Freeform 2"/>
          <p:cNvSpPr/>
          <p:nvPr/>
        </p:nvSpPr>
        <p:spPr>
          <a:xfrm>
            <a:off x="-4300011" y="0"/>
            <a:ext cx="7779544" cy="10287000"/>
          </a:xfrm>
          <a:custGeom>
            <a:avLst/>
            <a:gdLst/>
            <a:ahLst/>
            <a:cxnLst/>
            <a:rect l="l" t="t" r="r" b="b"/>
            <a:pathLst>
              <a:path w="7779544" h="10287000">
                <a:moveTo>
                  <a:pt x="0" y="0"/>
                </a:moveTo>
                <a:lnTo>
                  <a:pt x="7779543" y="0"/>
                </a:lnTo>
                <a:lnTo>
                  <a:pt x="7779543" y="10287000"/>
                </a:lnTo>
                <a:lnTo>
                  <a:pt x="0" y="10287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1888089" y="622674"/>
            <a:ext cx="2703667" cy="2703667"/>
          </a:xfrm>
          <a:custGeom>
            <a:avLst/>
            <a:gdLst/>
            <a:ahLst/>
            <a:cxnLst/>
            <a:rect l="l" t="t" r="r" b="b"/>
            <a:pathLst>
              <a:path w="2703667" h="2703667">
                <a:moveTo>
                  <a:pt x="0" y="0"/>
                </a:moveTo>
                <a:lnTo>
                  <a:pt x="2703667" y="0"/>
                </a:lnTo>
                <a:lnTo>
                  <a:pt x="2703667" y="2703666"/>
                </a:lnTo>
                <a:lnTo>
                  <a:pt x="0" y="270366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a:off x="1888089" y="3672819"/>
            <a:ext cx="2703667" cy="2703667"/>
          </a:xfrm>
          <a:custGeom>
            <a:avLst/>
            <a:gdLst/>
            <a:ahLst/>
            <a:cxnLst/>
            <a:rect l="l" t="t" r="r" b="b"/>
            <a:pathLst>
              <a:path w="2703667" h="2703667">
                <a:moveTo>
                  <a:pt x="0" y="0"/>
                </a:moveTo>
                <a:lnTo>
                  <a:pt x="2703667" y="0"/>
                </a:lnTo>
                <a:lnTo>
                  <a:pt x="2703667" y="2703667"/>
                </a:lnTo>
                <a:lnTo>
                  <a:pt x="0" y="270366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888089" y="6724395"/>
            <a:ext cx="2703667" cy="2703667"/>
          </a:xfrm>
          <a:custGeom>
            <a:avLst/>
            <a:gdLst/>
            <a:ahLst/>
            <a:cxnLst/>
            <a:rect l="l" t="t" r="r" b="b"/>
            <a:pathLst>
              <a:path w="2703667" h="2703667">
                <a:moveTo>
                  <a:pt x="0" y="0"/>
                </a:moveTo>
                <a:lnTo>
                  <a:pt x="2703667" y="0"/>
                </a:lnTo>
                <a:lnTo>
                  <a:pt x="2703667" y="2703666"/>
                </a:lnTo>
                <a:lnTo>
                  <a:pt x="0" y="270366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2331589" y="1074121"/>
            <a:ext cx="1816667" cy="1800771"/>
          </a:xfrm>
          <a:custGeom>
            <a:avLst/>
            <a:gdLst/>
            <a:ahLst/>
            <a:cxnLst/>
            <a:rect l="l" t="t" r="r" b="b"/>
            <a:pathLst>
              <a:path w="1816667" h="1800771">
                <a:moveTo>
                  <a:pt x="0" y="0"/>
                </a:moveTo>
                <a:lnTo>
                  <a:pt x="1816667" y="0"/>
                </a:lnTo>
                <a:lnTo>
                  <a:pt x="1816667" y="1800772"/>
                </a:lnTo>
                <a:lnTo>
                  <a:pt x="0" y="180077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2335012" y="7175842"/>
            <a:ext cx="1809820" cy="1800771"/>
          </a:xfrm>
          <a:custGeom>
            <a:avLst/>
            <a:gdLst/>
            <a:ahLst/>
            <a:cxnLst/>
            <a:rect l="l" t="t" r="r" b="b"/>
            <a:pathLst>
              <a:path w="1809820" h="1800771">
                <a:moveTo>
                  <a:pt x="0" y="0"/>
                </a:moveTo>
                <a:lnTo>
                  <a:pt x="1809820" y="0"/>
                </a:lnTo>
                <a:lnTo>
                  <a:pt x="1809820" y="1800771"/>
                </a:lnTo>
                <a:lnTo>
                  <a:pt x="0" y="180077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Freeform 8"/>
          <p:cNvSpPr/>
          <p:nvPr/>
        </p:nvSpPr>
        <p:spPr>
          <a:xfrm>
            <a:off x="2335012" y="4162682"/>
            <a:ext cx="1809820" cy="1800771"/>
          </a:xfrm>
          <a:custGeom>
            <a:avLst/>
            <a:gdLst/>
            <a:ahLst/>
            <a:cxnLst/>
            <a:rect l="l" t="t" r="r" b="b"/>
            <a:pathLst>
              <a:path w="1809820" h="1800771">
                <a:moveTo>
                  <a:pt x="0" y="0"/>
                </a:moveTo>
                <a:lnTo>
                  <a:pt x="1809820" y="0"/>
                </a:lnTo>
                <a:lnTo>
                  <a:pt x="1809820" y="1800771"/>
                </a:lnTo>
                <a:lnTo>
                  <a:pt x="0" y="180077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9" name="TextBox 9"/>
          <p:cNvSpPr txBox="1"/>
          <p:nvPr/>
        </p:nvSpPr>
        <p:spPr>
          <a:xfrm>
            <a:off x="6018375" y="597871"/>
            <a:ext cx="8820447" cy="1017715"/>
          </a:xfrm>
          <a:prstGeom prst="rect">
            <a:avLst/>
          </a:prstGeom>
        </p:spPr>
        <p:txBody>
          <a:bodyPr lIns="0" tIns="0" rIns="0" bIns="0" rtlCol="0" anchor="t">
            <a:spAutoFit/>
          </a:bodyPr>
          <a:lstStyle/>
          <a:p>
            <a:pPr algn="ctr">
              <a:lnSpc>
                <a:spcPts val="8679"/>
              </a:lnSpc>
            </a:pPr>
            <a:r>
              <a:rPr lang="en-US" sz="6000" b="1" dirty="0">
                <a:solidFill>
                  <a:srgbClr val="000000"/>
                </a:solidFill>
                <a:latin typeface="Arial" panose="020B0604020202020204" pitchFamily="34" charset="0"/>
                <a:ea typeface="Times New Roman Bold"/>
                <a:cs typeface="Arial" panose="020B0604020202020204" pitchFamily="34" charset="0"/>
                <a:sym typeface="Times New Roman Bold"/>
              </a:rPr>
              <a:t>TABLE OF CONTENTS</a:t>
            </a:r>
          </a:p>
        </p:txBody>
      </p:sp>
      <p:sp>
        <p:nvSpPr>
          <p:cNvPr id="10" name="Freeform 10"/>
          <p:cNvSpPr/>
          <p:nvPr/>
        </p:nvSpPr>
        <p:spPr>
          <a:xfrm rot="-5400000" flipH="1">
            <a:off x="15777401" y="7776401"/>
            <a:ext cx="2510599" cy="2510599"/>
          </a:xfrm>
          <a:custGeom>
            <a:avLst/>
            <a:gdLst/>
            <a:ahLst/>
            <a:cxnLst/>
            <a:rect l="l" t="t" r="r" b="b"/>
            <a:pathLst>
              <a:path w="2510599" h="2510599">
                <a:moveTo>
                  <a:pt x="2510599" y="0"/>
                </a:moveTo>
                <a:lnTo>
                  <a:pt x="0" y="0"/>
                </a:lnTo>
                <a:lnTo>
                  <a:pt x="0" y="2510599"/>
                </a:lnTo>
                <a:lnTo>
                  <a:pt x="2510599" y="2510599"/>
                </a:lnTo>
                <a:lnTo>
                  <a:pt x="2510599"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1" name="Freeform 11"/>
          <p:cNvSpPr/>
          <p:nvPr/>
        </p:nvSpPr>
        <p:spPr>
          <a:xfrm rot="-5400000">
            <a:off x="15729599" y="2141871"/>
            <a:ext cx="2872732" cy="718183"/>
          </a:xfrm>
          <a:custGeom>
            <a:avLst/>
            <a:gdLst/>
            <a:ahLst/>
            <a:cxnLst/>
            <a:rect l="l" t="t" r="r" b="b"/>
            <a:pathLst>
              <a:path w="2872732" h="718183">
                <a:moveTo>
                  <a:pt x="0" y="0"/>
                </a:moveTo>
                <a:lnTo>
                  <a:pt x="2872732" y="0"/>
                </a:lnTo>
                <a:lnTo>
                  <a:pt x="2872732" y="718183"/>
                </a:lnTo>
                <a:lnTo>
                  <a:pt x="0" y="71818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2" name="Freeform 12"/>
          <p:cNvSpPr/>
          <p:nvPr/>
        </p:nvSpPr>
        <p:spPr>
          <a:xfrm>
            <a:off x="7332550" y="2002492"/>
            <a:ext cx="437982" cy="565138"/>
          </a:xfrm>
          <a:custGeom>
            <a:avLst/>
            <a:gdLst/>
            <a:ahLst/>
            <a:cxnLst/>
            <a:rect l="l" t="t" r="r" b="b"/>
            <a:pathLst>
              <a:path w="437982" h="565138">
                <a:moveTo>
                  <a:pt x="0" y="0"/>
                </a:moveTo>
                <a:lnTo>
                  <a:pt x="437982" y="0"/>
                </a:lnTo>
                <a:lnTo>
                  <a:pt x="437982" y="565138"/>
                </a:lnTo>
                <a:lnTo>
                  <a:pt x="0" y="56513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3" name="Freeform 13"/>
          <p:cNvSpPr/>
          <p:nvPr/>
        </p:nvSpPr>
        <p:spPr>
          <a:xfrm>
            <a:off x="7332550" y="2890137"/>
            <a:ext cx="437982" cy="565138"/>
          </a:xfrm>
          <a:custGeom>
            <a:avLst/>
            <a:gdLst/>
            <a:ahLst/>
            <a:cxnLst/>
            <a:rect l="l" t="t" r="r" b="b"/>
            <a:pathLst>
              <a:path w="437982" h="565138">
                <a:moveTo>
                  <a:pt x="0" y="0"/>
                </a:moveTo>
                <a:lnTo>
                  <a:pt x="437982" y="0"/>
                </a:lnTo>
                <a:lnTo>
                  <a:pt x="437982" y="565138"/>
                </a:lnTo>
                <a:lnTo>
                  <a:pt x="0" y="56513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4" name="Freeform 14"/>
          <p:cNvSpPr/>
          <p:nvPr/>
        </p:nvSpPr>
        <p:spPr>
          <a:xfrm>
            <a:off x="7332550" y="3836275"/>
            <a:ext cx="437982" cy="565138"/>
          </a:xfrm>
          <a:custGeom>
            <a:avLst/>
            <a:gdLst/>
            <a:ahLst/>
            <a:cxnLst/>
            <a:rect l="l" t="t" r="r" b="b"/>
            <a:pathLst>
              <a:path w="437982" h="565138">
                <a:moveTo>
                  <a:pt x="0" y="0"/>
                </a:moveTo>
                <a:lnTo>
                  <a:pt x="437982" y="0"/>
                </a:lnTo>
                <a:lnTo>
                  <a:pt x="437982" y="565138"/>
                </a:lnTo>
                <a:lnTo>
                  <a:pt x="0" y="56513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5" name="Freeform 15"/>
          <p:cNvSpPr/>
          <p:nvPr/>
        </p:nvSpPr>
        <p:spPr>
          <a:xfrm>
            <a:off x="7332550" y="4839563"/>
            <a:ext cx="437982" cy="565138"/>
          </a:xfrm>
          <a:custGeom>
            <a:avLst/>
            <a:gdLst/>
            <a:ahLst/>
            <a:cxnLst/>
            <a:rect l="l" t="t" r="r" b="b"/>
            <a:pathLst>
              <a:path w="437982" h="565138">
                <a:moveTo>
                  <a:pt x="0" y="0"/>
                </a:moveTo>
                <a:lnTo>
                  <a:pt x="437982" y="0"/>
                </a:lnTo>
                <a:lnTo>
                  <a:pt x="437982" y="565138"/>
                </a:lnTo>
                <a:lnTo>
                  <a:pt x="0" y="56513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6" name="Freeform 16"/>
          <p:cNvSpPr/>
          <p:nvPr/>
        </p:nvSpPr>
        <p:spPr>
          <a:xfrm>
            <a:off x="7332550" y="5842851"/>
            <a:ext cx="437982" cy="565138"/>
          </a:xfrm>
          <a:custGeom>
            <a:avLst/>
            <a:gdLst/>
            <a:ahLst/>
            <a:cxnLst/>
            <a:rect l="l" t="t" r="r" b="b"/>
            <a:pathLst>
              <a:path w="437982" h="565138">
                <a:moveTo>
                  <a:pt x="0" y="0"/>
                </a:moveTo>
                <a:lnTo>
                  <a:pt x="437982" y="0"/>
                </a:lnTo>
                <a:lnTo>
                  <a:pt x="437982" y="565138"/>
                </a:lnTo>
                <a:lnTo>
                  <a:pt x="0" y="56513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7" name="Freeform 17"/>
          <p:cNvSpPr/>
          <p:nvPr/>
        </p:nvSpPr>
        <p:spPr>
          <a:xfrm>
            <a:off x="7332550" y="6846139"/>
            <a:ext cx="437982" cy="565138"/>
          </a:xfrm>
          <a:custGeom>
            <a:avLst/>
            <a:gdLst/>
            <a:ahLst/>
            <a:cxnLst/>
            <a:rect l="l" t="t" r="r" b="b"/>
            <a:pathLst>
              <a:path w="437982" h="565138">
                <a:moveTo>
                  <a:pt x="0" y="0"/>
                </a:moveTo>
                <a:lnTo>
                  <a:pt x="437982" y="0"/>
                </a:lnTo>
                <a:lnTo>
                  <a:pt x="437982" y="565138"/>
                </a:lnTo>
                <a:lnTo>
                  <a:pt x="0" y="56513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8" name="Freeform 18"/>
          <p:cNvSpPr/>
          <p:nvPr/>
        </p:nvSpPr>
        <p:spPr>
          <a:xfrm>
            <a:off x="7332550" y="7849427"/>
            <a:ext cx="437982" cy="565138"/>
          </a:xfrm>
          <a:custGeom>
            <a:avLst/>
            <a:gdLst/>
            <a:ahLst/>
            <a:cxnLst/>
            <a:rect l="l" t="t" r="r" b="b"/>
            <a:pathLst>
              <a:path w="437982" h="565138">
                <a:moveTo>
                  <a:pt x="0" y="0"/>
                </a:moveTo>
                <a:lnTo>
                  <a:pt x="437982" y="0"/>
                </a:lnTo>
                <a:lnTo>
                  <a:pt x="437982" y="565138"/>
                </a:lnTo>
                <a:lnTo>
                  <a:pt x="0" y="56513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9" name="TextBox 19"/>
          <p:cNvSpPr txBox="1"/>
          <p:nvPr/>
        </p:nvSpPr>
        <p:spPr>
          <a:xfrm>
            <a:off x="7927728" y="1970723"/>
            <a:ext cx="4395153" cy="491481"/>
          </a:xfrm>
          <a:prstGeom prst="rect">
            <a:avLst/>
          </a:prstGeom>
        </p:spPr>
        <p:txBody>
          <a:bodyPr lIns="0" tIns="0" rIns="0" bIns="0" rtlCol="0" anchor="t">
            <a:spAutoFit/>
          </a:bodyPr>
          <a:lstStyle/>
          <a:p>
            <a:pPr algn="l">
              <a:lnSpc>
                <a:spcPts val="4200"/>
              </a:lnSpc>
              <a:spcBef>
                <a:spcPct val="0"/>
              </a:spcBef>
            </a:pPr>
            <a:r>
              <a:rPr lang="en-US" sz="3000" dirty="0">
                <a:solidFill>
                  <a:srgbClr val="000000"/>
                </a:solidFill>
                <a:latin typeface="Arial" panose="020B0604020202020204" pitchFamily="34" charset="0"/>
                <a:ea typeface="Times New Roman"/>
                <a:cs typeface="Arial" panose="020B0604020202020204" pitchFamily="34" charset="0"/>
                <a:sym typeface="Times New Roman"/>
              </a:rPr>
              <a:t>Introduction to Tesco PLC</a:t>
            </a:r>
          </a:p>
        </p:txBody>
      </p:sp>
      <p:sp>
        <p:nvSpPr>
          <p:cNvPr id="20" name="TextBox 20"/>
          <p:cNvSpPr txBox="1"/>
          <p:nvPr/>
        </p:nvSpPr>
        <p:spPr>
          <a:xfrm>
            <a:off x="7888965" y="2874892"/>
            <a:ext cx="6057059" cy="491481"/>
          </a:xfrm>
          <a:prstGeom prst="rect">
            <a:avLst/>
          </a:prstGeom>
        </p:spPr>
        <p:txBody>
          <a:bodyPr lIns="0" tIns="0" rIns="0" bIns="0" rtlCol="0" anchor="t">
            <a:spAutoFit/>
          </a:bodyPr>
          <a:lstStyle/>
          <a:p>
            <a:pPr algn="l">
              <a:lnSpc>
                <a:spcPts val="4200"/>
              </a:lnSpc>
              <a:spcBef>
                <a:spcPct val="0"/>
              </a:spcBef>
            </a:pPr>
            <a:r>
              <a:rPr lang="en-US" sz="3000" dirty="0">
                <a:solidFill>
                  <a:srgbClr val="000000"/>
                </a:solidFill>
                <a:latin typeface="Arial" panose="020B0604020202020204" pitchFamily="34" charset="0"/>
                <a:ea typeface="Times New Roman"/>
                <a:cs typeface="Arial" panose="020B0604020202020204" pitchFamily="34" charset="0"/>
                <a:sym typeface="Times New Roman"/>
              </a:rPr>
              <a:t>Recruitment Process Overview</a:t>
            </a:r>
          </a:p>
        </p:txBody>
      </p:sp>
      <p:sp>
        <p:nvSpPr>
          <p:cNvPr id="21" name="TextBox 21"/>
          <p:cNvSpPr txBox="1"/>
          <p:nvPr/>
        </p:nvSpPr>
        <p:spPr>
          <a:xfrm>
            <a:off x="7879701" y="3804505"/>
            <a:ext cx="5748396" cy="491481"/>
          </a:xfrm>
          <a:prstGeom prst="rect">
            <a:avLst/>
          </a:prstGeom>
        </p:spPr>
        <p:txBody>
          <a:bodyPr wrap="square" lIns="0" tIns="0" rIns="0" bIns="0" rtlCol="0" anchor="t">
            <a:spAutoFit/>
          </a:bodyPr>
          <a:lstStyle/>
          <a:p>
            <a:pPr algn="l">
              <a:lnSpc>
                <a:spcPts val="4200"/>
              </a:lnSpc>
              <a:spcBef>
                <a:spcPct val="0"/>
              </a:spcBef>
            </a:pPr>
            <a:r>
              <a:rPr lang="en-US" sz="3000" dirty="0">
                <a:solidFill>
                  <a:srgbClr val="000000"/>
                </a:solidFill>
                <a:latin typeface="Arial" panose="020B0604020202020204" pitchFamily="34" charset="0"/>
                <a:ea typeface="Times New Roman"/>
                <a:cs typeface="Arial" panose="020B0604020202020204" pitchFamily="34" charset="0"/>
                <a:sym typeface="Times New Roman"/>
              </a:rPr>
              <a:t>Job Analysis for Store Manager</a:t>
            </a:r>
          </a:p>
        </p:txBody>
      </p:sp>
      <p:sp>
        <p:nvSpPr>
          <p:cNvPr id="22" name="TextBox 22"/>
          <p:cNvSpPr txBox="1"/>
          <p:nvPr/>
        </p:nvSpPr>
        <p:spPr>
          <a:xfrm>
            <a:off x="7927728" y="4807794"/>
            <a:ext cx="4395153" cy="491481"/>
          </a:xfrm>
          <a:prstGeom prst="rect">
            <a:avLst/>
          </a:prstGeom>
        </p:spPr>
        <p:txBody>
          <a:bodyPr lIns="0" tIns="0" rIns="0" bIns="0" rtlCol="0" anchor="t">
            <a:spAutoFit/>
          </a:bodyPr>
          <a:lstStyle/>
          <a:p>
            <a:pPr algn="l">
              <a:lnSpc>
                <a:spcPts val="4200"/>
              </a:lnSpc>
              <a:spcBef>
                <a:spcPct val="0"/>
              </a:spcBef>
            </a:pPr>
            <a:r>
              <a:rPr lang="en-US" sz="3000" dirty="0">
                <a:solidFill>
                  <a:srgbClr val="000000"/>
                </a:solidFill>
                <a:latin typeface="Arial" panose="020B0604020202020204" pitchFamily="34" charset="0"/>
                <a:ea typeface="Times New Roman"/>
                <a:cs typeface="Arial" panose="020B0604020202020204" pitchFamily="34" charset="0"/>
                <a:sym typeface="Times New Roman"/>
              </a:rPr>
              <a:t>Job Description</a:t>
            </a:r>
          </a:p>
        </p:txBody>
      </p:sp>
      <p:sp>
        <p:nvSpPr>
          <p:cNvPr id="23" name="TextBox 23"/>
          <p:cNvSpPr txBox="1"/>
          <p:nvPr/>
        </p:nvSpPr>
        <p:spPr>
          <a:xfrm>
            <a:off x="7927728" y="5811083"/>
            <a:ext cx="6911094" cy="491481"/>
          </a:xfrm>
          <a:prstGeom prst="rect">
            <a:avLst/>
          </a:prstGeom>
        </p:spPr>
        <p:txBody>
          <a:bodyPr lIns="0" tIns="0" rIns="0" bIns="0" rtlCol="0" anchor="t">
            <a:spAutoFit/>
          </a:bodyPr>
          <a:lstStyle/>
          <a:p>
            <a:pPr algn="l">
              <a:lnSpc>
                <a:spcPts val="4200"/>
              </a:lnSpc>
              <a:spcBef>
                <a:spcPct val="0"/>
              </a:spcBef>
            </a:pPr>
            <a:r>
              <a:rPr lang="en-US" sz="3000" dirty="0">
                <a:solidFill>
                  <a:srgbClr val="000000"/>
                </a:solidFill>
                <a:latin typeface="Arial" panose="020B0604020202020204" pitchFamily="34" charset="0"/>
                <a:ea typeface="Times New Roman"/>
                <a:cs typeface="Arial" panose="020B0604020202020204" pitchFamily="34" charset="0"/>
                <a:sym typeface="Times New Roman"/>
              </a:rPr>
              <a:t>Person Specification</a:t>
            </a:r>
          </a:p>
        </p:txBody>
      </p:sp>
      <p:sp>
        <p:nvSpPr>
          <p:cNvPr id="24" name="TextBox 24"/>
          <p:cNvSpPr txBox="1"/>
          <p:nvPr/>
        </p:nvSpPr>
        <p:spPr>
          <a:xfrm>
            <a:off x="7927727" y="6814371"/>
            <a:ext cx="7402749" cy="491481"/>
          </a:xfrm>
          <a:prstGeom prst="rect">
            <a:avLst/>
          </a:prstGeom>
        </p:spPr>
        <p:txBody>
          <a:bodyPr wrap="square" lIns="0" tIns="0" rIns="0" bIns="0" rtlCol="0" anchor="t">
            <a:spAutoFit/>
          </a:bodyPr>
          <a:lstStyle/>
          <a:p>
            <a:pPr algn="l">
              <a:lnSpc>
                <a:spcPts val="4200"/>
              </a:lnSpc>
              <a:spcBef>
                <a:spcPct val="0"/>
              </a:spcBef>
            </a:pPr>
            <a:r>
              <a:rPr lang="en-US" sz="3000" dirty="0">
                <a:solidFill>
                  <a:srgbClr val="000000"/>
                </a:solidFill>
                <a:latin typeface="Arial" panose="020B0604020202020204" pitchFamily="34" charset="0"/>
                <a:ea typeface="Times New Roman"/>
                <a:cs typeface="Arial" panose="020B0604020202020204" pitchFamily="34" charset="0"/>
                <a:sym typeface="Times New Roman"/>
              </a:rPr>
              <a:t>Learning and Development Needs Analysis</a:t>
            </a:r>
          </a:p>
        </p:txBody>
      </p:sp>
      <p:sp>
        <p:nvSpPr>
          <p:cNvPr id="25" name="TextBox 25"/>
          <p:cNvSpPr txBox="1"/>
          <p:nvPr/>
        </p:nvSpPr>
        <p:spPr>
          <a:xfrm>
            <a:off x="7927728" y="7817659"/>
            <a:ext cx="5912477" cy="491481"/>
          </a:xfrm>
          <a:prstGeom prst="rect">
            <a:avLst/>
          </a:prstGeom>
        </p:spPr>
        <p:txBody>
          <a:bodyPr lIns="0" tIns="0" rIns="0" bIns="0" rtlCol="0" anchor="t">
            <a:spAutoFit/>
          </a:bodyPr>
          <a:lstStyle/>
          <a:p>
            <a:pPr algn="l">
              <a:lnSpc>
                <a:spcPts val="4200"/>
              </a:lnSpc>
              <a:spcBef>
                <a:spcPct val="0"/>
              </a:spcBef>
            </a:pPr>
            <a:r>
              <a:rPr lang="en-US" sz="3000" dirty="0">
                <a:solidFill>
                  <a:srgbClr val="000000"/>
                </a:solidFill>
                <a:latin typeface="Arial" panose="020B0604020202020204" pitchFamily="34" charset="0"/>
                <a:ea typeface="Times New Roman"/>
                <a:cs typeface="Arial" panose="020B0604020202020204" pitchFamily="34" charset="0"/>
                <a:sym typeface="Times New Roman"/>
              </a:rPr>
              <a:t>Application of Learning Theories</a:t>
            </a:r>
          </a:p>
        </p:txBody>
      </p:sp>
      <p:sp>
        <p:nvSpPr>
          <p:cNvPr id="26" name="Freeform 26"/>
          <p:cNvSpPr/>
          <p:nvPr/>
        </p:nvSpPr>
        <p:spPr>
          <a:xfrm>
            <a:off x="7332550" y="8609482"/>
            <a:ext cx="437982" cy="565138"/>
          </a:xfrm>
          <a:custGeom>
            <a:avLst/>
            <a:gdLst/>
            <a:ahLst/>
            <a:cxnLst/>
            <a:rect l="l" t="t" r="r" b="b"/>
            <a:pathLst>
              <a:path w="437982" h="565138">
                <a:moveTo>
                  <a:pt x="0" y="0"/>
                </a:moveTo>
                <a:lnTo>
                  <a:pt x="437982" y="0"/>
                </a:lnTo>
                <a:lnTo>
                  <a:pt x="437982" y="565138"/>
                </a:lnTo>
                <a:lnTo>
                  <a:pt x="0" y="56513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27" name="TextBox 27"/>
          <p:cNvSpPr txBox="1"/>
          <p:nvPr/>
        </p:nvSpPr>
        <p:spPr>
          <a:xfrm>
            <a:off x="8000019" y="8523757"/>
            <a:ext cx="5912477" cy="491481"/>
          </a:xfrm>
          <a:prstGeom prst="rect">
            <a:avLst/>
          </a:prstGeom>
        </p:spPr>
        <p:txBody>
          <a:bodyPr lIns="0" tIns="0" rIns="0" bIns="0" rtlCol="0" anchor="t">
            <a:spAutoFit/>
          </a:bodyPr>
          <a:lstStyle/>
          <a:p>
            <a:pPr algn="l">
              <a:lnSpc>
                <a:spcPts val="4200"/>
              </a:lnSpc>
              <a:spcBef>
                <a:spcPct val="0"/>
              </a:spcBef>
            </a:pPr>
            <a:r>
              <a:rPr lang="en-US" sz="3000" dirty="0">
                <a:solidFill>
                  <a:srgbClr val="000000"/>
                </a:solidFill>
                <a:latin typeface="Arial" panose="020B0604020202020204" pitchFamily="34" charset="0"/>
                <a:ea typeface="Times New Roman"/>
                <a:cs typeface="Arial" panose="020B0604020202020204" pitchFamily="34" charset="0"/>
                <a:sym typeface="Times New Roman"/>
              </a:rPr>
              <a:t>Conclusion</a:t>
            </a:r>
          </a:p>
        </p:txBody>
      </p:sp>
      <p:sp>
        <p:nvSpPr>
          <p:cNvPr id="28" name="Freeform 28"/>
          <p:cNvSpPr/>
          <p:nvPr/>
        </p:nvSpPr>
        <p:spPr>
          <a:xfrm>
            <a:off x="7332550" y="9365120"/>
            <a:ext cx="437982" cy="565138"/>
          </a:xfrm>
          <a:custGeom>
            <a:avLst/>
            <a:gdLst/>
            <a:ahLst/>
            <a:cxnLst/>
            <a:rect l="l" t="t" r="r" b="b"/>
            <a:pathLst>
              <a:path w="437982" h="565138">
                <a:moveTo>
                  <a:pt x="0" y="0"/>
                </a:moveTo>
                <a:lnTo>
                  <a:pt x="437982" y="0"/>
                </a:lnTo>
                <a:lnTo>
                  <a:pt x="437982" y="565138"/>
                </a:lnTo>
                <a:lnTo>
                  <a:pt x="0" y="56513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29" name="TextBox 29"/>
          <p:cNvSpPr txBox="1"/>
          <p:nvPr/>
        </p:nvSpPr>
        <p:spPr>
          <a:xfrm>
            <a:off x="8072310" y="9333364"/>
            <a:ext cx="5912477" cy="491481"/>
          </a:xfrm>
          <a:prstGeom prst="rect">
            <a:avLst/>
          </a:prstGeom>
        </p:spPr>
        <p:txBody>
          <a:bodyPr lIns="0" tIns="0" rIns="0" bIns="0" rtlCol="0" anchor="t">
            <a:spAutoFit/>
          </a:bodyPr>
          <a:lstStyle/>
          <a:p>
            <a:pPr algn="l">
              <a:lnSpc>
                <a:spcPts val="4200"/>
              </a:lnSpc>
              <a:spcBef>
                <a:spcPct val="0"/>
              </a:spcBef>
            </a:pPr>
            <a:r>
              <a:rPr lang="en-US" sz="3000" dirty="0">
                <a:solidFill>
                  <a:srgbClr val="000000"/>
                </a:solidFill>
                <a:latin typeface="Arial" panose="020B0604020202020204" pitchFamily="34" charset="0"/>
                <a:ea typeface="Times New Roman"/>
                <a:cs typeface="Arial" panose="020B0604020202020204" pitchFamily="34" charset="0"/>
                <a:sym typeface="Times New Roman"/>
              </a:rPr>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3F3F5"/>
        </a:solidFill>
        <a:effectLst/>
      </p:bgPr>
    </p:bg>
    <p:spTree>
      <p:nvGrpSpPr>
        <p:cNvPr id="1" name=""/>
        <p:cNvGrpSpPr/>
        <p:nvPr/>
      </p:nvGrpSpPr>
      <p:grpSpPr>
        <a:xfrm>
          <a:off x="0" y="0"/>
          <a:ext cx="0" cy="0"/>
          <a:chOff x="0" y="0"/>
          <a:chExt cx="0" cy="0"/>
        </a:xfrm>
      </p:grpSpPr>
      <p:grpSp>
        <p:nvGrpSpPr>
          <p:cNvPr id="2" name="Group 2"/>
          <p:cNvGrpSpPr/>
          <p:nvPr/>
        </p:nvGrpSpPr>
        <p:grpSpPr>
          <a:xfrm>
            <a:off x="3933242" y="1104900"/>
            <a:ext cx="14354758" cy="7267132"/>
            <a:chOff x="0" y="0"/>
            <a:chExt cx="19139678" cy="9689509"/>
          </a:xfrm>
        </p:grpSpPr>
        <p:sp>
          <p:nvSpPr>
            <p:cNvPr id="3" name="Freeform 3"/>
            <p:cNvSpPr/>
            <p:nvPr/>
          </p:nvSpPr>
          <p:spPr>
            <a:xfrm>
              <a:off x="0" y="0"/>
              <a:ext cx="8587327" cy="9689509"/>
            </a:xfrm>
            <a:custGeom>
              <a:avLst/>
              <a:gdLst/>
              <a:ahLst/>
              <a:cxnLst/>
              <a:rect l="l" t="t" r="r" b="b"/>
              <a:pathLst>
                <a:path w="8587327" h="9689509">
                  <a:moveTo>
                    <a:pt x="0" y="0"/>
                  </a:moveTo>
                  <a:lnTo>
                    <a:pt x="8587327" y="0"/>
                  </a:lnTo>
                  <a:lnTo>
                    <a:pt x="8587327" y="9689509"/>
                  </a:lnTo>
                  <a:lnTo>
                    <a:pt x="0" y="968950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9487468" y="707267"/>
              <a:ext cx="4891232" cy="924888"/>
            </a:xfrm>
            <a:custGeom>
              <a:avLst/>
              <a:gdLst/>
              <a:ahLst/>
              <a:cxnLst/>
              <a:rect l="l" t="t" r="r" b="b"/>
              <a:pathLst>
                <a:path w="4891232" h="924888">
                  <a:moveTo>
                    <a:pt x="0" y="0"/>
                  </a:moveTo>
                  <a:lnTo>
                    <a:pt x="4891233" y="0"/>
                  </a:lnTo>
                  <a:lnTo>
                    <a:pt x="4891233" y="924888"/>
                  </a:lnTo>
                  <a:lnTo>
                    <a:pt x="0" y="92488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9487468" y="2544789"/>
              <a:ext cx="4891232" cy="924888"/>
            </a:xfrm>
            <a:custGeom>
              <a:avLst/>
              <a:gdLst/>
              <a:ahLst/>
              <a:cxnLst/>
              <a:rect l="l" t="t" r="r" b="b"/>
              <a:pathLst>
                <a:path w="4891232" h="924888">
                  <a:moveTo>
                    <a:pt x="0" y="0"/>
                  </a:moveTo>
                  <a:lnTo>
                    <a:pt x="4891233" y="0"/>
                  </a:lnTo>
                  <a:lnTo>
                    <a:pt x="4891233" y="924888"/>
                  </a:lnTo>
                  <a:lnTo>
                    <a:pt x="0" y="92488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9487468" y="4382311"/>
              <a:ext cx="4891232" cy="924888"/>
            </a:xfrm>
            <a:custGeom>
              <a:avLst/>
              <a:gdLst/>
              <a:ahLst/>
              <a:cxnLst/>
              <a:rect l="l" t="t" r="r" b="b"/>
              <a:pathLst>
                <a:path w="4891232" h="924888">
                  <a:moveTo>
                    <a:pt x="0" y="0"/>
                  </a:moveTo>
                  <a:lnTo>
                    <a:pt x="4891233" y="0"/>
                  </a:lnTo>
                  <a:lnTo>
                    <a:pt x="4891233" y="924887"/>
                  </a:lnTo>
                  <a:lnTo>
                    <a:pt x="0" y="92488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a:off x="9487468" y="6219832"/>
              <a:ext cx="4891232" cy="924888"/>
            </a:xfrm>
            <a:custGeom>
              <a:avLst/>
              <a:gdLst/>
              <a:ahLst/>
              <a:cxnLst/>
              <a:rect l="l" t="t" r="r" b="b"/>
              <a:pathLst>
                <a:path w="4891232" h="924888">
                  <a:moveTo>
                    <a:pt x="0" y="0"/>
                  </a:moveTo>
                  <a:lnTo>
                    <a:pt x="4891233" y="0"/>
                  </a:lnTo>
                  <a:lnTo>
                    <a:pt x="4891233" y="924888"/>
                  </a:lnTo>
                  <a:lnTo>
                    <a:pt x="0" y="92488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8" name="Freeform 8"/>
            <p:cNvSpPr/>
            <p:nvPr/>
          </p:nvSpPr>
          <p:spPr>
            <a:xfrm>
              <a:off x="9487468" y="8057354"/>
              <a:ext cx="4891232" cy="924888"/>
            </a:xfrm>
            <a:custGeom>
              <a:avLst/>
              <a:gdLst/>
              <a:ahLst/>
              <a:cxnLst/>
              <a:rect l="l" t="t" r="r" b="b"/>
              <a:pathLst>
                <a:path w="4891232" h="924888">
                  <a:moveTo>
                    <a:pt x="0" y="0"/>
                  </a:moveTo>
                  <a:lnTo>
                    <a:pt x="4891233" y="0"/>
                  </a:lnTo>
                  <a:lnTo>
                    <a:pt x="4891233" y="924888"/>
                  </a:lnTo>
                  <a:lnTo>
                    <a:pt x="0" y="924888"/>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9" name="Freeform 9"/>
            <p:cNvSpPr/>
            <p:nvPr/>
          </p:nvSpPr>
          <p:spPr>
            <a:xfrm>
              <a:off x="4042972" y="439742"/>
              <a:ext cx="501384" cy="501384"/>
            </a:xfrm>
            <a:custGeom>
              <a:avLst/>
              <a:gdLst/>
              <a:ahLst/>
              <a:cxnLst/>
              <a:rect l="l" t="t" r="r" b="b"/>
              <a:pathLst>
                <a:path w="501384" h="501384">
                  <a:moveTo>
                    <a:pt x="0" y="0"/>
                  </a:moveTo>
                  <a:lnTo>
                    <a:pt x="501384" y="0"/>
                  </a:lnTo>
                  <a:lnTo>
                    <a:pt x="501384" y="501384"/>
                  </a:lnTo>
                  <a:lnTo>
                    <a:pt x="0" y="501384"/>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0" name="Freeform 10"/>
            <p:cNvSpPr/>
            <p:nvPr/>
          </p:nvSpPr>
          <p:spPr>
            <a:xfrm>
              <a:off x="6472499" y="1404785"/>
              <a:ext cx="722138" cy="722138"/>
            </a:xfrm>
            <a:custGeom>
              <a:avLst/>
              <a:gdLst/>
              <a:ahLst/>
              <a:cxnLst/>
              <a:rect l="l" t="t" r="r" b="b"/>
              <a:pathLst>
                <a:path w="722138" h="722138">
                  <a:moveTo>
                    <a:pt x="0" y="0"/>
                  </a:moveTo>
                  <a:lnTo>
                    <a:pt x="722138" y="0"/>
                  </a:lnTo>
                  <a:lnTo>
                    <a:pt x="722138" y="722138"/>
                  </a:lnTo>
                  <a:lnTo>
                    <a:pt x="0" y="72213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1" name="Freeform 11"/>
            <p:cNvSpPr/>
            <p:nvPr/>
          </p:nvSpPr>
          <p:spPr>
            <a:xfrm>
              <a:off x="7577424" y="3918001"/>
              <a:ext cx="695837" cy="695837"/>
            </a:xfrm>
            <a:custGeom>
              <a:avLst/>
              <a:gdLst/>
              <a:ahLst/>
              <a:cxnLst/>
              <a:rect l="l" t="t" r="r" b="b"/>
              <a:pathLst>
                <a:path w="695837" h="695837">
                  <a:moveTo>
                    <a:pt x="0" y="0"/>
                  </a:moveTo>
                  <a:lnTo>
                    <a:pt x="695838" y="0"/>
                  </a:lnTo>
                  <a:lnTo>
                    <a:pt x="695838" y="695837"/>
                  </a:lnTo>
                  <a:lnTo>
                    <a:pt x="0" y="695837"/>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12" name="Freeform 12"/>
            <p:cNvSpPr/>
            <p:nvPr/>
          </p:nvSpPr>
          <p:spPr>
            <a:xfrm>
              <a:off x="6526401" y="6331228"/>
              <a:ext cx="614334" cy="702096"/>
            </a:xfrm>
            <a:custGeom>
              <a:avLst/>
              <a:gdLst/>
              <a:ahLst/>
              <a:cxnLst/>
              <a:rect l="l" t="t" r="r" b="b"/>
              <a:pathLst>
                <a:path w="614334" h="702096">
                  <a:moveTo>
                    <a:pt x="0" y="0"/>
                  </a:moveTo>
                  <a:lnTo>
                    <a:pt x="614334" y="0"/>
                  </a:lnTo>
                  <a:lnTo>
                    <a:pt x="614334" y="702096"/>
                  </a:lnTo>
                  <a:lnTo>
                    <a:pt x="0" y="702096"/>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txBody>
            <a:bodyPr/>
            <a:lstStyle/>
            <a:p>
              <a:endParaRPr lang="en-GB"/>
            </a:p>
          </p:txBody>
        </p:sp>
        <p:sp>
          <p:nvSpPr>
            <p:cNvPr id="13" name="Freeform 13"/>
            <p:cNvSpPr/>
            <p:nvPr/>
          </p:nvSpPr>
          <p:spPr>
            <a:xfrm>
              <a:off x="4042972" y="7499156"/>
              <a:ext cx="589236" cy="589236"/>
            </a:xfrm>
            <a:custGeom>
              <a:avLst/>
              <a:gdLst/>
              <a:ahLst/>
              <a:cxnLst/>
              <a:rect l="l" t="t" r="r" b="b"/>
              <a:pathLst>
                <a:path w="589236" h="589236">
                  <a:moveTo>
                    <a:pt x="0" y="0"/>
                  </a:moveTo>
                  <a:lnTo>
                    <a:pt x="589236" y="0"/>
                  </a:lnTo>
                  <a:lnTo>
                    <a:pt x="589236" y="589236"/>
                  </a:lnTo>
                  <a:lnTo>
                    <a:pt x="0" y="589236"/>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GB"/>
            </a:p>
          </p:txBody>
        </p:sp>
        <p:sp>
          <p:nvSpPr>
            <p:cNvPr id="14" name="TextBox 14"/>
            <p:cNvSpPr txBox="1"/>
            <p:nvPr/>
          </p:nvSpPr>
          <p:spPr>
            <a:xfrm>
              <a:off x="2660276" y="3610884"/>
              <a:ext cx="3266774" cy="1517302"/>
            </a:xfrm>
            <a:prstGeom prst="rect">
              <a:avLst/>
            </a:prstGeom>
          </p:spPr>
          <p:txBody>
            <a:bodyPr lIns="0" tIns="0" rIns="0" bIns="0" rtlCol="0" anchor="t">
              <a:spAutoFit/>
            </a:bodyPr>
            <a:lstStyle/>
            <a:p>
              <a:pPr algn="ctr">
                <a:lnSpc>
                  <a:spcPts val="4597"/>
                </a:lnSpc>
              </a:pPr>
              <a:r>
                <a:rPr lang="en-US" sz="3283" b="1">
                  <a:solidFill>
                    <a:srgbClr val="000000"/>
                  </a:solidFill>
                  <a:latin typeface="Times New Roman Bold"/>
                  <a:ea typeface="Times New Roman Bold"/>
                  <a:cs typeface="Times New Roman Bold"/>
                  <a:sym typeface="Times New Roman Bold"/>
                </a:rPr>
                <a:t>Introduction to Tesco PLC</a:t>
              </a:r>
            </a:p>
          </p:txBody>
        </p:sp>
        <p:sp>
          <p:nvSpPr>
            <p:cNvPr id="15" name="TextBox 15"/>
            <p:cNvSpPr txBox="1"/>
            <p:nvPr/>
          </p:nvSpPr>
          <p:spPr>
            <a:xfrm>
              <a:off x="10670208" y="833548"/>
              <a:ext cx="3708493" cy="651302"/>
            </a:xfrm>
            <a:prstGeom prst="rect">
              <a:avLst/>
            </a:prstGeom>
          </p:spPr>
          <p:txBody>
            <a:bodyPr lIns="0" tIns="0" rIns="0" bIns="0" rtlCol="0" anchor="t">
              <a:spAutoFit/>
            </a:bodyPr>
            <a:lstStyle/>
            <a:p>
              <a:pPr algn="l">
                <a:lnSpc>
                  <a:spcPts val="4086"/>
                </a:lnSpc>
              </a:pPr>
              <a:r>
                <a:rPr lang="en-US" sz="2918" b="1">
                  <a:solidFill>
                    <a:srgbClr val="000000"/>
                  </a:solidFill>
                  <a:latin typeface="Times New Roman Bold"/>
                  <a:ea typeface="Times New Roman Bold"/>
                  <a:cs typeface="Times New Roman Bold"/>
                  <a:sym typeface="Times New Roman Bold"/>
                </a:rPr>
                <a:t>Founded</a:t>
              </a:r>
            </a:p>
          </p:txBody>
        </p:sp>
        <p:sp>
          <p:nvSpPr>
            <p:cNvPr id="16" name="TextBox 16"/>
            <p:cNvSpPr txBox="1"/>
            <p:nvPr/>
          </p:nvSpPr>
          <p:spPr>
            <a:xfrm>
              <a:off x="10670208" y="2648244"/>
              <a:ext cx="3708493" cy="651302"/>
            </a:xfrm>
            <a:prstGeom prst="rect">
              <a:avLst/>
            </a:prstGeom>
          </p:spPr>
          <p:txBody>
            <a:bodyPr lIns="0" tIns="0" rIns="0" bIns="0" rtlCol="0" anchor="t">
              <a:spAutoFit/>
            </a:bodyPr>
            <a:lstStyle/>
            <a:p>
              <a:pPr algn="l">
                <a:lnSpc>
                  <a:spcPts val="4086"/>
                </a:lnSpc>
              </a:pPr>
              <a:r>
                <a:rPr lang="en-US" sz="2918" b="1">
                  <a:solidFill>
                    <a:srgbClr val="000000"/>
                  </a:solidFill>
                  <a:latin typeface="Times New Roman Bold"/>
                  <a:ea typeface="Times New Roman Bold"/>
                  <a:cs typeface="Times New Roman Bold"/>
                  <a:sym typeface="Times New Roman Bold"/>
                </a:rPr>
                <a:t>Market Position</a:t>
              </a:r>
            </a:p>
          </p:txBody>
        </p:sp>
        <p:sp>
          <p:nvSpPr>
            <p:cNvPr id="17" name="TextBox 17"/>
            <p:cNvSpPr txBox="1"/>
            <p:nvPr/>
          </p:nvSpPr>
          <p:spPr>
            <a:xfrm>
              <a:off x="14685688" y="633284"/>
              <a:ext cx="4453989" cy="1512153"/>
            </a:xfrm>
            <a:prstGeom prst="rect">
              <a:avLst/>
            </a:prstGeom>
          </p:spPr>
          <p:txBody>
            <a:bodyPr lIns="0" tIns="0" rIns="0" bIns="0" rtlCol="0" anchor="t">
              <a:spAutoFit/>
            </a:bodyPr>
            <a:lstStyle/>
            <a:p>
              <a:pPr algn="l">
                <a:lnSpc>
                  <a:spcPts val="3064"/>
                </a:lnSpc>
              </a:pPr>
              <a:r>
                <a:rPr lang="en-US" sz="2189">
                  <a:solidFill>
                    <a:srgbClr val="000000"/>
                  </a:solidFill>
                  <a:latin typeface="Times New Roman"/>
                  <a:ea typeface="Times New Roman"/>
                  <a:cs typeface="Times New Roman"/>
                  <a:sym typeface="Times New Roman"/>
                </a:rPr>
                <a:t>Tesco was founded in 1919 by </a:t>
              </a:r>
              <a:r>
                <a:rPr lang="en-US" sz="2189" u="none">
                  <a:solidFill>
                    <a:srgbClr val="000000"/>
                  </a:solidFill>
                  <a:latin typeface="Times New Roman"/>
                  <a:ea typeface="Times New Roman"/>
                  <a:cs typeface="Times New Roman"/>
                  <a:sym typeface="Times New Roman"/>
                </a:rPr>
                <a:t>Jack Cohen</a:t>
              </a:r>
              <a:r>
                <a:rPr lang="en-US" sz="2189">
                  <a:solidFill>
                    <a:srgbClr val="000000"/>
                  </a:solidFill>
                  <a:latin typeface="Times New Roman"/>
                  <a:ea typeface="Times New Roman"/>
                  <a:cs typeface="Times New Roman"/>
                  <a:sym typeface="Times New Roman"/>
                </a:rPr>
                <a:t> in the East End of London</a:t>
              </a:r>
            </a:p>
          </p:txBody>
        </p:sp>
        <p:sp>
          <p:nvSpPr>
            <p:cNvPr id="18" name="TextBox 18"/>
            <p:cNvSpPr txBox="1"/>
            <p:nvPr/>
          </p:nvSpPr>
          <p:spPr>
            <a:xfrm>
              <a:off x="14685688" y="2806822"/>
              <a:ext cx="3660057" cy="492724"/>
            </a:xfrm>
            <a:prstGeom prst="rect">
              <a:avLst/>
            </a:prstGeom>
          </p:spPr>
          <p:txBody>
            <a:bodyPr lIns="0" tIns="0" rIns="0" bIns="0" rtlCol="0" anchor="t">
              <a:spAutoFit/>
            </a:bodyPr>
            <a:lstStyle/>
            <a:p>
              <a:pPr algn="l">
                <a:lnSpc>
                  <a:spcPts val="3064"/>
                </a:lnSpc>
              </a:pPr>
              <a:r>
                <a:rPr lang="en-US" sz="2189">
                  <a:solidFill>
                    <a:srgbClr val="000000"/>
                  </a:solidFill>
                  <a:latin typeface="Times New Roman"/>
                  <a:ea typeface="Times New Roman"/>
                  <a:cs typeface="Times New Roman"/>
                  <a:sym typeface="Times New Roman"/>
                </a:rPr>
                <a:t>UK's largest retailer</a:t>
              </a:r>
            </a:p>
          </p:txBody>
        </p:sp>
        <p:sp>
          <p:nvSpPr>
            <p:cNvPr id="19" name="TextBox 19"/>
            <p:cNvSpPr txBox="1"/>
            <p:nvPr/>
          </p:nvSpPr>
          <p:spPr>
            <a:xfrm>
              <a:off x="10670208" y="4480353"/>
              <a:ext cx="3708493" cy="651302"/>
            </a:xfrm>
            <a:prstGeom prst="rect">
              <a:avLst/>
            </a:prstGeom>
          </p:spPr>
          <p:txBody>
            <a:bodyPr lIns="0" tIns="0" rIns="0" bIns="0" rtlCol="0" anchor="t">
              <a:spAutoFit/>
            </a:bodyPr>
            <a:lstStyle/>
            <a:p>
              <a:pPr algn="l">
                <a:lnSpc>
                  <a:spcPts val="4086"/>
                </a:lnSpc>
              </a:pPr>
              <a:r>
                <a:rPr lang="en-US" sz="2918" b="1">
                  <a:solidFill>
                    <a:srgbClr val="000000"/>
                  </a:solidFill>
                  <a:latin typeface="Times New Roman Bold"/>
                  <a:ea typeface="Times New Roman Bold"/>
                  <a:cs typeface="Times New Roman Bold"/>
                  <a:sym typeface="Times New Roman Bold"/>
                </a:rPr>
                <a:t>Operations</a:t>
              </a:r>
            </a:p>
          </p:txBody>
        </p:sp>
        <p:sp>
          <p:nvSpPr>
            <p:cNvPr id="20" name="TextBox 20"/>
            <p:cNvSpPr txBox="1"/>
            <p:nvPr/>
          </p:nvSpPr>
          <p:spPr>
            <a:xfrm>
              <a:off x="14685688" y="4308328"/>
              <a:ext cx="4070712" cy="1002439"/>
            </a:xfrm>
            <a:prstGeom prst="rect">
              <a:avLst/>
            </a:prstGeom>
          </p:spPr>
          <p:txBody>
            <a:bodyPr lIns="0" tIns="0" rIns="0" bIns="0" rtlCol="0" anchor="t">
              <a:spAutoFit/>
            </a:bodyPr>
            <a:lstStyle/>
            <a:p>
              <a:pPr algn="l">
                <a:lnSpc>
                  <a:spcPts val="3064"/>
                </a:lnSpc>
              </a:pPr>
              <a:r>
                <a:rPr lang="en-US" sz="2189">
                  <a:solidFill>
                    <a:srgbClr val="000000"/>
                  </a:solidFill>
                  <a:latin typeface="Times New Roman"/>
                  <a:ea typeface="Times New Roman"/>
                  <a:cs typeface="Times New Roman"/>
                  <a:sym typeface="Times New Roman"/>
                </a:rPr>
                <a:t>Over 4,000 stores across UK and Ireland</a:t>
              </a:r>
            </a:p>
          </p:txBody>
        </p:sp>
        <p:sp>
          <p:nvSpPr>
            <p:cNvPr id="21" name="TextBox 21"/>
            <p:cNvSpPr txBox="1"/>
            <p:nvPr/>
          </p:nvSpPr>
          <p:spPr>
            <a:xfrm>
              <a:off x="10670208" y="6264553"/>
              <a:ext cx="3708493" cy="651302"/>
            </a:xfrm>
            <a:prstGeom prst="rect">
              <a:avLst/>
            </a:prstGeom>
          </p:spPr>
          <p:txBody>
            <a:bodyPr lIns="0" tIns="0" rIns="0" bIns="0" rtlCol="0" anchor="t">
              <a:spAutoFit/>
            </a:bodyPr>
            <a:lstStyle/>
            <a:p>
              <a:pPr algn="l">
                <a:lnSpc>
                  <a:spcPts val="4086"/>
                </a:lnSpc>
              </a:pPr>
              <a:r>
                <a:rPr lang="en-US" sz="2918" b="1">
                  <a:solidFill>
                    <a:srgbClr val="000000"/>
                  </a:solidFill>
                  <a:latin typeface="Times New Roman Bold"/>
                  <a:ea typeface="Times New Roman Bold"/>
                  <a:cs typeface="Times New Roman Bold"/>
                  <a:sym typeface="Times New Roman Bold"/>
                </a:rPr>
                <a:t>Workforce</a:t>
              </a:r>
            </a:p>
          </p:txBody>
        </p:sp>
        <p:sp>
          <p:nvSpPr>
            <p:cNvPr id="22" name="TextBox 22"/>
            <p:cNvSpPr txBox="1"/>
            <p:nvPr/>
          </p:nvSpPr>
          <p:spPr>
            <a:xfrm>
              <a:off x="14685688" y="6145849"/>
              <a:ext cx="4070712" cy="1002439"/>
            </a:xfrm>
            <a:prstGeom prst="rect">
              <a:avLst/>
            </a:prstGeom>
          </p:spPr>
          <p:txBody>
            <a:bodyPr lIns="0" tIns="0" rIns="0" bIns="0" rtlCol="0" anchor="t">
              <a:spAutoFit/>
            </a:bodyPr>
            <a:lstStyle/>
            <a:p>
              <a:pPr algn="l">
                <a:lnSpc>
                  <a:spcPts val="3064"/>
                </a:lnSpc>
              </a:pPr>
              <a:r>
                <a:rPr lang="en-US" sz="2189">
                  <a:solidFill>
                    <a:srgbClr val="000000"/>
                  </a:solidFill>
                  <a:latin typeface="Times New Roman"/>
                  <a:ea typeface="Times New Roman"/>
                  <a:cs typeface="Times New Roman"/>
                  <a:sym typeface="Times New Roman"/>
                </a:rPr>
                <a:t>Approximately 300,000+ employees</a:t>
              </a:r>
            </a:p>
          </p:txBody>
        </p:sp>
        <p:sp>
          <p:nvSpPr>
            <p:cNvPr id="23" name="TextBox 23"/>
            <p:cNvSpPr txBox="1"/>
            <p:nvPr/>
          </p:nvSpPr>
          <p:spPr>
            <a:xfrm>
              <a:off x="10670208" y="8166980"/>
              <a:ext cx="3708493" cy="651302"/>
            </a:xfrm>
            <a:prstGeom prst="rect">
              <a:avLst/>
            </a:prstGeom>
          </p:spPr>
          <p:txBody>
            <a:bodyPr lIns="0" tIns="0" rIns="0" bIns="0" rtlCol="0" anchor="t">
              <a:spAutoFit/>
            </a:bodyPr>
            <a:lstStyle/>
            <a:p>
              <a:pPr algn="l">
                <a:lnSpc>
                  <a:spcPts val="4086"/>
                </a:lnSpc>
              </a:pPr>
              <a:r>
                <a:rPr lang="en-US" sz="2918" b="1">
                  <a:solidFill>
                    <a:srgbClr val="000000"/>
                  </a:solidFill>
                  <a:latin typeface="Times New Roman Bold"/>
                  <a:ea typeface="Times New Roman Bold"/>
                  <a:cs typeface="Times New Roman Bold"/>
                  <a:sym typeface="Times New Roman Bold"/>
                </a:rPr>
                <a:t>Core Business</a:t>
              </a:r>
            </a:p>
          </p:txBody>
        </p:sp>
        <p:sp>
          <p:nvSpPr>
            <p:cNvPr id="24" name="TextBox 24"/>
            <p:cNvSpPr txBox="1"/>
            <p:nvPr/>
          </p:nvSpPr>
          <p:spPr>
            <a:xfrm>
              <a:off x="14685688" y="7983371"/>
              <a:ext cx="3660057" cy="1512153"/>
            </a:xfrm>
            <a:prstGeom prst="rect">
              <a:avLst/>
            </a:prstGeom>
          </p:spPr>
          <p:txBody>
            <a:bodyPr lIns="0" tIns="0" rIns="0" bIns="0" rtlCol="0" anchor="t">
              <a:spAutoFit/>
            </a:bodyPr>
            <a:lstStyle/>
            <a:p>
              <a:pPr algn="l">
                <a:lnSpc>
                  <a:spcPts val="3064"/>
                </a:lnSpc>
              </a:pPr>
              <a:r>
                <a:rPr lang="en-US" sz="2189">
                  <a:solidFill>
                    <a:srgbClr val="000000"/>
                  </a:solidFill>
                  <a:latin typeface="Times New Roman"/>
                  <a:ea typeface="Times New Roman"/>
                  <a:cs typeface="Times New Roman"/>
                  <a:sym typeface="Times New Roman"/>
                </a:rPr>
                <a:t>Grocery and general merchandise (Tesco, 2025)</a:t>
              </a:r>
            </a:p>
          </p:txBody>
        </p:sp>
      </p:grpSp>
      <p:grpSp>
        <p:nvGrpSpPr>
          <p:cNvPr id="25" name="Group 25"/>
          <p:cNvGrpSpPr/>
          <p:nvPr/>
        </p:nvGrpSpPr>
        <p:grpSpPr>
          <a:xfrm>
            <a:off x="225100" y="2971513"/>
            <a:ext cx="4722305" cy="5566340"/>
            <a:chOff x="0" y="0"/>
            <a:chExt cx="7193375" cy="8479073"/>
          </a:xfrm>
        </p:grpSpPr>
        <p:sp>
          <p:nvSpPr>
            <p:cNvPr id="26" name="Freeform 26"/>
            <p:cNvSpPr/>
            <p:nvPr/>
          </p:nvSpPr>
          <p:spPr>
            <a:xfrm>
              <a:off x="0" y="0"/>
              <a:ext cx="7193375" cy="8479072"/>
            </a:xfrm>
            <a:custGeom>
              <a:avLst/>
              <a:gdLst/>
              <a:ahLst/>
              <a:cxnLst/>
              <a:rect l="l" t="t" r="r" b="b"/>
              <a:pathLst>
                <a:path w="7193375" h="8479072">
                  <a:moveTo>
                    <a:pt x="0" y="0"/>
                  </a:moveTo>
                  <a:lnTo>
                    <a:pt x="7193375" y="0"/>
                  </a:lnTo>
                  <a:lnTo>
                    <a:pt x="7193375" y="8479072"/>
                  </a:lnTo>
                  <a:lnTo>
                    <a:pt x="0" y="8479072"/>
                  </a:lnTo>
                  <a:close/>
                </a:path>
              </a:pathLst>
            </a:custGeom>
            <a:solidFill>
              <a:srgbClr val="E8F4FD"/>
            </a:solidFill>
          </p:spPr>
          <p:txBody>
            <a:bodyPr/>
            <a:lstStyle/>
            <a:p>
              <a:endParaRPr lang="en-GB"/>
            </a:p>
          </p:txBody>
        </p:sp>
      </p:grpSp>
      <p:grpSp>
        <p:nvGrpSpPr>
          <p:cNvPr id="27" name="Group 27"/>
          <p:cNvGrpSpPr/>
          <p:nvPr/>
        </p:nvGrpSpPr>
        <p:grpSpPr>
          <a:xfrm>
            <a:off x="444742" y="2971513"/>
            <a:ext cx="4283021" cy="803682"/>
            <a:chOff x="0" y="0"/>
            <a:chExt cx="6524224" cy="1224229"/>
          </a:xfrm>
        </p:grpSpPr>
        <p:sp>
          <p:nvSpPr>
            <p:cNvPr id="28" name="Freeform 28"/>
            <p:cNvSpPr/>
            <p:nvPr/>
          </p:nvSpPr>
          <p:spPr>
            <a:xfrm>
              <a:off x="0" y="0"/>
              <a:ext cx="6524224" cy="1224229"/>
            </a:xfrm>
            <a:custGeom>
              <a:avLst/>
              <a:gdLst/>
              <a:ahLst/>
              <a:cxnLst/>
              <a:rect l="l" t="t" r="r" b="b"/>
              <a:pathLst>
                <a:path w="6524224" h="1224229">
                  <a:moveTo>
                    <a:pt x="0" y="0"/>
                  </a:moveTo>
                  <a:lnTo>
                    <a:pt x="6524224" y="0"/>
                  </a:lnTo>
                  <a:lnTo>
                    <a:pt x="6524224" y="1224229"/>
                  </a:lnTo>
                  <a:lnTo>
                    <a:pt x="0" y="1224229"/>
                  </a:lnTo>
                  <a:close/>
                </a:path>
              </a:pathLst>
            </a:custGeom>
            <a:blipFill>
              <a:blip r:embed="rId25">
                <a:alphaModFix amt="0"/>
              </a:blip>
              <a:stretch>
                <a:fillRect t="-101564" r="-45760" b="-101153"/>
              </a:stretch>
            </a:blipFill>
          </p:spPr>
          <p:txBody>
            <a:bodyPr/>
            <a:lstStyle/>
            <a:p>
              <a:endParaRPr lang="en-GB"/>
            </a:p>
          </p:txBody>
        </p:sp>
        <p:sp>
          <p:nvSpPr>
            <p:cNvPr id="29" name="TextBox 29"/>
            <p:cNvSpPr txBox="1"/>
            <p:nvPr/>
          </p:nvSpPr>
          <p:spPr>
            <a:xfrm>
              <a:off x="0" y="-142875"/>
              <a:ext cx="6524224" cy="1367104"/>
            </a:xfrm>
            <a:prstGeom prst="rect">
              <a:avLst/>
            </a:prstGeom>
          </p:spPr>
          <p:txBody>
            <a:bodyPr lIns="0" tIns="0" rIns="0" bIns="0" rtlCol="0" anchor="ctr"/>
            <a:lstStyle/>
            <a:p>
              <a:pPr algn="l">
                <a:lnSpc>
                  <a:spcPts val="5776"/>
                </a:lnSpc>
              </a:pPr>
              <a:r>
                <a:rPr lang="en-US" sz="3800" b="1" dirty="0">
                  <a:solidFill>
                    <a:srgbClr val="00539F"/>
                  </a:solidFill>
                  <a:latin typeface="Arial" panose="020B0604020202020204" pitchFamily="34" charset="0"/>
                  <a:ea typeface="Times New Roman Bold"/>
                  <a:cs typeface="Arial" panose="020B0604020202020204" pitchFamily="34" charset="0"/>
                  <a:sym typeface="Times New Roman Bold"/>
                </a:rPr>
                <a:t>HR Priority</a:t>
              </a:r>
            </a:p>
          </p:txBody>
        </p:sp>
      </p:grpSp>
      <p:grpSp>
        <p:nvGrpSpPr>
          <p:cNvPr id="30" name="Group 30"/>
          <p:cNvGrpSpPr/>
          <p:nvPr/>
        </p:nvGrpSpPr>
        <p:grpSpPr>
          <a:xfrm>
            <a:off x="444742" y="3775195"/>
            <a:ext cx="4502663" cy="4898004"/>
            <a:chOff x="0" y="0"/>
            <a:chExt cx="6858799" cy="7461013"/>
          </a:xfrm>
        </p:grpSpPr>
        <p:sp>
          <p:nvSpPr>
            <p:cNvPr id="31" name="Freeform 31"/>
            <p:cNvSpPr/>
            <p:nvPr/>
          </p:nvSpPr>
          <p:spPr>
            <a:xfrm>
              <a:off x="0" y="0"/>
              <a:ext cx="6524224" cy="7254843"/>
            </a:xfrm>
            <a:custGeom>
              <a:avLst/>
              <a:gdLst/>
              <a:ahLst/>
              <a:cxnLst/>
              <a:rect l="l" t="t" r="r" b="b"/>
              <a:pathLst>
                <a:path w="6524224" h="7254843">
                  <a:moveTo>
                    <a:pt x="0" y="0"/>
                  </a:moveTo>
                  <a:lnTo>
                    <a:pt x="6524224" y="0"/>
                  </a:lnTo>
                  <a:lnTo>
                    <a:pt x="6524224" y="7254843"/>
                  </a:lnTo>
                  <a:lnTo>
                    <a:pt x="0" y="7254843"/>
                  </a:lnTo>
                  <a:close/>
                </a:path>
              </a:pathLst>
            </a:custGeom>
            <a:blipFill>
              <a:blip r:embed="rId25">
                <a:alphaModFix amt="0"/>
              </a:blip>
              <a:stretch>
                <a:fillRect l="-47001" r="-92762" b="15973"/>
              </a:stretch>
            </a:blipFill>
          </p:spPr>
          <p:txBody>
            <a:bodyPr/>
            <a:lstStyle/>
            <a:p>
              <a:endParaRPr lang="en-GB"/>
            </a:p>
          </p:txBody>
        </p:sp>
        <p:sp>
          <p:nvSpPr>
            <p:cNvPr id="32" name="TextBox 32"/>
            <p:cNvSpPr txBox="1"/>
            <p:nvPr/>
          </p:nvSpPr>
          <p:spPr>
            <a:xfrm>
              <a:off x="29018" y="53769"/>
              <a:ext cx="6829781" cy="7407244"/>
            </a:xfrm>
            <a:prstGeom prst="rect">
              <a:avLst/>
            </a:prstGeom>
          </p:spPr>
          <p:txBody>
            <a:bodyPr lIns="0" tIns="0" rIns="0" bIns="0" rtlCol="0" anchor="ctr"/>
            <a:lstStyle/>
            <a:p>
              <a:pPr algn="l">
                <a:lnSpc>
                  <a:spcPts val="4731"/>
                </a:lnSpc>
              </a:pPr>
              <a:r>
                <a:rPr lang="en-US" sz="2799" dirty="0">
                  <a:solidFill>
                    <a:srgbClr val="2C3E50"/>
                  </a:solidFill>
                  <a:latin typeface="Arial" panose="020B0604020202020204" pitchFamily="34" charset="0"/>
                  <a:ea typeface="Times New Roman"/>
                  <a:cs typeface="Arial" panose="020B0604020202020204" pitchFamily="34" charset="0"/>
                  <a:sym typeface="Times New Roman"/>
                </a:rPr>
                <a:t>Attracting and developing talent is essential for sustainable business growth and maintaining competitive advantage in the retail sector. Effective recruitment ensures operational excellence across all stores.</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3F3F5"/>
        </a:solidFill>
        <a:effectLst/>
      </p:bgPr>
    </p:bg>
    <p:spTree>
      <p:nvGrpSpPr>
        <p:cNvPr id="1" name=""/>
        <p:cNvGrpSpPr/>
        <p:nvPr/>
      </p:nvGrpSpPr>
      <p:grpSpPr>
        <a:xfrm>
          <a:off x="0" y="0"/>
          <a:ext cx="0" cy="0"/>
          <a:chOff x="0" y="0"/>
          <a:chExt cx="0" cy="0"/>
        </a:xfrm>
      </p:grpSpPr>
      <p:grpSp>
        <p:nvGrpSpPr>
          <p:cNvPr id="2" name="Group 2"/>
          <p:cNvGrpSpPr/>
          <p:nvPr/>
        </p:nvGrpSpPr>
        <p:grpSpPr>
          <a:xfrm>
            <a:off x="6621604" y="2621228"/>
            <a:ext cx="5044545" cy="504454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57150" cap="sq">
              <a:solidFill>
                <a:srgbClr val="E7E8EC"/>
              </a:solidFill>
              <a:prstDash val="sysDot"/>
              <a:miter/>
            </a:ln>
          </p:spPr>
          <p:txBody>
            <a:bodyPr/>
            <a:lstStyle/>
            <a:p>
              <a:endParaRPr lang="en-GB"/>
            </a:p>
          </p:txBody>
        </p:sp>
        <p:sp>
          <p:nvSpPr>
            <p:cNvPr id="4" name="TextBox 4"/>
            <p:cNvSpPr txBox="1"/>
            <p:nvPr/>
          </p:nvSpPr>
          <p:spPr>
            <a:xfrm>
              <a:off x="76200" y="19050"/>
              <a:ext cx="660400" cy="717550"/>
            </a:xfrm>
            <a:prstGeom prst="rect">
              <a:avLst/>
            </a:prstGeom>
          </p:spPr>
          <p:txBody>
            <a:bodyPr lIns="50800" tIns="50800" rIns="50800" bIns="50800" rtlCol="0" anchor="ctr"/>
            <a:lstStyle/>
            <a:p>
              <a:pPr algn="ctr">
                <a:lnSpc>
                  <a:spcPts val="4480"/>
                </a:lnSpc>
              </a:pPr>
              <a:endParaRPr/>
            </a:p>
          </p:txBody>
        </p:sp>
      </p:grpSp>
      <p:sp>
        <p:nvSpPr>
          <p:cNvPr id="5" name="Freeform 5"/>
          <p:cNvSpPr/>
          <p:nvPr/>
        </p:nvSpPr>
        <p:spPr>
          <a:xfrm>
            <a:off x="10694161" y="1251735"/>
            <a:ext cx="2707875" cy="2707875"/>
          </a:xfrm>
          <a:custGeom>
            <a:avLst/>
            <a:gdLst/>
            <a:ahLst/>
            <a:cxnLst/>
            <a:rect l="l" t="t" r="r" b="b"/>
            <a:pathLst>
              <a:path w="2707875" h="2707875">
                <a:moveTo>
                  <a:pt x="0" y="0"/>
                </a:moveTo>
                <a:lnTo>
                  <a:pt x="2707875" y="0"/>
                </a:lnTo>
                <a:lnTo>
                  <a:pt x="2707875" y="2707875"/>
                </a:lnTo>
                <a:lnTo>
                  <a:pt x="0" y="270787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flipV="1">
            <a:off x="10694161" y="6327390"/>
            <a:ext cx="2707875" cy="2707875"/>
          </a:xfrm>
          <a:custGeom>
            <a:avLst/>
            <a:gdLst/>
            <a:ahLst/>
            <a:cxnLst/>
            <a:rect l="l" t="t" r="r" b="b"/>
            <a:pathLst>
              <a:path w="2707875" h="2707875">
                <a:moveTo>
                  <a:pt x="0" y="2707875"/>
                </a:moveTo>
                <a:lnTo>
                  <a:pt x="2707875" y="2707875"/>
                </a:lnTo>
                <a:lnTo>
                  <a:pt x="2707875" y="0"/>
                </a:lnTo>
                <a:lnTo>
                  <a:pt x="0" y="0"/>
                </a:lnTo>
                <a:lnTo>
                  <a:pt x="0" y="270787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2700000" flipV="1">
            <a:off x="11648780" y="3789562"/>
            <a:ext cx="2707875" cy="2707875"/>
          </a:xfrm>
          <a:custGeom>
            <a:avLst/>
            <a:gdLst/>
            <a:ahLst/>
            <a:cxnLst/>
            <a:rect l="l" t="t" r="r" b="b"/>
            <a:pathLst>
              <a:path w="2707875" h="2707875">
                <a:moveTo>
                  <a:pt x="0" y="2707876"/>
                </a:moveTo>
                <a:lnTo>
                  <a:pt x="2707875" y="2707876"/>
                </a:lnTo>
                <a:lnTo>
                  <a:pt x="2707875" y="0"/>
                </a:lnTo>
                <a:lnTo>
                  <a:pt x="0" y="0"/>
                </a:lnTo>
                <a:lnTo>
                  <a:pt x="0" y="2707876"/>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rot="-10800000">
            <a:off x="4885716" y="6327390"/>
            <a:ext cx="2707875" cy="2707875"/>
          </a:xfrm>
          <a:custGeom>
            <a:avLst/>
            <a:gdLst/>
            <a:ahLst/>
            <a:cxnLst/>
            <a:rect l="l" t="t" r="r" b="b"/>
            <a:pathLst>
              <a:path w="2707875" h="2707875">
                <a:moveTo>
                  <a:pt x="0" y="0"/>
                </a:moveTo>
                <a:lnTo>
                  <a:pt x="2707875" y="0"/>
                </a:lnTo>
                <a:lnTo>
                  <a:pt x="2707875" y="2707875"/>
                </a:lnTo>
                <a:lnTo>
                  <a:pt x="0" y="27078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Freeform 9"/>
          <p:cNvSpPr/>
          <p:nvPr/>
        </p:nvSpPr>
        <p:spPr>
          <a:xfrm rot="-10800000" flipV="1">
            <a:off x="4885716" y="1251735"/>
            <a:ext cx="2707875" cy="2707875"/>
          </a:xfrm>
          <a:custGeom>
            <a:avLst/>
            <a:gdLst/>
            <a:ahLst/>
            <a:cxnLst/>
            <a:rect l="l" t="t" r="r" b="b"/>
            <a:pathLst>
              <a:path w="2707875" h="2707875">
                <a:moveTo>
                  <a:pt x="0" y="2707875"/>
                </a:moveTo>
                <a:lnTo>
                  <a:pt x="2707875" y="2707875"/>
                </a:lnTo>
                <a:lnTo>
                  <a:pt x="2707875" y="0"/>
                </a:lnTo>
                <a:lnTo>
                  <a:pt x="0" y="0"/>
                </a:lnTo>
                <a:lnTo>
                  <a:pt x="0" y="2707875"/>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0" name="Freeform 10"/>
          <p:cNvSpPr/>
          <p:nvPr/>
        </p:nvSpPr>
        <p:spPr>
          <a:xfrm rot="8100000" flipV="1">
            <a:off x="3926772" y="3789562"/>
            <a:ext cx="2707875" cy="2707875"/>
          </a:xfrm>
          <a:custGeom>
            <a:avLst/>
            <a:gdLst/>
            <a:ahLst/>
            <a:cxnLst/>
            <a:rect l="l" t="t" r="r" b="b"/>
            <a:pathLst>
              <a:path w="2707875" h="2707875">
                <a:moveTo>
                  <a:pt x="0" y="2707876"/>
                </a:moveTo>
                <a:lnTo>
                  <a:pt x="2707875" y="2707876"/>
                </a:lnTo>
                <a:lnTo>
                  <a:pt x="2707875" y="0"/>
                </a:lnTo>
                <a:lnTo>
                  <a:pt x="0" y="0"/>
                </a:lnTo>
                <a:lnTo>
                  <a:pt x="0" y="2707876"/>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grpSp>
        <p:nvGrpSpPr>
          <p:cNvPr id="11" name="Group 11"/>
          <p:cNvGrpSpPr/>
          <p:nvPr/>
        </p:nvGrpSpPr>
        <p:grpSpPr>
          <a:xfrm>
            <a:off x="7032016" y="3031640"/>
            <a:ext cx="4223720" cy="422372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3" name="TextBox 13"/>
            <p:cNvSpPr txBox="1"/>
            <p:nvPr/>
          </p:nvSpPr>
          <p:spPr>
            <a:xfrm>
              <a:off x="76200" y="57150"/>
              <a:ext cx="693425" cy="679450"/>
            </a:xfrm>
            <a:prstGeom prst="rect">
              <a:avLst/>
            </a:prstGeom>
          </p:spPr>
          <p:txBody>
            <a:bodyPr lIns="50800" tIns="50800" rIns="50800" bIns="50800" rtlCol="0" anchor="ctr"/>
            <a:lstStyle/>
            <a:p>
              <a:pPr algn="ctr">
                <a:lnSpc>
                  <a:spcPts val="5592"/>
                </a:lnSpc>
              </a:pPr>
              <a:r>
                <a:rPr lang="en-US" sz="4699" b="1" dirty="0">
                  <a:solidFill>
                    <a:srgbClr val="000000"/>
                  </a:solidFill>
                  <a:latin typeface="Arial" panose="020B0604020202020204" pitchFamily="34" charset="0"/>
                  <a:ea typeface="Times New Roman Bold"/>
                  <a:cs typeface="Arial" panose="020B0604020202020204" pitchFamily="34" charset="0"/>
                  <a:sym typeface="Times New Roman Bold"/>
                </a:rPr>
                <a:t>Recruitment Process Overview</a:t>
              </a:r>
            </a:p>
          </p:txBody>
        </p:sp>
      </p:grpSp>
      <p:grpSp>
        <p:nvGrpSpPr>
          <p:cNvPr id="14" name="Group 14"/>
          <p:cNvGrpSpPr/>
          <p:nvPr/>
        </p:nvGrpSpPr>
        <p:grpSpPr>
          <a:xfrm>
            <a:off x="8641436" y="6327390"/>
            <a:ext cx="185844" cy="185844"/>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4052"/>
            </a:solidFill>
          </p:spPr>
          <p:txBody>
            <a:bodyPr/>
            <a:lstStyle/>
            <a:p>
              <a:endParaRPr lang="en-GB"/>
            </a:p>
          </p:txBody>
        </p:sp>
        <p:sp>
          <p:nvSpPr>
            <p:cNvPr id="16" name="TextBox 16"/>
            <p:cNvSpPr txBox="1"/>
            <p:nvPr/>
          </p:nvSpPr>
          <p:spPr>
            <a:xfrm>
              <a:off x="76200" y="19050"/>
              <a:ext cx="660400" cy="717550"/>
            </a:xfrm>
            <a:prstGeom prst="rect">
              <a:avLst/>
            </a:prstGeom>
          </p:spPr>
          <p:txBody>
            <a:bodyPr lIns="50800" tIns="50800" rIns="50800" bIns="50800" rtlCol="0" anchor="ctr"/>
            <a:lstStyle/>
            <a:p>
              <a:pPr marL="0" lvl="0" indent="0" algn="ctr">
                <a:lnSpc>
                  <a:spcPts val="4059"/>
                </a:lnSpc>
                <a:spcBef>
                  <a:spcPct val="0"/>
                </a:spcBef>
              </a:pPr>
              <a:endParaRPr/>
            </a:p>
          </p:txBody>
        </p:sp>
      </p:grpSp>
      <p:grpSp>
        <p:nvGrpSpPr>
          <p:cNvPr id="17" name="Group 17"/>
          <p:cNvGrpSpPr/>
          <p:nvPr/>
        </p:nvGrpSpPr>
        <p:grpSpPr>
          <a:xfrm>
            <a:off x="8914448" y="6327390"/>
            <a:ext cx="185844" cy="185844"/>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A688"/>
            </a:solidFill>
          </p:spPr>
          <p:txBody>
            <a:bodyPr/>
            <a:lstStyle/>
            <a:p>
              <a:endParaRPr lang="en-GB"/>
            </a:p>
          </p:txBody>
        </p:sp>
        <p:sp>
          <p:nvSpPr>
            <p:cNvPr id="19" name="TextBox 19"/>
            <p:cNvSpPr txBox="1"/>
            <p:nvPr/>
          </p:nvSpPr>
          <p:spPr>
            <a:xfrm>
              <a:off x="76200" y="19050"/>
              <a:ext cx="660400" cy="717550"/>
            </a:xfrm>
            <a:prstGeom prst="rect">
              <a:avLst/>
            </a:prstGeom>
          </p:spPr>
          <p:txBody>
            <a:bodyPr lIns="50800" tIns="50800" rIns="50800" bIns="50800" rtlCol="0" anchor="ctr"/>
            <a:lstStyle/>
            <a:p>
              <a:pPr marL="0" lvl="0" indent="0" algn="ctr">
                <a:lnSpc>
                  <a:spcPts val="4059"/>
                </a:lnSpc>
                <a:spcBef>
                  <a:spcPct val="0"/>
                </a:spcBef>
              </a:pPr>
              <a:endParaRPr/>
            </a:p>
          </p:txBody>
        </p:sp>
      </p:grpSp>
      <p:grpSp>
        <p:nvGrpSpPr>
          <p:cNvPr id="20" name="Group 20"/>
          <p:cNvGrpSpPr/>
          <p:nvPr/>
        </p:nvGrpSpPr>
        <p:grpSpPr>
          <a:xfrm>
            <a:off x="9187460" y="6327390"/>
            <a:ext cx="185844" cy="185844"/>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7D37D"/>
            </a:solidFill>
          </p:spPr>
          <p:txBody>
            <a:bodyPr/>
            <a:lstStyle/>
            <a:p>
              <a:endParaRPr lang="en-GB"/>
            </a:p>
          </p:txBody>
        </p:sp>
        <p:sp>
          <p:nvSpPr>
            <p:cNvPr id="22" name="TextBox 22"/>
            <p:cNvSpPr txBox="1"/>
            <p:nvPr/>
          </p:nvSpPr>
          <p:spPr>
            <a:xfrm>
              <a:off x="76200" y="19050"/>
              <a:ext cx="660400" cy="717550"/>
            </a:xfrm>
            <a:prstGeom prst="rect">
              <a:avLst/>
            </a:prstGeom>
          </p:spPr>
          <p:txBody>
            <a:bodyPr lIns="50800" tIns="50800" rIns="50800" bIns="50800" rtlCol="0" anchor="ctr"/>
            <a:lstStyle/>
            <a:p>
              <a:pPr marL="0" lvl="0" indent="0" algn="ctr">
                <a:lnSpc>
                  <a:spcPts val="4059"/>
                </a:lnSpc>
                <a:spcBef>
                  <a:spcPct val="0"/>
                </a:spcBef>
              </a:pPr>
              <a:endParaRPr/>
            </a:p>
          </p:txBody>
        </p:sp>
      </p:grpSp>
      <p:grpSp>
        <p:nvGrpSpPr>
          <p:cNvPr id="23" name="Group 23"/>
          <p:cNvGrpSpPr/>
          <p:nvPr/>
        </p:nvGrpSpPr>
        <p:grpSpPr>
          <a:xfrm>
            <a:off x="9460472" y="6327390"/>
            <a:ext cx="185844" cy="185844"/>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5E7CD"/>
            </a:solidFill>
          </p:spPr>
          <p:txBody>
            <a:bodyPr/>
            <a:lstStyle/>
            <a:p>
              <a:endParaRPr lang="en-GB"/>
            </a:p>
          </p:txBody>
        </p:sp>
        <p:sp>
          <p:nvSpPr>
            <p:cNvPr id="25" name="TextBox 25"/>
            <p:cNvSpPr txBox="1"/>
            <p:nvPr/>
          </p:nvSpPr>
          <p:spPr>
            <a:xfrm>
              <a:off x="76200" y="19050"/>
              <a:ext cx="660400" cy="717550"/>
            </a:xfrm>
            <a:prstGeom prst="rect">
              <a:avLst/>
            </a:prstGeom>
          </p:spPr>
          <p:txBody>
            <a:bodyPr lIns="50800" tIns="50800" rIns="50800" bIns="50800" rtlCol="0" anchor="ctr"/>
            <a:lstStyle/>
            <a:p>
              <a:pPr marL="0" lvl="0" indent="0" algn="ctr">
                <a:lnSpc>
                  <a:spcPts val="4059"/>
                </a:lnSpc>
                <a:spcBef>
                  <a:spcPct val="0"/>
                </a:spcBef>
              </a:pPr>
              <a:endParaRPr/>
            </a:p>
          </p:txBody>
        </p:sp>
      </p:grpSp>
      <p:sp>
        <p:nvSpPr>
          <p:cNvPr id="26" name="Freeform 26"/>
          <p:cNvSpPr/>
          <p:nvPr/>
        </p:nvSpPr>
        <p:spPr>
          <a:xfrm>
            <a:off x="5280710" y="1630787"/>
            <a:ext cx="615193" cy="615193"/>
          </a:xfrm>
          <a:custGeom>
            <a:avLst/>
            <a:gdLst/>
            <a:ahLst/>
            <a:cxnLst/>
            <a:rect l="l" t="t" r="r" b="b"/>
            <a:pathLst>
              <a:path w="615193" h="615193">
                <a:moveTo>
                  <a:pt x="0" y="0"/>
                </a:moveTo>
                <a:lnTo>
                  <a:pt x="615192" y="0"/>
                </a:lnTo>
                <a:lnTo>
                  <a:pt x="615192" y="615193"/>
                </a:lnTo>
                <a:lnTo>
                  <a:pt x="0" y="61519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27" name="Freeform 27"/>
          <p:cNvSpPr/>
          <p:nvPr/>
        </p:nvSpPr>
        <p:spPr>
          <a:xfrm>
            <a:off x="12397512" y="8118647"/>
            <a:ext cx="577467" cy="433100"/>
          </a:xfrm>
          <a:custGeom>
            <a:avLst/>
            <a:gdLst/>
            <a:ahLst/>
            <a:cxnLst/>
            <a:rect l="l" t="t" r="r" b="b"/>
            <a:pathLst>
              <a:path w="577467" h="433100">
                <a:moveTo>
                  <a:pt x="0" y="0"/>
                </a:moveTo>
                <a:lnTo>
                  <a:pt x="577466" y="0"/>
                </a:lnTo>
                <a:lnTo>
                  <a:pt x="577466" y="433099"/>
                </a:lnTo>
                <a:lnTo>
                  <a:pt x="0" y="433099"/>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28" name="Freeform 28"/>
          <p:cNvSpPr/>
          <p:nvPr/>
        </p:nvSpPr>
        <p:spPr>
          <a:xfrm>
            <a:off x="13674113" y="4851853"/>
            <a:ext cx="491618" cy="605068"/>
          </a:xfrm>
          <a:custGeom>
            <a:avLst/>
            <a:gdLst/>
            <a:ahLst/>
            <a:cxnLst/>
            <a:rect l="l" t="t" r="r" b="b"/>
            <a:pathLst>
              <a:path w="491618" h="605068">
                <a:moveTo>
                  <a:pt x="0" y="0"/>
                </a:moveTo>
                <a:lnTo>
                  <a:pt x="491618" y="0"/>
                </a:lnTo>
                <a:lnTo>
                  <a:pt x="491618" y="605069"/>
                </a:lnTo>
                <a:lnTo>
                  <a:pt x="0" y="605069"/>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29" name="Freeform 29"/>
          <p:cNvSpPr/>
          <p:nvPr/>
        </p:nvSpPr>
        <p:spPr>
          <a:xfrm>
            <a:off x="12450022" y="1664507"/>
            <a:ext cx="472447" cy="581473"/>
          </a:xfrm>
          <a:custGeom>
            <a:avLst/>
            <a:gdLst/>
            <a:ahLst/>
            <a:cxnLst/>
            <a:rect l="l" t="t" r="r" b="b"/>
            <a:pathLst>
              <a:path w="472447" h="581473">
                <a:moveTo>
                  <a:pt x="0" y="0"/>
                </a:moveTo>
                <a:lnTo>
                  <a:pt x="472447" y="0"/>
                </a:lnTo>
                <a:lnTo>
                  <a:pt x="472447" y="581473"/>
                </a:lnTo>
                <a:lnTo>
                  <a:pt x="0" y="581473"/>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txBody>
          <a:bodyPr/>
          <a:lstStyle/>
          <a:p>
            <a:endParaRPr lang="en-GB"/>
          </a:p>
        </p:txBody>
      </p:sp>
      <p:sp>
        <p:nvSpPr>
          <p:cNvPr id="30" name="Freeform 30"/>
          <p:cNvSpPr/>
          <p:nvPr/>
        </p:nvSpPr>
        <p:spPr>
          <a:xfrm>
            <a:off x="4017768" y="4787557"/>
            <a:ext cx="643115" cy="643115"/>
          </a:xfrm>
          <a:custGeom>
            <a:avLst/>
            <a:gdLst/>
            <a:ahLst/>
            <a:cxnLst/>
            <a:rect l="l" t="t" r="r" b="b"/>
            <a:pathLst>
              <a:path w="643115" h="643115">
                <a:moveTo>
                  <a:pt x="0" y="0"/>
                </a:moveTo>
                <a:lnTo>
                  <a:pt x="643115" y="0"/>
                </a:lnTo>
                <a:lnTo>
                  <a:pt x="643115" y="643115"/>
                </a:lnTo>
                <a:lnTo>
                  <a:pt x="0" y="643115"/>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GB"/>
          </a:p>
        </p:txBody>
      </p:sp>
      <p:sp>
        <p:nvSpPr>
          <p:cNvPr id="31" name="Freeform 31"/>
          <p:cNvSpPr/>
          <p:nvPr/>
        </p:nvSpPr>
        <p:spPr>
          <a:xfrm>
            <a:off x="5280710" y="7997061"/>
            <a:ext cx="549815" cy="600071"/>
          </a:xfrm>
          <a:custGeom>
            <a:avLst/>
            <a:gdLst/>
            <a:ahLst/>
            <a:cxnLst/>
            <a:rect l="l" t="t" r="r" b="b"/>
            <a:pathLst>
              <a:path w="549815" h="600071">
                <a:moveTo>
                  <a:pt x="0" y="0"/>
                </a:moveTo>
                <a:lnTo>
                  <a:pt x="549815" y="0"/>
                </a:lnTo>
                <a:lnTo>
                  <a:pt x="549815" y="600071"/>
                </a:lnTo>
                <a:lnTo>
                  <a:pt x="0" y="600071"/>
                </a:lnTo>
                <a:lnTo>
                  <a:pt x="0" y="0"/>
                </a:lnTo>
                <a:close/>
              </a:path>
            </a:pathLst>
          </a:custGeom>
          <a:blipFill>
            <a:blip r:embed="rId25">
              <a:extLst>
                <a:ext uri="{96DAC541-7B7A-43D3-8B79-37D633B846F1}">
                  <asvg:svgBlip xmlns:asvg="http://schemas.microsoft.com/office/drawing/2016/SVG/main" r:embed="rId26"/>
                </a:ext>
              </a:extLst>
            </a:blip>
            <a:stretch>
              <a:fillRect/>
            </a:stretch>
          </a:blipFill>
        </p:spPr>
        <p:txBody>
          <a:bodyPr/>
          <a:lstStyle/>
          <a:p>
            <a:endParaRPr lang="en-GB"/>
          </a:p>
        </p:txBody>
      </p:sp>
      <p:sp>
        <p:nvSpPr>
          <p:cNvPr id="32" name="TextBox 32"/>
          <p:cNvSpPr txBox="1"/>
          <p:nvPr/>
        </p:nvSpPr>
        <p:spPr>
          <a:xfrm>
            <a:off x="14917475" y="4302030"/>
            <a:ext cx="2960960" cy="807085"/>
          </a:xfrm>
          <a:prstGeom prst="rect">
            <a:avLst/>
          </a:prstGeom>
        </p:spPr>
        <p:txBody>
          <a:bodyPr wrap="square" lIns="0" tIns="0" rIns="0" bIns="0" rtlCol="0" anchor="t">
            <a:spAutoFit/>
          </a:bodyPr>
          <a:lstStyle/>
          <a:p>
            <a:pPr algn="l">
              <a:lnSpc>
                <a:spcPts val="3079"/>
              </a:lnSpc>
            </a:pPr>
            <a:r>
              <a:rPr lang="en-US" sz="2799" b="1" dirty="0">
                <a:solidFill>
                  <a:srgbClr val="000000"/>
                </a:solidFill>
                <a:latin typeface="Arial" panose="020B0604020202020204" pitchFamily="34" charset="0"/>
                <a:ea typeface="Times New Roman Bold"/>
                <a:cs typeface="Arial" panose="020B0604020202020204" pitchFamily="34" charset="0"/>
                <a:sym typeface="Times New Roman Bold"/>
              </a:rPr>
              <a:t>Selection Process</a:t>
            </a:r>
          </a:p>
        </p:txBody>
      </p:sp>
      <p:sp>
        <p:nvSpPr>
          <p:cNvPr id="33" name="TextBox 33"/>
          <p:cNvSpPr txBox="1"/>
          <p:nvPr/>
        </p:nvSpPr>
        <p:spPr>
          <a:xfrm>
            <a:off x="14968071" y="5153996"/>
            <a:ext cx="3027299" cy="2141099"/>
          </a:xfrm>
          <a:prstGeom prst="rect">
            <a:avLst/>
          </a:prstGeom>
        </p:spPr>
        <p:txBody>
          <a:bodyPr wrap="square" lIns="0" tIns="0" rIns="0" bIns="0" rtlCol="0" anchor="t">
            <a:spAutoFit/>
          </a:bodyPr>
          <a:lstStyle/>
          <a:p>
            <a:pPr algn="l">
              <a:lnSpc>
                <a:spcPts val="3359"/>
              </a:lnSpc>
            </a:pPr>
            <a:r>
              <a:rPr lang="en-US" sz="2400" dirty="0">
                <a:solidFill>
                  <a:srgbClr val="000000"/>
                </a:solidFill>
                <a:latin typeface="Arial" panose="020B0604020202020204" pitchFamily="34" charset="0"/>
                <a:ea typeface="Times New Roman"/>
                <a:cs typeface="Arial" panose="020B0604020202020204" pitchFamily="34" charset="0"/>
                <a:sym typeface="Times New Roman"/>
              </a:rPr>
              <a:t>Application screening, competency-based interviews, assessment </a:t>
            </a:r>
            <a:r>
              <a:rPr lang="en-US" sz="2400" dirty="0" err="1">
                <a:solidFill>
                  <a:srgbClr val="000000"/>
                </a:solidFill>
                <a:latin typeface="Arial" panose="020B0604020202020204" pitchFamily="34" charset="0"/>
                <a:ea typeface="Times New Roman"/>
                <a:cs typeface="Arial" panose="020B0604020202020204" pitchFamily="34" charset="0"/>
                <a:sym typeface="Times New Roman"/>
              </a:rPr>
              <a:t>centres</a:t>
            </a:r>
            <a:r>
              <a:rPr lang="en-US" sz="2400" dirty="0">
                <a:solidFill>
                  <a:srgbClr val="000000"/>
                </a:solidFill>
                <a:latin typeface="Arial" panose="020B0604020202020204" pitchFamily="34" charset="0"/>
                <a:ea typeface="Times New Roman"/>
                <a:cs typeface="Arial" panose="020B0604020202020204" pitchFamily="34" charset="0"/>
                <a:sym typeface="Times New Roman"/>
              </a:rPr>
              <a:t> (</a:t>
            </a:r>
            <a:r>
              <a:rPr lang="en-US" sz="2400" dirty="0" err="1">
                <a:solidFill>
                  <a:srgbClr val="000000"/>
                </a:solidFill>
                <a:latin typeface="Arial" panose="020B0604020202020204" pitchFamily="34" charset="0"/>
                <a:ea typeface="Times New Roman"/>
                <a:cs typeface="Arial" panose="020B0604020202020204" pitchFamily="34" charset="0"/>
                <a:sym typeface="Times New Roman"/>
              </a:rPr>
              <a:t>Shofiana</a:t>
            </a:r>
            <a:r>
              <a:rPr lang="en-US" sz="2400" dirty="0">
                <a:solidFill>
                  <a:srgbClr val="000000"/>
                </a:solidFill>
                <a:latin typeface="Arial" panose="020B0604020202020204" pitchFamily="34" charset="0"/>
                <a:ea typeface="Times New Roman"/>
                <a:cs typeface="Arial" panose="020B0604020202020204" pitchFamily="34" charset="0"/>
                <a:sym typeface="Times New Roman"/>
              </a:rPr>
              <a:t> et al., 2025)</a:t>
            </a:r>
          </a:p>
        </p:txBody>
      </p:sp>
      <p:sp>
        <p:nvSpPr>
          <p:cNvPr id="34" name="TextBox 34"/>
          <p:cNvSpPr txBox="1"/>
          <p:nvPr/>
        </p:nvSpPr>
        <p:spPr>
          <a:xfrm>
            <a:off x="966497" y="4726939"/>
            <a:ext cx="2331896" cy="397545"/>
          </a:xfrm>
          <a:prstGeom prst="rect">
            <a:avLst/>
          </a:prstGeom>
        </p:spPr>
        <p:txBody>
          <a:bodyPr wrap="square" lIns="0" tIns="0" rIns="0" bIns="0" rtlCol="0" anchor="t">
            <a:spAutoFit/>
          </a:bodyPr>
          <a:lstStyle/>
          <a:p>
            <a:pPr algn="just">
              <a:lnSpc>
                <a:spcPts val="3079"/>
              </a:lnSpc>
            </a:pPr>
            <a:r>
              <a:rPr lang="en-US" sz="2799" b="1" dirty="0">
                <a:solidFill>
                  <a:srgbClr val="000000"/>
                </a:solidFill>
                <a:latin typeface="Arial" panose="020B0604020202020204" pitchFamily="34" charset="0"/>
                <a:ea typeface="Times New Roman Bold"/>
                <a:cs typeface="Arial" panose="020B0604020202020204" pitchFamily="34" charset="0"/>
                <a:sym typeface="Times New Roman Bold"/>
              </a:rPr>
              <a:t>Job Analysis</a:t>
            </a:r>
          </a:p>
        </p:txBody>
      </p:sp>
      <p:sp>
        <p:nvSpPr>
          <p:cNvPr id="35" name="TextBox 35"/>
          <p:cNvSpPr txBox="1"/>
          <p:nvPr/>
        </p:nvSpPr>
        <p:spPr>
          <a:xfrm>
            <a:off x="817323" y="5245399"/>
            <a:ext cx="3086145" cy="1269065"/>
          </a:xfrm>
          <a:prstGeom prst="rect">
            <a:avLst/>
          </a:prstGeom>
        </p:spPr>
        <p:txBody>
          <a:bodyPr lIns="0" tIns="0" rIns="0" bIns="0" rtlCol="0" anchor="t">
            <a:spAutoFit/>
          </a:bodyPr>
          <a:lstStyle/>
          <a:p>
            <a:pPr algn="l">
              <a:lnSpc>
                <a:spcPts val="3359"/>
              </a:lnSpc>
            </a:pPr>
            <a:r>
              <a:rPr lang="en-US" sz="2400" dirty="0">
                <a:solidFill>
                  <a:srgbClr val="000000"/>
                </a:solidFill>
                <a:latin typeface="Arial" panose="020B0604020202020204" pitchFamily="34" charset="0"/>
                <a:ea typeface="Times New Roman"/>
                <a:cs typeface="Arial" panose="020B0604020202020204" pitchFamily="34" charset="0"/>
                <a:sym typeface="Times New Roman"/>
              </a:rPr>
              <a:t>Gather information about role requirements</a:t>
            </a:r>
          </a:p>
        </p:txBody>
      </p:sp>
      <p:sp>
        <p:nvSpPr>
          <p:cNvPr id="36" name="TextBox 36"/>
          <p:cNvSpPr txBox="1"/>
          <p:nvPr/>
        </p:nvSpPr>
        <p:spPr>
          <a:xfrm>
            <a:off x="14437421" y="578308"/>
            <a:ext cx="2086613" cy="397545"/>
          </a:xfrm>
          <a:prstGeom prst="rect">
            <a:avLst/>
          </a:prstGeom>
        </p:spPr>
        <p:txBody>
          <a:bodyPr lIns="0" tIns="0" rIns="0" bIns="0" rtlCol="0" anchor="t">
            <a:spAutoFit/>
          </a:bodyPr>
          <a:lstStyle/>
          <a:p>
            <a:pPr algn="l">
              <a:lnSpc>
                <a:spcPts val="3079"/>
              </a:lnSpc>
            </a:pPr>
            <a:r>
              <a:rPr lang="en-US" sz="2799" b="1" dirty="0">
                <a:solidFill>
                  <a:srgbClr val="000000"/>
                </a:solidFill>
                <a:latin typeface="Arial" panose="020B0604020202020204" pitchFamily="34" charset="0"/>
                <a:ea typeface="Times New Roman Bold"/>
                <a:cs typeface="Arial" panose="020B0604020202020204" pitchFamily="34" charset="0"/>
                <a:sym typeface="Times New Roman Bold"/>
              </a:rPr>
              <a:t>Advertising</a:t>
            </a:r>
          </a:p>
        </p:txBody>
      </p:sp>
      <p:sp>
        <p:nvSpPr>
          <p:cNvPr id="37" name="TextBox 37"/>
          <p:cNvSpPr txBox="1"/>
          <p:nvPr/>
        </p:nvSpPr>
        <p:spPr>
          <a:xfrm>
            <a:off x="13992586" y="1185824"/>
            <a:ext cx="3437216" cy="1269065"/>
          </a:xfrm>
          <a:prstGeom prst="rect">
            <a:avLst/>
          </a:prstGeom>
        </p:spPr>
        <p:txBody>
          <a:bodyPr lIns="0" tIns="0" rIns="0" bIns="0" rtlCol="0" anchor="t">
            <a:spAutoFit/>
          </a:bodyPr>
          <a:lstStyle/>
          <a:p>
            <a:pPr algn="l">
              <a:lnSpc>
                <a:spcPts val="3359"/>
              </a:lnSpc>
            </a:pPr>
            <a:r>
              <a:rPr lang="en-US" sz="2400" dirty="0">
                <a:solidFill>
                  <a:srgbClr val="000000"/>
                </a:solidFill>
                <a:latin typeface="Arial" panose="020B0604020202020204" pitchFamily="34" charset="0"/>
                <a:ea typeface="Times New Roman"/>
                <a:cs typeface="Arial" panose="020B0604020202020204" pitchFamily="34" charset="0"/>
                <a:sym typeface="Times New Roman"/>
              </a:rPr>
              <a:t>Internal job boards and external platforms (Indeed, LinkedIn)</a:t>
            </a:r>
          </a:p>
        </p:txBody>
      </p:sp>
      <p:sp>
        <p:nvSpPr>
          <p:cNvPr id="38" name="TextBox 38"/>
          <p:cNvSpPr txBox="1"/>
          <p:nvPr/>
        </p:nvSpPr>
        <p:spPr>
          <a:xfrm>
            <a:off x="14256393" y="7788781"/>
            <a:ext cx="3437833" cy="397545"/>
          </a:xfrm>
          <a:prstGeom prst="rect">
            <a:avLst/>
          </a:prstGeom>
        </p:spPr>
        <p:txBody>
          <a:bodyPr lIns="0" tIns="0" rIns="0" bIns="0" rtlCol="0" anchor="t">
            <a:spAutoFit/>
          </a:bodyPr>
          <a:lstStyle/>
          <a:p>
            <a:pPr algn="l">
              <a:lnSpc>
                <a:spcPts val="3079"/>
              </a:lnSpc>
            </a:pPr>
            <a:r>
              <a:rPr lang="en-US" sz="2799" b="1" dirty="0">
                <a:solidFill>
                  <a:srgbClr val="000000"/>
                </a:solidFill>
                <a:latin typeface="Arial" panose="020B0604020202020204" pitchFamily="34" charset="0"/>
                <a:ea typeface="Times New Roman Bold"/>
                <a:cs typeface="Arial" panose="020B0604020202020204" pitchFamily="34" charset="0"/>
                <a:sym typeface="Times New Roman Bold"/>
              </a:rPr>
              <a:t>Offer &amp; Onboarding</a:t>
            </a:r>
          </a:p>
        </p:txBody>
      </p:sp>
      <p:sp>
        <p:nvSpPr>
          <p:cNvPr id="39" name="TextBox 39"/>
          <p:cNvSpPr txBox="1"/>
          <p:nvPr/>
        </p:nvSpPr>
        <p:spPr>
          <a:xfrm>
            <a:off x="14076016" y="8397552"/>
            <a:ext cx="4003401" cy="1269065"/>
          </a:xfrm>
          <a:prstGeom prst="rect">
            <a:avLst/>
          </a:prstGeom>
        </p:spPr>
        <p:txBody>
          <a:bodyPr lIns="0" tIns="0" rIns="0" bIns="0" rtlCol="0" anchor="t">
            <a:spAutoFit/>
          </a:bodyPr>
          <a:lstStyle/>
          <a:p>
            <a:pPr algn="l">
              <a:lnSpc>
                <a:spcPts val="3359"/>
              </a:lnSpc>
            </a:pPr>
            <a:r>
              <a:rPr lang="en-US" sz="2400" dirty="0">
                <a:solidFill>
                  <a:srgbClr val="000000"/>
                </a:solidFill>
                <a:latin typeface="Arial" panose="020B0604020202020204" pitchFamily="34" charset="0"/>
                <a:ea typeface="Times New Roman"/>
                <a:cs typeface="Arial" panose="020B0604020202020204" pitchFamily="34" charset="0"/>
                <a:sym typeface="Times New Roman"/>
              </a:rPr>
              <a:t>Contract negotiation and structured induction (CIPD, 2024)</a:t>
            </a:r>
          </a:p>
        </p:txBody>
      </p:sp>
      <p:sp>
        <p:nvSpPr>
          <p:cNvPr id="40" name="TextBox 40"/>
          <p:cNvSpPr txBox="1"/>
          <p:nvPr/>
        </p:nvSpPr>
        <p:spPr>
          <a:xfrm>
            <a:off x="1286213" y="835175"/>
            <a:ext cx="3374669" cy="397545"/>
          </a:xfrm>
          <a:prstGeom prst="rect">
            <a:avLst/>
          </a:prstGeom>
        </p:spPr>
        <p:txBody>
          <a:bodyPr wrap="square" lIns="0" tIns="0" rIns="0" bIns="0" rtlCol="0" anchor="t">
            <a:spAutoFit/>
          </a:bodyPr>
          <a:lstStyle/>
          <a:p>
            <a:pPr algn="just">
              <a:lnSpc>
                <a:spcPts val="3079"/>
              </a:lnSpc>
            </a:pPr>
            <a:r>
              <a:rPr lang="en-US" sz="2799" b="1" dirty="0">
                <a:solidFill>
                  <a:srgbClr val="000000"/>
                </a:solidFill>
                <a:latin typeface="Arial" panose="020B0604020202020204" pitchFamily="34" charset="0"/>
                <a:ea typeface="Times New Roman Bold"/>
                <a:cs typeface="Arial" panose="020B0604020202020204" pitchFamily="34" charset="0"/>
                <a:sym typeface="Times New Roman Bold"/>
              </a:rPr>
              <a:t>Workforce Planning</a:t>
            </a:r>
          </a:p>
        </p:txBody>
      </p:sp>
      <p:sp>
        <p:nvSpPr>
          <p:cNvPr id="41" name="TextBox 41"/>
          <p:cNvSpPr txBox="1"/>
          <p:nvPr/>
        </p:nvSpPr>
        <p:spPr>
          <a:xfrm>
            <a:off x="1429735" y="1411590"/>
            <a:ext cx="2644894" cy="1705082"/>
          </a:xfrm>
          <a:prstGeom prst="rect">
            <a:avLst/>
          </a:prstGeom>
        </p:spPr>
        <p:txBody>
          <a:bodyPr lIns="0" tIns="0" rIns="0" bIns="0" rtlCol="0" anchor="t">
            <a:spAutoFit/>
          </a:bodyPr>
          <a:lstStyle/>
          <a:p>
            <a:pPr algn="l">
              <a:lnSpc>
                <a:spcPts val="3359"/>
              </a:lnSpc>
            </a:pPr>
            <a:r>
              <a:rPr lang="en-US" sz="2400" dirty="0">
                <a:solidFill>
                  <a:srgbClr val="000000"/>
                </a:solidFill>
                <a:latin typeface="Arial" panose="020B0604020202020204" pitchFamily="34" charset="0"/>
                <a:ea typeface="Times New Roman"/>
                <a:cs typeface="Arial" panose="020B0604020202020204" pitchFamily="34" charset="0"/>
                <a:sym typeface="Times New Roman"/>
              </a:rPr>
              <a:t>Identify vacancy and business needs (Armstrong and Taylor, 2023)</a:t>
            </a:r>
          </a:p>
        </p:txBody>
      </p:sp>
      <p:sp>
        <p:nvSpPr>
          <p:cNvPr id="42" name="TextBox 42"/>
          <p:cNvSpPr txBox="1"/>
          <p:nvPr/>
        </p:nvSpPr>
        <p:spPr>
          <a:xfrm>
            <a:off x="858199" y="7898316"/>
            <a:ext cx="3600460" cy="795089"/>
          </a:xfrm>
          <a:prstGeom prst="rect">
            <a:avLst/>
          </a:prstGeom>
        </p:spPr>
        <p:txBody>
          <a:bodyPr wrap="square" lIns="0" tIns="0" rIns="0" bIns="0" rtlCol="0" anchor="t">
            <a:spAutoFit/>
          </a:bodyPr>
          <a:lstStyle/>
          <a:p>
            <a:pPr algn="l">
              <a:lnSpc>
                <a:spcPts val="3079"/>
              </a:lnSpc>
            </a:pPr>
            <a:r>
              <a:rPr lang="en-US" sz="2799" b="1" dirty="0">
                <a:solidFill>
                  <a:srgbClr val="000000"/>
                </a:solidFill>
                <a:latin typeface="Arial" panose="020B0604020202020204" pitchFamily="34" charset="0"/>
                <a:ea typeface="Times New Roman Bold"/>
                <a:cs typeface="Arial" panose="020B0604020202020204" pitchFamily="34" charset="0"/>
                <a:sym typeface="Times New Roman Bold"/>
              </a:rPr>
              <a:t>Job Description &amp; Person Specification</a:t>
            </a:r>
          </a:p>
        </p:txBody>
      </p:sp>
      <p:sp>
        <p:nvSpPr>
          <p:cNvPr id="43" name="TextBox 43"/>
          <p:cNvSpPr txBox="1"/>
          <p:nvPr/>
        </p:nvSpPr>
        <p:spPr>
          <a:xfrm>
            <a:off x="1165039" y="8727197"/>
            <a:ext cx="3174286" cy="834390"/>
          </a:xfrm>
          <a:prstGeom prst="rect">
            <a:avLst/>
          </a:prstGeom>
        </p:spPr>
        <p:txBody>
          <a:bodyPr lIns="0" tIns="0" rIns="0" bIns="0" rtlCol="0" anchor="t">
            <a:spAutoFit/>
          </a:bodyPr>
          <a:lstStyle/>
          <a:p>
            <a:pPr algn="l">
              <a:lnSpc>
                <a:spcPts val="3359"/>
              </a:lnSpc>
            </a:pPr>
            <a:r>
              <a:rPr lang="en-US" sz="2400" dirty="0">
                <a:solidFill>
                  <a:srgbClr val="000000"/>
                </a:solidFill>
                <a:latin typeface="Arial" panose="020B0604020202020204" pitchFamily="34" charset="0"/>
                <a:ea typeface="Times New Roman"/>
                <a:cs typeface="Arial" panose="020B0604020202020204" pitchFamily="34" charset="0"/>
                <a:sym typeface="Times New Roman"/>
              </a:rPr>
              <a:t>Define role and ideal candidate profile</a:t>
            </a:r>
          </a:p>
        </p:txBody>
      </p:sp>
      <p:sp>
        <p:nvSpPr>
          <p:cNvPr id="44" name="TextBox 44"/>
          <p:cNvSpPr txBox="1"/>
          <p:nvPr/>
        </p:nvSpPr>
        <p:spPr>
          <a:xfrm>
            <a:off x="6627839" y="3087754"/>
            <a:ext cx="628784" cy="375285"/>
          </a:xfrm>
          <a:prstGeom prst="rect">
            <a:avLst/>
          </a:prstGeom>
        </p:spPr>
        <p:txBody>
          <a:bodyPr lIns="0" tIns="0" rIns="0" bIns="0" rtlCol="0" anchor="t">
            <a:spAutoFit/>
          </a:bodyPr>
          <a:lstStyle/>
          <a:p>
            <a:pPr algn="ctr">
              <a:lnSpc>
                <a:spcPts val="2940"/>
              </a:lnSpc>
            </a:pPr>
            <a:r>
              <a:rPr lang="en-US" sz="2100" b="1">
                <a:solidFill>
                  <a:srgbClr val="FFFFFF"/>
                </a:solidFill>
                <a:latin typeface="Times New Roman Bold"/>
                <a:ea typeface="Times New Roman Bold"/>
                <a:cs typeface="Times New Roman Bold"/>
                <a:sym typeface="Times New Roman Bold"/>
              </a:rPr>
              <a:t>01</a:t>
            </a:r>
          </a:p>
        </p:txBody>
      </p:sp>
      <p:sp>
        <p:nvSpPr>
          <p:cNvPr id="45" name="TextBox 45"/>
          <p:cNvSpPr txBox="1"/>
          <p:nvPr/>
        </p:nvSpPr>
        <p:spPr>
          <a:xfrm>
            <a:off x="6627839" y="6769436"/>
            <a:ext cx="628784" cy="375285"/>
          </a:xfrm>
          <a:prstGeom prst="rect">
            <a:avLst/>
          </a:prstGeom>
        </p:spPr>
        <p:txBody>
          <a:bodyPr lIns="0" tIns="0" rIns="0" bIns="0" rtlCol="0" anchor="t">
            <a:spAutoFit/>
          </a:bodyPr>
          <a:lstStyle/>
          <a:p>
            <a:pPr algn="ctr">
              <a:lnSpc>
                <a:spcPts val="2940"/>
              </a:lnSpc>
            </a:pPr>
            <a:r>
              <a:rPr lang="en-US" sz="2100" b="1">
                <a:solidFill>
                  <a:srgbClr val="FFFFFF"/>
                </a:solidFill>
                <a:latin typeface="Times New Roman Bold"/>
                <a:ea typeface="Times New Roman Bold"/>
                <a:cs typeface="Times New Roman Bold"/>
                <a:sym typeface="Times New Roman Bold"/>
              </a:rPr>
              <a:t>03</a:t>
            </a:r>
          </a:p>
        </p:txBody>
      </p:sp>
      <p:sp>
        <p:nvSpPr>
          <p:cNvPr id="46" name="TextBox 46"/>
          <p:cNvSpPr txBox="1"/>
          <p:nvPr/>
        </p:nvSpPr>
        <p:spPr>
          <a:xfrm>
            <a:off x="11037364" y="6769436"/>
            <a:ext cx="628784" cy="375285"/>
          </a:xfrm>
          <a:prstGeom prst="rect">
            <a:avLst/>
          </a:prstGeom>
        </p:spPr>
        <p:txBody>
          <a:bodyPr lIns="0" tIns="0" rIns="0" bIns="0" rtlCol="0" anchor="t">
            <a:spAutoFit/>
          </a:bodyPr>
          <a:lstStyle/>
          <a:p>
            <a:pPr algn="ctr">
              <a:lnSpc>
                <a:spcPts val="2940"/>
              </a:lnSpc>
            </a:pPr>
            <a:r>
              <a:rPr lang="en-US" sz="2100" b="1">
                <a:solidFill>
                  <a:srgbClr val="000000"/>
                </a:solidFill>
                <a:latin typeface="Times New Roman Bold"/>
                <a:ea typeface="Times New Roman Bold"/>
                <a:cs typeface="Times New Roman Bold"/>
                <a:sym typeface="Times New Roman Bold"/>
              </a:rPr>
              <a:t>04</a:t>
            </a:r>
          </a:p>
        </p:txBody>
      </p:sp>
      <p:sp>
        <p:nvSpPr>
          <p:cNvPr id="47" name="TextBox 47"/>
          <p:cNvSpPr txBox="1"/>
          <p:nvPr/>
        </p:nvSpPr>
        <p:spPr>
          <a:xfrm>
            <a:off x="11037364" y="3087754"/>
            <a:ext cx="628784" cy="375285"/>
          </a:xfrm>
          <a:prstGeom prst="rect">
            <a:avLst/>
          </a:prstGeom>
        </p:spPr>
        <p:txBody>
          <a:bodyPr lIns="0" tIns="0" rIns="0" bIns="0" rtlCol="0" anchor="t">
            <a:spAutoFit/>
          </a:bodyPr>
          <a:lstStyle/>
          <a:p>
            <a:pPr algn="ctr">
              <a:lnSpc>
                <a:spcPts val="2940"/>
              </a:lnSpc>
            </a:pPr>
            <a:r>
              <a:rPr lang="en-US" sz="2100" b="1">
                <a:solidFill>
                  <a:srgbClr val="000000"/>
                </a:solidFill>
                <a:latin typeface="Times New Roman Bold"/>
                <a:ea typeface="Times New Roman Bold"/>
                <a:cs typeface="Times New Roman Bold"/>
                <a:sym typeface="Times New Roman Bold"/>
              </a:rPr>
              <a:t>06</a:t>
            </a:r>
          </a:p>
        </p:txBody>
      </p:sp>
      <p:sp>
        <p:nvSpPr>
          <p:cNvPr id="48" name="TextBox 48"/>
          <p:cNvSpPr txBox="1"/>
          <p:nvPr/>
        </p:nvSpPr>
        <p:spPr>
          <a:xfrm>
            <a:off x="11733706" y="4927264"/>
            <a:ext cx="628784" cy="375285"/>
          </a:xfrm>
          <a:prstGeom prst="rect">
            <a:avLst/>
          </a:prstGeom>
        </p:spPr>
        <p:txBody>
          <a:bodyPr lIns="0" tIns="0" rIns="0" bIns="0" rtlCol="0" anchor="t">
            <a:spAutoFit/>
          </a:bodyPr>
          <a:lstStyle/>
          <a:p>
            <a:pPr algn="ctr">
              <a:lnSpc>
                <a:spcPts val="2940"/>
              </a:lnSpc>
            </a:pPr>
            <a:r>
              <a:rPr lang="en-US" sz="2100" b="1">
                <a:solidFill>
                  <a:srgbClr val="000000"/>
                </a:solidFill>
                <a:latin typeface="Times New Roman Bold"/>
                <a:ea typeface="Times New Roman Bold"/>
                <a:cs typeface="Times New Roman Bold"/>
                <a:sym typeface="Times New Roman Bold"/>
              </a:rPr>
              <a:t>05</a:t>
            </a:r>
          </a:p>
        </p:txBody>
      </p:sp>
      <p:sp>
        <p:nvSpPr>
          <p:cNvPr id="49" name="TextBox 49"/>
          <p:cNvSpPr txBox="1"/>
          <p:nvPr/>
        </p:nvSpPr>
        <p:spPr>
          <a:xfrm>
            <a:off x="5925261" y="4927264"/>
            <a:ext cx="628784" cy="375285"/>
          </a:xfrm>
          <a:prstGeom prst="rect">
            <a:avLst/>
          </a:prstGeom>
        </p:spPr>
        <p:txBody>
          <a:bodyPr lIns="0" tIns="0" rIns="0" bIns="0" rtlCol="0" anchor="t">
            <a:spAutoFit/>
          </a:bodyPr>
          <a:lstStyle/>
          <a:p>
            <a:pPr algn="ctr">
              <a:lnSpc>
                <a:spcPts val="2940"/>
              </a:lnSpc>
            </a:pPr>
            <a:r>
              <a:rPr lang="en-US" sz="2100" b="1">
                <a:solidFill>
                  <a:srgbClr val="FFFFFF"/>
                </a:solidFill>
                <a:latin typeface="Times New Roman Bold"/>
                <a:ea typeface="Times New Roman Bold"/>
                <a:cs typeface="Times New Roman Bold"/>
                <a:sym typeface="Times New Roman Bold"/>
              </a:rPr>
              <a:t>02</a:t>
            </a:r>
          </a:p>
        </p:txBody>
      </p:sp>
      <p:grpSp>
        <p:nvGrpSpPr>
          <p:cNvPr id="50" name="Group 50"/>
          <p:cNvGrpSpPr/>
          <p:nvPr/>
        </p:nvGrpSpPr>
        <p:grpSpPr>
          <a:xfrm>
            <a:off x="7045041" y="7809846"/>
            <a:ext cx="4470682" cy="1017469"/>
            <a:chOff x="0" y="0"/>
            <a:chExt cx="5960909" cy="1356626"/>
          </a:xfrm>
        </p:grpSpPr>
        <p:sp>
          <p:nvSpPr>
            <p:cNvPr id="51" name="Freeform 51"/>
            <p:cNvSpPr/>
            <p:nvPr/>
          </p:nvSpPr>
          <p:spPr>
            <a:xfrm>
              <a:off x="0" y="0"/>
              <a:ext cx="5960909" cy="1356626"/>
            </a:xfrm>
            <a:custGeom>
              <a:avLst/>
              <a:gdLst/>
              <a:ahLst/>
              <a:cxnLst/>
              <a:rect l="l" t="t" r="r" b="b"/>
              <a:pathLst>
                <a:path w="5960909" h="1356626">
                  <a:moveTo>
                    <a:pt x="0" y="0"/>
                  </a:moveTo>
                  <a:lnTo>
                    <a:pt x="5960909" y="0"/>
                  </a:lnTo>
                  <a:lnTo>
                    <a:pt x="5960909" y="1356626"/>
                  </a:lnTo>
                  <a:lnTo>
                    <a:pt x="0" y="1356626"/>
                  </a:lnTo>
                  <a:close/>
                </a:path>
              </a:pathLst>
            </a:custGeom>
            <a:blipFill>
              <a:blip r:embed="rId27">
                <a:alphaModFix amt="0"/>
              </a:blip>
              <a:stretch>
                <a:fillRect t="-279253" r="-268158" b="-251149"/>
              </a:stretch>
            </a:blipFill>
          </p:spPr>
          <p:txBody>
            <a:bodyPr/>
            <a:lstStyle/>
            <a:p>
              <a:endParaRPr lang="en-GB"/>
            </a:p>
          </p:txBody>
        </p:sp>
        <p:sp>
          <p:nvSpPr>
            <p:cNvPr id="52" name="TextBox 52"/>
            <p:cNvSpPr txBox="1"/>
            <p:nvPr/>
          </p:nvSpPr>
          <p:spPr>
            <a:xfrm>
              <a:off x="0" y="-19050"/>
              <a:ext cx="5960909" cy="1375676"/>
            </a:xfrm>
            <a:prstGeom prst="rect">
              <a:avLst/>
            </a:prstGeom>
          </p:spPr>
          <p:txBody>
            <a:bodyPr lIns="0" tIns="0" rIns="0" bIns="0" rtlCol="0" anchor="ctr"/>
            <a:lstStyle/>
            <a:p>
              <a:pPr algn="ctr">
                <a:lnSpc>
                  <a:spcPts val="3479"/>
                </a:lnSpc>
              </a:pPr>
              <a:r>
                <a:rPr lang="en-US" sz="2899" i="1" dirty="0">
                  <a:solidFill>
                    <a:srgbClr val="00539F"/>
                  </a:solidFill>
                  <a:latin typeface="Arial" panose="020B0604020202020204" pitchFamily="34" charset="0"/>
                  <a:ea typeface="Times New Roman Italics"/>
                  <a:cs typeface="Arial" panose="020B0604020202020204" pitchFamily="34" charset="0"/>
                  <a:sym typeface="Times New Roman Italics"/>
                </a:rPr>
                <a:t>Steps in Recruiting the Right Store Manager</a:t>
              </a: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3F3F5"/>
        </a:solidFill>
        <a:effectLst/>
      </p:bgPr>
    </p:bg>
    <p:spTree>
      <p:nvGrpSpPr>
        <p:cNvPr id="1" name=""/>
        <p:cNvGrpSpPr/>
        <p:nvPr/>
      </p:nvGrpSpPr>
      <p:grpSpPr>
        <a:xfrm>
          <a:off x="0" y="0"/>
          <a:ext cx="0" cy="0"/>
          <a:chOff x="0" y="0"/>
          <a:chExt cx="0" cy="0"/>
        </a:xfrm>
      </p:grpSpPr>
      <p:sp>
        <p:nvSpPr>
          <p:cNvPr id="2" name="AutoShape 2"/>
          <p:cNvSpPr/>
          <p:nvPr/>
        </p:nvSpPr>
        <p:spPr>
          <a:xfrm>
            <a:off x="13862754" y="6807920"/>
            <a:ext cx="948595" cy="900118"/>
          </a:xfrm>
          <a:prstGeom prst="line">
            <a:avLst/>
          </a:prstGeom>
          <a:ln w="38100" cap="flat">
            <a:solidFill>
              <a:srgbClr val="F68D56"/>
            </a:solidFill>
            <a:prstDash val="solid"/>
            <a:headEnd type="none" w="sm" len="sm"/>
            <a:tailEnd type="none" w="sm" len="sm"/>
          </a:ln>
        </p:spPr>
        <p:txBody>
          <a:bodyPr/>
          <a:lstStyle/>
          <a:p>
            <a:endParaRPr lang="en-GB"/>
          </a:p>
        </p:txBody>
      </p:sp>
      <p:grpSp>
        <p:nvGrpSpPr>
          <p:cNvPr id="3" name="Group 3"/>
          <p:cNvGrpSpPr/>
          <p:nvPr/>
        </p:nvGrpSpPr>
        <p:grpSpPr>
          <a:xfrm>
            <a:off x="14696298" y="7186066"/>
            <a:ext cx="228574" cy="200003"/>
            <a:chOff x="0" y="0"/>
            <a:chExt cx="812800" cy="711200"/>
          </a:xfrm>
        </p:grpSpPr>
        <p:sp>
          <p:nvSpPr>
            <p:cNvPr id="4" name="Freeform 4"/>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F68D55"/>
            </a:solidFill>
          </p:spPr>
          <p:txBody>
            <a:bodyPr/>
            <a:lstStyle/>
            <a:p>
              <a:endParaRPr lang="en-GB"/>
            </a:p>
          </p:txBody>
        </p:sp>
        <p:sp>
          <p:nvSpPr>
            <p:cNvPr id="5" name="TextBox 5"/>
            <p:cNvSpPr txBox="1"/>
            <p:nvPr/>
          </p:nvSpPr>
          <p:spPr>
            <a:xfrm>
              <a:off x="127000" y="12700"/>
              <a:ext cx="558800" cy="368300"/>
            </a:xfrm>
            <a:prstGeom prst="rect">
              <a:avLst/>
            </a:prstGeom>
          </p:spPr>
          <p:txBody>
            <a:bodyPr lIns="50800" tIns="50800" rIns="50800" bIns="50800" rtlCol="0" anchor="ctr"/>
            <a:lstStyle/>
            <a:p>
              <a:pPr marL="0" lvl="0" indent="0" algn="ctr">
                <a:lnSpc>
                  <a:spcPts val="2520"/>
                </a:lnSpc>
                <a:spcBef>
                  <a:spcPct val="0"/>
                </a:spcBef>
              </a:pPr>
              <a:endParaRPr/>
            </a:p>
          </p:txBody>
        </p:sp>
      </p:grpSp>
      <p:sp>
        <p:nvSpPr>
          <p:cNvPr id="6" name="TextBox 6"/>
          <p:cNvSpPr txBox="1"/>
          <p:nvPr/>
        </p:nvSpPr>
        <p:spPr>
          <a:xfrm>
            <a:off x="4393206" y="142565"/>
            <a:ext cx="9724837" cy="1913922"/>
          </a:xfrm>
          <a:prstGeom prst="rect">
            <a:avLst/>
          </a:prstGeom>
        </p:spPr>
        <p:txBody>
          <a:bodyPr lIns="0" tIns="0" rIns="0" bIns="0" rtlCol="0" anchor="t">
            <a:spAutoFit/>
          </a:bodyPr>
          <a:lstStyle/>
          <a:p>
            <a:pPr algn="l">
              <a:lnSpc>
                <a:spcPts val="7840"/>
              </a:lnSpc>
            </a:pPr>
            <a:r>
              <a:rPr lang="en-US" sz="5600" b="1" dirty="0">
                <a:solidFill>
                  <a:srgbClr val="112F8D"/>
                </a:solidFill>
                <a:latin typeface="Arial" panose="020B0604020202020204" pitchFamily="34" charset="0"/>
                <a:ea typeface="Times New Roman Bold"/>
                <a:cs typeface="Arial" panose="020B0604020202020204" pitchFamily="34" charset="0"/>
                <a:sym typeface="Times New Roman Bold"/>
              </a:rPr>
              <a:t>Job Analysis for Store Manager</a:t>
            </a:r>
          </a:p>
        </p:txBody>
      </p:sp>
      <p:sp>
        <p:nvSpPr>
          <p:cNvPr id="7" name="Freeform 7"/>
          <p:cNvSpPr/>
          <p:nvPr/>
        </p:nvSpPr>
        <p:spPr>
          <a:xfrm>
            <a:off x="4247848" y="1803922"/>
            <a:ext cx="5656002" cy="1480844"/>
          </a:xfrm>
          <a:custGeom>
            <a:avLst/>
            <a:gdLst/>
            <a:ahLst/>
            <a:cxnLst/>
            <a:rect l="l" t="t" r="r" b="b"/>
            <a:pathLst>
              <a:path w="5656002" h="1480844">
                <a:moveTo>
                  <a:pt x="0" y="0"/>
                </a:moveTo>
                <a:lnTo>
                  <a:pt x="5656001" y="0"/>
                </a:lnTo>
                <a:lnTo>
                  <a:pt x="5656001" y="1480844"/>
                </a:lnTo>
                <a:lnTo>
                  <a:pt x="0" y="1480844"/>
                </a:lnTo>
                <a:lnTo>
                  <a:pt x="0" y="0"/>
                </a:lnTo>
                <a:close/>
              </a:path>
            </a:pathLst>
          </a:custGeom>
          <a:blipFill>
            <a:blip r:embed="rId3"/>
            <a:stretch>
              <a:fillRect/>
            </a:stretch>
          </a:blipFill>
        </p:spPr>
        <p:txBody>
          <a:bodyPr/>
          <a:lstStyle/>
          <a:p>
            <a:endParaRPr lang="en-GB"/>
          </a:p>
        </p:txBody>
      </p:sp>
      <p:grpSp>
        <p:nvGrpSpPr>
          <p:cNvPr id="8" name="Group 8"/>
          <p:cNvGrpSpPr/>
          <p:nvPr/>
        </p:nvGrpSpPr>
        <p:grpSpPr>
          <a:xfrm>
            <a:off x="4095329" y="1456391"/>
            <a:ext cx="5808520" cy="1496008"/>
            <a:chOff x="0" y="0"/>
            <a:chExt cx="1683883" cy="433691"/>
          </a:xfrm>
        </p:grpSpPr>
        <p:sp>
          <p:nvSpPr>
            <p:cNvPr id="9" name="Freeform 9"/>
            <p:cNvSpPr/>
            <p:nvPr/>
          </p:nvSpPr>
          <p:spPr>
            <a:xfrm>
              <a:off x="0" y="0"/>
              <a:ext cx="1683883" cy="433691"/>
            </a:xfrm>
            <a:custGeom>
              <a:avLst/>
              <a:gdLst/>
              <a:ahLst/>
              <a:cxnLst/>
              <a:rect l="l" t="t" r="r" b="b"/>
              <a:pathLst>
                <a:path w="1683883" h="433691">
                  <a:moveTo>
                    <a:pt x="39986" y="0"/>
                  </a:moveTo>
                  <a:lnTo>
                    <a:pt x="1643897" y="0"/>
                  </a:lnTo>
                  <a:cubicBezTo>
                    <a:pt x="1665981" y="0"/>
                    <a:pt x="1683883" y="17902"/>
                    <a:pt x="1683883" y="39986"/>
                  </a:cubicBezTo>
                  <a:lnTo>
                    <a:pt x="1683883" y="393705"/>
                  </a:lnTo>
                  <a:cubicBezTo>
                    <a:pt x="1683883" y="415789"/>
                    <a:pt x="1665981" y="433691"/>
                    <a:pt x="1643897" y="433691"/>
                  </a:cubicBezTo>
                  <a:lnTo>
                    <a:pt x="39986" y="433691"/>
                  </a:lnTo>
                  <a:cubicBezTo>
                    <a:pt x="17902" y="433691"/>
                    <a:pt x="0" y="415789"/>
                    <a:pt x="0" y="393705"/>
                  </a:cubicBezTo>
                  <a:lnTo>
                    <a:pt x="0" y="39986"/>
                  </a:lnTo>
                  <a:cubicBezTo>
                    <a:pt x="0" y="17902"/>
                    <a:pt x="17902" y="0"/>
                    <a:pt x="39986" y="0"/>
                  </a:cubicBezTo>
                  <a:close/>
                </a:path>
              </a:pathLst>
            </a:custGeom>
            <a:solidFill>
              <a:srgbClr val="FFFFFF"/>
            </a:solidFill>
          </p:spPr>
          <p:txBody>
            <a:bodyPr/>
            <a:lstStyle/>
            <a:p>
              <a:endParaRPr lang="en-GB"/>
            </a:p>
          </p:txBody>
        </p:sp>
        <p:sp>
          <p:nvSpPr>
            <p:cNvPr id="10" name="TextBox 10"/>
            <p:cNvSpPr txBox="1"/>
            <p:nvPr/>
          </p:nvSpPr>
          <p:spPr>
            <a:xfrm>
              <a:off x="0" y="-38100"/>
              <a:ext cx="1683883" cy="471791"/>
            </a:xfrm>
            <a:prstGeom prst="rect">
              <a:avLst/>
            </a:prstGeom>
          </p:spPr>
          <p:txBody>
            <a:bodyPr lIns="50800" tIns="50800" rIns="50800" bIns="50800" rtlCol="0" anchor="ctr"/>
            <a:lstStyle/>
            <a:p>
              <a:pPr algn="ctr">
                <a:lnSpc>
                  <a:spcPts val="2520"/>
                </a:lnSpc>
              </a:pPr>
              <a:endParaRPr/>
            </a:p>
          </p:txBody>
        </p:sp>
      </p:grpSp>
      <p:grpSp>
        <p:nvGrpSpPr>
          <p:cNvPr id="11" name="Group 11"/>
          <p:cNvGrpSpPr/>
          <p:nvPr/>
        </p:nvGrpSpPr>
        <p:grpSpPr>
          <a:xfrm rot="5400000">
            <a:off x="5251238" y="1694685"/>
            <a:ext cx="991931" cy="1019419"/>
            <a:chOff x="0" y="0"/>
            <a:chExt cx="660400" cy="678700"/>
          </a:xfrm>
        </p:grpSpPr>
        <p:sp>
          <p:nvSpPr>
            <p:cNvPr id="12" name="Freeform 12"/>
            <p:cNvSpPr/>
            <p:nvPr/>
          </p:nvSpPr>
          <p:spPr>
            <a:xfrm>
              <a:off x="0" y="0"/>
              <a:ext cx="660400" cy="678700"/>
            </a:xfrm>
            <a:custGeom>
              <a:avLst/>
              <a:gdLst/>
              <a:ahLst/>
              <a:cxnLst/>
              <a:rect l="l" t="t" r="r" b="b"/>
              <a:pathLst>
                <a:path w="660400" h="67870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5523"/>
                  </a:cubicBezTo>
                  <a:lnTo>
                    <a:pt x="660400" y="678700"/>
                  </a:lnTo>
                  <a:lnTo>
                    <a:pt x="0" y="678700"/>
                  </a:lnTo>
                  <a:lnTo>
                    <a:pt x="0" y="325785"/>
                  </a:lnTo>
                  <a:cubicBezTo>
                    <a:pt x="1782" y="185660"/>
                    <a:pt x="93019" y="64045"/>
                    <a:pt x="220252" y="19070"/>
                  </a:cubicBezTo>
                  <a:close/>
                </a:path>
              </a:pathLst>
            </a:custGeom>
            <a:solidFill>
              <a:srgbClr val="122359"/>
            </a:solidFill>
          </p:spPr>
          <p:txBody>
            <a:bodyPr/>
            <a:lstStyle/>
            <a:p>
              <a:endParaRPr lang="en-GB"/>
            </a:p>
          </p:txBody>
        </p:sp>
        <p:sp>
          <p:nvSpPr>
            <p:cNvPr id="13" name="TextBox 13"/>
            <p:cNvSpPr txBox="1"/>
            <p:nvPr/>
          </p:nvSpPr>
          <p:spPr>
            <a:xfrm>
              <a:off x="0" y="88900"/>
              <a:ext cx="660400" cy="589800"/>
            </a:xfrm>
            <a:prstGeom prst="rect">
              <a:avLst/>
            </a:prstGeom>
          </p:spPr>
          <p:txBody>
            <a:bodyPr lIns="50800" tIns="50800" rIns="50800" bIns="50800" rtlCol="0" anchor="ctr"/>
            <a:lstStyle/>
            <a:p>
              <a:pPr marL="0" lvl="0" indent="0" algn="ctr">
                <a:lnSpc>
                  <a:spcPts val="2520"/>
                </a:lnSpc>
                <a:spcBef>
                  <a:spcPct val="0"/>
                </a:spcBef>
              </a:pPr>
              <a:endParaRPr/>
            </a:p>
          </p:txBody>
        </p:sp>
      </p:grpSp>
      <p:sp>
        <p:nvSpPr>
          <p:cNvPr id="14" name="Freeform 14"/>
          <p:cNvSpPr/>
          <p:nvPr/>
        </p:nvSpPr>
        <p:spPr>
          <a:xfrm>
            <a:off x="6256913" y="3517026"/>
            <a:ext cx="5656002" cy="1480844"/>
          </a:xfrm>
          <a:custGeom>
            <a:avLst/>
            <a:gdLst/>
            <a:ahLst/>
            <a:cxnLst/>
            <a:rect l="l" t="t" r="r" b="b"/>
            <a:pathLst>
              <a:path w="5656002" h="1480844">
                <a:moveTo>
                  <a:pt x="0" y="0"/>
                </a:moveTo>
                <a:lnTo>
                  <a:pt x="5656002" y="0"/>
                </a:lnTo>
                <a:lnTo>
                  <a:pt x="5656002" y="1480844"/>
                </a:lnTo>
                <a:lnTo>
                  <a:pt x="0" y="1480844"/>
                </a:lnTo>
                <a:lnTo>
                  <a:pt x="0" y="0"/>
                </a:lnTo>
                <a:close/>
              </a:path>
            </a:pathLst>
          </a:custGeom>
          <a:blipFill>
            <a:blip r:embed="rId3"/>
            <a:stretch>
              <a:fillRect/>
            </a:stretch>
          </a:blipFill>
        </p:spPr>
        <p:txBody>
          <a:bodyPr/>
          <a:lstStyle/>
          <a:p>
            <a:endParaRPr lang="en-GB"/>
          </a:p>
        </p:txBody>
      </p:sp>
      <p:sp>
        <p:nvSpPr>
          <p:cNvPr id="15" name="Freeform 15"/>
          <p:cNvSpPr/>
          <p:nvPr/>
        </p:nvSpPr>
        <p:spPr>
          <a:xfrm>
            <a:off x="8262174" y="5195603"/>
            <a:ext cx="5656002" cy="1480844"/>
          </a:xfrm>
          <a:custGeom>
            <a:avLst/>
            <a:gdLst/>
            <a:ahLst/>
            <a:cxnLst/>
            <a:rect l="l" t="t" r="r" b="b"/>
            <a:pathLst>
              <a:path w="5656002" h="1480844">
                <a:moveTo>
                  <a:pt x="0" y="0"/>
                </a:moveTo>
                <a:lnTo>
                  <a:pt x="5656001" y="0"/>
                </a:lnTo>
                <a:lnTo>
                  <a:pt x="5656001" y="1480844"/>
                </a:lnTo>
                <a:lnTo>
                  <a:pt x="0" y="1480844"/>
                </a:lnTo>
                <a:lnTo>
                  <a:pt x="0" y="0"/>
                </a:lnTo>
                <a:close/>
              </a:path>
            </a:pathLst>
          </a:custGeom>
          <a:blipFill>
            <a:blip r:embed="rId3"/>
            <a:stretch>
              <a:fillRect/>
            </a:stretch>
          </a:blipFill>
        </p:spPr>
        <p:txBody>
          <a:bodyPr/>
          <a:lstStyle/>
          <a:p>
            <a:endParaRPr lang="en-GB"/>
          </a:p>
        </p:txBody>
      </p:sp>
      <p:sp>
        <p:nvSpPr>
          <p:cNvPr id="16" name="Freeform 16"/>
          <p:cNvSpPr/>
          <p:nvPr/>
        </p:nvSpPr>
        <p:spPr>
          <a:xfrm>
            <a:off x="10275043" y="6973336"/>
            <a:ext cx="5656002" cy="1480844"/>
          </a:xfrm>
          <a:custGeom>
            <a:avLst/>
            <a:gdLst/>
            <a:ahLst/>
            <a:cxnLst/>
            <a:rect l="l" t="t" r="r" b="b"/>
            <a:pathLst>
              <a:path w="5656002" h="1480844">
                <a:moveTo>
                  <a:pt x="0" y="0"/>
                </a:moveTo>
                <a:lnTo>
                  <a:pt x="5656002" y="0"/>
                </a:lnTo>
                <a:lnTo>
                  <a:pt x="5656002" y="1480844"/>
                </a:lnTo>
                <a:lnTo>
                  <a:pt x="0" y="1480844"/>
                </a:lnTo>
                <a:lnTo>
                  <a:pt x="0" y="0"/>
                </a:lnTo>
                <a:close/>
              </a:path>
            </a:pathLst>
          </a:custGeom>
          <a:blipFill>
            <a:blip r:embed="rId3"/>
            <a:stretch>
              <a:fillRect/>
            </a:stretch>
          </a:blipFill>
        </p:spPr>
        <p:txBody>
          <a:bodyPr/>
          <a:lstStyle/>
          <a:p>
            <a:endParaRPr lang="en-GB"/>
          </a:p>
        </p:txBody>
      </p:sp>
      <p:sp>
        <p:nvSpPr>
          <p:cNvPr id="17" name="Freeform 17"/>
          <p:cNvSpPr/>
          <p:nvPr/>
        </p:nvSpPr>
        <p:spPr>
          <a:xfrm>
            <a:off x="12286741" y="8601072"/>
            <a:ext cx="5656002" cy="1480844"/>
          </a:xfrm>
          <a:custGeom>
            <a:avLst/>
            <a:gdLst/>
            <a:ahLst/>
            <a:cxnLst/>
            <a:rect l="l" t="t" r="r" b="b"/>
            <a:pathLst>
              <a:path w="5656002" h="1480844">
                <a:moveTo>
                  <a:pt x="0" y="0"/>
                </a:moveTo>
                <a:lnTo>
                  <a:pt x="5656001" y="0"/>
                </a:lnTo>
                <a:lnTo>
                  <a:pt x="5656001" y="1480844"/>
                </a:lnTo>
                <a:lnTo>
                  <a:pt x="0" y="1480844"/>
                </a:lnTo>
                <a:lnTo>
                  <a:pt x="0" y="0"/>
                </a:lnTo>
                <a:close/>
              </a:path>
            </a:pathLst>
          </a:custGeom>
          <a:blipFill>
            <a:blip r:embed="rId3"/>
            <a:stretch>
              <a:fillRect/>
            </a:stretch>
          </a:blipFill>
        </p:spPr>
        <p:txBody>
          <a:bodyPr/>
          <a:lstStyle/>
          <a:p>
            <a:endParaRPr lang="en-GB"/>
          </a:p>
        </p:txBody>
      </p:sp>
      <p:grpSp>
        <p:nvGrpSpPr>
          <p:cNvPr id="18" name="Group 18"/>
          <p:cNvGrpSpPr/>
          <p:nvPr/>
        </p:nvGrpSpPr>
        <p:grpSpPr>
          <a:xfrm>
            <a:off x="6104394" y="3132144"/>
            <a:ext cx="5813768" cy="1496008"/>
            <a:chOff x="0" y="0"/>
            <a:chExt cx="1685404" cy="433691"/>
          </a:xfrm>
        </p:grpSpPr>
        <p:sp>
          <p:nvSpPr>
            <p:cNvPr id="19" name="Freeform 19"/>
            <p:cNvSpPr/>
            <p:nvPr/>
          </p:nvSpPr>
          <p:spPr>
            <a:xfrm>
              <a:off x="0" y="0"/>
              <a:ext cx="1685404" cy="433691"/>
            </a:xfrm>
            <a:custGeom>
              <a:avLst/>
              <a:gdLst/>
              <a:ahLst/>
              <a:cxnLst/>
              <a:rect l="l" t="t" r="r" b="b"/>
              <a:pathLst>
                <a:path w="1685404" h="433691">
                  <a:moveTo>
                    <a:pt x="39950" y="0"/>
                  </a:moveTo>
                  <a:lnTo>
                    <a:pt x="1645455" y="0"/>
                  </a:lnTo>
                  <a:cubicBezTo>
                    <a:pt x="1656050" y="0"/>
                    <a:pt x="1666211" y="4209"/>
                    <a:pt x="1673703" y="11701"/>
                  </a:cubicBezTo>
                  <a:cubicBezTo>
                    <a:pt x="1681195" y="19193"/>
                    <a:pt x="1685404" y="29354"/>
                    <a:pt x="1685404" y="39950"/>
                  </a:cubicBezTo>
                  <a:lnTo>
                    <a:pt x="1685404" y="393741"/>
                  </a:lnTo>
                  <a:cubicBezTo>
                    <a:pt x="1685404" y="404337"/>
                    <a:pt x="1681195" y="414498"/>
                    <a:pt x="1673703" y="421990"/>
                  </a:cubicBezTo>
                  <a:cubicBezTo>
                    <a:pt x="1666211" y="429482"/>
                    <a:pt x="1656050" y="433691"/>
                    <a:pt x="1645455" y="433691"/>
                  </a:cubicBezTo>
                  <a:lnTo>
                    <a:pt x="39950" y="433691"/>
                  </a:lnTo>
                  <a:cubicBezTo>
                    <a:pt x="29354" y="433691"/>
                    <a:pt x="19193" y="429482"/>
                    <a:pt x="11701" y="421990"/>
                  </a:cubicBezTo>
                  <a:cubicBezTo>
                    <a:pt x="4209" y="414498"/>
                    <a:pt x="0" y="404337"/>
                    <a:pt x="0" y="393741"/>
                  </a:cubicBezTo>
                  <a:lnTo>
                    <a:pt x="0" y="39950"/>
                  </a:lnTo>
                  <a:cubicBezTo>
                    <a:pt x="0" y="29354"/>
                    <a:pt x="4209" y="19193"/>
                    <a:pt x="11701" y="11701"/>
                  </a:cubicBezTo>
                  <a:cubicBezTo>
                    <a:pt x="19193" y="4209"/>
                    <a:pt x="29354" y="0"/>
                    <a:pt x="39950" y="0"/>
                  </a:cubicBezTo>
                  <a:close/>
                </a:path>
              </a:pathLst>
            </a:custGeom>
            <a:solidFill>
              <a:srgbClr val="FFFFFF"/>
            </a:solidFill>
          </p:spPr>
          <p:txBody>
            <a:bodyPr/>
            <a:lstStyle/>
            <a:p>
              <a:endParaRPr lang="en-GB"/>
            </a:p>
          </p:txBody>
        </p:sp>
        <p:sp>
          <p:nvSpPr>
            <p:cNvPr id="20" name="TextBox 20"/>
            <p:cNvSpPr txBox="1"/>
            <p:nvPr/>
          </p:nvSpPr>
          <p:spPr>
            <a:xfrm>
              <a:off x="0" y="-38100"/>
              <a:ext cx="1685404" cy="471791"/>
            </a:xfrm>
            <a:prstGeom prst="rect">
              <a:avLst/>
            </a:prstGeom>
          </p:spPr>
          <p:txBody>
            <a:bodyPr lIns="50800" tIns="50800" rIns="50800" bIns="50800" rtlCol="0" anchor="ctr"/>
            <a:lstStyle/>
            <a:p>
              <a:pPr algn="ctr">
                <a:lnSpc>
                  <a:spcPts val="2520"/>
                </a:lnSpc>
              </a:pPr>
              <a:endParaRPr/>
            </a:p>
          </p:txBody>
        </p:sp>
      </p:grpSp>
      <p:grpSp>
        <p:nvGrpSpPr>
          <p:cNvPr id="21" name="Group 21"/>
          <p:cNvGrpSpPr/>
          <p:nvPr/>
        </p:nvGrpSpPr>
        <p:grpSpPr>
          <a:xfrm rot="5400000">
            <a:off x="7260303" y="3370439"/>
            <a:ext cx="991931" cy="1019419"/>
            <a:chOff x="0" y="0"/>
            <a:chExt cx="660400" cy="678700"/>
          </a:xfrm>
        </p:grpSpPr>
        <p:sp>
          <p:nvSpPr>
            <p:cNvPr id="22" name="Freeform 22"/>
            <p:cNvSpPr/>
            <p:nvPr/>
          </p:nvSpPr>
          <p:spPr>
            <a:xfrm>
              <a:off x="0" y="0"/>
              <a:ext cx="660400" cy="678700"/>
            </a:xfrm>
            <a:custGeom>
              <a:avLst/>
              <a:gdLst/>
              <a:ahLst/>
              <a:cxnLst/>
              <a:rect l="l" t="t" r="r" b="b"/>
              <a:pathLst>
                <a:path w="660400" h="67870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5523"/>
                  </a:cubicBezTo>
                  <a:lnTo>
                    <a:pt x="660400" y="678700"/>
                  </a:lnTo>
                  <a:lnTo>
                    <a:pt x="0" y="678700"/>
                  </a:lnTo>
                  <a:lnTo>
                    <a:pt x="0" y="325785"/>
                  </a:lnTo>
                  <a:cubicBezTo>
                    <a:pt x="1782" y="185660"/>
                    <a:pt x="93019" y="64045"/>
                    <a:pt x="220252" y="19070"/>
                  </a:cubicBezTo>
                  <a:close/>
                </a:path>
              </a:pathLst>
            </a:custGeom>
            <a:solidFill>
              <a:srgbClr val="3D6298"/>
            </a:solidFill>
          </p:spPr>
          <p:txBody>
            <a:bodyPr/>
            <a:lstStyle/>
            <a:p>
              <a:endParaRPr lang="en-GB"/>
            </a:p>
          </p:txBody>
        </p:sp>
        <p:sp>
          <p:nvSpPr>
            <p:cNvPr id="23" name="TextBox 23"/>
            <p:cNvSpPr txBox="1"/>
            <p:nvPr/>
          </p:nvSpPr>
          <p:spPr>
            <a:xfrm>
              <a:off x="0" y="88900"/>
              <a:ext cx="660400" cy="589800"/>
            </a:xfrm>
            <a:prstGeom prst="rect">
              <a:avLst/>
            </a:prstGeom>
          </p:spPr>
          <p:txBody>
            <a:bodyPr lIns="50800" tIns="50800" rIns="50800" bIns="50800" rtlCol="0" anchor="ctr"/>
            <a:lstStyle/>
            <a:p>
              <a:pPr marL="0" lvl="0" indent="0" algn="ctr">
                <a:lnSpc>
                  <a:spcPts val="2520"/>
                </a:lnSpc>
                <a:spcBef>
                  <a:spcPct val="0"/>
                </a:spcBef>
              </a:pPr>
              <a:endParaRPr/>
            </a:p>
          </p:txBody>
        </p:sp>
      </p:grpSp>
      <p:grpSp>
        <p:nvGrpSpPr>
          <p:cNvPr id="24" name="Group 24"/>
          <p:cNvGrpSpPr/>
          <p:nvPr/>
        </p:nvGrpSpPr>
        <p:grpSpPr>
          <a:xfrm>
            <a:off x="8114511" y="4809876"/>
            <a:ext cx="5813930" cy="1496008"/>
            <a:chOff x="0" y="0"/>
            <a:chExt cx="1685451" cy="433691"/>
          </a:xfrm>
        </p:grpSpPr>
        <p:sp>
          <p:nvSpPr>
            <p:cNvPr id="25" name="Freeform 25"/>
            <p:cNvSpPr/>
            <p:nvPr/>
          </p:nvSpPr>
          <p:spPr>
            <a:xfrm>
              <a:off x="0" y="0"/>
              <a:ext cx="1685451" cy="433691"/>
            </a:xfrm>
            <a:custGeom>
              <a:avLst/>
              <a:gdLst/>
              <a:ahLst/>
              <a:cxnLst/>
              <a:rect l="l" t="t" r="r" b="b"/>
              <a:pathLst>
                <a:path w="1685451" h="433691">
                  <a:moveTo>
                    <a:pt x="39948" y="0"/>
                  </a:moveTo>
                  <a:lnTo>
                    <a:pt x="1645503" y="0"/>
                  </a:lnTo>
                  <a:cubicBezTo>
                    <a:pt x="1656098" y="0"/>
                    <a:pt x="1666259" y="4209"/>
                    <a:pt x="1673751" y="11701"/>
                  </a:cubicBezTo>
                  <a:cubicBezTo>
                    <a:pt x="1681242" y="19192"/>
                    <a:pt x="1685451" y="29353"/>
                    <a:pt x="1685451" y="39948"/>
                  </a:cubicBezTo>
                  <a:lnTo>
                    <a:pt x="1685451" y="393742"/>
                  </a:lnTo>
                  <a:cubicBezTo>
                    <a:pt x="1685451" y="404337"/>
                    <a:pt x="1681242" y="414498"/>
                    <a:pt x="1673751" y="421990"/>
                  </a:cubicBezTo>
                  <a:cubicBezTo>
                    <a:pt x="1666259" y="429482"/>
                    <a:pt x="1656098" y="433691"/>
                    <a:pt x="1645503" y="433691"/>
                  </a:cubicBezTo>
                  <a:lnTo>
                    <a:pt x="39948" y="433691"/>
                  </a:lnTo>
                  <a:cubicBezTo>
                    <a:pt x="29353" y="433691"/>
                    <a:pt x="19192" y="429482"/>
                    <a:pt x="11701" y="421990"/>
                  </a:cubicBezTo>
                  <a:cubicBezTo>
                    <a:pt x="4209" y="414498"/>
                    <a:pt x="0" y="404337"/>
                    <a:pt x="0" y="393742"/>
                  </a:cubicBezTo>
                  <a:lnTo>
                    <a:pt x="0" y="39948"/>
                  </a:lnTo>
                  <a:cubicBezTo>
                    <a:pt x="0" y="29353"/>
                    <a:pt x="4209" y="19192"/>
                    <a:pt x="11701" y="11701"/>
                  </a:cubicBezTo>
                  <a:cubicBezTo>
                    <a:pt x="19192" y="4209"/>
                    <a:pt x="29353" y="0"/>
                    <a:pt x="39948" y="0"/>
                  </a:cubicBezTo>
                  <a:close/>
                </a:path>
              </a:pathLst>
            </a:custGeom>
            <a:solidFill>
              <a:srgbClr val="FFFFFF"/>
            </a:solidFill>
          </p:spPr>
          <p:txBody>
            <a:bodyPr/>
            <a:lstStyle/>
            <a:p>
              <a:endParaRPr lang="en-GB"/>
            </a:p>
          </p:txBody>
        </p:sp>
        <p:sp>
          <p:nvSpPr>
            <p:cNvPr id="26" name="TextBox 26"/>
            <p:cNvSpPr txBox="1"/>
            <p:nvPr/>
          </p:nvSpPr>
          <p:spPr>
            <a:xfrm>
              <a:off x="0" y="-38100"/>
              <a:ext cx="1685451" cy="471791"/>
            </a:xfrm>
            <a:prstGeom prst="rect">
              <a:avLst/>
            </a:prstGeom>
          </p:spPr>
          <p:txBody>
            <a:bodyPr lIns="50800" tIns="50800" rIns="50800" bIns="50800" rtlCol="0" anchor="ctr"/>
            <a:lstStyle/>
            <a:p>
              <a:pPr algn="ctr">
                <a:lnSpc>
                  <a:spcPts val="2520"/>
                </a:lnSpc>
              </a:pPr>
              <a:endParaRPr/>
            </a:p>
          </p:txBody>
        </p:sp>
      </p:grpSp>
      <p:grpSp>
        <p:nvGrpSpPr>
          <p:cNvPr id="27" name="Group 27"/>
          <p:cNvGrpSpPr/>
          <p:nvPr/>
        </p:nvGrpSpPr>
        <p:grpSpPr>
          <a:xfrm rot="5400000">
            <a:off x="9269368" y="5048170"/>
            <a:ext cx="991931" cy="1019419"/>
            <a:chOff x="0" y="0"/>
            <a:chExt cx="660400" cy="678700"/>
          </a:xfrm>
        </p:grpSpPr>
        <p:sp>
          <p:nvSpPr>
            <p:cNvPr id="28" name="Freeform 28"/>
            <p:cNvSpPr/>
            <p:nvPr/>
          </p:nvSpPr>
          <p:spPr>
            <a:xfrm>
              <a:off x="0" y="0"/>
              <a:ext cx="660400" cy="678700"/>
            </a:xfrm>
            <a:custGeom>
              <a:avLst/>
              <a:gdLst/>
              <a:ahLst/>
              <a:cxnLst/>
              <a:rect l="l" t="t" r="r" b="b"/>
              <a:pathLst>
                <a:path w="660400" h="67870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5523"/>
                  </a:cubicBezTo>
                  <a:lnTo>
                    <a:pt x="660400" y="678700"/>
                  </a:lnTo>
                  <a:lnTo>
                    <a:pt x="0" y="678700"/>
                  </a:lnTo>
                  <a:lnTo>
                    <a:pt x="0" y="325785"/>
                  </a:lnTo>
                  <a:cubicBezTo>
                    <a:pt x="1782" y="185660"/>
                    <a:pt x="93019" y="64045"/>
                    <a:pt x="220252" y="19070"/>
                  </a:cubicBezTo>
                  <a:close/>
                </a:path>
              </a:pathLst>
            </a:custGeom>
            <a:solidFill>
              <a:srgbClr val="BEC8DA"/>
            </a:solidFill>
          </p:spPr>
          <p:txBody>
            <a:bodyPr/>
            <a:lstStyle/>
            <a:p>
              <a:endParaRPr lang="en-GB"/>
            </a:p>
          </p:txBody>
        </p:sp>
        <p:sp>
          <p:nvSpPr>
            <p:cNvPr id="29" name="TextBox 29"/>
            <p:cNvSpPr txBox="1"/>
            <p:nvPr/>
          </p:nvSpPr>
          <p:spPr>
            <a:xfrm>
              <a:off x="0" y="88900"/>
              <a:ext cx="660400" cy="589800"/>
            </a:xfrm>
            <a:prstGeom prst="rect">
              <a:avLst/>
            </a:prstGeom>
          </p:spPr>
          <p:txBody>
            <a:bodyPr lIns="50800" tIns="50800" rIns="50800" bIns="50800" rtlCol="0" anchor="ctr"/>
            <a:lstStyle/>
            <a:p>
              <a:pPr marL="0" lvl="0" indent="0" algn="ctr">
                <a:lnSpc>
                  <a:spcPts val="2520"/>
                </a:lnSpc>
                <a:spcBef>
                  <a:spcPct val="0"/>
                </a:spcBef>
              </a:pPr>
              <a:endParaRPr/>
            </a:p>
          </p:txBody>
        </p:sp>
      </p:grpSp>
      <p:grpSp>
        <p:nvGrpSpPr>
          <p:cNvPr id="30" name="Group 30"/>
          <p:cNvGrpSpPr/>
          <p:nvPr/>
        </p:nvGrpSpPr>
        <p:grpSpPr>
          <a:xfrm>
            <a:off x="10122643" y="6487607"/>
            <a:ext cx="5811034" cy="1496008"/>
            <a:chOff x="0" y="0"/>
            <a:chExt cx="1684612" cy="433691"/>
          </a:xfrm>
        </p:grpSpPr>
        <p:sp>
          <p:nvSpPr>
            <p:cNvPr id="31" name="Freeform 31"/>
            <p:cNvSpPr/>
            <p:nvPr/>
          </p:nvSpPr>
          <p:spPr>
            <a:xfrm>
              <a:off x="0" y="0"/>
              <a:ext cx="1684612" cy="433691"/>
            </a:xfrm>
            <a:custGeom>
              <a:avLst/>
              <a:gdLst/>
              <a:ahLst/>
              <a:cxnLst/>
              <a:rect l="l" t="t" r="r" b="b"/>
              <a:pathLst>
                <a:path w="1684612" h="433691">
                  <a:moveTo>
                    <a:pt x="39968" y="0"/>
                  </a:moveTo>
                  <a:lnTo>
                    <a:pt x="1644643" y="0"/>
                  </a:lnTo>
                  <a:cubicBezTo>
                    <a:pt x="1666717" y="0"/>
                    <a:pt x="1684612" y="17894"/>
                    <a:pt x="1684612" y="39968"/>
                  </a:cubicBezTo>
                  <a:lnTo>
                    <a:pt x="1684612" y="393722"/>
                  </a:lnTo>
                  <a:cubicBezTo>
                    <a:pt x="1684612" y="415796"/>
                    <a:pt x="1666717" y="433691"/>
                    <a:pt x="1644643" y="433691"/>
                  </a:cubicBezTo>
                  <a:lnTo>
                    <a:pt x="39968" y="433691"/>
                  </a:lnTo>
                  <a:cubicBezTo>
                    <a:pt x="17894" y="433691"/>
                    <a:pt x="0" y="415796"/>
                    <a:pt x="0" y="393722"/>
                  </a:cubicBezTo>
                  <a:lnTo>
                    <a:pt x="0" y="39968"/>
                  </a:lnTo>
                  <a:cubicBezTo>
                    <a:pt x="0" y="17894"/>
                    <a:pt x="17894" y="0"/>
                    <a:pt x="39968" y="0"/>
                  </a:cubicBezTo>
                  <a:close/>
                </a:path>
              </a:pathLst>
            </a:custGeom>
            <a:solidFill>
              <a:srgbClr val="FFFFFF"/>
            </a:solidFill>
          </p:spPr>
          <p:txBody>
            <a:bodyPr/>
            <a:lstStyle/>
            <a:p>
              <a:endParaRPr lang="en-GB"/>
            </a:p>
          </p:txBody>
        </p:sp>
        <p:sp>
          <p:nvSpPr>
            <p:cNvPr id="32" name="TextBox 32"/>
            <p:cNvSpPr txBox="1"/>
            <p:nvPr/>
          </p:nvSpPr>
          <p:spPr>
            <a:xfrm>
              <a:off x="0" y="-38100"/>
              <a:ext cx="1684612" cy="471791"/>
            </a:xfrm>
            <a:prstGeom prst="rect">
              <a:avLst/>
            </a:prstGeom>
          </p:spPr>
          <p:txBody>
            <a:bodyPr lIns="50800" tIns="50800" rIns="50800" bIns="50800" rtlCol="0" anchor="ctr"/>
            <a:lstStyle/>
            <a:p>
              <a:pPr algn="ctr">
                <a:lnSpc>
                  <a:spcPts val="2520"/>
                </a:lnSpc>
              </a:pPr>
              <a:endParaRPr/>
            </a:p>
          </p:txBody>
        </p:sp>
      </p:grpSp>
      <p:grpSp>
        <p:nvGrpSpPr>
          <p:cNvPr id="33" name="Group 33"/>
          <p:cNvGrpSpPr/>
          <p:nvPr/>
        </p:nvGrpSpPr>
        <p:grpSpPr>
          <a:xfrm rot="5400000">
            <a:off x="11278433" y="6725902"/>
            <a:ext cx="991931" cy="1019419"/>
            <a:chOff x="0" y="0"/>
            <a:chExt cx="660400" cy="678700"/>
          </a:xfrm>
        </p:grpSpPr>
        <p:sp>
          <p:nvSpPr>
            <p:cNvPr id="34" name="Freeform 34"/>
            <p:cNvSpPr/>
            <p:nvPr/>
          </p:nvSpPr>
          <p:spPr>
            <a:xfrm>
              <a:off x="0" y="0"/>
              <a:ext cx="660400" cy="678700"/>
            </a:xfrm>
            <a:custGeom>
              <a:avLst/>
              <a:gdLst/>
              <a:ahLst/>
              <a:cxnLst/>
              <a:rect l="l" t="t" r="r" b="b"/>
              <a:pathLst>
                <a:path w="660400" h="67870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5523"/>
                  </a:cubicBezTo>
                  <a:lnTo>
                    <a:pt x="660400" y="678700"/>
                  </a:lnTo>
                  <a:lnTo>
                    <a:pt x="0" y="678700"/>
                  </a:lnTo>
                  <a:lnTo>
                    <a:pt x="0" y="325785"/>
                  </a:lnTo>
                  <a:cubicBezTo>
                    <a:pt x="1782" y="185660"/>
                    <a:pt x="93019" y="64045"/>
                    <a:pt x="220252" y="19070"/>
                  </a:cubicBezTo>
                  <a:close/>
                </a:path>
              </a:pathLst>
            </a:custGeom>
            <a:solidFill>
              <a:srgbClr val="F68D55"/>
            </a:solidFill>
          </p:spPr>
          <p:txBody>
            <a:bodyPr/>
            <a:lstStyle/>
            <a:p>
              <a:endParaRPr lang="en-GB"/>
            </a:p>
          </p:txBody>
        </p:sp>
        <p:sp>
          <p:nvSpPr>
            <p:cNvPr id="35" name="TextBox 35"/>
            <p:cNvSpPr txBox="1"/>
            <p:nvPr/>
          </p:nvSpPr>
          <p:spPr>
            <a:xfrm>
              <a:off x="0" y="88900"/>
              <a:ext cx="660400" cy="589800"/>
            </a:xfrm>
            <a:prstGeom prst="rect">
              <a:avLst/>
            </a:prstGeom>
          </p:spPr>
          <p:txBody>
            <a:bodyPr lIns="50800" tIns="50800" rIns="50800" bIns="50800" rtlCol="0" anchor="ctr"/>
            <a:lstStyle/>
            <a:p>
              <a:pPr marL="0" lvl="0" indent="0" algn="ctr">
                <a:lnSpc>
                  <a:spcPts val="2520"/>
                </a:lnSpc>
                <a:spcBef>
                  <a:spcPct val="0"/>
                </a:spcBef>
              </a:pPr>
              <a:endParaRPr/>
            </a:p>
          </p:txBody>
        </p:sp>
      </p:grpSp>
      <p:grpSp>
        <p:nvGrpSpPr>
          <p:cNvPr id="36" name="Group 36"/>
          <p:cNvGrpSpPr/>
          <p:nvPr/>
        </p:nvGrpSpPr>
        <p:grpSpPr>
          <a:xfrm>
            <a:off x="12131708" y="8135730"/>
            <a:ext cx="5811034" cy="1496008"/>
            <a:chOff x="0" y="0"/>
            <a:chExt cx="1684612" cy="433691"/>
          </a:xfrm>
        </p:grpSpPr>
        <p:sp>
          <p:nvSpPr>
            <p:cNvPr id="37" name="Freeform 37"/>
            <p:cNvSpPr/>
            <p:nvPr/>
          </p:nvSpPr>
          <p:spPr>
            <a:xfrm>
              <a:off x="0" y="0"/>
              <a:ext cx="1684612" cy="433691"/>
            </a:xfrm>
            <a:custGeom>
              <a:avLst/>
              <a:gdLst/>
              <a:ahLst/>
              <a:cxnLst/>
              <a:rect l="l" t="t" r="r" b="b"/>
              <a:pathLst>
                <a:path w="1684612" h="433691">
                  <a:moveTo>
                    <a:pt x="39968" y="0"/>
                  </a:moveTo>
                  <a:lnTo>
                    <a:pt x="1644643" y="0"/>
                  </a:lnTo>
                  <a:cubicBezTo>
                    <a:pt x="1666717" y="0"/>
                    <a:pt x="1684612" y="17894"/>
                    <a:pt x="1684612" y="39968"/>
                  </a:cubicBezTo>
                  <a:lnTo>
                    <a:pt x="1684612" y="393722"/>
                  </a:lnTo>
                  <a:cubicBezTo>
                    <a:pt x="1684612" y="415796"/>
                    <a:pt x="1666717" y="433691"/>
                    <a:pt x="1644643" y="433691"/>
                  </a:cubicBezTo>
                  <a:lnTo>
                    <a:pt x="39968" y="433691"/>
                  </a:lnTo>
                  <a:cubicBezTo>
                    <a:pt x="17894" y="433691"/>
                    <a:pt x="0" y="415796"/>
                    <a:pt x="0" y="393722"/>
                  </a:cubicBezTo>
                  <a:lnTo>
                    <a:pt x="0" y="39968"/>
                  </a:lnTo>
                  <a:cubicBezTo>
                    <a:pt x="0" y="17894"/>
                    <a:pt x="17894" y="0"/>
                    <a:pt x="39968" y="0"/>
                  </a:cubicBezTo>
                  <a:close/>
                </a:path>
              </a:pathLst>
            </a:custGeom>
            <a:solidFill>
              <a:srgbClr val="FFFFFF"/>
            </a:solidFill>
          </p:spPr>
          <p:txBody>
            <a:bodyPr/>
            <a:lstStyle/>
            <a:p>
              <a:endParaRPr lang="en-GB"/>
            </a:p>
          </p:txBody>
        </p:sp>
        <p:sp>
          <p:nvSpPr>
            <p:cNvPr id="38" name="TextBox 38"/>
            <p:cNvSpPr txBox="1"/>
            <p:nvPr/>
          </p:nvSpPr>
          <p:spPr>
            <a:xfrm>
              <a:off x="0" y="-38100"/>
              <a:ext cx="1684612" cy="471791"/>
            </a:xfrm>
            <a:prstGeom prst="rect">
              <a:avLst/>
            </a:prstGeom>
          </p:spPr>
          <p:txBody>
            <a:bodyPr lIns="50800" tIns="50800" rIns="50800" bIns="50800" rtlCol="0" anchor="ctr"/>
            <a:lstStyle/>
            <a:p>
              <a:pPr algn="ctr">
                <a:lnSpc>
                  <a:spcPts val="2520"/>
                </a:lnSpc>
              </a:pPr>
              <a:endParaRPr/>
            </a:p>
          </p:txBody>
        </p:sp>
      </p:grpSp>
      <p:grpSp>
        <p:nvGrpSpPr>
          <p:cNvPr id="39" name="Group 39"/>
          <p:cNvGrpSpPr/>
          <p:nvPr/>
        </p:nvGrpSpPr>
        <p:grpSpPr>
          <a:xfrm rot="5400000">
            <a:off x="13287499" y="8374024"/>
            <a:ext cx="991931" cy="1019419"/>
            <a:chOff x="0" y="0"/>
            <a:chExt cx="660400" cy="678700"/>
          </a:xfrm>
        </p:grpSpPr>
        <p:sp>
          <p:nvSpPr>
            <p:cNvPr id="40" name="Freeform 40"/>
            <p:cNvSpPr/>
            <p:nvPr/>
          </p:nvSpPr>
          <p:spPr>
            <a:xfrm>
              <a:off x="0" y="0"/>
              <a:ext cx="660400" cy="678700"/>
            </a:xfrm>
            <a:custGeom>
              <a:avLst/>
              <a:gdLst/>
              <a:ahLst/>
              <a:cxnLst/>
              <a:rect l="l" t="t" r="r" b="b"/>
              <a:pathLst>
                <a:path w="660400" h="67870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5523"/>
                  </a:cubicBezTo>
                  <a:lnTo>
                    <a:pt x="660400" y="678700"/>
                  </a:lnTo>
                  <a:lnTo>
                    <a:pt x="0" y="678700"/>
                  </a:lnTo>
                  <a:lnTo>
                    <a:pt x="0" y="325785"/>
                  </a:lnTo>
                  <a:cubicBezTo>
                    <a:pt x="1782" y="185660"/>
                    <a:pt x="93019" y="64045"/>
                    <a:pt x="220252" y="19070"/>
                  </a:cubicBezTo>
                  <a:close/>
                </a:path>
              </a:pathLst>
            </a:custGeom>
            <a:solidFill>
              <a:srgbClr val="E8DED6"/>
            </a:solidFill>
          </p:spPr>
          <p:txBody>
            <a:bodyPr/>
            <a:lstStyle/>
            <a:p>
              <a:endParaRPr lang="en-GB"/>
            </a:p>
          </p:txBody>
        </p:sp>
        <p:sp>
          <p:nvSpPr>
            <p:cNvPr id="41" name="TextBox 41"/>
            <p:cNvSpPr txBox="1"/>
            <p:nvPr/>
          </p:nvSpPr>
          <p:spPr>
            <a:xfrm>
              <a:off x="0" y="88900"/>
              <a:ext cx="660400" cy="589800"/>
            </a:xfrm>
            <a:prstGeom prst="rect">
              <a:avLst/>
            </a:prstGeom>
          </p:spPr>
          <p:txBody>
            <a:bodyPr lIns="50800" tIns="50800" rIns="50800" bIns="50800" rtlCol="0" anchor="ctr"/>
            <a:lstStyle/>
            <a:p>
              <a:pPr marL="0" lvl="0" indent="0" algn="ctr">
                <a:lnSpc>
                  <a:spcPts val="2520"/>
                </a:lnSpc>
                <a:spcBef>
                  <a:spcPct val="0"/>
                </a:spcBef>
              </a:pPr>
              <a:endParaRPr/>
            </a:p>
          </p:txBody>
        </p:sp>
      </p:grpSp>
      <p:sp>
        <p:nvSpPr>
          <p:cNvPr id="42" name="AutoShape 42"/>
          <p:cNvSpPr/>
          <p:nvPr/>
        </p:nvSpPr>
        <p:spPr>
          <a:xfrm>
            <a:off x="9903849" y="2204395"/>
            <a:ext cx="883635" cy="927750"/>
          </a:xfrm>
          <a:prstGeom prst="line">
            <a:avLst/>
          </a:prstGeom>
          <a:ln w="38100" cap="flat">
            <a:solidFill>
              <a:srgbClr val="122359"/>
            </a:solidFill>
            <a:prstDash val="solid"/>
            <a:headEnd type="none" w="sm" len="sm"/>
            <a:tailEnd type="none" w="sm" len="sm"/>
          </a:ln>
        </p:spPr>
        <p:txBody>
          <a:bodyPr/>
          <a:lstStyle/>
          <a:p>
            <a:endParaRPr lang="en-GB"/>
          </a:p>
        </p:txBody>
      </p:sp>
      <p:sp>
        <p:nvSpPr>
          <p:cNvPr id="43" name="AutoShape 43"/>
          <p:cNvSpPr/>
          <p:nvPr/>
        </p:nvSpPr>
        <p:spPr>
          <a:xfrm>
            <a:off x="13928441" y="5557880"/>
            <a:ext cx="868299" cy="929728"/>
          </a:xfrm>
          <a:prstGeom prst="line">
            <a:avLst/>
          </a:prstGeom>
          <a:ln w="38100" cap="flat">
            <a:solidFill>
              <a:srgbClr val="BEC8DA"/>
            </a:solidFill>
            <a:prstDash val="solid"/>
            <a:headEnd type="none" w="sm" len="sm"/>
            <a:tailEnd type="none" w="sm" len="sm"/>
          </a:ln>
        </p:spPr>
        <p:txBody>
          <a:bodyPr/>
          <a:lstStyle/>
          <a:p>
            <a:endParaRPr lang="en-GB"/>
          </a:p>
        </p:txBody>
      </p:sp>
      <p:grpSp>
        <p:nvGrpSpPr>
          <p:cNvPr id="44" name="Group 44"/>
          <p:cNvGrpSpPr/>
          <p:nvPr/>
        </p:nvGrpSpPr>
        <p:grpSpPr>
          <a:xfrm>
            <a:off x="10674284" y="2500358"/>
            <a:ext cx="228574" cy="200003"/>
            <a:chOff x="0" y="0"/>
            <a:chExt cx="812800" cy="711200"/>
          </a:xfrm>
        </p:grpSpPr>
        <p:sp>
          <p:nvSpPr>
            <p:cNvPr id="45" name="Freeform 45"/>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122359"/>
            </a:solidFill>
          </p:spPr>
          <p:txBody>
            <a:bodyPr/>
            <a:lstStyle/>
            <a:p>
              <a:endParaRPr lang="en-GB"/>
            </a:p>
          </p:txBody>
        </p:sp>
        <p:sp>
          <p:nvSpPr>
            <p:cNvPr id="46" name="TextBox 46"/>
            <p:cNvSpPr txBox="1"/>
            <p:nvPr/>
          </p:nvSpPr>
          <p:spPr>
            <a:xfrm>
              <a:off x="127000" y="12700"/>
              <a:ext cx="558800" cy="368300"/>
            </a:xfrm>
            <a:prstGeom prst="rect">
              <a:avLst/>
            </a:prstGeom>
          </p:spPr>
          <p:txBody>
            <a:bodyPr lIns="50800" tIns="50800" rIns="50800" bIns="50800" rtlCol="0" anchor="ctr"/>
            <a:lstStyle/>
            <a:p>
              <a:pPr algn="ctr">
                <a:lnSpc>
                  <a:spcPts val="2520"/>
                </a:lnSpc>
              </a:pPr>
              <a:endParaRPr/>
            </a:p>
          </p:txBody>
        </p:sp>
      </p:grpSp>
      <p:grpSp>
        <p:nvGrpSpPr>
          <p:cNvPr id="47" name="Group 47"/>
          <p:cNvGrpSpPr/>
          <p:nvPr/>
        </p:nvGrpSpPr>
        <p:grpSpPr>
          <a:xfrm>
            <a:off x="11899112" y="3880148"/>
            <a:ext cx="993854" cy="929728"/>
            <a:chOff x="0" y="0"/>
            <a:chExt cx="1325138" cy="1239637"/>
          </a:xfrm>
        </p:grpSpPr>
        <p:sp>
          <p:nvSpPr>
            <p:cNvPr id="48" name="AutoShape 48"/>
            <p:cNvSpPr/>
            <p:nvPr/>
          </p:nvSpPr>
          <p:spPr>
            <a:xfrm>
              <a:off x="25400" y="0"/>
              <a:ext cx="1145467" cy="1239637"/>
            </a:xfrm>
            <a:prstGeom prst="line">
              <a:avLst/>
            </a:prstGeom>
            <a:ln w="50800" cap="flat">
              <a:solidFill>
                <a:srgbClr val="3D6298"/>
              </a:solidFill>
              <a:prstDash val="solid"/>
              <a:headEnd type="none" w="sm" len="sm"/>
              <a:tailEnd type="none" w="sm" len="sm"/>
            </a:ln>
          </p:spPr>
          <p:txBody>
            <a:bodyPr/>
            <a:lstStyle/>
            <a:p>
              <a:endParaRPr lang="en-GB"/>
            </a:p>
          </p:txBody>
        </p:sp>
        <p:grpSp>
          <p:nvGrpSpPr>
            <p:cNvPr id="49" name="Group 49"/>
            <p:cNvGrpSpPr/>
            <p:nvPr/>
          </p:nvGrpSpPr>
          <p:grpSpPr>
            <a:xfrm>
              <a:off x="1020372" y="503067"/>
              <a:ext cx="304766" cy="266670"/>
              <a:chOff x="0" y="0"/>
              <a:chExt cx="812800" cy="711200"/>
            </a:xfrm>
          </p:grpSpPr>
          <p:sp>
            <p:nvSpPr>
              <p:cNvPr id="50" name="Freeform 50"/>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3D6298"/>
              </a:solidFill>
            </p:spPr>
            <p:txBody>
              <a:bodyPr/>
              <a:lstStyle/>
              <a:p>
                <a:endParaRPr lang="en-GB"/>
              </a:p>
            </p:txBody>
          </p:sp>
          <p:sp>
            <p:nvSpPr>
              <p:cNvPr id="51" name="TextBox 51"/>
              <p:cNvSpPr txBox="1"/>
              <p:nvPr/>
            </p:nvSpPr>
            <p:spPr>
              <a:xfrm>
                <a:off x="127000" y="12700"/>
                <a:ext cx="558800" cy="368300"/>
              </a:xfrm>
              <a:prstGeom prst="rect">
                <a:avLst/>
              </a:prstGeom>
            </p:spPr>
            <p:txBody>
              <a:bodyPr lIns="50800" tIns="50800" rIns="50800" bIns="50800" rtlCol="0" anchor="ctr"/>
              <a:lstStyle/>
              <a:p>
                <a:pPr marL="0" lvl="0" indent="0" algn="ctr">
                  <a:lnSpc>
                    <a:spcPts val="2520"/>
                  </a:lnSpc>
                  <a:spcBef>
                    <a:spcPct val="0"/>
                  </a:spcBef>
                </a:pPr>
                <a:endParaRPr/>
              </a:p>
            </p:txBody>
          </p:sp>
        </p:grpSp>
      </p:grpSp>
      <p:grpSp>
        <p:nvGrpSpPr>
          <p:cNvPr id="52" name="Group 52"/>
          <p:cNvGrpSpPr/>
          <p:nvPr/>
        </p:nvGrpSpPr>
        <p:grpSpPr>
          <a:xfrm>
            <a:off x="14683695" y="5936025"/>
            <a:ext cx="228574" cy="200003"/>
            <a:chOff x="0" y="0"/>
            <a:chExt cx="812800" cy="711200"/>
          </a:xfrm>
        </p:grpSpPr>
        <p:sp>
          <p:nvSpPr>
            <p:cNvPr id="53" name="Freeform 53"/>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BEC8DA"/>
            </a:solidFill>
          </p:spPr>
          <p:txBody>
            <a:bodyPr/>
            <a:lstStyle/>
            <a:p>
              <a:endParaRPr lang="en-GB"/>
            </a:p>
          </p:txBody>
        </p:sp>
        <p:sp>
          <p:nvSpPr>
            <p:cNvPr id="54" name="TextBox 54"/>
            <p:cNvSpPr txBox="1"/>
            <p:nvPr/>
          </p:nvSpPr>
          <p:spPr>
            <a:xfrm>
              <a:off x="127000" y="12700"/>
              <a:ext cx="558800" cy="368300"/>
            </a:xfrm>
            <a:prstGeom prst="rect">
              <a:avLst/>
            </a:prstGeom>
          </p:spPr>
          <p:txBody>
            <a:bodyPr lIns="50800" tIns="50800" rIns="50800" bIns="50800" rtlCol="0" anchor="ctr"/>
            <a:lstStyle/>
            <a:p>
              <a:pPr marL="0" lvl="0" indent="0" algn="ctr">
                <a:lnSpc>
                  <a:spcPts val="2520"/>
                </a:lnSpc>
                <a:spcBef>
                  <a:spcPct val="0"/>
                </a:spcBef>
              </a:pPr>
              <a:endParaRPr/>
            </a:p>
          </p:txBody>
        </p:sp>
      </p:grpSp>
      <p:sp>
        <p:nvSpPr>
          <p:cNvPr id="55" name="Freeform 55"/>
          <p:cNvSpPr/>
          <p:nvPr/>
        </p:nvSpPr>
        <p:spPr>
          <a:xfrm>
            <a:off x="4418378" y="1912862"/>
            <a:ext cx="583065" cy="583065"/>
          </a:xfrm>
          <a:custGeom>
            <a:avLst/>
            <a:gdLst/>
            <a:ahLst/>
            <a:cxnLst/>
            <a:rect l="l" t="t" r="r" b="b"/>
            <a:pathLst>
              <a:path w="583065" h="583065">
                <a:moveTo>
                  <a:pt x="0" y="0"/>
                </a:moveTo>
                <a:lnTo>
                  <a:pt x="583065" y="0"/>
                </a:lnTo>
                <a:lnTo>
                  <a:pt x="583065" y="583065"/>
                </a:lnTo>
                <a:lnTo>
                  <a:pt x="0" y="58306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6" name="Freeform 56"/>
          <p:cNvSpPr/>
          <p:nvPr/>
        </p:nvSpPr>
        <p:spPr>
          <a:xfrm>
            <a:off x="6411648" y="3610798"/>
            <a:ext cx="587941" cy="538701"/>
          </a:xfrm>
          <a:custGeom>
            <a:avLst/>
            <a:gdLst/>
            <a:ahLst/>
            <a:cxnLst/>
            <a:rect l="l" t="t" r="r" b="b"/>
            <a:pathLst>
              <a:path w="587941" h="538701">
                <a:moveTo>
                  <a:pt x="0" y="0"/>
                </a:moveTo>
                <a:lnTo>
                  <a:pt x="587941" y="0"/>
                </a:lnTo>
                <a:lnTo>
                  <a:pt x="587941" y="538701"/>
                </a:lnTo>
                <a:lnTo>
                  <a:pt x="0" y="538701"/>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a:p>
        </p:txBody>
      </p:sp>
      <p:sp>
        <p:nvSpPr>
          <p:cNvPr id="57" name="Freeform 57"/>
          <p:cNvSpPr/>
          <p:nvPr/>
        </p:nvSpPr>
        <p:spPr>
          <a:xfrm>
            <a:off x="8412463" y="5258472"/>
            <a:ext cx="598815" cy="598815"/>
          </a:xfrm>
          <a:custGeom>
            <a:avLst/>
            <a:gdLst/>
            <a:ahLst/>
            <a:cxnLst/>
            <a:rect l="l" t="t" r="r" b="b"/>
            <a:pathLst>
              <a:path w="598815" h="598815">
                <a:moveTo>
                  <a:pt x="0" y="0"/>
                </a:moveTo>
                <a:lnTo>
                  <a:pt x="598815" y="0"/>
                </a:lnTo>
                <a:lnTo>
                  <a:pt x="598815" y="598815"/>
                </a:lnTo>
                <a:lnTo>
                  <a:pt x="0" y="598815"/>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a:p>
        </p:txBody>
      </p:sp>
      <p:sp>
        <p:nvSpPr>
          <p:cNvPr id="58" name="Freeform 58"/>
          <p:cNvSpPr/>
          <p:nvPr/>
        </p:nvSpPr>
        <p:spPr>
          <a:xfrm>
            <a:off x="12536425" y="8575316"/>
            <a:ext cx="462627" cy="616836"/>
          </a:xfrm>
          <a:custGeom>
            <a:avLst/>
            <a:gdLst/>
            <a:ahLst/>
            <a:cxnLst/>
            <a:rect l="l" t="t" r="r" b="b"/>
            <a:pathLst>
              <a:path w="462627" h="616836">
                <a:moveTo>
                  <a:pt x="0" y="0"/>
                </a:moveTo>
                <a:lnTo>
                  <a:pt x="462626" y="0"/>
                </a:lnTo>
                <a:lnTo>
                  <a:pt x="462626" y="616835"/>
                </a:lnTo>
                <a:lnTo>
                  <a:pt x="0" y="616835"/>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endParaRPr lang="en-GB"/>
          </a:p>
        </p:txBody>
      </p:sp>
      <p:sp>
        <p:nvSpPr>
          <p:cNvPr id="59" name="TextBox 59"/>
          <p:cNvSpPr txBox="1"/>
          <p:nvPr/>
        </p:nvSpPr>
        <p:spPr>
          <a:xfrm>
            <a:off x="5237494" y="1921414"/>
            <a:ext cx="1019419" cy="489781"/>
          </a:xfrm>
          <a:prstGeom prst="rect">
            <a:avLst/>
          </a:prstGeom>
        </p:spPr>
        <p:txBody>
          <a:bodyPr lIns="0" tIns="0" rIns="0" bIns="0" rtlCol="0" anchor="t">
            <a:spAutoFit/>
          </a:bodyPr>
          <a:lstStyle/>
          <a:p>
            <a:pPr algn="ctr">
              <a:lnSpc>
                <a:spcPts val="3848"/>
              </a:lnSpc>
            </a:pPr>
            <a:r>
              <a:rPr lang="en-US" sz="2749" b="1">
                <a:solidFill>
                  <a:srgbClr val="FFFFFF"/>
                </a:solidFill>
                <a:latin typeface="Times New Roman Bold"/>
                <a:ea typeface="Times New Roman Bold"/>
                <a:cs typeface="Times New Roman Bold"/>
                <a:sym typeface="Times New Roman Bold"/>
              </a:rPr>
              <a:t>01</a:t>
            </a:r>
          </a:p>
        </p:txBody>
      </p:sp>
      <p:sp>
        <p:nvSpPr>
          <p:cNvPr id="60" name="TextBox 60"/>
          <p:cNvSpPr txBox="1"/>
          <p:nvPr/>
        </p:nvSpPr>
        <p:spPr>
          <a:xfrm>
            <a:off x="7246559" y="3597168"/>
            <a:ext cx="1019419" cy="489781"/>
          </a:xfrm>
          <a:prstGeom prst="rect">
            <a:avLst/>
          </a:prstGeom>
        </p:spPr>
        <p:txBody>
          <a:bodyPr lIns="0" tIns="0" rIns="0" bIns="0" rtlCol="0" anchor="t">
            <a:spAutoFit/>
          </a:bodyPr>
          <a:lstStyle/>
          <a:p>
            <a:pPr algn="ctr">
              <a:lnSpc>
                <a:spcPts val="3848"/>
              </a:lnSpc>
            </a:pPr>
            <a:r>
              <a:rPr lang="en-US" sz="2749" b="1">
                <a:solidFill>
                  <a:srgbClr val="FFFFFF"/>
                </a:solidFill>
                <a:latin typeface="Times New Roman Bold"/>
                <a:ea typeface="Times New Roman Bold"/>
                <a:cs typeface="Times New Roman Bold"/>
                <a:sym typeface="Times New Roman Bold"/>
              </a:rPr>
              <a:t>02</a:t>
            </a:r>
          </a:p>
        </p:txBody>
      </p:sp>
      <p:sp>
        <p:nvSpPr>
          <p:cNvPr id="61" name="TextBox 61"/>
          <p:cNvSpPr txBox="1"/>
          <p:nvPr/>
        </p:nvSpPr>
        <p:spPr>
          <a:xfrm>
            <a:off x="8412463" y="3459876"/>
            <a:ext cx="3181765" cy="1084015"/>
          </a:xfrm>
          <a:prstGeom prst="rect">
            <a:avLst/>
          </a:prstGeom>
        </p:spPr>
        <p:txBody>
          <a:bodyPr lIns="0" tIns="0" rIns="0" bIns="0" rtlCol="0" anchor="t">
            <a:spAutoFit/>
          </a:bodyPr>
          <a:lstStyle/>
          <a:p>
            <a:pPr algn="l">
              <a:lnSpc>
                <a:spcPts val="2940"/>
              </a:lnSpc>
            </a:pPr>
            <a:r>
              <a:rPr lang="en-US" sz="2100" b="1" dirty="0">
                <a:solidFill>
                  <a:srgbClr val="000000"/>
                </a:solidFill>
                <a:latin typeface="Arial" panose="020B0604020202020204" pitchFamily="34" charset="0"/>
                <a:ea typeface="Times New Roman Bold"/>
                <a:cs typeface="Arial" panose="020B0604020202020204" pitchFamily="34" charset="0"/>
                <a:sym typeface="Times New Roman Bold"/>
              </a:rPr>
              <a:t>Achieve sales targets and customer satisfaction goals</a:t>
            </a:r>
          </a:p>
        </p:txBody>
      </p:sp>
      <p:sp>
        <p:nvSpPr>
          <p:cNvPr id="62" name="TextBox 62"/>
          <p:cNvSpPr txBox="1"/>
          <p:nvPr/>
        </p:nvSpPr>
        <p:spPr>
          <a:xfrm>
            <a:off x="9255625" y="5274899"/>
            <a:ext cx="1019419" cy="489781"/>
          </a:xfrm>
          <a:prstGeom prst="rect">
            <a:avLst/>
          </a:prstGeom>
        </p:spPr>
        <p:txBody>
          <a:bodyPr lIns="0" tIns="0" rIns="0" bIns="0" rtlCol="0" anchor="t">
            <a:spAutoFit/>
          </a:bodyPr>
          <a:lstStyle/>
          <a:p>
            <a:pPr algn="ctr">
              <a:lnSpc>
                <a:spcPts val="3848"/>
              </a:lnSpc>
            </a:pPr>
            <a:r>
              <a:rPr lang="en-US" sz="2749" b="1">
                <a:solidFill>
                  <a:srgbClr val="122359"/>
                </a:solidFill>
                <a:latin typeface="Times New Roman Bold"/>
                <a:ea typeface="Times New Roman Bold"/>
                <a:cs typeface="Times New Roman Bold"/>
                <a:sym typeface="Times New Roman Bold"/>
              </a:rPr>
              <a:t>03</a:t>
            </a:r>
          </a:p>
        </p:txBody>
      </p:sp>
      <p:sp>
        <p:nvSpPr>
          <p:cNvPr id="63" name="TextBox 63"/>
          <p:cNvSpPr txBox="1"/>
          <p:nvPr/>
        </p:nvSpPr>
        <p:spPr>
          <a:xfrm>
            <a:off x="10477883" y="4828926"/>
            <a:ext cx="3181765" cy="1342390"/>
          </a:xfrm>
          <a:prstGeom prst="rect">
            <a:avLst/>
          </a:prstGeom>
        </p:spPr>
        <p:txBody>
          <a:bodyPr lIns="0" tIns="0" rIns="0" bIns="0" rtlCol="0" anchor="t">
            <a:spAutoFit/>
          </a:bodyPr>
          <a:lstStyle/>
          <a:p>
            <a:pPr algn="l">
              <a:lnSpc>
                <a:spcPts val="2660"/>
              </a:lnSpc>
            </a:pPr>
            <a:r>
              <a:rPr lang="en-US" sz="1900" b="1" dirty="0">
                <a:solidFill>
                  <a:srgbClr val="000000"/>
                </a:solidFill>
                <a:latin typeface="Arial" panose="020B0604020202020204" pitchFamily="34" charset="0"/>
                <a:ea typeface="Times New Roman Bold"/>
                <a:cs typeface="Arial" panose="020B0604020202020204" pitchFamily="34" charset="0"/>
                <a:sym typeface="Times New Roman Bold"/>
              </a:rPr>
              <a:t>Ensure compliance with health, safety, and company policies (Ahmad and </a:t>
            </a:r>
            <a:r>
              <a:rPr lang="en-US" sz="1900" b="1" dirty="0" err="1">
                <a:solidFill>
                  <a:srgbClr val="000000"/>
                </a:solidFill>
                <a:latin typeface="Arial" panose="020B0604020202020204" pitchFamily="34" charset="0"/>
                <a:ea typeface="Times New Roman Bold"/>
                <a:cs typeface="Arial" panose="020B0604020202020204" pitchFamily="34" charset="0"/>
                <a:sym typeface="Times New Roman Bold"/>
              </a:rPr>
              <a:t>Alqaarni</a:t>
            </a:r>
            <a:r>
              <a:rPr lang="en-US" sz="1900" b="1" dirty="0">
                <a:solidFill>
                  <a:srgbClr val="000000"/>
                </a:solidFill>
                <a:latin typeface="Arial" panose="020B0604020202020204" pitchFamily="34" charset="0"/>
                <a:ea typeface="Times New Roman Bold"/>
                <a:cs typeface="Arial" panose="020B0604020202020204" pitchFamily="34" charset="0"/>
                <a:sym typeface="Times New Roman Bold"/>
              </a:rPr>
              <a:t>, 2023</a:t>
            </a:r>
            <a:r>
              <a:rPr lang="en-US" sz="1900" b="1" dirty="0">
                <a:solidFill>
                  <a:srgbClr val="000000"/>
                </a:solidFill>
                <a:latin typeface="Times New Roman Bold"/>
                <a:ea typeface="Times New Roman Bold"/>
                <a:cs typeface="Times New Roman Bold"/>
                <a:sym typeface="Times New Roman Bold"/>
              </a:rPr>
              <a:t>)</a:t>
            </a:r>
          </a:p>
        </p:txBody>
      </p:sp>
      <p:sp>
        <p:nvSpPr>
          <p:cNvPr id="64" name="TextBox 64"/>
          <p:cNvSpPr txBox="1"/>
          <p:nvPr/>
        </p:nvSpPr>
        <p:spPr>
          <a:xfrm>
            <a:off x="11264690" y="6952631"/>
            <a:ext cx="1019419" cy="489781"/>
          </a:xfrm>
          <a:prstGeom prst="rect">
            <a:avLst/>
          </a:prstGeom>
        </p:spPr>
        <p:txBody>
          <a:bodyPr lIns="0" tIns="0" rIns="0" bIns="0" rtlCol="0" anchor="t">
            <a:spAutoFit/>
          </a:bodyPr>
          <a:lstStyle/>
          <a:p>
            <a:pPr algn="ctr">
              <a:lnSpc>
                <a:spcPts val="3848"/>
              </a:lnSpc>
            </a:pPr>
            <a:r>
              <a:rPr lang="en-US" sz="2749" b="1">
                <a:solidFill>
                  <a:srgbClr val="122359"/>
                </a:solidFill>
                <a:latin typeface="Times New Roman Bold"/>
                <a:ea typeface="Times New Roman Bold"/>
                <a:cs typeface="Times New Roman Bold"/>
                <a:sym typeface="Times New Roman Bold"/>
              </a:rPr>
              <a:t>04</a:t>
            </a:r>
          </a:p>
        </p:txBody>
      </p:sp>
      <p:sp>
        <p:nvSpPr>
          <p:cNvPr id="65" name="TextBox 65"/>
          <p:cNvSpPr txBox="1"/>
          <p:nvPr/>
        </p:nvSpPr>
        <p:spPr>
          <a:xfrm>
            <a:off x="12569674" y="6695391"/>
            <a:ext cx="3181765" cy="712118"/>
          </a:xfrm>
          <a:prstGeom prst="rect">
            <a:avLst/>
          </a:prstGeom>
        </p:spPr>
        <p:txBody>
          <a:bodyPr lIns="0" tIns="0" rIns="0" bIns="0" rtlCol="0" anchor="t">
            <a:spAutoFit/>
          </a:bodyPr>
          <a:lstStyle/>
          <a:p>
            <a:pPr algn="l">
              <a:lnSpc>
                <a:spcPts val="2940"/>
              </a:lnSpc>
            </a:pPr>
            <a:r>
              <a:rPr lang="en-US" sz="2100" b="1" dirty="0">
                <a:solidFill>
                  <a:srgbClr val="000000"/>
                </a:solidFill>
                <a:latin typeface="Arial" panose="020B0604020202020204" pitchFamily="34" charset="0"/>
                <a:ea typeface="Times New Roman Bold"/>
                <a:cs typeface="Arial" panose="020B0604020202020204" pitchFamily="34" charset="0"/>
                <a:sym typeface="Times New Roman Bold"/>
              </a:rPr>
              <a:t>Lead team performance and staff development</a:t>
            </a:r>
          </a:p>
        </p:txBody>
      </p:sp>
      <p:sp>
        <p:nvSpPr>
          <p:cNvPr id="66" name="TextBox 66"/>
          <p:cNvSpPr txBox="1"/>
          <p:nvPr/>
        </p:nvSpPr>
        <p:spPr>
          <a:xfrm>
            <a:off x="13273755" y="8600753"/>
            <a:ext cx="1019419" cy="489781"/>
          </a:xfrm>
          <a:prstGeom prst="rect">
            <a:avLst/>
          </a:prstGeom>
        </p:spPr>
        <p:txBody>
          <a:bodyPr lIns="0" tIns="0" rIns="0" bIns="0" rtlCol="0" anchor="t">
            <a:spAutoFit/>
          </a:bodyPr>
          <a:lstStyle/>
          <a:p>
            <a:pPr algn="ctr">
              <a:lnSpc>
                <a:spcPts val="3848"/>
              </a:lnSpc>
            </a:pPr>
            <a:r>
              <a:rPr lang="en-US" sz="2749" b="1">
                <a:solidFill>
                  <a:srgbClr val="122359"/>
                </a:solidFill>
                <a:latin typeface="Times New Roman Bold"/>
                <a:ea typeface="Times New Roman Bold"/>
                <a:cs typeface="Times New Roman Bold"/>
                <a:sym typeface="Times New Roman Bold"/>
              </a:rPr>
              <a:t>05</a:t>
            </a:r>
          </a:p>
        </p:txBody>
      </p:sp>
      <p:sp>
        <p:nvSpPr>
          <p:cNvPr id="67" name="TextBox 67"/>
          <p:cNvSpPr txBox="1"/>
          <p:nvPr/>
        </p:nvSpPr>
        <p:spPr>
          <a:xfrm>
            <a:off x="14541855" y="8296041"/>
            <a:ext cx="3181765" cy="1118235"/>
          </a:xfrm>
          <a:prstGeom prst="rect">
            <a:avLst/>
          </a:prstGeom>
        </p:spPr>
        <p:txBody>
          <a:bodyPr lIns="0" tIns="0" rIns="0" bIns="0" rtlCol="0" anchor="t">
            <a:spAutoFit/>
          </a:bodyPr>
          <a:lstStyle/>
          <a:p>
            <a:pPr algn="l">
              <a:lnSpc>
                <a:spcPts val="2940"/>
              </a:lnSpc>
            </a:pPr>
            <a:r>
              <a:rPr lang="en-US" sz="2100" b="1" dirty="0">
                <a:solidFill>
                  <a:srgbClr val="000000"/>
                </a:solidFill>
                <a:latin typeface="Arial" panose="020B0604020202020204" pitchFamily="34" charset="0"/>
                <a:ea typeface="Times New Roman Bold"/>
                <a:cs typeface="Arial" panose="020B0604020202020204" pitchFamily="34" charset="0"/>
                <a:sym typeface="Times New Roman Bold"/>
              </a:rPr>
              <a:t>Budget management and stock control (Robertson, 2024)</a:t>
            </a:r>
          </a:p>
        </p:txBody>
      </p:sp>
      <p:sp>
        <p:nvSpPr>
          <p:cNvPr id="68" name="TextBox 68"/>
          <p:cNvSpPr txBox="1"/>
          <p:nvPr/>
        </p:nvSpPr>
        <p:spPr>
          <a:xfrm>
            <a:off x="6324756" y="1797584"/>
            <a:ext cx="3492201" cy="1084015"/>
          </a:xfrm>
          <a:prstGeom prst="rect">
            <a:avLst/>
          </a:prstGeom>
        </p:spPr>
        <p:txBody>
          <a:bodyPr lIns="0" tIns="0" rIns="0" bIns="0" rtlCol="0" anchor="t">
            <a:spAutoFit/>
          </a:bodyPr>
          <a:lstStyle/>
          <a:p>
            <a:pPr algn="l">
              <a:lnSpc>
                <a:spcPts val="2940"/>
              </a:lnSpc>
            </a:pPr>
            <a:r>
              <a:rPr lang="en-US" sz="2100" b="1" dirty="0">
                <a:solidFill>
                  <a:srgbClr val="000000"/>
                </a:solidFill>
                <a:latin typeface="Arial" panose="020B0604020202020204" pitchFamily="34" charset="0"/>
                <a:ea typeface="Times New Roman Bold"/>
                <a:cs typeface="Arial" panose="020B0604020202020204" pitchFamily="34" charset="0"/>
                <a:sym typeface="Times New Roman Bold"/>
              </a:rPr>
              <a:t>Manage daily store operations and 50-150+ employees</a:t>
            </a:r>
          </a:p>
        </p:txBody>
      </p:sp>
      <p:sp>
        <p:nvSpPr>
          <p:cNvPr id="69" name="Freeform 69"/>
          <p:cNvSpPr/>
          <p:nvPr/>
        </p:nvSpPr>
        <p:spPr>
          <a:xfrm>
            <a:off x="10477883" y="6973336"/>
            <a:ext cx="524551" cy="524551"/>
          </a:xfrm>
          <a:custGeom>
            <a:avLst/>
            <a:gdLst/>
            <a:ahLst/>
            <a:cxnLst/>
            <a:rect l="l" t="t" r="r" b="b"/>
            <a:pathLst>
              <a:path w="524551" h="524551">
                <a:moveTo>
                  <a:pt x="0" y="0"/>
                </a:moveTo>
                <a:lnTo>
                  <a:pt x="524551" y="0"/>
                </a:lnTo>
                <a:lnTo>
                  <a:pt x="524551" y="524551"/>
                </a:lnTo>
                <a:lnTo>
                  <a:pt x="0" y="52455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grpSp>
        <p:nvGrpSpPr>
          <p:cNvPr id="70" name="Group 70"/>
          <p:cNvGrpSpPr/>
          <p:nvPr/>
        </p:nvGrpSpPr>
        <p:grpSpPr>
          <a:xfrm>
            <a:off x="11090174" y="1400499"/>
            <a:ext cx="6633446" cy="731520"/>
            <a:chOff x="0" y="0"/>
            <a:chExt cx="8844595" cy="975360"/>
          </a:xfrm>
        </p:grpSpPr>
        <p:sp>
          <p:nvSpPr>
            <p:cNvPr id="71" name="Freeform 71"/>
            <p:cNvSpPr/>
            <p:nvPr/>
          </p:nvSpPr>
          <p:spPr>
            <a:xfrm>
              <a:off x="0" y="0"/>
              <a:ext cx="8844594" cy="975360"/>
            </a:xfrm>
            <a:custGeom>
              <a:avLst/>
              <a:gdLst/>
              <a:ahLst/>
              <a:cxnLst/>
              <a:rect l="l" t="t" r="r" b="b"/>
              <a:pathLst>
                <a:path w="8844594" h="975360">
                  <a:moveTo>
                    <a:pt x="0" y="0"/>
                  </a:moveTo>
                  <a:lnTo>
                    <a:pt x="8844594" y="0"/>
                  </a:lnTo>
                  <a:lnTo>
                    <a:pt x="8844594" y="975360"/>
                  </a:lnTo>
                  <a:lnTo>
                    <a:pt x="0" y="975360"/>
                  </a:lnTo>
                  <a:close/>
                </a:path>
              </a:pathLst>
            </a:custGeom>
            <a:blipFill>
              <a:blip r:embed="rId14">
                <a:alphaModFix amt="0"/>
              </a:blip>
              <a:stretch>
                <a:fillRect t="-329958" r="-115041" b="-329958"/>
              </a:stretch>
            </a:blipFill>
          </p:spPr>
          <p:txBody>
            <a:bodyPr/>
            <a:lstStyle/>
            <a:p>
              <a:endParaRPr lang="en-GB"/>
            </a:p>
          </p:txBody>
        </p:sp>
        <p:sp>
          <p:nvSpPr>
            <p:cNvPr id="72" name="TextBox 72"/>
            <p:cNvSpPr txBox="1"/>
            <p:nvPr/>
          </p:nvSpPr>
          <p:spPr>
            <a:xfrm>
              <a:off x="0" y="-28575"/>
              <a:ext cx="8844595" cy="1003935"/>
            </a:xfrm>
            <a:prstGeom prst="rect">
              <a:avLst/>
            </a:prstGeom>
          </p:spPr>
          <p:txBody>
            <a:bodyPr lIns="0" tIns="0" rIns="0" bIns="0" rtlCol="0" anchor="ctr"/>
            <a:lstStyle/>
            <a:p>
              <a:pPr algn="l">
                <a:lnSpc>
                  <a:spcPts val="4320"/>
                </a:lnSpc>
              </a:pPr>
              <a:r>
                <a:rPr lang="en-US" sz="3600" b="1" dirty="0">
                  <a:solidFill>
                    <a:srgbClr val="1E2761"/>
                  </a:solidFill>
                  <a:latin typeface="Arial" panose="020B0604020202020204" pitchFamily="34" charset="0"/>
                  <a:ea typeface="Times New Roman Bold"/>
                  <a:cs typeface="Arial" panose="020B0604020202020204" pitchFamily="34" charset="0"/>
                  <a:sym typeface="Times New Roman Bold"/>
                </a:rPr>
                <a:t>Key Findings from Job Analysis</a:t>
              </a:r>
            </a:p>
          </p:txBody>
        </p:sp>
      </p:grpSp>
      <p:grpSp>
        <p:nvGrpSpPr>
          <p:cNvPr id="73" name="Group 73"/>
          <p:cNvGrpSpPr/>
          <p:nvPr/>
        </p:nvGrpSpPr>
        <p:grpSpPr>
          <a:xfrm>
            <a:off x="15931045" y="7186066"/>
            <a:ext cx="993854" cy="929728"/>
            <a:chOff x="0" y="0"/>
            <a:chExt cx="1325138" cy="1239637"/>
          </a:xfrm>
        </p:grpSpPr>
        <p:sp>
          <p:nvSpPr>
            <p:cNvPr id="74" name="AutoShape 74"/>
            <p:cNvSpPr/>
            <p:nvPr/>
          </p:nvSpPr>
          <p:spPr>
            <a:xfrm>
              <a:off x="25400" y="0"/>
              <a:ext cx="1145467" cy="1239637"/>
            </a:xfrm>
            <a:prstGeom prst="line">
              <a:avLst/>
            </a:prstGeom>
            <a:ln w="50800" cap="flat">
              <a:solidFill>
                <a:srgbClr val="3D6298"/>
              </a:solidFill>
              <a:prstDash val="solid"/>
              <a:headEnd type="none" w="sm" len="sm"/>
              <a:tailEnd type="none" w="sm" len="sm"/>
            </a:ln>
          </p:spPr>
          <p:txBody>
            <a:bodyPr/>
            <a:lstStyle/>
            <a:p>
              <a:endParaRPr lang="en-GB"/>
            </a:p>
          </p:txBody>
        </p:sp>
        <p:grpSp>
          <p:nvGrpSpPr>
            <p:cNvPr id="75" name="Group 75"/>
            <p:cNvGrpSpPr/>
            <p:nvPr/>
          </p:nvGrpSpPr>
          <p:grpSpPr>
            <a:xfrm>
              <a:off x="1020372" y="503067"/>
              <a:ext cx="304766" cy="266670"/>
              <a:chOff x="0" y="0"/>
              <a:chExt cx="812800" cy="711200"/>
            </a:xfrm>
          </p:grpSpPr>
          <p:sp>
            <p:nvSpPr>
              <p:cNvPr id="76" name="Freeform 76"/>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3D6298"/>
              </a:solidFill>
            </p:spPr>
            <p:txBody>
              <a:bodyPr/>
              <a:lstStyle/>
              <a:p>
                <a:endParaRPr lang="en-GB"/>
              </a:p>
            </p:txBody>
          </p:sp>
          <p:sp>
            <p:nvSpPr>
              <p:cNvPr id="77" name="TextBox 77"/>
              <p:cNvSpPr txBox="1"/>
              <p:nvPr/>
            </p:nvSpPr>
            <p:spPr>
              <a:xfrm>
                <a:off x="127000" y="12700"/>
                <a:ext cx="558800" cy="368300"/>
              </a:xfrm>
              <a:prstGeom prst="rect">
                <a:avLst/>
              </a:prstGeom>
            </p:spPr>
            <p:txBody>
              <a:bodyPr lIns="50800" tIns="50800" rIns="50800" bIns="50800" rtlCol="0" anchor="ctr"/>
              <a:lstStyle/>
              <a:p>
                <a:pPr marL="0" lvl="0" indent="0" algn="ctr">
                  <a:lnSpc>
                    <a:spcPts val="2520"/>
                  </a:lnSpc>
                  <a:spcBef>
                    <a:spcPct val="0"/>
                  </a:spcBef>
                </a:pPr>
                <a:endParaRPr/>
              </a:p>
            </p:txBody>
          </p:sp>
        </p:grpSp>
      </p:grpSp>
      <p:grpSp>
        <p:nvGrpSpPr>
          <p:cNvPr id="78" name="Group 78"/>
          <p:cNvGrpSpPr/>
          <p:nvPr/>
        </p:nvGrpSpPr>
        <p:grpSpPr>
          <a:xfrm>
            <a:off x="238804" y="5157414"/>
            <a:ext cx="7675682" cy="3847913"/>
            <a:chOff x="-84403" y="-28575"/>
            <a:chExt cx="10234243" cy="5130550"/>
          </a:xfrm>
        </p:grpSpPr>
        <p:grpSp>
          <p:nvGrpSpPr>
            <p:cNvPr id="79" name="Group 79"/>
            <p:cNvGrpSpPr/>
            <p:nvPr/>
          </p:nvGrpSpPr>
          <p:grpSpPr>
            <a:xfrm>
              <a:off x="0" y="0"/>
              <a:ext cx="9742251" cy="5101975"/>
              <a:chOff x="0" y="0"/>
              <a:chExt cx="9742251" cy="5101975"/>
            </a:xfrm>
          </p:grpSpPr>
          <p:sp>
            <p:nvSpPr>
              <p:cNvPr id="80" name="Freeform 80"/>
              <p:cNvSpPr/>
              <p:nvPr/>
            </p:nvSpPr>
            <p:spPr>
              <a:xfrm>
                <a:off x="0" y="0"/>
                <a:ext cx="9742251" cy="5101975"/>
              </a:xfrm>
              <a:custGeom>
                <a:avLst/>
                <a:gdLst/>
                <a:ahLst/>
                <a:cxnLst/>
                <a:rect l="l" t="t" r="r" b="b"/>
                <a:pathLst>
                  <a:path w="9742251" h="5101975">
                    <a:moveTo>
                      <a:pt x="543557" y="0"/>
                    </a:moveTo>
                    <a:lnTo>
                      <a:pt x="9198694" y="0"/>
                    </a:lnTo>
                    <a:cubicBezTo>
                      <a:pt x="9342854" y="0"/>
                      <a:pt x="9481110" y="57267"/>
                      <a:pt x="9583047" y="159204"/>
                    </a:cubicBezTo>
                    <a:cubicBezTo>
                      <a:pt x="9684983" y="261141"/>
                      <a:pt x="9742251" y="399397"/>
                      <a:pt x="9742251" y="543557"/>
                    </a:cubicBezTo>
                    <a:lnTo>
                      <a:pt x="9742251" y="4558418"/>
                    </a:lnTo>
                    <a:cubicBezTo>
                      <a:pt x="9742251" y="4858617"/>
                      <a:pt x="9498892" y="5101975"/>
                      <a:pt x="9198694" y="5101975"/>
                    </a:cubicBezTo>
                    <a:lnTo>
                      <a:pt x="543557" y="5101975"/>
                    </a:lnTo>
                    <a:cubicBezTo>
                      <a:pt x="399397" y="5101975"/>
                      <a:pt x="261141" y="5044708"/>
                      <a:pt x="159204" y="4942771"/>
                    </a:cubicBezTo>
                    <a:cubicBezTo>
                      <a:pt x="57267" y="4840834"/>
                      <a:pt x="0" y="4702578"/>
                      <a:pt x="0" y="4558418"/>
                    </a:cubicBezTo>
                    <a:lnTo>
                      <a:pt x="0" y="543557"/>
                    </a:lnTo>
                    <a:cubicBezTo>
                      <a:pt x="0" y="399397"/>
                      <a:pt x="57267" y="261141"/>
                      <a:pt x="159204" y="159204"/>
                    </a:cubicBezTo>
                    <a:cubicBezTo>
                      <a:pt x="261141" y="57267"/>
                      <a:pt x="399397" y="0"/>
                      <a:pt x="543557" y="0"/>
                    </a:cubicBezTo>
                    <a:close/>
                  </a:path>
                </a:pathLst>
              </a:custGeom>
              <a:solidFill>
                <a:srgbClr val="FFF4E6"/>
              </a:solidFill>
            </p:spPr>
            <p:txBody>
              <a:bodyPr/>
              <a:lstStyle/>
              <a:p>
                <a:endParaRPr lang="en-GB"/>
              </a:p>
            </p:txBody>
          </p:sp>
        </p:grpSp>
        <p:grpSp>
          <p:nvGrpSpPr>
            <p:cNvPr id="81" name="Group 81"/>
            <p:cNvGrpSpPr/>
            <p:nvPr/>
          </p:nvGrpSpPr>
          <p:grpSpPr>
            <a:xfrm>
              <a:off x="-84403" y="-28575"/>
              <a:ext cx="10234243" cy="1042910"/>
              <a:chOff x="-236803" y="-28575"/>
              <a:chExt cx="10234243" cy="1042910"/>
            </a:xfrm>
          </p:grpSpPr>
          <p:sp>
            <p:nvSpPr>
              <p:cNvPr id="82" name="Freeform 82"/>
              <p:cNvSpPr/>
              <p:nvPr/>
            </p:nvSpPr>
            <p:spPr>
              <a:xfrm>
                <a:off x="-236803" y="38976"/>
                <a:ext cx="9997440" cy="975359"/>
              </a:xfrm>
              <a:custGeom>
                <a:avLst/>
                <a:gdLst/>
                <a:ahLst/>
                <a:cxnLst/>
                <a:rect l="l" t="t" r="r" b="b"/>
                <a:pathLst>
                  <a:path w="9997440" h="975360">
                    <a:moveTo>
                      <a:pt x="482600" y="0"/>
                    </a:moveTo>
                    <a:lnTo>
                      <a:pt x="9514840" y="0"/>
                    </a:lnTo>
                    <a:cubicBezTo>
                      <a:pt x="9642834" y="0"/>
                      <a:pt x="9765585" y="50845"/>
                      <a:pt x="9856090" y="141350"/>
                    </a:cubicBezTo>
                    <a:cubicBezTo>
                      <a:pt x="9946595" y="231855"/>
                      <a:pt x="9997440" y="354607"/>
                      <a:pt x="9997440" y="482600"/>
                    </a:cubicBezTo>
                    <a:lnTo>
                      <a:pt x="9997440" y="492760"/>
                    </a:lnTo>
                    <a:cubicBezTo>
                      <a:pt x="9997440" y="759293"/>
                      <a:pt x="9781373" y="975360"/>
                      <a:pt x="9514840" y="975360"/>
                    </a:cubicBezTo>
                    <a:lnTo>
                      <a:pt x="482600" y="975360"/>
                    </a:lnTo>
                    <a:cubicBezTo>
                      <a:pt x="354607" y="975360"/>
                      <a:pt x="231855" y="924515"/>
                      <a:pt x="141350" y="834010"/>
                    </a:cubicBezTo>
                    <a:cubicBezTo>
                      <a:pt x="50845" y="743505"/>
                      <a:pt x="0" y="620754"/>
                      <a:pt x="0" y="492760"/>
                    </a:cubicBezTo>
                    <a:lnTo>
                      <a:pt x="0" y="482600"/>
                    </a:lnTo>
                    <a:cubicBezTo>
                      <a:pt x="0" y="216067"/>
                      <a:pt x="216067" y="0"/>
                      <a:pt x="482600" y="0"/>
                    </a:cubicBezTo>
                    <a:close/>
                  </a:path>
                </a:pathLst>
              </a:custGeom>
              <a:solidFill>
                <a:srgbClr val="FFF4E6">
                  <a:alpha val="0"/>
                </a:srgbClr>
              </a:solidFill>
            </p:spPr>
            <p:txBody>
              <a:bodyPr/>
              <a:lstStyle/>
              <a:p>
                <a:endParaRPr lang="en-GB"/>
              </a:p>
            </p:txBody>
          </p:sp>
          <p:sp>
            <p:nvSpPr>
              <p:cNvPr id="83" name="TextBox 83"/>
              <p:cNvSpPr txBox="1"/>
              <p:nvPr/>
            </p:nvSpPr>
            <p:spPr>
              <a:xfrm>
                <a:off x="0" y="-28575"/>
                <a:ext cx="9997440" cy="1003935"/>
              </a:xfrm>
              <a:prstGeom prst="rect">
                <a:avLst/>
              </a:prstGeom>
            </p:spPr>
            <p:txBody>
              <a:bodyPr lIns="0" tIns="0" rIns="0" bIns="0" rtlCol="0" anchor="ctr"/>
              <a:lstStyle/>
              <a:p>
                <a:pPr algn="l">
                  <a:lnSpc>
                    <a:spcPts val="4320"/>
                  </a:lnSpc>
                </a:pPr>
                <a:r>
                  <a:rPr lang="en-US" sz="3600" b="1" dirty="0">
                    <a:solidFill>
                      <a:srgbClr val="00539F"/>
                    </a:solidFill>
                    <a:latin typeface="Arial" panose="020B0604020202020204" pitchFamily="34" charset="0"/>
                    <a:ea typeface="Times New Roman Bold"/>
                    <a:cs typeface="Arial" panose="020B0604020202020204" pitchFamily="34" charset="0"/>
                    <a:sym typeface="Times New Roman Bold"/>
                  </a:rPr>
                  <a:t>Methods Used</a:t>
                </a:r>
              </a:p>
            </p:txBody>
          </p:sp>
        </p:grpSp>
        <p:grpSp>
          <p:nvGrpSpPr>
            <p:cNvPr id="84" name="Group 84"/>
            <p:cNvGrpSpPr/>
            <p:nvPr/>
          </p:nvGrpSpPr>
          <p:grpSpPr>
            <a:xfrm>
              <a:off x="0" y="975360"/>
              <a:ext cx="9097038" cy="4057664"/>
              <a:chOff x="0" y="0"/>
              <a:chExt cx="9097038" cy="4057664"/>
            </a:xfrm>
          </p:grpSpPr>
          <p:sp>
            <p:nvSpPr>
              <p:cNvPr id="85" name="Freeform 85"/>
              <p:cNvSpPr/>
              <p:nvPr/>
            </p:nvSpPr>
            <p:spPr>
              <a:xfrm>
                <a:off x="0" y="0"/>
                <a:ext cx="9097039" cy="4057664"/>
              </a:xfrm>
              <a:custGeom>
                <a:avLst/>
                <a:gdLst/>
                <a:ahLst/>
                <a:cxnLst/>
                <a:rect l="l" t="t" r="r" b="b"/>
                <a:pathLst>
                  <a:path w="9097039" h="4057664">
                    <a:moveTo>
                      <a:pt x="530367" y="0"/>
                    </a:moveTo>
                    <a:lnTo>
                      <a:pt x="8566672" y="0"/>
                    </a:lnTo>
                    <a:cubicBezTo>
                      <a:pt x="8707334" y="0"/>
                      <a:pt x="8842235" y="55878"/>
                      <a:pt x="8941698" y="155341"/>
                    </a:cubicBezTo>
                    <a:cubicBezTo>
                      <a:pt x="9041161" y="254804"/>
                      <a:pt x="9097039" y="389705"/>
                      <a:pt x="9097039" y="530367"/>
                    </a:cubicBezTo>
                    <a:lnTo>
                      <a:pt x="9097039" y="3527297"/>
                    </a:lnTo>
                    <a:cubicBezTo>
                      <a:pt x="9097039" y="3667959"/>
                      <a:pt x="9041161" y="3802860"/>
                      <a:pt x="8941698" y="3902323"/>
                    </a:cubicBezTo>
                    <a:cubicBezTo>
                      <a:pt x="8842235" y="4001786"/>
                      <a:pt x="8707334" y="4057664"/>
                      <a:pt x="8566672" y="4057664"/>
                    </a:cubicBezTo>
                    <a:lnTo>
                      <a:pt x="530367" y="4057664"/>
                    </a:lnTo>
                    <a:cubicBezTo>
                      <a:pt x="389705" y="4057664"/>
                      <a:pt x="254804" y="4001786"/>
                      <a:pt x="155341" y="3902323"/>
                    </a:cubicBezTo>
                    <a:cubicBezTo>
                      <a:pt x="55878" y="3802860"/>
                      <a:pt x="0" y="3667959"/>
                      <a:pt x="0" y="3527297"/>
                    </a:cubicBezTo>
                    <a:lnTo>
                      <a:pt x="0" y="530367"/>
                    </a:lnTo>
                    <a:cubicBezTo>
                      <a:pt x="0" y="389705"/>
                      <a:pt x="55878" y="254804"/>
                      <a:pt x="155341" y="155341"/>
                    </a:cubicBezTo>
                    <a:cubicBezTo>
                      <a:pt x="254804" y="55878"/>
                      <a:pt x="389705" y="0"/>
                      <a:pt x="530367" y="0"/>
                    </a:cubicBezTo>
                    <a:close/>
                  </a:path>
                </a:pathLst>
              </a:custGeom>
              <a:solidFill>
                <a:srgbClr val="FFF4E6">
                  <a:alpha val="0"/>
                </a:srgbClr>
              </a:solidFill>
            </p:spPr>
            <p:txBody>
              <a:bodyPr/>
              <a:lstStyle/>
              <a:p>
                <a:endParaRPr lang="en-GB"/>
              </a:p>
            </p:txBody>
          </p:sp>
          <p:sp>
            <p:nvSpPr>
              <p:cNvPr id="86" name="TextBox 86"/>
              <p:cNvSpPr txBox="1"/>
              <p:nvPr/>
            </p:nvSpPr>
            <p:spPr>
              <a:xfrm>
                <a:off x="0" y="-104775"/>
                <a:ext cx="9097038" cy="4162439"/>
              </a:xfrm>
              <a:prstGeom prst="rect">
                <a:avLst/>
              </a:prstGeom>
            </p:spPr>
            <p:txBody>
              <a:bodyPr lIns="0" tIns="0" rIns="0" bIns="0" rtlCol="0" anchor="ctr"/>
              <a:lstStyle/>
              <a:p>
                <a:pPr marL="561340" lvl="1" indent="-280670" algn="l">
                  <a:lnSpc>
                    <a:spcPts val="4004"/>
                  </a:lnSpc>
                  <a:buFont typeface="Arial"/>
                  <a:buChar char="•"/>
                </a:pPr>
                <a:r>
                  <a:rPr lang="en-US" sz="2600" dirty="0">
                    <a:solidFill>
                      <a:srgbClr val="2C3E50"/>
                    </a:solidFill>
                    <a:latin typeface="Arial" panose="020B0604020202020204" pitchFamily="34" charset="0"/>
                    <a:ea typeface="Times New Roman"/>
                    <a:cs typeface="Arial" panose="020B0604020202020204" pitchFamily="34" charset="0"/>
                    <a:sym typeface="Times New Roman"/>
                  </a:rPr>
                  <a:t>Observation: Shadowing current store managers</a:t>
                </a:r>
              </a:p>
              <a:p>
                <a:pPr marL="561340" lvl="1" indent="-280670" algn="l">
                  <a:lnSpc>
                    <a:spcPts val="4004"/>
                  </a:lnSpc>
                  <a:buFont typeface="Arial"/>
                  <a:buChar char="•"/>
                </a:pPr>
                <a:r>
                  <a:rPr lang="en-US" sz="2600" dirty="0">
                    <a:solidFill>
                      <a:srgbClr val="2C3E50"/>
                    </a:solidFill>
                    <a:latin typeface="Arial" panose="020B0604020202020204" pitchFamily="34" charset="0"/>
                    <a:ea typeface="Times New Roman"/>
                    <a:cs typeface="Arial" panose="020B0604020202020204" pitchFamily="34" charset="0"/>
                    <a:sym typeface="Times New Roman"/>
                  </a:rPr>
                  <a:t>Interviews: Discussions with senior management and HR</a:t>
                </a:r>
              </a:p>
              <a:p>
                <a:pPr marL="561340" lvl="1" indent="-280670" algn="l">
                  <a:lnSpc>
                    <a:spcPts val="4004"/>
                  </a:lnSpc>
                  <a:buFont typeface="Arial"/>
                  <a:buChar char="•"/>
                </a:pPr>
                <a:r>
                  <a:rPr lang="en-US" sz="2600" dirty="0">
                    <a:solidFill>
                      <a:srgbClr val="2C3E50"/>
                    </a:solidFill>
                    <a:latin typeface="Arial" panose="020B0604020202020204" pitchFamily="34" charset="0"/>
                    <a:ea typeface="Times New Roman"/>
                    <a:cs typeface="Arial" panose="020B0604020202020204" pitchFamily="34" charset="0"/>
                    <a:sym typeface="Times New Roman"/>
                  </a:rPr>
                  <a:t>Questionnaires: Survey to existing store managers (Marchington et al., 2020)</a:t>
                </a:r>
              </a:p>
            </p:txBody>
          </p:sp>
        </p:gr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939740" y="34460"/>
            <a:ext cx="7140044" cy="1120329"/>
            <a:chOff x="0" y="0"/>
            <a:chExt cx="9520058" cy="1493772"/>
          </a:xfrm>
        </p:grpSpPr>
        <p:sp>
          <p:nvSpPr>
            <p:cNvPr id="3" name="Freeform 3"/>
            <p:cNvSpPr/>
            <p:nvPr/>
          </p:nvSpPr>
          <p:spPr>
            <a:xfrm>
              <a:off x="0" y="0"/>
              <a:ext cx="9520058" cy="1493772"/>
            </a:xfrm>
            <a:custGeom>
              <a:avLst/>
              <a:gdLst/>
              <a:ahLst/>
              <a:cxnLst/>
              <a:rect l="l" t="t" r="r" b="b"/>
              <a:pathLst>
                <a:path w="9520058" h="1493772">
                  <a:moveTo>
                    <a:pt x="0" y="0"/>
                  </a:moveTo>
                  <a:lnTo>
                    <a:pt x="9520058" y="0"/>
                  </a:lnTo>
                  <a:lnTo>
                    <a:pt x="9520058" y="1493772"/>
                  </a:lnTo>
                  <a:lnTo>
                    <a:pt x="0" y="1493772"/>
                  </a:lnTo>
                  <a:close/>
                </a:path>
              </a:pathLst>
            </a:custGeom>
            <a:blipFill>
              <a:blip r:embed="rId3">
                <a:alphaModFix amt="0"/>
              </a:blip>
              <a:stretch>
                <a:fillRect t="-237291" r="-130519" b="-235233"/>
              </a:stretch>
            </a:blipFill>
          </p:spPr>
          <p:txBody>
            <a:bodyPr/>
            <a:lstStyle/>
            <a:p>
              <a:endParaRPr lang="en-GB"/>
            </a:p>
          </p:txBody>
        </p:sp>
        <p:sp>
          <p:nvSpPr>
            <p:cNvPr id="4" name="TextBox 4"/>
            <p:cNvSpPr txBox="1"/>
            <p:nvPr/>
          </p:nvSpPr>
          <p:spPr>
            <a:xfrm>
              <a:off x="0" y="-38100"/>
              <a:ext cx="9520058" cy="1531872"/>
            </a:xfrm>
            <a:prstGeom prst="rect">
              <a:avLst/>
            </a:prstGeom>
          </p:spPr>
          <p:txBody>
            <a:bodyPr lIns="0" tIns="0" rIns="0" bIns="0" rtlCol="0" anchor="ctr"/>
            <a:lstStyle/>
            <a:p>
              <a:pPr algn="l">
                <a:lnSpc>
                  <a:spcPts val="6720"/>
                </a:lnSpc>
              </a:pPr>
              <a:r>
                <a:rPr lang="en-US" sz="5600" b="1" dirty="0">
                  <a:solidFill>
                    <a:srgbClr val="1E2761"/>
                  </a:solidFill>
                  <a:latin typeface="Arial" panose="020B0604020202020204" pitchFamily="34" charset="0"/>
                  <a:ea typeface="Times New Roman Bold"/>
                  <a:cs typeface="Arial" panose="020B0604020202020204" pitchFamily="34" charset="0"/>
                  <a:sym typeface="Times New Roman Bold"/>
                </a:rPr>
                <a:t>Job Description</a:t>
              </a:r>
            </a:p>
          </p:txBody>
        </p:sp>
      </p:grpSp>
      <p:grpSp>
        <p:nvGrpSpPr>
          <p:cNvPr id="5" name="Group 5"/>
          <p:cNvGrpSpPr/>
          <p:nvPr/>
        </p:nvGrpSpPr>
        <p:grpSpPr>
          <a:xfrm>
            <a:off x="914400" y="1097280"/>
            <a:ext cx="7863840" cy="4262611"/>
            <a:chOff x="0" y="0"/>
            <a:chExt cx="10485120" cy="5683481"/>
          </a:xfrm>
        </p:grpSpPr>
        <p:sp>
          <p:nvSpPr>
            <p:cNvPr id="6" name="Freeform 6"/>
            <p:cNvSpPr/>
            <p:nvPr/>
          </p:nvSpPr>
          <p:spPr>
            <a:xfrm>
              <a:off x="0" y="0"/>
              <a:ext cx="10485120" cy="5683481"/>
            </a:xfrm>
            <a:custGeom>
              <a:avLst/>
              <a:gdLst/>
              <a:ahLst/>
              <a:cxnLst/>
              <a:rect l="l" t="t" r="r" b="b"/>
              <a:pathLst>
                <a:path w="10485120" h="5683481">
                  <a:moveTo>
                    <a:pt x="0" y="0"/>
                  </a:moveTo>
                  <a:lnTo>
                    <a:pt x="10485120" y="0"/>
                  </a:lnTo>
                  <a:lnTo>
                    <a:pt x="10485120" y="5683481"/>
                  </a:lnTo>
                  <a:lnTo>
                    <a:pt x="0" y="5683481"/>
                  </a:lnTo>
                  <a:close/>
                </a:path>
              </a:pathLst>
            </a:custGeom>
            <a:solidFill>
              <a:srgbClr val="00539F"/>
            </a:solidFill>
          </p:spPr>
          <p:txBody>
            <a:bodyPr/>
            <a:lstStyle/>
            <a:p>
              <a:endParaRPr lang="en-GB"/>
            </a:p>
          </p:txBody>
        </p:sp>
      </p:grpSp>
      <p:grpSp>
        <p:nvGrpSpPr>
          <p:cNvPr id="7" name="Group 7"/>
          <p:cNvGrpSpPr/>
          <p:nvPr/>
        </p:nvGrpSpPr>
        <p:grpSpPr>
          <a:xfrm>
            <a:off x="1280160" y="1299639"/>
            <a:ext cx="7132320" cy="3843861"/>
            <a:chOff x="0" y="0"/>
            <a:chExt cx="9509760" cy="5125148"/>
          </a:xfrm>
        </p:grpSpPr>
        <p:sp>
          <p:nvSpPr>
            <p:cNvPr id="8" name="Freeform 8"/>
            <p:cNvSpPr/>
            <p:nvPr/>
          </p:nvSpPr>
          <p:spPr>
            <a:xfrm>
              <a:off x="0" y="0"/>
              <a:ext cx="9509760" cy="5125148"/>
            </a:xfrm>
            <a:custGeom>
              <a:avLst/>
              <a:gdLst/>
              <a:ahLst/>
              <a:cxnLst/>
              <a:rect l="l" t="t" r="r" b="b"/>
              <a:pathLst>
                <a:path w="9509760" h="5125148">
                  <a:moveTo>
                    <a:pt x="0" y="0"/>
                  </a:moveTo>
                  <a:lnTo>
                    <a:pt x="9509760" y="0"/>
                  </a:lnTo>
                  <a:lnTo>
                    <a:pt x="9509760" y="5125148"/>
                  </a:lnTo>
                  <a:lnTo>
                    <a:pt x="0" y="5125148"/>
                  </a:lnTo>
                  <a:close/>
                </a:path>
              </a:pathLst>
            </a:custGeom>
            <a:blipFill>
              <a:blip r:embed="rId3">
                <a:alphaModFix amt="0"/>
              </a:blip>
              <a:stretch>
                <a:fillRect t="-14744" b="42435"/>
              </a:stretch>
            </a:blipFill>
          </p:spPr>
          <p:txBody>
            <a:bodyPr/>
            <a:lstStyle/>
            <a:p>
              <a:endParaRPr lang="en-GB"/>
            </a:p>
          </p:txBody>
        </p:sp>
        <p:sp>
          <p:nvSpPr>
            <p:cNvPr id="9" name="TextBox 9"/>
            <p:cNvSpPr txBox="1"/>
            <p:nvPr/>
          </p:nvSpPr>
          <p:spPr>
            <a:xfrm>
              <a:off x="0" y="-19050"/>
              <a:ext cx="9509760" cy="5144198"/>
            </a:xfrm>
            <a:prstGeom prst="rect">
              <a:avLst/>
            </a:prstGeom>
          </p:spPr>
          <p:txBody>
            <a:bodyPr lIns="0" tIns="0" rIns="0" bIns="0" rtlCol="0" anchor="ctr"/>
            <a:lstStyle/>
            <a:p>
              <a:pPr algn="l">
                <a:lnSpc>
                  <a:spcPts val="3359"/>
                </a:lnSpc>
              </a:pPr>
              <a:r>
                <a:rPr lang="en-US" sz="2799" b="1" dirty="0">
                  <a:solidFill>
                    <a:srgbClr val="FFFFFF"/>
                  </a:solidFill>
                  <a:latin typeface="Arial" panose="020B0604020202020204" pitchFamily="34" charset="0"/>
                  <a:ea typeface="Times New Roman Bold"/>
                  <a:cs typeface="Arial" panose="020B0604020202020204" pitchFamily="34" charset="0"/>
                  <a:sym typeface="Times New Roman Bold"/>
                </a:rPr>
                <a:t>Job Title: Store Manager</a:t>
              </a:r>
            </a:p>
            <a:p>
              <a:pPr algn="l">
                <a:lnSpc>
                  <a:spcPts val="3359"/>
                </a:lnSpc>
              </a:pPr>
              <a:endParaRPr lang="en-US" sz="2799" b="1" dirty="0">
                <a:solidFill>
                  <a:srgbClr val="FFFFFF"/>
                </a:solidFill>
                <a:latin typeface="Arial" panose="020B0604020202020204" pitchFamily="34" charset="0"/>
                <a:ea typeface="Times New Roman Bold"/>
                <a:cs typeface="Arial" panose="020B0604020202020204" pitchFamily="34" charset="0"/>
                <a:sym typeface="Times New Roman Bold"/>
              </a:endParaRPr>
            </a:p>
            <a:p>
              <a:pPr algn="l">
                <a:lnSpc>
                  <a:spcPts val="3359"/>
                </a:lnSpc>
              </a:pPr>
              <a:r>
                <a:rPr lang="en-US" sz="2799" b="1" dirty="0">
                  <a:solidFill>
                    <a:srgbClr val="FFFFFF"/>
                  </a:solidFill>
                  <a:latin typeface="Arial" panose="020B0604020202020204" pitchFamily="34" charset="0"/>
                  <a:ea typeface="Times New Roman Bold"/>
                  <a:cs typeface="Arial" panose="020B0604020202020204" pitchFamily="34" charset="0"/>
                  <a:sym typeface="Times New Roman Bold"/>
                </a:rPr>
                <a:t>Department: Retail Operations</a:t>
              </a:r>
            </a:p>
            <a:p>
              <a:pPr algn="l">
                <a:lnSpc>
                  <a:spcPts val="3359"/>
                </a:lnSpc>
              </a:pPr>
              <a:endParaRPr lang="en-US" sz="2799" b="1" dirty="0">
                <a:solidFill>
                  <a:srgbClr val="FFFFFF"/>
                </a:solidFill>
                <a:latin typeface="Arial" panose="020B0604020202020204" pitchFamily="34" charset="0"/>
                <a:ea typeface="Times New Roman Bold"/>
                <a:cs typeface="Arial" panose="020B0604020202020204" pitchFamily="34" charset="0"/>
                <a:sym typeface="Times New Roman Bold"/>
              </a:endParaRPr>
            </a:p>
            <a:p>
              <a:pPr algn="l">
                <a:lnSpc>
                  <a:spcPts val="3359"/>
                </a:lnSpc>
              </a:pPr>
              <a:r>
                <a:rPr lang="en-US" sz="2799" b="1" dirty="0">
                  <a:solidFill>
                    <a:srgbClr val="FFFFFF"/>
                  </a:solidFill>
                  <a:latin typeface="Arial" panose="020B0604020202020204" pitchFamily="34" charset="0"/>
                  <a:ea typeface="Times New Roman Bold"/>
                  <a:cs typeface="Arial" panose="020B0604020202020204" pitchFamily="34" charset="0"/>
                  <a:sym typeface="Times New Roman Bold"/>
                </a:rPr>
                <a:t>Reports to: Regional Manager</a:t>
              </a:r>
            </a:p>
            <a:p>
              <a:pPr algn="l">
                <a:lnSpc>
                  <a:spcPts val="3359"/>
                </a:lnSpc>
              </a:pPr>
              <a:endParaRPr lang="en-US" sz="2799" b="1" dirty="0">
                <a:solidFill>
                  <a:srgbClr val="FFFFFF"/>
                </a:solidFill>
                <a:latin typeface="Arial" panose="020B0604020202020204" pitchFamily="34" charset="0"/>
                <a:ea typeface="Times New Roman Bold"/>
                <a:cs typeface="Arial" panose="020B0604020202020204" pitchFamily="34" charset="0"/>
                <a:sym typeface="Times New Roman Bold"/>
              </a:endParaRPr>
            </a:p>
            <a:p>
              <a:pPr algn="l">
                <a:lnSpc>
                  <a:spcPts val="3359"/>
                </a:lnSpc>
              </a:pPr>
              <a:r>
                <a:rPr lang="en-US" sz="2799" b="1" dirty="0">
                  <a:solidFill>
                    <a:srgbClr val="FFFFFF"/>
                  </a:solidFill>
                  <a:latin typeface="Arial" panose="020B0604020202020204" pitchFamily="34" charset="0"/>
                  <a:ea typeface="Times New Roman Bold"/>
                  <a:cs typeface="Arial" panose="020B0604020202020204" pitchFamily="34" charset="0"/>
                  <a:sym typeface="Times New Roman Bold"/>
                </a:rPr>
                <a:t>Location: [Specific Tesco Store]</a:t>
              </a:r>
            </a:p>
          </p:txBody>
        </p:sp>
      </p:grpSp>
      <p:grpSp>
        <p:nvGrpSpPr>
          <p:cNvPr id="10" name="Group 10"/>
          <p:cNvGrpSpPr/>
          <p:nvPr/>
        </p:nvGrpSpPr>
        <p:grpSpPr>
          <a:xfrm>
            <a:off x="914400" y="5417041"/>
            <a:ext cx="16573500" cy="4389120"/>
            <a:chOff x="0" y="0"/>
            <a:chExt cx="22098000" cy="5852160"/>
          </a:xfrm>
        </p:grpSpPr>
        <p:sp>
          <p:nvSpPr>
            <p:cNvPr id="11" name="Freeform 11"/>
            <p:cNvSpPr/>
            <p:nvPr/>
          </p:nvSpPr>
          <p:spPr>
            <a:xfrm>
              <a:off x="0" y="0"/>
              <a:ext cx="22098000" cy="5852160"/>
            </a:xfrm>
            <a:custGeom>
              <a:avLst/>
              <a:gdLst/>
              <a:ahLst/>
              <a:cxnLst/>
              <a:rect l="l" t="t" r="r" b="b"/>
              <a:pathLst>
                <a:path w="22098000" h="5852160">
                  <a:moveTo>
                    <a:pt x="0" y="0"/>
                  </a:moveTo>
                  <a:lnTo>
                    <a:pt x="22098000" y="0"/>
                  </a:lnTo>
                  <a:lnTo>
                    <a:pt x="22098000" y="5852160"/>
                  </a:lnTo>
                  <a:lnTo>
                    <a:pt x="0" y="5852160"/>
                  </a:lnTo>
                  <a:close/>
                </a:path>
              </a:pathLst>
            </a:custGeom>
            <a:solidFill>
              <a:srgbClr val="F5F5F5"/>
            </a:solidFill>
          </p:spPr>
          <p:txBody>
            <a:bodyPr/>
            <a:lstStyle/>
            <a:p>
              <a:endParaRPr lang="en-GB"/>
            </a:p>
          </p:txBody>
        </p:sp>
      </p:grpSp>
      <p:grpSp>
        <p:nvGrpSpPr>
          <p:cNvPr id="12" name="Group 12"/>
          <p:cNvGrpSpPr/>
          <p:nvPr/>
        </p:nvGrpSpPr>
        <p:grpSpPr>
          <a:xfrm>
            <a:off x="1394460" y="5559916"/>
            <a:ext cx="15727680" cy="731520"/>
            <a:chOff x="0" y="0"/>
            <a:chExt cx="20970240" cy="975360"/>
          </a:xfrm>
        </p:grpSpPr>
        <p:sp>
          <p:nvSpPr>
            <p:cNvPr id="13" name="Freeform 13"/>
            <p:cNvSpPr/>
            <p:nvPr/>
          </p:nvSpPr>
          <p:spPr>
            <a:xfrm>
              <a:off x="0" y="0"/>
              <a:ext cx="20970239" cy="975360"/>
            </a:xfrm>
            <a:custGeom>
              <a:avLst/>
              <a:gdLst/>
              <a:ahLst/>
              <a:cxnLst/>
              <a:rect l="l" t="t" r="r" b="b"/>
              <a:pathLst>
                <a:path w="20970239" h="975360">
                  <a:moveTo>
                    <a:pt x="0" y="0"/>
                  </a:moveTo>
                  <a:lnTo>
                    <a:pt x="20970239" y="0"/>
                  </a:lnTo>
                  <a:lnTo>
                    <a:pt x="20970239" y="975360"/>
                  </a:lnTo>
                  <a:lnTo>
                    <a:pt x="0" y="975360"/>
                  </a:lnTo>
                  <a:close/>
                </a:path>
              </a:pathLst>
            </a:custGeom>
            <a:blipFill>
              <a:blip r:embed="rId3">
                <a:alphaModFix amt="0"/>
              </a:blip>
              <a:stretch>
                <a:fillRect t="-368928" b="-368928"/>
              </a:stretch>
            </a:blipFill>
          </p:spPr>
          <p:txBody>
            <a:bodyPr/>
            <a:lstStyle/>
            <a:p>
              <a:endParaRPr lang="en-GB"/>
            </a:p>
          </p:txBody>
        </p:sp>
        <p:sp>
          <p:nvSpPr>
            <p:cNvPr id="14" name="TextBox 14"/>
            <p:cNvSpPr txBox="1"/>
            <p:nvPr/>
          </p:nvSpPr>
          <p:spPr>
            <a:xfrm>
              <a:off x="0" y="-28575"/>
              <a:ext cx="20970240" cy="1003935"/>
            </a:xfrm>
            <a:prstGeom prst="rect">
              <a:avLst/>
            </a:prstGeom>
          </p:spPr>
          <p:txBody>
            <a:bodyPr lIns="0" tIns="0" rIns="0" bIns="0" rtlCol="0" anchor="ctr"/>
            <a:lstStyle/>
            <a:p>
              <a:pPr algn="l">
                <a:lnSpc>
                  <a:spcPts val="4320"/>
                </a:lnSpc>
              </a:pPr>
              <a:r>
                <a:rPr lang="en-US" sz="3600" b="1" dirty="0">
                  <a:solidFill>
                    <a:srgbClr val="00539F"/>
                  </a:solidFill>
                  <a:latin typeface="Arial" panose="020B0604020202020204" pitchFamily="34" charset="0"/>
                  <a:ea typeface="Times New Roman Bold"/>
                  <a:cs typeface="Arial" panose="020B0604020202020204" pitchFamily="34" charset="0"/>
                  <a:sym typeface="Times New Roman Bold"/>
                </a:rPr>
                <a:t>Key Accountabilities</a:t>
              </a:r>
            </a:p>
          </p:txBody>
        </p:sp>
      </p:grpSp>
      <p:grpSp>
        <p:nvGrpSpPr>
          <p:cNvPr id="15" name="Group 15"/>
          <p:cNvGrpSpPr/>
          <p:nvPr/>
        </p:nvGrpSpPr>
        <p:grpSpPr>
          <a:xfrm>
            <a:off x="1394460" y="6134274"/>
            <a:ext cx="15727680" cy="3487869"/>
            <a:chOff x="0" y="-285749"/>
            <a:chExt cx="20970240" cy="4650492"/>
          </a:xfrm>
        </p:grpSpPr>
        <p:sp>
          <p:nvSpPr>
            <p:cNvPr id="16" name="Freeform 16"/>
            <p:cNvSpPr/>
            <p:nvPr/>
          </p:nvSpPr>
          <p:spPr>
            <a:xfrm>
              <a:off x="0" y="0"/>
              <a:ext cx="20970239" cy="3827144"/>
            </a:xfrm>
            <a:custGeom>
              <a:avLst/>
              <a:gdLst/>
              <a:ahLst/>
              <a:cxnLst/>
              <a:rect l="l" t="t" r="r" b="b"/>
              <a:pathLst>
                <a:path w="20970239" h="3827144">
                  <a:moveTo>
                    <a:pt x="0" y="0"/>
                  </a:moveTo>
                  <a:lnTo>
                    <a:pt x="20970239" y="0"/>
                  </a:lnTo>
                  <a:lnTo>
                    <a:pt x="20970239" y="3827144"/>
                  </a:lnTo>
                  <a:lnTo>
                    <a:pt x="0" y="3827144"/>
                  </a:lnTo>
                  <a:close/>
                </a:path>
              </a:pathLst>
            </a:custGeom>
            <a:blipFill>
              <a:blip r:embed="rId3">
                <a:alphaModFix amt="0"/>
              </a:blip>
              <a:stretch>
                <a:fillRect t="-55794" b="-57735"/>
              </a:stretch>
            </a:blipFill>
          </p:spPr>
          <p:txBody>
            <a:bodyPr/>
            <a:lstStyle/>
            <a:p>
              <a:endParaRPr lang="en-GB"/>
            </a:p>
          </p:txBody>
        </p:sp>
        <p:sp>
          <p:nvSpPr>
            <p:cNvPr id="17" name="TextBox 17"/>
            <p:cNvSpPr txBox="1"/>
            <p:nvPr/>
          </p:nvSpPr>
          <p:spPr>
            <a:xfrm>
              <a:off x="0" y="-285749"/>
              <a:ext cx="20970240" cy="4650492"/>
            </a:xfrm>
            <a:prstGeom prst="rect">
              <a:avLst/>
            </a:prstGeom>
          </p:spPr>
          <p:txBody>
            <a:bodyPr lIns="0" tIns="0" rIns="0" bIns="0" rtlCol="0" anchor="ctr"/>
            <a:lstStyle/>
            <a:p>
              <a:pPr algn="l">
                <a:lnSpc>
                  <a:spcPts val="6131"/>
                </a:lnSpc>
              </a:pPr>
              <a:r>
                <a:rPr lang="en-US" sz="2799" dirty="0">
                  <a:solidFill>
                    <a:srgbClr val="2C3E50"/>
                  </a:solidFill>
                  <a:latin typeface="Arial" panose="020B0604020202020204" pitchFamily="34" charset="0"/>
                  <a:ea typeface="Times New Roman"/>
                  <a:cs typeface="Arial" panose="020B0604020202020204" pitchFamily="34" charset="0"/>
                  <a:sym typeface="Times New Roman"/>
                </a:rPr>
                <a:t>Store Managers are accountable for achieving financial targets, maintaining high standards of customer service, ensuring health and safety compliance, developing team members through coaching and performance management, and representing Tesco values in the local community. Success in this role requires strong leadership, commercial awareness, and the ability to adapt to changing business conditions</a:t>
              </a:r>
              <a:r>
                <a:rPr lang="en-US" sz="2799" dirty="0">
                  <a:solidFill>
                    <a:srgbClr val="2C3E50"/>
                  </a:solidFill>
                  <a:latin typeface="Times New Roman"/>
                  <a:ea typeface="Times New Roman"/>
                  <a:cs typeface="Times New Roman"/>
                  <a:sym typeface="Times New Roman"/>
                </a:rPr>
                <a:t>.</a:t>
              </a:r>
            </a:p>
          </p:txBody>
        </p:sp>
      </p:grpSp>
      <p:grpSp>
        <p:nvGrpSpPr>
          <p:cNvPr id="18" name="Group 18"/>
          <p:cNvGrpSpPr/>
          <p:nvPr/>
        </p:nvGrpSpPr>
        <p:grpSpPr>
          <a:xfrm>
            <a:off x="8980830" y="1097280"/>
            <a:ext cx="8507070" cy="4262611"/>
            <a:chOff x="0" y="0"/>
            <a:chExt cx="11342760" cy="5683481"/>
          </a:xfrm>
        </p:grpSpPr>
        <p:sp>
          <p:nvSpPr>
            <p:cNvPr id="19" name="Freeform 19"/>
            <p:cNvSpPr/>
            <p:nvPr/>
          </p:nvSpPr>
          <p:spPr>
            <a:xfrm>
              <a:off x="0" y="0"/>
              <a:ext cx="11342760" cy="5683481"/>
            </a:xfrm>
            <a:custGeom>
              <a:avLst/>
              <a:gdLst/>
              <a:ahLst/>
              <a:cxnLst/>
              <a:rect l="l" t="t" r="r" b="b"/>
              <a:pathLst>
                <a:path w="11342760" h="5683481">
                  <a:moveTo>
                    <a:pt x="0" y="0"/>
                  </a:moveTo>
                  <a:lnTo>
                    <a:pt x="11342760" y="0"/>
                  </a:lnTo>
                  <a:lnTo>
                    <a:pt x="11342760" y="5683481"/>
                  </a:lnTo>
                  <a:lnTo>
                    <a:pt x="0" y="5683481"/>
                  </a:lnTo>
                  <a:close/>
                </a:path>
              </a:pathLst>
            </a:custGeom>
            <a:solidFill>
              <a:srgbClr val="E8DED6"/>
            </a:solidFill>
          </p:spPr>
          <p:txBody>
            <a:bodyPr/>
            <a:lstStyle/>
            <a:p>
              <a:endParaRPr lang="en-GB"/>
            </a:p>
          </p:txBody>
        </p:sp>
      </p:grpSp>
      <p:grpSp>
        <p:nvGrpSpPr>
          <p:cNvPr id="20" name="Group 20"/>
          <p:cNvGrpSpPr/>
          <p:nvPr/>
        </p:nvGrpSpPr>
        <p:grpSpPr>
          <a:xfrm>
            <a:off x="9108888" y="1227844"/>
            <a:ext cx="538769" cy="666790"/>
            <a:chOff x="0" y="0"/>
            <a:chExt cx="985119" cy="1219200"/>
          </a:xfrm>
        </p:grpSpPr>
        <p:sp>
          <p:nvSpPr>
            <p:cNvPr id="21" name="Freeform 21" descr="preencoded.png"/>
            <p:cNvSpPr/>
            <p:nvPr/>
          </p:nvSpPr>
          <p:spPr>
            <a:xfrm>
              <a:off x="0" y="0"/>
              <a:ext cx="985119" cy="1219200"/>
            </a:xfrm>
            <a:custGeom>
              <a:avLst/>
              <a:gdLst/>
              <a:ahLst/>
              <a:cxnLst/>
              <a:rect l="l" t="t" r="r" b="b"/>
              <a:pathLst>
                <a:path w="985119" h="1219200">
                  <a:moveTo>
                    <a:pt x="0" y="0"/>
                  </a:moveTo>
                  <a:lnTo>
                    <a:pt x="985119" y="0"/>
                  </a:lnTo>
                  <a:lnTo>
                    <a:pt x="985119" y="1219200"/>
                  </a:lnTo>
                  <a:lnTo>
                    <a:pt x="0" y="1219200"/>
                  </a:lnTo>
                  <a:lnTo>
                    <a:pt x="0" y="0"/>
                  </a:lnTo>
                  <a:close/>
                </a:path>
              </a:pathLst>
            </a:custGeom>
            <a:blipFill>
              <a:blip r:embed="rId4"/>
              <a:stretch>
                <a:fillRect l="-11880" r="-11880"/>
              </a:stretch>
            </a:blipFill>
          </p:spPr>
          <p:txBody>
            <a:bodyPr/>
            <a:lstStyle/>
            <a:p>
              <a:endParaRPr lang="en-GB"/>
            </a:p>
          </p:txBody>
        </p:sp>
      </p:grpSp>
      <p:grpSp>
        <p:nvGrpSpPr>
          <p:cNvPr id="22" name="Group 22"/>
          <p:cNvGrpSpPr/>
          <p:nvPr/>
        </p:nvGrpSpPr>
        <p:grpSpPr>
          <a:xfrm>
            <a:off x="9909589" y="1299639"/>
            <a:ext cx="6649552" cy="722742"/>
            <a:chOff x="0" y="0"/>
            <a:chExt cx="8866069" cy="963656"/>
          </a:xfrm>
        </p:grpSpPr>
        <p:sp>
          <p:nvSpPr>
            <p:cNvPr id="23" name="Freeform 23"/>
            <p:cNvSpPr/>
            <p:nvPr/>
          </p:nvSpPr>
          <p:spPr>
            <a:xfrm>
              <a:off x="0" y="0"/>
              <a:ext cx="8866070" cy="963656"/>
            </a:xfrm>
            <a:custGeom>
              <a:avLst/>
              <a:gdLst/>
              <a:ahLst/>
              <a:cxnLst/>
              <a:rect l="l" t="t" r="r" b="b"/>
              <a:pathLst>
                <a:path w="8866070" h="963656">
                  <a:moveTo>
                    <a:pt x="0" y="0"/>
                  </a:moveTo>
                  <a:lnTo>
                    <a:pt x="8866070" y="0"/>
                  </a:lnTo>
                  <a:lnTo>
                    <a:pt x="8866070" y="963656"/>
                  </a:lnTo>
                  <a:lnTo>
                    <a:pt x="0" y="963656"/>
                  </a:lnTo>
                  <a:close/>
                </a:path>
              </a:pathLst>
            </a:custGeom>
            <a:blipFill>
              <a:blip r:embed="rId3">
                <a:alphaModFix amt="0"/>
              </a:blip>
              <a:stretch>
                <a:fillRect t="-158609" r="-23761" b="-185128"/>
              </a:stretch>
            </a:blipFill>
          </p:spPr>
          <p:txBody>
            <a:bodyPr/>
            <a:lstStyle/>
            <a:p>
              <a:endParaRPr lang="en-GB"/>
            </a:p>
          </p:txBody>
        </p:sp>
        <p:sp>
          <p:nvSpPr>
            <p:cNvPr id="24" name="TextBox 24"/>
            <p:cNvSpPr txBox="1"/>
            <p:nvPr/>
          </p:nvSpPr>
          <p:spPr>
            <a:xfrm>
              <a:off x="0" y="-190500"/>
              <a:ext cx="8866069" cy="1154156"/>
            </a:xfrm>
            <a:prstGeom prst="rect">
              <a:avLst/>
            </a:prstGeom>
          </p:spPr>
          <p:txBody>
            <a:bodyPr lIns="0" tIns="0" rIns="0" bIns="0" rtlCol="0" anchor="ctr"/>
            <a:lstStyle/>
            <a:p>
              <a:pPr algn="l">
                <a:lnSpc>
                  <a:spcPts val="6084"/>
                </a:lnSpc>
              </a:pPr>
              <a:r>
                <a:rPr lang="en-US" sz="3600" b="1" dirty="0">
                  <a:solidFill>
                    <a:srgbClr val="1E2761"/>
                  </a:solidFill>
                  <a:latin typeface="Arial" panose="020B0604020202020204" pitchFamily="34" charset="0"/>
                  <a:ea typeface="Times New Roman Bold"/>
                  <a:cs typeface="Arial" panose="020B0604020202020204" pitchFamily="34" charset="0"/>
                  <a:sym typeface="Times New Roman Bold"/>
                </a:rPr>
                <a:t>Main Responsibilities</a:t>
              </a:r>
            </a:p>
          </p:txBody>
        </p:sp>
      </p:grpSp>
      <p:grpSp>
        <p:nvGrpSpPr>
          <p:cNvPr id="25" name="Group 25"/>
          <p:cNvGrpSpPr/>
          <p:nvPr/>
        </p:nvGrpSpPr>
        <p:grpSpPr>
          <a:xfrm>
            <a:off x="9144000" y="1849847"/>
            <a:ext cx="7415141" cy="3379481"/>
            <a:chOff x="0" y="-133349"/>
            <a:chExt cx="9886854" cy="4505975"/>
          </a:xfrm>
        </p:grpSpPr>
        <p:sp>
          <p:nvSpPr>
            <p:cNvPr id="26" name="Freeform 26"/>
            <p:cNvSpPr/>
            <p:nvPr/>
          </p:nvSpPr>
          <p:spPr>
            <a:xfrm>
              <a:off x="0" y="0"/>
              <a:ext cx="9136977" cy="4372624"/>
            </a:xfrm>
            <a:custGeom>
              <a:avLst/>
              <a:gdLst/>
              <a:ahLst/>
              <a:cxnLst/>
              <a:rect l="l" t="t" r="r" b="b"/>
              <a:pathLst>
                <a:path w="9136977" h="4372624">
                  <a:moveTo>
                    <a:pt x="0" y="0"/>
                  </a:moveTo>
                  <a:lnTo>
                    <a:pt x="9136977" y="0"/>
                  </a:lnTo>
                  <a:lnTo>
                    <a:pt x="9136977" y="4372624"/>
                  </a:lnTo>
                  <a:lnTo>
                    <a:pt x="0" y="4372624"/>
                  </a:lnTo>
                  <a:close/>
                </a:path>
              </a:pathLst>
            </a:custGeom>
            <a:blipFill>
              <a:blip r:embed="rId3">
                <a:alphaModFix amt="0"/>
              </a:blip>
              <a:stretch>
                <a:fillRect t="-7072" r="-20092" b="9279"/>
              </a:stretch>
            </a:blipFill>
          </p:spPr>
          <p:txBody>
            <a:bodyPr/>
            <a:lstStyle/>
            <a:p>
              <a:endParaRPr lang="en-GB"/>
            </a:p>
          </p:txBody>
        </p:sp>
        <p:sp>
          <p:nvSpPr>
            <p:cNvPr id="27" name="TextBox 27"/>
            <p:cNvSpPr txBox="1"/>
            <p:nvPr/>
          </p:nvSpPr>
          <p:spPr>
            <a:xfrm>
              <a:off x="0" y="-133349"/>
              <a:ext cx="9886854" cy="4505975"/>
            </a:xfrm>
            <a:prstGeom prst="rect">
              <a:avLst/>
            </a:prstGeom>
          </p:spPr>
          <p:txBody>
            <a:bodyPr lIns="0" tIns="0" rIns="0" bIns="0" rtlCol="0" anchor="ctr"/>
            <a:lstStyle/>
            <a:p>
              <a:pPr marL="561340" lvl="1" indent="-280670" algn="l">
                <a:lnSpc>
                  <a:spcPts val="4394"/>
                </a:lnSpc>
                <a:buFont typeface="Arial"/>
                <a:buChar char="•"/>
              </a:pPr>
              <a:r>
                <a:rPr lang="en-US" sz="2600" dirty="0">
                  <a:solidFill>
                    <a:srgbClr val="2C3E50"/>
                  </a:solidFill>
                  <a:latin typeface="Arial" panose="020B0604020202020204" pitchFamily="34" charset="0"/>
                  <a:ea typeface="Times New Roman"/>
                  <a:cs typeface="Arial" panose="020B0604020202020204" pitchFamily="34" charset="0"/>
                  <a:sym typeface="Times New Roman"/>
                </a:rPr>
                <a:t>Drive sales performance and profitability</a:t>
              </a:r>
            </a:p>
            <a:p>
              <a:pPr marL="561340" lvl="1" indent="-280670" algn="l">
                <a:lnSpc>
                  <a:spcPts val="4394"/>
                </a:lnSpc>
                <a:buFont typeface="Arial"/>
                <a:buChar char="•"/>
              </a:pPr>
              <a:r>
                <a:rPr lang="en-US" sz="2600" dirty="0">
                  <a:solidFill>
                    <a:srgbClr val="2C3E50"/>
                  </a:solidFill>
                  <a:latin typeface="Arial" panose="020B0604020202020204" pitchFamily="34" charset="0"/>
                  <a:ea typeface="Times New Roman"/>
                  <a:cs typeface="Arial" panose="020B0604020202020204" pitchFamily="34" charset="0"/>
                  <a:sym typeface="Times New Roman"/>
                </a:rPr>
                <a:t>Lead, motivate, and develop store team</a:t>
              </a:r>
            </a:p>
            <a:p>
              <a:pPr marL="561340" lvl="1" indent="-280670" algn="l">
                <a:lnSpc>
                  <a:spcPts val="4394"/>
                </a:lnSpc>
                <a:buFont typeface="Arial"/>
                <a:buChar char="•"/>
              </a:pPr>
              <a:r>
                <a:rPr lang="en-US" sz="2600" dirty="0">
                  <a:solidFill>
                    <a:srgbClr val="2C3E50"/>
                  </a:solidFill>
                  <a:latin typeface="Arial" panose="020B0604020202020204" pitchFamily="34" charset="0"/>
                  <a:ea typeface="Times New Roman"/>
                  <a:cs typeface="Arial" panose="020B0604020202020204" pitchFamily="34" charset="0"/>
                  <a:sym typeface="Times New Roman"/>
                </a:rPr>
                <a:t>Ensure excellent customer service standards </a:t>
              </a:r>
            </a:p>
            <a:p>
              <a:pPr marL="561340" lvl="1" indent="-280670" algn="l">
                <a:lnSpc>
                  <a:spcPts val="4394"/>
                </a:lnSpc>
                <a:buFont typeface="Arial"/>
                <a:buChar char="•"/>
              </a:pPr>
              <a:r>
                <a:rPr lang="en-US" sz="2600" dirty="0">
                  <a:solidFill>
                    <a:srgbClr val="2C3E50"/>
                  </a:solidFill>
                  <a:latin typeface="Arial" panose="020B0604020202020204" pitchFamily="34" charset="0"/>
                  <a:ea typeface="Times New Roman"/>
                  <a:cs typeface="Arial" panose="020B0604020202020204" pitchFamily="34" charset="0"/>
                  <a:sym typeface="Times New Roman"/>
                </a:rPr>
                <a:t>Manage inventory, ordering, and stock rotation</a:t>
              </a:r>
            </a:p>
            <a:p>
              <a:pPr marL="561340" lvl="1" indent="-280670" algn="l">
                <a:lnSpc>
                  <a:spcPts val="4394"/>
                </a:lnSpc>
                <a:buFont typeface="Arial"/>
                <a:buChar char="•"/>
              </a:pPr>
              <a:r>
                <a:rPr lang="en-US" sz="2600" dirty="0">
                  <a:solidFill>
                    <a:srgbClr val="2C3E50"/>
                  </a:solidFill>
                  <a:latin typeface="Arial" panose="020B0604020202020204" pitchFamily="34" charset="0"/>
                  <a:ea typeface="Times New Roman"/>
                  <a:cs typeface="Arial" panose="020B0604020202020204" pitchFamily="34" charset="0"/>
                  <a:sym typeface="Times New Roman"/>
                </a:rPr>
                <a:t>Implement company policies and procedures</a:t>
              </a:r>
            </a:p>
            <a:p>
              <a:pPr marL="561340" lvl="1" indent="-280670" algn="l">
                <a:lnSpc>
                  <a:spcPts val="4394"/>
                </a:lnSpc>
                <a:buFont typeface="Arial"/>
                <a:buChar char="•"/>
              </a:pPr>
              <a:r>
                <a:rPr lang="en-US" sz="2600" dirty="0">
                  <a:solidFill>
                    <a:srgbClr val="2C3E50"/>
                  </a:solidFill>
                  <a:latin typeface="Arial" panose="020B0604020202020204" pitchFamily="34" charset="0"/>
                  <a:ea typeface="Times New Roman"/>
                  <a:cs typeface="Arial" panose="020B0604020202020204" pitchFamily="34" charset="0"/>
                  <a:sym typeface="Times New Roman"/>
                </a:rPr>
                <a:t>Monitor KPIs and prepare performance reports</a:t>
              </a: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95400" y="344329"/>
            <a:ext cx="18669000" cy="1516475"/>
            <a:chOff x="-2946400" y="-28575"/>
            <a:chExt cx="24892000" cy="2021967"/>
          </a:xfrm>
        </p:grpSpPr>
        <p:sp>
          <p:nvSpPr>
            <p:cNvPr id="3" name="Freeform 3"/>
            <p:cNvSpPr/>
            <p:nvPr/>
          </p:nvSpPr>
          <p:spPr>
            <a:xfrm>
              <a:off x="-2946400" y="42672"/>
              <a:ext cx="21945600" cy="1950720"/>
            </a:xfrm>
            <a:custGeom>
              <a:avLst/>
              <a:gdLst/>
              <a:ahLst/>
              <a:cxnLst/>
              <a:rect l="l" t="t" r="r" b="b"/>
              <a:pathLst>
                <a:path w="21945600" h="1950720">
                  <a:moveTo>
                    <a:pt x="0" y="0"/>
                  </a:moveTo>
                  <a:lnTo>
                    <a:pt x="21945600" y="0"/>
                  </a:lnTo>
                  <a:lnTo>
                    <a:pt x="21945600" y="1950720"/>
                  </a:lnTo>
                  <a:lnTo>
                    <a:pt x="0" y="1950720"/>
                  </a:lnTo>
                  <a:close/>
                </a:path>
              </a:pathLst>
            </a:custGeom>
            <a:blipFill>
              <a:blip r:embed="rId3">
                <a:alphaModFix amt="0"/>
              </a:blip>
              <a:stretch>
                <a:fillRect t="-181706" b="-156706"/>
              </a:stretch>
            </a:blipFill>
          </p:spPr>
          <p:txBody>
            <a:bodyPr/>
            <a:lstStyle/>
            <a:p>
              <a:endParaRPr lang="en-GB"/>
            </a:p>
          </p:txBody>
        </p:sp>
        <p:sp>
          <p:nvSpPr>
            <p:cNvPr id="4" name="TextBox 4"/>
            <p:cNvSpPr txBox="1"/>
            <p:nvPr/>
          </p:nvSpPr>
          <p:spPr>
            <a:xfrm>
              <a:off x="0" y="-28575"/>
              <a:ext cx="21945600" cy="1979295"/>
            </a:xfrm>
            <a:prstGeom prst="rect">
              <a:avLst/>
            </a:prstGeom>
          </p:spPr>
          <p:txBody>
            <a:bodyPr lIns="0" tIns="0" rIns="0" bIns="0" rtlCol="0" anchor="ctr"/>
            <a:lstStyle/>
            <a:p>
              <a:pPr algn="ctr">
                <a:lnSpc>
                  <a:spcPts val="7679"/>
                </a:lnSpc>
              </a:pPr>
              <a:r>
                <a:rPr lang="en-US" sz="6399" b="1" dirty="0">
                  <a:solidFill>
                    <a:srgbClr val="1E2761"/>
                  </a:solidFill>
                  <a:latin typeface="Arial" panose="020B0604020202020204" pitchFamily="34" charset="0"/>
                  <a:ea typeface="Times New Roman Bold"/>
                  <a:cs typeface="Arial" panose="020B0604020202020204" pitchFamily="34" charset="0"/>
                  <a:sym typeface="Times New Roman Bold"/>
                </a:rPr>
                <a:t>Person Specification</a:t>
              </a:r>
            </a:p>
          </p:txBody>
        </p:sp>
      </p:grpSp>
      <p:grpSp>
        <p:nvGrpSpPr>
          <p:cNvPr id="5" name="Group 5"/>
          <p:cNvGrpSpPr/>
          <p:nvPr/>
        </p:nvGrpSpPr>
        <p:grpSpPr>
          <a:xfrm>
            <a:off x="800100" y="1828800"/>
            <a:ext cx="16459200" cy="718170"/>
            <a:chOff x="0" y="0"/>
            <a:chExt cx="21945600" cy="957560"/>
          </a:xfrm>
        </p:grpSpPr>
        <p:sp>
          <p:nvSpPr>
            <p:cNvPr id="6" name="Freeform 6"/>
            <p:cNvSpPr/>
            <p:nvPr/>
          </p:nvSpPr>
          <p:spPr>
            <a:xfrm>
              <a:off x="0" y="0"/>
              <a:ext cx="21945600" cy="957560"/>
            </a:xfrm>
            <a:custGeom>
              <a:avLst/>
              <a:gdLst/>
              <a:ahLst/>
              <a:cxnLst/>
              <a:rect l="l" t="t" r="r" b="b"/>
              <a:pathLst>
                <a:path w="21945600" h="957560">
                  <a:moveTo>
                    <a:pt x="0" y="0"/>
                  </a:moveTo>
                  <a:lnTo>
                    <a:pt x="21945600" y="0"/>
                  </a:lnTo>
                  <a:lnTo>
                    <a:pt x="21945600" y="957560"/>
                  </a:lnTo>
                  <a:lnTo>
                    <a:pt x="0" y="957560"/>
                  </a:lnTo>
                  <a:close/>
                </a:path>
              </a:pathLst>
            </a:custGeom>
            <a:blipFill>
              <a:blip r:embed="rId3">
                <a:alphaModFix amt="0"/>
              </a:blip>
              <a:stretch>
                <a:fillRect t="-395633" b="-397492"/>
              </a:stretch>
            </a:blipFill>
          </p:spPr>
          <p:txBody>
            <a:bodyPr/>
            <a:lstStyle/>
            <a:p>
              <a:endParaRPr lang="en-GB"/>
            </a:p>
          </p:txBody>
        </p:sp>
        <p:sp>
          <p:nvSpPr>
            <p:cNvPr id="7" name="TextBox 7"/>
            <p:cNvSpPr txBox="1"/>
            <p:nvPr/>
          </p:nvSpPr>
          <p:spPr>
            <a:xfrm>
              <a:off x="0" y="-28575"/>
              <a:ext cx="21945600" cy="986135"/>
            </a:xfrm>
            <a:prstGeom prst="rect">
              <a:avLst/>
            </a:prstGeom>
          </p:spPr>
          <p:txBody>
            <a:bodyPr lIns="0" tIns="0" rIns="0" bIns="0" rtlCol="0" anchor="ctr"/>
            <a:lstStyle/>
            <a:p>
              <a:pPr algn="ctr">
                <a:lnSpc>
                  <a:spcPts val="4320"/>
                </a:lnSpc>
              </a:pPr>
              <a:r>
                <a:rPr lang="en-US" sz="3600" i="1" dirty="0">
                  <a:solidFill>
                    <a:srgbClr val="00539F"/>
                  </a:solidFill>
                  <a:latin typeface="Arial" panose="020B0604020202020204" pitchFamily="34" charset="0"/>
                  <a:ea typeface="Times New Roman Italics"/>
                  <a:cs typeface="Arial" panose="020B0604020202020204" pitchFamily="34" charset="0"/>
                  <a:sym typeface="Times New Roman Italics"/>
                </a:rPr>
                <a:t>Ideal Candidate Profile</a:t>
              </a:r>
            </a:p>
          </p:txBody>
        </p:sp>
      </p:grpSp>
      <p:graphicFrame>
        <p:nvGraphicFramePr>
          <p:cNvPr id="8" name="Table 8"/>
          <p:cNvGraphicFramePr>
            <a:graphicFrameLocks noGrp="1"/>
          </p:cNvGraphicFramePr>
          <p:nvPr>
            <p:extLst>
              <p:ext uri="{D42A27DB-BD31-4B8C-83A1-F6EECF244321}">
                <p14:modId xmlns:p14="http://schemas.microsoft.com/office/powerpoint/2010/main" val="62622360"/>
              </p:ext>
            </p:extLst>
          </p:nvPr>
        </p:nvGraphicFramePr>
        <p:xfrm>
          <a:off x="914400" y="2926080"/>
          <a:ext cx="16459200" cy="5969000"/>
        </p:xfrm>
        <a:graphic>
          <a:graphicData uri="http://schemas.openxmlformats.org/drawingml/2006/table">
            <a:tbl>
              <a:tblPr/>
              <a:tblGrid>
                <a:gridCol w="3674378">
                  <a:extLst>
                    <a:ext uri="{9D8B030D-6E8A-4147-A177-3AD203B41FA5}">
                      <a16:colId xmlns:a16="http://schemas.microsoft.com/office/drawing/2014/main" val="20000"/>
                    </a:ext>
                  </a:extLst>
                </a:gridCol>
                <a:gridCol w="6392411">
                  <a:extLst>
                    <a:ext uri="{9D8B030D-6E8A-4147-A177-3AD203B41FA5}">
                      <a16:colId xmlns:a16="http://schemas.microsoft.com/office/drawing/2014/main" val="20001"/>
                    </a:ext>
                  </a:extLst>
                </a:gridCol>
                <a:gridCol w="6392411">
                  <a:extLst>
                    <a:ext uri="{9D8B030D-6E8A-4147-A177-3AD203B41FA5}">
                      <a16:colId xmlns:a16="http://schemas.microsoft.com/office/drawing/2014/main" val="20002"/>
                    </a:ext>
                  </a:extLst>
                </a:gridCol>
              </a:tblGrid>
              <a:tr h="1193800">
                <a:tc>
                  <a:txBody>
                    <a:bodyPr/>
                    <a:lstStyle/>
                    <a:p>
                      <a:pPr algn="l">
                        <a:lnSpc>
                          <a:spcPts val="3359"/>
                        </a:lnSpc>
                        <a:defRPr/>
                      </a:pPr>
                      <a:r>
                        <a:rPr lang="en-US" sz="2799" b="1" dirty="0">
                          <a:solidFill>
                            <a:srgbClr val="FFFFFF"/>
                          </a:solidFill>
                          <a:latin typeface="Arial" panose="020B0604020202020204" pitchFamily="34" charset="0"/>
                          <a:ea typeface="Times New Roman Bold"/>
                          <a:cs typeface="Arial" panose="020B0604020202020204" pitchFamily="34" charset="0"/>
                          <a:sym typeface="Times New Roman Bold"/>
                        </a:rPr>
                        <a:t>Criteria</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00539F"/>
                    </a:solidFill>
                  </a:tcPr>
                </a:tc>
                <a:tc>
                  <a:txBody>
                    <a:bodyPr/>
                    <a:lstStyle/>
                    <a:p>
                      <a:pPr algn="l">
                        <a:lnSpc>
                          <a:spcPts val="3359"/>
                        </a:lnSpc>
                        <a:defRPr/>
                      </a:pPr>
                      <a:r>
                        <a:rPr lang="en-US" sz="2799" b="1" dirty="0">
                          <a:solidFill>
                            <a:srgbClr val="FFFFFF"/>
                          </a:solidFill>
                          <a:latin typeface="Arial" panose="020B0604020202020204" pitchFamily="34" charset="0"/>
                          <a:ea typeface="Times New Roman Bold"/>
                          <a:cs typeface="Arial" panose="020B0604020202020204" pitchFamily="34" charset="0"/>
                          <a:sym typeface="Times New Roman Bold"/>
                        </a:rPr>
                        <a:t>Essential</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00539F"/>
                    </a:solidFill>
                  </a:tcPr>
                </a:tc>
                <a:tc>
                  <a:txBody>
                    <a:bodyPr/>
                    <a:lstStyle/>
                    <a:p>
                      <a:pPr algn="l">
                        <a:lnSpc>
                          <a:spcPts val="3359"/>
                        </a:lnSpc>
                        <a:defRPr/>
                      </a:pPr>
                      <a:r>
                        <a:rPr lang="en-US" sz="2799" b="1" dirty="0">
                          <a:solidFill>
                            <a:srgbClr val="FFFFFF"/>
                          </a:solidFill>
                          <a:latin typeface="Arial" panose="020B0604020202020204" pitchFamily="34" charset="0"/>
                          <a:ea typeface="Times New Roman Bold"/>
                          <a:cs typeface="Arial" panose="020B0604020202020204" pitchFamily="34" charset="0"/>
                          <a:sym typeface="Times New Roman Bold"/>
                        </a:rPr>
                        <a:t>Desirable</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00539F"/>
                    </a:solidFill>
                  </a:tcPr>
                </a:tc>
                <a:extLst>
                  <a:ext uri="{0D108BD9-81ED-4DB2-BD59-A6C34878D82A}">
                    <a16:rowId xmlns:a16="http://schemas.microsoft.com/office/drawing/2014/main" val="10000"/>
                  </a:ext>
                </a:extLst>
              </a:tr>
              <a:tr h="1193800">
                <a:tc>
                  <a:txBody>
                    <a:bodyPr/>
                    <a:lstStyle/>
                    <a:p>
                      <a:pPr algn="l">
                        <a:lnSpc>
                          <a:spcPts val="3120"/>
                        </a:lnSpc>
                        <a:defRPr/>
                      </a:pPr>
                      <a:r>
                        <a:rPr lang="en-US" sz="2600" b="1" dirty="0">
                          <a:solidFill>
                            <a:srgbClr val="000000"/>
                          </a:solidFill>
                          <a:latin typeface="Arial" panose="020B0604020202020204" pitchFamily="34" charset="0"/>
                          <a:ea typeface="Times New Roman Bold"/>
                          <a:cs typeface="Arial" panose="020B0604020202020204" pitchFamily="34" charset="0"/>
                          <a:sym typeface="Times New Roman Bold"/>
                        </a:rPr>
                        <a:t>Qualifications</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tc>
                  <a:txBody>
                    <a:bodyPr/>
                    <a:lstStyle/>
                    <a:p>
                      <a:pPr algn="l">
                        <a:lnSpc>
                          <a:spcPts val="2879"/>
                        </a:lnSpc>
                        <a:defRPr/>
                      </a:pPr>
                      <a:r>
                        <a:rPr lang="en-US" sz="2400" dirty="0">
                          <a:solidFill>
                            <a:srgbClr val="000000"/>
                          </a:solidFill>
                          <a:latin typeface="Arial" panose="020B0604020202020204" pitchFamily="34" charset="0"/>
                          <a:ea typeface="Times New Roman"/>
                          <a:cs typeface="Arial" panose="020B0604020202020204" pitchFamily="34" charset="0"/>
                          <a:sym typeface="Times New Roman"/>
                        </a:rPr>
                        <a:t>Level 3 qualification or equivalent experience</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tc>
                  <a:txBody>
                    <a:bodyPr/>
                    <a:lstStyle/>
                    <a:p>
                      <a:pPr algn="l">
                        <a:lnSpc>
                          <a:spcPts val="2879"/>
                        </a:lnSpc>
                        <a:defRPr/>
                      </a:pPr>
                      <a:r>
                        <a:rPr lang="en-US" sz="2400" dirty="0">
                          <a:solidFill>
                            <a:srgbClr val="000000"/>
                          </a:solidFill>
                          <a:latin typeface="Arial" panose="020B0604020202020204" pitchFamily="34" charset="0"/>
                          <a:ea typeface="Times New Roman"/>
                          <a:cs typeface="Arial" panose="020B0604020202020204" pitchFamily="34" charset="0"/>
                          <a:sym typeface="Times New Roman"/>
                        </a:rPr>
                        <a:t>Degree in Business/Management</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193800">
                <a:tc>
                  <a:txBody>
                    <a:bodyPr/>
                    <a:lstStyle/>
                    <a:p>
                      <a:pPr algn="l">
                        <a:lnSpc>
                          <a:spcPts val="3120"/>
                        </a:lnSpc>
                        <a:defRPr/>
                      </a:pPr>
                      <a:r>
                        <a:rPr lang="en-US" sz="2600" b="1" dirty="0">
                          <a:solidFill>
                            <a:srgbClr val="000000"/>
                          </a:solidFill>
                          <a:latin typeface="Arial" panose="020B0604020202020204" pitchFamily="34" charset="0"/>
                          <a:ea typeface="Times New Roman Bold"/>
                          <a:cs typeface="Arial" panose="020B0604020202020204" pitchFamily="34" charset="0"/>
                          <a:sym typeface="Times New Roman Bold"/>
                        </a:rPr>
                        <a:t>Experience</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tc>
                  <a:txBody>
                    <a:bodyPr/>
                    <a:lstStyle/>
                    <a:p>
                      <a:pPr algn="l">
                        <a:lnSpc>
                          <a:spcPts val="2879"/>
                        </a:lnSpc>
                        <a:defRPr/>
                      </a:pPr>
                      <a:r>
                        <a:rPr lang="en-US" sz="2400" dirty="0">
                          <a:solidFill>
                            <a:srgbClr val="000000"/>
                          </a:solidFill>
                          <a:latin typeface="Arial" panose="020B0604020202020204" pitchFamily="34" charset="0"/>
                          <a:ea typeface="Times New Roman"/>
                          <a:cs typeface="Arial" panose="020B0604020202020204" pitchFamily="34" charset="0"/>
                          <a:sym typeface="Times New Roman"/>
                        </a:rPr>
                        <a:t>3+ years retail management experience</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tc>
                  <a:txBody>
                    <a:bodyPr/>
                    <a:lstStyle/>
                    <a:p>
                      <a:pPr algn="l">
                        <a:lnSpc>
                          <a:spcPts val="2879"/>
                        </a:lnSpc>
                        <a:defRPr/>
                      </a:pPr>
                      <a:r>
                        <a:rPr lang="en-US" sz="2400" dirty="0">
                          <a:solidFill>
                            <a:srgbClr val="000000"/>
                          </a:solidFill>
                          <a:latin typeface="Arial" panose="020B0604020202020204" pitchFamily="34" charset="0"/>
                          <a:ea typeface="Times New Roman"/>
                          <a:cs typeface="Arial" panose="020B0604020202020204" pitchFamily="34" charset="0"/>
                          <a:sym typeface="Times New Roman"/>
                        </a:rPr>
                        <a:t>Experience in large format stores</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1193800">
                <a:tc>
                  <a:txBody>
                    <a:bodyPr/>
                    <a:lstStyle/>
                    <a:p>
                      <a:pPr algn="l">
                        <a:lnSpc>
                          <a:spcPts val="3120"/>
                        </a:lnSpc>
                        <a:defRPr/>
                      </a:pPr>
                      <a:r>
                        <a:rPr lang="en-US" sz="2600" b="1" dirty="0">
                          <a:solidFill>
                            <a:srgbClr val="000000"/>
                          </a:solidFill>
                          <a:latin typeface="Arial" panose="020B0604020202020204" pitchFamily="34" charset="0"/>
                          <a:ea typeface="Times New Roman Bold"/>
                          <a:cs typeface="Arial" panose="020B0604020202020204" pitchFamily="34" charset="0"/>
                          <a:sym typeface="Times New Roman Bold"/>
                        </a:rPr>
                        <a:t>Skills</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tc>
                  <a:txBody>
                    <a:bodyPr/>
                    <a:lstStyle/>
                    <a:p>
                      <a:pPr algn="l">
                        <a:lnSpc>
                          <a:spcPts val="2879"/>
                        </a:lnSpc>
                        <a:defRPr/>
                      </a:pPr>
                      <a:r>
                        <a:rPr lang="en-US" sz="2400" dirty="0">
                          <a:solidFill>
                            <a:srgbClr val="000000"/>
                          </a:solidFill>
                          <a:latin typeface="Arial" panose="020B0604020202020204" pitchFamily="34" charset="0"/>
                          <a:ea typeface="Times New Roman"/>
                          <a:cs typeface="Arial" panose="020B0604020202020204" pitchFamily="34" charset="0"/>
                          <a:sym typeface="Times New Roman"/>
                        </a:rPr>
                        <a:t>Leadership, communication, and commercial awareness (Charlwood and </a:t>
                      </a:r>
                      <a:r>
                        <a:rPr lang="en-US" sz="2400" dirty="0" err="1">
                          <a:solidFill>
                            <a:srgbClr val="000000"/>
                          </a:solidFill>
                          <a:latin typeface="Arial" panose="020B0604020202020204" pitchFamily="34" charset="0"/>
                          <a:ea typeface="Times New Roman"/>
                          <a:cs typeface="Arial" panose="020B0604020202020204" pitchFamily="34" charset="0"/>
                          <a:sym typeface="Times New Roman"/>
                        </a:rPr>
                        <a:t>Guenole</a:t>
                      </a:r>
                      <a:r>
                        <a:rPr lang="en-US" sz="2400" dirty="0">
                          <a:solidFill>
                            <a:srgbClr val="000000"/>
                          </a:solidFill>
                          <a:latin typeface="Arial" panose="020B0604020202020204" pitchFamily="34" charset="0"/>
                          <a:ea typeface="Times New Roman"/>
                          <a:cs typeface="Arial" panose="020B0604020202020204" pitchFamily="34" charset="0"/>
                          <a:sym typeface="Times New Roman"/>
                        </a:rPr>
                        <a:t>, 2022)</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tc>
                  <a:txBody>
                    <a:bodyPr/>
                    <a:lstStyle/>
                    <a:p>
                      <a:pPr algn="l">
                        <a:lnSpc>
                          <a:spcPts val="2879"/>
                        </a:lnSpc>
                        <a:defRPr/>
                      </a:pPr>
                      <a:r>
                        <a:rPr lang="en-US" sz="2400" dirty="0">
                          <a:solidFill>
                            <a:srgbClr val="000000"/>
                          </a:solidFill>
                          <a:latin typeface="Arial" panose="020B0604020202020204" pitchFamily="34" charset="0"/>
                          <a:ea typeface="Times New Roman"/>
                          <a:cs typeface="Arial" panose="020B0604020202020204" pitchFamily="34" charset="0"/>
                          <a:sym typeface="Times New Roman"/>
                        </a:rPr>
                        <a:t>Budget management, data analysis</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1193800">
                <a:tc>
                  <a:txBody>
                    <a:bodyPr/>
                    <a:lstStyle/>
                    <a:p>
                      <a:pPr algn="l">
                        <a:lnSpc>
                          <a:spcPts val="3120"/>
                        </a:lnSpc>
                        <a:defRPr/>
                      </a:pPr>
                      <a:r>
                        <a:rPr lang="en-US" sz="2600" b="1" dirty="0">
                          <a:solidFill>
                            <a:srgbClr val="000000"/>
                          </a:solidFill>
                          <a:latin typeface="Arial" panose="020B0604020202020204" pitchFamily="34" charset="0"/>
                          <a:ea typeface="Times New Roman Bold"/>
                          <a:cs typeface="Arial" panose="020B0604020202020204" pitchFamily="34" charset="0"/>
                          <a:sym typeface="Times New Roman Bold"/>
                        </a:rPr>
                        <a:t>Personal Attributes</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tc>
                  <a:txBody>
                    <a:bodyPr/>
                    <a:lstStyle/>
                    <a:p>
                      <a:pPr algn="l">
                        <a:lnSpc>
                          <a:spcPts val="2879"/>
                        </a:lnSpc>
                        <a:defRPr/>
                      </a:pPr>
                      <a:r>
                        <a:rPr lang="en-US" sz="2400" dirty="0">
                          <a:solidFill>
                            <a:srgbClr val="000000"/>
                          </a:solidFill>
                          <a:latin typeface="Arial" panose="020B0604020202020204" pitchFamily="34" charset="0"/>
                          <a:ea typeface="Times New Roman"/>
                          <a:cs typeface="Arial" panose="020B0604020202020204" pitchFamily="34" charset="0"/>
                          <a:sym typeface="Times New Roman"/>
                        </a:rPr>
                        <a:t>Results-driven, adaptable, customer-focused</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tc>
                  <a:txBody>
                    <a:bodyPr/>
                    <a:lstStyle/>
                    <a:p>
                      <a:pPr algn="l">
                        <a:lnSpc>
                          <a:spcPts val="2879"/>
                        </a:lnSpc>
                        <a:defRPr/>
                      </a:pPr>
                      <a:r>
                        <a:rPr lang="en-US" sz="2400" dirty="0">
                          <a:solidFill>
                            <a:srgbClr val="000000"/>
                          </a:solidFill>
                          <a:latin typeface="Arial" panose="020B0604020202020204" pitchFamily="34" charset="0"/>
                          <a:ea typeface="Times New Roman"/>
                          <a:cs typeface="Arial" panose="020B0604020202020204" pitchFamily="34" charset="0"/>
                          <a:sym typeface="Times New Roman"/>
                        </a:rPr>
                        <a:t>Previous Tesco experience</a:t>
                      </a:r>
                      <a:endParaRPr lang="en-US" sz="1100" dirty="0">
                        <a:latin typeface="Arial" panose="020B0604020202020204" pitchFamily="34" charset="0"/>
                        <a:cs typeface="Arial" panose="020B0604020202020204" pitchFamily="34" charset="0"/>
                      </a:endParaRPr>
                    </a:p>
                  </a:txBody>
                  <a:tcPr marT="91440" marB="91440" anchor="ctr">
                    <a:lnL w="12700" cap="flat" cmpd="sng" algn="ctr">
                      <a:solidFill>
                        <a:srgbClr val="CCCCCC"/>
                      </a:solidFill>
                      <a:prstDash val="solid"/>
                      <a:round/>
                      <a:headEnd type="none" w="med" len="med"/>
                      <a:tailEnd type="none" w="med" len="med"/>
                    </a:lnL>
                    <a:lnR w="12700" cap="flat" cmpd="sng" algn="ctr">
                      <a:solidFill>
                        <a:srgbClr val="CCCCCC"/>
                      </a:solidFill>
                      <a:prstDash val="solid"/>
                      <a:round/>
                      <a:headEnd type="none" w="med" len="med"/>
                      <a:tailEnd type="none" w="med" len="med"/>
                    </a:lnR>
                    <a:lnT w="12700" cap="flat" cmpd="sng" algn="ctr">
                      <a:solidFill>
                        <a:srgbClr val="CCCCCC"/>
                      </a:solidFill>
                      <a:prstDash val="solid"/>
                      <a:round/>
                      <a:headEnd type="none" w="med" len="med"/>
                      <a:tailEnd type="none" w="med" len="med"/>
                    </a:lnT>
                    <a:lnB w="1270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 y="731520"/>
            <a:ext cx="16459200" cy="1206476"/>
            <a:chOff x="0" y="0"/>
            <a:chExt cx="21945600" cy="1608634"/>
          </a:xfrm>
        </p:grpSpPr>
        <p:sp>
          <p:nvSpPr>
            <p:cNvPr id="3" name="Freeform 3"/>
            <p:cNvSpPr/>
            <p:nvPr/>
          </p:nvSpPr>
          <p:spPr>
            <a:xfrm>
              <a:off x="0" y="0"/>
              <a:ext cx="21945600" cy="1608634"/>
            </a:xfrm>
            <a:custGeom>
              <a:avLst/>
              <a:gdLst/>
              <a:ahLst/>
              <a:cxnLst/>
              <a:rect l="l" t="t" r="r" b="b"/>
              <a:pathLst>
                <a:path w="21945600" h="1608634">
                  <a:moveTo>
                    <a:pt x="0" y="0"/>
                  </a:moveTo>
                  <a:lnTo>
                    <a:pt x="21945600" y="0"/>
                  </a:lnTo>
                  <a:lnTo>
                    <a:pt x="21945600" y="1608634"/>
                  </a:lnTo>
                  <a:lnTo>
                    <a:pt x="0" y="1608634"/>
                  </a:lnTo>
                  <a:close/>
                </a:path>
              </a:pathLst>
            </a:custGeom>
            <a:blipFill>
              <a:blip r:embed="rId3">
                <a:alphaModFix amt="0"/>
              </a:blip>
              <a:stretch>
                <a:fillRect t="-220347" b="-211296"/>
              </a:stretch>
            </a:blipFill>
          </p:spPr>
          <p:txBody>
            <a:bodyPr/>
            <a:lstStyle/>
            <a:p>
              <a:endParaRPr lang="en-GB"/>
            </a:p>
          </p:txBody>
        </p:sp>
        <p:sp>
          <p:nvSpPr>
            <p:cNvPr id="4" name="TextBox 4"/>
            <p:cNvSpPr txBox="1"/>
            <p:nvPr/>
          </p:nvSpPr>
          <p:spPr>
            <a:xfrm>
              <a:off x="0" y="-38100"/>
              <a:ext cx="21945600" cy="1646734"/>
            </a:xfrm>
            <a:prstGeom prst="rect">
              <a:avLst/>
            </a:prstGeom>
          </p:spPr>
          <p:txBody>
            <a:bodyPr lIns="0" tIns="0" rIns="0" bIns="0" rtlCol="0" anchor="ctr"/>
            <a:lstStyle/>
            <a:p>
              <a:pPr algn="l">
                <a:lnSpc>
                  <a:spcPts val="7200"/>
                </a:lnSpc>
              </a:pPr>
              <a:r>
                <a:rPr lang="en-US" sz="6000" b="1" dirty="0">
                  <a:solidFill>
                    <a:srgbClr val="1E2761"/>
                  </a:solidFill>
                  <a:latin typeface="Arial" panose="020B0604020202020204" pitchFamily="34" charset="0"/>
                  <a:ea typeface="Times New Roman Bold"/>
                  <a:cs typeface="Arial" panose="020B0604020202020204" pitchFamily="34" charset="0"/>
                  <a:sym typeface="Times New Roman Bold"/>
                </a:rPr>
                <a:t>Learning and Development Needs Analysis</a:t>
              </a:r>
            </a:p>
          </p:txBody>
        </p:sp>
      </p:grpSp>
      <p:grpSp>
        <p:nvGrpSpPr>
          <p:cNvPr id="5" name="Group 5"/>
          <p:cNvGrpSpPr/>
          <p:nvPr/>
        </p:nvGrpSpPr>
        <p:grpSpPr>
          <a:xfrm>
            <a:off x="914400" y="1937996"/>
            <a:ext cx="16459200" cy="731520"/>
            <a:chOff x="0" y="0"/>
            <a:chExt cx="21945600" cy="975360"/>
          </a:xfrm>
        </p:grpSpPr>
        <p:sp>
          <p:nvSpPr>
            <p:cNvPr id="6" name="Freeform 6"/>
            <p:cNvSpPr/>
            <p:nvPr/>
          </p:nvSpPr>
          <p:spPr>
            <a:xfrm>
              <a:off x="0" y="0"/>
              <a:ext cx="21945600" cy="975360"/>
            </a:xfrm>
            <a:custGeom>
              <a:avLst/>
              <a:gdLst/>
              <a:ahLst/>
              <a:cxnLst/>
              <a:rect l="l" t="t" r="r" b="b"/>
              <a:pathLst>
                <a:path w="21945600" h="975360">
                  <a:moveTo>
                    <a:pt x="0" y="0"/>
                  </a:moveTo>
                  <a:lnTo>
                    <a:pt x="21945600" y="0"/>
                  </a:lnTo>
                  <a:lnTo>
                    <a:pt x="21945600" y="975360"/>
                  </a:lnTo>
                  <a:lnTo>
                    <a:pt x="0" y="975360"/>
                  </a:lnTo>
                  <a:close/>
                </a:path>
              </a:pathLst>
            </a:custGeom>
            <a:blipFill>
              <a:blip r:embed="rId3">
                <a:alphaModFix amt="0"/>
              </a:blip>
              <a:stretch>
                <a:fillRect t="-388413" b="-388413"/>
              </a:stretch>
            </a:blipFill>
          </p:spPr>
          <p:txBody>
            <a:bodyPr/>
            <a:lstStyle/>
            <a:p>
              <a:endParaRPr lang="en-GB"/>
            </a:p>
          </p:txBody>
        </p:sp>
        <p:sp>
          <p:nvSpPr>
            <p:cNvPr id="7" name="TextBox 7"/>
            <p:cNvSpPr txBox="1"/>
            <p:nvPr/>
          </p:nvSpPr>
          <p:spPr>
            <a:xfrm>
              <a:off x="0" y="-28575"/>
              <a:ext cx="21945600" cy="1003935"/>
            </a:xfrm>
            <a:prstGeom prst="rect">
              <a:avLst/>
            </a:prstGeom>
          </p:spPr>
          <p:txBody>
            <a:bodyPr lIns="0" tIns="0" rIns="0" bIns="0" rtlCol="0" anchor="ctr"/>
            <a:lstStyle/>
            <a:p>
              <a:pPr algn="l">
                <a:lnSpc>
                  <a:spcPts val="3600"/>
                </a:lnSpc>
              </a:pPr>
              <a:r>
                <a:rPr lang="en-US" sz="3000" i="1" dirty="0">
                  <a:solidFill>
                    <a:srgbClr val="00539F"/>
                  </a:solidFill>
                  <a:latin typeface="Arial" panose="020B0604020202020204" pitchFamily="34" charset="0"/>
                  <a:ea typeface="Times New Roman Italics"/>
                  <a:cs typeface="Arial" panose="020B0604020202020204" pitchFamily="34" charset="0"/>
                  <a:sym typeface="Times New Roman Italics"/>
                </a:rPr>
                <a:t>Identifying Development Needs for New Store Manager</a:t>
              </a:r>
            </a:p>
          </p:txBody>
        </p:sp>
      </p:grpSp>
      <p:grpSp>
        <p:nvGrpSpPr>
          <p:cNvPr id="8" name="Group 8"/>
          <p:cNvGrpSpPr/>
          <p:nvPr/>
        </p:nvGrpSpPr>
        <p:grpSpPr>
          <a:xfrm>
            <a:off x="914400" y="2926080"/>
            <a:ext cx="8412480" cy="2743200"/>
            <a:chOff x="0" y="0"/>
            <a:chExt cx="11216640" cy="3657600"/>
          </a:xfrm>
        </p:grpSpPr>
        <p:sp>
          <p:nvSpPr>
            <p:cNvPr id="9" name="Freeform 9"/>
            <p:cNvSpPr/>
            <p:nvPr/>
          </p:nvSpPr>
          <p:spPr>
            <a:xfrm>
              <a:off x="0" y="0"/>
              <a:ext cx="11216640" cy="3657600"/>
            </a:xfrm>
            <a:custGeom>
              <a:avLst/>
              <a:gdLst/>
              <a:ahLst/>
              <a:cxnLst/>
              <a:rect l="l" t="t" r="r" b="b"/>
              <a:pathLst>
                <a:path w="11216640" h="3657600">
                  <a:moveTo>
                    <a:pt x="0" y="0"/>
                  </a:moveTo>
                  <a:lnTo>
                    <a:pt x="11216640" y="0"/>
                  </a:lnTo>
                  <a:lnTo>
                    <a:pt x="11216640" y="3657600"/>
                  </a:lnTo>
                  <a:lnTo>
                    <a:pt x="0" y="3657600"/>
                  </a:lnTo>
                  <a:close/>
                </a:path>
              </a:pathLst>
            </a:custGeom>
            <a:solidFill>
              <a:srgbClr val="F5F5F5"/>
            </a:solidFill>
          </p:spPr>
          <p:txBody>
            <a:bodyPr/>
            <a:lstStyle/>
            <a:p>
              <a:endParaRPr lang="en-GB"/>
            </a:p>
          </p:txBody>
        </p:sp>
      </p:grpSp>
      <p:grpSp>
        <p:nvGrpSpPr>
          <p:cNvPr id="10" name="Group 10"/>
          <p:cNvGrpSpPr/>
          <p:nvPr/>
        </p:nvGrpSpPr>
        <p:grpSpPr>
          <a:xfrm>
            <a:off x="1280160" y="3291840"/>
            <a:ext cx="731520" cy="731520"/>
            <a:chOff x="0" y="0"/>
            <a:chExt cx="975360" cy="975360"/>
          </a:xfrm>
        </p:grpSpPr>
        <p:sp>
          <p:nvSpPr>
            <p:cNvPr id="11" name="Freeform 11" descr="preencoded.png"/>
            <p:cNvSpPr/>
            <p:nvPr/>
          </p:nvSpPr>
          <p:spPr>
            <a:xfrm>
              <a:off x="0" y="0"/>
              <a:ext cx="975360" cy="975360"/>
            </a:xfrm>
            <a:custGeom>
              <a:avLst/>
              <a:gdLst/>
              <a:ahLst/>
              <a:cxnLst/>
              <a:rect l="l" t="t" r="r" b="b"/>
              <a:pathLst>
                <a:path w="975360" h="975360">
                  <a:moveTo>
                    <a:pt x="0" y="0"/>
                  </a:moveTo>
                  <a:lnTo>
                    <a:pt x="975360" y="0"/>
                  </a:lnTo>
                  <a:lnTo>
                    <a:pt x="975360" y="975360"/>
                  </a:lnTo>
                  <a:lnTo>
                    <a:pt x="0" y="975360"/>
                  </a:lnTo>
                  <a:lnTo>
                    <a:pt x="0" y="0"/>
                  </a:lnTo>
                  <a:close/>
                </a:path>
              </a:pathLst>
            </a:custGeom>
            <a:blipFill>
              <a:blip r:embed="rId4"/>
              <a:stretch>
                <a:fillRect/>
              </a:stretch>
            </a:blipFill>
          </p:spPr>
          <p:txBody>
            <a:bodyPr/>
            <a:lstStyle/>
            <a:p>
              <a:endParaRPr lang="en-GB"/>
            </a:p>
          </p:txBody>
        </p:sp>
      </p:grpSp>
      <p:grpSp>
        <p:nvGrpSpPr>
          <p:cNvPr id="12" name="Group 12"/>
          <p:cNvGrpSpPr/>
          <p:nvPr/>
        </p:nvGrpSpPr>
        <p:grpSpPr>
          <a:xfrm>
            <a:off x="2194560" y="3291840"/>
            <a:ext cx="6766560" cy="731520"/>
            <a:chOff x="0" y="0"/>
            <a:chExt cx="9022080" cy="975360"/>
          </a:xfrm>
        </p:grpSpPr>
        <p:sp>
          <p:nvSpPr>
            <p:cNvPr id="13" name="Freeform 13"/>
            <p:cNvSpPr/>
            <p:nvPr/>
          </p:nvSpPr>
          <p:spPr>
            <a:xfrm>
              <a:off x="0" y="0"/>
              <a:ext cx="9022080" cy="975360"/>
            </a:xfrm>
            <a:custGeom>
              <a:avLst/>
              <a:gdLst/>
              <a:ahLst/>
              <a:cxnLst/>
              <a:rect l="l" t="t" r="r" b="b"/>
              <a:pathLst>
                <a:path w="9022080" h="975360">
                  <a:moveTo>
                    <a:pt x="0" y="0"/>
                  </a:moveTo>
                  <a:lnTo>
                    <a:pt x="9022080" y="0"/>
                  </a:lnTo>
                  <a:lnTo>
                    <a:pt x="9022080" y="975360"/>
                  </a:lnTo>
                  <a:lnTo>
                    <a:pt x="0" y="975360"/>
                  </a:lnTo>
                  <a:close/>
                </a:path>
              </a:pathLst>
            </a:custGeom>
            <a:blipFill>
              <a:blip r:embed="rId3">
                <a:alphaModFix amt="0"/>
              </a:blip>
              <a:stretch>
                <a:fillRect t="-130236" b="-130236"/>
              </a:stretch>
            </a:blipFill>
          </p:spPr>
          <p:txBody>
            <a:bodyPr/>
            <a:lstStyle/>
            <a:p>
              <a:endParaRPr lang="en-GB"/>
            </a:p>
          </p:txBody>
        </p:sp>
        <p:sp>
          <p:nvSpPr>
            <p:cNvPr id="14" name="TextBox 14"/>
            <p:cNvSpPr txBox="1"/>
            <p:nvPr/>
          </p:nvSpPr>
          <p:spPr>
            <a:xfrm>
              <a:off x="0" y="-28575"/>
              <a:ext cx="9022080" cy="1003935"/>
            </a:xfrm>
            <a:prstGeom prst="rect">
              <a:avLst/>
            </a:prstGeom>
          </p:spPr>
          <p:txBody>
            <a:bodyPr lIns="0" tIns="0" rIns="0" bIns="0" rtlCol="0" anchor="ctr"/>
            <a:lstStyle/>
            <a:p>
              <a:pPr algn="l">
                <a:lnSpc>
                  <a:spcPts val="3840"/>
                </a:lnSpc>
              </a:pPr>
              <a:r>
                <a:rPr lang="en-US" sz="3200" b="1" dirty="0">
                  <a:solidFill>
                    <a:srgbClr val="1E2761"/>
                  </a:solidFill>
                  <a:latin typeface="Arial" panose="020B0604020202020204" pitchFamily="34" charset="0"/>
                  <a:ea typeface="Times New Roman Bold"/>
                  <a:cs typeface="Arial" panose="020B0604020202020204" pitchFamily="34" charset="0"/>
                  <a:sym typeface="Times New Roman Bold"/>
                </a:rPr>
                <a:t>Technical Skills</a:t>
              </a:r>
            </a:p>
          </p:txBody>
        </p:sp>
      </p:grpSp>
      <p:grpSp>
        <p:nvGrpSpPr>
          <p:cNvPr id="15" name="Group 15"/>
          <p:cNvGrpSpPr/>
          <p:nvPr/>
        </p:nvGrpSpPr>
        <p:grpSpPr>
          <a:xfrm>
            <a:off x="1280160" y="3986518"/>
            <a:ext cx="7680960" cy="1280160"/>
            <a:chOff x="0" y="0"/>
            <a:chExt cx="10241280" cy="1706880"/>
          </a:xfrm>
        </p:grpSpPr>
        <p:sp>
          <p:nvSpPr>
            <p:cNvPr id="16" name="Freeform 16"/>
            <p:cNvSpPr/>
            <p:nvPr/>
          </p:nvSpPr>
          <p:spPr>
            <a:xfrm>
              <a:off x="0" y="0"/>
              <a:ext cx="10241280" cy="1706880"/>
            </a:xfrm>
            <a:custGeom>
              <a:avLst/>
              <a:gdLst/>
              <a:ahLst/>
              <a:cxnLst/>
              <a:rect l="l" t="t" r="r" b="b"/>
              <a:pathLst>
                <a:path w="10241280" h="1706880">
                  <a:moveTo>
                    <a:pt x="0" y="0"/>
                  </a:moveTo>
                  <a:lnTo>
                    <a:pt x="10241280" y="0"/>
                  </a:lnTo>
                  <a:lnTo>
                    <a:pt x="10241280" y="1706880"/>
                  </a:lnTo>
                  <a:lnTo>
                    <a:pt x="0" y="1706880"/>
                  </a:lnTo>
                  <a:close/>
                </a:path>
              </a:pathLst>
            </a:custGeom>
            <a:blipFill>
              <a:blip r:embed="rId3">
                <a:alphaModFix amt="0"/>
              </a:blip>
              <a:stretch>
                <a:fillRect t="-66910" b="-66910"/>
              </a:stretch>
            </a:blipFill>
          </p:spPr>
          <p:txBody>
            <a:bodyPr/>
            <a:lstStyle/>
            <a:p>
              <a:endParaRPr lang="en-GB"/>
            </a:p>
          </p:txBody>
        </p:sp>
        <p:sp>
          <p:nvSpPr>
            <p:cNvPr id="17" name="TextBox 17"/>
            <p:cNvSpPr txBox="1"/>
            <p:nvPr/>
          </p:nvSpPr>
          <p:spPr>
            <a:xfrm>
              <a:off x="0" y="-142875"/>
              <a:ext cx="10241280" cy="1849755"/>
            </a:xfrm>
            <a:prstGeom prst="rect">
              <a:avLst/>
            </a:prstGeom>
          </p:spPr>
          <p:txBody>
            <a:bodyPr lIns="0" tIns="0" rIns="0" bIns="0" rtlCol="0" anchor="ctr"/>
            <a:lstStyle/>
            <a:p>
              <a:pPr marL="579120" lvl="1" indent="-289560" algn="l">
                <a:lnSpc>
                  <a:spcPts val="4200"/>
                </a:lnSpc>
                <a:buFont typeface="Arial"/>
                <a:buChar char="•"/>
              </a:pPr>
              <a:r>
                <a:rPr lang="en-US" sz="2400" dirty="0">
                  <a:solidFill>
                    <a:srgbClr val="2C3E50"/>
                  </a:solidFill>
                  <a:latin typeface="Arial" panose="020B0604020202020204" pitchFamily="34" charset="0"/>
                  <a:ea typeface="Times New Roman"/>
                  <a:cs typeface="Arial" panose="020B0604020202020204" pitchFamily="34" charset="0"/>
                  <a:sym typeface="Times New Roman"/>
                </a:rPr>
                <a:t>Tesco systems and technology platforms</a:t>
              </a:r>
            </a:p>
            <a:p>
              <a:pPr marL="579120" lvl="1" indent="-289560" algn="l">
                <a:lnSpc>
                  <a:spcPts val="4200"/>
                </a:lnSpc>
                <a:buFont typeface="Arial"/>
                <a:buChar char="•"/>
              </a:pPr>
              <a:r>
                <a:rPr lang="en-US" sz="2400" dirty="0">
                  <a:solidFill>
                    <a:srgbClr val="2C3E50"/>
                  </a:solidFill>
                  <a:latin typeface="Arial" panose="020B0604020202020204" pitchFamily="34" charset="0"/>
                  <a:ea typeface="Times New Roman"/>
                  <a:cs typeface="Arial" panose="020B0604020202020204" pitchFamily="34" charset="0"/>
                  <a:sym typeface="Times New Roman"/>
                </a:rPr>
                <a:t>Inventory management software training </a:t>
              </a:r>
            </a:p>
          </p:txBody>
        </p:sp>
      </p:grpSp>
      <p:grpSp>
        <p:nvGrpSpPr>
          <p:cNvPr id="18" name="Group 18"/>
          <p:cNvGrpSpPr/>
          <p:nvPr/>
        </p:nvGrpSpPr>
        <p:grpSpPr>
          <a:xfrm>
            <a:off x="9875520" y="2926080"/>
            <a:ext cx="8412480" cy="2743200"/>
            <a:chOff x="0" y="0"/>
            <a:chExt cx="11216640" cy="3657600"/>
          </a:xfrm>
        </p:grpSpPr>
        <p:sp>
          <p:nvSpPr>
            <p:cNvPr id="19" name="Freeform 19"/>
            <p:cNvSpPr/>
            <p:nvPr/>
          </p:nvSpPr>
          <p:spPr>
            <a:xfrm>
              <a:off x="0" y="0"/>
              <a:ext cx="11216640" cy="3657600"/>
            </a:xfrm>
            <a:custGeom>
              <a:avLst/>
              <a:gdLst/>
              <a:ahLst/>
              <a:cxnLst/>
              <a:rect l="l" t="t" r="r" b="b"/>
              <a:pathLst>
                <a:path w="11216640" h="3657600">
                  <a:moveTo>
                    <a:pt x="0" y="0"/>
                  </a:moveTo>
                  <a:lnTo>
                    <a:pt x="11216640" y="0"/>
                  </a:lnTo>
                  <a:lnTo>
                    <a:pt x="11216640" y="3657600"/>
                  </a:lnTo>
                  <a:lnTo>
                    <a:pt x="0" y="3657600"/>
                  </a:lnTo>
                  <a:close/>
                </a:path>
              </a:pathLst>
            </a:custGeom>
            <a:solidFill>
              <a:srgbClr val="F5F5F5"/>
            </a:solidFill>
          </p:spPr>
          <p:txBody>
            <a:bodyPr/>
            <a:lstStyle/>
            <a:p>
              <a:endParaRPr lang="en-GB"/>
            </a:p>
          </p:txBody>
        </p:sp>
      </p:grpSp>
      <p:grpSp>
        <p:nvGrpSpPr>
          <p:cNvPr id="20" name="Group 20"/>
          <p:cNvGrpSpPr/>
          <p:nvPr/>
        </p:nvGrpSpPr>
        <p:grpSpPr>
          <a:xfrm>
            <a:off x="10241280" y="3291840"/>
            <a:ext cx="731520" cy="731520"/>
            <a:chOff x="0" y="0"/>
            <a:chExt cx="975360" cy="975360"/>
          </a:xfrm>
        </p:grpSpPr>
        <p:sp>
          <p:nvSpPr>
            <p:cNvPr id="21" name="Freeform 21" descr="preencoded.png"/>
            <p:cNvSpPr/>
            <p:nvPr/>
          </p:nvSpPr>
          <p:spPr>
            <a:xfrm>
              <a:off x="0" y="0"/>
              <a:ext cx="975360" cy="975360"/>
            </a:xfrm>
            <a:custGeom>
              <a:avLst/>
              <a:gdLst/>
              <a:ahLst/>
              <a:cxnLst/>
              <a:rect l="l" t="t" r="r" b="b"/>
              <a:pathLst>
                <a:path w="975360" h="975360">
                  <a:moveTo>
                    <a:pt x="0" y="0"/>
                  </a:moveTo>
                  <a:lnTo>
                    <a:pt x="975360" y="0"/>
                  </a:lnTo>
                  <a:lnTo>
                    <a:pt x="975360" y="975360"/>
                  </a:lnTo>
                  <a:lnTo>
                    <a:pt x="0" y="975360"/>
                  </a:lnTo>
                  <a:lnTo>
                    <a:pt x="0" y="0"/>
                  </a:lnTo>
                  <a:close/>
                </a:path>
              </a:pathLst>
            </a:custGeom>
            <a:blipFill>
              <a:blip r:embed="rId5"/>
              <a:stretch>
                <a:fillRect/>
              </a:stretch>
            </a:blipFill>
          </p:spPr>
          <p:txBody>
            <a:bodyPr/>
            <a:lstStyle/>
            <a:p>
              <a:endParaRPr lang="en-GB"/>
            </a:p>
          </p:txBody>
        </p:sp>
      </p:grpSp>
      <p:grpSp>
        <p:nvGrpSpPr>
          <p:cNvPr id="22" name="Group 22"/>
          <p:cNvGrpSpPr/>
          <p:nvPr/>
        </p:nvGrpSpPr>
        <p:grpSpPr>
          <a:xfrm>
            <a:off x="11155680" y="3291840"/>
            <a:ext cx="6766560" cy="731520"/>
            <a:chOff x="0" y="0"/>
            <a:chExt cx="9022080" cy="975360"/>
          </a:xfrm>
        </p:grpSpPr>
        <p:sp>
          <p:nvSpPr>
            <p:cNvPr id="23" name="Freeform 23"/>
            <p:cNvSpPr/>
            <p:nvPr/>
          </p:nvSpPr>
          <p:spPr>
            <a:xfrm>
              <a:off x="0" y="0"/>
              <a:ext cx="9022080" cy="975360"/>
            </a:xfrm>
            <a:custGeom>
              <a:avLst/>
              <a:gdLst/>
              <a:ahLst/>
              <a:cxnLst/>
              <a:rect l="l" t="t" r="r" b="b"/>
              <a:pathLst>
                <a:path w="9022080" h="975360">
                  <a:moveTo>
                    <a:pt x="0" y="0"/>
                  </a:moveTo>
                  <a:lnTo>
                    <a:pt x="9022080" y="0"/>
                  </a:lnTo>
                  <a:lnTo>
                    <a:pt x="9022080" y="975360"/>
                  </a:lnTo>
                  <a:lnTo>
                    <a:pt x="0" y="975360"/>
                  </a:lnTo>
                  <a:close/>
                </a:path>
              </a:pathLst>
            </a:custGeom>
            <a:blipFill>
              <a:blip r:embed="rId3">
                <a:alphaModFix amt="0"/>
              </a:blip>
              <a:stretch>
                <a:fillRect t="-130236" b="-130236"/>
              </a:stretch>
            </a:blipFill>
          </p:spPr>
          <p:txBody>
            <a:bodyPr/>
            <a:lstStyle/>
            <a:p>
              <a:endParaRPr lang="en-GB"/>
            </a:p>
          </p:txBody>
        </p:sp>
        <p:sp>
          <p:nvSpPr>
            <p:cNvPr id="24" name="TextBox 24"/>
            <p:cNvSpPr txBox="1"/>
            <p:nvPr/>
          </p:nvSpPr>
          <p:spPr>
            <a:xfrm>
              <a:off x="0" y="-28575"/>
              <a:ext cx="9022080" cy="1003935"/>
            </a:xfrm>
            <a:prstGeom prst="rect">
              <a:avLst/>
            </a:prstGeom>
          </p:spPr>
          <p:txBody>
            <a:bodyPr lIns="0" tIns="0" rIns="0" bIns="0" rtlCol="0" anchor="ctr"/>
            <a:lstStyle/>
            <a:p>
              <a:pPr algn="l">
                <a:lnSpc>
                  <a:spcPts val="3840"/>
                </a:lnSpc>
              </a:pPr>
              <a:r>
                <a:rPr lang="en-US" sz="3200" b="1" dirty="0">
                  <a:solidFill>
                    <a:srgbClr val="1E2761"/>
                  </a:solidFill>
                  <a:latin typeface="Arial" panose="020B0604020202020204" pitchFamily="34" charset="0"/>
                  <a:ea typeface="Times New Roman Bold"/>
                  <a:cs typeface="Arial" panose="020B0604020202020204" pitchFamily="34" charset="0"/>
                  <a:sym typeface="Times New Roman Bold"/>
                </a:rPr>
                <a:t>Leadership Development</a:t>
              </a:r>
            </a:p>
          </p:txBody>
        </p:sp>
      </p:grpSp>
      <p:grpSp>
        <p:nvGrpSpPr>
          <p:cNvPr id="25" name="Group 25"/>
          <p:cNvGrpSpPr/>
          <p:nvPr/>
        </p:nvGrpSpPr>
        <p:grpSpPr>
          <a:xfrm>
            <a:off x="10241280" y="4023360"/>
            <a:ext cx="7680960" cy="1485001"/>
            <a:chOff x="0" y="0"/>
            <a:chExt cx="10241280" cy="1980001"/>
          </a:xfrm>
        </p:grpSpPr>
        <p:sp>
          <p:nvSpPr>
            <p:cNvPr id="26" name="Freeform 26"/>
            <p:cNvSpPr/>
            <p:nvPr/>
          </p:nvSpPr>
          <p:spPr>
            <a:xfrm>
              <a:off x="0" y="0"/>
              <a:ext cx="10241280" cy="1980001"/>
            </a:xfrm>
            <a:custGeom>
              <a:avLst/>
              <a:gdLst/>
              <a:ahLst/>
              <a:cxnLst/>
              <a:rect l="l" t="t" r="r" b="b"/>
              <a:pathLst>
                <a:path w="10241280" h="1980001">
                  <a:moveTo>
                    <a:pt x="0" y="0"/>
                  </a:moveTo>
                  <a:lnTo>
                    <a:pt x="10241280" y="0"/>
                  </a:lnTo>
                  <a:lnTo>
                    <a:pt x="10241280" y="1980001"/>
                  </a:lnTo>
                  <a:lnTo>
                    <a:pt x="0" y="1980001"/>
                  </a:lnTo>
                  <a:close/>
                </a:path>
              </a:pathLst>
            </a:custGeom>
            <a:blipFill>
              <a:blip r:embed="rId3">
                <a:alphaModFix amt="0"/>
              </a:blip>
              <a:stretch>
                <a:fillRect t="-57680" b="-43886"/>
              </a:stretch>
            </a:blipFill>
          </p:spPr>
          <p:txBody>
            <a:bodyPr/>
            <a:lstStyle/>
            <a:p>
              <a:endParaRPr lang="en-GB"/>
            </a:p>
          </p:txBody>
        </p:sp>
        <p:sp>
          <p:nvSpPr>
            <p:cNvPr id="27" name="TextBox 27"/>
            <p:cNvSpPr txBox="1"/>
            <p:nvPr/>
          </p:nvSpPr>
          <p:spPr>
            <a:xfrm>
              <a:off x="0" y="-123825"/>
              <a:ext cx="10241280" cy="2103826"/>
            </a:xfrm>
            <a:prstGeom prst="rect">
              <a:avLst/>
            </a:prstGeom>
          </p:spPr>
          <p:txBody>
            <a:bodyPr lIns="0" tIns="0" rIns="0" bIns="0" rtlCol="0" anchor="ctr"/>
            <a:lstStyle/>
            <a:p>
              <a:pPr marL="579120" lvl="1" indent="-289560" algn="l">
                <a:lnSpc>
                  <a:spcPts val="4032"/>
                </a:lnSpc>
                <a:buFont typeface="Arial"/>
                <a:buChar char="•"/>
              </a:pPr>
              <a:r>
                <a:rPr lang="en-US" sz="2400" dirty="0">
                  <a:solidFill>
                    <a:srgbClr val="2C3E50"/>
                  </a:solidFill>
                  <a:latin typeface="Arial" panose="020B0604020202020204" pitchFamily="34" charset="0"/>
                  <a:ea typeface="Times New Roman"/>
                  <a:cs typeface="Arial" panose="020B0604020202020204" pitchFamily="34" charset="0"/>
                  <a:sym typeface="Times New Roman"/>
                </a:rPr>
                <a:t>Managing diverse teams effectively (Chowdhury, </a:t>
              </a:r>
              <a:r>
                <a:rPr lang="en-US" sz="2400" dirty="0" err="1">
                  <a:solidFill>
                    <a:srgbClr val="2C3E50"/>
                  </a:solidFill>
                  <a:latin typeface="Arial" panose="020B0604020202020204" pitchFamily="34" charset="0"/>
                  <a:ea typeface="Times New Roman"/>
                  <a:cs typeface="Arial" panose="020B0604020202020204" pitchFamily="34" charset="0"/>
                  <a:sym typeface="Times New Roman"/>
                </a:rPr>
                <a:t>Budhwar</a:t>
              </a:r>
              <a:r>
                <a:rPr lang="en-US" sz="2400" dirty="0">
                  <a:solidFill>
                    <a:srgbClr val="2C3E50"/>
                  </a:solidFill>
                  <a:latin typeface="Arial" panose="020B0604020202020204" pitchFamily="34" charset="0"/>
                  <a:ea typeface="Times New Roman"/>
                  <a:cs typeface="Arial" panose="020B0604020202020204" pitchFamily="34" charset="0"/>
                  <a:sym typeface="Times New Roman"/>
                </a:rPr>
                <a:t> and Wood, 2024)</a:t>
              </a:r>
            </a:p>
            <a:p>
              <a:pPr marL="579120" lvl="1" indent="-289560" algn="l">
                <a:lnSpc>
                  <a:spcPts val="4032"/>
                </a:lnSpc>
                <a:buFont typeface="Arial"/>
                <a:buChar char="•"/>
              </a:pPr>
              <a:r>
                <a:rPr lang="en-US" sz="2400" dirty="0">
                  <a:solidFill>
                    <a:srgbClr val="2C3E50"/>
                  </a:solidFill>
                  <a:latin typeface="Arial" panose="020B0604020202020204" pitchFamily="34" charset="0"/>
                  <a:ea typeface="Times New Roman"/>
                  <a:cs typeface="Arial" panose="020B0604020202020204" pitchFamily="34" charset="0"/>
                  <a:sym typeface="Times New Roman"/>
                </a:rPr>
                <a:t>Conflict resolution and employee engagement</a:t>
              </a:r>
            </a:p>
          </p:txBody>
        </p:sp>
      </p:grpSp>
      <p:grpSp>
        <p:nvGrpSpPr>
          <p:cNvPr id="28" name="Group 28"/>
          <p:cNvGrpSpPr/>
          <p:nvPr/>
        </p:nvGrpSpPr>
        <p:grpSpPr>
          <a:xfrm>
            <a:off x="914400" y="6217920"/>
            <a:ext cx="8412480" cy="2743200"/>
            <a:chOff x="0" y="0"/>
            <a:chExt cx="11216640" cy="3657600"/>
          </a:xfrm>
        </p:grpSpPr>
        <p:sp>
          <p:nvSpPr>
            <p:cNvPr id="29" name="Freeform 29"/>
            <p:cNvSpPr/>
            <p:nvPr/>
          </p:nvSpPr>
          <p:spPr>
            <a:xfrm>
              <a:off x="0" y="0"/>
              <a:ext cx="11216640" cy="3657600"/>
            </a:xfrm>
            <a:custGeom>
              <a:avLst/>
              <a:gdLst/>
              <a:ahLst/>
              <a:cxnLst/>
              <a:rect l="l" t="t" r="r" b="b"/>
              <a:pathLst>
                <a:path w="11216640" h="3657600">
                  <a:moveTo>
                    <a:pt x="0" y="0"/>
                  </a:moveTo>
                  <a:lnTo>
                    <a:pt x="11216640" y="0"/>
                  </a:lnTo>
                  <a:lnTo>
                    <a:pt x="11216640" y="3657600"/>
                  </a:lnTo>
                  <a:lnTo>
                    <a:pt x="0" y="3657600"/>
                  </a:lnTo>
                  <a:close/>
                </a:path>
              </a:pathLst>
            </a:custGeom>
            <a:solidFill>
              <a:srgbClr val="F5F5F5"/>
            </a:solidFill>
          </p:spPr>
          <p:txBody>
            <a:bodyPr/>
            <a:lstStyle/>
            <a:p>
              <a:endParaRPr lang="en-GB"/>
            </a:p>
          </p:txBody>
        </p:sp>
      </p:grpSp>
      <p:grpSp>
        <p:nvGrpSpPr>
          <p:cNvPr id="30" name="Group 30"/>
          <p:cNvGrpSpPr/>
          <p:nvPr/>
        </p:nvGrpSpPr>
        <p:grpSpPr>
          <a:xfrm>
            <a:off x="1280160" y="6583680"/>
            <a:ext cx="731520" cy="731520"/>
            <a:chOff x="0" y="0"/>
            <a:chExt cx="975360" cy="975360"/>
          </a:xfrm>
        </p:grpSpPr>
        <p:sp>
          <p:nvSpPr>
            <p:cNvPr id="31" name="Freeform 31" descr="preencoded.png"/>
            <p:cNvSpPr/>
            <p:nvPr/>
          </p:nvSpPr>
          <p:spPr>
            <a:xfrm>
              <a:off x="0" y="0"/>
              <a:ext cx="975360" cy="975360"/>
            </a:xfrm>
            <a:custGeom>
              <a:avLst/>
              <a:gdLst/>
              <a:ahLst/>
              <a:cxnLst/>
              <a:rect l="l" t="t" r="r" b="b"/>
              <a:pathLst>
                <a:path w="975360" h="975360">
                  <a:moveTo>
                    <a:pt x="0" y="0"/>
                  </a:moveTo>
                  <a:lnTo>
                    <a:pt x="975360" y="0"/>
                  </a:lnTo>
                  <a:lnTo>
                    <a:pt x="975360" y="975360"/>
                  </a:lnTo>
                  <a:lnTo>
                    <a:pt x="0" y="975360"/>
                  </a:lnTo>
                  <a:lnTo>
                    <a:pt x="0" y="0"/>
                  </a:lnTo>
                  <a:close/>
                </a:path>
              </a:pathLst>
            </a:custGeom>
            <a:blipFill>
              <a:blip r:embed="rId6"/>
              <a:stretch>
                <a:fillRect/>
              </a:stretch>
            </a:blipFill>
          </p:spPr>
          <p:txBody>
            <a:bodyPr/>
            <a:lstStyle/>
            <a:p>
              <a:endParaRPr lang="en-GB"/>
            </a:p>
          </p:txBody>
        </p:sp>
      </p:grpSp>
      <p:grpSp>
        <p:nvGrpSpPr>
          <p:cNvPr id="32" name="Group 32"/>
          <p:cNvGrpSpPr/>
          <p:nvPr/>
        </p:nvGrpSpPr>
        <p:grpSpPr>
          <a:xfrm>
            <a:off x="2005584" y="6562249"/>
            <a:ext cx="6955536" cy="752951"/>
            <a:chOff x="-251968" y="-28575"/>
            <a:chExt cx="9274048" cy="1003935"/>
          </a:xfrm>
        </p:grpSpPr>
        <p:sp>
          <p:nvSpPr>
            <p:cNvPr id="33" name="Freeform 33"/>
            <p:cNvSpPr/>
            <p:nvPr/>
          </p:nvSpPr>
          <p:spPr>
            <a:xfrm>
              <a:off x="-251968" y="0"/>
              <a:ext cx="9022080" cy="975360"/>
            </a:xfrm>
            <a:custGeom>
              <a:avLst/>
              <a:gdLst/>
              <a:ahLst/>
              <a:cxnLst/>
              <a:rect l="l" t="t" r="r" b="b"/>
              <a:pathLst>
                <a:path w="9022080" h="975360">
                  <a:moveTo>
                    <a:pt x="0" y="0"/>
                  </a:moveTo>
                  <a:lnTo>
                    <a:pt x="9022080" y="0"/>
                  </a:lnTo>
                  <a:lnTo>
                    <a:pt x="9022080" y="975360"/>
                  </a:lnTo>
                  <a:lnTo>
                    <a:pt x="0" y="975360"/>
                  </a:lnTo>
                  <a:close/>
                </a:path>
              </a:pathLst>
            </a:custGeom>
            <a:blipFill>
              <a:blip r:embed="rId3">
                <a:alphaModFix amt="0"/>
              </a:blip>
              <a:stretch>
                <a:fillRect t="-130236" b="-130236"/>
              </a:stretch>
            </a:blipFill>
          </p:spPr>
          <p:txBody>
            <a:bodyPr/>
            <a:lstStyle/>
            <a:p>
              <a:endParaRPr lang="en-GB"/>
            </a:p>
          </p:txBody>
        </p:sp>
        <p:sp>
          <p:nvSpPr>
            <p:cNvPr id="34" name="TextBox 34"/>
            <p:cNvSpPr txBox="1"/>
            <p:nvPr/>
          </p:nvSpPr>
          <p:spPr>
            <a:xfrm>
              <a:off x="0" y="-28575"/>
              <a:ext cx="9022080" cy="1003935"/>
            </a:xfrm>
            <a:prstGeom prst="rect">
              <a:avLst/>
            </a:prstGeom>
          </p:spPr>
          <p:txBody>
            <a:bodyPr lIns="0" tIns="0" rIns="0" bIns="0" rtlCol="0" anchor="ctr"/>
            <a:lstStyle/>
            <a:p>
              <a:pPr algn="l">
                <a:lnSpc>
                  <a:spcPts val="3840"/>
                </a:lnSpc>
              </a:pPr>
              <a:r>
                <a:rPr lang="en-US" sz="3200" b="1" dirty="0">
                  <a:solidFill>
                    <a:srgbClr val="1E2761"/>
                  </a:solidFill>
                  <a:latin typeface="Arial" panose="020B0604020202020204" pitchFamily="34" charset="0"/>
                  <a:ea typeface="Times New Roman Bold"/>
                  <a:cs typeface="Arial" panose="020B0604020202020204" pitchFamily="34" charset="0"/>
                  <a:sym typeface="Times New Roman Bold"/>
                </a:rPr>
                <a:t>Commercial Awareness</a:t>
              </a:r>
            </a:p>
          </p:txBody>
        </p:sp>
      </p:grpSp>
      <p:grpSp>
        <p:nvGrpSpPr>
          <p:cNvPr id="35" name="Group 35"/>
          <p:cNvGrpSpPr/>
          <p:nvPr/>
        </p:nvGrpSpPr>
        <p:grpSpPr>
          <a:xfrm>
            <a:off x="1280160" y="7315200"/>
            <a:ext cx="7680960" cy="1280160"/>
            <a:chOff x="0" y="0"/>
            <a:chExt cx="10241280" cy="1706880"/>
          </a:xfrm>
        </p:grpSpPr>
        <p:sp>
          <p:nvSpPr>
            <p:cNvPr id="36" name="Freeform 36"/>
            <p:cNvSpPr/>
            <p:nvPr/>
          </p:nvSpPr>
          <p:spPr>
            <a:xfrm>
              <a:off x="0" y="0"/>
              <a:ext cx="10241280" cy="1706880"/>
            </a:xfrm>
            <a:custGeom>
              <a:avLst/>
              <a:gdLst/>
              <a:ahLst/>
              <a:cxnLst/>
              <a:rect l="l" t="t" r="r" b="b"/>
              <a:pathLst>
                <a:path w="10241280" h="1706880">
                  <a:moveTo>
                    <a:pt x="0" y="0"/>
                  </a:moveTo>
                  <a:lnTo>
                    <a:pt x="10241280" y="0"/>
                  </a:lnTo>
                  <a:lnTo>
                    <a:pt x="10241280" y="1706880"/>
                  </a:lnTo>
                  <a:lnTo>
                    <a:pt x="0" y="1706880"/>
                  </a:lnTo>
                  <a:close/>
                </a:path>
              </a:pathLst>
            </a:custGeom>
            <a:blipFill>
              <a:blip r:embed="rId3">
                <a:alphaModFix amt="0"/>
              </a:blip>
              <a:stretch>
                <a:fillRect t="-66910" b="-66910"/>
              </a:stretch>
            </a:blipFill>
          </p:spPr>
          <p:txBody>
            <a:bodyPr/>
            <a:lstStyle/>
            <a:p>
              <a:endParaRPr lang="en-GB"/>
            </a:p>
          </p:txBody>
        </p:sp>
        <p:sp>
          <p:nvSpPr>
            <p:cNvPr id="37" name="TextBox 37"/>
            <p:cNvSpPr txBox="1"/>
            <p:nvPr/>
          </p:nvSpPr>
          <p:spPr>
            <a:xfrm>
              <a:off x="0" y="-95250"/>
              <a:ext cx="10241280" cy="1802130"/>
            </a:xfrm>
            <a:prstGeom prst="rect">
              <a:avLst/>
            </a:prstGeom>
          </p:spPr>
          <p:txBody>
            <a:bodyPr lIns="0" tIns="0" rIns="0" bIns="0" rtlCol="0" anchor="ctr"/>
            <a:lstStyle/>
            <a:p>
              <a:pPr marL="579120" lvl="1" indent="-289560" algn="l">
                <a:lnSpc>
                  <a:spcPts val="3720"/>
                </a:lnSpc>
                <a:buFont typeface="Arial"/>
                <a:buChar char="•"/>
              </a:pPr>
              <a:r>
                <a:rPr lang="en-US" sz="2400" dirty="0">
                  <a:solidFill>
                    <a:srgbClr val="2C3E50"/>
                  </a:solidFill>
                  <a:latin typeface="Arial" panose="020B0604020202020204" pitchFamily="34" charset="0"/>
                  <a:ea typeface="Times New Roman"/>
                  <a:cs typeface="Arial" panose="020B0604020202020204" pitchFamily="34" charset="0"/>
                  <a:sym typeface="Times New Roman"/>
                </a:rPr>
                <a:t>Understanding profit margins and cost control</a:t>
              </a:r>
            </a:p>
            <a:p>
              <a:pPr marL="579120" lvl="1" indent="-289560" algn="l">
                <a:lnSpc>
                  <a:spcPts val="3720"/>
                </a:lnSpc>
                <a:buFont typeface="Arial"/>
                <a:buChar char="•"/>
              </a:pPr>
              <a:r>
                <a:rPr lang="en-US" sz="2400" dirty="0">
                  <a:solidFill>
                    <a:srgbClr val="2C3E50"/>
                  </a:solidFill>
                  <a:latin typeface="Arial" panose="020B0604020202020204" pitchFamily="34" charset="0"/>
                  <a:ea typeface="Times New Roman"/>
                  <a:cs typeface="Arial" panose="020B0604020202020204" pitchFamily="34" charset="0"/>
                  <a:sym typeface="Times New Roman"/>
                </a:rPr>
                <a:t>Local market competition analysis</a:t>
              </a:r>
            </a:p>
          </p:txBody>
        </p:sp>
      </p:grpSp>
      <p:grpSp>
        <p:nvGrpSpPr>
          <p:cNvPr id="38" name="Group 38"/>
          <p:cNvGrpSpPr/>
          <p:nvPr/>
        </p:nvGrpSpPr>
        <p:grpSpPr>
          <a:xfrm>
            <a:off x="9875520" y="6217920"/>
            <a:ext cx="8412480" cy="2743200"/>
            <a:chOff x="0" y="0"/>
            <a:chExt cx="11216640" cy="3657600"/>
          </a:xfrm>
        </p:grpSpPr>
        <p:sp>
          <p:nvSpPr>
            <p:cNvPr id="39" name="Freeform 39"/>
            <p:cNvSpPr/>
            <p:nvPr/>
          </p:nvSpPr>
          <p:spPr>
            <a:xfrm>
              <a:off x="0" y="0"/>
              <a:ext cx="11216640" cy="3657600"/>
            </a:xfrm>
            <a:custGeom>
              <a:avLst/>
              <a:gdLst/>
              <a:ahLst/>
              <a:cxnLst/>
              <a:rect l="l" t="t" r="r" b="b"/>
              <a:pathLst>
                <a:path w="11216640" h="3657600">
                  <a:moveTo>
                    <a:pt x="0" y="0"/>
                  </a:moveTo>
                  <a:lnTo>
                    <a:pt x="11216640" y="0"/>
                  </a:lnTo>
                  <a:lnTo>
                    <a:pt x="11216640" y="3657600"/>
                  </a:lnTo>
                  <a:lnTo>
                    <a:pt x="0" y="3657600"/>
                  </a:lnTo>
                  <a:close/>
                </a:path>
              </a:pathLst>
            </a:custGeom>
            <a:solidFill>
              <a:srgbClr val="F5F5F5"/>
            </a:solidFill>
          </p:spPr>
          <p:txBody>
            <a:bodyPr/>
            <a:lstStyle/>
            <a:p>
              <a:endParaRPr lang="en-GB"/>
            </a:p>
          </p:txBody>
        </p:sp>
      </p:grpSp>
      <p:grpSp>
        <p:nvGrpSpPr>
          <p:cNvPr id="40" name="Group 40"/>
          <p:cNvGrpSpPr/>
          <p:nvPr/>
        </p:nvGrpSpPr>
        <p:grpSpPr>
          <a:xfrm>
            <a:off x="10241280" y="6583680"/>
            <a:ext cx="731520" cy="731520"/>
            <a:chOff x="0" y="0"/>
            <a:chExt cx="975360" cy="975360"/>
          </a:xfrm>
        </p:grpSpPr>
        <p:sp>
          <p:nvSpPr>
            <p:cNvPr id="41" name="Freeform 41" descr="preencoded.png"/>
            <p:cNvSpPr/>
            <p:nvPr/>
          </p:nvSpPr>
          <p:spPr>
            <a:xfrm>
              <a:off x="0" y="0"/>
              <a:ext cx="975360" cy="975360"/>
            </a:xfrm>
            <a:custGeom>
              <a:avLst/>
              <a:gdLst/>
              <a:ahLst/>
              <a:cxnLst/>
              <a:rect l="l" t="t" r="r" b="b"/>
              <a:pathLst>
                <a:path w="975360" h="975360">
                  <a:moveTo>
                    <a:pt x="0" y="0"/>
                  </a:moveTo>
                  <a:lnTo>
                    <a:pt x="975360" y="0"/>
                  </a:lnTo>
                  <a:lnTo>
                    <a:pt x="975360" y="975360"/>
                  </a:lnTo>
                  <a:lnTo>
                    <a:pt x="0" y="975360"/>
                  </a:lnTo>
                  <a:lnTo>
                    <a:pt x="0" y="0"/>
                  </a:lnTo>
                  <a:close/>
                </a:path>
              </a:pathLst>
            </a:custGeom>
            <a:blipFill>
              <a:blip r:embed="rId7"/>
              <a:stretch>
                <a:fillRect/>
              </a:stretch>
            </a:blipFill>
          </p:spPr>
          <p:txBody>
            <a:bodyPr/>
            <a:lstStyle/>
            <a:p>
              <a:endParaRPr lang="en-GB"/>
            </a:p>
          </p:txBody>
        </p:sp>
      </p:grpSp>
      <p:grpSp>
        <p:nvGrpSpPr>
          <p:cNvPr id="42" name="Group 42"/>
          <p:cNvGrpSpPr/>
          <p:nvPr/>
        </p:nvGrpSpPr>
        <p:grpSpPr>
          <a:xfrm>
            <a:off x="11155680" y="6583680"/>
            <a:ext cx="6766560" cy="731520"/>
            <a:chOff x="0" y="0"/>
            <a:chExt cx="9022080" cy="975360"/>
          </a:xfrm>
        </p:grpSpPr>
        <p:sp>
          <p:nvSpPr>
            <p:cNvPr id="43" name="Freeform 43"/>
            <p:cNvSpPr/>
            <p:nvPr/>
          </p:nvSpPr>
          <p:spPr>
            <a:xfrm>
              <a:off x="0" y="0"/>
              <a:ext cx="9022080" cy="975360"/>
            </a:xfrm>
            <a:custGeom>
              <a:avLst/>
              <a:gdLst/>
              <a:ahLst/>
              <a:cxnLst/>
              <a:rect l="l" t="t" r="r" b="b"/>
              <a:pathLst>
                <a:path w="9022080" h="975360">
                  <a:moveTo>
                    <a:pt x="0" y="0"/>
                  </a:moveTo>
                  <a:lnTo>
                    <a:pt x="9022080" y="0"/>
                  </a:lnTo>
                  <a:lnTo>
                    <a:pt x="9022080" y="975360"/>
                  </a:lnTo>
                  <a:lnTo>
                    <a:pt x="0" y="975360"/>
                  </a:lnTo>
                  <a:close/>
                </a:path>
              </a:pathLst>
            </a:custGeom>
            <a:blipFill>
              <a:blip r:embed="rId3">
                <a:alphaModFix amt="0"/>
              </a:blip>
              <a:stretch>
                <a:fillRect t="-130236" b="-130236"/>
              </a:stretch>
            </a:blipFill>
          </p:spPr>
          <p:txBody>
            <a:bodyPr/>
            <a:lstStyle/>
            <a:p>
              <a:endParaRPr lang="en-GB"/>
            </a:p>
          </p:txBody>
        </p:sp>
        <p:sp>
          <p:nvSpPr>
            <p:cNvPr id="44" name="TextBox 44"/>
            <p:cNvSpPr txBox="1"/>
            <p:nvPr/>
          </p:nvSpPr>
          <p:spPr>
            <a:xfrm>
              <a:off x="0" y="-28575"/>
              <a:ext cx="9022080" cy="1003935"/>
            </a:xfrm>
            <a:prstGeom prst="rect">
              <a:avLst/>
            </a:prstGeom>
          </p:spPr>
          <p:txBody>
            <a:bodyPr lIns="0" tIns="0" rIns="0" bIns="0" rtlCol="0" anchor="ctr"/>
            <a:lstStyle/>
            <a:p>
              <a:pPr algn="l">
                <a:lnSpc>
                  <a:spcPts val="3840"/>
                </a:lnSpc>
              </a:pPr>
              <a:r>
                <a:rPr lang="en-US" sz="3200" b="1" dirty="0">
                  <a:solidFill>
                    <a:srgbClr val="1E2761"/>
                  </a:solidFill>
                  <a:latin typeface="Arial" panose="020B0604020202020204" pitchFamily="34" charset="0"/>
                  <a:ea typeface="Times New Roman Bold"/>
                  <a:cs typeface="Arial" panose="020B0604020202020204" pitchFamily="34" charset="0"/>
                  <a:sym typeface="Times New Roman Bold"/>
                </a:rPr>
                <a:t>Compliance Knowledge</a:t>
              </a:r>
            </a:p>
          </p:txBody>
        </p:sp>
      </p:grpSp>
      <p:grpSp>
        <p:nvGrpSpPr>
          <p:cNvPr id="45" name="Group 45"/>
          <p:cNvGrpSpPr/>
          <p:nvPr/>
        </p:nvGrpSpPr>
        <p:grpSpPr>
          <a:xfrm>
            <a:off x="10241280" y="7315200"/>
            <a:ext cx="7680960" cy="1280160"/>
            <a:chOff x="0" y="0"/>
            <a:chExt cx="10241280" cy="1706880"/>
          </a:xfrm>
        </p:grpSpPr>
        <p:sp>
          <p:nvSpPr>
            <p:cNvPr id="46" name="Freeform 46"/>
            <p:cNvSpPr/>
            <p:nvPr/>
          </p:nvSpPr>
          <p:spPr>
            <a:xfrm>
              <a:off x="0" y="0"/>
              <a:ext cx="10241280" cy="1706880"/>
            </a:xfrm>
            <a:custGeom>
              <a:avLst/>
              <a:gdLst/>
              <a:ahLst/>
              <a:cxnLst/>
              <a:rect l="l" t="t" r="r" b="b"/>
              <a:pathLst>
                <a:path w="10241280" h="1706880">
                  <a:moveTo>
                    <a:pt x="0" y="0"/>
                  </a:moveTo>
                  <a:lnTo>
                    <a:pt x="10241280" y="0"/>
                  </a:lnTo>
                  <a:lnTo>
                    <a:pt x="10241280" y="1706880"/>
                  </a:lnTo>
                  <a:lnTo>
                    <a:pt x="0" y="1706880"/>
                  </a:lnTo>
                  <a:close/>
                </a:path>
              </a:pathLst>
            </a:custGeom>
            <a:blipFill>
              <a:blip r:embed="rId3">
                <a:alphaModFix amt="0"/>
              </a:blip>
              <a:stretch>
                <a:fillRect t="-66910" b="-66910"/>
              </a:stretch>
            </a:blipFill>
          </p:spPr>
          <p:txBody>
            <a:bodyPr/>
            <a:lstStyle/>
            <a:p>
              <a:endParaRPr lang="en-GB"/>
            </a:p>
          </p:txBody>
        </p:sp>
        <p:sp>
          <p:nvSpPr>
            <p:cNvPr id="47" name="TextBox 47"/>
            <p:cNvSpPr txBox="1"/>
            <p:nvPr/>
          </p:nvSpPr>
          <p:spPr>
            <a:xfrm>
              <a:off x="0" y="-142875"/>
              <a:ext cx="10241280" cy="1849755"/>
            </a:xfrm>
            <a:prstGeom prst="rect">
              <a:avLst/>
            </a:prstGeom>
          </p:spPr>
          <p:txBody>
            <a:bodyPr lIns="0" tIns="0" rIns="0" bIns="0" rtlCol="0" anchor="ctr"/>
            <a:lstStyle/>
            <a:p>
              <a:pPr marL="579120" lvl="1" indent="-289560" algn="l">
                <a:lnSpc>
                  <a:spcPts val="4200"/>
                </a:lnSpc>
                <a:buFont typeface="Arial"/>
                <a:buChar char="•"/>
              </a:pPr>
              <a:r>
                <a:rPr lang="en-US" sz="2400" dirty="0">
                  <a:solidFill>
                    <a:srgbClr val="2C3E50"/>
                  </a:solidFill>
                  <a:latin typeface="Arial" panose="020B0604020202020204" pitchFamily="34" charset="0"/>
                  <a:ea typeface="Times New Roman"/>
                  <a:cs typeface="Arial" panose="020B0604020202020204" pitchFamily="34" charset="0"/>
                  <a:sym typeface="Times New Roman"/>
                </a:rPr>
                <a:t>Health and safety regulations</a:t>
              </a:r>
            </a:p>
            <a:p>
              <a:pPr marL="579120" lvl="1" indent="-289560" algn="l">
                <a:lnSpc>
                  <a:spcPts val="4200"/>
                </a:lnSpc>
                <a:buFont typeface="Arial"/>
                <a:buChar char="•"/>
              </a:pPr>
              <a:r>
                <a:rPr lang="en-US" sz="2400" dirty="0">
                  <a:solidFill>
                    <a:srgbClr val="2C3E50"/>
                  </a:solidFill>
                  <a:latin typeface="Arial" panose="020B0604020202020204" pitchFamily="34" charset="0"/>
                  <a:ea typeface="Times New Roman"/>
                  <a:cs typeface="Arial" panose="020B0604020202020204" pitchFamily="34" charset="0"/>
                  <a:sym typeface="Times New Roman"/>
                </a:rPr>
                <a:t>Employment law and HR policies</a:t>
              </a: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00100" y="-91629"/>
            <a:ext cx="16459200" cy="1120329"/>
            <a:chOff x="0" y="0"/>
            <a:chExt cx="21945600" cy="1493772"/>
          </a:xfrm>
        </p:grpSpPr>
        <p:sp>
          <p:nvSpPr>
            <p:cNvPr id="3" name="Freeform 3"/>
            <p:cNvSpPr/>
            <p:nvPr/>
          </p:nvSpPr>
          <p:spPr>
            <a:xfrm>
              <a:off x="0" y="0"/>
              <a:ext cx="21945600" cy="1493772"/>
            </a:xfrm>
            <a:custGeom>
              <a:avLst/>
              <a:gdLst/>
              <a:ahLst/>
              <a:cxnLst/>
              <a:rect l="l" t="t" r="r" b="b"/>
              <a:pathLst>
                <a:path w="21945600" h="1493772">
                  <a:moveTo>
                    <a:pt x="0" y="0"/>
                  </a:moveTo>
                  <a:lnTo>
                    <a:pt x="21945600" y="0"/>
                  </a:lnTo>
                  <a:lnTo>
                    <a:pt x="21945600" y="1493772"/>
                  </a:lnTo>
                  <a:lnTo>
                    <a:pt x="0" y="1493772"/>
                  </a:lnTo>
                  <a:close/>
                </a:path>
              </a:pathLst>
            </a:custGeom>
            <a:blipFill>
              <a:blip r:embed="rId3">
                <a:alphaModFix amt="0"/>
              </a:blip>
              <a:stretch>
                <a:fillRect t="-237291" b="-235233"/>
              </a:stretch>
            </a:blipFill>
          </p:spPr>
          <p:txBody>
            <a:bodyPr/>
            <a:lstStyle/>
            <a:p>
              <a:endParaRPr lang="en-GB"/>
            </a:p>
          </p:txBody>
        </p:sp>
        <p:sp>
          <p:nvSpPr>
            <p:cNvPr id="4" name="TextBox 4"/>
            <p:cNvSpPr txBox="1"/>
            <p:nvPr/>
          </p:nvSpPr>
          <p:spPr>
            <a:xfrm>
              <a:off x="0" y="-38100"/>
              <a:ext cx="21945600" cy="1531872"/>
            </a:xfrm>
            <a:prstGeom prst="rect">
              <a:avLst/>
            </a:prstGeom>
          </p:spPr>
          <p:txBody>
            <a:bodyPr lIns="0" tIns="0" rIns="0" bIns="0" rtlCol="0" anchor="ctr"/>
            <a:lstStyle/>
            <a:p>
              <a:pPr algn="l">
                <a:lnSpc>
                  <a:spcPts val="6720"/>
                </a:lnSpc>
              </a:pPr>
              <a:r>
                <a:rPr lang="en-US" sz="5600" b="1" dirty="0">
                  <a:solidFill>
                    <a:srgbClr val="1E2761"/>
                  </a:solidFill>
                  <a:latin typeface="Arial" panose="020B0604020202020204" pitchFamily="34" charset="0"/>
                  <a:ea typeface="Times New Roman Bold"/>
                  <a:cs typeface="Arial" panose="020B0604020202020204" pitchFamily="34" charset="0"/>
                  <a:sym typeface="Times New Roman Bold"/>
                </a:rPr>
                <a:t>Application of Learning Theories</a:t>
              </a:r>
            </a:p>
          </p:txBody>
        </p:sp>
      </p:grpSp>
      <p:grpSp>
        <p:nvGrpSpPr>
          <p:cNvPr id="5" name="Group 5"/>
          <p:cNvGrpSpPr/>
          <p:nvPr/>
        </p:nvGrpSpPr>
        <p:grpSpPr>
          <a:xfrm>
            <a:off x="-304800" y="1040523"/>
            <a:ext cx="17564100" cy="768903"/>
            <a:chOff x="-1473200" y="-28575"/>
            <a:chExt cx="23418800" cy="1025204"/>
          </a:xfrm>
        </p:grpSpPr>
        <p:sp>
          <p:nvSpPr>
            <p:cNvPr id="6" name="Freeform 6"/>
            <p:cNvSpPr/>
            <p:nvPr/>
          </p:nvSpPr>
          <p:spPr>
            <a:xfrm>
              <a:off x="-1473200" y="21269"/>
              <a:ext cx="21945600" cy="975360"/>
            </a:xfrm>
            <a:custGeom>
              <a:avLst/>
              <a:gdLst/>
              <a:ahLst/>
              <a:cxnLst/>
              <a:rect l="l" t="t" r="r" b="b"/>
              <a:pathLst>
                <a:path w="21945600" h="975360">
                  <a:moveTo>
                    <a:pt x="0" y="0"/>
                  </a:moveTo>
                  <a:lnTo>
                    <a:pt x="21945600" y="0"/>
                  </a:lnTo>
                  <a:lnTo>
                    <a:pt x="21945600" y="975360"/>
                  </a:lnTo>
                  <a:lnTo>
                    <a:pt x="0" y="975360"/>
                  </a:lnTo>
                  <a:close/>
                </a:path>
              </a:pathLst>
            </a:custGeom>
            <a:blipFill>
              <a:blip r:embed="rId3">
                <a:alphaModFix amt="0"/>
              </a:blip>
              <a:stretch>
                <a:fillRect t="-388413" b="-388413"/>
              </a:stretch>
            </a:blipFill>
          </p:spPr>
          <p:txBody>
            <a:bodyPr/>
            <a:lstStyle/>
            <a:p>
              <a:endParaRPr lang="en-GB"/>
            </a:p>
          </p:txBody>
        </p:sp>
        <p:sp>
          <p:nvSpPr>
            <p:cNvPr id="7" name="TextBox 7"/>
            <p:cNvSpPr txBox="1"/>
            <p:nvPr/>
          </p:nvSpPr>
          <p:spPr>
            <a:xfrm>
              <a:off x="0" y="-28575"/>
              <a:ext cx="21945600" cy="1003935"/>
            </a:xfrm>
            <a:prstGeom prst="rect">
              <a:avLst/>
            </a:prstGeom>
          </p:spPr>
          <p:txBody>
            <a:bodyPr lIns="0" tIns="0" rIns="0" bIns="0" rtlCol="0" anchor="ctr"/>
            <a:lstStyle/>
            <a:p>
              <a:pPr algn="l">
                <a:lnSpc>
                  <a:spcPts val="3840"/>
                </a:lnSpc>
              </a:pPr>
              <a:r>
                <a:rPr lang="en-US" sz="3200" i="1" dirty="0">
                  <a:solidFill>
                    <a:srgbClr val="00539F"/>
                  </a:solidFill>
                  <a:latin typeface="Arial" panose="020B0604020202020204" pitchFamily="34" charset="0"/>
                  <a:ea typeface="Times New Roman Italics"/>
                  <a:cs typeface="Arial" panose="020B0604020202020204" pitchFamily="34" charset="0"/>
                  <a:sym typeface="Times New Roman Italics"/>
                </a:rPr>
                <a:t>Theoretical Framework for Development</a:t>
              </a:r>
            </a:p>
          </p:txBody>
        </p:sp>
      </p:grpSp>
      <p:grpSp>
        <p:nvGrpSpPr>
          <p:cNvPr id="8" name="Group 8"/>
          <p:cNvGrpSpPr/>
          <p:nvPr/>
        </p:nvGrpSpPr>
        <p:grpSpPr>
          <a:xfrm>
            <a:off x="914400" y="2137955"/>
            <a:ext cx="16459200" cy="2165697"/>
            <a:chOff x="0" y="0"/>
            <a:chExt cx="20384904" cy="2682240"/>
          </a:xfrm>
        </p:grpSpPr>
        <p:sp>
          <p:nvSpPr>
            <p:cNvPr id="9" name="Freeform 9"/>
            <p:cNvSpPr/>
            <p:nvPr/>
          </p:nvSpPr>
          <p:spPr>
            <a:xfrm>
              <a:off x="0" y="0"/>
              <a:ext cx="20384905" cy="2682240"/>
            </a:xfrm>
            <a:custGeom>
              <a:avLst/>
              <a:gdLst/>
              <a:ahLst/>
              <a:cxnLst/>
              <a:rect l="l" t="t" r="r" b="b"/>
              <a:pathLst>
                <a:path w="20384905" h="2682240">
                  <a:moveTo>
                    <a:pt x="0" y="0"/>
                  </a:moveTo>
                  <a:lnTo>
                    <a:pt x="20384905" y="0"/>
                  </a:lnTo>
                  <a:lnTo>
                    <a:pt x="20384905" y="2682240"/>
                  </a:lnTo>
                  <a:lnTo>
                    <a:pt x="0" y="2682240"/>
                  </a:lnTo>
                  <a:close/>
                </a:path>
              </a:pathLst>
            </a:custGeom>
            <a:solidFill>
              <a:srgbClr val="E8F4FD"/>
            </a:solidFill>
          </p:spPr>
          <p:txBody>
            <a:bodyPr/>
            <a:lstStyle/>
            <a:p>
              <a:endParaRPr lang="en-GB"/>
            </a:p>
          </p:txBody>
        </p:sp>
      </p:grpSp>
      <p:grpSp>
        <p:nvGrpSpPr>
          <p:cNvPr id="10" name="Group 10"/>
          <p:cNvGrpSpPr/>
          <p:nvPr/>
        </p:nvGrpSpPr>
        <p:grpSpPr>
          <a:xfrm>
            <a:off x="914400" y="2137955"/>
            <a:ext cx="146304" cy="2165697"/>
            <a:chOff x="0" y="0"/>
            <a:chExt cx="181199" cy="2682240"/>
          </a:xfrm>
        </p:grpSpPr>
        <p:sp>
          <p:nvSpPr>
            <p:cNvPr id="11" name="Freeform 11"/>
            <p:cNvSpPr/>
            <p:nvPr/>
          </p:nvSpPr>
          <p:spPr>
            <a:xfrm>
              <a:off x="0" y="0"/>
              <a:ext cx="181199" cy="2682240"/>
            </a:xfrm>
            <a:custGeom>
              <a:avLst/>
              <a:gdLst/>
              <a:ahLst/>
              <a:cxnLst/>
              <a:rect l="l" t="t" r="r" b="b"/>
              <a:pathLst>
                <a:path w="181199" h="2682240">
                  <a:moveTo>
                    <a:pt x="0" y="0"/>
                  </a:moveTo>
                  <a:lnTo>
                    <a:pt x="181199" y="0"/>
                  </a:lnTo>
                  <a:lnTo>
                    <a:pt x="181199" y="2682240"/>
                  </a:lnTo>
                  <a:lnTo>
                    <a:pt x="0" y="2682240"/>
                  </a:lnTo>
                  <a:close/>
                </a:path>
              </a:pathLst>
            </a:custGeom>
            <a:solidFill>
              <a:srgbClr val="E20714"/>
            </a:solidFill>
          </p:spPr>
          <p:txBody>
            <a:bodyPr/>
            <a:lstStyle/>
            <a:p>
              <a:endParaRPr lang="en-GB"/>
            </a:p>
          </p:txBody>
        </p:sp>
      </p:grpSp>
      <p:grpSp>
        <p:nvGrpSpPr>
          <p:cNvPr id="12" name="Group 12"/>
          <p:cNvGrpSpPr/>
          <p:nvPr/>
        </p:nvGrpSpPr>
        <p:grpSpPr>
          <a:xfrm>
            <a:off x="1246030" y="2236395"/>
            <a:ext cx="765650" cy="1206102"/>
            <a:chOff x="0" y="0"/>
            <a:chExt cx="948267" cy="1493771"/>
          </a:xfrm>
        </p:grpSpPr>
        <p:sp>
          <p:nvSpPr>
            <p:cNvPr id="13" name="Freeform 13"/>
            <p:cNvSpPr/>
            <p:nvPr/>
          </p:nvSpPr>
          <p:spPr>
            <a:xfrm>
              <a:off x="0" y="0"/>
              <a:ext cx="948267" cy="1493771"/>
            </a:xfrm>
            <a:custGeom>
              <a:avLst/>
              <a:gdLst/>
              <a:ahLst/>
              <a:cxnLst/>
              <a:rect l="l" t="t" r="r" b="b"/>
              <a:pathLst>
                <a:path w="948267" h="1493771">
                  <a:moveTo>
                    <a:pt x="0" y="0"/>
                  </a:moveTo>
                  <a:lnTo>
                    <a:pt x="948267" y="0"/>
                  </a:lnTo>
                  <a:lnTo>
                    <a:pt x="948267" y="1493771"/>
                  </a:lnTo>
                  <a:lnTo>
                    <a:pt x="0" y="1493771"/>
                  </a:lnTo>
                  <a:close/>
                </a:path>
              </a:pathLst>
            </a:custGeom>
            <a:blipFill>
              <a:blip r:embed="rId3">
                <a:alphaModFix amt="0"/>
              </a:blip>
              <a:stretch>
                <a:fillRect l="-80540" r="-83397" b="34704"/>
              </a:stretch>
            </a:blipFill>
          </p:spPr>
          <p:txBody>
            <a:bodyPr/>
            <a:lstStyle/>
            <a:p>
              <a:endParaRPr lang="en-GB"/>
            </a:p>
          </p:txBody>
        </p:sp>
        <p:sp>
          <p:nvSpPr>
            <p:cNvPr id="14" name="TextBox 14"/>
            <p:cNvSpPr txBox="1"/>
            <p:nvPr/>
          </p:nvSpPr>
          <p:spPr>
            <a:xfrm>
              <a:off x="0" y="-38100"/>
              <a:ext cx="948267" cy="1531871"/>
            </a:xfrm>
            <a:prstGeom prst="rect">
              <a:avLst/>
            </a:prstGeom>
          </p:spPr>
          <p:txBody>
            <a:bodyPr lIns="0" tIns="0" rIns="0" bIns="0" rtlCol="0" anchor="ctr"/>
            <a:lstStyle/>
            <a:p>
              <a:pPr algn="l">
                <a:lnSpc>
                  <a:spcPts val="6720"/>
                </a:lnSpc>
              </a:pPr>
              <a:r>
                <a:rPr lang="en-US" sz="5600" b="1">
                  <a:solidFill>
                    <a:srgbClr val="00539F"/>
                  </a:solidFill>
                  <a:latin typeface="Times New Roman Bold"/>
                  <a:ea typeface="Times New Roman Bold"/>
                  <a:cs typeface="Times New Roman Bold"/>
                  <a:sym typeface="Times New Roman Bold"/>
                </a:rPr>
                <a:t>1</a:t>
              </a:r>
            </a:p>
          </p:txBody>
        </p:sp>
      </p:grpSp>
      <p:grpSp>
        <p:nvGrpSpPr>
          <p:cNvPr id="15" name="Group 15"/>
          <p:cNvGrpSpPr/>
          <p:nvPr/>
        </p:nvGrpSpPr>
        <p:grpSpPr>
          <a:xfrm>
            <a:off x="2192655" y="2088749"/>
            <a:ext cx="14813280" cy="649422"/>
            <a:chOff x="0" y="0"/>
            <a:chExt cx="18346414" cy="804317"/>
          </a:xfrm>
        </p:grpSpPr>
        <p:sp>
          <p:nvSpPr>
            <p:cNvPr id="16" name="Freeform 16"/>
            <p:cNvSpPr/>
            <p:nvPr/>
          </p:nvSpPr>
          <p:spPr>
            <a:xfrm>
              <a:off x="0" y="0"/>
              <a:ext cx="18346413" cy="804317"/>
            </a:xfrm>
            <a:custGeom>
              <a:avLst/>
              <a:gdLst/>
              <a:ahLst/>
              <a:cxnLst/>
              <a:rect l="l" t="t" r="r" b="b"/>
              <a:pathLst>
                <a:path w="18346413" h="804317">
                  <a:moveTo>
                    <a:pt x="0" y="0"/>
                  </a:moveTo>
                  <a:lnTo>
                    <a:pt x="18346413" y="0"/>
                  </a:lnTo>
                  <a:lnTo>
                    <a:pt x="18346413" y="804317"/>
                  </a:lnTo>
                  <a:lnTo>
                    <a:pt x="0" y="804317"/>
                  </a:lnTo>
                  <a:close/>
                </a:path>
              </a:pathLst>
            </a:custGeom>
            <a:blipFill>
              <a:blip r:embed="rId3">
                <a:alphaModFix amt="0"/>
              </a:blip>
              <a:stretch>
                <a:fillRect t="-433005" r="-7656" b="-423954"/>
              </a:stretch>
            </a:blipFill>
          </p:spPr>
          <p:txBody>
            <a:bodyPr/>
            <a:lstStyle/>
            <a:p>
              <a:endParaRPr lang="en-GB"/>
            </a:p>
          </p:txBody>
        </p:sp>
        <p:sp>
          <p:nvSpPr>
            <p:cNvPr id="17" name="TextBox 17"/>
            <p:cNvSpPr txBox="1"/>
            <p:nvPr/>
          </p:nvSpPr>
          <p:spPr>
            <a:xfrm>
              <a:off x="0" y="-28575"/>
              <a:ext cx="18346414" cy="832892"/>
            </a:xfrm>
            <a:prstGeom prst="rect">
              <a:avLst/>
            </a:prstGeom>
          </p:spPr>
          <p:txBody>
            <a:bodyPr lIns="0" tIns="0" rIns="0" bIns="0" rtlCol="0" anchor="ctr"/>
            <a:lstStyle/>
            <a:p>
              <a:pPr algn="l">
                <a:lnSpc>
                  <a:spcPts val="3600"/>
                </a:lnSpc>
              </a:pPr>
              <a:r>
                <a:rPr lang="en-US" sz="3000" b="1" dirty="0" err="1">
                  <a:solidFill>
                    <a:srgbClr val="1E2761"/>
                  </a:solidFill>
                  <a:latin typeface="Arial" panose="020B0604020202020204" pitchFamily="34" charset="0"/>
                  <a:ea typeface="Times New Roman Bold"/>
                  <a:cs typeface="Arial" panose="020B0604020202020204" pitchFamily="34" charset="0"/>
                  <a:sym typeface="Times New Roman Bold"/>
                </a:rPr>
                <a:t>Behaviourist</a:t>
              </a:r>
              <a:r>
                <a:rPr lang="en-US" sz="3000" b="1" dirty="0">
                  <a:solidFill>
                    <a:srgbClr val="1E2761"/>
                  </a:solidFill>
                  <a:latin typeface="Arial" panose="020B0604020202020204" pitchFamily="34" charset="0"/>
                  <a:ea typeface="Times New Roman Bold"/>
                  <a:cs typeface="Arial" panose="020B0604020202020204" pitchFamily="34" charset="0"/>
                  <a:sym typeface="Times New Roman Bold"/>
                </a:rPr>
                <a:t> Approach</a:t>
              </a:r>
            </a:p>
          </p:txBody>
        </p:sp>
      </p:grpSp>
      <p:grpSp>
        <p:nvGrpSpPr>
          <p:cNvPr id="18" name="Group 18"/>
          <p:cNvGrpSpPr/>
          <p:nvPr/>
        </p:nvGrpSpPr>
        <p:grpSpPr>
          <a:xfrm>
            <a:off x="2192655" y="2738172"/>
            <a:ext cx="14813280" cy="1452235"/>
            <a:chOff x="0" y="0"/>
            <a:chExt cx="18346414" cy="1798609"/>
          </a:xfrm>
        </p:grpSpPr>
        <p:sp>
          <p:nvSpPr>
            <p:cNvPr id="19" name="Freeform 19"/>
            <p:cNvSpPr/>
            <p:nvPr/>
          </p:nvSpPr>
          <p:spPr>
            <a:xfrm>
              <a:off x="0" y="0"/>
              <a:ext cx="18346413" cy="1798610"/>
            </a:xfrm>
            <a:custGeom>
              <a:avLst/>
              <a:gdLst/>
              <a:ahLst/>
              <a:cxnLst/>
              <a:rect l="l" t="t" r="r" b="b"/>
              <a:pathLst>
                <a:path w="18346413" h="1798610">
                  <a:moveTo>
                    <a:pt x="0" y="0"/>
                  </a:moveTo>
                  <a:lnTo>
                    <a:pt x="18346413" y="0"/>
                  </a:lnTo>
                  <a:lnTo>
                    <a:pt x="18346413" y="1798610"/>
                  </a:lnTo>
                  <a:lnTo>
                    <a:pt x="0" y="1798610"/>
                  </a:lnTo>
                  <a:close/>
                </a:path>
              </a:pathLst>
            </a:custGeom>
            <a:blipFill>
              <a:blip r:embed="rId3">
                <a:alphaModFix amt="0"/>
              </a:blip>
              <a:stretch>
                <a:fillRect t="-173299" r="-7656" b="-154642"/>
              </a:stretch>
            </a:blipFill>
          </p:spPr>
          <p:txBody>
            <a:bodyPr/>
            <a:lstStyle/>
            <a:p>
              <a:endParaRPr lang="en-GB"/>
            </a:p>
          </p:txBody>
        </p:sp>
        <p:sp>
          <p:nvSpPr>
            <p:cNvPr id="20" name="TextBox 20"/>
            <p:cNvSpPr txBox="1"/>
            <p:nvPr/>
          </p:nvSpPr>
          <p:spPr>
            <a:xfrm>
              <a:off x="0" y="-104775"/>
              <a:ext cx="18346414" cy="1903384"/>
            </a:xfrm>
            <a:prstGeom prst="rect">
              <a:avLst/>
            </a:prstGeom>
          </p:spPr>
          <p:txBody>
            <a:bodyPr lIns="0" tIns="0" rIns="0" bIns="0" rtlCol="0" anchor="ctr"/>
            <a:lstStyle/>
            <a:p>
              <a:pPr marL="579118" lvl="1" indent="-289559" algn="l">
                <a:lnSpc>
                  <a:spcPts val="3839"/>
                </a:lnSpc>
                <a:buFont typeface="Arial"/>
                <a:buChar char="•"/>
              </a:pPr>
              <a:r>
                <a:rPr lang="en-US" sz="2399" dirty="0">
                  <a:solidFill>
                    <a:srgbClr val="2C3E50"/>
                  </a:solidFill>
                  <a:latin typeface="Arial" panose="020B0604020202020204" pitchFamily="34" charset="0"/>
                  <a:ea typeface="Times New Roman"/>
                  <a:cs typeface="Arial" panose="020B0604020202020204" pitchFamily="34" charset="0"/>
                  <a:sym typeface="Times New Roman"/>
                </a:rPr>
                <a:t>On-the-job training with immediate feedback</a:t>
              </a:r>
            </a:p>
            <a:p>
              <a:pPr marL="579118" lvl="1" indent="-289559" algn="l">
                <a:lnSpc>
                  <a:spcPts val="3839"/>
                </a:lnSpc>
                <a:buFont typeface="Arial"/>
                <a:buChar char="•"/>
              </a:pPr>
              <a:r>
                <a:rPr lang="en-US" sz="2399" dirty="0">
                  <a:solidFill>
                    <a:srgbClr val="2C3E50"/>
                  </a:solidFill>
                  <a:latin typeface="Arial" panose="020B0604020202020204" pitchFamily="34" charset="0"/>
                  <a:ea typeface="Times New Roman"/>
                  <a:cs typeface="Arial" panose="020B0604020202020204" pitchFamily="34" charset="0"/>
                  <a:sym typeface="Times New Roman"/>
                </a:rPr>
                <a:t>Positive reinforcement for achieving sales targets</a:t>
              </a:r>
            </a:p>
            <a:p>
              <a:pPr marL="579118" lvl="1" indent="-289559" algn="l">
                <a:lnSpc>
                  <a:spcPts val="3839"/>
                </a:lnSpc>
                <a:buFont typeface="Arial"/>
                <a:buChar char="•"/>
              </a:pPr>
              <a:r>
                <a:rPr lang="en-US" sz="2399" dirty="0">
                  <a:solidFill>
                    <a:srgbClr val="2C3E50"/>
                  </a:solidFill>
                  <a:latin typeface="Arial" panose="020B0604020202020204" pitchFamily="34" charset="0"/>
                  <a:ea typeface="Times New Roman"/>
                  <a:cs typeface="Arial" panose="020B0604020202020204" pitchFamily="34" charset="0"/>
                  <a:sym typeface="Times New Roman"/>
                </a:rPr>
                <a:t>Repetitive practice of systems and procedures</a:t>
              </a:r>
            </a:p>
          </p:txBody>
        </p:sp>
      </p:grpSp>
      <p:grpSp>
        <p:nvGrpSpPr>
          <p:cNvPr id="21" name="Group 21"/>
          <p:cNvGrpSpPr/>
          <p:nvPr/>
        </p:nvGrpSpPr>
        <p:grpSpPr>
          <a:xfrm>
            <a:off x="1082040" y="4568211"/>
            <a:ext cx="16459200" cy="2165697"/>
            <a:chOff x="0" y="0"/>
            <a:chExt cx="20384904" cy="2682240"/>
          </a:xfrm>
        </p:grpSpPr>
        <p:sp>
          <p:nvSpPr>
            <p:cNvPr id="22" name="Freeform 22"/>
            <p:cNvSpPr/>
            <p:nvPr/>
          </p:nvSpPr>
          <p:spPr>
            <a:xfrm>
              <a:off x="0" y="0"/>
              <a:ext cx="20384905" cy="2682240"/>
            </a:xfrm>
            <a:custGeom>
              <a:avLst/>
              <a:gdLst/>
              <a:ahLst/>
              <a:cxnLst/>
              <a:rect l="l" t="t" r="r" b="b"/>
              <a:pathLst>
                <a:path w="20384905" h="2682240">
                  <a:moveTo>
                    <a:pt x="0" y="0"/>
                  </a:moveTo>
                  <a:lnTo>
                    <a:pt x="20384905" y="0"/>
                  </a:lnTo>
                  <a:lnTo>
                    <a:pt x="20384905" y="2682240"/>
                  </a:lnTo>
                  <a:lnTo>
                    <a:pt x="0" y="2682240"/>
                  </a:lnTo>
                  <a:close/>
                </a:path>
              </a:pathLst>
            </a:custGeom>
            <a:solidFill>
              <a:srgbClr val="F5F5F5"/>
            </a:solidFill>
          </p:spPr>
          <p:txBody>
            <a:bodyPr/>
            <a:lstStyle/>
            <a:p>
              <a:endParaRPr lang="en-GB"/>
            </a:p>
          </p:txBody>
        </p:sp>
      </p:grpSp>
      <p:grpSp>
        <p:nvGrpSpPr>
          <p:cNvPr id="23" name="Group 23"/>
          <p:cNvGrpSpPr/>
          <p:nvPr/>
        </p:nvGrpSpPr>
        <p:grpSpPr>
          <a:xfrm>
            <a:off x="914400" y="4500533"/>
            <a:ext cx="146304" cy="2165697"/>
            <a:chOff x="0" y="0"/>
            <a:chExt cx="181199" cy="2682240"/>
          </a:xfrm>
        </p:grpSpPr>
        <p:sp>
          <p:nvSpPr>
            <p:cNvPr id="24" name="Freeform 24"/>
            <p:cNvSpPr/>
            <p:nvPr/>
          </p:nvSpPr>
          <p:spPr>
            <a:xfrm>
              <a:off x="0" y="0"/>
              <a:ext cx="181199" cy="2682240"/>
            </a:xfrm>
            <a:custGeom>
              <a:avLst/>
              <a:gdLst/>
              <a:ahLst/>
              <a:cxnLst/>
              <a:rect l="l" t="t" r="r" b="b"/>
              <a:pathLst>
                <a:path w="181199" h="2682240">
                  <a:moveTo>
                    <a:pt x="0" y="0"/>
                  </a:moveTo>
                  <a:lnTo>
                    <a:pt x="181199" y="0"/>
                  </a:lnTo>
                  <a:lnTo>
                    <a:pt x="181199" y="2682240"/>
                  </a:lnTo>
                  <a:lnTo>
                    <a:pt x="0" y="2682240"/>
                  </a:lnTo>
                  <a:close/>
                </a:path>
              </a:pathLst>
            </a:custGeom>
            <a:solidFill>
              <a:srgbClr val="E20714"/>
            </a:solidFill>
          </p:spPr>
          <p:txBody>
            <a:bodyPr/>
            <a:lstStyle/>
            <a:p>
              <a:endParaRPr lang="en-GB"/>
            </a:p>
          </p:txBody>
        </p:sp>
      </p:grpSp>
      <p:grpSp>
        <p:nvGrpSpPr>
          <p:cNvPr id="25" name="Group 25"/>
          <p:cNvGrpSpPr/>
          <p:nvPr/>
        </p:nvGrpSpPr>
        <p:grpSpPr>
          <a:xfrm>
            <a:off x="1246030" y="4598974"/>
            <a:ext cx="765650" cy="1206102"/>
            <a:chOff x="0" y="0"/>
            <a:chExt cx="948267" cy="1493771"/>
          </a:xfrm>
        </p:grpSpPr>
        <p:sp>
          <p:nvSpPr>
            <p:cNvPr id="26" name="Freeform 26"/>
            <p:cNvSpPr/>
            <p:nvPr/>
          </p:nvSpPr>
          <p:spPr>
            <a:xfrm>
              <a:off x="0" y="0"/>
              <a:ext cx="948267" cy="1493771"/>
            </a:xfrm>
            <a:custGeom>
              <a:avLst/>
              <a:gdLst/>
              <a:ahLst/>
              <a:cxnLst/>
              <a:rect l="l" t="t" r="r" b="b"/>
              <a:pathLst>
                <a:path w="948267" h="1493771">
                  <a:moveTo>
                    <a:pt x="0" y="0"/>
                  </a:moveTo>
                  <a:lnTo>
                    <a:pt x="948267" y="0"/>
                  </a:lnTo>
                  <a:lnTo>
                    <a:pt x="948267" y="1493771"/>
                  </a:lnTo>
                  <a:lnTo>
                    <a:pt x="0" y="1493771"/>
                  </a:lnTo>
                  <a:close/>
                </a:path>
              </a:pathLst>
            </a:custGeom>
            <a:blipFill>
              <a:blip r:embed="rId3">
                <a:alphaModFix amt="0"/>
              </a:blip>
              <a:stretch>
                <a:fillRect l="-80540" r="-83397" b="34704"/>
              </a:stretch>
            </a:blipFill>
          </p:spPr>
          <p:txBody>
            <a:bodyPr/>
            <a:lstStyle/>
            <a:p>
              <a:endParaRPr lang="en-GB"/>
            </a:p>
          </p:txBody>
        </p:sp>
        <p:sp>
          <p:nvSpPr>
            <p:cNvPr id="27" name="TextBox 27"/>
            <p:cNvSpPr txBox="1"/>
            <p:nvPr/>
          </p:nvSpPr>
          <p:spPr>
            <a:xfrm>
              <a:off x="0" y="-38100"/>
              <a:ext cx="948267" cy="1531871"/>
            </a:xfrm>
            <a:prstGeom prst="rect">
              <a:avLst/>
            </a:prstGeom>
          </p:spPr>
          <p:txBody>
            <a:bodyPr lIns="0" tIns="0" rIns="0" bIns="0" rtlCol="0" anchor="ctr"/>
            <a:lstStyle/>
            <a:p>
              <a:pPr algn="l">
                <a:lnSpc>
                  <a:spcPts val="6720"/>
                </a:lnSpc>
              </a:pPr>
              <a:r>
                <a:rPr lang="en-US" sz="5600" b="1">
                  <a:solidFill>
                    <a:srgbClr val="00539F"/>
                  </a:solidFill>
                  <a:latin typeface="Times New Roman Bold"/>
                  <a:ea typeface="Times New Roman Bold"/>
                  <a:cs typeface="Times New Roman Bold"/>
                  <a:sym typeface="Times New Roman Bold"/>
                </a:rPr>
                <a:t>2</a:t>
              </a:r>
            </a:p>
          </p:txBody>
        </p:sp>
      </p:grpSp>
      <p:grpSp>
        <p:nvGrpSpPr>
          <p:cNvPr id="28" name="Group 28"/>
          <p:cNvGrpSpPr/>
          <p:nvPr/>
        </p:nvGrpSpPr>
        <p:grpSpPr>
          <a:xfrm>
            <a:off x="2194560" y="4502415"/>
            <a:ext cx="15270481" cy="925677"/>
            <a:chOff x="0" y="-9525"/>
            <a:chExt cx="18912663" cy="1146461"/>
          </a:xfrm>
        </p:grpSpPr>
        <p:sp>
          <p:nvSpPr>
            <p:cNvPr id="29" name="Freeform 29"/>
            <p:cNvSpPr/>
            <p:nvPr/>
          </p:nvSpPr>
          <p:spPr>
            <a:xfrm>
              <a:off x="566250" y="405416"/>
              <a:ext cx="18346413" cy="731520"/>
            </a:xfrm>
            <a:custGeom>
              <a:avLst/>
              <a:gdLst/>
              <a:ahLst/>
              <a:cxnLst/>
              <a:rect l="l" t="t" r="r" b="b"/>
              <a:pathLst>
                <a:path w="18346413" h="731520">
                  <a:moveTo>
                    <a:pt x="0" y="0"/>
                  </a:moveTo>
                  <a:lnTo>
                    <a:pt x="18346413" y="0"/>
                  </a:lnTo>
                  <a:lnTo>
                    <a:pt x="18346413" y="731520"/>
                  </a:lnTo>
                  <a:lnTo>
                    <a:pt x="0" y="731520"/>
                  </a:lnTo>
                  <a:close/>
                </a:path>
              </a:pathLst>
            </a:custGeom>
            <a:blipFill>
              <a:blip r:embed="rId3">
                <a:alphaModFix amt="0"/>
              </a:blip>
              <a:stretch>
                <a:fillRect t="-476096" r="-7656" b="-476096"/>
              </a:stretch>
            </a:blipFill>
          </p:spPr>
          <p:txBody>
            <a:bodyPr/>
            <a:lstStyle/>
            <a:p>
              <a:endParaRPr lang="en-GB"/>
            </a:p>
          </p:txBody>
        </p:sp>
        <p:sp>
          <p:nvSpPr>
            <p:cNvPr id="30" name="TextBox 30"/>
            <p:cNvSpPr txBox="1"/>
            <p:nvPr/>
          </p:nvSpPr>
          <p:spPr>
            <a:xfrm>
              <a:off x="0" y="-9525"/>
              <a:ext cx="18346414" cy="741045"/>
            </a:xfrm>
            <a:prstGeom prst="rect">
              <a:avLst/>
            </a:prstGeom>
          </p:spPr>
          <p:txBody>
            <a:bodyPr lIns="0" tIns="0" rIns="0" bIns="0" rtlCol="0" anchor="ctr"/>
            <a:lstStyle/>
            <a:p>
              <a:pPr algn="l">
                <a:lnSpc>
                  <a:spcPts val="2879"/>
                </a:lnSpc>
              </a:pPr>
              <a:r>
                <a:rPr lang="en-US" sz="2400" b="1" dirty="0">
                  <a:solidFill>
                    <a:srgbClr val="1E2761"/>
                  </a:solidFill>
                  <a:latin typeface="Arial" panose="020B0604020202020204" pitchFamily="34" charset="0"/>
                  <a:ea typeface="Times New Roman Bold"/>
                  <a:cs typeface="Arial" panose="020B0604020202020204" pitchFamily="34" charset="0"/>
                  <a:sym typeface="Times New Roman Bold"/>
                </a:rPr>
                <a:t>Cognitivist Approach </a:t>
              </a:r>
            </a:p>
          </p:txBody>
        </p:sp>
      </p:grpSp>
      <p:grpSp>
        <p:nvGrpSpPr>
          <p:cNvPr id="31" name="Group 31"/>
          <p:cNvGrpSpPr/>
          <p:nvPr/>
        </p:nvGrpSpPr>
        <p:grpSpPr>
          <a:xfrm>
            <a:off x="2194560" y="5100750"/>
            <a:ext cx="14813280" cy="1452235"/>
            <a:chOff x="0" y="0"/>
            <a:chExt cx="18346414" cy="1798609"/>
          </a:xfrm>
        </p:grpSpPr>
        <p:sp>
          <p:nvSpPr>
            <p:cNvPr id="32" name="Freeform 32"/>
            <p:cNvSpPr/>
            <p:nvPr/>
          </p:nvSpPr>
          <p:spPr>
            <a:xfrm>
              <a:off x="0" y="0"/>
              <a:ext cx="18346413" cy="1798610"/>
            </a:xfrm>
            <a:custGeom>
              <a:avLst/>
              <a:gdLst/>
              <a:ahLst/>
              <a:cxnLst/>
              <a:rect l="l" t="t" r="r" b="b"/>
              <a:pathLst>
                <a:path w="18346413" h="1798610">
                  <a:moveTo>
                    <a:pt x="0" y="0"/>
                  </a:moveTo>
                  <a:lnTo>
                    <a:pt x="18346413" y="0"/>
                  </a:lnTo>
                  <a:lnTo>
                    <a:pt x="18346413" y="1798610"/>
                  </a:lnTo>
                  <a:lnTo>
                    <a:pt x="0" y="1798610"/>
                  </a:lnTo>
                  <a:close/>
                </a:path>
              </a:pathLst>
            </a:custGeom>
            <a:blipFill>
              <a:blip r:embed="rId3">
                <a:alphaModFix amt="0"/>
              </a:blip>
              <a:stretch>
                <a:fillRect t="-173299" r="-7656" b="-154642"/>
              </a:stretch>
            </a:blipFill>
          </p:spPr>
          <p:txBody>
            <a:bodyPr/>
            <a:lstStyle/>
            <a:p>
              <a:endParaRPr lang="en-GB"/>
            </a:p>
          </p:txBody>
        </p:sp>
        <p:sp>
          <p:nvSpPr>
            <p:cNvPr id="33" name="TextBox 33"/>
            <p:cNvSpPr txBox="1"/>
            <p:nvPr/>
          </p:nvSpPr>
          <p:spPr>
            <a:xfrm>
              <a:off x="0" y="-104775"/>
              <a:ext cx="18346414" cy="1903384"/>
            </a:xfrm>
            <a:prstGeom prst="rect">
              <a:avLst/>
            </a:prstGeom>
          </p:spPr>
          <p:txBody>
            <a:bodyPr lIns="0" tIns="0" rIns="0" bIns="0" rtlCol="0" anchor="ctr"/>
            <a:lstStyle/>
            <a:p>
              <a:pPr marL="579118" lvl="1" indent="-289559" algn="l">
                <a:lnSpc>
                  <a:spcPts val="3839"/>
                </a:lnSpc>
                <a:buFont typeface="Arial"/>
                <a:buChar char="•"/>
              </a:pPr>
              <a:r>
                <a:rPr lang="en-US" sz="2399" dirty="0">
                  <a:solidFill>
                    <a:srgbClr val="2C3E50"/>
                  </a:solidFill>
                  <a:latin typeface="Arial" panose="020B0604020202020204" pitchFamily="34" charset="0"/>
                  <a:ea typeface="Times New Roman"/>
                  <a:cs typeface="Arial" panose="020B0604020202020204" pitchFamily="34" charset="0"/>
                  <a:sym typeface="Times New Roman"/>
                </a:rPr>
                <a:t>E-learning modules for product knowledge</a:t>
              </a:r>
            </a:p>
            <a:p>
              <a:pPr marL="579118" lvl="1" indent="-289559" algn="l">
                <a:lnSpc>
                  <a:spcPts val="3839"/>
                </a:lnSpc>
                <a:buFont typeface="Arial"/>
                <a:buChar char="•"/>
              </a:pPr>
              <a:r>
                <a:rPr lang="en-US" sz="2399" dirty="0">
                  <a:solidFill>
                    <a:srgbClr val="2C3E50"/>
                  </a:solidFill>
                  <a:latin typeface="Arial" panose="020B0604020202020204" pitchFamily="34" charset="0"/>
                  <a:ea typeface="Times New Roman"/>
                  <a:cs typeface="Arial" panose="020B0604020202020204" pitchFamily="34" charset="0"/>
                  <a:sym typeface="Times New Roman"/>
                </a:rPr>
                <a:t>Problem-solving workshops for operational challenges</a:t>
              </a:r>
            </a:p>
            <a:p>
              <a:pPr marL="579118" lvl="1" indent="-289559" algn="l">
                <a:lnSpc>
                  <a:spcPts val="3839"/>
                </a:lnSpc>
                <a:buFont typeface="Arial"/>
                <a:buChar char="•"/>
              </a:pPr>
              <a:r>
                <a:rPr lang="en-US" sz="2399" dirty="0">
                  <a:solidFill>
                    <a:srgbClr val="2C3E50"/>
                  </a:solidFill>
                  <a:latin typeface="Arial" panose="020B0604020202020204" pitchFamily="34" charset="0"/>
                  <a:ea typeface="Times New Roman"/>
                  <a:cs typeface="Arial" panose="020B0604020202020204" pitchFamily="34" charset="0"/>
                  <a:sym typeface="Times New Roman"/>
                </a:rPr>
                <a:t>Encourages mental processing and understanding</a:t>
              </a:r>
            </a:p>
          </p:txBody>
        </p:sp>
      </p:grpSp>
      <p:grpSp>
        <p:nvGrpSpPr>
          <p:cNvPr id="34" name="Group 34"/>
          <p:cNvGrpSpPr/>
          <p:nvPr/>
        </p:nvGrpSpPr>
        <p:grpSpPr>
          <a:xfrm>
            <a:off x="914400" y="6863112"/>
            <a:ext cx="16459200" cy="2165697"/>
            <a:chOff x="0" y="0"/>
            <a:chExt cx="20384904" cy="2682240"/>
          </a:xfrm>
        </p:grpSpPr>
        <p:sp>
          <p:nvSpPr>
            <p:cNvPr id="35" name="Freeform 35"/>
            <p:cNvSpPr/>
            <p:nvPr/>
          </p:nvSpPr>
          <p:spPr>
            <a:xfrm>
              <a:off x="0" y="0"/>
              <a:ext cx="20384905" cy="2682240"/>
            </a:xfrm>
            <a:custGeom>
              <a:avLst/>
              <a:gdLst/>
              <a:ahLst/>
              <a:cxnLst/>
              <a:rect l="l" t="t" r="r" b="b"/>
              <a:pathLst>
                <a:path w="20384905" h="2682240">
                  <a:moveTo>
                    <a:pt x="0" y="0"/>
                  </a:moveTo>
                  <a:lnTo>
                    <a:pt x="20384905" y="0"/>
                  </a:lnTo>
                  <a:lnTo>
                    <a:pt x="20384905" y="2682240"/>
                  </a:lnTo>
                  <a:lnTo>
                    <a:pt x="0" y="2682240"/>
                  </a:lnTo>
                  <a:close/>
                </a:path>
              </a:pathLst>
            </a:custGeom>
            <a:solidFill>
              <a:srgbClr val="E8F4FD"/>
            </a:solidFill>
          </p:spPr>
          <p:txBody>
            <a:bodyPr/>
            <a:lstStyle/>
            <a:p>
              <a:endParaRPr lang="en-GB"/>
            </a:p>
          </p:txBody>
        </p:sp>
      </p:grpSp>
      <p:grpSp>
        <p:nvGrpSpPr>
          <p:cNvPr id="36" name="Group 36"/>
          <p:cNvGrpSpPr/>
          <p:nvPr/>
        </p:nvGrpSpPr>
        <p:grpSpPr>
          <a:xfrm>
            <a:off x="914400" y="6863112"/>
            <a:ext cx="146304" cy="2165697"/>
            <a:chOff x="0" y="0"/>
            <a:chExt cx="181199" cy="2682240"/>
          </a:xfrm>
        </p:grpSpPr>
        <p:sp>
          <p:nvSpPr>
            <p:cNvPr id="37" name="Freeform 37"/>
            <p:cNvSpPr/>
            <p:nvPr/>
          </p:nvSpPr>
          <p:spPr>
            <a:xfrm>
              <a:off x="0" y="0"/>
              <a:ext cx="181199" cy="2682240"/>
            </a:xfrm>
            <a:custGeom>
              <a:avLst/>
              <a:gdLst/>
              <a:ahLst/>
              <a:cxnLst/>
              <a:rect l="l" t="t" r="r" b="b"/>
              <a:pathLst>
                <a:path w="181199" h="2682240">
                  <a:moveTo>
                    <a:pt x="0" y="0"/>
                  </a:moveTo>
                  <a:lnTo>
                    <a:pt x="181199" y="0"/>
                  </a:lnTo>
                  <a:lnTo>
                    <a:pt x="181199" y="2682240"/>
                  </a:lnTo>
                  <a:lnTo>
                    <a:pt x="0" y="2682240"/>
                  </a:lnTo>
                  <a:close/>
                </a:path>
              </a:pathLst>
            </a:custGeom>
            <a:solidFill>
              <a:srgbClr val="E20714"/>
            </a:solidFill>
          </p:spPr>
          <p:txBody>
            <a:bodyPr/>
            <a:lstStyle/>
            <a:p>
              <a:endParaRPr lang="en-GB"/>
            </a:p>
          </p:txBody>
        </p:sp>
      </p:grpSp>
      <p:grpSp>
        <p:nvGrpSpPr>
          <p:cNvPr id="38" name="Group 38"/>
          <p:cNvGrpSpPr/>
          <p:nvPr/>
        </p:nvGrpSpPr>
        <p:grpSpPr>
          <a:xfrm>
            <a:off x="1246030" y="6961553"/>
            <a:ext cx="765650" cy="1206102"/>
            <a:chOff x="0" y="0"/>
            <a:chExt cx="948267" cy="1493771"/>
          </a:xfrm>
        </p:grpSpPr>
        <p:sp>
          <p:nvSpPr>
            <p:cNvPr id="39" name="Freeform 39"/>
            <p:cNvSpPr/>
            <p:nvPr/>
          </p:nvSpPr>
          <p:spPr>
            <a:xfrm>
              <a:off x="0" y="0"/>
              <a:ext cx="948267" cy="1493771"/>
            </a:xfrm>
            <a:custGeom>
              <a:avLst/>
              <a:gdLst/>
              <a:ahLst/>
              <a:cxnLst/>
              <a:rect l="l" t="t" r="r" b="b"/>
              <a:pathLst>
                <a:path w="948267" h="1493771">
                  <a:moveTo>
                    <a:pt x="0" y="0"/>
                  </a:moveTo>
                  <a:lnTo>
                    <a:pt x="948267" y="0"/>
                  </a:lnTo>
                  <a:lnTo>
                    <a:pt x="948267" y="1493771"/>
                  </a:lnTo>
                  <a:lnTo>
                    <a:pt x="0" y="1493771"/>
                  </a:lnTo>
                  <a:close/>
                </a:path>
              </a:pathLst>
            </a:custGeom>
            <a:blipFill>
              <a:blip r:embed="rId3">
                <a:alphaModFix amt="0"/>
              </a:blip>
              <a:stretch>
                <a:fillRect l="-80540" r="-83397" b="34704"/>
              </a:stretch>
            </a:blipFill>
          </p:spPr>
          <p:txBody>
            <a:bodyPr/>
            <a:lstStyle/>
            <a:p>
              <a:endParaRPr lang="en-GB"/>
            </a:p>
          </p:txBody>
        </p:sp>
        <p:sp>
          <p:nvSpPr>
            <p:cNvPr id="40" name="TextBox 40"/>
            <p:cNvSpPr txBox="1"/>
            <p:nvPr/>
          </p:nvSpPr>
          <p:spPr>
            <a:xfrm>
              <a:off x="0" y="-38100"/>
              <a:ext cx="948267" cy="1531871"/>
            </a:xfrm>
            <a:prstGeom prst="rect">
              <a:avLst/>
            </a:prstGeom>
          </p:spPr>
          <p:txBody>
            <a:bodyPr lIns="0" tIns="0" rIns="0" bIns="0" rtlCol="0" anchor="ctr"/>
            <a:lstStyle/>
            <a:p>
              <a:pPr algn="l">
                <a:lnSpc>
                  <a:spcPts val="6720"/>
                </a:lnSpc>
              </a:pPr>
              <a:r>
                <a:rPr lang="en-US" sz="5600" b="1">
                  <a:solidFill>
                    <a:srgbClr val="00539F"/>
                  </a:solidFill>
                  <a:latin typeface="Times New Roman Bold"/>
                  <a:ea typeface="Times New Roman Bold"/>
                  <a:cs typeface="Times New Roman Bold"/>
                  <a:sym typeface="Times New Roman Bold"/>
                </a:rPr>
                <a:t>3</a:t>
              </a:r>
            </a:p>
          </p:txBody>
        </p:sp>
      </p:grpSp>
      <p:grpSp>
        <p:nvGrpSpPr>
          <p:cNvPr id="41" name="Group 41"/>
          <p:cNvGrpSpPr/>
          <p:nvPr/>
        </p:nvGrpSpPr>
        <p:grpSpPr>
          <a:xfrm>
            <a:off x="2194560" y="6863112"/>
            <a:ext cx="14813280" cy="649422"/>
            <a:chOff x="0" y="0"/>
            <a:chExt cx="18346414" cy="804317"/>
          </a:xfrm>
        </p:grpSpPr>
        <p:sp>
          <p:nvSpPr>
            <p:cNvPr id="42" name="Freeform 42"/>
            <p:cNvSpPr/>
            <p:nvPr/>
          </p:nvSpPr>
          <p:spPr>
            <a:xfrm>
              <a:off x="0" y="0"/>
              <a:ext cx="18346413" cy="804317"/>
            </a:xfrm>
            <a:custGeom>
              <a:avLst/>
              <a:gdLst/>
              <a:ahLst/>
              <a:cxnLst/>
              <a:rect l="l" t="t" r="r" b="b"/>
              <a:pathLst>
                <a:path w="18346413" h="804317">
                  <a:moveTo>
                    <a:pt x="0" y="0"/>
                  </a:moveTo>
                  <a:lnTo>
                    <a:pt x="18346413" y="0"/>
                  </a:lnTo>
                  <a:lnTo>
                    <a:pt x="18346413" y="804317"/>
                  </a:lnTo>
                  <a:lnTo>
                    <a:pt x="0" y="804317"/>
                  </a:lnTo>
                  <a:close/>
                </a:path>
              </a:pathLst>
            </a:custGeom>
            <a:blipFill>
              <a:blip r:embed="rId3">
                <a:alphaModFix amt="0"/>
              </a:blip>
              <a:stretch>
                <a:fillRect t="-433005" r="-7656" b="-423954"/>
              </a:stretch>
            </a:blipFill>
          </p:spPr>
          <p:txBody>
            <a:bodyPr/>
            <a:lstStyle/>
            <a:p>
              <a:endParaRPr lang="en-GB"/>
            </a:p>
          </p:txBody>
        </p:sp>
        <p:sp>
          <p:nvSpPr>
            <p:cNvPr id="43" name="TextBox 43"/>
            <p:cNvSpPr txBox="1"/>
            <p:nvPr/>
          </p:nvSpPr>
          <p:spPr>
            <a:xfrm>
              <a:off x="0" y="-28575"/>
              <a:ext cx="18346414" cy="832892"/>
            </a:xfrm>
            <a:prstGeom prst="rect">
              <a:avLst/>
            </a:prstGeom>
          </p:spPr>
          <p:txBody>
            <a:bodyPr lIns="0" tIns="0" rIns="0" bIns="0" rtlCol="0" anchor="ctr"/>
            <a:lstStyle/>
            <a:p>
              <a:pPr algn="l">
                <a:lnSpc>
                  <a:spcPts val="3600"/>
                </a:lnSpc>
              </a:pPr>
              <a:r>
                <a:rPr lang="en-US" sz="3000" b="1" dirty="0">
                  <a:solidFill>
                    <a:srgbClr val="1E2761"/>
                  </a:solidFill>
                  <a:latin typeface="Arial" panose="020B0604020202020204" pitchFamily="34" charset="0"/>
                  <a:ea typeface="Times New Roman Bold"/>
                  <a:cs typeface="Arial" panose="020B0604020202020204" pitchFamily="34" charset="0"/>
                  <a:sym typeface="Times New Roman Bold"/>
                </a:rPr>
                <a:t>Humanist or Experiential Learning</a:t>
              </a:r>
            </a:p>
          </p:txBody>
        </p:sp>
      </p:grpSp>
      <p:grpSp>
        <p:nvGrpSpPr>
          <p:cNvPr id="44" name="Group 44"/>
          <p:cNvGrpSpPr/>
          <p:nvPr/>
        </p:nvGrpSpPr>
        <p:grpSpPr>
          <a:xfrm>
            <a:off x="2194560" y="7512534"/>
            <a:ext cx="14813280" cy="1452235"/>
            <a:chOff x="0" y="0"/>
            <a:chExt cx="18346414" cy="1798609"/>
          </a:xfrm>
        </p:grpSpPr>
        <p:sp>
          <p:nvSpPr>
            <p:cNvPr id="45" name="Freeform 45"/>
            <p:cNvSpPr/>
            <p:nvPr/>
          </p:nvSpPr>
          <p:spPr>
            <a:xfrm>
              <a:off x="0" y="0"/>
              <a:ext cx="18346413" cy="1798610"/>
            </a:xfrm>
            <a:custGeom>
              <a:avLst/>
              <a:gdLst/>
              <a:ahLst/>
              <a:cxnLst/>
              <a:rect l="l" t="t" r="r" b="b"/>
              <a:pathLst>
                <a:path w="18346413" h="1798610">
                  <a:moveTo>
                    <a:pt x="0" y="0"/>
                  </a:moveTo>
                  <a:lnTo>
                    <a:pt x="18346413" y="0"/>
                  </a:lnTo>
                  <a:lnTo>
                    <a:pt x="18346413" y="1798610"/>
                  </a:lnTo>
                  <a:lnTo>
                    <a:pt x="0" y="1798610"/>
                  </a:lnTo>
                  <a:close/>
                </a:path>
              </a:pathLst>
            </a:custGeom>
            <a:blipFill>
              <a:blip r:embed="rId3">
                <a:alphaModFix amt="0"/>
              </a:blip>
              <a:stretch>
                <a:fillRect t="-173299" r="-7656" b="-154642"/>
              </a:stretch>
            </a:blipFill>
          </p:spPr>
          <p:txBody>
            <a:bodyPr/>
            <a:lstStyle/>
            <a:p>
              <a:endParaRPr lang="en-GB"/>
            </a:p>
          </p:txBody>
        </p:sp>
        <p:sp>
          <p:nvSpPr>
            <p:cNvPr id="46" name="TextBox 46"/>
            <p:cNvSpPr txBox="1"/>
            <p:nvPr/>
          </p:nvSpPr>
          <p:spPr>
            <a:xfrm>
              <a:off x="0" y="-104775"/>
              <a:ext cx="18346414" cy="1903384"/>
            </a:xfrm>
            <a:prstGeom prst="rect">
              <a:avLst/>
            </a:prstGeom>
          </p:spPr>
          <p:txBody>
            <a:bodyPr lIns="0" tIns="0" rIns="0" bIns="0" rtlCol="0" anchor="ctr"/>
            <a:lstStyle/>
            <a:p>
              <a:pPr marL="579118" lvl="1" indent="-289559" algn="l">
                <a:lnSpc>
                  <a:spcPts val="3839"/>
                </a:lnSpc>
                <a:buFont typeface="Arial"/>
                <a:buChar char="•"/>
              </a:pPr>
              <a:r>
                <a:rPr lang="en-US" sz="2399" dirty="0">
                  <a:solidFill>
                    <a:srgbClr val="2C3E50"/>
                  </a:solidFill>
                  <a:latin typeface="Arial" panose="020B0604020202020204" pitchFamily="34" charset="0"/>
                  <a:ea typeface="Times New Roman"/>
                  <a:cs typeface="Arial" panose="020B0604020202020204" pitchFamily="34" charset="0"/>
                  <a:sym typeface="Times New Roman"/>
                </a:rPr>
                <a:t>Mentoring from experienced store managers</a:t>
              </a:r>
            </a:p>
            <a:p>
              <a:pPr marL="579118" lvl="1" indent="-289559" algn="l">
                <a:lnSpc>
                  <a:spcPts val="3839"/>
                </a:lnSpc>
                <a:buFont typeface="Arial"/>
                <a:buChar char="•"/>
              </a:pPr>
              <a:r>
                <a:rPr lang="en-US" sz="2399" dirty="0">
                  <a:solidFill>
                    <a:srgbClr val="2C3E50"/>
                  </a:solidFill>
                  <a:latin typeface="Arial" panose="020B0604020202020204" pitchFamily="34" charset="0"/>
                  <a:ea typeface="Times New Roman"/>
                  <a:cs typeface="Arial" panose="020B0604020202020204" pitchFamily="34" charset="0"/>
                  <a:sym typeface="Times New Roman"/>
                </a:rPr>
                <a:t>Reflective practice through regular reviews</a:t>
              </a:r>
            </a:p>
            <a:p>
              <a:pPr marL="579118" lvl="1" indent="-289559" algn="l">
                <a:lnSpc>
                  <a:spcPts val="3839"/>
                </a:lnSpc>
                <a:buFont typeface="Arial"/>
                <a:buChar char="•"/>
              </a:pPr>
              <a:r>
                <a:rPr lang="en-US" sz="2399" dirty="0">
                  <a:solidFill>
                    <a:srgbClr val="2C3E50"/>
                  </a:solidFill>
                  <a:latin typeface="Arial" panose="020B0604020202020204" pitchFamily="34" charset="0"/>
                  <a:ea typeface="Times New Roman"/>
                  <a:cs typeface="Arial" panose="020B0604020202020204" pitchFamily="34" charset="0"/>
                  <a:sym typeface="Times New Roman"/>
                </a:rPr>
                <a:t>Learning from real-world experiences and mistakes</a:t>
              </a:r>
            </a:p>
          </p:txBody>
        </p:sp>
      </p:grpSp>
      <p:grpSp>
        <p:nvGrpSpPr>
          <p:cNvPr id="47" name="Group 47"/>
          <p:cNvGrpSpPr/>
          <p:nvPr/>
        </p:nvGrpSpPr>
        <p:grpSpPr>
          <a:xfrm>
            <a:off x="914400" y="9326880"/>
            <a:ext cx="16459200" cy="731520"/>
            <a:chOff x="0" y="0"/>
            <a:chExt cx="21945600" cy="975360"/>
          </a:xfrm>
        </p:grpSpPr>
        <p:sp>
          <p:nvSpPr>
            <p:cNvPr id="48" name="Freeform 48"/>
            <p:cNvSpPr/>
            <p:nvPr/>
          </p:nvSpPr>
          <p:spPr>
            <a:xfrm>
              <a:off x="0" y="0"/>
              <a:ext cx="21945600" cy="975360"/>
            </a:xfrm>
            <a:custGeom>
              <a:avLst/>
              <a:gdLst/>
              <a:ahLst/>
              <a:cxnLst/>
              <a:rect l="l" t="t" r="r" b="b"/>
              <a:pathLst>
                <a:path w="21945600" h="975360">
                  <a:moveTo>
                    <a:pt x="0" y="0"/>
                  </a:moveTo>
                  <a:lnTo>
                    <a:pt x="21945600" y="0"/>
                  </a:lnTo>
                  <a:lnTo>
                    <a:pt x="21945600" y="975360"/>
                  </a:lnTo>
                  <a:lnTo>
                    <a:pt x="0" y="975360"/>
                  </a:lnTo>
                  <a:close/>
                </a:path>
              </a:pathLst>
            </a:custGeom>
            <a:solidFill>
              <a:srgbClr val="00539F"/>
            </a:solidFill>
          </p:spPr>
          <p:txBody>
            <a:bodyPr/>
            <a:lstStyle/>
            <a:p>
              <a:endParaRPr lang="en-GB"/>
            </a:p>
          </p:txBody>
        </p:sp>
      </p:grpSp>
      <p:grpSp>
        <p:nvGrpSpPr>
          <p:cNvPr id="49" name="Group 49"/>
          <p:cNvGrpSpPr/>
          <p:nvPr/>
        </p:nvGrpSpPr>
        <p:grpSpPr>
          <a:xfrm>
            <a:off x="1280160" y="9418320"/>
            <a:ext cx="15727680" cy="555402"/>
            <a:chOff x="0" y="0"/>
            <a:chExt cx="20970240" cy="740536"/>
          </a:xfrm>
        </p:grpSpPr>
        <p:sp>
          <p:nvSpPr>
            <p:cNvPr id="50" name="Freeform 50"/>
            <p:cNvSpPr/>
            <p:nvPr/>
          </p:nvSpPr>
          <p:spPr>
            <a:xfrm>
              <a:off x="0" y="0"/>
              <a:ext cx="20970239" cy="740536"/>
            </a:xfrm>
            <a:custGeom>
              <a:avLst/>
              <a:gdLst/>
              <a:ahLst/>
              <a:cxnLst/>
              <a:rect l="l" t="t" r="r" b="b"/>
              <a:pathLst>
                <a:path w="20970239" h="740536">
                  <a:moveTo>
                    <a:pt x="0" y="0"/>
                  </a:moveTo>
                  <a:lnTo>
                    <a:pt x="20970239" y="0"/>
                  </a:lnTo>
                  <a:lnTo>
                    <a:pt x="20970239" y="740536"/>
                  </a:lnTo>
                  <a:lnTo>
                    <a:pt x="0" y="740536"/>
                  </a:lnTo>
                  <a:close/>
                </a:path>
              </a:pathLst>
            </a:custGeom>
            <a:blipFill>
              <a:blip r:embed="rId3">
                <a:alphaModFix amt="0"/>
              </a:blip>
              <a:stretch>
                <a:fillRect t="-502379" b="-501162"/>
              </a:stretch>
            </a:blipFill>
          </p:spPr>
          <p:txBody>
            <a:bodyPr/>
            <a:lstStyle/>
            <a:p>
              <a:endParaRPr lang="en-GB"/>
            </a:p>
          </p:txBody>
        </p:sp>
        <p:sp>
          <p:nvSpPr>
            <p:cNvPr id="51" name="TextBox 51"/>
            <p:cNvSpPr txBox="1"/>
            <p:nvPr/>
          </p:nvSpPr>
          <p:spPr>
            <a:xfrm>
              <a:off x="0" y="-19050"/>
              <a:ext cx="20970240" cy="759586"/>
            </a:xfrm>
            <a:prstGeom prst="rect">
              <a:avLst/>
            </a:prstGeom>
          </p:spPr>
          <p:txBody>
            <a:bodyPr lIns="0" tIns="0" rIns="0" bIns="0" rtlCol="0" anchor="ctr"/>
            <a:lstStyle/>
            <a:p>
              <a:pPr algn="ctr">
                <a:lnSpc>
                  <a:spcPts val="3359"/>
                </a:lnSpc>
              </a:pPr>
              <a:r>
                <a:rPr lang="en-US" sz="2799" b="1" dirty="0">
                  <a:solidFill>
                    <a:srgbClr val="FFFFFF"/>
                  </a:solidFill>
                  <a:latin typeface="Arial" panose="020B0604020202020204" pitchFamily="34" charset="0"/>
                  <a:ea typeface="Times New Roman Bold"/>
                  <a:cs typeface="Arial" panose="020B0604020202020204" pitchFamily="34" charset="0"/>
                  <a:sym typeface="Times New Roman Bold"/>
                </a:rPr>
                <a:t>Recommendation: Blended approach combining all three theories for effective development</a:t>
              </a: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grpSp>
        <p:nvGrpSpPr>
          <p:cNvPr id="2" name="Group 2"/>
          <p:cNvGrpSpPr/>
          <p:nvPr/>
        </p:nvGrpSpPr>
        <p:grpSpPr>
          <a:xfrm>
            <a:off x="914400" y="914400"/>
            <a:ext cx="6172200" cy="1599109"/>
            <a:chOff x="0" y="0"/>
            <a:chExt cx="7058961" cy="2132145"/>
          </a:xfrm>
        </p:grpSpPr>
        <p:sp>
          <p:nvSpPr>
            <p:cNvPr id="3" name="Freeform 3"/>
            <p:cNvSpPr/>
            <p:nvPr/>
          </p:nvSpPr>
          <p:spPr>
            <a:xfrm>
              <a:off x="0" y="0"/>
              <a:ext cx="7058961" cy="2132145"/>
            </a:xfrm>
            <a:custGeom>
              <a:avLst/>
              <a:gdLst/>
              <a:ahLst/>
              <a:cxnLst/>
              <a:rect l="l" t="t" r="r" b="b"/>
              <a:pathLst>
                <a:path w="7058961" h="2132145">
                  <a:moveTo>
                    <a:pt x="0" y="0"/>
                  </a:moveTo>
                  <a:lnTo>
                    <a:pt x="7058961" y="0"/>
                  </a:lnTo>
                  <a:lnTo>
                    <a:pt x="7058961" y="2132145"/>
                  </a:lnTo>
                  <a:lnTo>
                    <a:pt x="0" y="2132145"/>
                  </a:lnTo>
                  <a:close/>
                </a:path>
              </a:pathLst>
            </a:custGeom>
            <a:blipFill>
              <a:blip r:embed="rId3">
                <a:alphaModFix amt="0"/>
              </a:blip>
              <a:stretch>
                <a:fillRect t="-166245" r="-210889" b="-134863"/>
              </a:stretch>
            </a:blipFill>
          </p:spPr>
          <p:txBody>
            <a:bodyPr/>
            <a:lstStyle/>
            <a:p>
              <a:endParaRPr lang="en-GB"/>
            </a:p>
          </p:txBody>
        </p:sp>
        <p:sp>
          <p:nvSpPr>
            <p:cNvPr id="4" name="TextBox 4"/>
            <p:cNvSpPr txBox="1"/>
            <p:nvPr/>
          </p:nvSpPr>
          <p:spPr>
            <a:xfrm>
              <a:off x="0" y="-38100"/>
              <a:ext cx="7058961" cy="2170245"/>
            </a:xfrm>
            <a:prstGeom prst="rect">
              <a:avLst/>
            </a:prstGeom>
          </p:spPr>
          <p:txBody>
            <a:bodyPr lIns="0" tIns="0" rIns="0" bIns="0" rtlCol="0" anchor="ctr"/>
            <a:lstStyle/>
            <a:p>
              <a:pPr algn="l">
                <a:lnSpc>
                  <a:spcPts val="9600"/>
                </a:lnSpc>
              </a:pPr>
              <a:r>
                <a:rPr lang="en-US" sz="8000" b="1" dirty="0">
                  <a:solidFill>
                    <a:srgbClr val="2C3E50"/>
                  </a:solidFill>
                  <a:latin typeface="Arial" panose="020B0604020202020204" pitchFamily="34" charset="0"/>
                  <a:ea typeface="Times New Roman Bold"/>
                  <a:cs typeface="Arial" panose="020B0604020202020204" pitchFamily="34" charset="0"/>
                  <a:sym typeface="Times New Roman Bold"/>
                </a:rPr>
                <a:t>Conclusion</a:t>
              </a:r>
            </a:p>
          </p:txBody>
        </p:sp>
      </p:grpSp>
      <p:grpSp>
        <p:nvGrpSpPr>
          <p:cNvPr id="5" name="Group 5"/>
          <p:cNvGrpSpPr/>
          <p:nvPr/>
        </p:nvGrpSpPr>
        <p:grpSpPr>
          <a:xfrm>
            <a:off x="7442311" y="1316558"/>
            <a:ext cx="4258759" cy="818710"/>
            <a:chOff x="0" y="0"/>
            <a:chExt cx="5678345" cy="1091613"/>
          </a:xfrm>
        </p:grpSpPr>
        <p:sp>
          <p:nvSpPr>
            <p:cNvPr id="6" name="Freeform 6"/>
            <p:cNvSpPr/>
            <p:nvPr/>
          </p:nvSpPr>
          <p:spPr>
            <a:xfrm>
              <a:off x="0" y="0"/>
              <a:ext cx="5678345" cy="1091613"/>
            </a:xfrm>
            <a:custGeom>
              <a:avLst/>
              <a:gdLst/>
              <a:ahLst/>
              <a:cxnLst/>
              <a:rect l="l" t="t" r="r" b="b"/>
              <a:pathLst>
                <a:path w="5678345" h="1091613">
                  <a:moveTo>
                    <a:pt x="0" y="0"/>
                  </a:moveTo>
                  <a:lnTo>
                    <a:pt x="5678345" y="0"/>
                  </a:lnTo>
                  <a:lnTo>
                    <a:pt x="5678345" y="1091613"/>
                  </a:lnTo>
                  <a:lnTo>
                    <a:pt x="0" y="1091613"/>
                  </a:lnTo>
                  <a:close/>
                </a:path>
              </a:pathLst>
            </a:custGeom>
            <a:blipFill>
              <a:blip r:embed="rId3">
                <a:alphaModFix amt="0"/>
              </a:blip>
              <a:stretch>
                <a:fillRect t="-347048" r="-286478" b="-336398"/>
              </a:stretch>
            </a:blipFill>
          </p:spPr>
          <p:txBody>
            <a:bodyPr/>
            <a:lstStyle/>
            <a:p>
              <a:endParaRPr lang="en-GB"/>
            </a:p>
          </p:txBody>
        </p:sp>
        <p:sp>
          <p:nvSpPr>
            <p:cNvPr id="7" name="TextBox 7"/>
            <p:cNvSpPr txBox="1"/>
            <p:nvPr/>
          </p:nvSpPr>
          <p:spPr>
            <a:xfrm>
              <a:off x="0" y="-28575"/>
              <a:ext cx="5678345" cy="1120188"/>
            </a:xfrm>
            <a:prstGeom prst="rect">
              <a:avLst/>
            </a:prstGeom>
          </p:spPr>
          <p:txBody>
            <a:bodyPr lIns="0" tIns="0" rIns="0" bIns="0" rtlCol="0" anchor="ctr"/>
            <a:lstStyle/>
            <a:p>
              <a:pPr algn="l">
                <a:lnSpc>
                  <a:spcPts val="4920"/>
                </a:lnSpc>
              </a:pPr>
              <a:r>
                <a:rPr lang="en-US" sz="4100" i="1" dirty="0">
                  <a:solidFill>
                    <a:srgbClr val="004052"/>
                  </a:solidFill>
                  <a:latin typeface="Arial" panose="020B0604020202020204" pitchFamily="34" charset="0"/>
                  <a:ea typeface="Times New Roman Italics"/>
                  <a:cs typeface="Arial" panose="020B0604020202020204" pitchFamily="34" charset="0"/>
                  <a:sym typeface="Times New Roman Italics"/>
                </a:rPr>
                <a:t>Key Takeaways</a:t>
              </a:r>
            </a:p>
          </p:txBody>
        </p:sp>
      </p:grpSp>
      <p:grpSp>
        <p:nvGrpSpPr>
          <p:cNvPr id="8" name="Group 8"/>
          <p:cNvGrpSpPr/>
          <p:nvPr/>
        </p:nvGrpSpPr>
        <p:grpSpPr>
          <a:xfrm>
            <a:off x="1028700" y="2738669"/>
            <a:ext cx="1730009" cy="1730009"/>
            <a:chOff x="0" y="0"/>
            <a:chExt cx="812800" cy="812800"/>
          </a:xfrm>
        </p:grpSpPr>
        <p:sp>
          <p:nvSpPr>
            <p:cNvPr id="9" name="Freeform 9"/>
            <p:cNvSpPr/>
            <p:nvPr/>
          </p:nvSpPr>
          <p:spPr>
            <a:xfrm>
              <a:off x="0" y="0"/>
              <a:ext cx="812800" cy="812800"/>
            </a:xfrm>
            <a:custGeom>
              <a:avLst/>
              <a:gdLst/>
              <a:ahLst/>
              <a:cxnLst/>
              <a:rect l="l" t="t" r="r" b="b"/>
              <a:pathLst>
                <a:path w="812800" h="812800">
                  <a:moveTo>
                    <a:pt x="143202" y="0"/>
                  </a:moveTo>
                  <a:lnTo>
                    <a:pt x="669598" y="0"/>
                  </a:lnTo>
                  <a:cubicBezTo>
                    <a:pt x="748686" y="0"/>
                    <a:pt x="812800" y="64114"/>
                    <a:pt x="812800" y="143202"/>
                  </a:cubicBezTo>
                  <a:lnTo>
                    <a:pt x="812800" y="669598"/>
                  </a:lnTo>
                  <a:cubicBezTo>
                    <a:pt x="812800" y="748686"/>
                    <a:pt x="748686" y="812800"/>
                    <a:pt x="669598" y="812800"/>
                  </a:cubicBezTo>
                  <a:lnTo>
                    <a:pt x="143202" y="812800"/>
                  </a:lnTo>
                  <a:cubicBezTo>
                    <a:pt x="64114" y="812800"/>
                    <a:pt x="0" y="748686"/>
                    <a:pt x="0" y="669598"/>
                  </a:cubicBezTo>
                  <a:lnTo>
                    <a:pt x="0" y="143202"/>
                  </a:lnTo>
                  <a:cubicBezTo>
                    <a:pt x="0" y="64114"/>
                    <a:pt x="64114" y="0"/>
                    <a:pt x="143202" y="0"/>
                  </a:cubicBezTo>
                  <a:close/>
                </a:path>
              </a:pathLst>
            </a:custGeom>
            <a:solidFill>
              <a:srgbClr val="9366E4"/>
            </a:solidFill>
          </p:spPr>
          <p:txBody>
            <a:bodyPr/>
            <a:lstStyle/>
            <a:p>
              <a:endParaRPr lang="en-GB"/>
            </a:p>
          </p:txBody>
        </p:sp>
        <p:sp>
          <p:nvSpPr>
            <p:cNvPr id="10" name="TextBox 10"/>
            <p:cNvSpPr txBox="1"/>
            <p:nvPr/>
          </p:nvSpPr>
          <p:spPr>
            <a:xfrm>
              <a:off x="0" y="-47625"/>
              <a:ext cx="812800" cy="860425"/>
            </a:xfrm>
            <a:prstGeom prst="rect">
              <a:avLst/>
            </a:prstGeom>
          </p:spPr>
          <p:txBody>
            <a:bodyPr lIns="53025" tIns="53025" rIns="53025" bIns="53025" rtlCol="0" anchor="ctr"/>
            <a:lstStyle/>
            <a:p>
              <a:pPr algn="ctr">
                <a:lnSpc>
                  <a:spcPts val="2400"/>
                </a:lnSpc>
              </a:pPr>
              <a:endParaRPr/>
            </a:p>
          </p:txBody>
        </p:sp>
      </p:grpSp>
      <p:grpSp>
        <p:nvGrpSpPr>
          <p:cNvPr id="11" name="Group 11"/>
          <p:cNvGrpSpPr/>
          <p:nvPr/>
        </p:nvGrpSpPr>
        <p:grpSpPr>
          <a:xfrm>
            <a:off x="2961194" y="2738669"/>
            <a:ext cx="5908477" cy="1730009"/>
            <a:chOff x="0" y="0"/>
            <a:chExt cx="2775945" cy="812800"/>
          </a:xfrm>
        </p:grpSpPr>
        <p:sp>
          <p:nvSpPr>
            <p:cNvPr id="12" name="Freeform 12"/>
            <p:cNvSpPr/>
            <p:nvPr/>
          </p:nvSpPr>
          <p:spPr>
            <a:xfrm>
              <a:off x="0" y="0"/>
              <a:ext cx="2775945" cy="812800"/>
            </a:xfrm>
            <a:custGeom>
              <a:avLst/>
              <a:gdLst/>
              <a:ahLst/>
              <a:cxnLst/>
              <a:rect l="l" t="t" r="r" b="b"/>
              <a:pathLst>
                <a:path w="2775945" h="812800">
                  <a:moveTo>
                    <a:pt x="41930" y="0"/>
                  </a:moveTo>
                  <a:lnTo>
                    <a:pt x="2734015" y="0"/>
                  </a:lnTo>
                  <a:cubicBezTo>
                    <a:pt x="2745136" y="0"/>
                    <a:pt x="2755801" y="4418"/>
                    <a:pt x="2763664" y="12281"/>
                  </a:cubicBezTo>
                  <a:cubicBezTo>
                    <a:pt x="2771527" y="20144"/>
                    <a:pt x="2775945" y="30809"/>
                    <a:pt x="2775945" y="41930"/>
                  </a:cubicBezTo>
                  <a:lnTo>
                    <a:pt x="2775945" y="770870"/>
                  </a:lnTo>
                  <a:cubicBezTo>
                    <a:pt x="2775945" y="781991"/>
                    <a:pt x="2771527" y="792656"/>
                    <a:pt x="2763664" y="800519"/>
                  </a:cubicBezTo>
                  <a:cubicBezTo>
                    <a:pt x="2755801" y="808382"/>
                    <a:pt x="2745136" y="812800"/>
                    <a:pt x="2734015" y="812800"/>
                  </a:cubicBezTo>
                  <a:lnTo>
                    <a:pt x="41930" y="812800"/>
                  </a:lnTo>
                  <a:cubicBezTo>
                    <a:pt x="30809" y="812800"/>
                    <a:pt x="20144" y="808382"/>
                    <a:pt x="12281" y="800519"/>
                  </a:cubicBezTo>
                  <a:cubicBezTo>
                    <a:pt x="4418" y="792656"/>
                    <a:pt x="0" y="781991"/>
                    <a:pt x="0" y="770870"/>
                  </a:cubicBezTo>
                  <a:lnTo>
                    <a:pt x="0" y="41930"/>
                  </a:lnTo>
                  <a:cubicBezTo>
                    <a:pt x="0" y="30809"/>
                    <a:pt x="4418" y="20144"/>
                    <a:pt x="12281" y="12281"/>
                  </a:cubicBezTo>
                  <a:cubicBezTo>
                    <a:pt x="20144" y="4418"/>
                    <a:pt x="30809" y="0"/>
                    <a:pt x="41930" y="0"/>
                  </a:cubicBezTo>
                  <a:close/>
                </a:path>
              </a:pathLst>
            </a:custGeom>
            <a:solidFill>
              <a:srgbClr val="EAE0FF"/>
            </a:solidFill>
            <a:ln cap="rnd">
              <a:noFill/>
              <a:prstDash val="solid"/>
              <a:round/>
            </a:ln>
          </p:spPr>
          <p:txBody>
            <a:bodyPr/>
            <a:lstStyle/>
            <a:p>
              <a:endParaRPr lang="en-GB"/>
            </a:p>
          </p:txBody>
        </p:sp>
        <p:sp>
          <p:nvSpPr>
            <p:cNvPr id="13" name="TextBox 13"/>
            <p:cNvSpPr txBox="1"/>
            <p:nvPr/>
          </p:nvSpPr>
          <p:spPr>
            <a:xfrm>
              <a:off x="0" y="-47625"/>
              <a:ext cx="2775945" cy="860425"/>
            </a:xfrm>
            <a:prstGeom prst="rect">
              <a:avLst/>
            </a:prstGeom>
          </p:spPr>
          <p:txBody>
            <a:bodyPr lIns="53025" tIns="53025" rIns="53025" bIns="53025" rtlCol="0" anchor="ctr"/>
            <a:lstStyle/>
            <a:p>
              <a:pPr marL="0" lvl="0" indent="0" algn="ctr">
                <a:lnSpc>
                  <a:spcPts val="2400"/>
                </a:lnSpc>
                <a:spcBef>
                  <a:spcPct val="0"/>
                </a:spcBef>
              </a:pPr>
              <a:endParaRPr/>
            </a:p>
          </p:txBody>
        </p:sp>
      </p:grpSp>
      <p:grpSp>
        <p:nvGrpSpPr>
          <p:cNvPr id="14" name="Group 14"/>
          <p:cNvGrpSpPr/>
          <p:nvPr/>
        </p:nvGrpSpPr>
        <p:grpSpPr>
          <a:xfrm>
            <a:off x="1039052" y="5278498"/>
            <a:ext cx="1730009" cy="1730009"/>
            <a:chOff x="0" y="0"/>
            <a:chExt cx="812800" cy="812800"/>
          </a:xfrm>
        </p:grpSpPr>
        <p:sp>
          <p:nvSpPr>
            <p:cNvPr id="15" name="Freeform 15"/>
            <p:cNvSpPr/>
            <p:nvPr/>
          </p:nvSpPr>
          <p:spPr>
            <a:xfrm>
              <a:off x="0" y="0"/>
              <a:ext cx="812800" cy="812800"/>
            </a:xfrm>
            <a:custGeom>
              <a:avLst/>
              <a:gdLst/>
              <a:ahLst/>
              <a:cxnLst/>
              <a:rect l="l" t="t" r="r" b="b"/>
              <a:pathLst>
                <a:path w="812800" h="812800">
                  <a:moveTo>
                    <a:pt x="143202" y="0"/>
                  </a:moveTo>
                  <a:lnTo>
                    <a:pt x="669598" y="0"/>
                  </a:lnTo>
                  <a:cubicBezTo>
                    <a:pt x="748686" y="0"/>
                    <a:pt x="812800" y="64114"/>
                    <a:pt x="812800" y="143202"/>
                  </a:cubicBezTo>
                  <a:lnTo>
                    <a:pt x="812800" y="669598"/>
                  </a:lnTo>
                  <a:cubicBezTo>
                    <a:pt x="812800" y="748686"/>
                    <a:pt x="748686" y="812800"/>
                    <a:pt x="669598" y="812800"/>
                  </a:cubicBezTo>
                  <a:lnTo>
                    <a:pt x="143202" y="812800"/>
                  </a:lnTo>
                  <a:cubicBezTo>
                    <a:pt x="64114" y="812800"/>
                    <a:pt x="0" y="748686"/>
                    <a:pt x="0" y="669598"/>
                  </a:cubicBezTo>
                  <a:lnTo>
                    <a:pt x="0" y="143202"/>
                  </a:lnTo>
                  <a:cubicBezTo>
                    <a:pt x="0" y="64114"/>
                    <a:pt x="64114" y="0"/>
                    <a:pt x="143202" y="0"/>
                  </a:cubicBezTo>
                  <a:close/>
                </a:path>
              </a:pathLst>
            </a:custGeom>
            <a:solidFill>
              <a:srgbClr val="DDA707"/>
            </a:solidFill>
            <a:ln cap="rnd">
              <a:noFill/>
              <a:prstDash val="solid"/>
              <a:round/>
            </a:ln>
          </p:spPr>
          <p:txBody>
            <a:bodyPr/>
            <a:lstStyle/>
            <a:p>
              <a:endParaRPr lang="en-GB"/>
            </a:p>
          </p:txBody>
        </p:sp>
        <p:sp>
          <p:nvSpPr>
            <p:cNvPr id="16" name="TextBox 16"/>
            <p:cNvSpPr txBox="1"/>
            <p:nvPr/>
          </p:nvSpPr>
          <p:spPr>
            <a:xfrm>
              <a:off x="0" y="-47625"/>
              <a:ext cx="812800" cy="860425"/>
            </a:xfrm>
            <a:prstGeom prst="rect">
              <a:avLst/>
            </a:prstGeom>
          </p:spPr>
          <p:txBody>
            <a:bodyPr lIns="53025" tIns="53025" rIns="53025" bIns="53025" rtlCol="0" anchor="ctr"/>
            <a:lstStyle/>
            <a:p>
              <a:pPr marL="0" lvl="0" indent="0" algn="ctr">
                <a:lnSpc>
                  <a:spcPts val="2400"/>
                </a:lnSpc>
                <a:spcBef>
                  <a:spcPct val="0"/>
                </a:spcBef>
              </a:pPr>
              <a:endParaRPr/>
            </a:p>
          </p:txBody>
        </p:sp>
      </p:grpSp>
      <p:grpSp>
        <p:nvGrpSpPr>
          <p:cNvPr id="17" name="Group 17"/>
          <p:cNvGrpSpPr/>
          <p:nvPr/>
        </p:nvGrpSpPr>
        <p:grpSpPr>
          <a:xfrm>
            <a:off x="1039052" y="7813822"/>
            <a:ext cx="1730009" cy="1730009"/>
            <a:chOff x="0" y="0"/>
            <a:chExt cx="812800" cy="812800"/>
          </a:xfrm>
        </p:grpSpPr>
        <p:sp>
          <p:nvSpPr>
            <p:cNvPr id="18" name="Freeform 18"/>
            <p:cNvSpPr/>
            <p:nvPr/>
          </p:nvSpPr>
          <p:spPr>
            <a:xfrm>
              <a:off x="0" y="0"/>
              <a:ext cx="812800" cy="812800"/>
            </a:xfrm>
            <a:custGeom>
              <a:avLst/>
              <a:gdLst/>
              <a:ahLst/>
              <a:cxnLst/>
              <a:rect l="l" t="t" r="r" b="b"/>
              <a:pathLst>
                <a:path w="812800" h="812800">
                  <a:moveTo>
                    <a:pt x="143202" y="0"/>
                  </a:moveTo>
                  <a:lnTo>
                    <a:pt x="669598" y="0"/>
                  </a:lnTo>
                  <a:cubicBezTo>
                    <a:pt x="748686" y="0"/>
                    <a:pt x="812800" y="64114"/>
                    <a:pt x="812800" y="143202"/>
                  </a:cubicBezTo>
                  <a:lnTo>
                    <a:pt x="812800" y="669598"/>
                  </a:lnTo>
                  <a:cubicBezTo>
                    <a:pt x="812800" y="748686"/>
                    <a:pt x="748686" y="812800"/>
                    <a:pt x="669598" y="812800"/>
                  </a:cubicBezTo>
                  <a:lnTo>
                    <a:pt x="143202" y="812800"/>
                  </a:lnTo>
                  <a:cubicBezTo>
                    <a:pt x="64114" y="812800"/>
                    <a:pt x="0" y="748686"/>
                    <a:pt x="0" y="669598"/>
                  </a:cubicBezTo>
                  <a:lnTo>
                    <a:pt x="0" y="143202"/>
                  </a:lnTo>
                  <a:cubicBezTo>
                    <a:pt x="0" y="64114"/>
                    <a:pt x="64114" y="0"/>
                    <a:pt x="143202" y="0"/>
                  </a:cubicBezTo>
                  <a:close/>
                </a:path>
              </a:pathLst>
            </a:custGeom>
            <a:solidFill>
              <a:srgbClr val="38AEB6"/>
            </a:solidFill>
            <a:ln cap="rnd">
              <a:noFill/>
              <a:prstDash val="solid"/>
              <a:round/>
            </a:ln>
          </p:spPr>
          <p:txBody>
            <a:bodyPr/>
            <a:lstStyle/>
            <a:p>
              <a:endParaRPr lang="en-GB"/>
            </a:p>
          </p:txBody>
        </p:sp>
        <p:sp>
          <p:nvSpPr>
            <p:cNvPr id="19" name="TextBox 19"/>
            <p:cNvSpPr txBox="1"/>
            <p:nvPr/>
          </p:nvSpPr>
          <p:spPr>
            <a:xfrm>
              <a:off x="0" y="-47625"/>
              <a:ext cx="812800" cy="860425"/>
            </a:xfrm>
            <a:prstGeom prst="rect">
              <a:avLst/>
            </a:prstGeom>
          </p:spPr>
          <p:txBody>
            <a:bodyPr lIns="53025" tIns="53025" rIns="53025" bIns="53025" rtlCol="0" anchor="ctr"/>
            <a:lstStyle/>
            <a:p>
              <a:pPr marL="0" lvl="0" indent="0" algn="ctr">
                <a:lnSpc>
                  <a:spcPts val="2400"/>
                </a:lnSpc>
                <a:spcBef>
                  <a:spcPct val="0"/>
                </a:spcBef>
              </a:pPr>
              <a:endParaRPr/>
            </a:p>
          </p:txBody>
        </p:sp>
      </p:grpSp>
      <p:grpSp>
        <p:nvGrpSpPr>
          <p:cNvPr id="20" name="Group 20"/>
          <p:cNvGrpSpPr/>
          <p:nvPr/>
        </p:nvGrpSpPr>
        <p:grpSpPr>
          <a:xfrm>
            <a:off x="2942823" y="5276245"/>
            <a:ext cx="5908477" cy="1730009"/>
            <a:chOff x="0" y="0"/>
            <a:chExt cx="2775945" cy="812800"/>
          </a:xfrm>
        </p:grpSpPr>
        <p:sp>
          <p:nvSpPr>
            <p:cNvPr id="21" name="Freeform 21"/>
            <p:cNvSpPr/>
            <p:nvPr/>
          </p:nvSpPr>
          <p:spPr>
            <a:xfrm>
              <a:off x="0" y="0"/>
              <a:ext cx="2775945" cy="812800"/>
            </a:xfrm>
            <a:custGeom>
              <a:avLst/>
              <a:gdLst/>
              <a:ahLst/>
              <a:cxnLst/>
              <a:rect l="l" t="t" r="r" b="b"/>
              <a:pathLst>
                <a:path w="2775945" h="812800">
                  <a:moveTo>
                    <a:pt x="41930" y="0"/>
                  </a:moveTo>
                  <a:lnTo>
                    <a:pt x="2734015" y="0"/>
                  </a:lnTo>
                  <a:cubicBezTo>
                    <a:pt x="2745136" y="0"/>
                    <a:pt x="2755801" y="4418"/>
                    <a:pt x="2763664" y="12281"/>
                  </a:cubicBezTo>
                  <a:cubicBezTo>
                    <a:pt x="2771527" y="20144"/>
                    <a:pt x="2775945" y="30809"/>
                    <a:pt x="2775945" y="41930"/>
                  </a:cubicBezTo>
                  <a:lnTo>
                    <a:pt x="2775945" y="770870"/>
                  </a:lnTo>
                  <a:cubicBezTo>
                    <a:pt x="2775945" y="781991"/>
                    <a:pt x="2771527" y="792656"/>
                    <a:pt x="2763664" y="800519"/>
                  </a:cubicBezTo>
                  <a:cubicBezTo>
                    <a:pt x="2755801" y="808382"/>
                    <a:pt x="2745136" y="812800"/>
                    <a:pt x="2734015" y="812800"/>
                  </a:cubicBezTo>
                  <a:lnTo>
                    <a:pt x="41930" y="812800"/>
                  </a:lnTo>
                  <a:cubicBezTo>
                    <a:pt x="30809" y="812800"/>
                    <a:pt x="20144" y="808382"/>
                    <a:pt x="12281" y="800519"/>
                  </a:cubicBezTo>
                  <a:cubicBezTo>
                    <a:pt x="4418" y="792656"/>
                    <a:pt x="0" y="781991"/>
                    <a:pt x="0" y="770870"/>
                  </a:cubicBezTo>
                  <a:lnTo>
                    <a:pt x="0" y="41930"/>
                  </a:lnTo>
                  <a:cubicBezTo>
                    <a:pt x="0" y="30809"/>
                    <a:pt x="4418" y="20144"/>
                    <a:pt x="12281" y="12281"/>
                  </a:cubicBezTo>
                  <a:cubicBezTo>
                    <a:pt x="20144" y="4418"/>
                    <a:pt x="30809" y="0"/>
                    <a:pt x="41930" y="0"/>
                  </a:cubicBezTo>
                  <a:close/>
                </a:path>
              </a:pathLst>
            </a:custGeom>
            <a:solidFill>
              <a:srgbClr val="FFE8A3"/>
            </a:solidFill>
            <a:ln cap="rnd">
              <a:noFill/>
              <a:prstDash val="solid"/>
              <a:round/>
            </a:ln>
          </p:spPr>
          <p:txBody>
            <a:bodyPr/>
            <a:lstStyle/>
            <a:p>
              <a:endParaRPr lang="en-GB"/>
            </a:p>
          </p:txBody>
        </p:sp>
        <p:sp>
          <p:nvSpPr>
            <p:cNvPr id="22" name="TextBox 22"/>
            <p:cNvSpPr txBox="1"/>
            <p:nvPr/>
          </p:nvSpPr>
          <p:spPr>
            <a:xfrm>
              <a:off x="0" y="-47625"/>
              <a:ext cx="2775945" cy="860425"/>
            </a:xfrm>
            <a:prstGeom prst="rect">
              <a:avLst/>
            </a:prstGeom>
          </p:spPr>
          <p:txBody>
            <a:bodyPr lIns="53025" tIns="53025" rIns="53025" bIns="53025" rtlCol="0" anchor="ctr"/>
            <a:lstStyle/>
            <a:p>
              <a:pPr marL="0" lvl="0" indent="0" algn="ctr">
                <a:lnSpc>
                  <a:spcPts val="2400"/>
                </a:lnSpc>
                <a:spcBef>
                  <a:spcPct val="0"/>
                </a:spcBef>
              </a:pPr>
              <a:endParaRPr/>
            </a:p>
          </p:txBody>
        </p:sp>
      </p:grpSp>
      <p:grpSp>
        <p:nvGrpSpPr>
          <p:cNvPr id="23" name="Group 23"/>
          <p:cNvGrpSpPr/>
          <p:nvPr/>
        </p:nvGrpSpPr>
        <p:grpSpPr>
          <a:xfrm>
            <a:off x="2971546" y="7813822"/>
            <a:ext cx="5908477" cy="1730009"/>
            <a:chOff x="0" y="0"/>
            <a:chExt cx="2775945" cy="812800"/>
          </a:xfrm>
        </p:grpSpPr>
        <p:sp>
          <p:nvSpPr>
            <p:cNvPr id="24" name="Freeform 24"/>
            <p:cNvSpPr/>
            <p:nvPr/>
          </p:nvSpPr>
          <p:spPr>
            <a:xfrm>
              <a:off x="0" y="0"/>
              <a:ext cx="2775945" cy="812800"/>
            </a:xfrm>
            <a:custGeom>
              <a:avLst/>
              <a:gdLst/>
              <a:ahLst/>
              <a:cxnLst/>
              <a:rect l="l" t="t" r="r" b="b"/>
              <a:pathLst>
                <a:path w="2775945" h="812800">
                  <a:moveTo>
                    <a:pt x="41930" y="0"/>
                  </a:moveTo>
                  <a:lnTo>
                    <a:pt x="2734015" y="0"/>
                  </a:lnTo>
                  <a:cubicBezTo>
                    <a:pt x="2745136" y="0"/>
                    <a:pt x="2755801" y="4418"/>
                    <a:pt x="2763664" y="12281"/>
                  </a:cubicBezTo>
                  <a:cubicBezTo>
                    <a:pt x="2771527" y="20144"/>
                    <a:pt x="2775945" y="30809"/>
                    <a:pt x="2775945" y="41930"/>
                  </a:cubicBezTo>
                  <a:lnTo>
                    <a:pt x="2775945" y="770870"/>
                  </a:lnTo>
                  <a:cubicBezTo>
                    <a:pt x="2775945" y="781991"/>
                    <a:pt x="2771527" y="792656"/>
                    <a:pt x="2763664" y="800519"/>
                  </a:cubicBezTo>
                  <a:cubicBezTo>
                    <a:pt x="2755801" y="808382"/>
                    <a:pt x="2745136" y="812800"/>
                    <a:pt x="2734015" y="812800"/>
                  </a:cubicBezTo>
                  <a:lnTo>
                    <a:pt x="41930" y="812800"/>
                  </a:lnTo>
                  <a:cubicBezTo>
                    <a:pt x="30809" y="812800"/>
                    <a:pt x="20144" y="808382"/>
                    <a:pt x="12281" y="800519"/>
                  </a:cubicBezTo>
                  <a:cubicBezTo>
                    <a:pt x="4418" y="792656"/>
                    <a:pt x="0" y="781991"/>
                    <a:pt x="0" y="770870"/>
                  </a:cubicBezTo>
                  <a:lnTo>
                    <a:pt x="0" y="41930"/>
                  </a:lnTo>
                  <a:cubicBezTo>
                    <a:pt x="0" y="30809"/>
                    <a:pt x="4418" y="20144"/>
                    <a:pt x="12281" y="12281"/>
                  </a:cubicBezTo>
                  <a:cubicBezTo>
                    <a:pt x="20144" y="4418"/>
                    <a:pt x="30809" y="0"/>
                    <a:pt x="41930" y="0"/>
                  </a:cubicBezTo>
                  <a:close/>
                </a:path>
              </a:pathLst>
            </a:custGeom>
            <a:solidFill>
              <a:srgbClr val="B5EBEF"/>
            </a:solidFill>
            <a:ln cap="rnd">
              <a:noFill/>
              <a:prstDash val="solid"/>
              <a:round/>
            </a:ln>
          </p:spPr>
          <p:txBody>
            <a:bodyPr/>
            <a:lstStyle/>
            <a:p>
              <a:endParaRPr lang="en-GB"/>
            </a:p>
          </p:txBody>
        </p:sp>
        <p:sp>
          <p:nvSpPr>
            <p:cNvPr id="25" name="TextBox 25"/>
            <p:cNvSpPr txBox="1"/>
            <p:nvPr/>
          </p:nvSpPr>
          <p:spPr>
            <a:xfrm>
              <a:off x="0" y="-47625"/>
              <a:ext cx="2775945" cy="860425"/>
            </a:xfrm>
            <a:prstGeom prst="rect">
              <a:avLst/>
            </a:prstGeom>
          </p:spPr>
          <p:txBody>
            <a:bodyPr lIns="53025" tIns="53025" rIns="53025" bIns="53025" rtlCol="0" anchor="ctr"/>
            <a:lstStyle/>
            <a:p>
              <a:pPr marL="0" lvl="0" indent="0" algn="ctr">
                <a:lnSpc>
                  <a:spcPts val="2400"/>
                </a:lnSpc>
                <a:spcBef>
                  <a:spcPct val="0"/>
                </a:spcBef>
              </a:pPr>
              <a:endParaRPr/>
            </a:p>
          </p:txBody>
        </p:sp>
      </p:grpSp>
      <p:grpSp>
        <p:nvGrpSpPr>
          <p:cNvPr id="26" name="Group 26"/>
          <p:cNvGrpSpPr/>
          <p:nvPr/>
        </p:nvGrpSpPr>
        <p:grpSpPr>
          <a:xfrm>
            <a:off x="9522276" y="2738669"/>
            <a:ext cx="1730009" cy="1730009"/>
            <a:chOff x="0" y="0"/>
            <a:chExt cx="812800" cy="812800"/>
          </a:xfrm>
        </p:grpSpPr>
        <p:sp>
          <p:nvSpPr>
            <p:cNvPr id="27" name="Freeform 27"/>
            <p:cNvSpPr/>
            <p:nvPr/>
          </p:nvSpPr>
          <p:spPr>
            <a:xfrm>
              <a:off x="0" y="0"/>
              <a:ext cx="812800" cy="812800"/>
            </a:xfrm>
            <a:custGeom>
              <a:avLst/>
              <a:gdLst/>
              <a:ahLst/>
              <a:cxnLst/>
              <a:rect l="l" t="t" r="r" b="b"/>
              <a:pathLst>
                <a:path w="812800" h="812800">
                  <a:moveTo>
                    <a:pt x="143202" y="0"/>
                  </a:moveTo>
                  <a:lnTo>
                    <a:pt x="669598" y="0"/>
                  </a:lnTo>
                  <a:cubicBezTo>
                    <a:pt x="748686" y="0"/>
                    <a:pt x="812800" y="64114"/>
                    <a:pt x="812800" y="143202"/>
                  </a:cubicBezTo>
                  <a:lnTo>
                    <a:pt x="812800" y="669598"/>
                  </a:lnTo>
                  <a:cubicBezTo>
                    <a:pt x="812800" y="748686"/>
                    <a:pt x="748686" y="812800"/>
                    <a:pt x="669598" y="812800"/>
                  </a:cubicBezTo>
                  <a:lnTo>
                    <a:pt x="143202" y="812800"/>
                  </a:lnTo>
                  <a:cubicBezTo>
                    <a:pt x="64114" y="812800"/>
                    <a:pt x="0" y="748686"/>
                    <a:pt x="0" y="669598"/>
                  </a:cubicBezTo>
                  <a:lnTo>
                    <a:pt x="0" y="143202"/>
                  </a:lnTo>
                  <a:cubicBezTo>
                    <a:pt x="0" y="64114"/>
                    <a:pt x="64114" y="0"/>
                    <a:pt x="143202" y="0"/>
                  </a:cubicBezTo>
                  <a:close/>
                </a:path>
              </a:pathLst>
            </a:custGeom>
            <a:solidFill>
              <a:srgbClr val="38AEB6"/>
            </a:solidFill>
            <a:ln cap="rnd">
              <a:noFill/>
              <a:prstDash val="solid"/>
              <a:round/>
            </a:ln>
          </p:spPr>
          <p:txBody>
            <a:bodyPr/>
            <a:lstStyle/>
            <a:p>
              <a:endParaRPr lang="en-GB"/>
            </a:p>
          </p:txBody>
        </p:sp>
        <p:sp>
          <p:nvSpPr>
            <p:cNvPr id="28" name="TextBox 28"/>
            <p:cNvSpPr txBox="1"/>
            <p:nvPr/>
          </p:nvSpPr>
          <p:spPr>
            <a:xfrm>
              <a:off x="0" y="-47625"/>
              <a:ext cx="812800" cy="860425"/>
            </a:xfrm>
            <a:prstGeom prst="rect">
              <a:avLst/>
            </a:prstGeom>
          </p:spPr>
          <p:txBody>
            <a:bodyPr lIns="53025" tIns="53025" rIns="53025" bIns="53025" rtlCol="0" anchor="ctr"/>
            <a:lstStyle/>
            <a:p>
              <a:pPr marL="0" lvl="0" indent="0" algn="ctr">
                <a:lnSpc>
                  <a:spcPts val="2400"/>
                </a:lnSpc>
                <a:spcBef>
                  <a:spcPct val="0"/>
                </a:spcBef>
              </a:pPr>
              <a:endParaRPr/>
            </a:p>
          </p:txBody>
        </p:sp>
      </p:grpSp>
      <p:grpSp>
        <p:nvGrpSpPr>
          <p:cNvPr id="29" name="Group 29"/>
          <p:cNvGrpSpPr/>
          <p:nvPr/>
        </p:nvGrpSpPr>
        <p:grpSpPr>
          <a:xfrm>
            <a:off x="11454770" y="2738669"/>
            <a:ext cx="5908477" cy="1730009"/>
            <a:chOff x="0" y="0"/>
            <a:chExt cx="2775945" cy="812800"/>
          </a:xfrm>
        </p:grpSpPr>
        <p:sp>
          <p:nvSpPr>
            <p:cNvPr id="30" name="Freeform 30"/>
            <p:cNvSpPr/>
            <p:nvPr/>
          </p:nvSpPr>
          <p:spPr>
            <a:xfrm>
              <a:off x="0" y="0"/>
              <a:ext cx="2775945" cy="812800"/>
            </a:xfrm>
            <a:custGeom>
              <a:avLst/>
              <a:gdLst/>
              <a:ahLst/>
              <a:cxnLst/>
              <a:rect l="l" t="t" r="r" b="b"/>
              <a:pathLst>
                <a:path w="2775945" h="812800">
                  <a:moveTo>
                    <a:pt x="41930" y="0"/>
                  </a:moveTo>
                  <a:lnTo>
                    <a:pt x="2734015" y="0"/>
                  </a:lnTo>
                  <a:cubicBezTo>
                    <a:pt x="2745136" y="0"/>
                    <a:pt x="2755801" y="4418"/>
                    <a:pt x="2763664" y="12281"/>
                  </a:cubicBezTo>
                  <a:cubicBezTo>
                    <a:pt x="2771527" y="20144"/>
                    <a:pt x="2775945" y="30809"/>
                    <a:pt x="2775945" y="41930"/>
                  </a:cubicBezTo>
                  <a:lnTo>
                    <a:pt x="2775945" y="770870"/>
                  </a:lnTo>
                  <a:cubicBezTo>
                    <a:pt x="2775945" y="781991"/>
                    <a:pt x="2771527" y="792656"/>
                    <a:pt x="2763664" y="800519"/>
                  </a:cubicBezTo>
                  <a:cubicBezTo>
                    <a:pt x="2755801" y="808382"/>
                    <a:pt x="2745136" y="812800"/>
                    <a:pt x="2734015" y="812800"/>
                  </a:cubicBezTo>
                  <a:lnTo>
                    <a:pt x="41930" y="812800"/>
                  </a:lnTo>
                  <a:cubicBezTo>
                    <a:pt x="30809" y="812800"/>
                    <a:pt x="20144" y="808382"/>
                    <a:pt x="12281" y="800519"/>
                  </a:cubicBezTo>
                  <a:cubicBezTo>
                    <a:pt x="4418" y="792656"/>
                    <a:pt x="0" y="781991"/>
                    <a:pt x="0" y="770870"/>
                  </a:cubicBezTo>
                  <a:lnTo>
                    <a:pt x="0" y="41930"/>
                  </a:lnTo>
                  <a:cubicBezTo>
                    <a:pt x="0" y="30809"/>
                    <a:pt x="4418" y="20144"/>
                    <a:pt x="12281" y="12281"/>
                  </a:cubicBezTo>
                  <a:cubicBezTo>
                    <a:pt x="20144" y="4418"/>
                    <a:pt x="30809" y="0"/>
                    <a:pt x="41930" y="0"/>
                  </a:cubicBezTo>
                  <a:close/>
                </a:path>
              </a:pathLst>
            </a:custGeom>
            <a:solidFill>
              <a:srgbClr val="B5EBEF"/>
            </a:solidFill>
            <a:ln cap="rnd">
              <a:noFill/>
              <a:prstDash val="solid"/>
              <a:round/>
            </a:ln>
          </p:spPr>
          <p:txBody>
            <a:bodyPr/>
            <a:lstStyle/>
            <a:p>
              <a:endParaRPr lang="en-GB"/>
            </a:p>
          </p:txBody>
        </p:sp>
        <p:sp>
          <p:nvSpPr>
            <p:cNvPr id="31" name="TextBox 31"/>
            <p:cNvSpPr txBox="1"/>
            <p:nvPr/>
          </p:nvSpPr>
          <p:spPr>
            <a:xfrm>
              <a:off x="0" y="-47625"/>
              <a:ext cx="2775945" cy="860425"/>
            </a:xfrm>
            <a:prstGeom prst="rect">
              <a:avLst/>
            </a:prstGeom>
          </p:spPr>
          <p:txBody>
            <a:bodyPr lIns="53025" tIns="53025" rIns="53025" bIns="53025" rtlCol="0" anchor="ctr"/>
            <a:lstStyle/>
            <a:p>
              <a:pPr marL="0" lvl="0" indent="0" algn="ctr">
                <a:lnSpc>
                  <a:spcPts val="2400"/>
                </a:lnSpc>
                <a:spcBef>
                  <a:spcPct val="0"/>
                </a:spcBef>
              </a:pPr>
              <a:endParaRPr/>
            </a:p>
          </p:txBody>
        </p:sp>
      </p:grpSp>
      <p:grpSp>
        <p:nvGrpSpPr>
          <p:cNvPr id="32" name="Group 32"/>
          <p:cNvGrpSpPr/>
          <p:nvPr/>
        </p:nvGrpSpPr>
        <p:grpSpPr>
          <a:xfrm>
            <a:off x="9532628" y="5278498"/>
            <a:ext cx="1730009" cy="1730009"/>
            <a:chOff x="0" y="0"/>
            <a:chExt cx="812800" cy="812800"/>
          </a:xfrm>
        </p:grpSpPr>
        <p:sp>
          <p:nvSpPr>
            <p:cNvPr id="33" name="Freeform 33"/>
            <p:cNvSpPr/>
            <p:nvPr/>
          </p:nvSpPr>
          <p:spPr>
            <a:xfrm>
              <a:off x="0" y="0"/>
              <a:ext cx="812800" cy="812800"/>
            </a:xfrm>
            <a:custGeom>
              <a:avLst/>
              <a:gdLst/>
              <a:ahLst/>
              <a:cxnLst/>
              <a:rect l="l" t="t" r="r" b="b"/>
              <a:pathLst>
                <a:path w="812800" h="812800">
                  <a:moveTo>
                    <a:pt x="143202" y="0"/>
                  </a:moveTo>
                  <a:lnTo>
                    <a:pt x="669598" y="0"/>
                  </a:lnTo>
                  <a:cubicBezTo>
                    <a:pt x="748686" y="0"/>
                    <a:pt x="812800" y="64114"/>
                    <a:pt x="812800" y="143202"/>
                  </a:cubicBezTo>
                  <a:lnTo>
                    <a:pt x="812800" y="669598"/>
                  </a:lnTo>
                  <a:cubicBezTo>
                    <a:pt x="812800" y="748686"/>
                    <a:pt x="748686" y="812800"/>
                    <a:pt x="669598" y="812800"/>
                  </a:cubicBezTo>
                  <a:lnTo>
                    <a:pt x="143202" y="812800"/>
                  </a:lnTo>
                  <a:cubicBezTo>
                    <a:pt x="64114" y="812800"/>
                    <a:pt x="0" y="748686"/>
                    <a:pt x="0" y="669598"/>
                  </a:cubicBezTo>
                  <a:lnTo>
                    <a:pt x="0" y="143202"/>
                  </a:lnTo>
                  <a:cubicBezTo>
                    <a:pt x="0" y="64114"/>
                    <a:pt x="64114" y="0"/>
                    <a:pt x="143202" y="0"/>
                  </a:cubicBezTo>
                  <a:close/>
                </a:path>
              </a:pathLst>
            </a:custGeom>
            <a:solidFill>
              <a:srgbClr val="9366E4"/>
            </a:solidFill>
            <a:ln cap="rnd">
              <a:noFill/>
              <a:prstDash val="solid"/>
              <a:round/>
            </a:ln>
          </p:spPr>
          <p:txBody>
            <a:bodyPr/>
            <a:lstStyle/>
            <a:p>
              <a:endParaRPr lang="en-GB"/>
            </a:p>
          </p:txBody>
        </p:sp>
        <p:sp>
          <p:nvSpPr>
            <p:cNvPr id="34" name="TextBox 34"/>
            <p:cNvSpPr txBox="1"/>
            <p:nvPr/>
          </p:nvSpPr>
          <p:spPr>
            <a:xfrm>
              <a:off x="0" y="-47625"/>
              <a:ext cx="812800" cy="860425"/>
            </a:xfrm>
            <a:prstGeom prst="rect">
              <a:avLst/>
            </a:prstGeom>
          </p:spPr>
          <p:txBody>
            <a:bodyPr lIns="53025" tIns="53025" rIns="53025" bIns="53025" rtlCol="0" anchor="ctr"/>
            <a:lstStyle/>
            <a:p>
              <a:pPr marL="0" lvl="0" indent="0" algn="ctr">
                <a:lnSpc>
                  <a:spcPts val="2400"/>
                </a:lnSpc>
                <a:spcBef>
                  <a:spcPct val="0"/>
                </a:spcBef>
              </a:pPr>
              <a:endParaRPr/>
            </a:p>
          </p:txBody>
        </p:sp>
      </p:grpSp>
      <p:grpSp>
        <p:nvGrpSpPr>
          <p:cNvPr id="35" name="Group 35"/>
          <p:cNvGrpSpPr/>
          <p:nvPr/>
        </p:nvGrpSpPr>
        <p:grpSpPr>
          <a:xfrm>
            <a:off x="9532628" y="7813822"/>
            <a:ext cx="1730009" cy="1730009"/>
            <a:chOff x="0" y="0"/>
            <a:chExt cx="812800" cy="812800"/>
          </a:xfrm>
        </p:grpSpPr>
        <p:sp>
          <p:nvSpPr>
            <p:cNvPr id="36" name="Freeform 36"/>
            <p:cNvSpPr/>
            <p:nvPr/>
          </p:nvSpPr>
          <p:spPr>
            <a:xfrm>
              <a:off x="0" y="0"/>
              <a:ext cx="812800" cy="812800"/>
            </a:xfrm>
            <a:custGeom>
              <a:avLst/>
              <a:gdLst/>
              <a:ahLst/>
              <a:cxnLst/>
              <a:rect l="l" t="t" r="r" b="b"/>
              <a:pathLst>
                <a:path w="812800" h="812800">
                  <a:moveTo>
                    <a:pt x="143202" y="0"/>
                  </a:moveTo>
                  <a:lnTo>
                    <a:pt x="669598" y="0"/>
                  </a:lnTo>
                  <a:cubicBezTo>
                    <a:pt x="748686" y="0"/>
                    <a:pt x="812800" y="64114"/>
                    <a:pt x="812800" y="143202"/>
                  </a:cubicBezTo>
                  <a:lnTo>
                    <a:pt x="812800" y="669598"/>
                  </a:lnTo>
                  <a:cubicBezTo>
                    <a:pt x="812800" y="748686"/>
                    <a:pt x="748686" y="812800"/>
                    <a:pt x="669598" y="812800"/>
                  </a:cubicBezTo>
                  <a:lnTo>
                    <a:pt x="143202" y="812800"/>
                  </a:lnTo>
                  <a:cubicBezTo>
                    <a:pt x="64114" y="812800"/>
                    <a:pt x="0" y="748686"/>
                    <a:pt x="0" y="669598"/>
                  </a:cubicBezTo>
                  <a:lnTo>
                    <a:pt x="0" y="143202"/>
                  </a:lnTo>
                  <a:cubicBezTo>
                    <a:pt x="0" y="64114"/>
                    <a:pt x="64114" y="0"/>
                    <a:pt x="143202" y="0"/>
                  </a:cubicBezTo>
                  <a:close/>
                </a:path>
              </a:pathLst>
            </a:custGeom>
            <a:solidFill>
              <a:srgbClr val="DDA707"/>
            </a:solidFill>
            <a:ln cap="rnd">
              <a:noFill/>
              <a:prstDash val="solid"/>
              <a:round/>
            </a:ln>
          </p:spPr>
          <p:txBody>
            <a:bodyPr/>
            <a:lstStyle/>
            <a:p>
              <a:endParaRPr lang="en-GB"/>
            </a:p>
          </p:txBody>
        </p:sp>
        <p:sp>
          <p:nvSpPr>
            <p:cNvPr id="37" name="TextBox 37"/>
            <p:cNvSpPr txBox="1"/>
            <p:nvPr/>
          </p:nvSpPr>
          <p:spPr>
            <a:xfrm>
              <a:off x="0" y="-47625"/>
              <a:ext cx="812800" cy="860425"/>
            </a:xfrm>
            <a:prstGeom prst="rect">
              <a:avLst/>
            </a:prstGeom>
          </p:spPr>
          <p:txBody>
            <a:bodyPr lIns="53025" tIns="53025" rIns="53025" bIns="53025" rtlCol="0" anchor="ctr"/>
            <a:lstStyle/>
            <a:p>
              <a:pPr marL="0" lvl="0" indent="0" algn="ctr">
                <a:lnSpc>
                  <a:spcPts val="2400"/>
                </a:lnSpc>
                <a:spcBef>
                  <a:spcPct val="0"/>
                </a:spcBef>
              </a:pPr>
              <a:endParaRPr/>
            </a:p>
          </p:txBody>
        </p:sp>
      </p:grpSp>
      <p:grpSp>
        <p:nvGrpSpPr>
          <p:cNvPr id="38" name="Group 38"/>
          <p:cNvGrpSpPr/>
          <p:nvPr/>
        </p:nvGrpSpPr>
        <p:grpSpPr>
          <a:xfrm>
            <a:off x="11465123" y="5278498"/>
            <a:ext cx="5908477" cy="1730009"/>
            <a:chOff x="0" y="0"/>
            <a:chExt cx="2775945" cy="812800"/>
          </a:xfrm>
        </p:grpSpPr>
        <p:sp>
          <p:nvSpPr>
            <p:cNvPr id="39" name="Freeform 39"/>
            <p:cNvSpPr/>
            <p:nvPr/>
          </p:nvSpPr>
          <p:spPr>
            <a:xfrm>
              <a:off x="0" y="0"/>
              <a:ext cx="2775945" cy="812800"/>
            </a:xfrm>
            <a:custGeom>
              <a:avLst/>
              <a:gdLst/>
              <a:ahLst/>
              <a:cxnLst/>
              <a:rect l="l" t="t" r="r" b="b"/>
              <a:pathLst>
                <a:path w="2775945" h="812800">
                  <a:moveTo>
                    <a:pt x="41930" y="0"/>
                  </a:moveTo>
                  <a:lnTo>
                    <a:pt x="2734015" y="0"/>
                  </a:lnTo>
                  <a:cubicBezTo>
                    <a:pt x="2745136" y="0"/>
                    <a:pt x="2755801" y="4418"/>
                    <a:pt x="2763664" y="12281"/>
                  </a:cubicBezTo>
                  <a:cubicBezTo>
                    <a:pt x="2771527" y="20144"/>
                    <a:pt x="2775945" y="30809"/>
                    <a:pt x="2775945" y="41930"/>
                  </a:cubicBezTo>
                  <a:lnTo>
                    <a:pt x="2775945" y="770870"/>
                  </a:lnTo>
                  <a:cubicBezTo>
                    <a:pt x="2775945" y="781991"/>
                    <a:pt x="2771527" y="792656"/>
                    <a:pt x="2763664" y="800519"/>
                  </a:cubicBezTo>
                  <a:cubicBezTo>
                    <a:pt x="2755801" y="808382"/>
                    <a:pt x="2745136" y="812800"/>
                    <a:pt x="2734015" y="812800"/>
                  </a:cubicBezTo>
                  <a:lnTo>
                    <a:pt x="41930" y="812800"/>
                  </a:lnTo>
                  <a:cubicBezTo>
                    <a:pt x="30809" y="812800"/>
                    <a:pt x="20144" y="808382"/>
                    <a:pt x="12281" y="800519"/>
                  </a:cubicBezTo>
                  <a:cubicBezTo>
                    <a:pt x="4418" y="792656"/>
                    <a:pt x="0" y="781991"/>
                    <a:pt x="0" y="770870"/>
                  </a:cubicBezTo>
                  <a:lnTo>
                    <a:pt x="0" y="41930"/>
                  </a:lnTo>
                  <a:cubicBezTo>
                    <a:pt x="0" y="30809"/>
                    <a:pt x="4418" y="20144"/>
                    <a:pt x="12281" y="12281"/>
                  </a:cubicBezTo>
                  <a:cubicBezTo>
                    <a:pt x="20144" y="4418"/>
                    <a:pt x="30809" y="0"/>
                    <a:pt x="41930" y="0"/>
                  </a:cubicBezTo>
                  <a:close/>
                </a:path>
              </a:pathLst>
            </a:custGeom>
            <a:solidFill>
              <a:srgbClr val="EAE0FF"/>
            </a:solidFill>
            <a:ln cap="rnd">
              <a:noFill/>
              <a:prstDash val="solid"/>
              <a:round/>
            </a:ln>
          </p:spPr>
          <p:txBody>
            <a:bodyPr/>
            <a:lstStyle/>
            <a:p>
              <a:endParaRPr lang="en-GB"/>
            </a:p>
          </p:txBody>
        </p:sp>
        <p:sp>
          <p:nvSpPr>
            <p:cNvPr id="40" name="TextBox 40"/>
            <p:cNvSpPr txBox="1"/>
            <p:nvPr/>
          </p:nvSpPr>
          <p:spPr>
            <a:xfrm>
              <a:off x="0" y="-47625"/>
              <a:ext cx="2775945" cy="860425"/>
            </a:xfrm>
            <a:prstGeom prst="rect">
              <a:avLst/>
            </a:prstGeom>
          </p:spPr>
          <p:txBody>
            <a:bodyPr lIns="53025" tIns="53025" rIns="53025" bIns="53025" rtlCol="0" anchor="ctr"/>
            <a:lstStyle/>
            <a:p>
              <a:pPr marL="0" lvl="0" indent="0" algn="ctr">
                <a:lnSpc>
                  <a:spcPts val="2400"/>
                </a:lnSpc>
                <a:spcBef>
                  <a:spcPct val="0"/>
                </a:spcBef>
              </a:pPr>
              <a:endParaRPr/>
            </a:p>
          </p:txBody>
        </p:sp>
      </p:grpSp>
      <p:grpSp>
        <p:nvGrpSpPr>
          <p:cNvPr id="41" name="Group 41"/>
          <p:cNvGrpSpPr/>
          <p:nvPr/>
        </p:nvGrpSpPr>
        <p:grpSpPr>
          <a:xfrm>
            <a:off x="11465123" y="7813822"/>
            <a:ext cx="5908477" cy="1730009"/>
            <a:chOff x="0" y="0"/>
            <a:chExt cx="2775945" cy="812800"/>
          </a:xfrm>
        </p:grpSpPr>
        <p:sp>
          <p:nvSpPr>
            <p:cNvPr id="42" name="Freeform 42"/>
            <p:cNvSpPr/>
            <p:nvPr/>
          </p:nvSpPr>
          <p:spPr>
            <a:xfrm>
              <a:off x="0" y="0"/>
              <a:ext cx="2775945" cy="812800"/>
            </a:xfrm>
            <a:custGeom>
              <a:avLst/>
              <a:gdLst/>
              <a:ahLst/>
              <a:cxnLst/>
              <a:rect l="l" t="t" r="r" b="b"/>
              <a:pathLst>
                <a:path w="2775945" h="812800">
                  <a:moveTo>
                    <a:pt x="41930" y="0"/>
                  </a:moveTo>
                  <a:lnTo>
                    <a:pt x="2734015" y="0"/>
                  </a:lnTo>
                  <a:cubicBezTo>
                    <a:pt x="2745136" y="0"/>
                    <a:pt x="2755801" y="4418"/>
                    <a:pt x="2763664" y="12281"/>
                  </a:cubicBezTo>
                  <a:cubicBezTo>
                    <a:pt x="2771527" y="20144"/>
                    <a:pt x="2775945" y="30809"/>
                    <a:pt x="2775945" y="41930"/>
                  </a:cubicBezTo>
                  <a:lnTo>
                    <a:pt x="2775945" y="770870"/>
                  </a:lnTo>
                  <a:cubicBezTo>
                    <a:pt x="2775945" y="781991"/>
                    <a:pt x="2771527" y="792656"/>
                    <a:pt x="2763664" y="800519"/>
                  </a:cubicBezTo>
                  <a:cubicBezTo>
                    <a:pt x="2755801" y="808382"/>
                    <a:pt x="2745136" y="812800"/>
                    <a:pt x="2734015" y="812800"/>
                  </a:cubicBezTo>
                  <a:lnTo>
                    <a:pt x="41930" y="812800"/>
                  </a:lnTo>
                  <a:cubicBezTo>
                    <a:pt x="30809" y="812800"/>
                    <a:pt x="20144" y="808382"/>
                    <a:pt x="12281" y="800519"/>
                  </a:cubicBezTo>
                  <a:cubicBezTo>
                    <a:pt x="4418" y="792656"/>
                    <a:pt x="0" y="781991"/>
                    <a:pt x="0" y="770870"/>
                  </a:cubicBezTo>
                  <a:lnTo>
                    <a:pt x="0" y="41930"/>
                  </a:lnTo>
                  <a:cubicBezTo>
                    <a:pt x="0" y="30809"/>
                    <a:pt x="4418" y="20144"/>
                    <a:pt x="12281" y="12281"/>
                  </a:cubicBezTo>
                  <a:cubicBezTo>
                    <a:pt x="20144" y="4418"/>
                    <a:pt x="30809" y="0"/>
                    <a:pt x="41930" y="0"/>
                  </a:cubicBezTo>
                  <a:close/>
                </a:path>
              </a:pathLst>
            </a:custGeom>
            <a:solidFill>
              <a:srgbClr val="FFE8A3"/>
            </a:solidFill>
            <a:ln cap="rnd">
              <a:noFill/>
              <a:prstDash val="solid"/>
              <a:round/>
            </a:ln>
          </p:spPr>
          <p:txBody>
            <a:bodyPr/>
            <a:lstStyle/>
            <a:p>
              <a:endParaRPr lang="en-GB"/>
            </a:p>
          </p:txBody>
        </p:sp>
        <p:sp>
          <p:nvSpPr>
            <p:cNvPr id="43" name="TextBox 43"/>
            <p:cNvSpPr txBox="1"/>
            <p:nvPr/>
          </p:nvSpPr>
          <p:spPr>
            <a:xfrm>
              <a:off x="0" y="-47625"/>
              <a:ext cx="2775945" cy="860425"/>
            </a:xfrm>
            <a:prstGeom prst="rect">
              <a:avLst/>
            </a:prstGeom>
          </p:spPr>
          <p:txBody>
            <a:bodyPr lIns="53025" tIns="53025" rIns="53025" bIns="53025" rtlCol="0" anchor="ctr"/>
            <a:lstStyle/>
            <a:p>
              <a:pPr marL="0" lvl="0" indent="0" algn="ctr">
                <a:lnSpc>
                  <a:spcPts val="2400"/>
                </a:lnSpc>
                <a:spcBef>
                  <a:spcPct val="0"/>
                </a:spcBef>
              </a:pPr>
              <a:endParaRPr/>
            </a:p>
          </p:txBody>
        </p:sp>
      </p:grpSp>
      <p:sp>
        <p:nvSpPr>
          <p:cNvPr id="44" name="TextBox 44"/>
          <p:cNvSpPr txBox="1"/>
          <p:nvPr/>
        </p:nvSpPr>
        <p:spPr>
          <a:xfrm>
            <a:off x="3294906" y="2910253"/>
            <a:ext cx="5204313" cy="1408176"/>
          </a:xfrm>
          <a:prstGeom prst="rect">
            <a:avLst/>
          </a:prstGeom>
        </p:spPr>
        <p:txBody>
          <a:bodyPr lIns="0" tIns="0" rIns="0" bIns="0" rtlCol="0" anchor="t">
            <a:spAutoFit/>
          </a:bodyPr>
          <a:lstStyle/>
          <a:p>
            <a:pPr marL="0" lvl="0" indent="0" algn="l">
              <a:lnSpc>
                <a:spcPts val="3792"/>
              </a:lnSpc>
            </a:pPr>
            <a:r>
              <a:rPr lang="en-US" sz="2400" dirty="0">
                <a:solidFill>
                  <a:srgbClr val="1C1C1A"/>
                </a:solidFill>
                <a:latin typeface="Arial" panose="020B0604020202020204" pitchFamily="34" charset="0"/>
                <a:ea typeface="Times New Roman"/>
                <a:cs typeface="Arial" panose="020B0604020202020204" pitchFamily="34" charset="0"/>
                <a:sym typeface="Times New Roman"/>
              </a:rPr>
              <a:t>Structured recruitment ensures the right candidate selection for the Store Manager role</a:t>
            </a:r>
          </a:p>
        </p:txBody>
      </p:sp>
      <p:sp>
        <p:nvSpPr>
          <p:cNvPr id="45" name="TextBox 45"/>
          <p:cNvSpPr txBox="1"/>
          <p:nvPr/>
        </p:nvSpPr>
        <p:spPr>
          <a:xfrm>
            <a:off x="11817205" y="3036500"/>
            <a:ext cx="5204313" cy="1410130"/>
          </a:xfrm>
          <a:prstGeom prst="rect">
            <a:avLst/>
          </a:prstGeom>
        </p:spPr>
        <p:txBody>
          <a:bodyPr lIns="0" tIns="0" rIns="0" bIns="0" rtlCol="0" anchor="t">
            <a:spAutoFit/>
          </a:bodyPr>
          <a:lstStyle/>
          <a:p>
            <a:pPr marL="0" lvl="0" indent="0" algn="l">
              <a:lnSpc>
                <a:spcPts val="3840"/>
              </a:lnSpc>
            </a:pPr>
            <a:r>
              <a:rPr lang="en-US" sz="2400" dirty="0">
                <a:solidFill>
                  <a:srgbClr val="1C1C1A"/>
                </a:solidFill>
                <a:latin typeface="Arial" panose="020B0604020202020204" pitchFamily="34" charset="0"/>
                <a:ea typeface="Times New Roman"/>
                <a:cs typeface="Arial" panose="020B0604020202020204" pitchFamily="34" charset="0"/>
                <a:sym typeface="Times New Roman"/>
              </a:rPr>
              <a:t>Application of multiple learning theories creates comprehensive development plan</a:t>
            </a:r>
          </a:p>
        </p:txBody>
      </p:sp>
      <p:sp>
        <p:nvSpPr>
          <p:cNvPr id="46" name="TextBox 46"/>
          <p:cNvSpPr txBox="1"/>
          <p:nvPr/>
        </p:nvSpPr>
        <p:spPr>
          <a:xfrm>
            <a:off x="3371551" y="5676259"/>
            <a:ext cx="5204313" cy="1410130"/>
          </a:xfrm>
          <a:prstGeom prst="rect">
            <a:avLst/>
          </a:prstGeom>
        </p:spPr>
        <p:txBody>
          <a:bodyPr lIns="0" tIns="0" rIns="0" bIns="0" rtlCol="0" anchor="t">
            <a:spAutoFit/>
          </a:bodyPr>
          <a:lstStyle/>
          <a:p>
            <a:pPr marL="0" lvl="0" indent="0" algn="l">
              <a:lnSpc>
                <a:spcPts val="3840"/>
              </a:lnSpc>
            </a:pPr>
            <a:r>
              <a:rPr lang="en-US" sz="2400" dirty="0">
                <a:solidFill>
                  <a:srgbClr val="1C1C1A"/>
                </a:solidFill>
                <a:latin typeface="Arial" panose="020B0604020202020204" pitchFamily="34" charset="0"/>
                <a:ea typeface="Times New Roman"/>
                <a:cs typeface="Arial" panose="020B0604020202020204" pitchFamily="34" charset="0"/>
                <a:sym typeface="Times New Roman"/>
              </a:rPr>
              <a:t>Job analysis, description, and person specification provide a clear framework</a:t>
            </a:r>
          </a:p>
        </p:txBody>
      </p:sp>
      <p:sp>
        <p:nvSpPr>
          <p:cNvPr id="47" name="TextBox 47"/>
          <p:cNvSpPr txBox="1"/>
          <p:nvPr/>
        </p:nvSpPr>
        <p:spPr>
          <a:xfrm>
            <a:off x="11806853" y="5476234"/>
            <a:ext cx="5204313" cy="1408176"/>
          </a:xfrm>
          <a:prstGeom prst="rect">
            <a:avLst/>
          </a:prstGeom>
        </p:spPr>
        <p:txBody>
          <a:bodyPr lIns="0" tIns="0" rIns="0" bIns="0" rtlCol="0" anchor="t">
            <a:spAutoFit/>
          </a:bodyPr>
          <a:lstStyle/>
          <a:p>
            <a:pPr marL="0" lvl="0" indent="0" algn="l">
              <a:lnSpc>
                <a:spcPts val="3792"/>
              </a:lnSpc>
            </a:pPr>
            <a:r>
              <a:rPr lang="en-US" sz="2400" dirty="0">
                <a:solidFill>
                  <a:srgbClr val="1C1C1A"/>
                </a:solidFill>
                <a:latin typeface="Arial" panose="020B0604020202020204" pitchFamily="34" charset="0"/>
                <a:ea typeface="Times New Roman"/>
                <a:cs typeface="Arial" panose="020B0604020202020204" pitchFamily="34" charset="0"/>
                <a:sym typeface="Times New Roman"/>
              </a:rPr>
              <a:t>Strategic HR planning supports Tesco's operational excellence and business growth</a:t>
            </a:r>
          </a:p>
        </p:txBody>
      </p:sp>
      <p:sp>
        <p:nvSpPr>
          <p:cNvPr id="48" name="TextBox 48"/>
          <p:cNvSpPr txBox="1"/>
          <p:nvPr/>
        </p:nvSpPr>
        <p:spPr>
          <a:xfrm>
            <a:off x="1515561" y="3193596"/>
            <a:ext cx="756287" cy="724920"/>
          </a:xfrm>
          <a:prstGeom prst="rect">
            <a:avLst/>
          </a:prstGeom>
        </p:spPr>
        <p:txBody>
          <a:bodyPr lIns="0" tIns="0" rIns="0" bIns="0" rtlCol="0" anchor="t">
            <a:spAutoFit/>
          </a:bodyPr>
          <a:lstStyle/>
          <a:p>
            <a:pPr marL="0" lvl="1" indent="0" algn="ctr">
              <a:lnSpc>
                <a:spcPts val="5845"/>
              </a:lnSpc>
              <a:spcBef>
                <a:spcPct val="0"/>
              </a:spcBef>
            </a:pPr>
            <a:r>
              <a:rPr lang="en-US" sz="4175" b="1" u="none" strike="noStrike" spc="175">
                <a:solidFill>
                  <a:srgbClr val="FFFFFF"/>
                </a:solidFill>
                <a:latin typeface="Times New Roman Bold"/>
                <a:ea typeface="Times New Roman Bold"/>
                <a:cs typeface="Times New Roman Bold"/>
                <a:sym typeface="Times New Roman Bold"/>
              </a:rPr>
              <a:t>01</a:t>
            </a:r>
          </a:p>
        </p:txBody>
      </p:sp>
      <p:sp>
        <p:nvSpPr>
          <p:cNvPr id="49" name="TextBox 49"/>
          <p:cNvSpPr txBox="1"/>
          <p:nvPr/>
        </p:nvSpPr>
        <p:spPr>
          <a:xfrm>
            <a:off x="9848033" y="3193596"/>
            <a:ext cx="1078495" cy="724920"/>
          </a:xfrm>
          <a:prstGeom prst="rect">
            <a:avLst/>
          </a:prstGeom>
        </p:spPr>
        <p:txBody>
          <a:bodyPr lIns="0" tIns="0" rIns="0" bIns="0" rtlCol="0" anchor="t">
            <a:spAutoFit/>
          </a:bodyPr>
          <a:lstStyle/>
          <a:p>
            <a:pPr marL="0" lvl="1" indent="0" algn="ctr">
              <a:lnSpc>
                <a:spcPts val="5845"/>
              </a:lnSpc>
              <a:spcBef>
                <a:spcPct val="0"/>
              </a:spcBef>
            </a:pPr>
            <a:r>
              <a:rPr lang="en-US" sz="4175" b="1" u="none" strike="noStrike" spc="175">
                <a:solidFill>
                  <a:srgbClr val="FFFFFF"/>
                </a:solidFill>
                <a:latin typeface="Times New Roman Bold"/>
                <a:ea typeface="Times New Roman Bold"/>
                <a:cs typeface="Times New Roman Bold"/>
                <a:sym typeface="Times New Roman Bold"/>
              </a:rPr>
              <a:t>04</a:t>
            </a:r>
          </a:p>
        </p:txBody>
      </p:sp>
      <p:sp>
        <p:nvSpPr>
          <p:cNvPr id="50" name="TextBox 50"/>
          <p:cNvSpPr txBox="1"/>
          <p:nvPr/>
        </p:nvSpPr>
        <p:spPr>
          <a:xfrm>
            <a:off x="1372624" y="5685784"/>
            <a:ext cx="1042162" cy="724920"/>
          </a:xfrm>
          <a:prstGeom prst="rect">
            <a:avLst/>
          </a:prstGeom>
        </p:spPr>
        <p:txBody>
          <a:bodyPr lIns="0" tIns="0" rIns="0" bIns="0" rtlCol="0" anchor="t">
            <a:spAutoFit/>
          </a:bodyPr>
          <a:lstStyle/>
          <a:p>
            <a:pPr marL="0" lvl="1" indent="0" algn="ctr">
              <a:lnSpc>
                <a:spcPts val="5845"/>
              </a:lnSpc>
              <a:spcBef>
                <a:spcPct val="0"/>
              </a:spcBef>
            </a:pPr>
            <a:r>
              <a:rPr lang="en-US" sz="4175" b="1" u="none" strike="noStrike" spc="175">
                <a:solidFill>
                  <a:srgbClr val="FFFFFF"/>
                </a:solidFill>
                <a:latin typeface="Times New Roman Bold"/>
                <a:ea typeface="Times New Roman Bold"/>
                <a:cs typeface="Times New Roman Bold"/>
                <a:sym typeface="Times New Roman Bold"/>
              </a:rPr>
              <a:t>02</a:t>
            </a:r>
          </a:p>
        </p:txBody>
      </p:sp>
      <p:sp>
        <p:nvSpPr>
          <p:cNvPr id="51" name="TextBox 51"/>
          <p:cNvSpPr txBox="1"/>
          <p:nvPr/>
        </p:nvSpPr>
        <p:spPr>
          <a:xfrm>
            <a:off x="1372624" y="8221107"/>
            <a:ext cx="1042162" cy="724920"/>
          </a:xfrm>
          <a:prstGeom prst="rect">
            <a:avLst/>
          </a:prstGeom>
        </p:spPr>
        <p:txBody>
          <a:bodyPr lIns="0" tIns="0" rIns="0" bIns="0" rtlCol="0" anchor="t">
            <a:spAutoFit/>
          </a:bodyPr>
          <a:lstStyle/>
          <a:p>
            <a:pPr marL="0" lvl="1" indent="0" algn="ctr">
              <a:lnSpc>
                <a:spcPts val="5845"/>
              </a:lnSpc>
              <a:spcBef>
                <a:spcPct val="0"/>
              </a:spcBef>
            </a:pPr>
            <a:r>
              <a:rPr lang="en-US" sz="4175" b="1" u="none" strike="noStrike" spc="175">
                <a:solidFill>
                  <a:srgbClr val="FFFFFF"/>
                </a:solidFill>
                <a:latin typeface="Times New Roman Bold"/>
                <a:ea typeface="Times New Roman Bold"/>
                <a:cs typeface="Times New Roman Bold"/>
                <a:sym typeface="Times New Roman Bold"/>
              </a:rPr>
              <a:t>03</a:t>
            </a:r>
          </a:p>
        </p:txBody>
      </p:sp>
      <p:sp>
        <p:nvSpPr>
          <p:cNvPr id="52" name="TextBox 52"/>
          <p:cNvSpPr txBox="1"/>
          <p:nvPr/>
        </p:nvSpPr>
        <p:spPr>
          <a:xfrm>
            <a:off x="9858385" y="5685784"/>
            <a:ext cx="1078495" cy="724920"/>
          </a:xfrm>
          <a:prstGeom prst="rect">
            <a:avLst/>
          </a:prstGeom>
        </p:spPr>
        <p:txBody>
          <a:bodyPr lIns="0" tIns="0" rIns="0" bIns="0" rtlCol="0" anchor="t">
            <a:spAutoFit/>
          </a:bodyPr>
          <a:lstStyle/>
          <a:p>
            <a:pPr marL="0" lvl="1" indent="0" algn="ctr">
              <a:lnSpc>
                <a:spcPts val="5845"/>
              </a:lnSpc>
              <a:spcBef>
                <a:spcPct val="0"/>
              </a:spcBef>
            </a:pPr>
            <a:r>
              <a:rPr lang="en-US" sz="4175" b="1" u="none" strike="noStrike" spc="175">
                <a:solidFill>
                  <a:srgbClr val="FFFFFF"/>
                </a:solidFill>
                <a:latin typeface="Times New Roman Bold"/>
                <a:ea typeface="Times New Roman Bold"/>
                <a:cs typeface="Times New Roman Bold"/>
                <a:sym typeface="Times New Roman Bold"/>
              </a:rPr>
              <a:t>05</a:t>
            </a:r>
          </a:p>
        </p:txBody>
      </p:sp>
      <p:sp>
        <p:nvSpPr>
          <p:cNvPr id="53" name="TextBox 53"/>
          <p:cNvSpPr txBox="1"/>
          <p:nvPr/>
        </p:nvSpPr>
        <p:spPr>
          <a:xfrm>
            <a:off x="9858385" y="8221107"/>
            <a:ext cx="1078495" cy="724920"/>
          </a:xfrm>
          <a:prstGeom prst="rect">
            <a:avLst/>
          </a:prstGeom>
        </p:spPr>
        <p:txBody>
          <a:bodyPr lIns="0" tIns="0" rIns="0" bIns="0" rtlCol="0" anchor="t">
            <a:spAutoFit/>
          </a:bodyPr>
          <a:lstStyle/>
          <a:p>
            <a:pPr marL="0" lvl="1" indent="0" algn="ctr">
              <a:lnSpc>
                <a:spcPts val="5845"/>
              </a:lnSpc>
              <a:spcBef>
                <a:spcPct val="0"/>
              </a:spcBef>
            </a:pPr>
            <a:r>
              <a:rPr lang="en-US" sz="4175" b="1" u="none" strike="noStrike" spc="175">
                <a:solidFill>
                  <a:srgbClr val="FFFFFF"/>
                </a:solidFill>
                <a:latin typeface="Times New Roman Bold"/>
                <a:ea typeface="Times New Roman Bold"/>
                <a:cs typeface="Times New Roman Bold"/>
                <a:sym typeface="Times New Roman Bold"/>
              </a:rPr>
              <a:t>06</a:t>
            </a:r>
          </a:p>
        </p:txBody>
      </p:sp>
      <p:sp>
        <p:nvSpPr>
          <p:cNvPr id="54" name="TextBox 54"/>
          <p:cNvSpPr txBox="1"/>
          <p:nvPr/>
        </p:nvSpPr>
        <p:spPr>
          <a:xfrm>
            <a:off x="3294906" y="8064012"/>
            <a:ext cx="5204313" cy="1410130"/>
          </a:xfrm>
          <a:prstGeom prst="rect">
            <a:avLst/>
          </a:prstGeom>
        </p:spPr>
        <p:txBody>
          <a:bodyPr lIns="0" tIns="0" rIns="0" bIns="0" rtlCol="0" anchor="t">
            <a:spAutoFit/>
          </a:bodyPr>
          <a:lstStyle/>
          <a:p>
            <a:pPr marL="0" lvl="0" indent="0" algn="l">
              <a:lnSpc>
                <a:spcPts val="3840"/>
              </a:lnSpc>
            </a:pPr>
            <a:r>
              <a:rPr lang="en-US" sz="2400" dirty="0">
                <a:solidFill>
                  <a:srgbClr val="1C1C1A"/>
                </a:solidFill>
                <a:latin typeface="Arial" panose="020B0604020202020204" pitchFamily="34" charset="0"/>
                <a:ea typeface="Times New Roman"/>
                <a:cs typeface="Arial" panose="020B0604020202020204" pitchFamily="34" charset="0"/>
                <a:sym typeface="Times New Roman"/>
              </a:rPr>
              <a:t>Identified learning needs address both technical and leadership competencies</a:t>
            </a:r>
          </a:p>
        </p:txBody>
      </p:sp>
      <p:sp>
        <p:nvSpPr>
          <p:cNvPr id="55" name="TextBox 55"/>
          <p:cNvSpPr txBox="1"/>
          <p:nvPr/>
        </p:nvSpPr>
        <p:spPr>
          <a:xfrm>
            <a:off x="11806853" y="8128272"/>
            <a:ext cx="5204313" cy="970788"/>
          </a:xfrm>
          <a:prstGeom prst="rect">
            <a:avLst/>
          </a:prstGeom>
        </p:spPr>
        <p:txBody>
          <a:bodyPr lIns="0" tIns="0" rIns="0" bIns="0" rtlCol="0" anchor="t">
            <a:spAutoFit/>
          </a:bodyPr>
          <a:lstStyle/>
          <a:p>
            <a:pPr marL="0" lvl="0" indent="0" algn="l">
              <a:lnSpc>
                <a:spcPts val="3936"/>
              </a:lnSpc>
            </a:pPr>
            <a:r>
              <a:rPr lang="en-US" sz="2400" dirty="0">
                <a:solidFill>
                  <a:srgbClr val="1C1C1A"/>
                </a:solidFill>
                <a:latin typeface="Arial" panose="020B0604020202020204" pitchFamily="34" charset="0"/>
                <a:ea typeface="Times New Roman"/>
                <a:cs typeface="Arial" panose="020B0604020202020204" pitchFamily="34" charset="0"/>
                <a:sym typeface="Times New Roman"/>
              </a:rPr>
              <a:t>Continuous development is critical for employee retention and performance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286000" y="-114625"/>
            <a:ext cx="19659600" cy="1615044"/>
            <a:chOff x="-4267200" y="-225572"/>
            <a:chExt cx="26212800" cy="2153392"/>
          </a:xfrm>
        </p:grpSpPr>
        <p:sp>
          <p:nvSpPr>
            <p:cNvPr id="3" name="Freeform 3"/>
            <p:cNvSpPr/>
            <p:nvPr/>
          </p:nvSpPr>
          <p:spPr>
            <a:xfrm>
              <a:off x="-4267200" y="-225572"/>
              <a:ext cx="21945600" cy="1927820"/>
            </a:xfrm>
            <a:custGeom>
              <a:avLst/>
              <a:gdLst/>
              <a:ahLst/>
              <a:cxnLst/>
              <a:rect l="l" t="t" r="r" b="b"/>
              <a:pathLst>
                <a:path w="21945600" h="1927820">
                  <a:moveTo>
                    <a:pt x="0" y="0"/>
                  </a:moveTo>
                  <a:lnTo>
                    <a:pt x="21945600" y="0"/>
                  </a:lnTo>
                  <a:lnTo>
                    <a:pt x="21945600" y="1927820"/>
                  </a:lnTo>
                  <a:lnTo>
                    <a:pt x="0" y="1927820"/>
                  </a:lnTo>
                  <a:close/>
                </a:path>
              </a:pathLst>
            </a:custGeom>
            <a:blipFill>
              <a:blip r:embed="rId3">
                <a:alphaModFix amt="0"/>
              </a:blip>
              <a:stretch>
                <a:fillRect t="-183865" b="-159755"/>
              </a:stretch>
            </a:blipFill>
          </p:spPr>
          <p:txBody>
            <a:bodyPr/>
            <a:lstStyle/>
            <a:p>
              <a:endParaRPr lang="en-GB"/>
            </a:p>
          </p:txBody>
        </p:sp>
        <p:sp>
          <p:nvSpPr>
            <p:cNvPr id="4" name="TextBox 4"/>
            <p:cNvSpPr txBox="1"/>
            <p:nvPr/>
          </p:nvSpPr>
          <p:spPr>
            <a:xfrm>
              <a:off x="0" y="-38100"/>
              <a:ext cx="21945600" cy="1965920"/>
            </a:xfrm>
            <a:prstGeom prst="rect">
              <a:avLst/>
            </a:prstGeom>
          </p:spPr>
          <p:txBody>
            <a:bodyPr lIns="0" tIns="0" rIns="0" bIns="0" rtlCol="0" anchor="ctr"/>
            <a:lstStyle/>
            <a:p>
              <a:pPr algn="ctr">
                <a:lnSpc>
                  <a:spcPts val="8640"/>
                </a:lnSpc>
              </a:pPr>
              <a:r>
                <a:rPr lang="en-US" sz="6000" b="1" dirty="0">
                  <a:solidFill>
                    <a:srgbClr val="1E2761"/>
                  </a:solidFill>
                  <a:latin typeface="Arial" panose="020B0604020202020204" pitchFamily="34" charset="0"/>
                  <a:ea typeface="Times New Roman Bold"/>
                  <a:cs typeface="Arial" panose="020B0604020202020204" pitchFamily="34" charset="0"/>
                  <a:sym typeface="Times New Roman Bold"/>
                </a:rPr>
                <a:t>References</a:t>
              </a:r>
            </a:p>
          </p:txBody>
        </p:sp>
      </p:grpSp>
      <p:sp>
        <p:nvSpPr>
          <p:cNvPr id="7" name="Rectangle 1">
            <a:extLst>
              <a:ext uri="{FF2B5EF4-FFF2-40B4-BE49-F238E27FC236}">
                <a16:creationId xmlns:a16="http://schemas.microsoft.com/office/drawing/2014/main" id="{A2AB908B-97BC-CA76-6D73-D4FD719034DB}"/>
              </a:ext>
            </a:extLst>
          </p:cNvPr>
          <p:cNvSpPr>
            <a:spLocks noChangeArrowheads="1"/>
          </p:cNvSpPr>
          <p:nvPr/>
        </p:nvSpPr>
        <p:spPr bwMode="auto">
          <a:xfrm>
            <a:off x="877186" y="1454452"/>
            <a:ext cx="17410814" cy="87779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Ahmad, S. and </a:t>
            </a:r>
            <a:r>
              <a:rPr kumimoji="0" lang="en-US" altLang="en-US" sz="2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Alqaarni</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(2023). Job Analysis in Organizations: Transition From Traditional to Strategic. </a:t>
            </a:r>
            <a:r>
              <a:rPr kumimoji="0" lang="en-US" altLang="en-US" sz="2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Professional Business Review</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8(5), pp.e01424–e01424. </a:t>
            </a:r>
            <a:r>
              <a:rPr kumimoji="0" lang="en-US" altLang="en-US" sz="2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://doi.org/10.26668/</a:t>
            </a:r>
            <a:r>
              <a:rPr kumimoji="0" lang="en-US" altLang="en-US" sz="2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businessreview</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/2023.v8i5.1424.</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Armstrong, M. and Taylor, S. (2023). </a:t>
            </a:r>
            <a:r>
              <a:rPr kumimoji="0" lang="en-US" altLang="en-US" sz="2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Armstrong’s Handbook of Human Resource Management Practice</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16th ed. New York: Kogan Page.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Charlwood, A. and </a:t>
            </a:r>
            <a:r>
              <a:rPr kumimoji="0" lang="en-US" altLang="en-US" sz="2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Guenole</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N. (2022). Can HR adapt to the paradoxes of artificial intelligence? </a:t>
            </a:r>
            <a:r>
              <a:rPr kumimoji="0" lang="en-US" altLang="en-US" sz="2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Human Resource Management Journal</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32(4), pp.729–742. </a:t>
            </a:r>
            <a:r>
              <a:rPr kumimoji="0" lang="en-US" altLang="en-US" sz="2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://doi.org/10.1111/1748-8583.12433.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Chowdhury, S., </a:t>
            </a:r>
            <a:r>
              <a:rPr kumimoji="0" lang="en-US" altLang="en-US" sz="2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Budhwar</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 and Wood, G. (2024). Generative Artificial Intelligence in Business: Towards a Strategic Human Resource Management Framework. </a:t>
            </a:r>
            <a:r>
              <a:rPr kumimoji="0" lang="en-US" altLang="en-US" sz="2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British journal of management</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35(4). </a:t>
            </a:r>
            <a:r>
              <a:rPr kumimoji="0" lang="en-US" altLang="en-US" sz="2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://doi.org/10.1111/1467-8551.12824.</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CIPD (2024). </a:t>
            </a:r>
            <a:r>
              <a:rPr kumimoji="0" lang="en-US" altLang="en-US" sz="2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CIPD | Build your impact and career in the people profession</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CIPD. Available at: https://www.cipd.org/en/.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Marchington, M., Wilkinson, A., Donnelly, R. and </a:t>
            </a:r>
            <a:r>
              <a:rPr kumimoji="0" lang="en-US" altLang="en-US" sz="2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Kynighou</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 (2020). </a:t>
            </a:r>
            <a:r>
              <a:rPr kumimoji="0" lang="en-US" altLang="en-US" sz="2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Human Resource Management at work.</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London: Chartered Institute Of Personnel And Development.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Robertson, K. (2024). Tell Me About Your Job. . .: An Experiential and Relational Job Analysis Exercise. </a:t>
            </a:r>
            <a:r>
              <a:rPr kumimoji="0" lang="en-US" altLang="en-US" sz="2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Management Teaching Review</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://doi.org/10.1177/23792981241258484.</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Shofiana</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D., Hasbullah, F., Farida, I. and Larasati, F. (2025). Effective Recruitment Strategies in Modern Human Resources Management. </a:t>
            </a:r>
            <a:r>
              <a:rPr kumimoji="0" lang="en-US" altLang="en-US" sz="2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Multidisciplinary Research and Analysis</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08(01). </a:t>
            </a:r>
            <a:r>
              <a:rPr kumimoji="0" lang="en-US" altLang="en-US" sz="2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://doi.org/10.47191/</a:t>
            </a:r>
            <a:r>
              <a:rPr kumimoji="0" lang="en-US" altLang="en-US" sz="2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ijmra</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/v8-i01-17.</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Tesco (2025). </a:t>
            </a:r>
            <a:r>
              <a:rPr kumimoji="0" lang="en-US" altLang="en-US" sz="2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Tesco PLC</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Tesco PLC. Available at: https://www.tescoplc.com/about.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6446955" y="3537"/>
            <a:ext cx="2814980" cy="2649013"/>
            <a:chOff x="-648769" y="2358"/>
            <a:chExt cx="1876653" cy="1766008"/>
          </a:xfrm>
        </p:grpSpPr>
        <p:sp>
          <p:nvSpPr>
            <p:cNvPr id="12" name="Freeform: Shape 11">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05794" y="9050499"/>
            <a:ext cx="968052" cy="96805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5154" y="8581662"/>
            <a:ext cx="3392947" cy="1705336"/>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965200" y="1647691"/>
            <a:ext cx="16357599" cy="6991616"/>
            <a:chOff x="193787" y="1727134"/>
            <a:chExt cx="20196603" cy="8632495"/>
          </a:xfrm>
        </p:grpSpPr>
        <p:sp>
          <p:nvSpPr>
            <p:cNvPr id="3" name="TextBox 3"/>
            <p:cNvSpPr txBox="1"/>
            <p:nvPr/>
          </p:nvSpPr>
          <p:spPr>
            <a:xfrm rot="21252002">
              <a:off x="193787" y="1727134"/>
              <a:ext cx="18367628" cy="4672171"/>
            </a:xfrm>
            <a:prstGeom prst="rect">
              <a:avLst/>
            </a:prstGeom>
          </p:spPr>
          <p:txBody>
            <a:bodyPr lIns="0" tIns="0" rIns="0" bIns="0" rtlCol="0" anchor="t">
              <a:spAutoFit/>
            </a:bodyPr>
            <a:lstStyle/>
            <a:p>
              <a:pPr algn="ctr" defTabSz="978408">
                <a:lnSpc>
                  <a:spcPts val="19362"/>
                </a:lnSpc>
                <a:spcAft>
                  <a:spcPts val="600"/>
                </a:spcAft>
                <a:defRPr/>
              </a:pPr>
              <a:r>
                <a:rPr lang="en-US" sz="35203" kern="1200">
                  <a:solidFill>
                    <a:srgbClr val="0055B3"/>
                  </a:solidFill>
                  <a:latin typeface="Have Heart One"/>
                  <a:ea typeface="+mn-ea"/>
                  <a:cs typeface="+mn-cs"/>
                  <a:sym typeface="Have Heart One"/>
                </a:rPr>
                <a:t>Thank</a:t>
              </a:r>
              <a:endParaRPr kumimoji="0" lang="en-US" sz="32900" b="0" i="0" u="none" strike="noStrike" kern="1200" cap="none" spc="0" normalizeH="0" baseline="0" noProof="0">
                <a:ln>
                  <a:noFill/>
                </a:ln>
                <a:solidFill>
                  <a:srgbClr val="0171D3"/>
                </a:solidFill>
                <a:effectLst/>
                <a:uLnTx/>
                <a:uFillTx/>
                <a:latin typeface="Have Heart One"/>
                <a:ea typeface="Have Heart One"/>
                <a:cs typeface="Have Heart One"/>
                <a:sym typeface="Have Heart One"/>
              </a:endParaRPr>
            </a:p>
          </p:txBody>
        </p:sp>
        <p:sp>
          <p:nvSpPr>
            <p:cNvPr id="4" name="TextBox 4"/>
            <p:cNvSpPr txBox="1"/>
            <p:nvPr/>
          </p:nvSpPr>
          <p:spPr>
            <a:xfrm>
              <a:off x="2613003" y="5505458"/>
              <a:ext cx="17777387" cy="4854171"/>
            </a:xfrm>
            <a:prstGeom prst="rect">
              <a:avLst/>
            </a:prstGeom>
          </p:spPr>
          <p:txBody>
            <a:bodyPr lIns="0" tIns="0" rIns="0" bIns="0" rtlCol="0" anchor="t">
              <a:spAutoFit/>
            </a:bodyPr>
            <a:lstStyle/>
            <a:p>
              <a:pPr algn="ctr" defTabSz="978408">
                <a:lnSpc>
                  <a:spcPts val="20080"/>
                </a:lnSpc>
                <a:spcAft>
                  <a:spcPts val="600"/>
                </a:spcAft>
                <a:defRPr/>
              </a:pPr>
              <a:r>
                <a:rPr lang="en-US" sz="36509" kern="1200">
                  <a:solidFill>
                    <a:srgbClr val="0055B3"/>
                  </a:solidFill>
                  <a:latin typeface="Have Heart One"/>
                  <a:ea typeface="+mn-ea"/>
                  <a:cs typeface="+mn-cs"/>
                  <a:sym typeface="Have Heart One"/>
                </a:rPr>
                <a:t>you!</a:t>
              </a:r>
              <a:endParaRPr kumimoji="0" lang="en-US" sz="34121" b="0" i="0" u="none" strike="noStrike" kern="1200" cap="none" spc="0" normalizeH="0" baseline="0" noProof="0">
                <a:ln>
                  <a:noFill/>
                </a:ln>
                <a:solidFill>
                  <a:srgbClr val="0171D3"/>
                </a:solidFill>
                <a:effectLst/>
                <a:uLnTx/>
                <a:uFillTx/>
                <a:latin typeface="Have Heart One"/>
                <a:ea typeface="Have Heart One"/>
                <a:cs typeface="Have Heart One"/>
                <a:sym typeface="Have Heart One"/>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2676</Words>
  <Application>Microsoft Office PowerPoint</Application>
  <PresentationFormat>Custom</PresentationFormat>
  <Paragraphs>193</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Times New Roman</vt:lpstr>
      <vt:lpstr>Have Heart One</vt:lpstr>
      <vt:lpstr>Times New Roman Italics</vt:lpstr>
      <vt:lpstr>Times New Roman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Flavius Baboi</cp:lastModifiedBy>
  <cp:revision>1</cp:revision>
  <dcterms:created xsi:type="dcterms:W3CDTF">2006-08-16T00:00:00Z</dcterms:created>
  <dcterms:modified xsi:type="dcterms:W3CDTF">2026-02-14T09:37:21Z</dcterms:modified>
  <dc:identifier>DAHA5jdbHJM</dc:identifier>
</cp:coreProperties>
</file>