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2" r:id="rId7"/>
    <p:sldId id="263" r:id="rId8"/>
    <p:sldId id="264" r:id="rId9"/>
    <p:sldId id="265" r:id="rId10"/>
    <p:sldId id="266" r:id="rId11"/>
    <p:sldId id="267" r:id="rId12"/>
    <p:sldId id="268"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89A6603-57D0-4BDB-AAB9-7751DF682691}" type="datetimeFigureOut">
              <a:rPr lang="en-GB" smtClean="0"/>
              <a:t>15/01/2018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181805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9A6603-57D0-4BDB-AAB9-7751DF682691}" type="datetimeFigureOut">
              <a:rPr lang="en-GB" smtClean="0"/>
              <a:t>15/01/2018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147486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9A6603-57D0-4BDB-AAB9-7751DF682691}" type="datetimeFigureOut">
              <a:rPr lang="en-GB" smtClean="0"/>
              <a:t>15/01/2018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1936148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89A6603-57D0-4BDB-AAB9-7751DF682691}" type="datetimeFigureOut">
              <a:rPr lang="en-GB" smtClean="0"/>
              <a:t>15/01/2018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1246775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9A6603-57D0-4BDB-AAB9-7751DF682691}" type="datetimeFigureOut">
              <a:rPr lang="en-GB" smtClean="0"/>
              <a:t>15/01/2018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334607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89A6603-57D0-4BDB-AAB9-7751DF682691}" type="datetimeFigureOut">
              <a:rPr lang="en-GB" smtClean="0"/>
              <a:t>15/01/2018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4276077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9A6603-57D0-4BDB-AAB9-7751DF682691}" type="datetimeFigureOut">
              <a:rPr lang="en-GB" smtClean="0"/>
              <a:t>15/01/2018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34660607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9A6603-57D0-4BDB-AAB9-7751DF682691}" type="datetimeFigureOut">
              <a:rPr lang="en-GB" smtClean="0"/>
              <a:t>15/01/2018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2993899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989A6603-57D0-4BDB-AAB9-7751DF682691}" type="datetimeFigureOut">
              <a:rPr lang="en-GB" smtClean="0"/>
              <a:t>15/01/2018</a:t>
            </a:fld>
            <a:endParaRPr lang="en-GB"/>
          </a:p>
        </p:txBody>
      </p:sp>
      <p:sp>
        <p:nvSpPr>
          <p:cNvPr id="6" name="Footer Placeholder 5"/>
          <p:cNvSpPr>
            <a:spLocks noGrp="1"/>
          </p:cNvSpPr>
          <p:nvPr>
            <p:ph type="ftr" sz="quarter" idx="11"/>
          </p:nvPr>
        </p:nvSpPr>
        <p:spPr>
          <a:xfrm>
            <a:off x="1141412" y="5883275"/>
            <a:ext cx="5105400" cy="365125"/>
          </a:xfrm>
        </p:spPr>
        <p:txBody>
          <a:bodyPr/>
          <a:lstStyle/>
          <a:p>
            <a:endParaRPr lang="en-GB"/>
          </a:p>
        </p:txBody>
      </p:sp>
      <p:sp>
        <p:nvSpPr>
          <p:cNvPr id="7" name="Slide Number Placeholder 6"/>
          <p:cNvSpPr>
            <a:spLocks noGrp="1"/>
          </p:cNvSpPr>
          <p:nvPr>
            <p:ph type="sldNum" sz="quarter" idx="12"/>
          </p:nvPr>
        </p:nvSpPr>
        <p:spPr>
          <a:xfrm>
            <a:off x="10742612" y="5883275"/>
            <a:ext cx="322567" cy="365125"/>
          </a:xfrm>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18192451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9A6603-57D0-4BDB-AAB9-7751DF682691}" type="datetimeFigureOut">
              <a:rPr lang="en-GB" smtClean="0"/>
              <a:t>15/01/2018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1133542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9A6603-57D0-4BDB-AAB9-7751DF682691}" type="datetimeFigureOut">
              <a:rPr lang="en-GB" smtClean="0"/>
              <a:t>15/01/2018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18989766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989A6603-57D0-4BDB-AAB9-7751DF682691}" type="datetimeFigureOut">
              <a:rPr lang="en-GB" smtClean="0"/>
              <a:t>15/01/2018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8166338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989A6603-57D0-4BDB-AAB9-7751DF682691}" type="datetimeFigureOut">
              <a:rPr lang="en-GB" smtClean="0"/>
              <a:t>15/01/2018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33814484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9A6603-57D0-4BDB-AAB9-7751DF682691}" type="datetimeFigureOut">
              <a:rPr lang="en-GB" smtClean="0"/>
              <a:t>15/01/2018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27266880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9A6603-57D0-4BDB-AAB9-7751DF682691}" type="datetimeFigureOut">
              <a:rPr lang="en-GB" smtClean="0"/>
              <a:t>15/01/2018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23549420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9A6603-57D0-4BDB-AAB9-7751DF682691}" type="datetimeFigureOut">
              <a:rPr lang="en-GB" smtClean="0"/>
              <a:t>15/01/2018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616455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9A6603-57D0-4BDB-AAB9-7751DF682691}" type="datetimeFigureOut">
              <a:rPr lang="en-GB" smtClean="0"/>
              <a:t>15/01/2018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1A28F7-4542-4AF8-8280-5FB8A25AE458}" type="slidenum">
              <a:rPr lang="en-GB" smtClean="0"/>
              <a:t>‹#›</a:t>
            </a:fld>
            <a:endParaRPr lang="en-GB"/>
          </a:p>
        </p:txBody>
      </p:sp>
    </p:spTree>
    <p:extLst>
      <p:ext uri="{BB962C8B-B14F-4D97-AF65-F5344CB8AC3E}">
        <p14:creationId xmlns:p14="http://schemas.microsoft.com/office/powerpoint/2010/main" val="1869620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989A6603-57D0-4BDB-AAB9-7751DF682691}" type="datetimeFigureOut">
              <a:rPr lang="en-GB" smtClean="0"/>
              <a:t>15/01/2018</a:t>
            </a:fld>
            <a:endParaRPr lang="en-GB"/>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GB"/>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3A1A28F7-4542-4AF8-8280-5FB8A25AE458}" type="slidenum">
              <a:rPr lang="en-GB" smtClean="0"/>
              <a:t>‹#›</a:t>
            </a:fld>
            <a:endParaRPr lang="en-GB"/>
          </a:p>
        </p:txBody>
      </p:sp>
    </p:spTree>
    <p:extLst>
      <p:ext uri="{BB962C8B-B14F-4D97-AF65-F5344CB8AC3E}">
        <p14:creationId xmlns:p14="http://schemas.microsoft.com/office/powerpoint/2010/main" val="173800902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digitalattic.org/home/war/vegetius/" TargetMode="External"/><Relationship Id="rId2" Type="http://schemas.openxmlformats.org/officeDocument/2006/relationships/hyperlink" Target="http://penelope.uchicago.edu/Thayer/E/Roman/Texts/Onasander/home.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564819"/>
            <a:ext cx="9144000" cy="3072081"/>
          </a:xfrm>
        </p:spPr>
        <p:txBody>
          <a:bodyPr>
            <a:normAutofit fontScale="90000"/>
          </a:bodyPr>
          <a:lstStyle/>
          <a:p>
            <a:r>
              <a:rPr lang="en-GB" dirty="0" smtClean="0"/>
              <a:t>Why did Military commanders of the Classical and Medieval world fight the way they did in battle and did this have an affect on the outcome of the wars they fought</a:t>
            </a:r>
            <a:endParaRPr lang="en-GB" dirty="0"/>
          </a:p>
        </p:txBody>
      </p:sp>
      <p:sp>
        <p:nvSpPr>
          <p:cNvPr id="3" name="Subtitle 2"/>
          <p:cNvSpPr>
            <a:spLocks noGrp="1"/>
          </p:cNvSpPr>
          <p:nvPr>
            <p:ph type="subTitle" idx="1"/>
          </p:nvPr>
        </p:nvSpPr>
        <p:spPr>
          <a:xfrm>
            <a:off x="1524000" y="5636900"/>
            <a:ext cx="9144000" cy="944204"/>
          </a:xfrm>
        </p:spPr>
        <p:txBody>
          <a:bodyPr/>
          <a:lstStyle/>
          <a:p>
            <a:r>
              <a:rPr lang="en-GB" dirty="0" smtClean="0"/>
              <a:t>By Alexander Elliott</a:t>
            </a:r>
          </a:p>
          <a:p>
            <a:r>
              <a:rPr lang="en-GB" dirty="0" smtClean="0"/>
              <a:t>AHSK6002</a:t>
            </a:r>
            <a:endParaRPr lang="en-GB" dirty="0"/>
          </a:p>
        </p:txBody>
      </p:sp>
    </p:spTree>
    <p:extLst>
      <p:ext uri="{BB962C8B-B14F-4D97-AF65-F5344CB8AC3E}">
        <p14:creationId xmlns:p14="http://schemas.microsoft.com/office/powerpoint/2010/main" val="7980008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9905998" cy="935865"/>
          </a:xfrm>
        </p:spPr>
        <p:txBody>
          <a:bodyPr/>
          <a:lstStyle/>
          <a:p>
            <a:r>
              <a:rPr lang="en-GB" dirty="0" smtClean="0"/>
              <a:t>Aims and Methodology</a:t>
            </a:r>
            <a:endParaRPr lang="en-GB" dirty="0"/>
          </a:p>
        </p:txBody>
      </p:sp>
      <p:sp>
        <p:nvSpPr>
          <p:cNvPr id="3" name="Content Placeholder 2"/>
          <p:cNvSpPr>
            <a:spLocks noGrp="1"/>
          </p:cNvSpPr>
          <p:nvPr>
            <p:ph idx="1"/>
          </p:nvPr>
        </p:nvSpPr>
        <p:spPr>
          <a:xfrm>
            <a:off x="1141413" y="1867437"/>
            <a:ext cx="9905998" cy="3923763"/>
          </a:xfrm>
        </p:spPr>
        <p:txBody>
          <a:bodyPr/>
          <a:lstStyle/>
          <a:p>
            <a:r>
              <a:rPr lang="en-GB" dirty="0" smtClean="0"/>
              <a:t>To look at how military leaders of different cultures fought their battles </a:t>
            </a:r>
          </a:p>
          <a:p>
            <a:r>
              <a:rPr lang="en-GB" dirty="0" smtClean="0"/>
              <a:t>To look at how this affected the outcome of the battle, if at all</a:t>
            </a:r>
          </a:p>
          <a:p>
            <a:r>
              <a:rPr lang="en-GB" dirty="0" smtClean="0"/>
              <a:t>To assess why they fought the way they did</a:t>
            </a:r>
          </a:p>
          <a:p>
            <a:r>
              <a:rPr lang="en-GB" dirty="0" smtClean="0"/>
              <a:t>Rather than do this case study by case study it will look at two overarching types of military commander, those who fight in the main battle line and those who command from a vantage </a:t>
            </a:r>
            <a:r>
              <a:rPr lang="en-GB" dirty="0" smtClean="0"/>
              <a:t>point</a:t>
            </a:r>
          </a:p>
          <a:p>
            <a:r>
              <a:rPr lang="en-GB" dirty="0" smtClean="0"/>
              <a:t>Keeping to a time line of 500BC-1500AD</a:t>
            </a:r>
            <a:endParaRPr lang="en-GB" dirty="0" smtClean="0"/>
          </a:p>
        </p:txBody>
      </p:sp>
    </p:spTree>
    <p:extLst>
      <p:ext uri="{BB962C8B-B14F-4D97-AF65-F5344CB8AC3E}">
        <p14:creationId xmlns:p14="http://schemas.microsoft.com/office/powerpoint/2010/main" val="41376550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9905998" cy="729803"/>
          </a:xfrm>
        </p:spPr>
        <p:txBody>
          <a:bodyPr/>
          <a:lstStyle/>
          <a:p>
            <a:r>
              <a:rPr lang="en-GB" dirty="0" smtClean="0"/>
              <a:t>Structure </a:t>
            </a:r>
            <a:endParaRPr lang="en-GB" dirty="0"/>
          </a:p>
        </p:txBody>
      </p:sp>
      <p:sp>
        <p:nvSpPr>
          <p:cNvPr id="3" name="Content Placeholder 2"/>
          <p:cNvSpPr>
            <a:spLocks noGrp="1"/>
          </p:cNvSpPr>
          <p:nvPr>
            <p:ph idx="1"/>
          </p:nvPr>
        </p:nvSpPr>
        <p:spPr>
          <a:xfrm>
            <a:off x="1141413" y="1339403"/>
            <a:ext cx="9905998" cy="4451797"/>
          </a:xfrm>
        </p:spPr>
        <p:txBody>
          <a:bodyPr/>
          <a:lstStyle/>
          <a:p>
            <a:r>
              <a:rPr lang="en-GB" dirty="0" smtClean="0"/>
              <a:t>Introduction will explain the information given on the last slide as well as providing a rough idea as to where the dissertation will go with its argument – 500 words</a:t>
            </a:r>
          </a:p>
          <a:p>
            <a:r>
              <a:rPr lang="en-GB" dirty="0" smtClean="0"/>
              <a:t>The first part will be a brief look at different cultures and other aspects that would affect how and why military commanders fought – 3000 words</a:t>
            </a:r>
          </a:p>
          <a:p>
            <a:r>
              <a:rPr lang="en-GB" dirty="0" smtClean="0"/>
              <a:t>The Second part will look at the commanders who lead from the front, the pros and cons of this, examples of it being used and what impacts it had – 3000 words</a:t>
            </a:r>
          </a:p>
          <a:p>
            <a:r>
              <a:rPr lang="en-GB" dirty="0" smtClean="0"/>
              <a:t>The Third part will look at the other group of commanders and assess the similar points as the first section – 3000 words</a:t>
            </a:r>
          </a:p>
          <a:p>
            <a:r>
              <a:rPr lang="en-GB" dirty="0" smtClean="0"/>
              <a:t>The conclusion will briefly compare the points made previously as well as provide the final argument for this dissertation – 500 words</a:t>
            </a:r>
            <a:endParaRPr lang="en-GB" dirty="0"/>
          </a:p>
        </p:txBody>
      </p:sp>
    </p:spTree>
    <p:extLst>
      <p:ext uri="{BB962C8B-B14F-4D97-AF65-F5344CB8AC3E}">
        <p14:creationId xmlns:p14="http://schemas.microsoft.com/office/powerpoint/2010/main" val="24175275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Research Questions</a:t>
            </a:r>
            <a:endParaRPr lang="en-GB" dirty="0"/>
          </a:p>
        </p:txBody>
      </p:sp>
      <p:sp>
        <p:nvSpPr>
          <p:cNvPr id="3" name="Content Placeholder 2"/>
          <p:cNvSpPr>
            <a:spLocks noGrp="1"/>
          </p:cNvSpPr>
          <p:nvPr>
            <p:ph idx="1"/>
          </p:nvPr>
        </p:nvSpPr>
        <p:spPr>
          <a:xfrm>
            <a:off x="1141413" y="2150772"/>
            <a:ext cx="9905998" cy="3940935"/>
          </a:xfrm>
        </p:spPr>
        <p:txBody>
          <a:bodyPr>
            <a:normAutofit/>
          </a:bodyPr>
          <a:lstStyle/>
          <a:p>
            <a:pPr marL="0" indent="0">
              <a:buNone/>
            </a:pPr>
            <a:r>
              <a:rPr lang="en-GB" dirty="0" smtClean="0"/>
              <a:t>focusing on these questions:</a:t>
            </a:r>
          </a:p>
          <a:p>
            <a:pPr marL="457200" indent="-457200">
              <a:buFont typeface="+mj-lt"/>
              <a:buAutoNum type="arabicPeriod"/>
            </a:pPr>
            <a:r>
              <a:rPr lang="en-GB" dirty="0" smtClean="0"/>
              <a:t>How </a:t>
            </a:r>
            <a:r>
              <a:rPr lang="en-GB" dirty="0" smtClean="0"/>
              <a:t>did </a:t>
            </a:r>
            <a:r>
              <a:rPr lang="en-GB" dirty="0" smtClean="0"/>
              <a:t>commanders </a:t>
            </a:r>
            <a:r>
              <a:rPr lang="en-GB" dirty="0" smtClean="0"/>
              <a:t>fought on a battlefield</a:t>
            </a:r>
          </a:p>
          <a:p>
            <a:pPr marL="457200" indent="-457200">
              <a:buFont typeface="+mj-lt"/>
              <a:buAutoNum type="arabicPeriod"/>
            </a:pPr>
            <a:r>
              <a:rPr lang="en-GB" dirty="0" smtClean="0"/>
              <a:t>What impact this had on the battle</a:t>
            </a:r>
          </a:p>
          <a:p>
            <a:pPr marL="457200" indent="-457200">
              <a:buFont typeface="+mj-lt"/>
              <a:buAutoNum type="arabicPeriod"/>
            </a:pPr>
            <a:r>
              <a:rPr lang="en-GB" dirty="0"/>
              <a:t>Why they fought like </a:t>
            </a:r>
            <a:r>
              <a:rPr lang="en-GB" dirty="0" smtClean="0"/>
              <a:t>that</a:t>
            </a:r>
          </a:p>
          <a:p>
            <a:pPr marL="0" indent="0">
              <a:buNone/>
            </a:pPr>
            <a:r>
              <a:rPr lang="en-GB" dirty="0" smtClean="0"/>
              <a:t>With regard to the sources </a:t>
            </a:r>
          </a:p>
          <a:p>
            <a:pPr marL="457200" indent="-457200">
              <a:buFont typeface="+mj-lt"/>
              <a:buAutoNum type="arabicPeriod"/>
            </a:pPr>
            <a:r>
              <a:rPr lang="en-GB" dirty="0" smtClean="0"/>
              <a:t>How do they describe the commanders at the battles</a:t>
            </a:r>
          </a:p>
          <a:p>
            <a:pPr marL="457200" indent="-457200">
              <a:buFont typeface="+mj-lt"/>
              <a:buAutoNum type="arabicPeriod"/>
            </a:pPr>
            <a:r>
              <a:rPr lang="en-GB" dirty="0" smtClean="0"/>
              <a:t>What does this tell us about what qualities they believed made a good commander</a:t>
            </a:r>
            <a:endParaRPr lang="en-GB" dirty="0"/>
          </a:p>
          <a:p>
            <a:pPr marL="457200" indent="-457200">
              <a:buFont typeface="+mj-lt"/>
              <a:buAutoNum type="arabicPeriod"/>
            </a:pPr>
            <a:endParaRPr lang="en-GB" dirty="0" smtClean="0"/>
          </a:p>
          <a:p>
            <a:pPr marL="0" indent="0">
              <a:buNone/>
            </a:pPr>
            <a:endParaRPr lang="en-GB" dirty="0" smtClean="0"/>
          </a:p>
          <a:p>
            <a:pPr marL="457200" indent="-457200">
              <a:buFont typeface="+mj-lt"/>
              <a:buAutoNum type="arabicPeriod"/>
            </a:pPr>
            <a:endParaRPr lang="en-GB" dirty="0"/>
          </a:p>
        </p:txBody>
      </p:sp>
    </p:spTree>
    <p:extLst>
      <p:ext uri="{BB962C8B-B14F-4D97-AF65-F5344CB8AC3E}">
        <p14:creationId xmlns:p14="http://schemas.microsoft.com/office/powerpoint/2010/main" val="2263979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184597"/>
            <a:ext cx="9905998" cy="1905000"/>
          </a:xfrm>
        </p:spPr>
        <p:txBody>
          <a:bodyPr/>
          <a:lstStyle/>
          <a:p>
            <a:r>
              <a:rPr lang="en-GB" dirty="0" smtClean="0"/>
              <a:t>Sources</a:t>
            </a:r>
            <a:endParaRPr lang="en-GB" dirty="0"/>
          </a:p>
        </p:txBody>
      </p:sp>
      <p:sp>
        <p:nvSpPr>
          <p:cNvPr id="3" name="Content Placeholder 2"/>
          <p:cNvSpPr>
            <a:spLocks noGrp="1"/>
          </p:cNvSpPr>
          <p:nvPr>
            <p:ph idx="1"/>
          </p:nvPr>
        </p:nvSpPr>
        <p:spPr>
          <a:xfrm>
            <a:off x="1141413" y="1957589"/>
            <a:ext cx="3932863" cy="4451797"/>
          </a:xfrm>
        </p:spPr>
        <p:txBody>
          <a:bodyPr>
            <a:normAutofit fontScale="92500" lnSpcReduction="10000"/>
          </a:bodyPr>
          <a:lstStyle/>
          <a:p>
            <a:r>
              <a:rPr lang="en-GB" dirty="0" smtClean="0"/>
              <a:t>Xenophon’s Anabasis</a:t>
            </a:r>
          </a:p>
          <a:p>
            <a:r>
              <a:rPr lang="en-GB" dirty="0" smtClean="0"/>
              <a:t>Thucydides</a:t>
            </a:r>
          </a:p>
          <a:p>
            <a:r>
              <a:rPr lang="en-GB" dirty="0"/>
              <a:t>Polybius, The Rise of the Roman Empire,</a:t>
            </a:r>
            <a:endParaRPr lang="en-GB" dirty="0" smtClean="0"/>
          </a:p>
          <a:p>
            <a:r>
              <a:rPr lang="en-GB" dirty="0" smtClean="0"/>
              <a:t>Livy</a:t>
            </a:r>
            <a:endParaRPr lang="en-GB" dirty="0" smtClean="0"/>
          </a:p>
          <a:p>
            <a:r>
              <a:rPr lang="en-GB" dirty="0" smtClean="0"/>
              <a:t>Tacitus</a:t>
            </a:r>
            <a:endParaRPr lang="en-GB" dirty="0" smtClean="0"/>
          </a:p>
          <a:p>
            <a:r>
              <a:rPr lang="en-GB" dirty="0" err="1" smtClean="0"/>
              <a:t>Onasander</a:t>
            </a:r>
            <a:r>
              <a:rPr lang="en-GB" dirty="0"/>
              <a:t>, </a:t>
            </a:r>
            <a:r>
              <a:rPr lang="en-GB" dirty="0" err="1" smtClean="0"/>
              <a:t>Stratigikon</a:t>
            </a:r>
            <a:endParaRPr lang="en-GB" dirty="0" smtClean="0"/>
          </a:p>
          <a:p>
            <a:r>
              <a:rPr lang="en-GB" dirty="0" smtClean="0"/>
              <a:t>Vegetius</a:t>
            </a:r>
            <a:r>
              <a:rPr lang="en-GB" dirty="0"/>
              <a:t>, De Re </a:t>
            </a:r>
            <a:r>
              <a:rPr lang="en-GB" dirty="0" err="1"/>
              <a:t>Militari</a:t>
            </a:r>
            <a:r>
              <a:rPr lang="en-GB" dirty="0"/>
              <a:t> </a:t>
            </a:r>
            <a:endParaRPr lang="en-GB" dirty="0" smtClean="0"/>
          </a:p>
          <a:p>
            <a:r>
              <a:rPr lang="en-GB" dirty="0" smtClean="0"/>
              <a:t>Geoffrey Chaucer</a:t>
            </a:r>
          </a:p>
          <a:p>
            <a:r>
              <a:rPr lang="en-GB" dirty="0" smtClean="0"/>
              <a:t>Geoffrey of Monmouth</a:t>
            </a:r>
          </a:p>
          <a:p>
            <a:r>
              <a:rPr lang="en-GB" dirty="0"/>
              <a:t>the </a:t>
            </a:r>
            <a:r>
              <a:rPr lang="en-GB" dirty="0" err="1"/>
              <a:t>bayeux</a:t>
            </a:r>
            <a:r>
              <a:rPr lang="en-GB" dirty="0"/>
              <a:t> tapestry</a:t>
            </a:r>
            <a:endParaRPr lang="en-GB" dirty="0" smtClean="0"/>
          </a:p>
          <a:p>
            <a:endParaRPr lang="en-GB" dirty="0" smtClean="0"/>
          </a:p>
          <a:p>
            <a:endParaRPr lang="en-GB" dirty="0"/>
          </a:p>
        </p:txBody>
      </p:sp>
    </p:spTree>
    <p:extLst>
      <p:ext uri="{BB962C8B-B14F-4D97-AF65-F5344CB8AC3E}">
        <p14:creationId xmlns:p14="http://schemas.microsoft.com/office/powerpoint/2010/main" val="30902192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Historiography</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W</a:t>
            </a:r>
            <a:r>
              <a:rPr lang="en-GB" dirty="0"/>
              <a:t>. Harris, War and Imperialism in Republican </a:t>
            </a:r>
            <a:r>
              <a:rPr lang="en-GB" dirty="0" smtClean="0"/>
              <a:t>Rome</a:t>
            </a:r>
          </a:p>
          <a:p>
            <a:r>
              <a:rPr lang="en-GB" dirty="0" smtClean="0"/>
              <a:t>A</a:t>
            </a:r>
            <a:r>
              <a:rPr lang="en-GB" dirty="0"/>
              <a:t>. </a:t>
            </a:r>
            <a:r>
              <a:rPr lang="en-GB" dirty="0" err="1"/>
              <a:t>EckStein</a:t>
            </a:r>
            <a:r>
              <a:rPr lang="en-GB" dirty="0"/>
              <a:t>, Senate and General: Individual Decision-making and Roman Foreign Relations, 264-194 B.C. </a:t>
            </a:r>
            <a:endParaRPr lang="en-GB" dirty="0" smtClean="0"/>
          </a:p>
          <a:p>
            <a:r>
              <a:rPr lang="en-GB" dirty="0" smtClean="0"/>
              <a:t>B</a:t>
            </a:r>
            <a:r>
              <a:rPr lang="en-GB" dirty="0"/>
              <a:t>. Campbell, Greek and Roman Military Writers Selected </a:t>
            </a:r>
            <a:r>
              <a:rPr lang="en-GB" dirty="0" smtClean="0"/>
              <a:t>Readings</a:t>
            </a:r>
          </a:p>
          <a:p>
            <a:r>
              <a:rPr lang="en-GB" dirty="0" smtClean="0"/>
              <a:t>M</a:t>
            </a:r>
            <a:r>
              <a:rPr lang="en-GB" dirty="0"/>
              <a:t>. Austin,  Hellenistic World from Alexander to the Roman Conquest: A Selection of Ancient Sources in Translation, 2nd </a:t>
            </a:r>
            <a:r>
              <a:rPr lang="en-GB" dirty="0" err="1" smtClean="0"/>
              <a:t>ed</a:t>
            </a:r>
            <a:endParaRPr lang="en-GB" dirty="0" smtClean="0"/>
          </a:p>
          <a:p>
            <a:r>
              <a:rPr lang="en-GB" dirty="0" smtClean="0"/>
              <a:t>Jonathan Sumption, Hundred Years War Series </a:t>
            </a:r>
          </a:p>
          <a:p>
            <a:r>
              <a:rPr lang="en-GB" dirty="0" smtClean="0"/>
              <a:t>War, Edited by Lawrence Freedman</a:t>
            </a:r>
          </a:p>
          <a:p>
            <a:r>
              <a:rPr lang="en-GB" dirty="0" smtClean="0"/>
              <a:t>Bar-</a:t>
            </a:r>
            <a:r>
              <a:rPr lang="en-GB" dirty="0" err="1" smtClean="0"/>
              <a:t>Kochva</a:t>
            </a:r>
            <a:r>
              <a:rPr lang="en-GB" dirty="0" smtClean="0"/>
              <a:t>, </a:t>
            </a:r>
            <a:r>
              <a:rPr lang="en-GB" dirty="0" smtClean="0"/>
              <a:t>The Seleucid Army </a:t>
            </a:r>
          </a:p>
          <a:p>
            <a:r>
              <a:rPr lang="en-GB" dirty="0"/>
              <a:t>W. </a:t>
            </a:r>
            <a:r>
              <a:rPr lang="en-GB" dirty="0" err="1"/>
              <a:t>Treadgold</a:t>
            </a:r>
            <a:r>
              <a:rPr lang="en-GB" dirty="0"/>
              <a:t>, Byzantium and Its Army, 284-1081</a:t>
            </a:r>
            <a:endParaRPr lang="en-GB" dirty="0" smtClean="0"/>
          </a:p>
          <a:p>
            <a:endParaRPr lang="en-GB" dirty="0"/>
          </a:p>
        </p:txBody>
      </p:sp>
    </p:spTree>
    <p:extLst>
      <p:ext uri="{BB962C8B-B14F-4D97-AF65-F5344CB8AC3E}">
        <p14:creationId xmlns:p14="http://schemas.microsoft.com/office/powerpoint/2010/main" val="2906512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Originality And the research context </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I believe the topic is worth researching due to the limited number of works that look at the affect the role a military commander takes has in given situations</a:t>
            </a:r>
          </a:p>
          <a:p>
            <a:r>
              <a:rPr lang="en-GB" dirty="0"/>
              <a:t>After several attempts of searching on library catalogues and several web searches few results came up as direct matches to my topic</a:t>
            </a:r>
          </a:p>
          <a:p>
            <a:r>
              <a:rPr lang="en-GB" dirty="0" smtClean="0"/>
              <a:t>Not a lot of books have been written about the impact of how generals fight battles in this period</a:t>
            </a:r>
          </a:p>
          <a:p>
            <a:r>
              <a:rPr lang="en-GB" dirty="0" smtClean="0"/>
              <a:t>There’s a fair amount about generals of WW1 and some about more modern history which may be useful for comparisons and comments in the conclusion</a:t>
            </a:r>
          </a:p>
          <a:p>
            <a:r>
              <a:rPr lang="en-GB" dirty="0" smtClean="0"/>
              <a:t>This may change later on as I wil</a:t>
            </a:r>
            <a:r>
              <a:rPr lang="en-GB" dirty="0" smtClean="0"/>
              <a:t>l continue to look for works on this topic</a:t>
            </a:r>
            <a:endParaRPr lang="en-GB" dirty="0"/>
          </a:p>
        </p:txBody>
      </p:sp>
    </p:spTree>
    <p:extLst>
      <p:ext uri="{BB962C8B-B14F-4D97-AF65-F5344CB8AC3E}">
        <p14:creationId xmlns:p14="http://schemas.microsoft.com/office/powerpoint/2010/main" val="21867824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Issues</a:t>
            </a:r>
            <a:endParaRPr lang="en-GB" dirty="0"/>
          </a:p>
        </p:txBody>
      </p:sp>
      <p:sp>
        <p:nvSpPr>
          <p:cNvPr id="3" name="Content Placeholder 2"/>
          <p:cNvSpPr>
            <a:spLocks noGrp="1"/>
          </p:cNvSpPr>
          <p:nvPr>
            <p:ph idx="1"/>
          </p:nvPr>
        </p:nvSpPr>
        <p:spPr/>
        <p:txBody>
          <a:bodyPr/>
          <a:lstStyle/>
          <a:p>
            <a:r>
              <a:rPr lang="en-GB" dirty="0" smtClean="0"/>
              <a:t>Originally I was aiming for a larger scope, but cut it down in </a:t>
            </a:r>
            <a:r>
              <a:rPr lang="en-GB" dirty="0" smtClean="0"/>
              <a:t>size, after discussing it with my supervisor, </a:t>
            </a:r>
            <a:r>
              <a:rPr lang="en-GB" dirty="0" smtClean="0"/>
              <a:t>due to the word count</a:t>
            </a:r>
          </a:p>
          <a:p>
            <a:r>
              <a:rPr lang="en-GB" dirty="0" smtClean="0"/>
              <a:t>I was also originally aiming to look at these as case studies, but then decided </a:t>
            </a:r>
            <a:r>
              <a:rPr lang="en-GB" dirty="0" smtClean="0"/>
              <a:t>against, after discussing it with </a:t>
            </a:r>
            <a:r>
              <a:rPr lang="en-GB" smtClean="0"/>
              <a:t>my supervisor, </a:t>
            </a:r>
            <a:r>
              <a:rPr lang="en-GB" dirty="0" smtClean="0"/>
              <a:t>that as it would cause the dissertation to lose focus </a:t>
            </a:r>
            <a:endParaRPr lang="en-GB" dirty="0"/>
          </a:p>
        </p:txBody>
      </p:sp>
    </p:spTree>
    <p:extLst>
      <p:ext uri="{BB962C8B-B14F-4D97-AF65-F5344CB8AC3E}">
        <p14:creationId xmlns:p14="http://schemas.microsoft.com/office/powerpoint/2010/main" val="27961361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idx="1"/>
          </p:nvPr>
        </p:nvSpPr>
        <p:spPr/>
        <p:txBody>
          <a:bodyPr/>
          <a:lstStyle/>
          <a:p>
            <a:r>
              <a:rPr lang="en-GB" dirty="0" smtClean="0"/>
              <a:t>The way I believe the questions will be answered are as followed:</a:t>
            </a:r>
          </a:p>
          <a:p>
            <a:pPr marL="457200" indent="-457200">
              <a:buFont typeface="+mj-lt"/>
              <a:buAutoNum type="arabicPeriod"/>
            </a:pPr>
            <a:r>
              <a:rPr lang="en-GB" dirty="0" smtClean="0"/>
              <a:t>The ‘why’ they fought the way they did is subjective to each leader, it is either pragmatic or cultural reason</a:t>
            </a:r>
          </a:p>
          <a:p>
            <a:pPr marL="457200" indent="-457200">
              <a:buFont typeface="+mj-lt"/>
              <a:buAutoNum type="arabicPeriod"/>
            </a:pPr>
            <a:r>
              <a:rPr lang="en-GB" dirty="0" smtClean="0"/>
              <a:t>This would most definitely have had an impact on the outcome of a battle and a war</a:t>
            </a:r>
          </a:p>
          <a:p>
            <a:pPr marL="457200" indent="-457200">
              <a:buFont typeface="+mj-lt"/>
              <a:buAutoNum type="arabicPeriod"/>
            </a:pPr>
            <a:r>
              <a:rPr lang="en-GB" dirty="0" smtClean="0"/>
              <a:t>Lastly I would argue in favour of the commanders who fight in the reserve or from a vantage point is the more efficient option for the modern world as it is more flexible </a:t>
            </a:r>
            <a:endParaRPr lang="en-GB" dirty="0" smtClean="0"/>
          </a:p>
          <a:p>
            <a:pPr marL="0" indent="0">
              <a:buNone/>
            </a:pPr>
            <a:endParaRPr lang="en-GB" dirty="0"/>
          </a:p>
        </p:txBody>
      </p:sp>
    </p:spTree>
    <p:extLst>
      <p:ext uri="{BB962C8B-B14F-4D97-AF65-F5344CB8AC3E}">
        <p14:creationId xmlns:p14="http://schemas.microsoft.com/office/powerpoint/2010/main" val="42829451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a:t>
            </a:r>
            <a:endParaRPr lang="en-GB" dirty="0"/>
          </a:p>
        </p:txBody>
      </p:sp>
      <p:sp>
        <p:nvSpPr>
          <p:cNvPr id="3" name="Content Placeholder 2"/>
          <p:cNvSpPr>
            <a:spLocks noGrp="1"/>
          </p:cNvSpPr>
          <p:nvPr>
            <p:ph idx="1"/>
          </p:nvPr>
        </p:nvSpPr>
        <p:spPr>
          <a:xfrm>
            <a:off x="1141413" y="2073499"/>
            <a:ext cx="9905998" cy="3717701"/>
          </a:xfrm>
        </p:spPr>
        <p:txBody>
          <a:bodyPr>
            <a:normAutofit/>
          </a:bodyPr>
          <a:lstStyle/>
          <a:p>
            <a:r>
              <a:rPr lang="en-GB" dirty="0" smtClean="0"/>
              <a:t>Livy</a:t>
            </a:r>
            <a:r>
              <a:rPr lang="en-GB" dirty="0"/>
              <a:t>, The History of Rome and its Foundation: Rome and the Mediterranean, Henry </a:t>
            </a:r>
            <a:r>
              <a:rPr lang="en-GB" dirty="0" err="1"/>
              <a:t>Bettenson</a:t>
            </a:r>
            <a:r>
              <a:rPr lang="en-GB" dirty="0"/>
              <a:t> (Trans.) (Penguin Classics, London, 1976</a:t>
            </a:r>
            <a:r>
              <a:rPr lang="en-GB" dirty="0" smtClean="0"/>
              <a:t>)</a:t>
            </a:r>
          </a:p>
          <a:p>
            <a:r>
              <a:rPr lang="en-GB" dirty="0" smtClean="0"/>
              <a:t>Polybius</a:t>
            </a:r>
            <a:r>
              <a:rPr lang="en-GB" dirty="0"/>
              <a:t>, The Rise of the Roman Empire, I. </a:t>
            </a:r>
            <a:r>
              <a:rPr lang="en-GB" dirty="0" smtClean="0"/>
              <a:t>Scott-</a:t>
            </a:r>
            <a:r>
              <a:rPr lang="en-GB" dirty="0" err="1" smtClean="0"/>
              <a:t>Kilvert</a:t>
            </a:r>
            <a:r>
              <a:rPr lang="en-GB" dirty="0"/>
              <a:t> </a:t>
            </a:r>
            <a:r>
              <a:rPr lang="en-GB" dirty="0" smtClean="0"/>
              <a:t>(Trans.) (Penguin </a:t>
            </a:r>
            <a:r>
              <a:rPr lang="en-GB" dirty="0"/>
              <a:t>Classics, </a:t>
            </a:r>
            <a:r>
              <a:rPr lang="en-GB" dirty="0" smtClean="0"/>
              <a:t>London, 1979)</a:t>
            </a:r>
          </a:p>
          <a:p>
            <a:r>
              <a:rPr lang="en-GB" dirty="0"/>
              <a:t>Tacitus, The Agricola and the </a:t>
            </a:r>
            <a:r>
              <a:rPr lang="en-GB" dirty="0" err="1"/>
              <a:t>Germanica</a:t>
            </a:r>
            <a:r>
              <a:rPr lang="en-GB" dirty="0"/>
              <a:t>, H. Mattingly and S. A.(Trans.) (Penguin Classics, London, 1970</a:t>
            </a:r>
            <a:r>
              <a:rPr lang="en-GB" dirty="0" smtClean="0"/>
              <a:t>)</a:t>
            </a:r>
            <a:endParaRPr lang="en-GB" dirty="0"/>
          </a:p>
          <a:p>
            <a:r>
              <a:rPr lang="en-GB" dirty="0" smtClean="0"/>
              <a:t>Thucydides, </a:t>
            </a:r>
            <a:r>
              <a:rPr lang="en-GB" dirty="0"/>
              <a:t>History of the Peloponnesian War, M.I. Finley, </a:t>
            </a:r>
            <a:r>
              <a:rPr lang="en-GB" dirty="0" smtClean="0"/>
              <a:t>R. Warner, (Trans.) (Penguin </a:t>
            </a:r>
            <a:r>
              <a:rPr lang="en-GB" dirty="0"/>
              <a:t>Books, </a:t>
            </a:r>
            <a:r>
              <a:rPr lang="en-GB" dirty="0" smtClean="0"/>
              <a:t>London, 1974)</a:t>
            </a:r>
            <a:endParaRPr lang="en-GB" dirty="0"/>
          </a:p>
          <a:p>
            <a:r>
              <a:rPr lang="en-GB" dirty="0" smtClean="0"/>
              <a:t>Xenophon’s </a:t>
            </a:r>
            <a:r>
              <a:rPr lang="en-GB" dirty="0"/>
              <a:t>Anabasis, R. Warner, (Trans.) (</a:t>
            </a:r>
            <a:r>
              <a:rPr lang="en-GB" dirty="0" err="1"/>
              <a:t>Penguine</a:t>
            </a:r>
            <a:r>
              <a:rPr lang="en-GB" dirty="0"/>
              <a:t> Classics, London, 1979)</a:t>
            </a:r>
          </a:p>
          <a:p>
            <a:endParaRPr lang="en-GB" dirty="0"/>
          </a:p>
        </p:txBody>
      </p:sp>
    </p:spTree>
    <p:extLst>
      <p:ext uri="{BB962C8B-B14F-4D97-AF65-F5344CB8AC3E}">
        <p14:creationId xmlns:p14="http://schemas.microsoft.com/office/powerpoint/2010/main" val="9818706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a:t>
            </a:r>
            <a:endParaRPr lang="en-GB" dirty="0"/>
          </a:p>
        </p:txBody>
      </p:sp>
      <p:sp>
        <p:nvSpPr>
          <p:cNvPr id="3" name="Content Placeholder 2"/>
          <p:cNvSpPr>
            <a:spLocks noGrp="1"/>
          </p:cNvSpPr>
          <p:nvPr>
            <p:ph idx="1"/>
          </p:nvPr>
        </p:nvSpPr>
        <p:spPr/>
        <p:txBody>
          <a:bodyPr/>
          <a:lstStyle/>
          <a:p>
            <a:r>
              <a:rPr lang="en-GB" dirty="0" smtClean="0"/>
              <a:t>G. Chaucer, The Works of Geoffrey Chaucer, (Macmillan Co., Basingstoke, 1913)</a:t>
            </a:r>
            <a:endParaRPr lang="en-GB" dirty="0"/>
          </a:p>
          <a:p>
            <a:r>
              <a:rPr lang="en-GB" dirty="0"/>
              <a:t>Geoffrey of Monmouth, The History of the Kings of </a:t>
            </a:r>
            <a:r>
              <a:rPr lang="en-GB" dirty="0" smtClean="0"/>
              <a:t>Britain, L. Thorp (Trans.) (</a:t>
            </a:r>
            <a:r>
              <a:rPr lang="en-GB" dirty="0" err="1" smtClean="0"/>
              <a:t>Penguine</a:t>
            </a:r>
            <a:r>
              <a:rPr lang="en-GB" dirty="0" smtClean="0"/>
              <a:t> Classics, London, 1973)</a:t>
            </a:r>
            <a:endParaRPr lang="en-GB" dirty="0"/>
          </a:p>
          <a:p>
            <a:endParaRPr lang="en-GB" dirty="0"/>
          </a:p>
          <a:p>
            <a:endParaRPr lang="en-GB" dirty="0"/>
          </a:p>
        </p:txBody>
      </p:sp>
    </p:spTree>
    <p:extLst>
      <p:ext uri="{BB962C8B-B14F-4D97-AF65-F5344CB8AC3E}">
        <p14:creationId xmlns:p14="http://schemas.microsoft.com/office/powerpoint/2010/main" val="31311743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310166"/>
            <a:ext cx="9905998" cy="1905000"/>
          </a:xfrm>
        </p:spPr>
        <p:txBody>
          <a:bodyPr/>
          <a:lstStyle/>
          <a:p>
            <a:r>
              <a:rPr lang="en-GB" dirty="0" smtClean="0"/>
              <a:t>Bibliography </a:t>
            </a:r>
            <a:endParaRPr lang="en-GB" dirty="0"/>
          </a:p>
        </p:txBody>
      </p:sp>
      <p:sp>
        <p:nvSpPr>
          <p:cNvPr id="3" name="Content Placeholder 2"/>
          <p:cNvSpPr>
            <a:spLocks noGrp="1"/>
          </p:cNvSpPr>
          <p:nvPr>
            <p:ph idx="1"/>
          </p:nvPr>
        </p:nvSpPr>
        <p:spPr>
          <a:xfrm>
            <a:off x="1141413" y="2215166"/>
            <a:ext cx="9905998" cy="4430333"/>
          </a:xfrm>
        </p:spPr>
        <p:txBody>
          <a:bodyPr>
            <a:noAutofit/>
          </a:bodyPr>
          <a:lstStyle/>
          <a:p>
            <a:r>
              <a:rPr lang="en-GB" sz="1400" dirty="0"/>
              <a:t>•	M. Austin,  Hellenistic World from Alexander to the Roman Conquest: A Selection of Ancient Sources in Translation, 2nd ed. (Cambridge University Press, Cambridge, 2006</a:t>
            </a:r>
            <a:r>
              <a:rPr lang="en-GB" sz="1400" dirty="0" smtClean="0"/>
              <a:t>)</a:t>
            </a:r>
          </a:p>
          <a:p>
            <a:r>
              <a:rPr lang="en-GB" sz="1400" dirty="0"/>
              <a:t>B. </a:t>
            </a:r>
            <a:r>
              <a:rPr lang="en-GB" sz="1400" dirty="0" smtClean="0"/>
              <a:t>Bar-</a:t>
            </a:r>
            <a:r>
              <a:rPr lang="en-GB" sz="1400" dirty="0" err="1" smtClean="0"/>
              <a:t>Kochva</a:t>
            </a:r>
            <a:r>
              <a:rPr lang="en-GB" sz="1400" dirty="0"/>
              <a:t>, The Seleucid Army, Organisation &amp; Tactics in the Great Campaigns, (Cambridge University Press, Cambridge, 1976</a:t>
            </a:r>
            <a:r>
              <a:rPr lang="en-GB" sz="1400" dirty="0" smtClean="0"/>
              <a:t>)</a:t>
            </a:r>
            <a:endParaRPr lang="en-GB" sz="1400" dirty="0"/>
          </a:p>
          <a:p>
            <a:r>
              <a:rPr lang="en-GB" sz="1400" dirty="0"/>
              <a:t>•	B. Campbell, Greek and Roman Military Writers Selected Readings, (Routledge, London, 2004)</a:t>
            </a:r>
          </a:p>
          <a:p>
            <a:r>
              <a:rPr lang="en-GB" sz="1400" dirty="0"/>
              <a:t>•	A. </a:t>
            </a:r>
            <a:r>
              <a:rPr lang="en-GB" sz="1400" dirty="0" err="1"/>
              <a:t>EckStein</a:t>
            </a:r>
            <a:r>
              <a:rPr lang="en-GB" sz="1400" dirty="0"/>
              <a:t>, Senate and General: Individual Decision-making and Roman Foreign Relations, 264-194 B.C. (University of California Press, Berkeley, 1987</a:t>
            </a:r>
            <a:r>
              <a:rPr lang="en-GB" sz="1400" dirty="0" smtClean="0"/>
              <a:t>)</a:t>
            </a:r>
          </a:p>
          <a:p>
            <a:r>
              <a:rPr lang="en-GB" sz="1400" dirty="0" smtClean="0"/>
              <a:t>L. Freedman,  War, (Oxford University Press, Oxford, 1994)</a:t>
            </a:r>
            <a:endParaRPr lang="en-GB" sz="1400" dirty="0"/>
          </a:p>
          <a:p>
            <a:r>
              <a:rPr lang="en-GB" sz="1400" dirty="0"/>
              <a:t>•	W. Harris, War and Imperialism in Republican Rome, (</a:t>
            </a:r>
            <a:r>
              <a:rPr lang="en-GB" sz="1400" dirty="0" err="1"/>
              <a:t>Calrendon</a:t>
            </a:r>
            <a:r>
              <a:rPr lang="en-GB" sz="1400" dirty="0"/>
              <a:t> Press, Oxford, 1979</a:t>
            </a:r>
            <a:r>
              <a:rPr lang="en-GB" sz="1400" dirty="0" smtClean="0"/>
              <a:t>)</a:t>
            </a:r>
          </a:p>
          <a:p>
            <a:r>
              <a:rPr lang="en-GB" sz="1400" dirty="0" smtClean="0"/>
              <a:t>J. </a:t>
            </a:r>
            <a:r>
              <a:rPr lang="en-GB" sz="1400" dirty="0"/>
              <a:t>Sumption, Hundred Years War Series </a:t>
            </a:r>
            <a:endParaRPr lang="en-GB" sz="1400" dirty="0" smtClean="0"/>
          </a:p>
          <a:p>
            <a:pPr marL="457200" indent="-457200">
              <a:buFont typeface="+mj-lt"/>
              <a:buAutoNum type="arabicPeriod"/>
            </a:pPr>
            <a:r>
              <a:rPr lang="en-GB" sz="1400" dirty="0" smtClean="0"/>
              <a:t>Trial by War: Hundred Years War Vol. 1 (Faber &amp; Faber, London, 1999)</a:t>
            </a:r>
          </a:p>
          <a:p>
            <a:pPr marL="457200" indent="-457200">
              <a:buFont typeface="+mj-lt"/>
              <a:buAutoNum type="arabicPeriod"/>
            </a:pPr>
            <a:r>
              <a:rPr lang="en-GB" sz="1400" dirty="0" smtClean="0"/>
              <a:t>Trial by War: Hundred Years War Vol. 2  (Faber &amp; Faber, London, 2001)</a:t>
            </a:r>
          </a:p>
          <a:p>
            <a:pPr marL="457200" indent="-457200">
              <a:buFont typeface="+mj-lt"/>
              <a:buAutoNum type="arabicPeriod"/>
            </a:pPr>
            <a:r>
              <a:rPr lang="en-GB" sz="1400" dirty="0" smtClean="0"/>
              <a:t>Divided houses: Hundred Years War Vol. 3 (Faber &amp; Faber, London, 2012)</a:t>
            </a:r>
          </a:p>
          <a:p>
            <a:pPr marL="457200" indent="-457200">
              <a:buFont typeface="+mj-lt"/>
              <a:buAutoNum type="arabicPeriod"/>
            </a:pPr>
            <a:r>
              <a:rPr lang="en-GB" sz="1400" dirty="0" smtClean="0"/>
              <a:t>Cursed Kings: Hundred Years War Vol. 4 (Faber &amp; Faber, London, 2016</a:t>
            </a:r>
          </a:p>
          <a:p>
            <a:r>
              <a:rPr lang="en-GB" sz="1400" dirty="0" smtClean="0"/>
              <a:t>W</a:t>
            </a:r>
            <a:r>
              <a:rPr lang="en-GB" sz="1400" dirty="0"/>
              <a:t>. </a:t>
            </a:r>
            <a:r>
              <a:rPr lang="en-GB" sz="1400" dirty="0" err="1"/>
              <a:t>Treadgold</a:t>
            </a:r>
            <a:r>
              <a:rPr lang="en-GB" sz="1400" dirty="0"/>
              <a:t>, Byzantium and Its Army, 284-1081 (California, Stanford University Press, 1995)</a:t>
            </a:r>
          </a:p>
          <a:p>
            <a:pPr marL="0" indent="0">
              <a:buNone/>
            </a:pPr>
            <a:endParaRPr lang="en-GB" sz="1400" dirty="0"/>
          </a:p>
          <a:p>
            <a:endParaRPr lang="en-GB" sz="1400" dirty="0"/>
          </a:p>
          <a:p>
            <a:endParaRPr lang="en-GB" sz="1400" dirty="0"/>
          </a:p>
        </p:txBody>
      </p:sp>
    </p:spTree>
    <p:extLst>
      <p:ext uri="{BB962C8B-B14F-4D97-AF65-F5344CB8AC3E}">
        <p14:creationId xmlns:p14="http://schemas.microsoft.com/office/powerpoint/2010/main" val="2027318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 - Webstore</a:t>
            </a:r>
            <a:endParaRPr lang="en-GB" dirty="0"/>
          </a:p>
        </p:txBody>
      </p:sp>
      <p:sp>
        <p:nvSpPr>
          <p:cNvPr id="3" name="Content Placeholder 2"/>
          <p:cNvSpPr>
            <a:spLocks noGrp="1"/>
          </p:cNvSpPr>
          <p:nvPr>
            <p:ph idx="1"/>
          </p:nvPr>
        </p:nvSpPr>
        <p:spPr/>
        <p:txBody>
          <a:bodyPr/>
          <a:lstStyle/>
          <a:p>
            <a:r>
              <a:rPr lang="en-GB" dirty="0"/>
              <a:t>•	</a:t>
            </a:r>
            <a:r>
              <a:rPr lang="en-GB" dirty="0" err="1"/>
              <a:t>Onasander</a:t>
            </a:r>
            <a:r>
              <a:rPr lang="en-GB" dirty="0"/>
              <a:t>, </a:t>
            </a:r>
            <a:r>
              <a:rPr lang="en-GB" dirty="0" err="1"/>
              <a:t>Stratigikon</a:t>
            </a:r>
            <a:r>
              <a:rPr lang="en-GB" dirty="0"/>
              <a:t> - </a:t>
            </a:r>
            <a:r>
              <a:rPr lang="en-GB" dirty="0">
                <a:hlinkClick r:id="rId2"/>
              </a:rPr>
              <a:t>http://</a:t>
            </a:r>
            <a:r>
              <a:rPr lang="en-GB" dirty="0" smtClean="0">
                <a:hlinkClick r:id="rId2"/>
              </a:rPr>
              <a:t>penelope.uchicago.edu/Thayer/E/Roman/Texts/Onasander/home.html</a:t>
            </a:r>
            <a:r>
              <a:rPr lang="en-GB" dirty="0" smtClean="0"/>
              <a:t>  </a:t>
            </a:r>
            <a:r>
              <a:rPr lang="en-GB" dirty="0"/>
              <a:t>Accessed: 16/11/17</a:t>
            </a:r>
          </a:p>
          <a:p>
            <a:r>
              <a:rPr lang="en-GB" dirty="0"/>
              <a:t>•	Vegetius, De Re </a:t>
            </a:r>
            <a:r>
              <a:rPr lang="en-GB" dirty="0" err="1"/>
              <a:t>Militari</a:t>
            </a:r>
            <a:r>
              <a:rPr lang="en-GB" dirty="0"/>
              <a:t> - </a:t>
            </a:r>
            <a:r>
              <a:rPr lang="en-GB" dirty="0">
                <a:hlinkClick r:id="rId3"/>
              </a:rPr>
              <a:t>http://www.digitalattic.org/home/war/vegetius</a:t>
            </a:r>
            <a:r>
              <a:rPr lang="en-GB" dirty="0" smtClean="0">
                <a:hlinkClick r:id="rId3"/>
              </a:rPr>
              <a:t>/</a:t>
            </a:r>
            <a:r>
              <a:rPr lang="en-GB" dirty="0" smtClean="0"/>
              <a:t>  </a:t>
            </a:r>
            <a:r>
              <a:rPr lang="en-GB" dirty="0"/>
              <a:t>Accessed: 2/11/17</a:t>
            </a:r>
          </a:p>
          <a:p>
            <a:endParaRPr lang="en-GB" dirty="0"/>
          </a:p>
        </p:txBody>
      </p:sp>
    </p:spTree>
    <p:extLst>
      <p:ext uri="{BB962C8B-B14F-4D97-AF65-F5344CB8AC3E}">
        <p14:creationId xmlns:p14="http://schemas.microsoft.com/office/powerpoint/2010/main" val="272580492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docProps/app.xml><?xml version="1.0" encoding="utf-8"?>
<Properties xmlns="http://schemas.openxmlformats.org/officeDocument/2006/extended-properties" xmlns:vt="http://schemas.openxmlformats.org/officeDocument/2006/docPropsVTypes">
  <Template>TM03457485[[fn=Mesh]]</Template>
  <TotalTime>1382</TotalTime>
  <Words>870</Words>
  <Application>Microsoft Office PowerPoint</Application>
  <PresentationFormat>Widescreen</PresentationFormat>
  <Paragraphs>84</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Century Gothic</vt:lpstr>
      <vt:lpstr>Mesh</vt:lpstr>
      <vt:lpstr>Why did Military commanders of the Classical and Medieval world fight the way they did in battle and did this have an affect on the outcome of the wars they fought</vt:lpstr>
      <vt:lpstr>Aims and Methodology</vt:lpstr>
      <vt:lpstr>Structure </vt:lpstr>
      <vt:lpstr>Research Questions</vt:lpstr>
      <vt:lpstr>Sources</vt:lpstr>
      <vt:lpstr>Historiography</vt:lpstr>
      <vt:lpstr>Originality And the research context </vt:lpstr>
      <vt:lpstr>Issues</vt:lpstr>
      <vt:lpstr>Conclusion</vt:lpstr>
      <vt:lpstr>Bibliography</vt:lpstr>
      <vt:lpstr>Bibliography</vt:lpstr>
      <vt:lpstr>Bibliography </vt:lpstr>
      <vt:lpstr>Bibliography - Webstore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Elliott</dc:creator>
  <cp:lastModifiedBy>Simon Elliott</cp:lastModifiedBy>
  <cp:revision>48</cp:revision>
  <dcterms:created xsi:type="dcterms:W3CDTF">2018-01-14T05:34:13Z</dcterms:created>
  <dcterms:modified xsi:type="dcterms:W3CDTF">2018-01-15T20:28:17Z</dcterms:modified>
</cp:coreProperties>
</file>