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305" r:id="rId2"/>
    <p:sldId id="301" r:id="rId3"/>
    <p:sldId id="332" r:id="rId4"/>
    <p:sldId id="333" r:id="rId5"/>
    <p:sldId id="334" r:id="rId6"/>
    <p:sldId id="361" r:id="rId7"/>
    <p:sldId id="362" r:id="rId8"/>
    <p:sldId id="363" r:id="rId9"/>
    <p:sldId id="364" r:id="rId10"/>
    <p:sldId id="365" r:id="rId11"/>
    <p:sldId id="366" r:id="rId12"/>
    <p:sldId id="367" r:id="rId13"/>
    <p:sldId id="368" r:id="rId14"/>
    <p:sldId id="369" r:id="rId15"/>
    <p:sldId id="370" r:id="rId16"/>
    <p:sldId id="371" r:id="rId17"/>
    <p:sldId id="300" r:id="rId18"/>
    <p:sldId id="372" r:id="rId19"/>
    <p:sldId id="373" r:id="rId20"/>
    <p:sldId id="374" r:id="rId21"/>
    <p:sldId id="375" r:id="rId22"/>
    <p:sldId id="306" r:id="rId23"/>
    <p:sldId id="376" r:id="rId24"/>
    <p:sldId id="381" r:id="rId25"/>
    <p:sldId id="377" r:id="rId26"/>
    <p:sldId id="379" r:id="rId27"/>
    <p:sldId id="380" r:id="rId28"/>
    <p:sldId id="382" r:id="rId29"/>
    <p:sldId id="383" r:id="rId30"/>
    <p:sldId id="384" r:id="rId31"/>
    <p:sldId id="35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18" autoAdjust="0"/>
    <p:restoredTop sz="94825" autoAdjust="0"/>
  </p:normalViewPr>
  <p:slideViewPr>
    <p:cSldViewPr snapToGrid="0">
      <p:cViewPr varScale="1">
        <p:scale>
          <a:sx n="85" d="100"/>
          <a:sy n="85" d="100"/>
        </p:scale>
        <p:origin x="57"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02/06/2020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17</a:t>
            </a:fld>
            <a:endParaRPr lang="en-GB"/>
          </a:p>
        </p:txBody>
      </p:sp>
    </p:spTree>
    <p:extLst>
      <p:ext uri="{BB962C8B-B14F-4D97-AF65-F5344CB8AC3E}">
        <p14:creationId xmlns:p14="http://schemas.microsoft.com/office/powerpoint/2010/main" val="2521328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22</a:t>
            </a:fld>
            <a:endParaRPr lang="en-GB"/>
          </a:p>
        </p:txBody>
      </p:sp>
    </p:spTree>
    <p:extLst>
      <p:ext uri="{BB962C8B-B14F-4D97-AF65-F5344CB8AC3E}">
        <p14:creationId xmlns:p14="http://schemas.microsoft.com/office/powerpoint/2010/main" val="1766371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02/06/2020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02/06/2020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02/06/2020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02/06/2020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Methods and Approaches in Interfaith Studies</a:t>
            </a:r>
            <a:endParaRPr lang="en-GB" sz="440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The Theology of Religions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D82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Revision</a:t>
            </a:r>
          </a:p>
        </p:txBody>
      </p: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5299" r="1" b="5176"/>
          <a:stretch/>
        </p:blipFill>
        <p:spPr>
          <a:xfrm>
            <a:off x="327547" y="321733"/>
            <a:ext cx="7058306" cy="4107392"/>
          </a:xfrm>
          <a:prstGeom prst="rect">
            <a:avLst/>
          </a:prstGeom>
        </p:spPr>
      </p:pic>
      <p:sp>
        <p:nvSpPr>
          <p:cNvPr id="30" name="Rectangle 2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In the last section, we looked at the genesis of the typology of the Theology of Religions, answering questions about its importance and continuing relevance for the study of interfaith matters.</a:t>
            </a:r>
          </a:p>
          <a:p>
            <a:endParaRPr lang="en-US" sz="2000">
              <a:solidFill>
                <a:srgbClr val="FFFFFF"/>
              </a:solidFill>
            </a:endParaRPr>
          </a:p>
          <a:p>
            <a:r>
              <a:rPr lang="en-US" sz="2000">
                <a:solidFill>
                  <a:srgbClr val="FFFFFF"/>
                </a:solidFill>
              </a:rPr>
              <a:t>We also began our exploration of the typology by looking at the first position within it – Inclusivism. We looked at the bases of the position and a variety of different approaches to it, from thinkers such as Pinnock, Kung, and Rahner. </a:t>
            </a:r>
          </a:p>
        </p:txBody>
      </p:sp>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63A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Revision</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9137" b="23727"/>
          <a:stretch/>
        </p:blipFill>
        <p:spPr>
          <a:xfrm>
            <a:off x="327547" y="321733"/>
            <a:ext cx="7058306" cy="4107392"/>
          </a:xfrm>
          <a:prstGeom prst="rect">
            <a:avLst/>
          </a:prstGeom>
        </p:spPr>
      </p:pic>
      <p:sp>
        <p:nvSpPr>
          <p:cNvPr id="33" name="Rectangle 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500" dirty="0">
                <a:solidFill>
                  <a:srgbClr val="FFFFFF"/>
                </a:solidFill>
              </a:rPr>
              <a:t>You also had four readings to complete (Race, Race, </a:t>
            </a:r>
            <a:r>
              <a:rPr lang="en-US" sz="1500" dirty="0" err="1">
                <a:solidFill>
                  <a:srgbClr val="FFFFFF"/>
                </a:solidFill>
              </a:rPr>
              <a:t>Makransky</a:t>
            </a:r>
            <a:r>
              <a:rPr lang="en-US" sz="1500" dirty="0">
                <a:solidFill>
                  <a:srgbClr val="FFFFFF"/>
                </a:solidFill>
              </a:rPr>
              <a:t>, and Wong) which attempted to explore the position of Inclusivism in more depth.</a:t>
            </a:r>
          </a:p>
          <a:p>
            <a:endParaRPr lang="en-US" sz="1500" dirty="0">
              <a:solidFill>
                <a:srgbClr val="FFFFFF"/>
              </a:solidFill>
            </a:endParaRPr>
          </a:p>
          <a:p>
            <a:r>
              <a:rPr lang="en-US" sz="1500" dirty="0">
                <a:solidFill>
                  <a:srgbClr val="FFFFFF"/>
                </a:solidFill>
              </a:rPr>
              <a:t>Two of the readings (</a:t>
            </a:r>
            <a:r>
              <a:rPr lang="en-US" sz="1500" dirty="0" err="1">
                <a:solidFill>
                  <a:srgbClr val="FFFFFF"/>
                </a:solidFill>
              </a:rPr>
              <a:t>Makransky</a:t>
            </a:r>
            <a:r>
              <a:rPr lang="en-US" sz="1500" dirty="0">
                <a:solidFill>
                  <a:srgbClr val="FFFFFF"/>
                </a:solidFill>
              </a:rPr>
              <a:t> and Wong) engaged critically with the position of Inclusivism from the position of non-Christian religions – looking at how the assumptions embedded within it either work or not within non-Christian religions. </a:t>
            </a:r>
          </a:p>
          <a:p>
            <a:endParaRPr lang="en-US" sz="1500" dirty="0">
              <a:solidFill>
                <a:srgbClr val="FFFFFF"/>
              </a:solidFill>
            </a:endParaRPr>
          </a:p>
          <a:p>
            <a:r>
              <a:rPr lang="en-US" sz="1500" dirty="0">
                <a:solidFill>
                  <a:srgbClr val="FFFFFF"/>
                </a:solidFill>
              </a:rPr>
              <a:t>Make sure that you engage with the discussion forums on Moodle and offer up a question for reflection for the group. </a:t>
            </a:r>
          </a:p>
        </p:txBody>
      </p:sp>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Exclusivism</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D5F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4ABE8-180D-4900-BD92-74B0AF48737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Exclusivism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EB28C3-53AA-476B-B1A8-E3D1E4F4769F}"/>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solidFill>
                  <a:srgbClr val="FFFFFF"/>
                </a:solidFill>
              </a:rPr>
              <a:t>While Inclusivism is the position within the Christian tradition which states that those of other religions can achieve salvation, and that this salvation occurs through the work of the Christian tradition, Exclusivism is a position which states that salvation can only be achieved while being a member of the Christian tradition, however that may be defined. </a:t>
            </a:r>
          </a:p>
          <a:p>
            <a:pPr marL="0" indent="0">
              <a:buNone/>
            </a:pPr>
            <a:endParaRPr lang="en-US">
              <a:solidFill>
                <a:srgbClr val="FFFFFF"/>
              </a:solidFill>
            </a:endParaRPr>
          </a:p>
          <a:p>
            <a:pPr marL="0" indent="0">
              <a:buNone/>
            </a:pPr>
            <a:r>
              <a:rPr lang="en-US">
                <a:solidFill>
                  <a:srgbClr val="FFFFFF"/>
                </a:solidFill>
              </a:rPr>
              <a:t>Exclusivism is relatively straight forward position – membership of the Christian tradition is required for salvation. </a:t>
            </a:r>
          </a:p>
        </p:txBody>
      </p:sp>
      <p:pic>
        <p:nvPicPr>
          <p:cNvPr id="6" name="Content Placeholder 5" descr="A picture containing drawing&#10;&#10;Description automatically generated">
            <a:extLst>
              <a:ext uri="{FF2B5EF4-FFF2-40B4-BE49-F238E27FC236}">
                <a16:creationId xmlns:a16="http://schemas.microsoft.com/office/drawing/2014/main" id="{C3037637-B999-4BAA-B5B0-33A96F847AA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3368" r="9278"/>
          <a:stretch/>
        </p:blipFill>
        <p:spPr>
          <a:xfrm>
            <a:off x="7552266" y="10"/>
            <a:ext cx="4639734" cy="6857990"/>
          </a:xfrm>
          <a:prstGeom prst="rect">
            <a:avLst/>
          </a:prstGeom>
        </p:spPr>
      </p:pic>
    </p:spTree>
    <p:extLst>
      <p:ext uri="{BB962C8B-B14F-4D97-AF65-F5344CB8AC3E}">
        <p14:creationId xmlns:p14="http://schemas.microsoft.com/office/powerpoint/2010/main" val="3916312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1D5D21-C70D-4F38-8951-B4A1226A369B}"/>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Exclusivism</a:t>
            </a:r>
          </a:p>
        </p:txBody>
      </p:sp>
      <p:sp>
        <p:nvSpPr>
          <p:cNvPr id="3" name="Content Placeholder 2">
            <a:extLst>
              <a:ext uri="{FF2B5EF4-FFF2-40B4-BE49-F238E27FC236}">
                <a16:creationId xmlns:a16="http://schemas.microsoft.com/office/drawing/2014/main" id="{A43331B3-3BD0-4470-AC72-0F03AC223EAE}"/>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dirty="0"/>
              <a:t>Of course, there are questions that are immediately raised for clarification:</a:t>
            </a:r>
            <a:br>
              <a:rPr lang="en-US" sz="2000" dirty="0"/>
            </a:br>
            <a:br>
              <a:rPr lang="en-US" sz="2000" dirty="0"/>
            </a:br>
            <a:r>
              <a:rPr lang="en-US" sz="2000" dirty="0"/>
              <a:t>What exactly is meant by the Christian tradition?</a:t>
            </a:r>
          </a:p>
          <a:p>
            <a:pPr marL="0" indent="0">
              <a:buNone/>
            </a:pPr>
            <a:r>
              <a:rPr lang="en-US" sz="2000" dirty="0"/>
              <a:t>What exactly is meant by membership?</a:t>
            </a:r>
          </a:p>
          <a:p>
            <a:pPr marL="0" indent="0">
              <a:buNone/>
            </a:pPr>
            <a:r>
              <a:rPr lang="en-US" sz="2000" dirty="0"/>
              <a:t>Why does salvation depend on these characteristics?</a:t>
            </a:r>
            <a:br>
              <a:rPr lang="en-US" sz="2000" dirty="0"/>
            </a:br>
            <a:endParaRPr lang="en-US" sz="2000" dirty="0"/>
          </a:p>
          <a:p>
            <a:pPr marL="0" indent="0">
              <a:buNone/>
            </a:pPr>
            <a:br>
              <a:rPr lang="en-US" sz="2000" dirty="0"/>
            </a:br>
            <a:r>
              <a:rPr lang="en-US" sz="2000" dirty="0"/>
              <a:t>Generally, the </a:t>
            </a:r>
            <a:r>
              <a:rPr lang="en-US" altLang="en-US" sz="2000" dirty="0"/>
              <a:t>exclusivist position would state that only those who have </a:t>
            </a:r>
            <a:r>
              <a:rPr lang="en-US" altLang="en-US" sz="2000" b="1" dirty="0"/>
              <a:t>heard Christ's teaching</a:t>
            </a:r>
            <a:r>
              <a:rPr lang="en-US" altLang="en-US" sz="2000" dirty="0"/>
              <a:t> and who have </a:t>
            </a:r>
            <a:r>
              <a:rPr lang="en-US" altLang="en-US" sz="2000" b="1" dirty="0"/>
              <a:t>received Christ's grace</a:t>
            </a:r>
            <a:r>
              <a:rPr lang="en-US" altLang="en-US" sz="2000" dirty="0"/>
              <a:t> will be eligible for salvation. </a:t>
            </a:r>
          </a:p>
          <a:p>
            <a:endParaRPr lang="en-US" sz="2000" dirty="0"/>
          </a:p>
          <a:p>
            <a:endParaRPr lang="en-US" sz="2000" dirty="0"/>
          </a:p>
        </p:txBody>
      </p:sp>
      <p:pic>
        <p:nvPicPr>
          <p:cNvPr id="6" name="Content Placeholder 5">
            <a:extLst>
              <a:ext uri="{FF2B5EF4-FFF2-40B4-BE49-F238E27FC236}">
                <a16:creationId xmlns:a16="http://schemas.microsoft.com/office/drawing/2014/main" id="{4856B1E8-E54C-4D7D-B9C6-EBC2219256E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p:blipFill>
        <p:spPr>
          <a:xfrm>
            <a:off x="7552266" y="0"/>
            <a:ext cx="4639734" cy="6858000"/>
          </a:xfrm>
          <a:prstGeom prst="rect">
            <a:avLst/>
          </a:prstGeom>
        </p:spPr>
      </p:pic>
    </p:spTree>
    <p:extLst>
      <p:ext uri="{BB962C8B-B14F-4D97-AF65-F5344CB8AC3E}">
        <p14:creationId xmlns:p14="http://schemas.microsoft.com/office/powerpoint/2010/main" val="1070619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96C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0560A-43E6-4E1A-B9C7-793CA9D550F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Exclusivism</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76ED3E-2264-44AB-9837-702D74C1D218}"/>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As before with Inclusivism, it is worth considering the bases on which the position of Exclusivism is base – scripture and tradition. </a:t>
            </a:r>
            <a:br>
              <a:rPr lang="en-US" sz="2000">
                <a:solidFill>
                  <a:srgbClr val="FFFFFF"/>
                </a:solidFill>
              </a:rPr>
            </a:br>
            <a:br>
              <a:rPr lang="en-US" sz="2000">
                <a:solidFill>
                  <a:srgbClr val="FFFFFF"/>
                </a:solidFill>
              </a:rPr>
            </a:br>
            <a:r>
              <a:rPr lang="en-US" altLang="en-US" sz="2000">
                <a:solidFill>
                  <a:srgbClr val="FFFFFF"/>
                </a:solidFill>
              </a:rPr>
              <a:t>Exponents of the exclusivist position might quote the words of Acts 4:12: “Salvation is to be found through Jesus alone; for there is no one else in the world, whose name God has given to men, by whom we can be saved.” </a:t>
            </a:r>
            <a:br>
              <a:rPr lang="en-US" altLang="en-US" sz="2000">
                <a:solidFill>
                  <a:srgbClr val="FFFFFF"/>
                </a:solidFill>
              </a:rPr>
            </a:br>
            <a:br>
              <a:rPr lang="en-US" altLang="en-US" sz="2000">
                <a:solidFill>
                  <a:srgbClr val="FFFFFF"/>
                </a:solidFill>
              </a:rPr>
            </a:br>
            <a:r>
              <a:rPr lang="en-US" altLang="en-US" sz="2000">
                <a:solidFill>
                  <a:srgbClr val="FFFFFF"/>
                </a:solidFill>
              </a:rPr>
              <a:t>Or they might quote the words of Jesus in John 14:6: “I am the way, the truth and the life; No one comes to the Father but through me.”</a:t>
            </a:r>
          </a:p>
          <a:p>
            <a:endParaRPr lang="en-US" sz="2000">
              <a:solidFill>
                <a:srgbClr val="FFFFFF"/>
              </a:solidFill>
            </a:endParaRPr>
          </a:p>
        </p:txBody>
      </p:sp>
      <p:pic>
        <p:nvPicPr>
          <p:cNvPr id="6" name="Content Placeholder 5" descr="A close up of a rock&#10;&#10;Description automatically generated">
            <a:extLst>
              <a:ext uri="{FF2B5EF4-FFF2-40B4-BE49-F238E27FC236}">
                <a16:creationId xmlns:a16="http://schemas.microsoft.com/office/drawing/2014/main" id="{8BA7B806-3041-4ACF-9D1A-3955A23307F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560" r="13161" b="-2"/>
          <a:stretch/>
        </p:blipFill>
        <p:spPr>
          <a:xfrm>
            <a:off x="7552266" y="10"/>
            <a:ext cx="4639734" cy="6857990"/>
          </a:xfrm>
          <a:prstGeom prst="rect">
            <a:avLst/>
          </a:prstGeom>
        </p:spPr>
      </p:pic>
    </p:spTree>
    <p:extLst>
      <p:ext uri="{BB962C8B-B14F-4D97-AF65-F5344CB8AC3E}">
        <p14:creationId xmlns:p14="http://schemas.microsoft.com/office/powerpoint/2010/main" val="3633386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B1F6B57-F36D-4ED7-9B92-29C64F2798E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Exclusivism</a:t>
            </a:r>
          </a:p>
        </p:txBody>
      </p:sp>
      <p:sp>
        <p:nvSpPr>
          <p:cNvPr id="3" name="Content Placeholder 2">
            <a:extLst>
              <a:ext uri="{FF2B5EF4-FFF2-40B4-BE49-F238E27FC236}">
                <a16:creationId xmlns:a16="http://schemas.microsoft.com/office/drawing/2014/main" id="{9AD7E2AB-A00C-4280-8D9A-4A5FAC75A7C1}"/>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dirty="0"/>
              <a:t>Furthermore, there are plenty of texts in Christian scripture which affirm that ultimately humans will be judged, with those found unworthy not receiving salvation.</a:t>
            </a:r>
          </a:p>
          <a:p>
            <a:pPr marL="0" indent="0">
              <a:buNone/>
            </a:pPr>
            <a:endParaRPr lang="en-US" dirty="0"/>
          </a:p>
          <a:p>
            <a:pPr marL="0" indent="0">
              <a:buNone/>
            </a:pPr>
            <a:r>
              <a:rPr lang="en-US" dirty="0"/>
              <a:t>Hebrews 9:27 states: “It is appointed unto men once to die and after this the judgement.” </a:t>
            </a:r>
          </a:p>
          <a:p>
            <a:pPr marL="0" indent="0">
              <a:buNone/>
            </a:pPr>
            <a:r>
              <a:rPr lang="en-US" dirty="0"/>
              <a:t>There is also a significant aspect of Christian tradition which refutes the possibility of salvation outside the Church. </a:t>
            </a:r>
          </a:p>
        </p:txBody>
      </p:sp>
      <p:pic>
        <p:nvPicPr>
          <p:cNvPr id="6" name="Content Placeholder 5" descr="A picture containing indoor, sitting, covered, large&#10;&#10;Description automatically generated">
            <a:extLst>
              <a:ext uri="{FF2B5EF4-FFF2-40B4-BE49-F238E27FC236}">
                <a16:creationId xmlns:a16="http://schemas.microsoft.com/office/drawing/2014/main" id="{CA25C916-849F-48A7-8C7D-487E07C2693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4033" r="24043" b="1"/>
          <a:stretch/>
        </p:blipFill>
        <p:spPr>
          <a:xfrm>
            <a:off x="7552266" y="10"/>
            <a:ext cx="4639733" cy="6857990"/>
          </a:xfrm>
          <a:prstGeom prst="rect">
            <a:avLst/>
          </a:prstGeom>
        </p:spPr>
      </p:pic>
    </p:spTree>
    <p:extLst>
      <p:ext uri="{BB962C8B-B14F-4D97-AF65-F5344CB8AC3E}">
        <p14:creationId xmlns:p14="http://schemas.microsoft.com/office/powerpoint/2010/main" val="1123001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0736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107F2-DDB6-4B20-A05E-524D439207E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Exclusivism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686BA2-B751-48B5-8AC0-5E5BDBF1CFE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In addition, because of it’s roots as the default for much of Christian history, the definition of Exclusivism often arises as a critique of Inclusivism, as it emerges as a more common position in modernity. </a:t>
            </a:r>
          </a:p>
          <a:p>
            <a:endParaRPr lang="en-US" dirty="0">
              <a:solidFill>
                <a:srgbClr val="FFFFFF"/>
              </a:solidFill>
            </a:endParaRPr>
          </a:p>
          <a:p>
            <a:r>
              <a:rPr lang="en-US" dirty="0">
                <a:solidFill>
                  <a:srgbClr val="FFFFFF"/>
                </a:solidFill>
              </a:rPr>
              <a:t>It is worth examining and outlining these exclusivist critiques of Inclusivism in turn as they highlight the points of divergence between the two positions more clearly. </a:t>
            </a:r>
          </a:p>
        </p:txBody>
      </p:sp>
      <p:pic>
        <p:nvPicPr>
          <p:cNvPr id="6" name="Content Placeholder 5">
            <a:extLst>
              <a:ext uri="{FF2B5EF4-FFF2-40B4-BE49-F238E27FC236}">
                <a16:creationId xmlns:a16="http://schemas.microsoft.com/office/drawing/2014/main" id="{D7815DDC-8008-4F34-9A26-F477997DDAE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0115" r="29144"/>
          <a:stretch/>
        </p:blipFill>
        <p:spPr>
          <a:xfrm>
            <a:off x="7552266" y="10"/>
            <a:ext cx="4639734" cy="6857990"/>
          </a:xfrm>
          <a:prstGeom prst="rect">
            <a:avLst/>
          </a:prstGeom>
        </p:spPr>
      </p:pic>
    </p:spTree>
    <p:extLst>
      <p:ext uri="{BB962C8B-B14F-4D97-AF65-F5344CB8AC3E}">
        <p14:creationId xmlns:p14="http://schemas.microsoft.com/office/powerpoint/2010/main" val="3802498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47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8BB90-5B10-4F89-B0A4-FFE74D1D7B67}"/>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Exclusivist Critiques of Inclusivism</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22DF8E-B28B-43E8-B12F-8EC73417E74B}"/>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700" dirty="0">
                <a:solidFill>
                  <a:srgbClr val="FFFFFF"/>
                </a:solidFill>
              </a:rPr>
              <a:t>The primary critique of Inclusivism by Exclusivist thinkers is that there is just too much ambiguity in inclusivism. There are certain key questions which an inclusivist position fails to address:</a:t>
            </a:r>
            <a:br>
              <a:rPr lang="en-US" sz="1700" dirty="0">
                <a:solidFill>
                  <a:srgbClr val="FFFFFF"/>
                </a:solidFill>
              </a:rPr>
            </a:br>
            <a:br>
              <a:rPr lang="en-US" sz="1700" dirty="0">
                <a:solidFill>
                  <a:srgbClr val="FFFFFF"/>
                </a:solidFill>
              </a:rPr>
            </a:br>
            <a:r>
              <a:rPr lang="en-US" sz="1700" dirty="0">
                <a:solidFill>
                  <a:srgbClr val="FFFFFF"/>
                </a:solidFill>
              </a:rPr>
              <a:t>How does a religion become a vehicle for salvation? </a:t>
            </a:r>
          </a:p>
          <a:p>
            <a:pPr marL="0" indent="0">
              <a:buNone/>
            </a:pPr>
            <a:r>
              <a:rPr lang="en-US" sz="1700" dirty="0">
                <a:solidFill>
                  <a:srgbClr val="FFFFFF"/>
                </a:solidFill>
              </a:rPr>
              <a:t>What determines which religion will become a vehicle for salvation? </a:t>
            </a:r>
          </a:p>
          <a:p>
            <a:pPr marL="0" indent="0">
              <a:buNone/>
            </a:pPr>
            <a:r>
              <a:rPr lang="en-US" sz="1700" dirty="0">
                <a:solidFill>
                  <a:srgbClr val="FFFFFF"/>
                </a:solidFill>
              </a:rPr>
              <a:t>How do we know that someone in one religious tradition might be disposed to believe another religious tradition if they heard the teaching of that tradition?</a:t>
            </a:r>
          </a:p>
          <a:p>
            <a:endParaRPr lang="en-US" sz="1700" dirty="0">
              <a:solidFill>
                <a:srgbClr val="FFFFFF"/>
              </a:solidFill>
            </a:endParaRPr>
          </a:p>
          <a:p>
            <a:endParaRPr lang="en-US" sz="1700" dirty="0">
              <a:solidFill>
                <a:srgbClr val="FFFFFF"/>
              </a:solidFill>
            </a:endParaRPr>
          </a:p>
        </p:txBody>
      </p:sp>
      <p:pic>
        <p:nvPicPr>
          <p:cNvPr id="6" name="Content Placeholder 5">
            <a:extLst>
              <a:ext uri="{FF2B5EF4-FFF2-40B4-BE49-F238E27FC236}">
                <a16:creationId xmlns:a16="http://schemas.microsoft.com/office/drawing/2014/main" id="{D924B503-D5F6-45A8-A516-E1BDADAF678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 b="12077"/>
          <a:stretch/>
        </p:blipFill>
        <p:spPr>
          <a:xfrm>
            <a:off x="6096000" y="640080"/>
            <a:ext cx="5455921" cy="5577840"/>
          </a:xfrm>
          <a:prstGeom prst="rect">
            <a:avLst/>
          </a:prstGeom>
        </p:spPr>
      </p:pic>
    </p:spTree>
    <p:extLst>
      <p:ext uri="{BB962C8B-B14F-4D97-AF65-F5344CB8AC3E}">
        <p14:creationId xmlns:p14="http://schemas.microsoft.com/office/powerpoint/2010/main" val="3298885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1D59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B959F9-9F16-4A95-8914-7345211CFC98}"/>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Exclusivist Critiques of Inclusivism</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CB7C52-7897-4853-BF63-DE7E324F0128}"/>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2000">
                <a:solidFill>
                  <a:srgbClr val="FFFFFF"/>
                </a:solidFill>
              </a:rPr>
              <a:t>A secondary critique is that </a:t>
            </a:r>
            <a:r>
              <a:rPr lang="en-US" altLang="en-US" sz="2000">
                <a:solidFill>
                  <a:srgbClr val="FFFFFF"/>
                </a:solidFill>
              </a:rPr>
              <a:t>in some ways religious inclusivism is insulting to other religious traditions e.g. Karl Rahner and anonymous Christians.</a:t>
            </a:r>
          </a:p>
          <a:p>
            <a:pPr marL="0" indent="0">
              <a:buNone/>
            </a:pPr>
            <a:r>
              <a:rPr lang="en-US" altLang="en-US" sz="2000">
                <a:solidFill>
                  <a:srgbClr val="FFFFFF"/>
                </a:solidFill>
              </a:rPr>
              <a:t>Many adherents of other traditions such as Islam or Hinduism might feel insulted by being described as an “anonymous Christian.”   </a:t>
            </a:r>
            <a:br>
              <a:rPr lang="en-US" altLang="en-US" sz="2000">
                <a:solidFill>
                  <a:srgbClr val="FFFFFF"/>
                </a:solidFill>
              </a:rPr>
            </a:br>
            <a:br>
              <a:rPr lang="en-US" altLang="en-US" sz="2000">
                <a:solidFill>
                  <a:srgbClr val="FFFFFF"/>
                </a:solidFill>
              </a:rPr>
            </a:br>
            <a:r>
              <a:rPr lang="en-US" altLang="en-US" sz="2000">
                <a:solidFill>
                  <a:srgbClr val="FFFFFF"/>
                </a:solidFill>
              </a:rPr>
              <a:t>From the Exclusivist perspective, at least they are being honest and respectful of the religious other.</a:t>
            </a:r>
          </a:p>
          <a:p>
            <a:endParaRPr lang="en-US" sz="2000">
              <a:solidFill>
                <a:srgbClr val="FFFFFF"/>
              </a:solidFill>
            </a:endParaRPr>
          </a:p>
        </p:txBody>
      </p:sp>
      <p:pic>
        <p:nvPicPr>
          <p:cNvPr id="6" name="Content Placeholder 5" descr="A picture containing water&#10;&#10;Description automatically generated">
            <a:extLst>
              <a:ext uri="{FF2B5EF4-FFF2-40B4-BE49-F238E27FC236}">
                <a16:creationId xmlns:a16="http://schemas.microsoft.com/office/drawing/2014/main" id="{E9727D32-0570-4F4D-A8F3-AEAF2133FDD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080" r="3" b="289"/>
          <a:stretch/>
        </p:blipFill>
        <p:spPr>
          <a:xfrm>
            <a:off x="6096000" y="640080"/>
            <a:ext cx="5455921" cy="5577840"/>
          </a:xfrm>
          <a:prstGeom prst="rect">
            <a:avLst/>
          </a:prstGeom>
        </p:spPr>
      </p:pic>
    </p:spTree>
    <p:extLst>
      <p:ext uri="{BB962C8B-B14F-4D97-AF65-F5344CB8AC3E}">
        <p14:creationId xmlns:p14="http://schemas.microsoft.com/office/powerpoint/2010/main" val="3344329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A53F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A0DBD-B40B-4114-90C1-0043F217D0A4}"/>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Exclusivist Critiques of Inclusivism</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4A6679-0E15-4ECA-8768-43A7252718BC}"/>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900" dirty="0">
                <a:solidFill>
                  <a:srgbClr val="FFFFFF"/>
                </a:solidFill>
              </a:rPr>
              <a:t>A third critique is that the Inclusivist inclusion of other religious traditions under the Christian umbrella fails to </a:t>
            </a:r>
            <a:r>
              <a:rPr lang="en-US" sz="1900" dirty="0" err="1">
                <a:solidFill>
                  <a:srgbClr val="FFFFFF"/>
                </a:solidFill>
              </a:rPr>
              <a:t>recognise</a:t>
            </a:r>
            <a:r>
              <a:rPr lang="en-US" sz="1900" dirty="0">
                <a:solidFill>
                  <a:srgbClr val="FFFFFF"/>
                </a:solidFill>
              </a:rPr>
              <a:t> the fundamental religious difference between them</a:t>
            </a:r>
          </a:p>
          <a:p>
            <a:pPr marL="0" indent="0">
              <a:buNone/>
            </a:pPr>
            <a:endParaRPr lang="en-US" sz="1900" dirty="0">
              <a:solidFill>
                <a:srgbClr val="FFFFFF"/>
              </a:solidFill>
            </a:endParaRPr>
          </a:p>
          <a:p>
            <a:pPr marL="0" indent="0">
              <a:buNone/>
            </a:pPr>
            <a:r>
              <a:rPr lang="en-US" altLang="en-US" sz="1900" dirty="0">
                <a:solidFill>
                  <a:srgbClr val="FFFFFF"/>
                </a:solidFill>
              </a:rPr>
              <a:t>Islam, for example for example, denies the divinity of Christ and the need for the atonement. How can Muslims be depicted as “anonymous Christians” when their very beliefs are opposed to the foundational doctrines of Christianity?</a:t>
            </a:r>
          </a:p>
          <a:p>
            <a:endParaRPr lang="en-US" sz="1900" dirty="0">
              <a:solidFill>
                <a:srgbClr val="FFFFFF"/>
              </a:solidFill>
            </a:endParaRPr>
          </a:p>
        </p:txBody>
      </p:sp>
      <p:pic>
        <p:nvPicPr>
          <p:cNvPr id="6" name="Content Placeholder 5" descr="A graffiti covered wall&#10;&#10;Description automatically generated">
            <a:extLst>
              <a:ext uri="{FF2B5EF4-FFF2-40B4-BE49-F238E27FC236}">
                <a16:creationId xmlns:a16="http://schemas.microsoft.com/office/drawing/2014/main" id="{BAA436B8-B967-432A-8F94-0B7CFB14C69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1834" r="2" b="15069"/>
          <a:stretch/>
        </p:blipFill>
        <p:spPr>
          <a:xfrm>
            <a:off x="6096000" y="640080"/>
            <a:ext cx="5455921" cy="5577840"/>
          </a:xfrm>
          <a:prstGeom prst="rect">
            <a:avLst/>
          </a:prstGeom>
        </p:spPr>
      </p:pic>
    </p:spTree>
    <p:extLst>
      <p:ext uri="{BB962C8B-B14F-4D97-AF65-F5344CB8AC3E}">
        <p14:creationId xmlns:p14="http://schemas.microsoft.com/office/powerpoint/2010/main" val="1554766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C3B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AFA77-56B9-4655-AC0D-845CA03319FA}"/>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Exclusivist Critiques of Inclusivism</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80F97B-670E-44A0-80CC-C930E004DE72}"/>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altLang="en-US" sz="1900">
                <a:solidFill>
                  <a:srgbClr val="FFFFFF"/>
                </a:solidFill>
              </a:rPr>
              <a:t>For example, within the Islamic tradition it would be said that only those who recognise that Muhammad is the final prophet of God and who endeavour to follow the teaching of the Qur’an and the Hadith will be able to enter paradise. </a:t>
            </a:r>
            <a:br>
              <a:rPr lang="en-US" altLang="en-US" sz="1900">
                <a:solidFill>
                  <a:srgbClr val="FFFFFF"/>
                </a:solidFill>
              </a:rPr>
            </a:br>
            <a:endParaRPr lang="en-US" altLang="en-US" sz="1900">
              <a:solidFill>
                <a:srgbClr val="FFFFFF"/>
              </a:solidFill>
            </a:endParaRPr>
          </a:p>
          <a:p>
            <a:pPr marL="0" indent="0">
              <a:buNone/>
            </a:pPr>
            <a:r>
              <a:rPr lang="en-US" altLang="en-US" sz="1900">
                <a:solidFill>
                  <a:srgbClr val="FFFFFF"/>
                </a:solidFill>
              </a:rPr>
              <a:t>The soteriologies of other traditions are so different from the Christian one that it is inconceivable that salvation can be mediated through these traditions.  </a:t>
            </a:r>
          </a:p>
          <a:p>
            <a:endParaRPr lang="en-US" sz="1900">
              <a:solidFill>
                <a:srgbClr val="FFFFFF"/>
              </a:solidFill>
            </a:endParaRPr>
          </a:p>
        </p:txBody>
      </p:sp>
      <p:pic>
        <p:nvPicPr>
          <p:cNvPr id="6" name="Content Placeholder 5" descr="A picture containing building, bridge&#10;&#10;Description automatically generated">
            <a:extLst>
              <a:ext uri="{FF2B5EF4-FFF2-40B4-BE49-F238E27FC236}">
                <a16:creationId xmlns:a16="http://schemas.microsoft.com/office/drawing/2014/main" id="{1AEBA612-9AAF-4C06-8EC5-E21C2E82E6F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6" r="-2" b="10477"/>
          <a:stretch/>
        </p:blipFill>
        <p:spPr>
          <a:xfrm>
            <a:off x="6096000" y="640080"/>
            <a:ext cx="5455921" cy="5577840"/>
          </a:xfrm>
          <a:prstGeom prst="rect">
            <a:avLst/>
          </a:prstGeom>
        </p:spPr>
      </p:pic>
    </p:spTree>
    <p:extLst>
      <p:ext uri="{BB962C8B-B14F-4D97-AF65-F5344CB8AC3E}">
        <p14:creationId xmlns:p14="http://schemas.microsoft.com/office/powerpoint/2010/main" val="3252717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4FC849-A854-4F33-91D4-90275EAFD410}"/>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Exclusivist Critiques of Inclusivism</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B9E79C-837A-4A9A-98B2-C29A17B243F5}"/>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900">
                <a:solidFill>
                  <a:srgbClr val="FFFFFF"/>
                </a:solidFill>
              </a:rPr>
              <a:t>A fourth critique is that the inclusivist position fails to provide a reason for mission – often an important aspect of Christian faith.</a:t>
            </a:r>
          </a:p>
          <a:p>
            <a:pPr marL="0" indent="0">
              <a:buNone/>
            </a:pPr>
            <a:endParaRPr lang="en-US" sz="1900">
              <a:solidFill>
                <a:srgbClr val="FFFFFF"/>
              </a:solidFill>
            </a:endParaRPr>
          </a:p>
          <a:p>
            <a:pPr marL="0" indent="0">
              <a:buNone/>
            </a:pPr>
            <a:r>
              <a:rPr lang="en-US" sz="1900">
                <a:solidFill>
                  <a:srgbClr val="FFFFFF"/>
                </a:solidFill>
              </a:rPr>
              <a:t>If believers believe that salvation is accessible to them outside of a particular religious tradition then they might be less inclined to preach that tradition to the non-believer, less inclined to engage with the religious other, and less inclined to identify with their own religious community.    </a:t>
            </a:r>
          </a:p>
          <a:p>
            <a:endParaRPr lang="en-US" sz="1900">
              <a:solidFill>
                <a:srgbClr val="FFFFFF"/>
              </a:solidFill>
            </a:endParaRPr>
          </a:p>
        </p:txBody>
      </p:sp>
      <p:pic>
        <p:nvPicPr>
          <p:cNvPr id="6" name="Content Placeholder 5" descr="A picture containing guitar&#10;&#10;Description automatically generated">
            <a:extLst>
              <a:ext uri="{FF2B5EF4-FFF2-40B4-BE49-F238E27FC236}">
                <a16:creationId xmlns:a16="http://schemas.microsoft.com/office/drawing/2014/main" id="{F0F31E2C-859F-413E-87D6-0A7E12A24E0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88049" y="640080"/>
            <a:ext cx="4071823" cy="5577840"/>
          </a:xfrm>
          <a:prstGeom prst="rect">
            <a:avLst/>
          </a:prstGeom>
        </p:spPr>
      </p:pic>
    </p:spTree>
    <p:extLst>
      <p:ext uri="{BB962C8B-B14F-4D97-AF65-F5344CB8AC3E}">
        <p14:creationId xmlns:p14="http://schemas.microsoft.com/office/powerpoint/2010/main" val="10565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B2D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154CA-BDE7-45C1-8879-DF6E3EE1A26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Exclusivism Summary</a:t>
            </a:r>
          </a:p>
        </p:txBody>
      </p:sp>
      <p:pic>
        <p:nvPicPr>
          <p:cNvPr id="6" name="Content Placeholder 5">
            <a:extLst>
              <a:ext uri="{FF2B5EF4-FFF2-40B4-BE49-F238E27FC236}">
                <a16:creationId xmlns:a16="http://schemas.microsoft.com/office/drawing/2014/main" id="{B3CC3B4B-A06F-4835-996C-881C0DE89B9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 t="4205" r="-1" b="42112"/>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55DEAF-024F-4EEC-8AD6-80E9B5C92151}"/>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700">
                <a:solidFill>
                  <a:srgbClr val="FFFFFF"/>
                </a:solidFill>
              </a:rPr>
              <a:t>Exclusivism is generally based on scriptural exegesis and arguments from tradition, with a strong emphasis on religious truth, particularity, and difference.</a:t>
            </a:r>
          </a:p>
          <a:p>
            <a:pPr marL="0" indent="0">
              <a:buNone/>
            </a:pPr>
            <a:endParaRPr lang="en-US" sz="1700">
              <a:solidFill>
                <a:srgbClr val="FFFFFF"/>
              </a:solidFill>
            </a:endParaRPr>
          </a:p>
          <a:p>
            <a:pPr marL="0" indent="0">
              <a:buNone/>
            </a:pPr>
            <a:r>
              <a:rPr lang="en-US" sz="1700">
                <a:solidFill>
                  <a:srgbClr val="FFFFFF"/>
                </a:solidFill>
              </a:rPr>
              <a:t>It generally critiques inclusivism (and pluralism) for misrepresentation, both of Christianity and of other religions.</a:t>
            </a:r>
          </a:p>
          <a:p>
            <a:pPr marL="0" indent="0">
              <a:buNone/>
            </a:pPr>
            <a:endParaRPr lang="en-US" sz="1700">
              <a:solidFill>
                <a:srgbClr val="FFFFFF"/>
              </a:solidFill>
            </a:endParaRPr>
          </a:p>
          <a:p>
            <a:pPr marL="0" indent="0">
              <a:buNone/>
            </a:pPr>
            <a:r>
              <a:rPr lang="en-US" sz="1700">
                <a:solidFill>
                  <a:srgbClr val="FFFFFF"/>
                </a:solidFill>
              </a:rPr>
              <a:t>Exclusivism gets a bad reputation, because people assume that exclusivism results in the marginalisation or denigration of the religious other, but it has nothing necessarily to do with how people of other faiths are treated in society.</a:t>
            </a:r>
          </a:p>
        </p:txBody>
      </p:sp>
    </p:spTree>
    <p:extLst>
      <p:ext uri="{BB962C8B-B14F-4D97-AF65-F5344CB8AC3E}">
        <p14:creationId xmlns:p14="http://schemas.microsoft.com/office/powerpoint/2010/main" val="2325776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4000" dirty="0"/>
              <a:t>Hard vs. Soft Exclusivism</a:t>
            </a:r>
          </a:p>
        </p:txBody>
      </p:sp>
      <p:sp>
        <p:nvSpPr>
          <p:cNvPr id="3" name="Text Placeholder 2"/>
          <p:cNvSpPr>
            <a:spLocks noGrp="1"/>
          </p:cNvSpPr>
          <p:nvPr>
            <p:ph type="body" idx="1"/>
          </p:nvPr>
        </p:nvSpPr>
        <p:spPr/>
        <p:txBody>
          <a:bodyPr/>
          <a:lstStyle/>
          <a:p>
            <a:r>
              <a:rPr lang="en-GB" dirty="0"/>
              <a:t>The boiled egg of the theology of religion</a:t>
            </a:r>
          </a:p>
        </p:txBody>
      </p:sp>
    </p:spTree>
    <p:extLst>
      <p:ext uri="{BB962C8B-B14F-4D97-AF65-F5344CB8AC3E}">
        <p14:creationId xmlns:p14="http://schemas.microsoft.com/office/powerpoint/2010/main" val="1444928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439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5F007-F496-418E-BC3D-276FEE5CBFF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Hard vs. Soft Exclusivism</a:t>
            </a: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B62587-E308-4315-9C2C-77B8862C4083}"/>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900">
                <a:solidFill>
                  <a:srgbClr val="FFFFFF"/>
                </a:solidFill>
              </a:rPr>
              <a:t>Sometimes a distinction is made by scholars between “hard” forms of exclusivism and “soft” forms of exclusivism.  </a:t>
            </a:r>
          </a:p>
          <a:p>
            <a:pPr marL="0" indent="0">
              <a:buNone/>
            </a:pPr>
            <a:r>
              <a:rPr lang="en-US" sz="1900">
                <a:solidFill>
                  <a:srgbClr val="FFFFFF"/>
                </a:solidFill>
              </a:rPr>
              <a:t>“Hard” exclusivism  is the classic formulation of to be saved you have to have heard and responded with faith and repentance to Christ's teaching. </a:t>
            </a:r>
            <a:br>
              <a:rPr lang="en-US" sz="1900">
                <a:solidFill>
                  <a:srgbClr val="FFFFFF"/>
                </a:solidFill>
              </a:rPr>
            </a:br>
            <a:br>
              <a:rPr lang="en-US" sz="1900">
                <a:solidFill>
                  <a:srgbClr val="FFFFFF"/>
                </a:solidFill>
              </a:rPr>
            </a:br>
            <a:r>
              <a:rPr lang="en-US" sz="1900">
                <a:solidFill>
                  <a:srgbClr val="FFFFFF"/>
                </a:solidFill>
              </a:rPr>
              <a:t>Soft exclusivism can drift quite close to a harder form of inclusivism, as it recognises aspect of ‘truth’ (not salvation!) in other religious traditions.</a:t>
            </a:r>
            <a:br>
              <a:rPr lang="en-US" sz="1900">
                <a:solidFill>
                  <a:srgbClr val="FFFFFF"/>
                </a:solidFill>
              </a:rPr>
            </a:br>
            <a:endParaRPr lang="en-US" sz="1900">
              <a:solidFill>
                <a:srgbClr val="FFFFFF"/>
              </a:solidFill>
            </a:endParaRPr>
          </a:p>
          <a:p>
            <a:pPr marL="0" indent="0">
              <a:buNone/>
            </a:pPr>
            <a:r>
              <a:rPr lang="en-US" sz="1900">
                <a:solidFill>
                  <a:srgbClr val="FFFFFF"/>
                </a:solidFill>
              </a:rPr>
              <a:t>The main difference between soft exclusivism and hard inclusivism is the question of whether alternative religions can contain some good / revelatory truth or whether they do not.</a:t>
            </a:r>
          </a:p>
          <a:p>
            <a:pPr marL="0" indent="0"/>
            <a:endParaRPr lang="en-US" sz="1900">
              <a:solidFill>
                <a:srgbClr val="FFFFFF"/>
              </a:solidFill>
            </a:endParaRPr>
          </a:p>
          <a:p>
            <a:endParaRPr lang="en-US" sz="1900">
              <a:solidFill>
                <a:srgbClr val="FFFFFF"/>
              </a:solidFill>
            </a:endParaRPr>
          </a:p>
        </p:txBody>
      </p:sp>
      <p:pic>
        <p:nvPicPr>
          <p:cNvPr id="6" name="Content Placeholder 5" descr="Food on a table&#10;&#10;Description automatically generated">
            <a:extLst>
              <a:ext uri="{FF2B5EF4-FFF2-40B4-BE49-F238E27FC236}">
                <a16:creationId xmlns:a16="http://schemas.microsoft.com/office/drawing/2014/main" id="{38265854-2E84-4872-9E40-E7E24BE8B88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073" r="26872"/>
          <a:stretch/>
        </p:blipFill>
        <p:spPr>
          <a:xfrm>
            <a:off x="7552266" y="10"/>
            <a:ext cx="4639734" cy="6857990"/>
          </a:xfrm>
          <a:prstGeom prst="rect">
            <a:avLst/>
          </a:prstGeom>
        </p:spPr>
      </p:pic>
    </p:spTree>
    <p:extLst>
      <p:ext uri="{BB962C8B-B14F-4D97-AF65-F5344CB8AC3E}">
        <p14:creationId xmlns:p14="http://schemas.microsoft.com/office/powerpoint/2010/main" val="1022001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816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208851-1429-48C7-B373-45F154A1A7A4}"/>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Hard vs. Soft Exclusivism</a:t>
            </a:r>
          </a:p>
        </p:txBody>
      </p:sp>
      <p:cxnSp>
        <p:nvCxnSpPr>
          <p:cNvPr id="24" name="Straight Connector 2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FD011B-5D77-4AEA-9E45-9295CE59B057}"/>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a:solidFill>
                  <a:srgbClr val="FFFFFF"/>
                </a:solidFill>
              </a:rPr>
              <a:t>Hard Exclusivists would tend to say that alternative religions do NOT contain revelatory truth, and that the only point of possible salvation for non-Christians is through hearing and responding with faith and repentance to Christ's teaching in/after this life.</a:t>
            </a:r>
            <a:br>
              <a:rPr lang="en-US">
                <a:solidFill>
                  <a:srgbClr val="FFFFFF"/>
                </a:solidFill>
              </a:rPr>
            </a:br>
            <a:br>
              <a:rPr lang="en-US">
                <a:solidFill>
                  <a:srgbClr val="FFFFFF"/>
                </a:solidFill>
              </a:rPr>
            </a:br>
            <a:endParaRPr lang="en-US">
              <a:solidFill>
                <a:srgbClr val="FFFFFF"/>
              </a:solidFill>
            </a:endParaRPr>
          </a:p>
          <a:p>
            <a:endParaRPr lang="en-US">
              <a:solidFill>
                <a:srgbClr val="FFFFFF"/>
              </a:solidFill>
            </a:endParaRPr>
          </a:p>
        </p:txBody>
      </p:sp>
      <p:pic>
        <p:nvPicPr>
          <p:cNvPr id="6" name="Content Placeholder 5" descr="A picture containing indoor, table, small, sitting&#10;&#10;Description automatically generated">
            <a:extLst>
              <a:ext uri="{FF2B5EF4-FFF2-40B4-BE49-F238E27FC236}">
                <a16:creationId xmlns:a16="http://schemas.microsoft.com/office/drawing/2014/main" id="{0F6F53C3-63DD-4DC1-8845-74C83B451D9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 b="15910"/>
          <a:stretch/>
        </p:blipFill>
        <p:spPr>
          <a:xfrm>
            <a:off x="6096000" y="640080"/>
            <a:ext cx="5455921" cy="5577840"/>
          </a:xfrm>
          <a:prstGeom prst="rect">
            <a:avLst/>
          </a:prstGeom>
        </p:spPr>
      </p:pic>
    </p:spTree>
    <p:extLst>
      <p:ext uri="{BB962C8B-B14F-4D97-AF65-F5344CB8AC3E}">
        <p14:creationId xmlns:p14="http://schemas.microsoft.com/office/powerpoint/2010/main" val="646458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C44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7A302-ABC0-4FCB-9642-7D09AA3DEE87}"/>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Hard vs. Soft Exclusivism</a:t>
            </a:r>
          </a:p>
        </p:txBody>
      </p:sp>
      <p:cxnSp>
        <p:nvCxnSpPr>
          <p:cNvPr id="24" name="Straight Connector 2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1D19B9-2158-4B7A-9D98-D7383B4AB406}"/>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a:solidFill>
                  <a:srgbClr val="FFFFFF"/>
                </a:solidFill>
              </a:rPr>
              <a:t>Soft Inclusivists would tend to say that alternative religions DO contain revelatory truth, but that this has to be completed through hearing and responding with faith and repentance to Christ's teaching after this life.</a:t>
            </a:r>
          </a:p>
          <a:p>
            <a:endParaRPr lang="en-US">
              <a:solidFill>
                <a:srgbClr val="FFFFFF"/>
              </a:solidFill>
            </a:endParaRPr>
          </a:p>
        </p:txBody>
      </p:sp>
      <p:pic>
        <p:nvPicPr>
          <p:cNvPr id="6" name="Content Placeholder 5" descr="A screen shot of a building&#10;&#10;Description automatically generated">
            <a:extLst>
              <a:ext uri="{FF2B5EF4-FFF2-40B4-BE49-F238E27FC236}">
                <a16:creationId xmlns:a16="http://schemas.microsoft.com/office/drawing/2014/main" id="{D5ADCD3D-0B10-4E04-9A0C-51BBC59FC30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677" b="2"/>
          <a:stretch/>
        </p:blipFill>
        <p:spPr>
          <a:xfrm>
            <a:off x="6096000" y="640080"/>
            <a:ext cx="5455921" cy="5577840"/>
          </a:xfrm>
          <a:prstGeom prst="rect">
            <a:avLst/>
          </a:prstGeom>
        </p:spPr>
      </p:pic>
    </p:spTree>
    <p:extLst>
      <p:ext uri="{BB962C8B-B14F-4D97-AF65-F5344CB8AC3E}">
        <p14:creationId xmlns:p14="http://schemas.microsoft.com/office/powerpoint/2010/main" val="3542845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84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E8E25-28D9-4DE3-8A3B-CDAB9AAC40A2}"/>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Hard vs. Soft Exclusivism</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9E49C8-18D0-48C1-80B6-547444E9E4C3}"/>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a:solidFill>
                  <a:srgbClr val="FFFFFF"/>
                </a:solidFill>
              </a:rPr>
              <a:t>This distinction is important for the valuation of other religions within this world and also for the concomitant questions that flow from whichever position is adopted.</a:t>
            </a:r>
            <a:br>
              <a:rPr lang="en-US" sz="1700">
                <a:solidFill>
                  <a:srgbClr val="FFFFFF"/>
                </a:solidFill>
              </a:rPr>
            </a:br>
            <a:br>
              <a:rPr lang="en-US" sz="1700">
                <a:solidFill>
                  <a:srgbClr val="FFFFFF"/>
                </a:solidFill>
              </a:rPr>
            </a:br>
            <a:br>
              <a:rPr lang="en-US" sz="1700">
                <a:solidFill>
                  <a:srgbClr val="FFFFFF"/>
                </a:solidFill>
              </a:rPr>
            </a:br>
            <a:r>
              <a:rPr lang="en-US" sz="1700">
                <a:solidFill>
                  <a:srgbClr val="FFFFFF"/>
                </a:solidFill>
              </a:rPr>
              <a:t>The very fact we sometimes struggle to make these distinctions highlights the breakdown of the typology – it fails to clearly or coherently deal with marginality between its tri-partite structure and fails to engage fully with non-Christian religious positions. </a:t>
            </a:r>
          </a:p>
          <a:p>
            <a:endParaRPr lang="en-US" sz="1700">
              <a:solidFill>
                <a:srgbClr val="FFFFFF"/>
              </a:solidFill>
            </a:endParaRPr>
          </a:p>
          <a:p>
            <a:endParaRPr lang="en-US" sz="1700">
              <a:solidFill>
                <a:srgbClr val="FFFFFF"/>
              </a:solidFill>
            </a:endParaRPr>
          </a:p>
        </p:txBody>
      </p:sp>
      <p:pic>
        <p:nvPicPr>
          <p:cNvPr id="6" name="Content Placeholder 5" descr="A close up of a logo&#10;&#10;Description automatically generated">
            <a:extLst>
              <a:ext uri="{FF2B5EF4-FFF2-40B4-BE49-F238E27FC236}">
                <a16:creationId xmlns:a16="http://schemas.microsoft.com/office/drawing/2014/main" id="{B9EBD1DA-E9EF-4DED-9A94-AE257B49C97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9151" r="1" b="15963"/>
          <a:stretch/>
        </p:blipFill>
        <p:spPr>
          <a:xfrm>
            <a:off x="6096000" y="640080"/>
            <a:ext cx="5455921" cy="5577840"/>
          </a:xfrm>
          <a:prstGeom prst="rect">
            <a:avLst/>
          </a:prstGeom>
        </p:spPr>
      </p:pic>
    </p:spTree>
    <p:extLst>
      <p:ext uri="{BB962C8B-B14F-4D97-AF65-F5344CB8AC3E}">
        <p14:creationId xmlns:p14="http://schemas.microsoft.com/office/powerpoint/2010/main" val="1072101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4000" dirty="0"/>
              <a:t>Examples of Exclusivism</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954133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7770575-FFF1-4EE3-B775-3FD41E0291A8}"/>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dirty="0"/>
              <a:t>Examples of Exclusivism</a:t>
            </a:r>
            <a:endParaRPr lang="en-US"/>
          </a:p>
        </p:txBody>
      </p:sp>
      <p:sp>
        <p:nvSpPr>
          <p:cNvPr id="3" name="Content Placeholder 2">
            <a:extLst>
              <a:ext uri="{FF2B5EF4-FFF2-40B4-BE49-F238E27FC236}">
                <a16:creationId xmlns:a16="http://schemas.microsoft.com/office/drawing/2014/main" id="{F4646774-D279-46BD-A7C7-D929F3D900E3}"/>
              </a:ext>
            </a:extLst>
          </p:cNvPr>
          <p:cNvSpPr>
            <a:spLocks noGrp="1"/>
          </p:cNvSpPr>
          <p:nvPr>
            <p:ph sz="half" idx="1"/>
          </p:nvPr>
        </p:nvSpPr>
        <p:spPr>
          <a:xfrm>
            <a:off x="1024128" y="2286000"/>
            <a:ext cx="5902061" cy="3931920"/>
          </a:xfrm>
        </p:spPr>
        <p:txBody>
          <a:bodyPr vert="horz" lIns="45720" tIns="45720" rIns="45720" bIns="45720" rtlCol="0">
            <a:normAutofit/>
          </a:bodyPr>
          <a:lstStyle/>
          <a:p>
            <a:pPr marL="0" indent="0">
              <a:buNone/>
            </a:pPr>
            <a:r>
              <a:rPr lang="en-US" sz="2000" dirty="0"/>
              <a:t>I want to take a moment to take a look at three specific forms of exclusivist thinking that have emerged within the Christian tradition at this point. </a:t>
            </a:r>
          </a:p>
          <a:p>
            <a:pPr marL="0" indent="0">
              <a:buNone/>
            </a:pPr>
            <a:r>
              <a:rPr lang="en-US" sz="2000" dirty="0"/>
              <a:t>As I am sure you have noticed, Exclusivism leaves open a number of potential areas of difference - such as how exactly the Christian tradition is defined and on what basis – which means often exclusivists do not necessarily agree with each other on the method or reason of exclusion. </a:t>
            </a:r>
          </a:p>
          <a:p>
            <a:pPr marL="0" indent="0">
              <a:buNone/>
            </a:pPr>
            <a:r>
              <a:rPr lang="en-US" sz="2000" dirty="0"/>
              <a:t>I have chosen three similar theologians to explore this with – all protestant and all from a particular time period where inclusivism was gaining currency. </a:t>
            </a:r>
          </a:p>
        </p:txBody>
      </p:sp>
      <p:pic>
        <p:nvPicPr>
          <p:cNvPr id="6" name="Content Placeholder 5" descr="A flat screen television&#10;&#10;Description automatically generated">
            <a:extLst>
              <a:ext uri="{FF2B5EF4-FFF2-40B4-BE49-F238E27FC236}">
                <a16:creationId xmlns:a16="http://schemas.microsoft.com/office/drawing/2014/main" id="{DA196B62-50B2-4FCE-9FE7-50F577BC633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671" r="7135" b="3"/>
          <a:stretch/>
        </p:blipFill>
        <p:spPr>
          <a:xfrm>
            <a:off x="7552267" y="640080"/>
            <a:ext cx="3999654" cy="5577840"/>
          </a:xfrm>
          <a:prstGeom prst="rect">
            <a:avLst/>
          </a:prstGeom>
        </p:spPr>
      </p:pic>
    </p:spTree>
    <p:extLst>
      <p:ext uri="{BB962C8B-B14F-4D97-AF65-F5344CB8AC3E}">
        <p14:creationId xmlns:p14="http://schemas.microsoft.com/office/powerpoint/2010/main" val="1699863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42401-203A-4214-8673-E5D15564B7AD}"/>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Karl Barth </a:t>
            </a:r>
          </a:p>
        </p:txBody>
      </p:sp>
      <p:cxnSp>
        <p:nvCxnSpPr>
          <p:cNvPr id="33" name="Straight Connector 32">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03CA9A-69F2-417D-9B09-779EF9F24FEC}"/>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2000">
                <a:solidFill>
                  <a:srgbClr val="FFFFFF"/>
                </a:solidFill>
              </a:rPr>
              <a:t>Karl Barth is arguably the most important Protestant theologian of the twentieth century and his theology has generally been regarded as exclusivist in character. </a:t>
            </a:r>
            <a:br>
              <a:rPr lang="en-US" sz="2000">
                <a:solidFill>
                  <a:srgbClr val="FFFFFF"/>
                </a:solidFill>
              </a:rPr>
            </a:br>
            <a:endParaRPr lang="en-US" sz="2000">
              <a:solidFill>
                <a:srgbClr val="FFFFFF"/>
              </a:solidFill>
            </a:endParaRPr>
          </a:p>
          <a:p>
            <a:pPr marL="0" indent="0">
              <a:buNone/>
            </a:pPr>
            <a:r>
              <a:rPr lang="en-US" sz="2000">
                <a:solidFill>
                  <a:srgbClr val="FFFFFF"/>
                </a:solidFill>
              </a:rPr>
              <a:t>A critical aspect of Barth’s theology is its Christo-centrism, that is the important and central place of the figure of Christ for making sense of the Christian tradition. </a:t>
            </a:r>
          </a:p>
          <a:p>
            <a:endParaRPr lang="en-US" sz="2000">
              <a:solidFill>
                <a:srgbClr val="FFFFFF"/>
              </a:solidFill>
            </a:endParaRPr>
          </a:p>
        </p:txBody>
      </p:sp>
      <p:pic>
        <p:nvPicPr>
          <p:cNvPr id="5" name="Content Placeholder 4">
            <a:extLst>
              <a:ext uri="{FF2B5EF4-FFF2-40B4-BE49-F238E27FC236}">
                <a16:creationId xmlns:a16="http://schemas.microsoft.com/office/drawing/2014/main" id="{686A8446-CE03-4A83-8BEB-E6FE15C4C03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516" t="1" r="31332" b="1"/>
          <a:stretch/>
        </p:blipFill>
        <p:spPr>
          <a:xfrm>
            <a:off x="6937134" y="640080"/>
            <a:ext cx="3773652" cy="5577840"/>
          </a:xfrm>
          <a:prstGeom prst="rect">
            <a:avLst/>
          </a:prstGeom>
        </p:spPr>
      </p:pic>
    </p:spTree>
    <p:extLst>
      <p:ext uri="{BB962C8B-B14F-4D97-AF65-F5344CB8AC3E}">
        <p14:creationId xmlns:p14="http://schemas.microsoft.com/office/powerpoint/2010/main" val="2714928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Rectangle 2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573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88DBBD-9A7F-4C2C-AEE0-C0BC9E5CDB2A}"/>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Karl BArth</a:t>
            </a:r>
          </a:p>
        </p:txBody>
      </p:sp>
      <p:cxnSp>
        <p:nvCxnSpPr>
          <p:cNvPr id="27" name="Straight Connector 2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9D3DF9-B253-404D-B2C7-A8EDEC6663DD}"/>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a:solidFill>
                  <a:srgbClr val="FFFFFF"/>
                </a:solidFill>
              </a:rPr>
              <a:t>For Barth, Jesus is the self-revelation of God, and it is through Jesus, scripture and the message of the church that God is known. Jesus alone has overcome the condition of bifurcation between God and humanity and it is only through his example and sacrifice that salvation can be achieved.   </a:t>
            </a:r>
          </a:p>
          <a:p>
            <a:endParaRPr lang="en-US" sz="1700">
              <a:solidFill>
                <a:srgbClr val="FFFFFF"/>
              </a:solidFill>
            </a:endParaRPr>
          </a:p>
          <a:p>
            <a:r>
              <a:rPr lang="en-US" sz="1700">
                <a:solidFill>
                  <a:srgbClr val="FFFFFF"/>
                </a:solidFill>
              </a:rPr>
              <a:t>This focus on Christo-centrism means that the possibility of salvation through other religious traditions is excluded, as they lack the saving power and example of Christ. </a:t>
            </a:r>
          </a:p>
        </p:txBody>
      </p:sp>
      <p:pic>
        <p:nvPicPr>
          <p:cNvPr id="6" name="Content Placeholder 5" descr="A person wearing a suit and tie&#10;&#10;Description automatically generated">
            <a:extLst>
              <a:ext uri="{FF2B5EF4-FFF2-40B4-BE49-F238E27FC236}">
                <a16:creationId xmlns:a16="http://schemas.microsoft.com/office/drawing/2014/main" id="{19005796-1986-4072-8232-C248CCBADBF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357" r="22803" b="2"/>
          <a:stretch/>
        </p:blipFill>
        <p:spPr>
          <a:xfrm>
            <a:off x="6096000" y="640080"/>
            <a:ext cx="5455921" cy="5577840"/>
          </a:xfrm>
          <a:prstGeom prst="rect">
            <a:avLst/>
          </a:prstGeom>
        </p:spPr>
      </p:pic>
    </p:spTree>
    <p:extLst>
      <p:ext uri="{BB962C8B-B14F-4D97-AF65-F5344CB8AC3E}">
        <p14:creationId xmlns:p14="http://schemas.microsoft.com/office/powerpoint/2010/main" val="3218774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7ABCAB6-CB5D-49A9-A191-F5BE714F3518}"/>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a:t>Hendrik Kraemer</a:t>
            </a:r>
          </a:p>
        </p:txBody>
      </p:sp>
      <p:sp>
        <p:nvSpPr>
          <p:cNvPr id="3" name="Content Placeholder 2">
            <a:extLst>
              <a:ext uri="{FF2B5EF4-FFF2-40B4-BE49-F238E27FC236}">
                <a16:creationId xmlns:a16="http://schemas.microsoft.com/office/drawing/2014/main" id="{96E35DC5-576B-43C9-85DB-B66081C35DD6}"/>
              </a:ext>
            </a:extLst>
          </p:cNvPr>
          <p:cNvSpPr>
            <a:spLocks noGrp="1"/>
          </p:cNvSpPr>
          <p:nvPr>
            <p:ph sz="half" idx="1"/>
          </p:nvPr>
        </p:nvSpPr>
        <p:spPr>
          <a:xfrm>
            <a:off x="1024128" y="2286000"/>
            <a:ext cx="5902061" cy="3931920"/>
          </a:xfrm>
        </p:spPr>
        <p:txBody>
          <a:bodyPr vert="horz" lIns="45720" tIns="45720" rIns="45720" bIns="45720" rtlCol="0">
            <a:normAutofit/>
          </a:bodyPr>
          <a:lstStyle/>
          <a:p>
            <a:pPr marL="0" indent="0">
              <a:buNone/>
            </a:pPr>
            <a:r>
              <a:rPr lang="en-US"/>
              <a:t>The theology of Barth and his interlocutor Emil Brunner had a major influence on the Dutch Protestant theologian, Hendrik Kraemer (1888-1965), who took up the discussion of non-Christian religious traditions more fully. </a:t>
            </a:r>
          </a:p>
          <a:p>
            <a:pPr marL="0" indent="0">
              <a:buNone/>
            </a:pPr>
            <a:endParaRPr lang="en-US"/>
          </a:p>
          <a:p>
            <a:pPr marL="0" indent="0">
              <a:buNone/>
            </a:pPr>
            <a:r>
              <a:rPr lang="en-US"/>
              <a:t>Kramer's ideas were presented in his book </a:t>
            </a:r>
            <a:r>
              <a:rPr lang="en-US" i="1"/>
              <a:t>The Christian Message in a Non-Christian World </a:t>
            </a:r>
            <a:r>
              <a:rPr lang="en-US"/>
              <a:t>which argued that there is a complete discontinuity between the form of revelation in the Christian tradition and those of other religious traditions.</a:t>
            </a:r>
          </a:p>
          <a:p>
            <a:endParaRPr lang="en-US"/>
          </a:p>
        </p:txBody>
      </p:sp>
      <p:pic>
        <p:nvPicPr>
          <p:cNvPr id="5" name="Content Placeholder 4">
            <a:extLst>
              <a:ext uri="{FF2B5EF4-FFF2-40B4-BE49-F238E27FC236}">
                <a16:creationId xmlns:a16="http://schemas.microsoft.com/office/drawing/2014/main" id="{5D0EF999-40FB-4B24-85A4-25FDA70C0C7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8" r="9041"/>
          <a:stretch/>
        </p:blipFill>
        <p:spPr>
          <a:xfrm>
            <a:off x="7665272" y="640080"/>
            <a:ext cx="3773643" cy="5577840"/>
          </a:xfrm>
          <a:prstGeom prst="rect">
            <a:avLst/>
          </a:prstGeom>
        </p:spPr>
      </p:pic>
    </p:spTree>
    <p:extLst>
      <p:ext uri="{BB962C8B-B14F-4D97-AF65-F5344CB8AC3E}">
        <p14:creationId xmlns:p14="http://schemas.microsoft.com/office/powerpoint/2010/main" val="1465742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450DAAD-4818-420E-B6DB-AC9C2A5D8905}"/>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Hendrik Kraemer</a:t>
            </a:r>
          </a:p>
        </p:txBody>
      </p:sp>
      <p:sp>
        <p:nvSpPr>
          <p:cNvPr id="3" name="Content Placeholder 2">
            <a:extLst>
              <a:ext uri="{FF2B5EF4-FFF2-40B4-BE49-F238E27FC236}">
                <a16:creationId xmlns:a16="http://schemas.microsoft.com/office/drawing/2014/main" id="{1BE278A2-99CF-4E93-ABF6-F2EBB4610380}"/>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For Kraemer, the incarnation, the death, and the resurrection of Jesus were unique events which formed the core of the Christian account of salvation. </a:t>
            </a:r>
          </a:p>
          <a:p>
            <a:pPr marL="0" indent="0">
              <a:buNone/>
            </a:pPr>
            <a:r>
              <a:rPr lang="en-US"/>
              <a:t>Due to their uniqueness, it is impossible to logically compare the Christian story with the stories of other religious traditions, as they fundamentally disagree. </a:t>
            </a:r>
            <a:br>
              <a:rPr lang="en-US"/>
            </a:br>
            <a:br>
              <a:rPr lang="en-US"/>
            </a:br>
            <a:r>
              <a:rPr lang="en-US"/>
              <a:t>It is for this reason that Kraemer rejects the inclusivist position – a foregrounding of the difference between religions and a preference for his own tradition.</a:t>
            </a:r>
          </a:p>
        </p:txBody>
      </p:sp>
      <p:pic>
        <p:nvPicPr>
          <p:cNvPr id="6" name="Content Placeholder 5" descr="A person sitting at a table&#10;&#10;Description automatically generated">
            <a:extLst>
              <a:ext uri="{FF2B5EF4-FFF2-40B4-BE49-F238E27FC236}">
                <a16:creationId xmlns:a16="http://schemas.microsoft.com/office/drawing/2014/main" id="{7C442185-D115-46CF-A6FA-F9AE336135B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4632"/>
          <a:stretch/>
        </p:blipFill>
        <p:spPr>
          <a:xfrm>
            <a:off x="7552266" y="10"/>
            <a:ext cx="4639733" cy="6857990"/>
          </a:xfrm>
          <a:prstGeom prst="rect">
            <a:avLst/>
          </a:prstGeom>
        </p:spPr>
      </p:pic>
    </p:spTree>
    <p:extLst>
      <p:ext uri="{BB962C8B-B14F-4D97-AF65-F5344CB8AC3E}">
        <p14:creationId xmlns:p14="http://schemas.microsoft.com/office/powerpoint/2010/main" val="30085530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5A45C-71A5-4A5E-A6B4-BB5D67648B92}"/>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Paul Althaus</a:t>
            </a:r>
          </a:p>
        </p:txBody>
      </p:sp>
      <p:cxnSp>
        <p:nvCxnSpPr>
          <p:cNvPr id="14" name="Straight Connector 13">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23FEFC-3511-4B42-9849-710197F1B464}"/>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a:solidFill>
                  <a:srgbClr val="FFFFFF"/>
                </a:solidFill>
              </a:rPr>
              <a:t>The German Lutheran theologian, Paul Althaus (1888-1966) developed a slightly softer type of exclusivism. </a:t>
            </a:r>
          </a:p>
          <a:p>
            <a:pPr marL="0" indent="0">
              <a:buNone/>
            </a:pPr>
            <a:r>
              <a:rPr lang="en-US">
                <a:solidFill>
                  <a:srgbClr val="FFFFFF"/>
                </a:solidFill>
              </a:rPr>
              <a:t>Althaus was prepared to accept that God could be revealed in non-Christian religious traditions. </a:t>
            </a:r>
          </a:p>
          <a:p>
            <a:pPr marL="0" indent="0">
              <a:buNone/>
            </a:pPr>
            <a:r>
              <a:rPr lang="en-US">
                <a:solidFill>
                  <a:srgbClr val="FFFFFF"/>
                </a:solidFill>
              </a:rPr>
              <a:t>In other words, it is possible to have knowledge of God through other traditions and, therefore, a general knowledge of God. </a:t>
            </a:r>
          </a:p>
          <a:p>
            <a:endParaRPr lang="en-US">
              <a:solidFill>
                <a:srgbClr val="FFFFFF"/>
              </a:solidFill>
            </a:endParaRPr>
          </a:p>
        </p:txBody>
      </p:sp>
      <p:pic>
        <p:nvPicPr>
          <p:cNvPr id="5" name="Content Placeholder 4">
            <a:extLst>
              <a:ext uri="{FF2B5EF4-FFF2-40B4-BE49-F238E27FC236}">
                <a16:creationId xmlns:a16="http://schemas.microsoft.com/office/drawing/2014/main" id="{A3BA59BB-9501-479B-A999-B6B477A6D52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92824" y="640080"/>
            <a:ext cx="4462272" cy="5577840"/>
          </a:xfrm>
          <a:prstGeom prst="rect">
            <a:avLst/>
          </a:prstGeom>
        </p:spPr>
      </p:pic>
    </p:spTree>
    <p:extLst>
      <p:ext uri="{BB962C8B-B14F-4D97-AF65-F5344CB8AC3E}">
        <p14:creationId xmlns:p14="http://schemas.microsoft.com/office/powerpoint/2010/main" val="20957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B6DF8-A214-4F5F-AD5D-FEB6EF7197DB}"/>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Paul Althaus</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288245-5B74-4DD3-A21B-1D885601D381}"/>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1700">
                <a:solidFill>
                  <a:srgbClr val="FFFFFF"/>
                </a:solidFill>
              </a:rPr>
              <a:t>Althaus believed in an original revelation (that is, a general knowledge of God); and that the various religions were manifestations of that original revelation. </a:t>
            </a:r>
            <a:br>
              <a:rPr lang="en-US" sz="1700">
                <a:solidFill>
                  <a:srgbClr val="FFFFFF"/>
                </a:solidFill>
              </a:rPr>
            </a:br>
            <a:br>
              <a:rPr lang="en-US" sz="1700">
                <a:solidFill>
                  <a:srgbClr val="FFFFFF"/>
                </a:solidFill>
              </a:rPr>
            </a:br>
            <a:r>
              <a:rPr lang="en-US" sz="1700">
                <a:solidFill>
                  <a:srgbClr val="FFFFFF"/>
                </a:solidFill>
              </a:rPr>
              <a:t>However, salvation is ultimately based on the transmission of the grace of Christ, which could only be found within the Christian tradition. </a:t>
            </a:r>
          </a:p>
          <a:p>
            <a:pPr marL="0" indent="0">
              <a:buNone/>
            </a:pPr>
            <a:r>
              <a:rPr lang="en-US" sz="1700">
                <a:solidFill>
                  <a:srgbClr val="FFFFFF"/>
                </a:solidFill>
              </a:rPr>
              <a:t>This is an example of ‘soft’ exclusivism – where salvation is retained within a single tradition, but some form of truth / revelation / value can be found in other traditions. </a:t>
            </a:r>
          </a:p>
          <a:p>
            <a:endParaRPr lang="en-US" sz="1700">
              <a:solidFill>
                <a:srgbClr val="FFFFFF"/>
              </a:solidFill>
            </a:endParaRPr>
          </a:p>
        </p:txBody>
      </p:sp>
      <p:pic>
        <p:nvPicPr>
          <p:cNvPr id="6" name="Content Placeholder 5" descr="A person wearing a suit and tie&#10;&#10;Description automatically generated">
            <a:extLst>
              <a:ext uri="{FF2B5EF4-FFF2-40B4-BE49-F238E27FC236}">
                <a16:creationId xmlns:a16="http://schemas.microsoft.com/office/drawing/2014/main" id="{0D1E1743-22B9-42BF-8828-8E040D24458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43827" y="640080"/>
            <a:ext cx="3960266" cy="5577840"/>
          </a:xfrm>
          <a:prstGeom prst="rect">
            <a:avLst/>
          </a:prstGeom>
        </p:spPr>
      </p:pic>
    </p:spTree>
    <p:extLst>
      <p:ext uri="{BB962C8B-B14F-4D97-AF65-F5344CB8AC3E}">
        <p14:creationId xmlns:p14="http://schemas.microsoft.com/office/powerpoint/2010/main" val="531911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E33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2E382-C58F-446F-B8E3-0FE42FCA6BF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Exclusivism Summary</a:t>
            </a: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FBFF35-C7EF-4C89-97D1-91899F33DDE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Exclusivism is often seen as the most straight forward of the typological positions within the Christian theology of religions and also as the most ‘pure’. </a:t>
            </a:r>
          </a:p>
          <a:p>
            <a:r>
              <a:rPr lang="en-US" sz="2000">
                <a:solidFill>
                  <a:srgbClr val="FFFFFF"/>
                </a:solidFill>
              </a:rPr>
              <a:t>Both of these aspects have hopefully been shaken a little bit loose in the preceding slides, and you should now be able to see the internal differences within Exclusivism and the way in which it relates to the position of Inclusivism.</a:t>
            </a:r>
          </a:p>
          <a:p>
            <a:endParaRPr lang="en-US" sz="2000">
              <a:solidFill>
                <a:srgbClr val="FFFFFF"/>
              </a:solidFill>
            </a:endParaRPr>
          </a:p>
          <a:p>
            <a:r>
              <a:rPr lang="en-US" sz="2000">
                <a:solidFill>
                  <a:srgbClr val="FFFFFF"/>
                </a:solidFill>
              </a:rPr>
              <a:t>Remember, these positions are important for understanding </a:t>
            </a:r>
            <a:r>
              <a:rPr lang="en-US" sz="2000" b="1">
                <a:solidFill>
                  <a:srgbClr val="FFFFFF"/>
                </a:solidFill>
              </a:rPr>
              <a:t>Christian responses </a:t>
            </a:r>
            <a:r>
              <a:rPr lang="en-US" sz="2000">
                <a:solidFill>
                  <a:srgbClr val="FFFFFF"/>
                </a:solidFill>
              </a:rPr>
              <a:t>to other religions and to </a:t>
            </a:r>
            <a:r>
              <a:rPr lang="en-US" sz="2000" b="1">
                <a:solidFill>
                  <a:srgbClr val="FFFFFF"/>
                </a:solidFill>
              </a:rPr>
              <a:t>questions of salvation </a:t>
            </a:r>
            <a:r>
              <a:rPr lang="en-US" sz="2000">
                <a:solidFill>
                  <a:srgbClr val="FFFFFF"/>
                </a:solidFill>
              </a:rPr>
              <a:t>– even if the terms are often used in different contexts. </a:t>
            </a:r>
          </a:p>
        </p:txBody>
      </p:sp>
      <p:pic>
        <p:nvPicPr>
          <p:cNvPr id="6" name="Content Placeholder 5">
            <a:extLst>
              <a:ext uri="{FF2B5EF4-FFF2-40B4-BE49-F238E27FC236}">
                <a16:creationId xmlns:a16="http://schemas.microsoft.com/office/drawing/2014/main" id="{900EEA1E-F606-4FA1-8492-AF8B64B0AD1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650" r="18609"/>
          <a:stretch/>
        </p:blipFill>
        <p:spPr>
          <a:xfrm>
            <a:off x="7552266" y="10"/>
            <a:ext cx="4639734" cy="6857990"/>
          </a:xfrm>
          <a:prstGeom prst="rect">
            <a:avLst/>
          </a:prstGeom>
        </p:spPr>
      </p:pic>
    </p:spTree>
    <p:extLst>
      <p:ext uri="{BB962C8B-B14F-4D97-AF65-F5344CB8AC3E}">
        <p14:creationId xmlns:p14="http://schemas.microsoft.com/office/powerpoint/2010/main" val="12379364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a:bodyPr>
          <a:lstStyle/>
          <a:p>
            <a:pPr marL="0" indent="0">
              <a:buNone/>
            </a:pPr>
            <a:r>
              <a:rPr lang="en-GB" dirty="0"/>
              <a:t>Stetson B “The Meaning of Christian Exclusivism” in Stetson B, </a:t>
            </a:r>
            <a:r>
              <a:rPr lang="en-GB" i="1" dirty="0"/>
              <a:t>Pluralism and Particularity in Religious Belief</a:t>
            </a:r>
            <a:r>
              <a:rPr lang="en-GB" dirty="0"/>
              <a:t>, (Santa Barbara CA: </a:t>
            </a:r>
            <a:r>
              <a:rPr lang="en-GB" dirty="0" err="1"/>
              <a:t>Praegar</a:t>
            </a:r>
            <a:r>
              <a:rPr lang="en-GB" dirty="0"/>
              <a:t> International, 1994)</a:t>
            </a:r>
          </a:p>
          <a:p>
            <a:pPr marL="0" indent="0">
              <a:buNone/>
            </a:pPr>
            <a:endParaRPr lang="en-GB" dirty="0"/>
          </a:p>
          <a:p>
            <a:pPr marL="0" indent="0">
              <a:buNone/>
            </a:pPr>
            <a:r>
              <a:rPr lang="en-GB" dirty="0" err="1"/>
              <a:t>Platinga</a:t>
            </a:r>
            <a:r>
              <a:rPr lang="en-GB" dirty="0"/>
              <a:t> A “Pluralism: A Defence of Religious Exclusivism” in Race A &amp; Hedges P, </a:t>
            </a:r>
            <a:r>
              <a:rPr lang="en-GB" i="1" dirty="0"/>
              <a:t>SCM Reader: Christian Approaches to Other Faiths</a:t>
            </a:r>
            <a:r>
              <a:rPr lang="en-GB" dirty="0"/>
              <a:t>, (London: SCM Press, 2009)</a:t>
            </a:r>
          </a:p>
          <a:p>
            <a:pPr marL="0" indent="0"/>
            <a:endParaRPr lang="en-GB" dirty="0"/>
          </a:p>
          <a:p>
            <a:endParaRPr lang="en-GB" dirty="0"/>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a:bodyPr>
          <a:lstStyle/>
          <a:p>
            <a:pPr marL="0" indent="0">
              <a:buNone/>
            </a:pPr>
            <a:r>
              <a:rPr lang="en-GB" dirty="0"/>
              <a:t>Meister, Chad, and Paul K. Moser. "Religious Exclusivism." In </a:t>
            </a:r>
            <a:r>
              <a:rPr lang="en-GB" i="1" dirty="0"/>
              <a:t>The Oxford Handbook of Religious Diversity</a:t>
            </a:r>
            <a:r>
              <a:rPr lang="en-GB" dirty="0"/>
              <a:t>. : Oxford University Press, 2010-12-03</a:t>
            </a:r>
          </a:p>
          <a:p>
            <a:pPr marL="0" indent="0">
              <a:buNone/>
            </a:pPr>
            <a:endParaRPr lang="en-GB" dirty="0"/>
          </a:p>
          <a:p>
            <a:pPr marL="0" indent="0">
              <a:buNone/>
            </a:pPr>
            <a:r>
              <a:rPr lang="en-GB" dirty="0"/>
              <a:t>McKim, Robert. "Exclusivism about Salvation." In </a:t>
            </a:r>
            <a:r>
              <a:rPr lang="en-GB" i="1" dirty="0"/>
              <a:t>On Religious Diversity</a:t>
            </a:r>
            <a:r>
              <a:rPr lang="en-GB" dirty="0"/>
              <a:t>. Oxford University Press, 2012. Oxford Scholarship Online, 2012.</a:t>
            </a:r>
          </a:p>
        </p:txBody>
      </p:sp>
    </p:spTree>
    <p:extLst>
      <p:ext uri="{BB962C8B-B14F-4D97-AF65-F5344CB8AC3E}">
        <p14:creationId xmlns:p14="http://schemas.microsoft.com/office/powerpoint/2010/main" val="2218184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2134</Words>
  <Application>Microsoft Office PowerPoint</Application>
  <PresentationFormat>Widescreen</PresentationFormat>
  <Paragraphs>111</Paragraphs>
  <Slides>31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Methods and Approaches in Interfaith Studies</vt:lpstr>
      <vt:lpstr>The Theology of Religions</vt:lpstr>
      <vt:lpstr>Revision</vt:lpstr>
      <vt:lpstr>Revision</vt:lpstr>
      <vt:lpstr>Exclusivism</vt:lpstr>
      <vt:lpstr>Exclusivism</vt:lpstr>
      <vt:lpstr>Exclusivism</vt:lpstr>
      <vt:lpstr>Exclusivism</vt:lpstr>
      <vt:lpstr>Exclusivism</vt:lpstr>
      <vt:lpstr>Exclusivism</vt:lpstr>
      <vt:lpstr>Exclusivist Critiques of Inclusivism</vt:lpstr>
      <vt:lpstr>Exclusivist Critiques of Inclusivism</vt:lpstr>
      <vt:lpstr>Exclusivist Critiques of Inclusivism</vt:lpstr>
      <vt:lpstr>Exclusivist Critiques of Inclusivism</vt:lpstr>
      <vt:lpstr>Exclusivist Critiques of Inclusivism</vt:lpstr>
      <vt:lpstr>Exclusivism Summary</vt:lpstr>
      <vt:lpstr>Hard vs. Soft Exclusivism</vt:lpstr>
      <vt:lpstr>Hard vs. Soft Exclusivism</vt:lpstr>
      <vt:lpstr>Hard vs. Soft Exclusivism</vt:lpstr>
      <vt:lpstr>Hard vs. Soft Exclusivism</vt:lpstr>
      <vt:lpstr>Hard vs. Soft Exclusivism</vt:lpstr>
      <vt:lpstr>Examples of Exclusivism</vt:lpstr>
      <vt:lpstr>Examples of Exclusivism</vt:lpstr>
      <vt:lpstr>Karl Barth </vt:lpstr>
      <vt:lpstr>Karl BArth</vt:lpstr>
      <vt:lpstr>Hendrik Kraemer</vt:lpstr>
      <vt:lpstr>Hendrik Kraemer</vt:lpstr>
      <vt:lpstr>Paul Althaus</vt:lpstr>
      <vt:lpstr>Paul Althaus</vt:lpstr>
      <vt:lpstr>Exclusivism Summary</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3</cp:revision>
  <dcterms:created xsi:type="dcterms:W3CDTF">2020-06-01T13:16:38Z</dcterms:created>
  <dcterms:modified xsi:type="dcterms:W3CDTF">2020-06-02T08:37:04Z</dcterms:modified>
</cp:coreProperties>
</file>