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7"/>
  </p:notesMasterIdLst>
  <p:sldIdLst>
    <p:sldId id="256" r:id="rId2"/>
    <p:sldId id="264" r:id="rId3"/>
    <p:sldId id="258" r:id="rId4"/>
    <p:sldId id="268" r:id="rId5"/>
    <p:sldId id="269" r:id="rId6"/>
    <p:sldId id="272" r:id="rId7"/>
    <p:sldId id="271" r:id="rId8"/>
    <p:sldId id="263" r:id="rId9"/>
    <p:sldId id="265" r:id="rId10"/>
    <p:sldId id="270" r:id="rId11"/>
    <p:sldId id="273" r:id="rId12"/>
    <p:sldId id="266" r:id="rId13"/>
    <p:sldId id="274" r:id="rId14"/>
    <p:sldId id="275" r:id="rId15"/>
    <p:sldId id="262" r:id="rId1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4368" autoAdjust="0"/>
    <p:restoredTop sz="94660"/>
  </p:normalViewPr>
  <p:slideViewPr>
    <p:cSldViewPr snapToGrid="0">
      <p:cViewPr varScale="1">
        <p:scale>
          <a:sx n="78" d="100"/>
          <a:sy n="78" d="100"/>
        </p:scale>
        <p:origin x="90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22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US" sz="20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CANRAN SIARADWYR CYMRAEG</a:t>
            </a:r>
          </a:p>
          <a:p>
            <a:pPr>
              <a:defRPr/>
            </a:pPr>
            <a:r>
              <a:rPr lang="en-US" sz="20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AMGUEDDFA LECHI CYMRU</a:t>
            </a:r>
          </a:p>
        </c:rich>
      </c:tx>
      <c:layout>
        <c:manualLayout>
          <c:xMode val="edge"/>
          <c:yMode val="edge"/>
          <c:x val="0.33472213302640014"/>
          <c:y val="5.51630132193797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>
        <c:manualLayout>
          <c:layoutTarget val="inner"/>
          <c:xMode val="edge"/>
          <c:yMode val="edge"/>
          <c:x val="0.34417539665589514"/>
          <c:y val="0.20972566963633474"/>
          <c:w val="0.58202608267716538"/>
          <c:h val="0.87303907031009653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Canran Siaradwyr ALC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tint val="98000"/>
                      <a:lumMod val="110000"/>
                    </a:schemeClr>
                  </a:gs>
                  <a:gs pos="84000">
                    <a:schemeClr val="accent1">
                      <a:shade val="90000"/>
                      <a:lumMod val="8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80B-4C52-AA1E-7E741A388360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3">
                      <a:tint val="98000"/>
                      <a:lumMod val="110000"/>
                    </a:schemeClr>
                  </a:gs>
                  <a:gs pos="84000">
                    <a:schemeClr val="accent3">
                      <a:shade val="90000"/>
                      <a:lumMod val="8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31FA-4A84-A5ED-7A479E87A6F4}"/>
              </c:ext>
            </c:extLst>
          </c:dPt>
          <c:dPt>
            <c:idx val="2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4-31FA-4A84-A5ED-7A479E87A6F4}"/>
              </c:ext>
            </c:extLst>
          </c:dPt>
          <c:dPt>
            <c:idx val="3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1FA-4A84-A5ED-7A479E87A6F4}"/>
              </c:ext>
            </c:extLst>
          </c:dPt>
          <c:dPt>
            <c:idx val="4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1FA-4A84-A5ED-7A479E87A6F4}"/>
              </c:ext>
            </c:extLst>
          </c:dPt>
          <c:dPt>
            <c:idx val="5"/>
            <c:bubble3D val="0"/>
            <c:spPr>
              <a:solidFill>
                <a:schemeClr val="tx2"/>
              </a:soli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6-31FA-4A84-A5ED-7A479E87A6F4}"/>
              </c:ext>
            </c:extLst>
          </c:dPt>
          <c:dPt>
            <c:idx val="6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38100" dist="25400" dir="5400000" rotWithShape="0">
                  <a:srgbClr val="000000">
                    <a:alpha val="55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1FA-4A84-A5ED-7A479E87A6F4}"/>
              </c:ext>
            </c:extLst>
          </c:dPt>
          <c:dLbls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1FA-4A84-A5ED-7A479E87A6F4}"/>
                </c:ext>
              </c:extLst>
            </c:dLbl>
            <c:dLbl>
              <c:idx val="2"/>
              <c:layout>
                <c:manualLayout>
                  <c:x val="-1.9527993963558653E-2"/>
                  <c:y val="0.1108468568928495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1FA-4A84-A5ED-7A479E87A6F4}"/>
                </c:ext>
              </c:extLst>
            </c:dLbl>
            <c:dLbl>
              <c:idx val="3"/>
              <c:layout>
                <c:manualLayout>
                  <c:x val="-5.480606173147428E-2"/>
                  <c:y val="9.6559754929330485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1FA-4A84-A5ED-7A479E87A6F4}"/>
                </c:ext>
              </c:extLst>
            </c:dLbl>
            <c:dLbl>
              <c:idx val="4"/>
              <c:layout>
                <c:manualLayout>
                  <c:x val="2.7397637629983203E-2"/>
                  <c:y val="-0.2056075947267792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1FA-4A84-A5ED-7A479E87A6F4}"/>
                </c:ext>
              </c:extLst>
            </c:dLbl>
            <c:dLbl>
              <c:idx val="5"/>
              <c:layout>
                <c:manualLayout>
                  <c:x val="5.901942344816271E-2"/>
                  <c:y val="9.6559952363164489E-2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1FA-4A84-A5ED-7A479E87A6F4}"/>
                </c:ext>
              </c:extLst>
            </c:dLbl>
            <c:dLbl>
              <c:idx val="6"/>
              <c:layout>
                <c:manualLayout>
                  <c:x val="3.8670827921428688E-2"/>
                  <c:y val="0.10567251097139815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1FA-4A84-A5ED-7A479E87A6F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tx2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Sheet1!$A$2:$A$8</c:f>
              <c:strCache>
                <c:ptCount val="7"/>
                <c:pt idx="0">
                  <c:v>Mynediad A1 (0)</c:v>
                </c:pt>
                <c:pt idx="1">
                  <c:v>Sylfaen A2 (0)</c:v>
                </c:pt>
                <c:pt idx="2">
                  <c:v>Canolradd B1 (3)</c:v>
                </c:pt>
                <c:pt idx="3">
                  <c:v>Uwch B2 (3)</c:v>
                </c:pt>
                <c:pt idx="4">
                  <c:v>Hyfedredd C1 (38)</c:v>
                </c:pt>
                <c:pt idx="5">
                  <c:v>Dim (1)</c:v>
                </c:pt>
                <c:pt idx="6">
                  <c:v>Heb gofnodi (4)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2">
                  <c:v>3</c:v>
                </c:pt>
                <c:pt idx="3">
                  <c:v>3</c:v>
                </c:pt>
                <c:pt idx="4">
                  <c:v>38</c:v>
                </c:pt>
                <c:pt idx="5">
                  <c:v>1</c:v>
                </c:pt>
                <c:pt idx="6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1FA-4A84-A5ED-7A479E87A6F4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3.1521222714583158E-2"/>
          <c:y val="0.4680376340477016"/>
          <c:w val="0.2932008555497308"/>
          <c:h val="0.3878840384222035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  <a:cs typeface="+mn-cs"/>
            </a:defRPr>
          </a:pPr>
          <a:endParaRPr lang="cy-GB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5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0.04508</cdr:x>
      <cdr:y>0.90114</cdr:y>
    </cdr:from>
    <cdr:to>
      <cdr:x>0.40979</cdr:x>
      <cdr:y>0.96334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9E968066-CF57-C911-3942-F0D82D8F81D6}"/>
            </a:ext>
          </a:extLst>
        </cdr:cNvPr>
        <cdr:cNvSpPr txBox="1"/>
      </cdr:nvSpPr>
      <cdr:spPr>
        <a:xfrm xmlns:a="http://schemas.openxmlformats.org/drawingml/2006/main">
          <a:off x="271644" y="4564261"/>
          <a:ext cx="2197767" cy="31504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kern="1200" dirty="0" err="1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rPr>
            <a:t>Cyfanswm</a:t>
          </a:r>
          <a:r>
            <a:rPr lang="en-US" kern="12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rPr>
            <a:t> </a:t>
          </a:r>
          <a:r>
            <a:rPr lang="en-US" kern="1200" dirty="0" err="1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rPr>
            <a:t>nifer</a:t>
          </a:r>
          <a:r>
            <a:rPr lang="en-US" kern="12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rPr>
            <a:t> y staff 49</a:t>
          </a:r>
          <a:endParaRPr lang="cy-GB" kern="1200" dirty="0">
            <a:solidFill>
              <a:schemeClr val="tx2"/>
            </a:solidFill>
            <a:latin typeface="Amgueddfa Body" panose="00000500000000000000" pitchFamily="2" charset="0"/>
            <a:ea typeface="Amgueddfa Body" panose="00000500000000000000" pitchFamily="2" charset="0"/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89181-48E7-42BB-8052-20B7153E0E77}" type="datetimeFigureOut">
              <a:rPr lang="cy-GB" smtClean="0"/>
              <a:t>31/03/2025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1CCEC-D79B-44B1-8EAB-11E9AD384FE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7939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9349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cy-GB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47410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cy-GB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65300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EC6CF-0C8E-FE73-0533-D8CF1E1AA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3B6CA6-DFE2-71D5-987B-825D304A4F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D9CBFE-8DDF-3496-E2DA-2E8F5077B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12623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000" dirty="0"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72788-93E8-F523-22FD-C15D771BA1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3720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7F1C7F-BDCF-7BC2-ADC9-43C1FE33F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94797B-388A-A86E-CBA7-97EA2C1063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EE25CA-9AC8-D3FB-9EA6-8DF9A38830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3399357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998EA-A5BB-3FFD-0967-8659A7011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CD883D-9BF7-2AC8-ACF7-E3C2E5EEA1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EC44D4-7C2B-8837-C11C-77243AFF7B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cy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B0557A-E143-7F18-B2E2-B938E71E4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9266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FB0E4A-51B5-076A-EACD-084E34EAC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CFD0CB-AA5A-489F-E00A-0B1565DCF1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5559FD-D407-9464-800E-09407F8A06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US" sz="1000" dirty="0"/>
          </a:p>
          <a:p>
            <a:pPr marL="171450" indent="-171450">
              <a:buFontTx/>
              <a:buChar char="-"/>
            </a:pPr>
            <a:endParaRPr lang="en-US" sz="1000" dirty="0"/>
          </a:p>
          <a:p>
            <a:pPr marL="628650" lvl="1" indent="-171450">
              <a:buFontTx/>
              <a:buChar char="-"/>
            </a:pPr>
            <a:endParaRPr lang="en-US" sz="1000" dirty="0"/>
          </a:p>
          <a:p>
            <a:pPr marL="628650" lvl="1" indent="-171450">
              <a:buFontTx/>
              <a:buChar char="-"/>
            </a:pPr>
            <a:endParaRPr lang="en-US" sz="1000" dirty="0"/>
          </a:p>
          <a:p>
            <a:pPr lvl="1"/>
            <a:endParaRPr lang="cy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218311-FEA8-BA46-5ABA-F41272DB77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4758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8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714379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486400" cy="3903191"/>
          </a:xfrm>
        </p:spPr>
        <p:txBody>
          <a:bodyPr/>
          <a:lstStyle/>
          <a:p>
            <a:endParaRPr lang="cy-GB" sz="10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022316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44845-025C-4B0F-D7D1-034E71649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F56C79-45E6-0014-7B8A-9C7A03C147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F53D1F-E44A-E19C-D940-05D1631A63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cy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AEB1C-4785-6ADF-79C6-AB604C18BE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8346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A559F-5D4C-E3AA-706E-EDA851AABB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E6ACED-928F-BD9C-93E4-50D9155D77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E6948A-5886-572F-734C-A3DACC1677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8650" lvl="1" indent="-171450">
              <a:buFontTx/>
              <a:buChar char="-"/>
            </a:pPr>
            <a:endParaRPr lang="cy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9681D-93B7-5654-8996-66EF4B8094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044953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0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09627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FA507-66EA-C800-A315-B29956EC2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463AC8-D6C3-11D5-B5D4-AA2162D964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A41121-2C1F-F98F-66D4-45679E445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cy-GB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571072-1544-EEA1-F20D-140F885942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410565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60FF8-2251-9158-D032-7F5197A31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E50049-9657-03CF-2BB3-A35A59BB90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33C3F9-C05A-D48A-4B3B-0C6A26DE22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B60CC7-910B-A8E6-8114-DA3032DE38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86368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241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129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02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306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3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215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48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33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6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48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525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30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059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664208.2024.2349396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iva-portal.org/smash/record.jsf?pid=diva2%3A1844293&amp;dswid=-16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997A4-1DC4-A0A1-498B-C016974B5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2019833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HYRWYDDO’R GYMRAEG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cy-GB" i="0" dirty="0">
                <a:solidFill>
                  <a:srgbClr val="FFFFFF"/>
                </a:solidFill>
                <a:effectLst/>
                <a:latin typeface="-apple-system"/>
              </a:rPr>
              <a:t>(</a:t>
            </a:r>
            <a:r>
              <a:rPr lang="en-US" dirty="0">
                <a:solidFill>
                  <a:srgbClr val="FFFFFF"/>
                </a:solidFill>
              </a:rPr>
              <a:t>ecda7009c</a:t>
            </a:r>
            <a:r>
              <a:rPr lang="cy-GB" i="0" dirty="0">
                <a:solidFill>
                  <a:srgbClr val="FFFFFF"/>
                </a:solidFill>
                <a:effectLst/>
                <a:latin typeface="-apple-system"/>
              </a:rPr>
              <a:t>)</a:t>
            </a:r>
            <a:br>
              <a:rPr lang="cy-GB" i="0" dirty="0">
                <a:solidFill>
                  <a:srgbClr val="FFFFFF"/>
                </a:solidFill>
                <a:effectLst/>
                <a:latin typeface="-apple-system"/>
              </a:rPr>
            </a:br>
            <a:r>
              <a:rPr lang="cy-GB" i="0" dirty="0">
                <a:solidFill>
                  <a:srgbClr val="FFFFFF"/>
                </a:solidFill>
                <a:effectLst/>
                <a:latin typeface="-apple-system"/>
              </a:rPr>
              <a:t>Cyflwyniad llafar</a:t>
            </a:r>
            <a:endParaRPr lang="cy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25BCD6-2F53-D802-8D69-807C09B7A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0" y="5507035"/>
            <a:ext cx="3511233" cy="114705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FFFFFF">
                    <a:alpha val="75000"/>
                  </a:srgbClr>
                </a:solidFill>
              </a:rPr>
              <a:t>Manon Humphreys, 31.03.25</a:t>
            </a:r>
            <a:endParaRPr lang="cy-GB" sz="2000" dirty="0">
              <a:solidFill>
                <a:srgbClr val="FFFFFF">
                  <a:alpha val="75000"/>
                </a:srgbClr>
              </a:solidFill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 descr="A yellow and black logo&#10;&#10;AI-generated content may be incorrect.">
            <a:extLst>
              <a:ext uri="{FF2B5EF4-FFF2-40B4-BE49-F238E27FC236}">
                <a16:creationId xmlns:a16="http://schemas.microsoft.com/office/drawing/2014/main" id="{439958B1-6BDA-9CD9-5FF9-3D90DB8C3C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919" b="-11642"/>
          <a:stretch/>
        </p:blipFill>
        <p:spPr bwMode="auto">
          <a:xfrm>
            <a:off x="6096000" y="620224"/>
            <a:ext cx="5321928" cy="32896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yellow and black logo&#10;&#10;AI-generated content may be incorrect.">
            <a:extLst>
              <a:ext uri="{FF2B5EF4-FFF2-40B4-BE49-F238E27FC236}">
                <a16:creationId xmlns:a16="http://schemas.microsoft.com/office/drawing/2014/main" id="{439958B1-6BDA-9CD9-5FF9-3D90DB8C3C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82" t="-1169"/>
          <a:stretch/>
        </p:blipFill>
        <p:spPr bwMode="auto">
          <a:xfrm>
            <a:off x="7057069" y="3211159"/>
            <a:ext cx="3399790" cy="13188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0989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3451E-1BDE-8362-E276-9AAF31EEE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787" y="4562626"/>
            <a:ext cx="3146813" cy="2318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cap="all" dirty="0" err="1">
                <a:solidFill>
                  <a:srgbClr val="FFFEFF"/>
                </a:solidFill>
                <a:latin typeface="+mj-lt"/>
                <a:ea typeface="+mj-ea"/>
                <a:cs typeface="+mj-cs"/>
              </a:rPr>
              <a:t>cynnwys</a:t>
            </a:r>
            <a:endParaRPr lang="en-US" sz="3600" b="1" kern="1200" cap="all" dirty="0">
              <a:solidFill>
                <a:srgbClr val="FFFE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BBE9E-5FBF-A254-E37A-017DE6CE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107" y="241554"/>
            <a:ext cx="7362097" cy="507769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Defnydd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o’r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Gymraeg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mewn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cymdogaeth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benodol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Cyd-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destun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y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gymdogaeth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Ffactorau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sy’n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dylanwadu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ddefnydd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Syniadau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a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chynlluniau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gyfer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cynnal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ac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adfer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Casgliad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a’r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camau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nesaf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Llyfryddiaeth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954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35E47987-51DD-47D8-82CB-3239C1041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343B51BC-A337-4FC1-8BEC-2C71D3B3F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F06EB04D-98C2-4D74-86BC-1E95ECF55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FE21824-8381-405C-BDEF-3859DE644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87F46A30-8137-48B8-B1D9-3890089BD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3A852E5D-96B2-47B5-AB0F-426F231FB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1"/>
            <a:ext cx="3703320" cy="5935131"/>
            <a:chOff x="438068" y="457201"/>
            <a:chExt cx="3703320" cy="5935131"/>
          </a:xfrm>
        </p:grpSpPr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FBEA2C8A-CA20-494E-8DAA-985E842E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41102"/>
              <a:ext cx="3702134" cy="5751230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DBAE429C-3A94-4C39-B88C-596F1E4C0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1"/>
              <a:ext cx="3703320" cy="91440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ABA75C-35CC-92BB-B1F4-0DA45854D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60" y="4358855"/>
            <a:ext cx="3412067" cy="17977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Cyd-</a:t>
            </a:r>
            <a:r>
              <a:rPr lang="en-US" sz="3600" b="1" dirty="0" err="1">
                <a:solidFill>
                  <a:srgbClr val="FFFFFF"/>
                </a:solidFill>
              </a:rPr>
              <a:t>Destun</a:t>
            </a:r>
            <a:r>
              <a:rPr lang="en-US" sz="3600" b="1" dirty="0">
                <a:solidFill>
                  <a:srgbClr val="FFFFFF"/>
                </a:solidFill>
              </a:rPr>
              <a:t> – </a:t>
            </a:r>
            <a:r>
              <a:rPr lang="en-US" sz="3600" b="1" dirty="0" err="1">
                <a:solidFill>
                  <a:srgbClr val="FFFFFF"/>
                </a:solidFill>
              </a:rPr>
              <a:t>sefydliadol</a:t>
            </a:r>
            <a:endParaRPr lang="en-US" sz="3600" b="1" dirty="0">
              <a:solidFill>
                <a:srgbClr val="FFFFFF"/>
              </a:solidFill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61A4188A-F2A5-4375-8AEE-6D4CA64A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5236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D616637-0435-A7EA-F95D-8CF3C9020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7139" y="1178734"/>
            <a:ext cx="2846881" cy="155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0DBEAFC-5A89-41E9-F27C-CEE1C9175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105" y="3805512"/>
            <a:ext cx="4006702" cy="136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F8D4B9-CC25-A629-EB9E-F7EAA29305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865" y="1992085"/>
            <a:ext cx="6296569" cy="919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38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A6FF54-ADA9-5088-8FA8-D22096E439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34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7" name="Rectangle 1136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9" name="Rectangle 1138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1" name="Rectangle 1140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143" name="Rectangle 1142">
            <a:extLst>
              <a:ext uri="{FF2B5EF4-FFF2-40B4-BE49-F238E27FC236}">
                <a16:creationId xmlns:a16="http://schemas.microsoft.com/office/drawing/2014/main" id="{7C427EA3-1645-4B27-A5C2-55E8E24C6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885CDBF6-7B87-4A58-92CA-E887CA36A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6BFF2B2E-1CF1-403F-BB44-3F9C3E7F6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9" name="Rectangle 1148">
            <a:extLst>
              <a:ext uri="{FF2B5EF4-FFF2-40B4-BE49-F238E27FC236}">
                <a16:creationId xmlns:a16="http://schemas.microsoft.com/office/drawing/2014/main" id="{9D8B4D3C-0DE0-43B9-B032-32B536B9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51" name="Rectangle 1150">
            <a:extLst>
              <a:ext uri="{FF2B5EF4-FFF2-40B4-BE49-F238E27FC236}">
                <a16:creationId xmlns:a16="http://schemas.microsoft.com/office/drawing/2014/main" id="{707788D3-E467-4E25-A5E9-FD41795B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5E0B1-C15A-8E34-42FE-8B5A730BC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4819" y="3983021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Cyd-</a:t>
            </a:r>
            <a:r>
              <a:rPr lang="en-US" sz="3600" b="1" dirty="0" err="1">
                <a:solidFill>
                  <a:srgbClr val="FFFFFF"/>
                </a:solidFill>
              </a:rPr>
              <a:t>Destun</a:t>
            </a:r>
            <a:r>
              <a:rPr lang="en-US" sz="3600" b="1" dirty="0">
                <a:solidFill>
                  <a:srgbClr val="FFFFFF"/>
                </a:solidFill>
              </a:rPr>
              <a:t> – </a:t>
            </a:r>
            <a:r>
              <a:rPr lang="en-US" sz="3600" b="1" dirty="0" err="1">
                <a:solidFill>
                  <a:srgbClr val="FFFFFF"/>
                </a:solidFill>
              </a:rPr>
              <a:t>polisi</a:t>
            </a:r>
            <a:endParaRPr lang="en-US" sz="3600" b="1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721E24-2831-5D8F-6F54-A3F51B6FD13D}"/>
              </a:ext>
            </a:extLst>
          </p:cNvPr>
          <p:cNvSpPr txBox="1"/>
          <p:nvPr/>
        </p:nvSpPr>
        <p:spPr>
          <a:xfrm>
            <a:off x="877498" y="1308158"/>
            <a:ext cx="6457367" cy="5417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POLISÏAU IAITH</a:t>
            </a:r>
            <a:br>
              <a:rPr lang="cy-GB" sz="1800" b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cy-GB" sz="1800" b="1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8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Polisi Iaith Amgueddfa Cymru (Safonau Iaith)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8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Cymraeg 2050</a:t>
            </a:r>
            <a:endParaRPr lang="cy-GB" dirty="0">
              <a:solidFill>
                <a:schemeClr val="tx2"/>
              </a:solidFill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8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Argymhellion y Comisiwn Cymunedau Cymraeg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cy-GB" sz="1800" b="1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POLISÏAU E</a:t>
            </a:r>
            <a:r>
              <a:rPr lang="cy-GB" b="1" dirty="0">
                <a:solidFill>
                  <a:schemeClr val="accent1"/>
                </a:solidFill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RAILL</a:t>
            </a:r>
            <a:endParaRPr lang="cy-GB" sz="18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dirty="0">
                <a:solidFill>
                  <a:schemeClr val="tx2"/>
                </a:solidFill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Arfor – economi a’r Gymraeg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dirty="0">
                <a:solidFill>
                  <a:schemeClr val="tx2"/>
                </a:solidFill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Cyngor Gwynedd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dirty="0">
                <a:solidFill>
                  <a:schemeClr val="tx2"/>
                </a:solidFill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Awdurdod Parc Cenedlaethol Eryri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dirty="0">
                <a:solidFill>
                  <a:schemeClr val="tx2"/>
                </a:solidFill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Llywodraeth Cymru – Blaenoriaethau Diwylliant 2024-2030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cy-GB" dirty="0">
              <a:solidFill>
                <a:schemeClr val="tx2"/>
              </a:solidFill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cy-GB" b="1" dirty="0"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AAC773EE-0175-BCAC-68A8-3BEC796498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25" t="2123"/>
          <a:stretch/>
        </p:blipFill>
        <p:spPr>
          <a:xfrm>
            <a:off x="8605241" y="904587"/>
            <a:ext cx="2709261" cy="2080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6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41574F-286F-4435-EE2B-EBD2697B7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82D0D16E-C24B-6482-3FF5-BBE3246E8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633F4519-C0A0-A022-DA11-BCEE4DBA3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35233DEF-8AC0-5B75-FA86-09F2D2AB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8C399AF6-1F1A-92D6-D743-C70D12E30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6886B82B-F503-D8C2-E3C7-0243BA50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431E2A3B-1AB3-110E-37E3-8BFDE1E15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1"/>
            <a:ext cx="3703320" cy="5935131"/>
            <a:chOff x="438068" y="457201"/>
            <a:chExt cx="3703320" cy="5935131"/>
          </a:xfrm>
        </p:grpSpPr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6FF39466-E010-2183-A744-16249F048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41102"/>
              <a:ext cx="3702134" cy="5751230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7A7C6528-0622-9B99-243A-0838AD5A6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1"/>
              <a:ext cx="3703320" cy="91440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28927A-B94F-6FDE-4E16-F6280A737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60" y="4394283"/>
            <a:ext cx="3412067" cy="17977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Cyd-</a:t>
            </a:r>
            <a:r>
              <a:rPr lang="en-US" sz="3600" b="1" dirty="0" err="1">
                <a:solidFill>
                  <a:srgbClr val="FFFFFF"/>
                </a:solidFill>
              </a:rPr>
              <a:t>Destun</a:t>
            </a:r>
            <a:r>
              <a:rPr lang="en-US" sz="3600" b="1" dirty="0">
                <a:solidFill>
                  <a:srgbClr val="FFFFFF"/>
                </a:solidFill>
              </a:rPr>
              <a:t> – data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ABC19F97-D06B-C0E7-EA10-929F6EB99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5236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CCD5746-826A-9337-DFF3-F19EBE369D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580269"/>
              </p:ext>
            </p:extLst>
          </p:nvPr>
        </p:nvGraphicFramePr>
        <p:xfrm>
          <a:off x="4504720" y="5239503"/>
          <a:ext cx="3177540" cy="283464"/>
        </p:xfrm>
        <a:graphic>
          <a:graphicData uri="http://schemas.openxmlformats.org/drawingml/2006/table">
            <a:tbl>
              <a:tblPr/>
              <a:tblGrid>
                <a:gridCol w="1143000">
                  <a:extLst>
                    <a:ext uri="{9D8B030D-6E8A-4147-A177-3AD203B41FA5}">
                      <a16:colId xmlns:a16="http://schemas.microsoft.com/office/drawing/2014/main" val="3419978743"/>
                    </a:ext>
                  </a:extLst>
                </a:gridCol>
                <a:gridCol w="2034540">
                  <a:extLst>
                    <a:ext uri="{9D8B030D-6E8A-4147-A177-3AD203B41FA5}">
                      <a16:colId xmlns:a16="http://schemas.microsoft.com/office/drawing/2014/main" val="4221133631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cy-GB" b="0" i="0" dirty="0">
                        <a:effectLst/>
                      </a:endParaRPr>
                    </a:p>
                  </a:txBody>
                  <a:tcPr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endParaRPr lang="en-US" b="0" i="0" dirty="0">
                        <a:effectLst/>
                      </a:endParaRPr>
                    </a:p>
                  </a:txBody>
                  <a:tcPr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7867861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39AEB91-97F3-E7B6-DE20-7E43CDFCF0A4}"/>
              </a:ext>
            </a:extLst>
          </p:cNvPr>
          <p:cNvSpPr txBox="1"/>
          <p:nvPr/>
        </p:nvSpPr>
        <p:spPr>
          <a:xfrm>
            <a:off x="4344116" y="720349"/>
            <a:ext cx="402194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CANRAN Y SIARADWYR CYMRAEG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Cymru </a:t>
            </a:r>
            <a:r>
              <a:rPr lang="en-US" sz="2600" dirty="0">
                <a:solidFill>
                  <a:schemeClr val="accent3">
                    <a:lumMod val="75000"/>
                  </a:schemeClr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17.8%</a:t>
            </a:r>
          </a:p>
          <a:p>
            <a:r>
              <a:rPr lang="en-US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Gwynedd </a:t>
            </a:r>
            <a:r>
              <a:rPr lang="en-US" sz="2600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64.4% </a:t>
            </a:r>
          </a:p>
          <a:p>
            <a:r>
              <a:rPr lang="en-US" dirty="0">
                <a:solidFill>
                  <a:schemeClr val="accent3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Llanberis (LSOA) </a:t>
            </a:r>
            <a:r>
              <a:rPr lang="en-US" sz="2600" dirty="0">
                <a:solidFill>
                  <a:schemeClr val="accent3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69%</a:t>
            </a:r>
            <a:endParaRPr lang="cy-GB" sz="2600" dirty="0">
              <a:solidFill>
                <a:schemeClr val="accent3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6700C162-3191-3701-2933-401DF05FE2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6072069"/>
              </p:ext>
            </p:extLst>
          </p:nvPr>
        </p:nvGraphicFramePr>
        <p:xfrm>
          <a:off x="5981754" y="1861789"/>
          <a:ext cx="6026067" cy="50649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21" name="Picture 2" descr="A close-up of a stack of slate&#10;&#10;AI-generated content may be incorrect.">
            <a:extLst>
              <a:ext uri="{FF2B5EF4-FFF2-40B4-BE49-F238E27FC236}">
                <a16:creationId xmlns:a16="http://schemas.microsoft.com/office/drawing/2014/main" id="{7DBF388A-6B9C-F2BD-1CC1-7FE8C21B2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44051" y="742686"/>
            <a:ext cx="2108284" cy="263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266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E2C27B-A171-4996-FA9F-19F65F864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BCF25650-02D7-9048-65DE-02B434D9A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4DD1D29E-5257-6EE6-A139-6621E601B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0FD42088-B4ED-7F60-5D95-CBEB98C4B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11A8BFD4-2F2D-2730-4A71-484EB0ADD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E1A4545-D739-163B-D1BE-1D09FE379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9CE5E16A-6BDE-21E8-AFC7-BB45663EB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1"/>
            <a:ext cx="3703320" cy="5935131"/>
            <a:chOff x="438068" y="457201"/>
            <a:chExt cx="3703320" cy="5935131"/>
          </a:xfrm>
        </p:grpSpPr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88983342-F07F-4E78-B610-2302765B20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41102"/>
              <a:ext cx="3702134" cy="5751230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29AD4CD4-1317-3D8F-7C78-9CFF74864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1"/>
              <a:ext cx="3703320" cy="91440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99A507-C457-52EC-E3F0-0DBD96D49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101" y="4419196"/>
            <a:ext cx="3412067" cy="17977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 err="1">
                <a:solidFill>
                  <a:srgbClr val="FFFFFF"/>
                </a:solidFill>
              </a:rPr>
              <a:t>Ffactorau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sy’n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effeithio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ar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ddefnydd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o’r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gymraeg</a:t>
            </a:r>
            <a:endParaRPr lang="en-US" sz="3600" b="1" dirty="0">
              <a:solidFill>
                <a:srgbClr val="FFFFFF"/>
              </a:solidFill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9125164D-D240-EF5C-B56D-37CE2AD7B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5236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F99557-FA4C-9D74-65D7-9B1599CDC0A6}"/>
              </a:ext>
            </a:extLst>
          </p:cNvPr>
          <p:cNvSpPr txBox="1"/>
          <p:nvPr/>
        </p:nvSpPr>
        <p:spPr>
          <a:xfrm>
            <a:off x="4148668" y="934690"/>
            <a:ext cx="610583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Clr>
                <a:schemeClr val="accent1"/>
              </a:buClr>
            </a:pPr>
            <a:r>
              <a:rPr lang="en-US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UNIGOL</a:t>
            </a:r>
          </a:p>
          <a:p>
            <a:pPr lvl="1">
              <a:buClr>
                <a:schemeClr val="accent1"/>
              </a:buClr>
            </a:pPr>
            <a:endParaRPr lang="en-US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Hyder</a:t>
            </a:r>
          </a:p>
          <a:p>
            <a:pPr lvl="2">
              <a:buClr>
                <a:schemeClr val="accent1"/>
              </a:buClr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Sgiliau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– neu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ganfyddiad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yr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unigolyn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o’i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sgiliau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Iaith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cydweithwyr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unigol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a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thimau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Cyfleoedd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Technoleg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gael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ac addas?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Grym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gweithredu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cysylltiedig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â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hierarchiaeth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mewn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gweithle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?</a:t>
            </a: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Diwylliant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y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tîm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/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corff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/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sefydliad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Math o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waith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unigol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neu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dîm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200150" lvl="2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FontTx/>
              <a:buChar char="-"/>
            </a:pPr>
            <a:endParaRPr lang="cy-GB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7170" name="Picture 2" descr="A person holding a hammer&#10;&#10;AI-generated content may be incorrect.">
            <a:extLst>
              <a:ext uri="{FF2B5EF4-FFF2-40B4-BE49-F238E27FC236}">
                <a16:creationId xmlns:a16="http://schemas.microsoft.com/office/drawing/2014/main" id="{473D37EE-F22F-7AF2-F89A-0A4C805FF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52" y="1005841"/>
            <a:ext cx="2699374" cy="189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037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B1C26F-EC56-496A-300E-99D2C3193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8C89BD06-F538-743F-1BA3-EEC884CE8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4F6DC9C9-ACA1-90AA-CB71-286FEDF71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1BA48994-83F3-4668-7256-87C68D693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4544606A-9A24-11B5-684F-697C54200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C4CC8D7F-1257-8468-0250-316F4247D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A77DD079-9792-88FE-412B-D59DF6B4C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1"/>
            <a:ext cx="3703320" cy="5935131"/>
            <a:chOff x="438068" y="457201"/>
            <a:chExt cx="3703320" cy="5935131"/>
          </a:xfrm>
        </p:grpSpPr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CAD57352-6A2A-D081-57C2-478C846C5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41102"/>
              <a:ext cx="3702134" cy="5751230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85B8A091-3FE8-3243-9883-AA1685D567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1"/>
              <a:ext cx="3703320" cy="91440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y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29A96C-BD59-DA40-4D72-EE94C3A62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689" y="4419196"/>
            <a:ext cx="3412067" cy="17977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 err="1">
                <a:solidFill>
                  <a:srgbClr val="FFFFFF"/>
                </a:solidFill>
              </a:rPr>
              <a:t>Ffactorau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sy’n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effeithio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ar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ddefnydd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o’r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gymraeg</a:t>
            </a:r>
            <a:endParaRPr lang="en-US" sz="3600" b="1" dirty="0">
              <a:solidFill>
                <a:srgbClr val="FFFFFF"/>
              </a:solidFill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5ADBB7C4-9914-9735-C4A1-879E7D389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5236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C66E70-198A-D523-2336-A8372E34F0AB}"/>
              </a:ext>
            </a:extLst>
          </p:cNvPr>
          <p:cNvSpPr txBox="1"/>
          <p:nvPr/>
        </p:nvSpPr>
        <p:spPr>
          <a:xfrm>
            <a:off x="4578270" y="1068601"/>
            <a:ext cx="60504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</a:pPr>
            <a:r>
              <a:rPr lang="en-US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SEFYDLIADOL</a:t>
            </a:r>
          </a:p>
          <a:p>
            <a:pPr>
              <a:buClr>
                <a:schemeClr val="accent1"/>
              </a:buClr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Dylanwad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corff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canolog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dwyieithog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(AC) 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Diwylliant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cyfieithu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lvl="1">
              <a:buClr>
                <a:schemeClr val="accent1"/>
              </a:buClr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Dylanwad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arweinwyr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,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Prif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Weithredwr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, y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Bwrdd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(50%/85.7%)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Adrannau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canolog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e.e.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Cyllid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,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Cyfieithu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,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Adnoddau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Dynol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Seilwaith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technoleg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canolog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Mapio’r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gydberthynas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rhwng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y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ddau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gorff</a:t>
            </a: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Project </a:t>
            </a:r>
            <a:r>
              <a:rPr lang="en-US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Ailddatblygu</a:t>
            </a:r>
            <a:r>
              <a:rPr lang="en-US" dirty="0">
                <a:latin typeface="Amgueddfa Body" panose="00000500000000000000" pitchFamily="2" charset="0"/>
                <a:ea typeface="Amgueddfa Body" panose="00000500000000000000" pitchFamily="2" charset="0"/>
              </a:rPr>
              <a:t> ALC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>
              <a:buClr>
                <a:schemeClr val="accent1"/>
              </a:buClr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5" name="Picture 4" descr="A wooden wheel on a shelf&#10;&#10;AI-generated content may be incorrect.">
            <a:extLst>
              <a:ext uri="{FF2B5EF4-FFF2-40B4-BE49-F238E27FC236}">
                <a16:creationId xmlns:a16="http://schemas.microsoft.com/office/drawing/2014/main" id="{43C08762-872E-D85B-1489-21562274F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004" y="936358"/>
            <a:ext cx="2777353" cy="1852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03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43BE0-D2CB-E403-A9C2-0EBF262A0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FEC01F9F-B24A-8B92-23D9-DD5BABFB9589}"/>
              </a:ext>
            </a:extLst>
          </p:cNvPr>
          <p:cNvSpPr>
            <a:spLocks/>
          </p:cNvSpPr>
          <p:nvPr/>
        </p:nvSpPr>
        <p:spPr>
          <a:xfrm>
            <a:off x="403666" y="1624048"/>
            <a:ext cx="5750783" cy="5022558"/>
          </a:xfrm>
          <a:prstGeom prst="flowChartConnector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50E28FD6-CB59-7F41-998D-64B827CFE959}"/>
              </a:ext>
            </a:extLst>
          </p:cNvPr>
          <p:cNvSpPr/>
          <p:nvPr/>
        </p:nvSpPr>
        <p:spPr>
          <a:xfrm>
            <a:off x="919862" y="1961945"/>
            <a:ext cx="4591664" cy="4204757"/>
          </a:xfrm>
          <a:prstGeom prst="flowChartConnector">
            <a:avLst/>
          </a:prstGeom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ln>
                <a:solidFill>
                  <a:schemeClr val="tx1"/>
                </a:solidFill>
                <a:prstDash val="dash"/>
              </a:ln>
            </a:endParaRP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4105E462-9656-221A-8BD0-1D7D3A3B1CB1}"/>
              </a:ext>
            </a:extLst>
          </p:cNvPr>
          <p:cNvSpPr/>
          <p:nvPr/>
        </p:nvSpPr>
        <p:spPr>
          <a:xfrm>
            <a:off x="1887794" y="2707061"/>
            <a:ext cx="2782529" cy="2526891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49C255EE-27BE-D0E0-9ED2-CE074B8B30DD}"/>
              </a:ext>
            </a:extLst>
          </p:cNvPr>
          <p:cNvSpPr/>
          <p:nvPr/>
        </p:nvSpPr>
        <p:spPr>
          <a:xfrm>
            <a:off x="2772698" y="3429000"/>
            <a:ext cx="894734" cy="950539"/>
          </a:xfrm>
          <a:prstGeom prst="flowChartConnector">
            <a:avLst/>
          </a:prstGeom>
          <a:solidFill>
            <a:schemeClr val="accent3"/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D3CC14-4FDE-2197-3836-8548664A777F}"/>
              </a:ext>
            </a:extLst>
          </p:cNvPr>
          <p:cNvSpPr txBox="1"/>
          <p:nvPr/>
        </p:nvSpPr>
        <p:spPr>
          <a:xfrm>
            <a:off x="2351752" y="2124975"/>
            <a:ext cx="2018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Staff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bob cam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o’r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continwwm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endParaRPr lang="cy-GB" sz="14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1E9657-4F3E-B431-9217-55D2412A4A0A}"/>
              </a:ext>
            </a:extLst>
          </p:cNvPr>
          <p:cNvSpPr txBox="1"/>
          <p:nvPr/>
        </p:nvSpPr>
        <p:spPr>
          <a:xfrm>
            <a:off x="2084438" y="3097537"/>
            <a:ext cx="24973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Lechi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Cymru</a:t>
            </a:r>
            <a:endParaRPr lang="cy-GB" sz="14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1E8577-108C-F9EB-68EE-C9B619775A9E}"/>
              </a:ext>
            </a:extLst>
          </p:cNvPr>
          <p:cNvSpPr txBox="1"/>
          <p:nvPr/>
        </p:nvSpPr>
        <p:spPr>
          <a:xfrm>
            <a:off x="2585884" y="3644741"/>
            <a:ext cx="13199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 Cymru</a:t>
            </a:r>
            <a:endParaRPr lang="cy-GB" sz="14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7D7859-44DD-4E60-22E1-C6B647827D87}"/>
              </a:ext>
            </a:extLst>
          </p:cNvPr>
          <p:cNvSpPr txBox="1"/>
          <p:nvPr/>
        </p:nvSpPr>
        <p:spPr>
          <a:xfrm>
            <a:off x="6842707" y="2056225"/>
            <a:ext cx="425736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MEICRO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staff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bob cam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o’r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continwwm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endParaRPr lang="cy-GB" sz="16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endParaRPr lang="en-US" sz="1600" b="1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sz="16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MESO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Lechi Cymru</a:t>
            </a:r>
          </a:p>
          <a:p>
            <a:endParaRPr lang="en-US" sz="1600" b="1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sz="16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MACRO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Cymru</a:t>
            </a:r>
          </a:p>
          <a:p>
            <a:endParaRPr lang="en-US" sz="1600" b="1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sz="1600" b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METEOR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Project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Ailddatblygu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ALC, £21m, 3 bl.</a:t>
            </a:r>
          </a:p>
          <a:p>
            <a:endParaRPr lang="en-US" sz="16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7F80EE-6EAB-6C54-0F54-C006000763CD}"/>
              </a:ext>
            </a:extLst>
          </p:cNvPr>
          <p:cNvSpPr txBox="1"/>
          <p:nvPr/>
        </p:nvSpPr>
        <p:spPr>
          <a:xfrm>
            <a:off x="2188291" y="1414741"/>
            <a:ext cx="2181532" cy="307777"/>
          </a:xfrm>
          <a:prstGeom prst="rect">
            <a:avLst/>
          </a:prstGeom>
          <a:solidFill>
            <a:schemeClr val="bg1"/>
          </a:solidFill>
          <a:ln w="2222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mgueddfa Body" panose="00000500000000000000" pitchFamily="2" charset="0"/>
                <a:ea typeface="Amgueddfa Body" panose="00000500000000000000" pitchFamily="2" charset="0"/>
              </a:rPr>
              <a:t>Y Project </a:t>
            </a:r>
            <a:r>
              <a:rPr lang="en-US" sz="1400" dirty="0" err="1">
                <a:latin typeface="Amgueddfa Body" panose="00000500000000000000" pitchFamily="2" charset="0"/>
                <a:ea typeface="Amgueddfa Body" panose="00000500000000000000" pitchFamily="2" charset="0"/>
              </a:rPr>
              <a:t>Ailddatblygu</a:t>
            </a:r>
            <a:endParaRPr lang="cy-GB" sz="14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2" name="Picture 3" descr="A close-up of logos&#10;&#10;AI-generated content may be incorrect.">
            <a:extLst>
              <a:ext uri="{FF2B5EF4-FFF2-40B4-BE49-F238E27FC236}">
                <a16:creationId xmlns:a16="http://schemas.microsoft.com/office/drawing/2014/main" id="{08E8456F-098F-41A6-C09D-5B05403F07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3432" y="5233952"/>
            <a:ext cx="5834902" cy="103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3B6B5D-17E0-F898-0E2C-9143833787E0}"/>
              </a:ext>
            </a:extLst>
          </p:cNvPr>
          <p:cNvSpPr txBox="1"/>
          <p:nvPr/>
        </p:nvSpPr>
        <p:spPr>
          <a:xfrm>
            <a:off x="383457" y="721498"/>
            <a:ext cx="3522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Y PROJECT AILDDATBLYGU</a:t>
            </a:r>
            <a:endParaRPr lang="cy-GB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12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5.55112E-17 C 0.08138 5.55112E-17 0.14753 0.1125 0.14753 0.25162 C 0.14753 0.39051 0.08138 0.5037 1.04167E-6 0.5037 C -0.08138 0.5037 -0.14727 0.39051 -0.14727 0.25162 C -0.14727 0.1125 -0.08138 5.55112E-17 1.04167E-6 5.55112E-17 Z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11111E-6 C 0.04714 -1.11111E-6 0.08555 0.06019 0.08555 0.13426 C 0.08555 0.2081 0.04714 0.26875 -1.25E-6 0.26875 C -0.04726 0.26875 -0.08542 0.2081 -0.08542 0.13426 C -0.08542 0.06019 -0.04726 -1.11111E-6 -1.25E-6 -1.11111E-6 Z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C 0.13008 -3.7037E-7 0.23594 0.16736 0.23594 0.37407 C 0.23594 0.58032 0.13008 0.74838 -2.08333E-6 0.74838 C -0.13047 0.74838 -0.23581 0.58032 -0.23581 0.37407 C -0.23581 0.16736 -0.13047 -3.7037E-7 -2.08333E-6 -3.7037E-7 Z " pathEditMode="relative" rAng="0" ptsTypes="AAA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F2E78-2460-9C4D-F510-23AB2057A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4412375"/>
            <a:ext cx="3159628" cy="1721726"/>
          </a:xfrm>
        </p:spPr>
        <p:txBody>
          <a:bodyPr>
            <a:noAutofit/>
          </a:bodyPr>
          <a:lstStyle/>
          <a:p>
            <a:r>
              <a:rPr lang="en-US" sz="2800" b="1" dirty="0"/>
              <a:t>CYNNAL AC </a:t>
            </a:r>
            <a:r>
              <a:rPr lang="en-US" sz="2800" b="1" dirty="0" err="1"/>
              <a:t>Adfer</a:t>
            </a:r>
            <a:r>
              <a:rPr lang="en-US" sz="2800" b="1" dirty="0"/>
              <a:t> </a:t>
            </a:r>
            <a:r>
              <a:rPr lang="en-US" sz="2800" b="1" dirty="0" err="1"/>
              <a:t>iaith</a:t>
            </a:r>
            <a:r>
              <a:rPr lang="en-US" sz="2800" b="1" dirty="0"/>
              <a:t> – sail </a:t>
            </a:r>
            <a:r>
              <a:rPr lang="en-US" sz="2800" b="1" dirty="0" err="1"/>
              <a:t>ddamcaniaethol</a:t>
            </a:r>
            <a:endParaRPr lang="cy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C125C-8D64-3623-D224-D635244B0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4516" y="1200624"/>
            <a:ext cx="6676103" cy="49334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CYFUNIAD O SYNIADAU / DAMCANIAETHAU</a:t>
            </a:r>
          </a:p>
          <a:p>
            <a:pPr lvl="1"/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Creu’r amgylchiadau i ddefnyddio’r iaith yn y gweithl</a:t>
            </a:r>
            <a:r>
              <a:rPr lang="cy-GB" sz="1600" b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u</a:t>
            </a: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– yn ogystal â’r gweithl</a:t>
            </a:r>
            <a:r>
              <a:rPr lang="cy-GB" sz="1600" b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e</a:t>
            </a:r>
          </a:p>
          <a:p>
            <a:pPr lvl="1"/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Y gweithlu fel gofod anadlu rhithiol a ffisegol </a:t>
            </a:r>
          </a:p>
          <a:p>
            <a:pPr lvl="1"/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Iaith fel adnodd cludadwy – yn y gweithlu cyfrwng Cymraeg a thu hwnt</a:t>
            </a:r>
          </a:p>
          <a:p>
            <a:pPr lvl="1"/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Dull sy’n canolbwyntio ar yr unigolyn (</a:t>
            </a:r>
            <a:r>
              <a:rPr lang="cy-GB" sz="1600" i="1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person-centred approach</a:t>
            </a: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Capasiti cudd (</a:t>
            </a:r>
            <a:r>
              <a:rPr lang="cy-GB" sz="1600" i="1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unused capacity</a:t>
            </a: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) – gallu unigolyn i ddeall yr iaith, hyd yn oed os nad yw’n ei siarad</a:t>
            </a:r>
          </a:p>
          <a:p>
            <a:pPr lvl="1"/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Continwwm polisi</a:t>
            </a:r>
          </a:p>
        </p:txBody>
      </p:sp>
      <p:pic>
        <p:nvPicPr>
          <p:cNvPr id="5" name="Picture 4" descr="A metal stairs leading up to a brick wall&#10;&#10;AI-generated content may be incorrect.">
            <a:extLst>
              <a:ext uri="{FF2B5EF4-FFF2-40B4-BE49-F238E27FC236}">
                <a16:creationId xmlns:a16="http://schemas.microsoft.com/office/drawing/2014/main" id="{72629B69-4C5E-B84B-6B48-56FC9F4925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789" y="1066084"/>
            <a:ext cx="2684144" cy="178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654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23CEFC-2F93-E007-7BEE-76C873F67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34">
            <a:extLst>
              <a:ext uri="{FF2B5EF4-FFF2-40B4-BE49-F238E27FC236}">
                <a16:creationId xmlns:a16="http://schemas.microsoft.com/office/drawing/2014/main" id="{22D8FE3E-0022-F0D4-7653-3A237954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7" name="Rectangle 1136">
            <a:extLst>
              <a:ext uri="{FF2B5EF4-FFF2-40B4-BE49-F238E27FC236}">
                <a16:creationId xmlns:a16="http://schemas.microsoft.com/office/drawing/2014/main" id="{37ADD242-4D9B-32F5-2A80-D8EAB906C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9" name="Rectangle 1138">
            <a:extLst>
              <a:ext uri="{FF2B5EF4-FFF2-40B4-BE49-F238E27FC236}">
                <a16:creationId xmlns:a16="http://schemas.microsoft.com/office/drawing/2014/main" id="{2018E90B-D9BB-617A-8F10-276CFDA50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1" name="Rectangle 1140">
            <a:extLst>
              <a:ext uri="{FF2B5EF4-FFF2-40B4-BE49-F238E27FC236}">
                <a16:creationId xmlns:a16="http://schemas.microsoft.com/office/drawing/2014/main" id="{7225772B-ADBA-CA6E-2DE2-D9937AC76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143" name="Rectangle 1142">
            <a:extLst>
              <a:ext uri="{FF2B5EF4-FFF2-40B4-BE49-F238E27FC236}">
                <a16:creationId xmlns:a16="http://schemas.microsoft.com/office/drawing/2014/main" id="{C640F65F-2D49-DDAB-EDDF-E35A7B171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96522B8B-0D5D-B75A-32A2-ADB00E7EC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EFAEF7AB-58FD-8EBB-36CF-73A26A3EC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9" name="Rectangle 1148">
            <a:extLst>
              <a:ext uri="{FF2B5EF4-FFF2-40B4-BE49-F238E27FC236}">
                <a16:creationId xmlns:a16="http://schemas.microsoft.com/office/drawing/2014/main" id="{C334493C-5C67-6A0B-7116-D4F97CE4A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51" name="Rectangle 1150">
            <a:extLst>
              <a:ext uri="{FF2B5EF4-FFF2-40B4-BE49-F238E27FC236}">
                <a16:creationId xmlns:a16="http://schemas.microsoft.com/office/drawing/2014/main" id="{058DAA8E-E73B-570E-EF66-814E05ED9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E8EEC-A806-5B98-F5E8-EE1359F5E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019" y="3962914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 err="1">
                <a:solidFill>
                  <a:srgbClr val="FFFFFF"/>
                </a:solidFill>
              </a:rPr>
              <a:t>Mesur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defnydd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o’r</a:t>
            </a:r>
            <a:r>
              <a:rPr lang="en-US" sz="3600" b="1" dirty="0">
                <a:solidFill>
                  <a:srgbClr val="FFFFFF"/>
                </a:solidFill>
              </a:rPr>
              <a:t> </a:t>
            </a:r>
            <a:r>
              <a:rPr lang="en-US" sz="3600" b="1" dirty="0" err="1">
                <a:solidFill>
                  <a:srgbClr val="FFFFFF"/>
                </a:solidFill>
              </a:rPr>
              <a:t>gymraeg</a:t>
            </a:r>
            <a:endParaRPr lang="en-US" sz="3600" b="1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067B25-E94F-8C82-C37F-E3BDE6337520}"/>
              </a:ext>
            </a:extLst>
          </p:cNvPr>
          <p:cNvSpPr txBox="1"/>
          <p:nvPr/>
        </p:nvSpPr>
        <p:spPr>
          <a:xfrm>
            <a:off x="446533" y="967777"/>
            <a:ext cx="7284743" cy="4554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buClr>
                <a:schemeClr val="accent1"/>
              </a:buClr>
            </a:pPr>
            <a:r>
              <a:rPr lang="cy-GB" sz="16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SYLFAEN DDATA</a:t>
            </a:r>
          </a:p>
          <a:p>
            <a:pPr lvl="0">
              <a:lnSpc>
                <a:spcPct val="107000"/>
              </a:lnSpc>
              <a:buClr>
                <a:schemeClr val="accent1"/>
              </a:buClr>
            </a:pPr>
            <a:endParaRPr lang="cy-GB" sz="16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Casglu data gwaelodlin</a:t>
            </a:r>
          </a:p>
          <a:p>
            <a:pPr marL="1257300" lvl="2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Holiadur staff</a:t>
            </a:r>
          </a:p>
          <a:p>
            <a:pPr marL="1257300" lvl="2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Cyfweliadau</a:t>
            </a:r>
          </a:p>
          <a:p>
            <a:pPr marL="1257300" lvl="2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Arsylwi</a:t>
            </a:r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1257300" lvl="2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Mapio iaith cyfarfodydd a thimau</a:t>
            </a:r>
          </a:p>
          <a:p>
            <a:pPr marL="1257300" lvl="2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Meincnodi defnydd o gyfieithu a chyfieithu ar y pryd</a:t>
            </a:r>
            <a:endParaRPr lang="cy-GB" sz="1600" dirty="0"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buClr>
                <a:schemeClr val="accent1"/>
              </a:buClr>
            </a:pPr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Defnydd a dealltwriaeth o dechnoleg</a:t>
            </a: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Data defnydd o blatfformau mewnol e.e. Twf, Ciphr, y Fewnrwyd</a:t>
            </a: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cy-GB" sz="1600" dirty="0"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Mapio bywyd ieithyddol staff tu hwnt i’r gweithlu</a:t>
            </a:r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buClr>
                <a:schemeClr val="accent1"/>
              </a:buClr>
            </a:pPr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Amledd a hyder </a:t>
            </a:r>
          </a:p>
          <a:p>
            <a:endParaRPr lang="cy-GB" sz="16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8" name="Picture 7" descr="A close-up of several slates&#10;&#10;AI-generated content may be incorrect.">
            <a:extLst>
              <a:ext uri="{FF2B5EF4-FFF2-40B4-BE49-F238E27FC236}">
                <a16:creationId xmlns:a16="http://schemas.microsoft.com/office/drawing/2014/main" id="{49CD4D1E-B607-BACA-5862-91FDDAEDCE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8" t="9528" r="1383" b="12857"/>
          <a:stretch/>
        </p:blipFill>
        <p:spPr>
          <a:xfrm>
            <a:off x="8670116" y="986276"/>
            <a:ext cx="2617009" cy="2159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02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EC2540-D245-9F96-81BB-9D8D1B919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34">
            <a:extLst>
              <a:ext uri="{FF2B5EF4-FFF2-40B4-BE49-F238E27FC236}">
                <a16:creationId xmlns:a16="http://schemas.microsoft.com/office/drawing/2014/main" id="{619157F5-D75F-A3BB-6438-A777DF995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7" name="Rectangle 1136">
            <a:extLst>
              <a:ext uri="{FF2B5EF4-FFF2-40B4-BE49-F238E27FC236}">
                <a16:creationId xmlns:a16="http://schemas.microsoft.com/office/drawing/2014/main" id="{99505DC4-51F7-3BC1-016D-70F342CE7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9" name="Rectangle 1138">
            <a:extLst>
              <a:ext uri="{FF2B5EF4-FFF2-40B4-BE49-F238E27FC236}">
                <a16:creationId xmlns:a16="http://schemas.microsoft.com/office/drawing/2014/main" id="{2BE139A5-4A1B-3246-610E-4C527F557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1" name="Rectangle 1140">
            <a:extLst>
              <a:ext uri="{FF2B5EF4-FFF2-40B4-BE49-F238E27FC236}">
                <a16:creationId xmlns:a16="http://schemas.microsoft.com/office/drawing/2014/main" id="{F7EBF4AD-3666-8B87-9A03-CD75C3D1B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143" name="Rectangle 1142">
            <a:extLst>
              <a:ext uri="{FF2B5EF4-FFF2-40B4-BE49-F238E27FC236}">
                <a16:creationId xmlns:a16="http://schemas.microsoft.com/office/drawing/2014/main" id="{F2D807B3-16F4-4E3D-DB7F-32185151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EB644408-E525-EE79-0F0F-40EE281BF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681C46FD-38DA-C412-FB4B-EF549C88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9" name="Rectangle 1148">
            <a:extLst>
              <a:ext uri="{FF2B5EF4-FFF2-40B4-BE49-F238E27FC236}">
                <a16:creationId xmlns:a16="http://schemas.microsoft.com/office/drawing/2014/main" id="{C58190BC-7581-708B-B585-77805340A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51" name="Rectangle 1150">
            <a:extLst>
              <a:ext uri="{FF2B5EF4-FFF2-40B4-BE49-F238E27FC236}">
                <a16:creationId xmlns:a16="http://schemas.microsoft.com/office/drawing/2014/main" id="{AD4FF459-6A8F-2DA7-E396-336F9D9F8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381308-DFDD-2026-77B9-F58ADC02D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668" y="4549381"/>
            <a:ext cx="3545362" cy="168377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dirty="0" err="1">
                <a:solidFill>
                  <a:srgbClr val="FFFFFF"/>
                </a:solidFill>
              </a:rPr>
              <a:t>Cynnal</a:t>
            </a:r>
            <a:r>
              <a:rPr lang="en-US" sz="2800" b="1" dirty="0">
                <a:solidFill>
                  <a:srgbClr val="FFFFFF"/>
                </a:solidFill>
              </a:rPr>
              <a:t> ac </a:t>
            </a:r>
            <a:r>
              <a:rPr lang="en-US" sz="2800" b="1" dirty="0" err="1">
                <a:solidFill>
                  <a:srgbClr val="FFFFFF"/>
                </a:solidFill>
              </a:rPr>
              <a:t>adfer</a:t>
            </a:r>
            <a:r>
              <a:rPr lang="en-US" sz="2800" b="1" dirty="0">
                <a:solidFill>
                  <a:srgbClr val="FFFFFF"/>
                </a:solidFill>
              </a:rPr>
              <a:t> </a:t>
            </a:r>
            <a:r>
              <a:rPr lang="en-US" sz="2800" b="1" dirty="0" err="1">
                <a:solidFill>
                  <a:srgbClr val="FFFFFF"/>
                </a:solidFill>
              </a:rPr>
              <a:t>iaith</a:t>
            </a:r>
            <a:r>
              <a:rPr lang="en-US" sz="2800" b="1" dirty="0">
                <a:solidFill>
                  <a:srgbClr val="FFFFFF"/>
                </a:solidFill>
              </a:rPr>
              <a:t> – LLYWODRAETHIANT A PHOLISI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3D3CB0-6301-9450-2314-F432A48D3A97}"/>
              </a:ext>
            </a:extLst>
          </p:cNvPr>
          <p:cNvSpPr txBox="1"/>
          <p:nvPr/>
        </p:nvSpPr>
        <p:spPr>
          <a:xfrm>
            <a:off x="446533" y="1005840"/>
            <a:ext cx="6603195" cy="903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0200" lvl="3" indent="-2286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cy-GB" sz="1000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600200" lvl="3" indent="-2286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cy-GB" sz="1000" dirty="0"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2D8C8-AA7C-EACD-DD74-A70F1B1AA892}"/>
              </a:ext>
            </a:extLst>
          </p:cNvPr>
          <p:cNvSpPr txBox="1"/>
          <p:nvPr/>
        </p:nvSpPr>
        <p:spPr>
          <a:xfrm>
            <a:off x="737418" y="816077"/>
            <a:ext cx="692132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</a:pPr>
            <a:r>
              <a:rPr lang="en-US" sz="15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ARWEINYDDIAETH</a:t>
            </a:r>
            <a:endParaRPr lang="en-US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>
              <a:buClr>
                <a:schemeClr val="accent1"/>
              </a:buClr>
            </a:pPr>
            <a:endParaRPr lang="en-US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Prif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Weithredwr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eiriolwr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mewnol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ac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allanol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dros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yr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endParaRPr lang="en-US" sz="15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Cyfathrebu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mewnol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sy’n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blaenoriaethu’r</a:t>
            </a:r>
            <a:r>
              <a:rPr lang="en-US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Gymraeg</a:t>
            </a:r>
            <a:endParaRPr lang="en-US" sz="15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>
              <a:buClr>
                <a:schemeClr val="accent1"/>
              </a:buClr>
            </a:pPr>
            <a:endParaRPr lang="cy-GB" sz="15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r>
              <a:rPr lang="cy-GB" sz="15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CYFIEITHU</a:t>
            </a:r>
            <a:endParaRPr lang="cy-GB" sz="6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endParaRPr lang="cy-GB" sz="6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Dogfennaeth – </a:t>
            </a: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RIBA, NHLF, UNESCO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Cyfieithu ar y pryd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Contractau lleol – gwreiddio’r gwerth economaidd</a:t>
            </a:r>
          </a:p>
          <a:p>
            <a:pPr>
              <a:buClr>
                <a:schemeClr val="accent1"/>
              </a:buClr>
            </a:pPr>
            <a:endParaRPr lang="cy-GB" sz="15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r>
              <a:rPr lang="cy-GB" sz="15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POLISI </a:t>
            </a:r>
            <a:endParaRPr lang="cy-GB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endParaRPr lang="cy-GB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Defnydd mewnol o’r Gymraeg – data </a:t>
            </a:r>
            <a:r>
              <a:rPr lang="cy-GB" sz="15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defnydd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Continwwm polisi ALC a gweddill safleoedd AC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Caffael – rhannu contractau mawr yn fach, blaenoriaeth i gwmnïau lleol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AD – recriwtio Cymraeg yn hanfodol, defnyddio’r teipolegau siaradwyr Cymraeg wrth recriwtio</a:t>
            </a:r>
          </a:p>
          <a:p>
            <a:pPr marL="800100" lvl="1" indent="-3429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Asesiadau effaith ar y Gymraeg</a:t>
            </a:r>
          </a:p>
          <a:p>
            <a:pPr>
              <a:buClr>
                <a:schemeClr val="accent1"/>
              </a:buClr>
            </a:pPr>
            <a:endParaRPr lang="cy-GB" sz="15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r>
              <a:rPr lang="cy-GB" sz="15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EGWYDDORION PROJECT</a:t>
            </a:r>
            <a:endParaRPr lang="cy-GB" sz="6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>
              <a:buClr>
                <a:schemeClr val="accent1"/>
              </a:buClr>
            </a:pPr>
            <a:endParaRPr lang="cy-GB" sz="600" b="1" dirty="0">
              <a:solidFill>
                <a:schemeClr val="accent1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Lluosieithrwydd – y Weledigaeth</a:t>
            </a:r>
          </a:p>
          <a:p>
            <a:pPr marL="742950" lvl="1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5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Canllawiau ar gyfer contractwyr trydydd parti</a:t>
            </a:r>
          </a:p>
          <a:p>
            <a:pPr>
              <a:buClr>
                <a:schemeClr val="accent1"/>
              </a:buClr>
            </a:pPr>
            <a:r>
              <a:rPr lang="cy-GB" sz="15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	</a:t>
            </a:r>
          </a:p>
        </p:txBody>
      </p:sp>
      <p:pic>
        <p:nvPicPr>
          <p:cNvPr id="9" name="Picture 8" descr="A metal dragon with a shadow&#10;&#10;AI-generated content may be incorrect.">
            <a:extLst>
              <a:ext uri="{FF2B5EF4-FFF2-40B4-BE49-F238E27FC236}">
                <a16:creationId xmlns:a16="http://schemas.microsoft.com/office/drawing/2014/main" id="{A94DA1C0-2845-2ACB-A447-28B94EB3E53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8341" y="1002038"/>
            <a:ext cx="2817359" cy="187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973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8F91F-BA21-C8DA-0EB7-3FD045AF6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869" y="4512392"/>
            <a:ext cx="3031852" cy="1722419"/>
          </a:xfrm>
        </p:spPr>
        <p:txBody>
          <a:bodyPr>
            <a:normAutofit/>
          </a:bodyPr>
          <a:lstStyle/>
          <a:p>
            <a:r>
              <a:rPr lang="en-US" sz="3400" b="1" dirty="0" err="1">
                <a:solidFill>
                  <a:srgbClr val="FFFFFF"/>
                </a:solidFill>
              </a:rPr>
              <a:t>Cynnal</a:t>
            </a:r>
            <a:r>
              <a:rPr lang="en-US" sz="3400" b="1" dirty="0">
                <a:solidFill>
                  <a:srgbClr val="FFFFFF"/>
                </a:solidFill>
              </a:rPr>
              <a:t> ac </a:t>
            </a:r>
            <a:r>
              <a:rPr lang="en-US" sz="3400" b="1" dirty="0" err="1">
                <a:solidFill>
                  <a:srgbClr val="FFFFFF"/>
                </a:solidFill>
              </a:rPr>
              <a:t>adfer</a:t>
            </a:r>
            <a:r>
              <a:rPr lang="en-US" sz="3400" b="1" dirty="0">
                <a:solidFill>
                  <a:srgbClr val="FFFFFF"/>
                </a:solidFill>
              </a:rPr>
              <a:t> </a:t>
            </a:r>
            <a:r>
              <a:rPr lang="en-US" sz="3400" b="1" dirty="0" err="1">
                <a:solidFill>
                  <a:srgbClr val="FFFFFF"/>
                </a:solidFill>
              </a:rPr>
              <a:t>iaith</a:t>
            </a:r>
            <a:r>
              <a:rPr lang="en-US" sz="3400" b="1" dirty="0">
                <a:solidFill>
                  <a:srgbClr val="FFFFFF"/>
                </a:solidFill>
              </a:rPr>
              <a:t> – </a:t>
            </a:r>
            <a:r>
              <a:rPr lang="en-US" sz="3400" b="1" dirty="0" err="1">
                <a:solidFill>
                  <a:srgbClr val="FFFFFF"/>
                </a:solidFill>
              </a:rPr>
              <a:t>technoleg</a:t>
            </a:r>
            <a:endParaRPr lang="cy-GB" sz="3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DBCE2-15D8-2D08-94D6-8ECACF475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6697" y="688257"/>
            <a:ext cx="7433187" cy="572237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5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0" indent="0">
              <a:buNone/>
            </a:pPr>
            <a:endParaRPr lang="en-US" sz="15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0" indent="0">
              <a:buNone/>
            </a:pPr>
            <a:r>
              <a:rPr lang="en-US" sz="15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MEDDALWEDD CANOLOG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Cynnig rhagweithiol – gosod rhyngwyneb Microsoft, Cysgliad, To Bach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Deallusrwydd artiffisial 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Grymuso staff i’w ddefnyddio i hwyluso eu gwaith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Drafftio cyfieithiadau i’w gwirio gan berson cymwys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Vocab ar y Fewnrwyd</a:t>
            </a:r>
          </a:p>
          <a:p>
            <a:pPr marL="0" indent="0">
              <a:buNone/>
            </a:pPr>
            <a:r>
              <a:rPr lang="cy-GB" sz="15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CYMUNEDAU YMARFER / HYFFORDDIANT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Sesiynau hyfforddi BYR, amser cinio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Microsoft Translate, Google Translate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Ysgrifennu a golygu testun Cymraeg </a:t>
            </a:r>
            <a:endParaRPr lang="cy-GB" sz="1500" dirty="0"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5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GOFODAU ANADLU PEN DESG (DULL SY’N CANOLBWYNTIO AR YR UNIGOLYN</a:t>
            </a:r>
            <a:r>
              <a:rPr lang="en-US" sz="1500" b="1" dirty="0">
                <a:solidFill>
                  <a:schemeClr val="accent1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)</a:t>
            </a:r>
            <a:endParaRPr lang="en-US" sz="15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Cynnig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rhagweithiol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– y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Gymraeg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ddiofyn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ar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bob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desg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a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desg</a:t>
            </a:r>
            <a:r>
              <a:rPr lang="en-US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boeth</a:t>
            </a:r>
            <a:endParaRPr lang="en-US" sz="15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Profiad pen desg Cymraeg sydd </a:t>
            </a: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mor gyflawn â phosibl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y-GB" sz="15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Pop-ups rheolaidd ar y sgrin yn cymell staff yn ôl at eu Cymraeg </a:t>
            </a:r>
          </a:p>
          <a:p>
            <a:pPr marL="988200" lvl="1" indent="-2286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US" sz="15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lvl="1">
              <a:buFontTx/>
              <a:buChar char="-"/>
            </a:pPr>
            <a:endParaRPr lang="cy-GB" sz="15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8" name="Picture 7" descr="A group of spoons on a table&#10;&#10;AI-generated content may be incorrect.">
            <a:extLst>
              <a:ext uri="{FF2B5EF4-FFF2-40B4-BE49-F238E27FC236}">
                <a16:creationId xmlns:a16="http://schemas.microsoft.com/office/drawing/2014/main" id="{4813C3A9-FE30-44F9-C010-EFC8A31267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526" y="1037239"/>
            <a:ext cx="2854870" cy="190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6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99CD00-8FE9-CA43-0596-1FAF84D966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34">
            <a:extLst>
              <a:ext uri="{FF2B5EF4-FFF2-40B4-BE49-F238E27FC236}">
                <a16:creationId xmlns:a16="http://schemas.microsoft.com/office/drawing/2014/main" id="{FE64E026-84D9-7BE0-6EBA-E3A120262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7" name="Rectangle 1136">
            <a:extLst>
              <a:ext uri="{FF2B5EF4-FFF2-40B4-BE49-F238E27FC236}">
                <a16:creationId xmlns:a16="http://schemas.microsoft.com/office/drawing/2014/main" id="{559B7844-412A-4FCB-0C1A-AA689D0B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39" name="Rectangle 1138">
            <a:extLst>
              <a:ext uri="{FF2B5EF4-FFF2-40B4-BE49-F238E27FC236}">
                <a16:creationId xmlns:a16="http://schemas.microsoft.com/office/drawing/2014/main" id="{88E845BE-1284-D4A4-81DB-57DEA4D0A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1" name="Rectangle 1140">
            <a:extLst>
              <a:ext uri="{FF2B5EF4-FFF2-40B4-BE49-F238E27FC236}">
                <a16:creationId xmlns:a16="http://schemas.microsoft.com/office/drawing/2014/main" id="{70567EC6-41D2-DC34-55B1-C1595840E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143" name="Rectangle 1142">
            <a:extLst>
              <a:ext uri="{FF2B5EF4-FFF2-40B4-BE49-F238E27FC236}">
                <a16:creationId xmlns:a16="http://schemas.microsoft.com/office/drawing/2014/main" id="{C5AD109C-36EA-1731-9BD6-C52A0D7BC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5" name="Rectangle 1144">
            <a:extLst>
              <a:ext uri="{FF2B5EF4-FFF2-40B4-BE49-F238E27FC236}">
                <a16:creationId xmlns:a16="http://schemas.microsoft.com/office/drawing/2014/main" id="{22DE1A98-0FEB-6DCF-F4EF-39CB2EECC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7" name="Rectangle 1146">
            <a:extLst>
              <a:ext uri="{FF2B5EF4-FFF2-40B4-BE49-F238E27FC236}">
                <a16:creationId xmlns:a16="http://schemas.microsoft.com/office/drawing/2014/main" id="{9015E2C7-CE34-8048-C3C0-8BC1028E7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49" name="Rectangle 1148">
            <a:extLst>
              <a:ext uri="{FF2B5EF4-FFF2-40B4-BE49-F238E27FC236}">
                <a16:creationId xmlns:a16="http://schemas.microsoft.com/office/drawing/2014/main" id="{5A619B31-DBDA-CE45-ED72-9ACACB4D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151" name="Rectangle 1150">
            <a:extLst>
              <a:ext uri="{FF2B5EF4-FFF2-40B4-BE49-F238E27FC236}">
                <a16:creationId xmlns:a16="http://schemas.microsoft.com/office/drawing/2014/main" id="{ED8DBC0A-E27A-6DFA-644B-1EC2715D9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BA161-DE20-B846-7B53-A5C48D111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4351" y="3429000"/>
            <a:ext cx="3494850" cy="2827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dirty="0" err="1">
                <a:solidFill>
                  <a:srgbClr val="FFFFFF"/>
                </a:solidFill>
              </a:rPr>
              <a:t>Cynnal</a:t>
            </a:r>
            <a:r>
              <a:rPr lang="en-US" sz="3000" b="1" dirty="0">
                <a:solidFill>
                  <a:srgbClr val="FFFFFF"/>
                </a:solidFill>
              </a:rPr>
              <a:t> ac </a:t>
            </a:r>
            <a:r>
              <a:rPr lang="en-US" sz="3000" b="1" dirty="0" err="1">
                <a:solidFill>
                  <a:srgbClr val="FFFFFF"/>
                </a:solidFill>
              </a:rPr>
              <a:t>adfer</a:t>
            </a:r>
            <a:r>
              <a:rPr lang="en-US" sz="3000" b="1" dirty="0">
                <a:solidFill>
                  <a:srgbClr val="FFFFFF"/>
                </a:solidFill>
              </a:rPr>
              <a:t> </a:t>
            </a:r>
            <a:r>
              <a:rPr lang="en-US" sz="3000" b="1" dirty="0" err="1">
                <a:solidFill>
                  <a:srgbClr val="FFFFFF"/>
                </a:solidFill>
              </a:rPr>
              <a:t>iaith</a:t>
            </a:r>
            <a:r>
              <a:rPr lang="en-US" sz="3000" b="1" dirty="0">
                <a:solidFill>
                  <a:srgbClr val="FFFFFF"/>
                </a:solidFill>
              </a:rPr>
              <a:t> – POBL A PHARTNERIAETHAU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880591-BA6B-9D27-31EF-A29D8B4A0DC8}"/>
              </a:ext>
            </a:extLst>
          </p:cNvPr>
          <p:cNvSpPr txBox="1"/>
          <p:nvPr/>
        </p:nvSpPr>
        <p:spPr>
          <a:xfrm>
            <a:off x="446533" y="1005840"/>
            <a:ext cx="6603195" cy="903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00200" lvl="3" indent="-2286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cy-GB" sz="1000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600200" lvl="3" indent="-2286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cy-GB" sz="1000" dirty="0"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A2CE80-FF89-E13B-142C-AFC0CBF71942}"/>
              </a:ext>
            </a:extLst>
          </p:cNvPr>
          <p:cNvSpPr txBox="1"/>
          <p:nvPr/>
        </p:nvSpPr>
        <p:spPr>
          <a:xfrm>
            <a:off x="367849" y="1077962"/>
            <a:ext cx="6908022" cy="4749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07000"/>
              </a:lnSpc>
              <a:buClr>
                <a:schemeClr val="accent1"/>
              </a:buClr>
            </a:pPr>
            <a:r>
              <a:rPr lang="en-US" sz="16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MEWNOL</a:t>
            </a:r>
            <a:endParaRPr lang="en-US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lvl="1">
              <a:lnSpc>
                <a:spcPct val="107000"/>
              </a:lnSpc>
              <a:buClr>
                <a:schemeClr val="accent1"/>
              </a:buClr>
            </a:pPr>
            <a:endParaRPr lang="en-US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Ymgyrch farchnata – ‘Dos â dy Gymraeg efo ti’ </a:t>
            </a: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Mapio’r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capasiti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cudd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(</a:t>
            </a:r>
            <a:r>
              <a:rPr lang="en-US" sz="1600" i="1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unused capacity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) a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sut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i’w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ddefnyddio</a:t>
            </a:r>
            <a:endParaRPr lang="en-US" sz="16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Cymorth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iaith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a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pholisi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–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Cydlynydd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y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Gymraeg</a:t>
            </a:r>
            <a:r>
              <a:rPr lang="en-US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 a Saer </a:t>
            </a:r>
            <a:r>
              <a:rPr lang="en-US" sz="1600" dirty="0" err="1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Geiriau</a:t>
            </a:r>
            <a:endParaRPr lang="en-US" sz="16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Cynllun Datblygu a Defnyddio dy Gymraeg</a:t>
            </a: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cy-GB" sz="1600" dirty="0">
              <a:solidFill>
                <a:schemeClr val="tx2"/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lvl="1">
              <a:lnSpc>
                <a:spcPct val="107000"/>
              </a:lnSpc>
              <a:buClr>
                <a:schemeClr val="accent1"/>
              </a:buClr>
            </a:pPr>
            <a:r>
              <a:rPr lang="en-GB" sz="1600" b="1" dirty="0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ALLANOL</a:t>
            </a:r>
            <a:endParaRPr lang="en-GB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lvl="1">
              <a:lnSpc>
                <a:spcPct val="107000"/>
              </a:lnSpc>
              <a:buClr>
                <a:schemeClr val="accent1"/>
              </a:buClr>
            </a:pPr>
            <a:endParaRPr lang="en-GB" sz="600" b="1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Hanfodol i bob trydydd parti:</a:t>
            </a:r>
          </a:p>
          <a:p>
            <a:pPr marL="1200150" lvl="2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Hyfforddiant ymwybyddiaeth iaith gan gynnwys Cymraeg Cwrteisi</a:t>
            </a:r>
          </a:p>
          <a:p>
            <a:pPr marL="1200150" lvl="2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Gofodau diogel / cynllun cyfaill Cymraeg</a:t>
            </a:r>
            <a:endParaRPr lang="en-US" sz="1600" dirty="0">
              <a:solidFill>
                <a:schemeClr val="tx2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Cyngor Gwynedd – cyfieithu ar y pryd</a:t>
            </a:r>
          </a:p>
          <a:p>
            <a:pPr marL="742950" lvl="1" indent="-285750">
              <a:lnSpc>
                <a:spcPct val="107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UNESCO – Degawd Rhyngwladol Ieithoedd Cynhenid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6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Contract / cytundeb lefel gwasanaeth / </a:t>
            </a:r>
            <a:r>
              <a:rPr lang="cy-GB" sz="1600" dirty="0">
                <a:solidFill>
                  <a:schemeClr val="tx2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m</a:t>
            </a:r>
            <a:r>
              <a:rPr lang="cy-GB" sz="1600" dirty="0">
                <a:solidFill>
                  <a:schemeClr val="tx2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emorandwm cyd-ddealltwriaeth ar gyfer y Gymraeg yn benodol</a:t>
            </a:r>
          </a:p>
        </p:txBody>
      </p:sp>
      <p:pic>
        <p:nvPicPr>
          <p:cNvPr id="5" name="Picture 4" descr="A person walking in front of a stone building&#10;&#10;AI-generated content may be incorrect.">
            <a:extLst>
              <a:ext uri="{FF2B5EF4-FFF2-40B4-BE49-F238E27FC236}">
                <a16:creationId xmlns:a16="http://schemas.microsoft.com/office/drawing/2014/main" id="{2D5C25F0-B600-DE3E-D8EF-03BB9C30C5F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7" b="2782"/>
          <a:stretch/>
        </p:blipFill>
        <p:spPr>
          <a:xfrm>
            <a:off x="8609449" y="1005840"/>
            <a:ext cx="2649102" cy="1706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098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59EA5-FBC0-7DF0-B800-4FCE50723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02A0C-630C-407B-6F44-8EA12F1E2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373" y="4329793"/>
            <a:ext cx="3031852" cy="1722419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rgbClr val="FFFFFF"/>
                </a:solidFill>
              </a:rPr>
              <a:t>CASGLIAD A’R CAMAU NESAF</a:t>
            </a:r>
            <a:endParaRPr lang="cy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F6D6B-792A-1F29-E057-2D888E6F9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6276" y="1080495"/>
            <a:ext cx="7651780" cy="49555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800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Angen cyfuniad o gysyniadau a chynlluniau ymarferol er mwyn cynnal/adfer defnydd iaith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Chwyldro technolegol, a chwyldro ymddygiadol er mwyn gwneud defnydd o’r technolegau hyn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Data defnydd – meincnodi a mesur cynnydd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Polisi defnydd mewnol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Gosod safleoedd Amgueddfa Cymru ar gontinwwm polisi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cy-GB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Polisi ehangach sy’n cwmpasu’r cyhoedd hefyd gan gynnwys dysgwyr a siaradwyr newydd</a:t>
            </a:r>
          </a:p>
          <a:p>
            <a:pPr marL="1102500" lvl="1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endParaRPr lang="en-US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lvl="1">
              <a:buFontTx/>
              <a:buChar char="-"/>
            </a:pPr>
            <a:endParaRPr lang="cy-GB" dirty="0"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pic>
        <p:nvPicPr>
          <p:cNvPr id="6" name="Picture 5" descr="A pile of metal parts with a price tag&#10;&#10;AI-generated content may be incorrect.">
            <a:extLst>
              <a:ext uri="{FF2B5EF4-FFF2-40B4-BE49-F238E27FC236}">
                <a16:creationId xmlns:a16="http://schemas.microsoft.com/office/drawing/2014/main" id="{340295F3-D311-5D8F-55A7-1893148240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973" y="1080495"/>
            <a:ext cx="2914777" cy="1939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273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B6B47BF-F3D0-4678-9B20-DA45E1BC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A0154-3C38-A209-CDA9-E6213B77E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73" y="1124998"/>
            <a:ext cx="4076149" cy="46080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b="0" kern="1200" cap="all" dirty="0" err="1">
                <a:solidFill>
                  <a:schemeClr val="accent1"/>
                </a:solidFill>
                <a:latin typeface="Amgueddfa Body" panose="00000500000000000000" pitchFamily="2" charset="0"/>
                <a:ea typeface="Amgueddfa Body" panose="00000500000000000000" pitchFamily="2" charset="0"/>
              </a:rPr>
              <a:t>llyfryddiaeth</a:t>
            </a:r>
            <a:endParaRPr lang="en-US" sz="3000" b="0" kern="1200" cap="all" dirty="0">
              <a:solidFill>
                <a:schemeClr val="accent1"/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334917-3673-4EF2-BA7C-CC83AEEEA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673" y="457200"/>
            <a:ext cx="420624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589AE1-C0FC-4B66-9C0D-9EB92F40F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85" y="457200"/>
            <a:ext cx="658368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DD018-7451-3460-BD77-AAE12F3D3C60}"/>
              </a:ext>
            </a:extLst>
          </p:cNvPr>
          <p:cNvSpPr txBox="1"/>
          <p:nvPr/>
        </p:nvSpPr>
        <p:spPr>
          <a:xfrm>
            <a:off x="4021394" y="884903"/>
            <a:ext cx="7589414" cy="571254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Lechi Cymru (2025).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Cynllun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Busnes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Project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Ailddatblygu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Lechi Cymru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(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dogfen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fewnol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). Llanberis: 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Amgueddfa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Lechi Cymru.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Belmar, G a Glass, M. (2019) Virtual communities as breathing spaces for minority languages: Re-framing minority language use in social media.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Adeptus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 Ar gael yn: </a:t>
            </a:r>
            <a:r>
              <a:rPr lang="cy-GB" sz="1000" u="sng" dirty="0">
                <a:solidFill>
                  <a:srgbClr val="467886"/>
                </a:solidFill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https://www.researchgate.net/publication/338587782_Virtual_communities_as_breathing_spaces_for_minority_languages_Re-framing_minority_language_use_in_social_media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Blommaert, J. (2010).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The Sociolinguistics of Globalization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. Cambridge: Cambridge University Press.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Bonner, E., Prys, C., Hodges, R., a Mitchelmore, S. (2024). Migration through a language planning lens: a typology of Welsh speakers’ migration decisions. 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Current Issues in Language Planning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, 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25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(4), 394–415. </a:t>
            </a:r>
            <a:r>
              <a:rPr lang="cy-GB" sz="1000" u="sng" dirty="0">
                <a:solidFill>
                  <a:srgbClr val="467886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  <a:hlinkClick r:id="rId3"/>
              </a:rPr>
              <a:t>https://doi.org/10.1080/14664208.2024.2349396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Cooper, R. L. (1989). 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Language planning and social change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 Cambridge: Cambridge University Press.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Cyngor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Gwynedd (2023).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Strategaeth Iaith 2023-2033 Cyngor Gwynedd. </a:t>
            </a:r>
            <a:r>
              <a:rPr lang="cy-GB" sz="10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Caernarfon: Cyngor Gwynedd.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Cyngor Gwynedd ac Awdurdod Parc Cenedlaethol Eryri (2023). </a:t>
            </a:r>
            <a:r>
              <a:rPr lang="cy-GB" sz="1000" i="1" dirty="0"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Cynllun Strategol Economi Ymweld Gynaliadwy Gwynedd ac Eryri </a:t>
            </a:r>
            <a:r>
              <a:rPr lang="en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Times New Roman" panose="02020603050405020304" pitchFamily="18" charset="0"/>
              </a:rPr>
              <a:t>2035.</a:t>
            </a:r>
            <a:r>
              <a:rPr lang="en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Times New Roman" panose="02020603050405020304" pitchFamily="18" charset="0"/>
              </a:rPr>
              <a:t> Caernarfon: </a:t>
            </a:r>
            <a:r>
              <a:rPr lang="en-GB" sz="1000" dirty="0" err="1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Times New Roman" panose="02020603050405020304" pitchFamily="18" charset="0"/>
              </a:rPr>
              <a:t>Cyngor</a:t>
            </a:r>
            <a:r>
              <a:rPr lang="en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Times New Roman" panose="02020603050405020304" pitchFamily="18" charset="0"/>
              </a:rPr>
              <a:t> Gwynedd.</a:t>
            </a:r>
            <a:r>
              <a:rPr lang="en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Times New Roman" panose="02020603050405020304" pitchFamily="18" charset="0"/>
              </a:rPr>
              <a:t> </a:t>
            </a:r>
            <a:endParaRPr lang="en-US" sz="1000" i="1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Fishman, J. A. (1991). 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Reversing Language Shift: Theory and Practice of Assistance to Threatened Languages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 Clevedon: Multilingual Matters.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Kaplan, R.B. a Baldauf, R.B (1997). 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Language Planning: From Practice to Theory. 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Bristol: Multilingual Matters.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Kroik, D. (2023)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The Construction of Spaces for Saami Language Use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. Umeå Universitet. Ar gael yn: </a:t>
            </a:r>
            <a:r>
              <a:rPr lang="cy-GB" sz="1000" u="sng" dirty="0">
                <a:solidFill>
                  <a:srgbClr val="467886"/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  <a:hlinkClick r:id="rId4"/>
              </a:rPr>
              <a:t>https://www.diva-portal.org/smash/record.jsf?pid=diva2%3A1844293&amp;dswid=-1674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 (2017).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Cymraeg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2050: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Miliwn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o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Siaradwyr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 Caerdydd: 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 (2023). </a:t>
            </a:r>
            <a:r>
              <a:rPr lang="cy-GB" sz="1000" b="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Blaenoriaethau ar gyfer Diwylliant 2024–2030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 Caerdydd: 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 (2024).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Grymuso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cymunedau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,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cryfhau’r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Gymraeg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: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Adroddiad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y Comisiwn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Cymunedau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Cymraeg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ar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gymunedau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sydd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â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dwysedd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uwch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o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siaradwyr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</a:t>
            </a:r>
            <a:r>
              <a:rPr lang="en-US" sz="10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Cymraeg</a:t>
            </a:r>
            <a:r>
              <a:rPr lang="en-US" sz="10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.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Caerdydd: </a:t>
            </a:r>
            <a:r>
              <a:rPr lang="en-US" sz="10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Llywodraeth</a:t>
            </a:r>
            <a:r>
              <a:rPr lang="en-US" sz="1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 Cymru.</a:t>
            </a: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  <a:latin typeface="Amgueddfa Body" panose="00000500000000000000" pitchFamily="2" charset="0"/>
              <a:ea typeface="Amgueddfa Body" panose="00000500000000000000" pitchFamily="2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O’Rourke, B., 2019 ‘Carving out breathing spaces for Galician: New speakers’ investment in monolingual practices’ yn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Critical perspectives on linguistic fixity and fluidity: Languagised lives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. Efrog Newydd: Routledge </a:t>
            </a:r>
            <a:endParaRPr lang="cy-GB" sz="1000" dirty="0">
              <a:latin typeface="Amgueddfa Body" panose="00000500000000000000" pitchFamily="2" charset="0"/>
              <a:ea typeface="Amgueddfa Body" panose="00000500000000000000" pitchFamily="2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Ricento, T. gol. (2006). 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An Introduction to Language Policy: Theory and Method. 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</a:rPr>
              <a:t>Llundain: Blackwell.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Williams, C.H. (2022) </a:t>
            </a:r>
            <a:r>
              <a:rPr lang="cy-GB" sz="1000" i="1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Language, policy and territory : a festschrift for Colin H. Williams</a:t>
            </a:r>
            <a:r>
              <a:rPr lang="cy-GB" sz="1000" dirty="0">
                <a:effectLst/>
                <a:latin typeface="Amgueddfa Body" panose="00000500000000000000" pitchFamily="2" charset="0"/>
                <a:ea typeface="Amgueddfa Body" panose="00000500000000000000" pitchFamily="2" charset="0"/>
                <a:cs typeface="Arial" panose="020B0604020202020204" pitchFamily="34" charset="0"/>
              </a:rPr>
              <a:t>. Edited by W. McLeod et al. Cham, Switzerland: Palgrave Macmillan.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mgueddfa Body" panose="00000500000000000000" pitchFamily="2" charset="0"/>
              <a:ea typeface="Amgueddfa Body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2431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5385</TotalTime>
  <Words>1285</Words>
  <Application>Microsoft Office PowerPoint</Application>
  <PresentationFormat>Widescreen</PresentationFormat>
  <Paragraphs>213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Amgueddfa Body</vt:lpstr>
      <vt:lpstr>-apple-system</vt:lpstr>
      <vt:lpstr>Aptos</vt:lpstr>
      <vt:lpstr>Gill Sans MT</vt:lpstr>
      <vt:lpstr>Symbol</vt:lpstr>
      <vt:lpstr>Tw Cen MT</vt:lpstr>
      <vt:lpstr>Wingdings</vt:lpstr>
      <vt:lpstr>Wingdings 2</vt:lpstr>
      <vt:lpstr>DividendVTI</vt:lpstr>
      <vt:lpstr>HYRWYDDO’R GYMRAEG (ecda7009c) Cyflwyniad llafar</vt:lpstr>
      <vt:lpstr>cynnwys</vt:lpstr>
      <vt:lpstr>Cyd-Destun – sefydliadol</vt:lpstr>
      <vt:lpstr>Cyd-Destun – polisi</vt:lpstr>
      <vt:lpstr>Cyd-Destun – data</vt:lpstr>
      <vt:lpstr>Ffactorau sy’n effeithio ar ddefnydd o’r gymraeg</vt:lpstr>
      <vt:lpstr>Ffactorau sy’n effeithio ar ddefnydd o’r gymraeg</vt:lpstr>
      <vt:lpstr>PowerPoint Presentation</vt:lpstr>
      <vt:lpstr>CYNNAL AC Adfer iaith – sail ddamcaniaethol</vt:lpstr>
      <vt:lpstr>Mesur defnydd o’r gymraeg</vt:lpstr>
      <vt:lpstr>Cynnal ac adfer iaith – LLYWODRAETHIANT A PHOLISI</vt:lpstr>
      <vt:lpstr>Cynnal ac adfer iaith – technoleg</vt:lpstr>
      <vt:lpstr>Cynnal ac adfer iaith – POBL A PHARTNERIAETHAU</vt:lpstr>
      <vt:lpstr>CASGLIAD A’R CAMAU NESAF</vt:lpstr>
      <vt:lpstr>llyfryddiaeth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HYRWYDDO’R GYMRAEG (ecda7009c) Cyflwyniad llafar</dc:title>
  <dc:creator>Manon Humphreys</dc:creator>
  <cp:lastModifiedBy>Manon Humphreys</cp:lastModifiedBy>
  <cp:revision>96</cp:revision>
  <dcterms:created xsi:type="dcterms:W3CDTF">2024-11-14T09:36:53Z</dcterms:created>
  <dcterms:modified xsi:type="dcterms:W3CDTF">2025-03-31T08:01:52Z</dcterms:modified>
</cp:coreProperties>
</file>