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2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744" r:id="rId2"/>
    <p:sldMasterId id="2147483757" r:id="rId3"/>
  </p:sldMasterIdLst>
  <p:notesMasterIdLst>
    <p:notesMasterId r:id="rId17"/>
  </p:notesMasterIdLst>
  <p:handoutMasterIdLst>
    <p:handoutMasterId r:id="rId18"/>
  </p:handoutMasterIdLst>
  <p:sldIdLst>
    <p:sldId id="256" r:id="rId4"/>
    <p:sldId id="261" r:id="rId5"/>
    <p:sldId id="369" r:id="rId6"/>
    <p:sldId id="257" r:id="rId7"/>
    <p:sldId id="260" r:id="rId8"/>
    <p:sldId id="276" r:id="rId9"/>
    <p:sldId id="366" r:id="rId10"/>
    <p:sldId id="374" r:id="rId11"/>
    <p:sldId id="363" r:id="rId12"/>
    <p:sldId id="370" r:id="rId13"/>
    <p:sldId id="371" r:id="rId14"/>
    <p:sldId id="372" r:id="rId15"/>
    <p:sldId id="3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BFBE"/>
    <a:srgbClr val="CCEBE6"/>
    <a:srgbClr val="BD9D81"/>
    <a:srgbClr val="87A4B2"/>
    <a:srgbClr val="F09B49"/>
    <a:srgbClr val="C0C2C3"/>
    <a:srgbClr val="E4DCDB"/>
    <a:srgbClr val="0708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44" autoAdjust="0"/>
    <p:restoredTop sz="91207" autoAdjust="0"/>
  </p:normalViewPr>
  <p:slideViewPr>
    <p:cSldViewPr snapToGrid="0">
      <p:cViewPr varScale="1">
        <p:scale>
          <a:sx n="61" d="100"/>
          <a:sy n="61" d="100"/>
        </p:scale>
        <p:origin x="82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-4980"/>
    </p:cViewPr>
  </p:sorterViewPr>
  <p:notesViewPr>
    <p:cSldViewPr snapToGrid="0">
      <p:cViewPr varScale="1">
        <p:scale>
          <a:sx n="55" d="100"/>
          <a:sy n="55" d="100"/>
        </p:scale>
        <p:origin x="2772" y="4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66FA87-70CD-4B97-8B37-5C32C51DAB77}" type="datetimeFigureOut">
              <a:rPr lang="en-US" smtClean="0"/>
              <a:t>6/24/2021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BMMB7012D- 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150E70-DF79-4FD2-9D4E-637450927C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885463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DDBC51-FE71-4CA4-A38E-D02745B37307}" type="datetimeFigureOut">
              <a:rPr lang="en-US" smtClean="0"/>
              <a:t>6/24/2021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BMMB7012D- 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7BD11-2250-490E-BD58-98B041AFB0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64060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8CAB26-0464-4402-9B36-668E7836861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2102165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41A68-41D1-4DFC-A250-A238284529C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34912183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8506E8-278C-4849-B3C0-27A1051376A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16988707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173E1A-550F-429C-94B2-EBA45292F82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24718173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9684E2-25DF-418E-9F89-ADF637D96CD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3807678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7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76B65-A8F6-4229-A130-98480B4AF21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21631468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76B65-A8F6-4229-A130-98480B4AF21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3958711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911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466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841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60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590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679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43650" y="1771650"/>
            <a:ext cx="5276850" cy="379095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121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2828925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3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004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99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5780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1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18427" y="1541417"/>
            <a:ext cx="5287093" cy="30194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6924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3411764" cy="427543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3411764" y="4275438"/>
            <a:ext cx="5073209" cy="2582562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256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4905829" y="3460437"/>
            <a:ext cx="2075542" cy="267017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7170057" y="899886"/>
            <a:ext cx="2496457" cy="5230726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5425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6487298" y="3150973"/>
            <a:ext cx="5485617" cy="292895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2505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/>
          <p:cNvSpPr>
            <a:spLocks noGrp="1"/>
          </p:cNvSpPr>
          <p:nvPr>
            <p:ph type="pic" sz="quarter" idx="13"/>
          </p:nvPr>
        </p:nvSpPr>
        <p:spPr>
          <a:xfrm>
            <a:off x="7372350" y="188913"/>
            <a:ext cx="4692650" cy="6415087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8181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D3D70656-C88E-47A8-AF4E-6796ABD03767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2886303" y="2510388"/>
            <a:ext cx="1956363" cy="1653758"/>
          </a:xfrm>
          <a:custGeom>
            <a:avLst/>
            <a:gdLst>
              <a:gd name="connsiteX0" fmla="*/ 0 w 4449620"/>
              <a:gd name="connsiteY0" fmla="*/ 0 h 3760873"/>
              <a:gd name="connsiteX1" fmla="*/ 4449620 w 4449620"/>
              <a:gd name="connsiteY1" fmla="*/ 0 h 3760873"/>
              <a:gd name="connsiteX2" fmla="*/ 4449620 w 4449620"/>
              <a:gd name="connsiteY2" fmla="*/ 3760873 h 3760873"/>
              <a:gd name="connsiteX3" fmla="*/ 0 w 4449620"/>
              <a:gd name="connsiteY3" fmla="*/ 3760873 h 376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9620" h="3760873">
                <a:moveTo>
                  <a:pt x="0" y="0"/>
                </a:moveTo>
                <a:lnTo>
                  <a:pt x="4449620" y="0"/>
                </a:lnTo>
                <a:lnTo>
                  <a:pt x="4449620" y="3760873"/>
                </a:lnTo>
                <a:lnTo>
                  <a:pt x="0" y="3760873"/>
                </a:lnTo>
                <a:close/>
              </a:path>
            </a:pathLst>
          </a:custGeom>
          <a:noFill/>
        </p:spPr>
        <p:txBody>
          <a:bodyPr anchor="ctr"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2C696FB3-7798-452D-A70D-9F9025FD10F5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5210101" y="2510388"/>
            <a:ext cx="1956363" cy="1653758"/>
          </a:xfrm>
          <a:custGeom>
            <a:avLst/>
            <a:gdLst>
              <a:gd name="connsiteX0" fmla="*/ 0 w 4449620"/>
              <a:gd name="connsiteY0" fmla="*/ 0 h 3760873"/>
              <a:gd name="connsiteX1" fmla="*/ 4449620 w 4449620"/>
              <a:gd name="connsiteY1" fmla="*/ 0 h 3760873"/>
              <a:gd name="connsiteX2" fmla="*/ 4449620 w 4449620"/>
              <a:gd name="connsiteY2" fmla="*/ 3760873 h 3760873"/>
              <a:gd name="connsiteX3" fmla="*/ 0 w 4449620"/>
              <a:gd name="connsiteY3" fmla="*/ 3760873 h 376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9620" h="3760873">
                <a:moveTo>
                  <a:pt x="0" y="0"/>
                </a:moveTo>
                <a:lnTo>
                  <a:pt x="4449620" y="0"/>
                </a:lnTo>
                <a:lnTo>
                  <a:pt x="4449620" y="3760873"/>
                </a:lnTo>
                <a:lnTo>
                  <a:pt x="0" y="3760873"/>
                </a:lnTo>
                <a:close/>
              </a:path>
            </a:pathLst>
          </a:custGeom>
          <a:noFill/>
        </p:spPr>
        <p:txBody>
          <a:bodyPr anchor="ctr"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20011766-26D5-4106-9378-06DEFFB04B69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533898" y="2510388"/>
            <a:ext cx="1956363" cy="1653758"/>
          </a:xfrm>
          <a:custGeom>
            <a:avLst/>
            <a:gdLst>
              <a:gd name="connsiteX0" fmla="*/ 0 w 4449620"/>
              <a:gd name="connsiteY0" fmla="*/ 0 h 3760873"/>
              <a:gd name="connsiteX1" fmla="*/ 4449620 w 4449620"/>
              <a:gd name="connsiteY1" fmla="*/ 0 h 3760873"/>
              <a:gd name="connsiteX2" fmla="*/ 4449620 w 4449620"/>
              <a:gd name="connsiteY2" fmla="*/ 3760873 h 3760873"/>
              <a:gd name="connsiteX3" fmla="*/ 0 w 4449620"/>
              <a:gd name="connsiteY3" fmla="*/ 3760873 h 376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9620" h="3760873">
                <a:moveTo>
                  <a:pt x="0" y="0"/>
                </a:moveTo>
                <a:lnTo>
                  <a:pt x="4449620" y="0"/>
                </a:lnTo>
                <a:lnTo>
                  <a:pt x="4449620" y="3760873"/>
                </a:lnTo>
                <a:lnTo>
                  <a:pt x="0" y="3760873"/>
                </a:lnTo>
                <a:close/>
              </a:path>
            </a:pathLst>
          </a:custGeom>
          <a:noFill/>
        </p:spPr>
        <p:txBody>
          <a:bodyPr anchor="ctr"/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94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fill="hold" grpId="0" nodeType="withEffect" nodePh="1">
                                  <p:stCondLst>
                                    <p:cond delay="10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fill="hold" grpId="0" nodeType="withEffect" nodePh="1">
                                  <p:stCondLst>
                                    <p:cond delay="20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ster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5458437" y="762410"/>
            <a:ext cx="5522054" cy="5414504"/>
          </a:xfrm>
          <a:custGeom>
            <a:avLst/>
            <a:gdLst>
              <a:gd name="connsiteX0" fmla="*/ 0 w 7023364"/>
              <a:gd name="connsiteY0" fmla="*/ 0 h 6886575"/>
              <a:gd name="connsiteX1" fmla="*/ 7023364 w 7023364"/>
              <a:gd name="connsiteY1" fmla="*/ 0 h 6886575"/>
              <a:gd name="connsiteX2" fmla="*/ 7023364 w 7023364"/>
              <a:gd name="connsiteY2" fmla="*/ 6886575 h 6886575"/>
              <a:gd name="connsiteX3" fmla="*/ 3049446 w 7023364"/>
              <a:gd name="connsiteY3" fmla="*/ 6886575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23364" h="6886575">
                <a:moveTo>
                  <a:pt x="0" y="0"/>
                </a:moveTo>
                <a:lnTo>
                  <a:pt x="7023364" y="0"/>
                </a:lnTo>
                <a:lnTo>
                  <a:pt x="7023364" y="6886575"/>
                </a:lnTo>
                <a:lnTo>
                  <a:pt x="3049446" y="68865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97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3000"/>
    </mc:Choice>
    <mc:Fallback xmlns="">
      <p:transition advClick="0" advTm="3000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0"/>
          <p:cNvSpPr>
            <a:spLocks noGrp="1"/>
          </p:cNvSpPr>
          <p:nvPr>
            <p:ph type="pic" sz="quarter" idx="14"/>
          </p:nvPr>
        </p:nvSpPr>
        <p:spPr>
          <a:xfrm>
            <a:off x="1771652" y="584199"/>
            <a:ext cx="2724148" cy="3568701"/>
          </a:xfrm>
        </p:spPr>
        <p:txBody>
          <a:bodyPr/>
          <a:lstStyle/>
          <a:p>
            <a:endParaRPr lang="en-US"/>
          </a:p>
        </p:txBody>
      </p:sp>
      <p:sp>
        <p:nvSpPr>
          <p:cNvPr id="3" name="Picture Placeholder 20"/>
          <p:cNvSpPr>
            <a:spLocks noGrp="1"/>
          </p:cNvSpPr>
          <p:nvPr>
            <p:ph type="pic" sz="quarter" idx="15"/>
          </p:nvPr>
        </p:nvSpPr>
        <p:spPr>
          <a:xfrm>
            <a:off x="6083301" y="3416300"/>
            <a:ext cx="5829299" cy="314960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807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7875660" cy="6858000"/>
          </a:xfrm>
          <a:custGeom>
            <a:avLst/>
            <a:gdLst>
              <a:gd name="connsiteX0" fmla="*/ 0 w 7875660"/>
              <a:gd name="connsiteY0" fmla="*/ 0 h 6858000"/>
              <a:gd name="connsiteX1" fmla="*/ 3556315 w 7875660"/>
              <a:gd name="connsiteY1" fmla="*/ 0 h 6858000"/>
              <a:gd name="connsiteX2" fmla="*/ 7875660 w 7875660"/>
              <a:gd name="connsiteY2" fmla="*/ 6858000 h 6858000"/>
              <a:gd name="connsiteX3" fmla="*/ 0 w 78756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5660" h="6858000">
                <a:moveTo>
                  <a:pt x="0" y="0"/>
                </a:moveTo>
                <a:lnTo>
                  <a:pt x="3556315" y="0"/>
                </a:lnTo>
                <a:lnTo>
                  <a:pt x="787566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0837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4316339" y="0"/>
            <a:ext cx="7875660" cy="6858000"/>
          </a:xfrm>
          <a:custGeom>
            <a:avLst/>
            <a:gdLst>
              <a:gd name="connsiteX0" fmla="*/ 4319345 w 7875660"/>
              <a:gd name="connsiteY0" fmla="*/ 0 h 6858000"/>
              <a:gd name="connsiteX1" fmla="*/ 7875660 w 7875660"/>
              <a:gd name="connsiteY1" fmla="*/ 0 h 6858000"/>
              <a:gd name="connsiteX2" fmla="*/ 7875660 w 7875660"/>
              <a:gd name="connsiteY2" fmla="*/ 6858000 h 6858000"/>
              <a:gd name="connsiteX3" fmla="*/ 0 w 78756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5660" h="6858000">
                <a:moveTo>
                  <a:pt x="4319345" y="0"/>
                </a:moveTo>
                <a:lnTo>
                  <a:pt x="7875660" y="0"/>
                </a:lnTo>
                <a:lnTo>
                  <a:pt x="787566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5735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4905829" y="3460437"/>
            <a:ext cx="2075542" cy="267017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7170057" y="899886"/>
            <a:ext cx="2496457" cy="5230726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624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18427" y="1541417"/>
            <a:ext cx="5287093" cy="30194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452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69384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9149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17360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06946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2283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2914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5683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38350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1048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0173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391919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18427" y="1541417"/>
            <a:ext cx="5287093" cy="30194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1461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2398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30473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963347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07884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41904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5648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5883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248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49071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49079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385683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3411764" cy="427543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3411764" y="4275438"/>
            <a:ext cx="5073209" cy="2582562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462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278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4" r:id="rId14"/>
    <p:sldLayoutId id="2147483665" r:id="rId15"/>
    <p:sldLayoutId id="2147483667" r:id="rId16"/>
    <p:sldLayoutId id="2147483715" r:id="rId17"/>
    <p:sldLayoutId id="2147483679" r:id="rId18"/>
    <p:sldLayoutId id="2147483714" r:id="rId19"/>
    <p:sldLayoutId id="2147483720" r:id="rId20"/>
    <p:sldLayoutId id="2147483723" r:id="rId21"/>
    <p:sldLayoutId id="2147483724" r:id="rId22"/>
    <p:sldLayoutId id="2147483743" r:id="rId23"/>
    <p:sldLayoutId id="2147483770" r:id="rId24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9947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sldNum="0"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821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hf sldNum="0" hdr="0" dt="0"/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9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8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0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ulgraham.com/growth.html,%5bpristupljeno:" TargetMode="Externa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3125CC53-9906-4F99-987A-06615AADFC2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7" name="Rectangle 6"/>
          <p:cNvSpPr/>
          <p:nvPr/>
        </p:nvSpPr>
        <p:spPr>
          <a:xfrm>
            <a:off x="2932260" y="1703178"/>
            <a:ext cx="6327480" cy="3670568"/>
          </a:xfrm>
          <a:prstGeom prst="rect">
            <a:avLst/>
          </a:prstGeom>
          <a:solidFill>
            <a:srgbClr val="FBBFBE"/>
          </a:solidFill>
          <a:ln>
            <a:noFill/>
          </a:ln>
          <a:effectLst>
            <a:outerShdw blurRad="431800" dir="1200000" sx="108000" sy="108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73311" y="1767391"/>
            <a:ext cx="58539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3200" dirty="0">
                <a:solidFill>
                  <a:schemeClr val="bg1"/>
                </a:solidFill>
                <a:latin typeface="Kelson Sans" panose="02000500000000000000" pitchFamily="50" charset="0"/>
                <a:ea typeface="Montserrat" charset="0"/>
                <a:cs typeface="Montserrat" charset="0"/>
              </a:rPr>
              <a:t>New venture:</a:t>
            </a:r>
          </a:p>
          <a:p>
            <a:pPr algn="ctr">
              <a:lnSpc>
                <a:spcPct val="100000"/>
              </a:lnSpc>
            </a:pP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Kelson Sans" panose="02000500000000000000" pitchFamily="50" charset="0"/>
                <a:ea typeface="Montserrat" charset="0"/>
                <a:cs typeface="Montserrat" charset="0"/>
              </a:rPr>
              <a:t>Fakeaways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Kelson Sans" panose="02000500000000000000" pitchFamily="50" charset="0"/>
                <a:ea typeface="Montserrat" charset="0"/>
                <a:cs typeface="Montserrat" charset="0"/>
              </a:rPr>
              <a:t> and cookies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60560" y="2840286"/>
            <a:ext cx="48543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400" spc="300" dirty="0">
                <a:latin typeface="Lato" panose="020F0502020204030203" pitchFamily="34" charset="0"/>
                <a:ea typeface="Montserrat" charset="0"/>
                <a:cs typeface="Montserrat" charset="0"/>
              </a:rPr>
              <a:t>Digital Entrepreneurship</a:t>
            </a:r>
          </a:p>
          <a:p>
            <a:pPr algn="ctr"/>
            <a:r>
              <a:rPr lang="en-GB" sz="2400" dirty="0"/>
              <a:t>BMMB7002D</a:t>
            </a:r>
            <a:r>
              <a:rPr lang="en-US" sz="3200" spc="300" dirty="0">
                <a:latin typeface="Lato" panose="020F0502020204030203" pitchFamily="34" charset="0"/>
                <a:ea typeface="Montserrat" charset="0"/>
                <a:cs typeface="Montserrat" charset="0"/>
              </a:rPr>
              <a:t> </a:t>
            </a:r>
            <a:endParaRPr lang="en-US" sz="2400" spc="300" dirty="0">
              <a:latin typeface="Lato" panose="020F0502020204030203" pitchFamily="34" charset="0"/>
              <a:ea typeface="Montserrat" charset="0"/>
              <a:cs typeface="Montserrat" charset="0"/>
            </a:endParaRPr>
          </a:p>
          <a:p>
            <a:pPr algn="ctr">
              <a:lnSpc>
                <a:spcPct val="100000"/>
              </a:lnSpc>
            </a:pPr>
            <a:r>
              <a:rPr lang="en-US" sz="2400" spc="300" dirty="0">
                <a:solidFill>
                  <a:schemeClr val="bg1"/>
                </a:solidFill>
                <a:latin typeface="Lato" panose="020F0502020204030203" pitchFamily="34" charset="0"/>
                <a:ea typeface="Montserrat" charset="0"/>
                <a:cs typeface="Montserrat" charset="0"/>
              </a:rPr>
              <a:t>Student Number: 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1912407</a:t>
            </a:r>
          </a:p>
          <a:p>
            <a:pPr algn="ctr">
              <a:lnSpc>
                <a:spcPct val="100000"/>
              </a:lnSpc>
            </a:pPr>
            <a:r>
              <a:rPr lang="en-GB" sz="2400" spc="300" dirty="0">
                <a:solidFill>
                  <a:schemeClr val="bg1"/>
                </a:solidFill>
                <a:latin typeface="Lato" panose="020F0502020204030203" pitchFamily="34" charset="0"/>
                <a:ea typeface="Montserrat" charset="0"/>
                <a:cs typeface="Montserrat" charset="0"/>
              </a:rPr>
              <a:t>Date of submission: </a:t>
            </a:r>
            <a:r>
              <a:rPr lang="en-GB" spc="300" dirty="0">
                <a:latin typeface="Calibri" panose="020F0502020204030204" pitchFamily="34" charset="0"/>
                <a:ea typeface="Montserrat" charset="0"/>
                <a:cs typeface="Calibri" panose="020F0502020204030204" pitchFamily="34" charset="0"/>
              </a:rPr>
              <a:t>27/06/2021</a:t>
            </a:r>
            <a:endParaRPr lang="en-US" spc="300" dirty="0">
              <a:latin typeface="Calibri" panose="020F0502020204030204" pitchFamily="34" charset="0"/>
              <a:ea typeface="Montserrat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4396E6-421B-49E9-981A-B76863D22E39}"/>
              </a:ext>
            </a:extLst>
          </p:cNvPr>
          <p:cNvSpPr txBox="1"/>
          <p:nvPr/>
        </p:nvSpPr>
        <p:spPr>
          <a:xfrm>
            <a:off x="3760560" y="4958247"/>
            <a:ext cx="48543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400" spc="300" dirty="0">
                <a:solidFill>
                  <a:schemeClr val="bg1"/>
                </a:solidFill>
                <a:latin typeface="Lato" panose="020F0502020204030203" pitchFamily="34" charset="0"/>
                <a:ea typeface="Montserrat" charset="0"/>
                <a:cs typeface="Montserrat" charset="0"/>
              </a:rPr>
              <a:t>Yulianna Daykin</a:t>
            </a:r>
          </a:p>
          <a:p>
            <a:pPr algn="ctr">
              <a:lnSpc>
                <a:spcPct val="100000"/>
              </a:lnSpc>
            </a:pPr>
            <a:endParaRPr lang="en-US" sz="2400" spc="300" dirty="0">
              <a:solidFill>
                <a:schemeClr val="bg1"/>
              </a:solidFill>
              <a:latin typeface="Lato" panose="020F0502020204030203" pitchFamily="34" charset="0"/>
              <a:ea typeface="Montserrat" charset="0"/>
              <a:cs typeface="Montserrat" charset="0"/>
            </a:endParaRPr>
          </a:p>
        </p:txBody>
      </p:sp>
      <p:pic>
        <p:nvPicPr>
          <p:cNvPr id="9" name="Recorded Sound 1">
            <a:hlinkClick r:id="" action="ppaction://media"/>
            <a:extLst>
              <a:ext uri="{FF2B5EF4-FFF2-40B4-BE49-F238E27FC236}">
                <a16:creationId xmlns:a16="http://schemas.microsoft.com/office/drawing/2014/main" id="{D56096FE-B416-4112-A0D5-D285B47599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44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06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6" grpId="0"/>
      <p:bldP spid="8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DBF3E6F4-71DE-4412-9863-1A8965F4795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81484" y="1"/>
            <a:ext cx="4247806" cy="2465798"/>
          </a:xfrm>
          <a:effectLst>
            <a:glow>
              <a:schemeClr val="accent1"/>
            </a:glow>
          </a:effectLst>
        </p:spPr>
      </p:pic>
      <p:sp>
        <p:nvSpPr>
          <p:cNvPr id="14" name="Right Triangle 13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ight Triangle 14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87A4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5174600" y="431314"/>
            <a:ext cx="45310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800" dirty="0">
                <a:latin typeface="Kelson Sans" panose="02000500000000000000" pitchFamily="50" charset="0"/>
                <a:ea typeface="Montserrat" charset="0"/>
                <a:cs typeface="Montserrat" charset="0"/>
              </a:rPr>
              <a:t>Content</a:t>
            </a:r>
          </a:p>
        </p:txBody>
      </p:sp>
      <p:sp>
        <p:nvSpPr>
          <p:cNvPr id="8" name="Rectangle 7"/>
          <p:cNvSpPr/>
          <p:nvPr/>
        </p:nvSpPr>
        <p:spPr>
          <a:xfrm>
            <a:off x="1911985" y="1162136"/>
            <a:ext cx="4659296" cy="56707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/>
              <a:t>Startups</a:t>
            </a:r>
            <a:r>
              <a:rPr lang="en-GB" sz="1600" dirty="0"/>
              <a:t> theory</a:t>
            </a:r>
          </a:p>
          <a:p>
            <a:r>
              <a:rPr lang="en-GB" sz="1600" dirty="0"/>
              <a:t>Lean </a:t>
            </a:r>
            <a:r>
              <a:rPr lang="en-GB" sz="1600" dirty="0" err="1"/>
              <a:t>startup</a:t>
            </a:r>
            <a:endParaRPr lang="en-GB" sz="1600" dirty="0"/>
          </a:p>
          <a:p>
            <a:r>
              <a:rPr lang="en-GB" sz="1600" dirty="0"/>
              <a:t>Idea generation</a:t>
            </a:r>
          </a:p>
          <a:p>
            <a:pPr lvl="0"/>
            <a:r>
              <a:rPr lang="en-GB" sz="1600" dirty="0"/>
              <a:t>	Examining trends</a:t>
            </a:r>
          </a:p>
          <a:p>
            <a:pPr lvl="0"/>
            <a:r>
              <a:rPr lang="en-GB" sz="1600" dirty="0"/>
              <a:t>	Resolving a problem </a:t>
            </a:r>
          </a:p>
          <a:p>
            <a:pPr lvl="0"/>
            <a:r>
              <a:rPr lang="en-GB" sz="1600" dirty="0"/>
              <a:t>	Gaps in the market</a:t>
            </a:r>
          </a:p>
          <a:p>
            <a:r>
              <a:rPr lang="en-GB" sz="1600" dirty="0"/>
              <a:t>Feasibility analysis:</a:t>
            </a:r>
          </a:p>
          <a:p>
            <a:pPr lvl="0"/>
            <a:r>
              <a:rPr lang="en-GB" sz="1600" dirty="0"/>
              <a:t>    a) Product or service feasibility </a:t>
            </a:r>
          </a:p>
          <a:p>
            <a:r>
              <a:rPr lang="en-GB" sz="1600" dirty="0"/>
              <a:t>	Business concept statement: </a:t>
            </a:r>
          </a:p>
          <a:p>
            <a:r>
              <a:rPr lang="en-GB" sz="1600" dirty="0"/>
              <a:t>		Product: </a:t>
            </a:r>
          </a:p>
          <a:p>
            <a:r>
              <a:rPr lang="en-GB" sz="1600" dirty="0"/>
              <a:t>		Target market</a:t>
            </a:r>
          </a:p>
          <a:p>
            <a:r>
              <a:rPr lang="en-GB" sz="1600" dirty="0"/>
              <a:t>		Why this new venture? </a:t>
            </a:r>
          </a:p>
          <a:p>
            <a:r>
              <a:rPr lang="en-GB" sz="1600" dirty="0"/>
              <a:t>		Special feature</a:t>
            </a:r>
          </a:p>
          <a:p>
            <a:r>
              <a:rPr lang="en-GB" sz="1600" dirty="0"/>
              <a:t>		Management team</a:t>
            </a:r>
          </a:p>
          <a:p>
            <a:r>
              <a:rPr lang="en-GB" sz="1600" dirty="0"/>
              <a:t>		Online value proposition</a:t>
            </a:r>
          </a:p>
          <a:p>
            <a:pPr lvl="0"/>
            <a:r>
              <a:rPr lang="en-GB" sz="1600" dirty="0"/>
              <a:t>    b) Industry feasibility</a:t>
            </a:r>
          </a:p>
          <a:p>
            <a:pPr lvl="0"/>
            <a:r>
              <a:rPr lang="en-GB" sz="1600" dirty="0"/>
              <a:t>    c) Organisational feasibility</a:t>
            </a:r>
          </a:p>
          <a:p>
            <a:pPr lvl="0"/>
            <a:r>
              <a:rPr lang="en-GB" sz="1600" dirty="0"/>
              <a:t>    d) Financial feasibility</a:t>
            </a:r>
          </a:p>
          <a:p>
            <a:r>
              <a:rPr lang="en-GB" sz="1600" dirty="0"/>
              <a:t>Business model</a:t>
            </a:r>
          </a:p>
          <a:p>
            <a:r>
              <a:rPr lang="en-GB" sz="1600" dirty="0"/>
              <a:t>Limitations of the BMC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Bibliography</a:t>
            </a:r>
          </a:p>
          <a:p>
            <a:endParaRPr lang="en-GB" sz="105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041C1D-5090-4711-8095-5501A98B1B68}"/>
              </a:ext>
            </a:extLst>
          </p:cNvPr>
          <p:cNvSpPr txBox="1"/>
          <p:nvPr/>
        </p:nvSpPr>
        <p:spPr>
          <a:xfrm>
            <a:off x="4398206" y="6374035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1851276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C1005DCD-8F15-4783-800B-E9D509B2944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40659" y="0"/>
            <a:ext cx="3695272" cy="2078591"/>
          </a:xfrm>
          <a:effectLst>
            <a:glow>
              <a:schemeClr val="accent1"/>
            </a:glow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7D582EF-86C9-4687-B44C-A13A2EAC9C51}"/>
              </a:ext>
            </a:extLst>
          </p:cNvPr>
          <p:cNvSpPr/>
          <p:nvPr/>
        </p:nvSpPr>
        <p:spPr>
          <a:xfrm>
            <a:off x="501548" y="3946886"/>
            <a:ext cx="2748731" cy="1470754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CEBE6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9B4A1F-85F8-47DB-9937-81743DFD4FB6}"/>
              </a:ext>
            </a:extLst>
          </p:cNvPr>
          <p:cNvSpPr/>
          <p:nvPr/>
        </p:nvSpPr>
        <p:spPr>
          <a:xfrm>
            <a:off x="3777787" y="3751716"/>
            <a:ext cx="2748731" cy="1470754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CEBE6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7A7494B-D80F-4D43-BFF1-59767DAFB0C6}"/>
              </a:ext>
            </a:extLst>
          </p:cNvPr>
          <p:cNvSpPr/>
          <p:nvPr/>
        </p:nvSpPr>
        <p:spPr>
          <a:xfrm>
            <a:off x="5271406" y="1735644"/>
            <a:ext cx="2571219" cy="1470754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CCEBE6"/>
              </a:solidFill>
            </a:endParaRPr>
          </a:p>
        </p:txBody>
      </p:sp>
      <p:sp>
        <p:nvSpPr>
          <p:cNvPr id="22" name="Right Triangle 21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3960373" y="0"/>
            <a:ext cx="35040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 </a:t>
            </a:r>
          </a:p>
          <a:p>
            <a:pPr algn="ctr"/>
            <a:r>
              <a:rPr lang="en-GB" sz="3200" b="1" dirty="0"/>
              <a:t>Start-up's theory</a:t>
            </a:r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1537701" y="1839553"/>
            <a:ext cx="2748731" cy="1470754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CEBE6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558373" y="2046526"/>
            <a:ext cx="27299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400" dirty="0"/>
              <a:t>A start-up must make a product or service that a large amount of people want and be able to serve those people (</a:t>
            </a:r>
            <a:r>
              <a:rPr lang="en-GB" sz="1400" dirty="0" err="1"/>
              <a:t>Grahan</a:t>
            </a:r>
            <a:r>
              <a:rPr lang="en-GB" sz="1400" dirty="0"/>
              <a:t>, 2012)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07605" y="1916128"/>
            <a:ext cx="22988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Venture capital-backed </a:t>
            </a:r>
            <a:r>
              <a:rPr lang="en-GB" sz="1200" dirty="0" err="1"/>
              <a:t>startups</a:t>
            </a:r>
            <a:r>
              <a:rPr lang="en-GB" sz="1200" dirty="0"/>
              <a:t> that obtain investment in favourable markets are prone to become insolvent (Nanda and Rhodes-</a:t>
            </a:r>
            <a:r>
              <a:rPr lang="en-GB" sz="1200" dirty="0" err="1"/>
              <a:t>Kropf</a:t>
            </a:r>
            <a:r>
              <a:rPr lang="en-GB" sz="1200" dirty="0"/>
              <a:t>, 2013, p.403) </a:t>
            </a:r>
            <a:endParaRPr lang="en-US" sz="1200" dirty="0">
              <a:solidFill>
                <a:schemeClr val="bg1"/>
              </a:solidFill>
              <a:latin typeface="Lato" panose="020F0502020204030203" pitchFamily="34" charset="0"/>
            </a:endParaRPr>
          </a:p>
        </p:txBody>
      </p:sp>
      <p:sp>
        <p:nvSpPr>
          <p:cNvPr id="21" name="Right Triangle 20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7CE65C-AF9E-4EC4-9B6D-371962C931DA}"/>
              </a:ext>
            </a:extLst>
          </p:cNvPr>
          <p:cNvSpPr txBox="1"/>
          <p:nvPr/>
        </p:nvSpPr>
        <p:spPr>
          <a:xfrm>
            <a:off x="3919933" y="4205599"/>
            <a:ext cx="241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400" dirty="0"/>
              <a:t>90% of start-ups fail (</a:t>
            </a:r>
            <a:r>
              <a:rPr lang="en-GB" sz="1400" dirty="0" err="1"/>
              <a:t>Bednár</a:t>
            </a:r>
            <a:r>
              <a:rPr lang="en-GB" sz="1400" dirty="0"/>
              <a:t> and </a:t>
            </a:r>
            <a:r>
              <a:rPr lang="en-GB" sz="1400" dirty="0" err="1"/>
              <a:t>Tarišková</a:t>
            </a:r>
            <a:r>
              <a:rPr lang="en-GB" sz="1400" dirty="0"/>
              <a:t>, 2017</a:t>
            </a:r>
            <a:r>
              <a:rPr lang="en-GB" sz="1100" dirty="0"/>
              <a:t>, p.238) </a:t>
            </a:r>
            <a:endParaRPr lang="en-GB" sz="1400" dirty="0"/>
          </a:p>
        </p:txBody>
      </p:sp>
      <p:sp>
        <p:nvSpPr>
          <p:cNvPr id="13" name="Rectangle 12"/>
          <p:cNvSpPr/>
          <p:nvPr/>
        </p:nvSpPr>
        <p:spPr>
          <a:xfrm>
            <a:off x="669862" y="4066052"/>
            <a:ext cx="2580417" cy="13515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dirty="0"/>
              <a:t>Entrepreneurship is risky and </a:t>
            </a:r>
            <a:r>
              <a:rPr lang="en-GB" sz="1400" dirty="0" err="1"/>
              <a:t>startups</a:t>
            </a:r>
            <a:r>
              <a:rPr lang="en-GB" sz="1400" dirty="0"/>
              <a:t> are regularly financed by the entrepreneurs (Hall and Woodward, 2010, p.1163)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396F4D-EC04-4BDF-B70E-6CA95A209039}"/>
              </a:ext>
            </a:extLst>
          </p:cNvPr>
          <p:cNvSpPr txBox="1"/>
          <p:nvPr/>
        </p:nvSpPr>
        <p:spPr>
          <a:xfrm>
            <a:off x="4089947" y="6392789"/>
            <a:ext cx="4602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11266" name="Picture 2" descr="Live Your Startup Dream| Funding Your Startup | Startup Paisa">
            <a:extLst>
              <a:ext uri="{FF2B5EF4-FFF2-40B4-BE49-F238E27FC236}">
                <a16:creationId xmlns:a16="http://schemas.microsoft.com/office/drawing/2014/main" id="{5C845AC3-18B6-41D8-BC3E-A39DB1CBB9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320" y="3429000"/>
            <a:ext cx="4242774" cy="2233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3">
            <a:hlinkClick r:id="" action="ppaction://media"/>
            <a:extLst>
              <a:ext uri="{FF2B5EF4-FFF2-40B4-BE49-F238E27FC236}">
                <a16:creationId xmlns:a16="http://schemas.microsoft.com/office/drawing/2014/main" id="{E6E6F6B1-B3A0-46F8-9D5E-93668D5664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070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780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2" grpId="0"/>
      <p:bldP spid="17" grpId="0"/>
      <p:bldP spid="9" grpId="0"/>
      <p:bldP spid="19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B4C2DBF9-E297-4361-90EA-AF6175145E8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692873" y="11217"/>
            <a:ext cx="4165567" cy="2343131"/>
          </a:xfrm>
          <a:prstGeom prst="rect">
            <a:avLst/>
          </a:prstGeom>
          <a:effectLst>
            <a:glow>
              <a:schemeClr val="accent1"/>
            </a:glow>
          </a:effectLst>
        </p:spPr>
      </p:pic>
      <p:sp>
        <p:nvSpPr>
          <p:cNvPr id="22" name="Right Triangle 21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12C92B6-10D8-497E-AF8A-BC318F122DD8}"/>
              </a:ext>
            </a:extLst>
          </p:cNvPr>
          <p:cNvSpPr txBox="1"/>
          <p:nvPr/>
        </p:nvSpPr>
        <p:spPr>
          <a:xfrm>
            <a:off x="3768838" y="6485840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93F642C-0F98-4745-8B4A-232528D2E6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purpose of lean principles is to increase efficiency by reducing waste (Müller,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Thoring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2012, p.151).</a:t>
            </a:r>
            <a:endParaRPr lang="en-GB" dirty="0"/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4F790A61-BD52-4822-8209-4EDD2DAEFC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04231" y="3000633"/>
            <a:ext cx="4754880" cy="334157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Similarities: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Innovation focused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User-centred</a:t>
            </a:r>
          </a:p>
          <a:p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est prototypes.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CF57AC6E-BBDB-4D94-803C-56FDC6A41B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20777" y="2269564"/>
            <a:ext cx="4754880" cy="822960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Design thinking is a creative method that allows people to redesign (</a:t>
            </a:r>
            <a:r>
              <a:rPr lang="en-GB" sz="18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Razzouk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and Shute, 2012. p.330).</a:t>
            </a:r>
          </a:p>
          <a:p>
            <a:endParaRPr lang="en-GB" dirty="0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0764A673-B21C-4528-9D13-74E18CF453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39289" y="2989739"/>
            <a:ext cx="2989267" cy="312690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Differing: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scope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they start </a:t>
            </a:r>
          </a:p>
          <a:p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deation tactics 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Business model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77FBBBE8-DDF0-4ABA-BFBA-9A2A49AE0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274" y="659596"/>
            <a:ext cx="8479468" cy="149961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Lean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startup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design thinking</a:t>
            </a:r>
            <a:br>
              <a:rPr lang="en-GB" sz="5400" dirty="0"/>
            </a:br>
            <a:endParaRPr lang="en-GB" dirty="0"/>
          </a:p>
        </p:txBody>
      </p:sp>
      <p:pic>
        <p:nvPicPr>
          <p:cNvPr id="12290" name="Picture 2" descr="The Difference Between Design Thinking, Lean Startup, and Agile">
            <a:extLst>
              <a:ext uri="{FF2B5EF4-FFF2-40B4-BE49-F238E27FC236}">
                <a16:creationId xmlns:a16="http://schemas.microsoft.com/office/drawing/2014/main" id="{68DD3B1A-A86F-41A7-BB4D-AF436D7C4C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715" y="4312277"/>
            <a:ext cx="4448145" cy="2291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4">
            <a:hlinkClick r:id="" action="ppaction://media"/>
            <a:extLst>
              <a:ext uri="{FF2B5EF4-FFF2-40B4-BE49-F238E27FC236}">
                <a16:creationId xmlns:a16="http://schemas.microsoft.com/office/drawing/2014/main" id="{E6F2FF1E-C675-4215-9129-56A84222B3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151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99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101529" y="420014"/>
            <a:ext cx="45310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Idea generation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028089" y="2183738"/>
            <a:ext cx="2135822" cy="1574199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870115" y="2170317"/>
            <a:ext cx="2002122" cy="1574198"/>
          </a:xfrm>
          <a:prstGeom prst="rect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4872694" y="2594945"/>
            <a:ext cx="23281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resolving a problem</a:t>
            </a:r>
            <a:endParaRPr lang="en-US" sz="10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21263" y="2594945"/>
            <a:ext cx="2299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examining trends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ight Triangle 15"/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C0C2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2F512A6-5F81-4A25-9864-5B96A6C89E3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3761884"/>
            <a:ext cx="3253896" cy="3096116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F9B42DC3-D5F1-4C03-8EE0-B3009F8DB833}"/>
              </a:ext>
            </a:extLst>
          </p:cNvPr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8C4200C-BD5F-41C4-9A9A-5007EB7CC20C}"/>
              </a:ext>
            </a:extLst>
          </p:cNvPr>
          <p:cNvSpPr/>
          <p:nvPr/>
        </p:nvSpPr>
        <p:spPr>
          <a:xfrm>
            <a:off x="9158851" y="2188325"/>
            <a:ext cx="2127152" cy="1570202"/>
          </a:xfrm>
          <a:prstGeom prst="rect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03CDBF-837A-46D6-9976-5B8E848623F0}"/>
              </a:ext>
            </a:extLst>
          </p:cNvPr>
          <p:cNvSpPr txBox="1"/>
          <p:nvPr/>
        </p:nvSpPr>
        <p:spPr>
          <a:xfrm>
            <a:off x="9091880" y="2547156"/>
            <a:ext cx="23256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discovering gaps in the market</a:t>
            </a:r>
            <a:endParaRPr lang="en-US" sz="105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CD654D-5340-434F-B229-402555AAE352}"/>
              </a:ext>
            </a:extLst>
          </p:cNvPr>
          <p:cNvSpPr txBox="1"/>
          <p:nvPr/>
        </p:nvSpPr>
        <p:spPr>
          <a:xfrm>
            <a:off x="4324306" y="6510942"/>
            <a:ext cx="6102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25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34AD4402-2CB5-4192-BE84-AF1A6B8C15F5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77192" y="0"/>
            <a:ext cx="3695272" cy="2078591"/>
          </a:xfrm>
          <a:prstGeom prst="rect">
            <a:avLst/>
          </a:prstGeom>
          <a:effectLst>
            <a:glow>
              <a:schemeClr val="accent1"/>
            </a:glow>
          </a:effectLst>
        </p:spPr>
      </p:pic>
      <p:sp>
        <p:nvSpPr>
          <p:cNvPr id="9" name="Rectangle 8"/>
          <p:cNvSpPr/>
          <p:nvPr/>
        </p:nvSpPr>
        <p:spPr>
          <a:xfrm>
            <a:off x="1064691" y="1493804"/>
            <a:ext cx="102539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Barringer and Ireland (2018, p.66) There are 3 ways to detect opportunities which are:</a:t>
            </a:r>
            <a:endParaRPr lang="en-US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Top 10 Tips for Great Idea Generation - SimplyHealed™">
            <a:extLst>
              <a:ext uri="{FF2B5EF4-FFF2-40B4-BE49-F238E27FC236}">
                <a16:creationId xmlns:a16="http://schemas.microsoft.com/office/drawing/2014/main" id="{C7E3A00A-5FFF-49F2-9D72-8EB8FF6701A7}"/>
              </a:ext>
            </a:extLst>
          </p:cNvPr>
          <p:cNvPicPr>
            <a:picLocks noGrp="1" noChangeAspect="1" noChangeArrowheads="1"/>
          </p:cNvPicPr>
          <p:nvPr>
            <p:ph type="pic" sz="quarter" idx="1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7" r="987"/>
          <a:stretch>
            <a:fillRect/>
          </a:stretch>
        </p:blipFill>
        <p:spPr bwMode="auto">
          <a:xfrm>
            <a:off x="3559395" y="4275438"/>
            <a:ext cx="5073209" cy="258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5">
            <a:hlinkClick r:id="" action="ppaction://media"/>
            <a:extLst>
              <a:ext uri="{FF2B5EF4-FFF2-40B4-BE49-F238E27FC236}">
                <a16:creationId xmlns:a16="http://schemas.microsoft.com/office/drawing/2014/main" id="{492B7DD1-8BC4-4115-860B-AAA28433D3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498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782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8" grpId="0"/>
      <p:bldP spid="14" grpId="0"/>
      <p:bldP spid="15" grpId="0"/>
      <p:bldP spid="23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F19C0C-36EC-42BF-AEE6-EB08BDDC8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5812"/>
            <a:ext cx="10515600" cy="4351338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Deciding the viability of a business idea (Barringer and Ireland, 2018, p.99). This process contains 4 stages which are: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Clr>
                <a:srgbClr val="555555"/>
              </a:buClr>
              <a:buSzPts val="1050"/>
              <a:buFont typeface="Helvetica" panose="020B0604020202020204" pitchFamily="34" charset="0"/>
              <a:buAutoNum type="alphaLcParenR"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Product feasibility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Business concept statement: 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Product: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Target market:</a:t>
            </a: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Why this new venture? </a:t>
            </a: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Special feature</a:t>
            </a: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team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 value proposition</a:t>
            </a: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buClr>
                <a:srgbClr val="555555"/>
              </a:buClr>
              <a:buSzPts val="1050"/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b) Industry feasibility</a:t>
            </a:r>
          </a:p>
          <a:p>
            <a:pPr marL="0" lvl="0" indent="0">
              <a:lnSpc>
                <a:spcPct val="107000"/>
              </a:lnSpc>
              <a:buClr>
                <a:srgbClr val="555555"/>
              </a:buClr>
              <a:buSzPts val="1050"/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c) Organisational feasibility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Clr>
                <a:srgbClr val="555555"/>
              </a:buClr>
              <a:buSzPts val="1050"/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d) Financial feasibility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Clr>
                <a:srgbClr val="555555"/>
              </a:buClr>
              <a:buSzPts val="1050"/>
              <a:buFont typeface="Helvetica" panose="020B0604020202020204" pitchFamily="34" charset="0"/>
              <a:buAutoNum type="alphaLcParenR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57127-CD6B-43D2-BC22-86347AB81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Feasibility analysis</a:t>
            </a:r>
          </a:p>
        </p:txBody>
      </p:sp>
      <p:sp>
        <p:nvSpPr>
          <p:cNvPr id="17" name="Right Triangle 16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169407F-2DEB-44D2-A713-B9E55936FBDA}"/>
              </a:ext>
            </a:extLst>
          </p:cNvPr>
          <p:cNvSpPr txBox="1"/>
          <p:nvPr/>
        </p:nvSpPr>
        <p:spPr>
          <a:xfrm>
            <a:off x="4163602" y="6467834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15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1F2E992D-2383-453A-B5BC-DAE58472820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40659" y="0"/>
            <a:ext cx="3695272" cy="2078591"/>
          </a:xfrm>
          <a:prstGeom prst="rect">
            <a:avLst/>
          </a:prstGeom>
          <a:effectLst>
            <a:glow>
              <a:schemeClr val="accent1"/>
            </a:glow>
          </a:effectLst>
        </p:spPr>
      </p:pic>
      <p:pic>
        <p:nvPicPr>
          <p:cNvPr id="7170" name="Picture 2" descr="Feasibility Study in Software Engineering – ScienceSoft">
            <a:extLst>
              <a:ext uri="{FF2B5EF4-FFF2-40B4-BE49-F238E27FC236}">
                <a16:creationId xmlns:a16="http://schemas.microsoft.com/office/drawing/2014/main" id="{768C5563-E8B6-47EA-9DEB-6FC5077863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3360" y="3429000"/>
            <a:ext cx="8171505" cy="237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6">
            <a:hlinkClick r:id="" action="ppaction://media"/>
            <a:extLst>
              <a:ext uri="{FF2B5EF4-FFF2-40B4-BE49-F238E27FC236}">
                <a16:creationId xmlns:a16="http://schemas.microsoft.com/office/drawing/2014/main" id="{816E3899-5408-44E9-92F4-79711C9A24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782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4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ight Triangle 15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hape 2587">
            <a:extLst>
              <a:ext uri="{FF2B5EF4-FFF2-40B4-BE49-F238E27FC236}">
                <a16:creationId xmlns:a16="http://schemas.microsoft.com/office/drawing/2014/main" id="{EE5DF779-213D-488E-B197-C562A0A4041D}"/>
              </a:ext>
            </a:extLst>
          </p:cNvPr>
          <p:cNvSpPr/>
          <p:nvPr/>
        </p:nvSpPr>
        <p:spPr>
          <a:xfrm>
            <a:off x="6443090" y="5250406"/>
            <a:ext cx="434988" cy="4349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81" y="19846"/>
                </a:moveTo>
                <a:lnTo>
                  <a:pt x="9413" y="12882"/>
                </a:lnTo>
                <a:lnTo>
                  <a:pt x="19655" y="2640"/>
                </a:lnTo>
                <a:cubicBezTo>
                  <a:pt x="19655" y="2640"/>
                  <a:pt x="12281" y="19846"/>
                  <a:pt x="12281" y="19846"/>
                </a:cubicBezTo>
                <a:close/>
                <a:moveTo>
                  <a:pt x="1755" y="9320"/>
                </a:moveTo>
                <a:lnTo>
                  <a:pt x="18960" y="1945"/>
                </a:lnTo>
                <a:lnTo>
                  <a:pt x="8719" y="12187"/>
                </a:lnTo>
                <a:cubicBezTo>
                  <a:pt x="8719" y="12187"/>
                  <a:pt x="1755" y="9320"/>
                  <a:pt x="1755" y="9320"/>
                </a:cubicBezTo>
                <a:close/>
                <a:moveTo>
                  <a:pt x="21600" y="491"/>
                </a:moveTo>
                <a:cubicBezTo>
                  <a:pt x="21600" y="220"/>
                  <a:pt x="21380" y="0"/>
                  <a:pt x="21109" y="0"/>
                </a:cubicBezTo>
                <a:cubicBezTo>
                  <a:pt x="21034" y="0"/>
                  <a:pt x="20964" y="20"/>
                  <a:pt x="20900" y="52"/>
                </a:cubicBezTo>
                <a:lnTo>
                  <a:pt x="20898" y="48"/>
                </a:lnTo>
                <a:lnTo>
                  <a:pt x="302" y="8875"/>
                </a:lnTo>
                <a:cubicBezTo>
                  <a:pt x="301" y="8875"/>
                  <a:pt x="299" y="8876"/>
                  <a:pt x="297" y="8877"/>
                </a:cubicBezTo>
                <a:lnTo>
                  <a:pt x="280" y="8885"/>
                </a:lnTo>
                <a:lnTo>
                  <a:pt x="281" y="8887"/>
                </a:lnTo>
                <a:cubicBezTo>
                  <a:pt x="116" y="8967"/>
                  <a:pt x="0" y="9132"/>
                  <a:pt x="0" y="9327"/>
                </a:cubicBezTo>
                <a:cubicBezTo>
                  <a:pt x="0" y="9550"/>
                  <a:pt x="151" y="9731"/>
                  <a:pt x="355" y="9791"/>
                </a:cubicBezTo>
                <a:lnTo>
                  <a:pt x="353" y="9799"/>
                </a:lnTo>
                <a:lnTo>
                  <a:pt x="8462" y="13138"/>
                </a:lnTo>
                <a:lnTo>
                  <a:pt x="11801" y="21248"/>
                </a:lnTo>
                <a:lnTo>
                  <a:pt x="11809" y="21245"/>
                </a:lnTo>
                <a:cubicBezTo>
                  <a:pt x="11869" y="21449"/>
                  <a:pt x="12050" y="21600"/>
                  <a:pt x="12273" y="21600"/>
                </a:cubicBezTo>
                <a:cubicBezTo>
                  <a:pt x="12468" y="21600"/>
                  <a:pt x="12634" y="21484"/>
                  <a:pt x="12713" y="21319"/>
                </a:cubicBezTo>
                <a:lnTo>
                  <a:pt x="12716" y="21320"/>
                </a:lnTo>
                <a:lnTo>
                  <a:pt x="12723" y="21303"/>
                </a:lnTo>
                <a:cubicBezTo>
                  <a:pt x="12724" y="21301"/>
                  <a:pt x="12725" y="21300"/>
                  <a:pt x="12725" y="21298"/>
                </a:cubicBezTo>
                <a:lnTo>
                  <a:pt x="21553" y="702"/>
                </a:lnTo>
                <a:lnTo>
                  <a:pt x="21547" y="699"/>
                </a:lnTo>
                <a:cubicBezTo>
                  <a:pt x="21578" y="636"/>
                  <a:pt x="21600" y="567"/>
                  <a:pt x="21600" y="491"/>
                </a:cubicBezTo>
                <a:moveTo>
                  <a:pt x="7855" y="16200"/>
                </a:moveTo>
                <a:cubicBezTo>
                  <a:pt x="7719" y="16200"/>
                  <a:pt x="7596" y="16255"/>
                  <a:pt x="7507" y="16344"/>
                </a:cubicBezTo>
                <a:lnTo>
                  <a:pt x="6035" y="17817"/>
                </a:lnTo>
                <a:cubicBezTo>
                  <a:pt x="5946" y="17905"/>
                  <a:pt x="5891" y="18029"/>
                  <a:pt x="5891" y="18164"/>
                </a:cubicBezTo>
                <a:cubicBezTo>
                  <a:pt x="5891" y="18435"/>
                  <a:pt x="6111" y="18655"/>
                  <a:pt x="6382" y="18655"/>
                </a:cubicBezTo>
                <a:cubicBezTo>
                  <a:pt x="6517" y="18655"/>
                  <a:pt x="6640" y="18600"/>
                  <a:pt x="6729" y="18511"/>
                </a:cubicBezTo>
                <a:lnTo>
                  <a:pt x="8202" y="17038"/>
                </a:lnTo>
                <a:cubicBezTo>
                  <a:pt x="8291" y="16950"/>
                  <a:pt x="8345" y="16827"/>
                  <a:pt x="8345" y="16691"/>
                </a:cubicBezTo>
                <a:cubicBezTo>
                  <a:pt x="8345" y="16420"/>
                  <a:pt x="8126" y="16200"/>
                  <a:pt x="7855" y="16200"/>
                </a:cubicBezTo>
                <a:moveTo>
                  <a:pt x="7855" y="14237"/>
                </a:moveTo>
                <a:cubicBezTo>
                  <a:pt x="7855" y="13966"/>
                  <a:pt x="7635" y="13745"/>
                  <a:pt x="7364" y="13745"/>
                </a:cubicBezTo>
                <a:cubicBezTo>
                  <a:pt x="7228" y="13745"/>
                  <a:pt x="7105" y="13801"/>
                  <a:pt x="7017" y="13889"/>
                </a:cubicBezTo>
                <a:lnTo>
                  <a:pt x="2107" y="18798"/>
                </a:lnTo>
                <a:cubicBezTo>
                  <a:pt x="2019" y="18888"/>
                  <a:pt x="1964" y="19011"/>
                  <a:pt x="1964" y="19145"/>
                </a:cubicBezTo>
                <a:cubicBezTo>
                  <a:pt x="1964" y="19417"/>
                  <a:pt x="2184" y="19636"/>
                  <a:pt x="2455" y="19636"/>
                </a:cubicBezTo>
                <a:cubicBezTo>
                  <a:pt x="2590" y="19636"/>
                  <a:pt x="2713" y="19582"/>
                  <a:pt x="2802" y="19493"/>
                </a:cubicBezTo>
                <a:lnTo>
                  <a:pt x="7711" y="14583"/>
                </a:lnTo>
                <a:cubicBezTo>
                  <a:pt x="7800" y="14495"/>
                  <a:pt x="7855" y="14372"/>
                  <a:pt x="7855" y="14237"/>
                </a:cubicBezTo>
                <a:moveTo>
                  <a:pt x="4765" y="14583"/>
                </a:moveTo>
                <a:lnTo>
                  <a:pt x="5256" y="14093"/>
                </a:lnTo>
                <a:cubicBezTo>
                  <a:pt x="5345" y="14004"/>
                  <a:pt x="5400" y="13881"/>
                  <a:pt x="5400" y="13745"/>
                </a:cubicBezTo>
                <a:cubicBezTo>
                  <a:pt x="5400" y="13475"/>
                  <a:pt x="5180" y="13255"/>
                  <a:pt x="4909" y="13255"/>
                </a:cubicBezTo>
                <a:cubicBezTo>
                  <a:pt x="4774" y="13255"/>
                  <a:pt x="4651" y="13310"/>
                  <a:pt x="4562" y="13398"/>
                </a:cubicBezTo>
                <a:lnTo>
                  <a:pt x="4071" y="13889"/>
                </a:lnTo>
                <a:cubicBezTo>
                  <a:pt x="3982" y="13979"/>
                  <a:pt x="3927" y="14101"/>
                  <a:pt x="3927" y="14237"/>
                </a:cubicBezTo>
                <a:cubicBezTo>
                  <a:pt x="3927" y="14507"/>
                  <a:pt x="4147" y="14727"/>
                  <a:pt x="4418" y="14727"/>
                </a:cubicBezTo>
                <a:cubicBezTo>
                  <a:pt x="4554" y="14727"/>
                  <a:pt x="4676" y="14673"/>
                  <a:pt x="4765" y="1458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" name="Shape 2590">
            <a:extLst>
              <a:ext uri="{FF2B5EF4-FFF2-40B4-BE49-F238E27FC236}">
                <a16:creationId xmlns:a16="http://schemas.microsoft.com/office/drawing/2014/main" id="{6F3283C8-7DBF-41F9-9997-9D60C5D39622}"/>
              </a:ext>
            </a:extLst>
          </p:cNvPr>
          <p:cNvSpPr/>
          <p:nvPr/>
        </p:nvSpPr>
        <p:spPr>
          <a:xfrm>
            <a:off x="4785740" y="1245198"/>
            <a:ext cx="434988" cy="4349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9"/>
                  <a:pt x="19636" y="20619"/>
                </a:cubicBezTo>
                <a:lnTo>
                  <a:pt x="1964" y="20619"/>
                </a:lnTo>
                <a:cubicBezTo>
                  <a:pt x="1422" y="20619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7855" y="6382"/>
                </a:moveTo>
                <a:cubicBezTo>
                  <a:pt x="7313" y="6382"/>
                  <a:pt x="6873" y="5943"/>
                  <a:pt x="6873" y="5400"/>
                </a:cubicBezTo>
                <a:cubicBezTo>
                  <a:pt x="6873" y="4858"/>
                  <a:pt x="7313" y="4418"/>
                  <a:pt x="7855" y="4418"/>
                </a:cubicBezTo>
                <a:cubicBezTo>
                  <a:pt x="8396" y="4418"/>
                  <a:pt x="8836" y="4858"/>
                  <a:pt x="8836" y="5400"/>
                </a:cubicBezTo>
                <a:cubicBezTo>
                  <a:pt x="8836" y="5943"/>
                  <a:pt x="8396" y="6382"/>
                  <a:pt x="7855" y="6382"/>
                </a:cubicBezTo>
                <a:moveTo>
                  <a:pt x="18164" y="4909"/>
                </a:moveTo>
                <a:lnTo>
                  <a:pt x="9749" y="4909"/>
                </a:lnTo>
                <a:cubicBezTo>
                  <a:pt x="9530" y="4064"/>
                  <a:pt x="8768" y="3436"/>
                  <a:pt x="7855" y="3436"/>
                </a:cubicBezTo>
                <a:cubicBezTo>
                  <a:pt x="6941" y="3436"/>
                  <a:pt x="6180" y="4064"/>
                  <a:pt x="5960" y="4909"/>
                </a:cubicBezTo>
                <a:lnTo>
                  <a:pt x="3436" y="4909"/>
                </a:lnTo>
                <a:cubicBezTo>
                  <a:pt x="3165" y="4909"/>
                  <a:pt x="2945" y="5129"/>
                  <a:pt x="2945" y="5400"/>
                </a:cubicBezTo>
                <a:cubicBezTo>
                  <a:pt x="2945" y="5672"/>
                  <a:pt x="3165" y="5891"/>
                  <a:pt x="3436" y="5891"/>
                </a:cubicBezTo>
                <a:lnTo>
                  <a:pt x="5960" y="5891"/>
                </a:lnTo>
                <a:cubicBezTo>
                  <a:pt x="6180" y="6737"/>
                  <a:pt x="6941" y="7364"/>
                  <a:pt x="7855" y="7364"/>
                </a:cubicBezTo>
                <a:cubicBezTo>
                  <a:pt x="8768" y="7364"/>
                  <a:pt x="9530" y="6737"/>
                  <a:pt x="9749" y="5891"/>
                </a:cubicBezTo>
                <a:lnTo>
                  <a:pt x="18164" y="5891"/>
                </a:lnTo>
                <a:cubicBezTo>
                  <a:pt x="18435" y="5891"/>
                  <a:pt x="18655" y="5672"/>
                  <a:pt x="18655" y="5400"/>
                </a:cubicBezTo>
                <a:cubicBezTo>
                  <a:pt x="18655" y="5129"/>
                  <a:pt x="18435" y="4909"/>
                  <a:pt x="18164" y="4909"/>
                </a:cubicBezTo>
                <a:moveTo>
                  <a:pt x="14727" y="11782"/>
                </a:moveTo>
                <a:cubicBezTo>
                  <a:pt x="14186" y="11782"/>
                  <a:pt x="13745" y="11342"/>
                  <a:pt x="13745" y="10800"/>
                </a:cubicBezTo>
                <a:cubicBezTo>
                  <a:pt x="13745" y="10258"/>
                  <a:pt x="14186" y="9818"/>
                  <a:pt x="14727" y="9818"/>
                </a:cubicBezTo>
                <a:cubicBezTo>
                  <a:pt x="15269" y="9818"/>
                  <a:pt x="15709" y="10258"/>
                  <a:pt x="15709" y="10800"/>
                </a:cubicBezTo>
                <a:cubicBezTo>
                  <a:pt x="15709" y="11342"/>
                  <a:pt x="15269" y="11782"/>
                  <a:pt x="14727" y="11782"/>
                </a:cubicBezTo>
                <a:moveTo>
                  <a:pt x="18164" y="10310"/>
                </a:moveTo>
                <a:lnTo>
                  <a:pt x="16621" y="10310"/>
                </a:lnTo>
                <a:cubicBezTo>
                  <a:pt x="16402" y="9464"/>
                  <a:pt x="15641" y="8836"/>
                  <a:pt x="14727" y="8836"/>
                </a:cubicBezTo>
                <a:cubicBezTo>
                  <a:pt x="13814" y="8836"/>
                  <a:pt x="13052" y="9464"/>
                  <a:pt x="12833" y="10310"/>
                </a:cubicBezTo>
                <a:lnTo>
                  <a:pt x="3436" y="10310"/>
                </a:lnTo>
                <a:cubicBezTo>
                  <a:pt x="3165" y="10310"/>
                  <a:pt x="2945" y="10529"/>
                  <a:pt x="2945" y="10800"/>
                </a:cubicBezTo>
                <a:cubicBezTo>
                  <a:pt x="2945" y="11072"/>
                  <a:pt x="3165" y="11291"/>
                  <a:pt x="3436" y="11291"/>
                </a:cubicBezTo>
                <a:lnTo>
                  <a:pt x="12833" y="11291"/>
                </a:lnTo>
                <a:cubicBezTo>
                  <a:pt x="13052" y="12137"/>
                  <a:pt x="13814" y="12764"/>
                  <a:pt x="14727" y="12764"/>
                </a:cubicBezTo>
                <a:cubicBezTo>
                  <a:pt x="15641" y="12764"/>
                  <a:pt x="16402" y="12137"/>
                  <a:pt x="16621" y="11291"/>
                </a:cubicBezTo>
                <a:lnTo>
                  <a:pt x="18164" y="11291"/>
                </a:lnTo>
                <a:cubicBezTo>
                  <a:pt x="18435" y="11291"/>
                  <a:pt x="18655" y="11072"/>
                  <a:pt x="18655" y="10800"/>
                </a:cubicBezTo>
                <a:cubicBezTo>
                  <a:pt x="18655" y="10529"/>
                  <a:pt x="18435" y="10310"/>
                  <a:pt x="18164" y="10310"/>
                </a:cubicBezTo>
                <a:moveTo>
                  <a:pt x="9818" y="17182"/>
                </a:moveTo>
                <a:cubicBezTo>
                  <a:pt x="9276" y="17182"/>
                  <a:pt x="8836" y="16743"/>
                  <a:pt x="8836" y="16200"/>
                </a:cubicBezTo>
                <a:cubicBezTo>
                  <a:pt x="8836" y="15658"/>
                  <a:pt x="9276" y="15218"/>
                  <a:pt x="9818" y="15218"/>
                </a:cubicBezTo>
                <a:cubicBezTo>
                  <a:pt x="10360" y="15218"/>
                  <a:pt x="10800" y="15658"/>
                  <a:pt x="10800" y="16200"/>
                </a:cubicBezTo>
                <a:cubicBezTo>
                  <a:pt x="10800" y="16743"/>
                  <a:pt x="10360" y="17182"/>
                  <a:pt x="9818" y="17182"/>
                </a:cubicBezTo>
                <a:moveTo>
                  <a:pt x="18164" y="15709"/>
                </a:moveTo>
                <a:lnTo>
                  <a:pt x="11712" y="15709"/>
                </a:lnTo>
                <a:cubicBezTo>
                  <a:pt x="11493" y="14863"/>
                  <a:pt x="10732" y="14237"/>
                  <a:pt x="9818" y="14237"/>
                </a:cubicBezTo>
                <a:cubicBezTo>
                  <a:pt x="8904" y="14237"/>
                  <a:pt x="8143" y="14863"/>
                  <a:pt x="7924" y="15709"/>
                </a:cubicBezTo>
                <a:lnTo>
                  <a:pt x="3436" y="15709"/>
                </a:lnTo>
                <a:cubicBezTo>
                  <a:pt x="3165" y="15709"/>
                  <a:pt x="2945" y="15929"/>
                  <a:pt x="2945" y="16200"/>
                </a:cubicBezTo>
                <a:cubicBezTo>
                  <a:pt x="2945" y="16472"/>
                  <a:pt x="3165" y="16691"/>
                  <a:pt x="3436" y="16691"/>
                </a:cubicBezTo>
                <a:lnTo>
                  <a:pt x="7924" y="16691"/>
                </a:lnTo>
                <a:cubicBezTo>
                  <a:pt x="8143" y="17537"/>
                  <a:pt x="8904" y="18164"/>
                  <a:pt x="9818" y="18164"/>
                </a:cubicBezTo>
                <a:cubicBezTo>
                  <a:pt x="10732" y="18164"/>
                  <a:pt x="11493" y="17537"/>
                  <a:pt x="11712" y="16691"/>
                </a:cubicBezTo>
                <a:lnTo>
                  <a:pt x="18164" y="16691"/>
                </a:lnTo>
                <a:cubicBezTo>
                  <a:pt x="18435" y="16691"/>
                  <a:pt x="18655" y="16472"/>
                  <a:pt x="18655" y="16200"/>
                </a:cubicBezTo>
                <a:cubicBezTo>
                  <a:pt x="18655" y="15929"/>
                  <a:pt x="18435" y="15709"/>
                  <a:pt x="18164" y="15709"/>
                </a:cubicBezTo>
              </a:path>
            </a:pathLst>
          </a:custGeom>
          <a:solidFill>
            <a:schemeClr val="bg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8378318-1B52-43A8-A8E3-2B7441FA4ED6}"/>
              </a:ext>
            </a:extLst>
          </p:cNvPr>
          <p:cNvSpPr txBox="1"/>
          <p:nvPr/>
        </p:nvSpPr>
        <p:spPr>
          <a:xfrm>
            <a:off x="2504260" y="398654"/>
            <a:ext cx="64893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Business Model</a:t>
            </a:r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02D9BED2-E0CA-4E48-BAC5-83258880EF21}"/>
              </a:ext>
            </a:extLst>
          </p:cNvPr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C0C2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C1DEDD-653E-4488-B1F8-ECDA81D81278}"/>
              </a:ext>
            </a:extLst>
          </p:cNvPr>
          <p:cNvSpPr txBox="1"/>
          <p:nvPr/>
        </p:nvSpPr>
        <p:spPr>
          <a:xfrm>
            <a:off x="3847934" y="6480134"/>
            <a:ext cx="6102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20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F5CF3500-965A-48FB-9CF2-0A76EB0A27BF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40659" y="0"/>
            <a:ext cx="3695272" cy="2078591"/>
          </a:xfrm>
          <a:custGeom>
            <a:avLst/>
            <a:gdLst>
              <a:gd name="connsiteX0" fmla="*/ 0 w 7875660"/>
              <a:gd name="connsiteY0" fmla="*/ 0 h 6858000"/>
              <a:gd name="connsiteX1" fmla="*/ 3556315 w 7875660"/>
              <a:gd name="connsiteY1" fmla="*/ 0 h 6858000"/>
              <a:gd name="connsiteX2" fmla="*/ 7875660 w 7875660"/>
              <a:gd name="connsiteY2" fmla="*/ 6858000 h 6858000"/>
              <a:gd name="connsiteX3" fmla="*/ 0 w 78756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5660" h="6858000">
                <a:moveTo>
                  <a:pt x="0" y="0"/>
                </a:moveTo>
                <a:lnTo>
                  <a:pt x="3556315" y="0"/>
                </a:lnTo>
                <a:lnTo>
                  <a:pt x="7875660" y="6858000"/>
                </a:lnTo>
                <a:lnTo>
                  <a:pt x="0" y="6858000"/>
                </a:lnTo>
                <a:close/>
              </a:path>
            </a:pathLst>
          </a:custGeom>
          <a:effectLst>
            <a:glow>
              <a:schemeClr val="accent1"/>
            </a:glow>
          </a:effec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302F5EC6-7379-4617-977F-36B906C3D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919" y="613088"/>
            <a:ext cx="4553622" cy="1600200"/>
          </a:xfrm>
        </p:spPr>
        <p:txBody>
          <a:bodyPr/>
          <a:lstStyle/>
          <a:p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he b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usiness model canvas was created by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Osterwald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and Pigneur (2010) to synthetise a business strategy to improve competitive advantage. </a:t>
            </a:r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603F48F-877B-45FE-AD96-C31AB4A536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472" y="2300600"/>
            <a:ext cx="3932237" cy="381158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key parts of the model applied to the business proposal include: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Value proposition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Customer Segments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Customer relationships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Channels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Key partners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Activities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Resources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Cost structure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Revenue stream</a:t>
            </a:r>
            <a:endParaRPr lang="en-GB" dirty="0"/>
          </a:p>
        </p:txBody>
      </p:sp>
      <p:pic>
        <p:nvPicPr>
          <p:cNvPr id="8194" name="Picture 2" descr="Defining Healthy Menus – What Restaurants Need to Know | Modern Restaurant  Management | The Business of Eating &amp;amp; Restaurant Management News">
            <a:extLst>
              <a:ext uri="{FF2B5EF4-FFF2-40B4-BE49-F238E27FC236}">
                <a16:creationId xmlns:a16="http://schemas.microsoft.com/office/drawing/2014/main" id="{32DF1611-034B-459A-B042-4BC5290468EA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6" r="15436"/>
          <a:stretch>
            <a:fillRect/>
          </a:stretch>
        </p:blipFill>
        <p:spPr bwMode="auto">
          <a:xfrm>
            <a:off x="8533261" y="2473540"/>
            <a:ext cx="3391724" cy="3201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The 10 Healthiest Choices at Your Favorite Fast-Food Restaurants - TheStreet">
            <a:extLst>
              <a:ext uri="{FF2B5EF4-FFF2-40B4-BE49-F238E27FC236}">
                <a16:creationId xmlns:a16="http://schemas.microsoft.com/office/drawing/2014/main" id="{9E0A189A-FF59-4AF8-AC9E-5371D589ED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865" y="2701861"/>
            <a:ext cx="4934092" cy="2775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7">
            <a:hlinkClick r:id="" action="ppaction://media"/>
            <a:extLst>
              <a:ext uri="{FF2B5EF4-FFF2-40B4-BE49-F238E27FC236}">
                <a16:creationId xmlns:a16="http://schemas.microsoft.com/office/drawing/2014/main" id="{0DC5FB75-52E1-4A90-A893-1460038416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873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862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ight Triangle 15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hape 2587">
            <a:extLst>
              <a:ext uri="{FF2B5EF4-FFF2-40B4-BE49-F238E27FC236}">
                <a16:creationId xmlns:a16="http://schemas.microsoft.com/office/drawing/2014/main" id="{EE5DF779-213D-488E-B197-C562A0A4041D}"/>
              </a:ext>
            </a:extLst>
          </p:cNvPr>
          <p:cNvSpPr/>
          <p:nvPr/>
        </p:nvSpPr>
        <p:spPr>
          <a:xfrm>
            <a:off x="6443090" y="5250406"/>
            <a:ext cx="434988" cy="4349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81" y="19846"/>
                </a:moveTo>
                <a:lnTo>
                  <a:pt x="9413" y="12882"/>
                </a:lnTo>
                <a:lnTo>
                  <a:pt x="19655" y="2640"/>
                </a:lnTo>
                <a:cubicBezTo>
                  <a:pt x="19655" y="2640"/>
                  <a:pt x="12281" y="19846"/>
                  <a:pt x="12281" y="19846"/>
                </a:cubicBezTo>
                <a:close/>
                <a:moveTo>
                  <a:pt x="1755" y="9320"/>
                </a:moveTo>
                <a:lnTo>
                  <a:pt x="18960" y="1945"/>
                </a:lnTo>
                <a:lnTo>
                  <a:pt x="8719" y="12187"/>
                </a:lnTo>
                <a:cubicBezTo>
                  <a:pt x="8719" y="12187"/>
                  <a:pt x="1755" y="9320"/>
                  <a:pt x="1755" y="9320"/>
                </a:cubicBezTo>
                <a:close/>
                <a:moveTo>
                  <a:pt x="21600" y="491"/>
                </a:moveTo>
                <a:cubicBezTo>
                  <a:pt x="21600" y="220"/>
                  <a:pt x="21380" y="0"/>
                  <a:pt x="21109" y="0"/>
                </a:cubicBezTo>
                <a:cubicBezTo>
                  <a:pt x="21034" y="0"/>
                  <a:pt x="20964" y="20"/>
                  <a:pt x="20900" y="52"/>
                </a:cubicBezTo>
                <a:lnTo>
                  <a:pt x="20898" y="48"/>
                </a:lnTo>
                <a:lnTo>
                  <a:pt x="302" y="8875"/>
                </a:lnTo>
                <a:cubicBezTo>
                  <a:pt x="301" y="8875"/>
                  <a:pt x="299" y="8876"/>
                  <a:pt x="297" y="8877"/>
                </a:cubicBezTo>
                <a:lnTo>
                  <a:pt x="280" y="8885"/>
                </a:lnTo>
                <a:lnTo>
                  <a:pt x="281" y="8887"/>
                </a:lnTo>
                <a:cubicBezTo>
                  <a:pt x="116" y="8967"/>
                  <a:pt x="0" y="9132"/>
                  <a:pt x="0" y="9327"/>
                </a:cubicBezTo>
                <a:cubicBezTo>
                  <a:pt x="0" y="9550"/>
                  <a:pt x="151" y="9731"/>
                  <a:pt x="355" y="9791"/>
                </a:cubicBezTo>
                <a:lnTo>
                  <a:pt x="353" y="9799"/>
                </a:lnTo>
                <a:lnTo>
                  <a:pt x="8462" y="13138"/>
                </a:lnTo>
                <a:lnTo>
                  <a:pt x="11801" y="21248"/>
                </a:lnTo>
                <a:lnTo>
                  <a:pt x="11809" y="21245"/>
                </a:lnTo>
                <a:cubicBezTo>
                  <a:pt x="11869" y="21449"/>
                  <a:pt x="12050" y="21600"/>
                  <a:pt x="12273" y="21600"/>
                </a:cubicBezTo>
                <a:cubicBezTo>
                  <a:pt x="12468" y="21600"/>
                  <a:pt x="12634" y="21484"/>
                  <a:pt x="12713" y="21319"/>
                </a:cubicBezTo>
                <a:lnTo>
                  <a:pt x="12716" y="21320"/>
                </a:lnTo>
                <a:lnTo>
                  <a:pt x="12723" y="21303"/>
                </a:lnTo>
                <a:cubicBezTo>
                  <a:pt x="12724" y="21301"/>
                  <a:pt x="12725" y="21300"/>
                  <a:pt x="12725" y="21298"/>
                </a:cubicBezTo>
                <a:lnTo>
                  <a:pt x="21553" y="702"/>
                </a:lnTo>
                <a:lnTo>
                  <a:pt x="21547" y="699"/>
                </a:lnTo>
                <a:cubicBezTo>
                  <a:pt x="21578" y="636"/>
                  <a:pt x="21600" y="567"/>
                  <a:pt x="21600" y="491"/>
                </a:cubicBezTo>
                <a:moveTo>
                  <a:pt x="7855" y="16200"/>
                </a:moveTo>
                <a:cubicBezTo>
                  <a:pt x="7719" y="16200"/>
                  <a:pt x="7596" y="16255"/>
                  <a:pt x="7507" y="16344"/>
                </a:cubicBezTo>
                <a:lnTo>
                  <a:pt x="6035" y="17817"/>
                </a:lnTo>
                <a:cubicBezTo>
                  <a:pt x="5946" y="17905"/>
                  <a:pt x="5891" y="18029"/>
                  <a:pt x="5891" y="18164"/>
                </a:cubicBezTo>
                <a:cubicBezTo>
                  <a:pt x="5891" y="18435"/>
                  <a:pt x="6111" y="18655"/>
                  <a:pt x="6382" y="18655"/>
                </a:cubicBezTo>
                <a:cubicBezTo>
                  <a:pt x="6517" y="18655"/>
                  <a:pt x="6640" y="18600"/>
                  <a:pt x="6729" y="18511"/>
                </a:cubicBezTo>
                <a:lnTo>
                  <a:pt x="8202" y="17038"/>
                </a:lnTo>
                <a:cubicBezTo>
                  <a:pt x="8291" y="16950"/>
                  <a:pt x="8345" y="16827"/>
                  <a:pt x="8345" y="16691"/>
                </a:cubicBezTo>
                <a:cubicBezTo>
                  <a:pt x="8345" y="16420"/>
                  <a:pt x="8126" y="16200"/>
                  <a:pt x="7855" y="16200"/>
                </a:cubicBezTo>
                <a:moveTo>
                  <a:pt x="7855" y="14237"/>
                </a:moveTo>
                <a:cubicBezTo>
                  <a:pt x="7855" y="13966"/>
                  <a:pt x="7635" y="13745"/>
                  <a:pt x="7364" y="13745"/>
                </a:cubicBezTo>
                <a:cubicBezTo>
                  <a:pt x="7228" y="13745"/>
                  <a:pt x="7105" y="13801"/>
                  <a:pt x="7017" y="13889"/>
                </a:cubicBezTo>
                <a:lnTo>
                  <a:pt x="2107" y="18798"/>
                </a:lnTo>
                <a:cubicBezTo>
                  <a:pt x="2019" y="18888"/>
                  <a:pt x="1964" y="19011"/>
                  <a:pt x="1964" y="19145"/>
                </a:cubicBezTo>
                <a:cubicBezTo>
                  <a:pt x="1964" y="19417"/>
                  <a:pt x="2184" y="19636"/>
                  <a:pt x="2455" y="19636"/>
                </a:cubicBezTo>
                <a:cubicBezTo>
                  <a:pt x="2590" y="19636"/>
                  <a:pt x="2713" y="19582"/>
                  <a:pt x="2802" y="19493"/>
                </a:cubicBezTo>
                <a:lnTo>
                  <a:pt x="7711" y="14583"/>
                </a:lnTo>
                <a:cubicBezTo>
                  <a:pt x="7800" y="14495"/>
                  <a:pt x="7855" y="14372"/>
                  <a:pt x="7855" y="14237"/>
                </a:cubicBezTo>
                <a:moveTo>
                  <a:pt x="4765" y="14583"/>
                </a:moveTo>
                <a:lnTo>
                  <a:pt x="5256" y="14093"/>
                </a:lnTo>
                <a:cubicBezTo>
                  <a:pt x="5345" y="14004"/>
                  <a:pt x="5400" y="13881"/>
                  <a:pt x="5400" y="13745"/>
                </a:cubicBezTo>
                <a:cubicBezTo>
                  <a:pt x="5400" y="13475"/>
                  <a:pt x="5180" y="13255"/>
                  <a:pt x="4909" y="13255"/>
                </a:cubicBezTo>
                <a:cubicBezTo>
                  <a:pt x="4774" y="13255"/>
                  <a:pt x="4651" y="13310"/>
                  <a:pt x="4562" y="13398"/>
                </a:cubicBezTo>
                <a:lnTo>
                  <a:pt x="4071" y="13889"/>
                </a:lnTo>
                <a:cubicBezTo>
                  <a:pt x="3982" y="13979"/>
                  <a:pt x="3927" y="14101"/>
                  <a:pt x="3927" y="14237"/>
                </a:cubicBezTo>
                <a:cubicBezTo>
                  <a:pt x="3927" y="14507"/>
                  <a:pt x="4147" y="14727"/>
                  <a:pt x="4418" y="14727"/>
                </a:cubicBezTo>
                <a:cubicBezTo>
                  <a:pt x="4554" y="14727"/>
                  <a:pt x="4676" y="14673"/>
                  <a:pt x="4765" y="1458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" name="Shape 2590">
            <a:extLst>
              <a:ext uri="{FF2B5EF4-FFF2-40B4-BE49-F238E27FC236}">
                <a16:creationId xmlns:a16="http://schemas.microsoft.com/office/drawing/2014/main" id="{6F3283C8-7DBF-41F9-9997-9D60C5D39622}"/>
              </a:ext>
            </a:extLst>
          </p:cNvPr>
          <p:cNvSpPr/>
          <p:nvPr/>
        </p:nvSpPr>
        <p:spPr>
          <a:xfrm>
            <a:off x="4785740" y="1245198"/>
            <a:ext cx="434988" cy="4349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9"/>
                  <a:pt x="19636" y="20619"/>
                </a:cubicBezTo>
                <a:lnTo>
                  <a:pt x="1964" y="20619"/>
                </a:lnTo>
                <a:cubicBezTo>
                  <a:pt x="1422" y="20619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7855" y="6382"/>
                </a:moveTo>
                <a:cubicBezTo>
                  <a:pt x="7313" y="6382"/>
                  <a:pt x="6873" y="5943"/>
                  <a:pt x="6873" y="5400"/>
                </a:cubicBezTo>
                <a:cubicBezTo>
                  <a:pt x="6873" y="4858"/>
                  <a:pt x="7313" y="4418"/>
                  <a:pt x="7855" y="4418"/>
                </a:cubicBezTo>
                <a:cubicBezTo>
                  <a:pt x="8396" y="4418"/>
                  <a:pt x="8836" y="4858"/>
                  <a:pt x="8836" y="5400"/>
                </a:cubicBezTo>
                <a:cubicBezTo>
                  <a:pt x="8836" y="5943"/>
                  <a:pt x="8396" y="6382"/>
                  <a:pt x="7855" y="6382"/>
                </a:cubicBezTo>
                <a:moveTo>
                  <a:pt x="18164" y="4909"/>
                </a:moveTo>
                <a:lnTo>
                  <a:pt x="9749" y="4909"/>
                </a:lnTo>
                <a:cubicBezTo>
                  <a:pt x="9530" y="4064"/>
                  <a:pt x="8768" y="3436"/>
                  <a:pt x="7855" y="3436"/>
                </a:cubicBezTo>
                <a:cubicBezTo>
                  <a:pt x="6941" y="3436"/>
                  <a:pt x="6180" y="4064"/>
                  <a:pt x="5960" y="4909"/>
                </a:cubicBezTo>
                <a:lnTo>
                  <a:pt x="3436" y="4909"/>
                </a:lnTo>
                <a:cubicBezTo>
                  <a:pt x="3165" y="4909"/>
                  <a:pt x="2945" y="5129"/>
                  <a:pt x="2945" y="5400"/>
                </a:cubicBezTo>
                <a:cubicBezTo>
                  <a:pt x="2945" y="5672"/>
                  <a:pt x="3165" y="5891"/>
                  <a:pt x="3436" y="5891"/>
                </a:cubicBezTo>
                <a:lnTo>
                  <a:pt x="5960" y="5891"/>
                </a:lnTo>
                <a:cubicBezTo>
                  <a:pt x="6180" y="6737"/>
                  <a:pt x="6941" y="7364"/>
                  <a:pt x="7855" y="7364"/>
                </a:cubicBezTo>
                <a:cubicBezTo>
                  <a:pt x="8768" y="7364"/>
                  <a:pt x="9530" y="6737"/>
                  <a:pt x="9749" y="5891"/>
                </a:cubicBezTo>
                <a:lnTo>
                  <a:pt x="18164" y="5891"/>
                </a:lnTo>
                <a:cubicBezTo>
                  <a:pt x="18435" y="5891"/>
                  <a:pt x="18655" y="5672"/>
                  <a:pt x="18655" y="5400"/>
                </a:cubicBezTo>
                <a:cubicBezTo>
                  <a:pt x="18655" y="5129"/>
                  <a:pt x="18435" y="4909"/>
                  <a:pt x="18164" y="4909"/>
                </a:cubicBezTo>
                <a:moveTo>
                  <a:pt x="14727" y="11782"/>
                </a:moveTo>
                <a:cubicBezTo>
                  <a:pt x="14186" y="11782"/>
                  <a:pt x="13745" y="11342"/>
                  <a:pt x="13745" y="10800"/>
                </a:cubicBezTo>
                <a:cubicBezTo>
                  <a:pt x="13745" y="10258"/>
                  <a:pt x="14186" y="9818"/>
                  <a:pt x="14727" y="9818"/>
                </a:cubicBezTo>
                <a:cubicBezTo>
                  <a:pt x="15269" y="9818"/>
                  <a:pt x="15709" y="10258"/>
                  <a:pt x="15709" y="10800"/>
                </a:cubicBezTo>
                <a:cubicBezTo>
                  <a:pt x="15709" y="11342"/>
                  <a:pt x="15269" y="11782"/>
                  <a:pt x="14727" y="11782"/>
                </a:cubicBezTo>
                <a:moveTo>
                  <a:pt x="18164" y="10310"/>
                </a:moveTo>
                <a:lnTo>
                  <a:pt x="16621" y="10310"/>
                </a:lnTo>
                <a:cubicBezTo>
                  <a:pt x="16402" y="9464"/>
                  <a:pt x="15641" y="8836"/>
                  <a:pt x="14727" y="8836"/>
                </a:cubicBezTo>
                <a:cubicBezTo>
                  <a:pt x="13814" y="8836"/>
                  <a:pt x="13052" y="9464"/>
                  <a:pt x="12833" y="10310"/>
                </a:cubicBezTo>
                <a:lnTo>
                  <a:pt x="3436" y="10310"/>
                </a:lnTo>
                <a:cubicBezTo>
                  <a:pt x="3165" y="10310"/>
                  <a:pt x="2945" y="10529"/>
                  <a:pt x="2945" y="10800"/>
                </a:cubicBezTo>
                <a:cubicBezTo>
                  <a:pt x="2945" y="11072"/>
                  <a:pt x="3165" y="11291"/>
                  <a:pt x="3436" y="11291"/>
                </a:cubicBezTo>
                <a:lnTo>
                  <a:pt x="12833" y="11291"/>
                </a:lnTo>
                <a:cubicBezTo>
                  <a:pt x="13052" y="12137"/>
                  <a:pt x="13814" y="12764"/>
                  <a:pt x="14727" y="12764"/>
                </a:cubicBezTo>
                <a:cubicBezTo>
                  <a:pt x="15641" y="12764"/>
                  <a:pt x="16402" y="12137"/>
                  <a:pt x="16621" y="11291"/>
                </a:cubicBezTo>
                <a:lnTo>
                  <a:pt x="18164" y="11291"/>
                </a:lnTo>
                <a:cubicBezTo>
                  <a:pt x="18435" y="11291"/>
                  <a:pt x="18655" y="11072"/>
                  <a:pt x="18655" y="10800"/>
                </a:cubicBezTo>
                <a:cubicBezTo>
                  <a:pt x="18655" y="10529"/>
                  <a:pt x="18435" y="10310"/>
                  <a:pt x="18164" y="10310"/>
                </a:cubicBezTo>
                <a:moveTo>
                  <a:pt x="9818" y="17182"/>
                </a:moveTo>
                <a:cubicBezTo>
                  <a:pt x="9276" y="17182"/>
                  <a:pt x="8836" y="16743"/>
                  <a:pt x="8836" y="16200"/>
                </a:cubicBezTo>
                <a:cubicBezTo>
                  <a:pt x="8836" y="15658"/>
                  <a:pt x="9276" y="15218"/>
                  <a:pt x="9818" y="15218"/>
                </a:cubicBezTo>
                <a:cubicBezTo>
                  <a:pt x="10360" y="15218"/>
                  <a:pt x="10800" y="15658"/>
                  <a:pt x="10800" y="16200"/>
                </a:cubicBezTo>
                <a:cubicBezTo>
                  <a:pt x="10800" y="16743"/>
                  <a:pt x="10360" y="17182"/>
                  <a:pt x="9818" y="17182"/>
                </a:cubicBezTo>
                <a:moveTo>
                  <a:pt x="18164" y="15709"/>
                </a:moveTo>
                <a:lnTo>
                  <a:pt x="11712" y="15709"/>
                </a:lnTo>
                <a:cubicBezTo>
                  <a:pt x="11493" y="14863"/>
                  <a:pt x="10732" y="14237"/>
                  <a:pt x="9818" y="14237"/>
                </a:cubicBezTo>
                <a:cubicBezTo>
                  <a:pt x="8904" y="14237"/>
                  <a:pt x="8143" y="14863"/>
                  <a:pt x="7924" y="15709"/>
                </a:cubicBezTo>
                <a:lnTo>
                  <a:pt x="3436" y="15709"/>
                </a:lnTo>
                <a:cubicBezTo>
                  <a:pt x="3165" y="15709"/>
                  <a:pt x="2945" y="15929"/>
                  <a:pt x="2945" y="16200"/>
                </a:cubicBezTo>
                <a:cubicBezTo>
                  <a:pt x="2945" y="16472"/>
                  <a:pt x="3165" y="16691"/>
                  <a:pt x="3436" y="16691"/>
                </a:cubicBezTo>
                <a:lnTo>
                  <a:pt x="7924" y="16691"/>
                </a:lnTo>
                <a:cubicBezTo>
                  <a:pt x="8143" y="17537"/>
                  <a:pt x="8904" y="18164"/>
                  <a:pt x="9818" y="18164"/>
                </a:cubicBezTo>
                <a:cubicBezTo>
                  <a:pt x="10732" y="18164"/>
                  <a:pt x="11493" y="17537"/>
                  <a:pt x="11712" y="16691"/>
                </a:cubicBezTo>
                <a:lnTo>
                  <a:pt x="18164" y="16691"/>
                </a:lnTo>
                <a:cubicBezTo>
                  <a:pt x="18435" y="16691"/>
                  <a:pt x="18655" y="16472"/>
                  <a:pt x="18655" y="16200"/>
                </a:cubicBezTo>
                <a:cubicBezTo>
                  <a:pt x="18655" y="15929"/>
                  <a:pt x="18435" y="15709"/>
                  <a:pt x="18164" y="15709"/>
                </a:cubicBezTo>
              </a:path>
            </a:pathLst>
          </a:custGeom>
          <a:solidFill>
            <a:schemeClr val="bg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8378318-1B52-43A8-A8E3-2B7441FA4ED6}"/>
              </a:ext>
            </a:extLst>
          </p:cNvPr>
          <p:cNvSpPr txBox="1"/>
          <p:nvPr/>
        </p:nvSpPr>
        <p:spPr>
          <a:xfrm>
            <a:off x="2851349" y="339663"/>
            <a:ext cx="64893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 of the BMC</a:t>
            </a:r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ight Triangle 2">
            <a:extLst>
              <a:ext uri="{FF2B5EF4-FFF2-40B4-BE49-F238E27FC236}">
                <a16:creationId xmlns:a16="http://schemas.microsoft.com/office/drawing/2014/main" id="{02D9BED2-E0CA-4E48-BAC5-83258880EF21}"/>
              </a:ext>
            </a:extLst>
          </p:cNvPr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C0C2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C1DEDD-653E-4488-B1F8-ECDA81D81278}"/>
              </a:ext>
            </a:extLst>
          </p:cNvPr>
          <p:cNvSpPr txBox="1"/>
          <p:nvPr/>
        </p:nvSpPr>
        <p:spPr>
          <a:xfrm>
            <a:off x="3847934" y="6480134"/>
            <a:ext cx="6102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20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F5CF3500-965A-48FB-9CF2-0A76EB0A27BF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8740659" y="0"/>
            <a:ext cx="3695272" cy="2078591"/>
          </a:xfrm>
          <a:custGeom>
            <a:avLst/>
            <a:gdLst>
              <a:gd name="connsiteX0" fmla="*/ 0 w 7875660"/>
              <a:gd name="connsiteY0" fmla="*/ 0 h 6858000"/>
              <a:gd name="connsiteX1" fmla="*/ 3556315 w 7875660"/>
              <a:gd name="connsiteY1" fmla="*/ 0 h 6858000"/>
              <a:gd name="connsiteX2" fmla="*/ 7875660 w 7875660"/>
              <a:gd name="connsiteY2" fmla="*/ 6858000 h 6858000"/>
              <a:gd name="connsiteX3" fmla="*/ 0 w 78756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5660" h="6858000">
                <a:moveTo>
                  <a:pt x="0" y="0"/>
                </a:moveTo>
                <a:lnTo>
                  <a:pt x="3556315" y="0"/>
                </a:lnTo>
                <a:lnTo>
                  <a:pt x="7875660" y="6858000"/>
                </a:lnTo>
                <a:lnTo>
                  <a:pt x="0" y="6858000"/>
                </a:lnTo>
                <a:close/>
              </a:path>
            </a:pathLst>
          </a:custGeom>
          <a:effectLst>
            <a:glow>
              <a:schemeClr val="accent1"/>
            </a:glow>
          </a:effectLst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603F48F-877B-45FE-AD96-C31AB4A536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5659" y="1793181"/>
            <a:ext cx="4170366" cy="443200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Coes</a:t>
            </a:r>
            <a:r>
              <a:rPr lang="en-GB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(2014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p.85-86) argues that the limitations are: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Unsuitability for businesses which main purpose is not profit generation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xclusion of competitors’ advantage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Omission of environmental factors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pic>
        <p:nvPicPr>
          <p:cNvPr id="10242" name="Picture 2" descr="917,617 Business Model Stock Photos and Images - 123RF">
            <a:extLst>
              <a:ext uri="{FF2B5EF4-FFF2-40B4-BE49-F238E27FC236}">
                <a16:creationId xmlns:a16="http://schemas.microsoft.com/office/drawing/2014/main" id="{40C94AFA-3E3C-46B8-817D-FBA8A5C2546B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5" r="7785"/>
          <a:stretch>
            <a:fillRect/>
          </a:stretch>
        </p:blipFill>
        <p:spPr bwMode="auto">
          <a:xfrm>
            <a:off x="5121543" y="1453558"/>
            <a:ext cx="6172200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8">
            <a:hlinkClick r:id="" action="ppaction://media"/>
            <a:extLst>
              <a:ext uri="{FF2B5EF4-FFF2-40B4-BE49-F238E27FC236}">
                <a16:creationId xmlns:a16="http://schemas.microsoft.com/office/drawing/2014/main" id="{CC7F77C2-BFB7-4D58-A19B-9EE9FF7828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147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82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3" descr="Diagram&#10;&#10;Description automatically generated">
            <a:extLst>
              <a:ext uri="{FF2B5EF4-FFF2-40B4-BE49-F238E27FC236}">
                <a16:creationId xmlns:a16="http://schemas.microsoft.com/office/drawing/2014/main" id="{473A6FD5-DDDB-4904-9503-F08E8A56F52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effectLst>
            <a:glow>
              <a:schemeClr val="accent1"/>
            </a:glow>
          </a:effectLst>
        </p:spPr>
      </p:pic>
      <p:sp>
        <p:nvSpPr>
          <p:cNvPr id="7" name="Rectangle 6"/>
          <p:cNvSpPr/>
          <p:nvPr/>
        </p:nvSpPr>
        <p:spPr>
          <a:xfrm>
            <a:off x="3829707" y="2181004"/>
            <a:ext cx="4938986" cy="2310480"/>
          </a:xfrm>
          <a:prstGeom prst="rect">
            <a:avLst/>
          </a:prstGeom>
          <a:solidFill>
            <a:srgbClr val="CCEBE6"/>
          </a:solidFill>
          <a:ln>
            <a:noFill/>
          </a:ln>
          <a:effectLst>
            <a:outerShdw blurRad="279400" dir="12180000" sx="103000" sy="103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896FBE-53F2-44C0-B003-46F42F6F6D6E}"/>
              </a:ext>
            </a:extLst>
          </p:cNvPr>
          <p:cNvSpPr txBox="1"/>
          <p:nvPr/>
        </p:nvSpPr>
        <p:spPr>
          <a:xfrm>
            <a:off x="4297037" y="2459081"/>
            <a:ext cx="38318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90% of start-ups fail. Therefore, we will work with a high safety net of cash to attract 2 investors. The investors must be in the fitness sector with an investment of £60,000 for 30% of the business.</a:t>
            </a:r>
          </a:p>
          <a:p>
            <a:r>
              <a:rPr lang="en-GB" dirty="0"/>
              <a:t> 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388596" y="454334"/>
            <a:ext cx="34148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Conclusion</a:t>
            </a:r>
            <a:r>
              <a:rPr lang="en-GB" dirty="0"/>
              <a:t>:</a:t>
            </a:r>
          </a:p>
        </p:txBody>
      </p:sp>
      <p:sp>
        <p:nvSpPr>
          <p:cNvPr id="17" name="Right Triangle 16"/>
          <p:cNvSpPr/>
          <p:nvPr/>
        </p:nvSpPr>
        <p:spPr>
          <a:xfrm>
            <a:off x="0" y="3877822"/>
            <a:ext cx="3414808" cy="3000631"/>
          </a:xfrm>
          <a:prstGeom prst="rtTriangle">
            <a:avLst/>
          </a:prstGeom>
          <a:solidFill>
            <a:srgbClr val="C0C2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D93F1E-C564-412A-8430-78341F65F7A0}"/>
              </a:ext>
            </a:extLst>
          </p:cNvPr>
          <p:cNvSpPr txBox="1"/>
          <p:nvPr/>
        </p:nvSpPr>
        <p:spPr>
          <a:xfrm>
            <a:off x="4386884" y="6403666"/>
            <a:ext cx="6097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BMMB7002D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-Yulianna Daykin</a:t>
            </a:r>
          </a:p>
        </p:txBody>
      </p:sp>
      <p:pic>
        <p:nvPicPr>
          <p:cNvPr id="3" name="Recorded Sound9">
            <a:hlinkClick r:id="" action="ppaction://media"/>
            <a:extLst>
              <a:ext uri="{FF2B5EF4-FFF2-40B4-BE49-F238E27FC236}">
                <a16:creationId xmlns:a16="http://schemas.microsoft.com/office/drawing/2014/main" id="{9CF56A3F-888D-45EA-AC43-423D717BB6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173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53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8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2F90B63-CD97-478C-9BB7-12ABC688F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Appendix:</a:t>
            </a:r>
            <a:br>
              <a:rPr lang="en-GB" sz="3600">
                <a:solidFill>
                  <a:srgbClr val="FFFFFF"/>
                </a:solidFill>
              </a:rPr>
            </a:br>
            <a:endParaRPr lang="en-GB" sz="3600">
              <a:solidFill>
                <a:srgbClr val="FFFFFF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ED2C417-CA91-4AB3-B6BC-9C4EBE69B1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83729"/>
              </p:ext>
            </p:extLst>
          </p:nvPr>
        </p:nvGraphicFramePr>
        <p:xfrm>
          <a:off x="4767209" y="452064"/>
          <a:ext cx="6396089" cy="57601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9735">
                  <a:extLst>
                    <a:ext uri="{9D8B030D-6E8A-4147-A177-3AD203B41FA5}">
                      <a16:colId xmlns:a16="http://schemas.microsoft.com/office/drawing/2014/main" val="1261162562"/>
                    </a:ext>
                  </a:extLst>
                </a:gridCol>
                <a:gridCol w="493579">
                  <a:extLst>
                    <a:ext uri="{9D8B030D-6E8A-4147-A177-3AD203B41FA5}">
                      <a16:colId xmlns:a16="http://schemas.microsoft.com/office/drawing/2014/main" val="907144803"/>
                    </a:ext>
                  </a:extLst>
                </a:gridCol>
                <a:gridCol w="184000">
                  <a:extLst>
                    <a:ext uri="{9D8B030D-6E8A-4147-A177-3AD203B41FA5}">
                      <a16:colId xmlns:a16="http://schemas.microsoft.com/office/drawing/2014/main" val="2359956398"/>
                    </a:ext>
                  </a:extLst>
                </a:gridCol>
                <a:gridCol w="799755">
                  <a:extLst>
                    <a:ext uri="{9D8B030D-6E8A-4147-A177-3AD203B41FA5}">
                      <a16:colId xmlns:a16="http://schemas.microsoft.com/office/drawing/2014/main" val="3387423312"/>
                    </a:ext>
                  </a:extLst>
                </a:gridCol>
                <a:gridCol w="799755">
                  <a:extLst>
                    <a:ext uri="{9D8B030D-6E8A-4147-A177-3AD203B41FA5}">
                      <a16:colId xmlns:a16="http://schemas.microsoft.com/office/drawing/2014/main" val="3243782007"/>
                    </a:ext>
                  </a:extLst>
                </a:gridCol>
                <a:gridCol w="799755">
                  <a:extLst>
                    <a:ext uri="{9D8B030D-6E8A-4147-A177-3AD203B41FA5}">
                      <a16:colId xmlns:a16="http://schemas.microsoft.com/office/drawing/2014/main" val="4180851553"/>
                    </a:ext>
                  </a:extLst>
                </a:gridCol>
                <a:gridCol w="799755">
                  <a:extLst>
                    <a:ext uri="{9D8B030D-6E8A-4147-A177-3AD203B41FA5}">
                      <a16:colId xmlns:a16="http://schemas.microsoft.com/office/drawing/2014/main" val="4283115887"/>
                    </a:ext>
                  </a:extLst>
                </a:gridCol>
                <a:gridCol w="799755">
                  <a:extLst>
                    <a:ext uri="{9D8B030D-6E8A-4147-A177-3AD203B41FA5}">
                      <a16:colId xmlns:a16="http://schemas.microsoft.com/office/drawing/2014/main" val="459743564"/>
                    </a:ext>
                  </a:extLst>
                </a:gridCol>
              </a:tblGrid>
              <a:tr h="219153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.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 gridSpan="5"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FAKEAWAYS AND COOKIES Forecast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9577346"/>
                  </a:ext>
                </a:extLst>
              </a:tr>
              <a:tr h="219153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FINANCIAL STATEMENT: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2021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2022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2023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2024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2025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252971678"/>
                  </a:ext>
                </a:extLst>
              </a:tr>
              <a:tr h="219153">
                <a:tc gridSpan="2"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Income Statement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ctr"/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ctr"/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ctr"/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ctr"/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ctr"/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ctr"/>
                </a:tc>
                <a:extLst>
                  <a:ext uri="{0D108BD9-81ED-4DB2-BD59-A6C34878D82A}">
                    <a16:rowId xmlns:a16="http://schemas.microsoft.com/office/drawing/2014/main" val="1344890376"/>
                  </a:ext>
                </a:extLst>
              </a:tr>
              <a:tr h="39797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</a:t>
                      </a:r>
                      <a:r>
                        <a:rPr lang="en-GB" sz="1200" u="none" strike="noStrike" dirty="0" err="1">
                          <a:effectLst/>
                        </a:rPr>
                        <a:t>Reveneue</a:t>
                      </a:r>
                      <a:r>
                        <a:rPr lang="en-GB" sz="1200" u="none" strike="noStrike" dirty="0">
                          <a:effectLst/>
                        </a:rPr>
                        <a:t>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150,000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180,000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210,000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230,000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250,000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1752074739"/>
                  </a:ext>
                </a:extLst>
              </a:tr>
              <a:tr h="397971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Cost of Goods Sold (COGS)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24,000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26,000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   28,000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   29,000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32,000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2729152487"/>
                  </a:ext>
                </a:extLst>
              </a:tr>
              <a:tr h="39797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Gross Profit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126,000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154,000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182,000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201,000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218,000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3495836402"/>
                  </a:ext>
                </a:extLst>
              </a:tr>
              <a:tr h="2191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Expenses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3514566105"/>
                  </a:ext>
                </a:extLst>
              </a:tr>
              <a:tr h="397971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Salaries and Benefits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   72,000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80,000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90,000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100,000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100,000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3649629086"/>
                  </a:ext>
                </a:extLst>
              </a:tr>
              <a:tr h="397971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Rent and Overhead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42,000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   45,000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48,000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50,000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52,000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1146245656"/>
                  </a:ext>
                </a:extLst>
              </a:tr>
              <a:tr h="397971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Depreciation &amp; Amortization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1,500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2,000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3,000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4,000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     5,000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3441089434"/>
                  </a:ext>
                </a:extLst>
              </a:tr>
              <a:tr h="39797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Interest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1,000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1,200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     1,300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1,400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     1,500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828940537"/>
                  </a:ext>
                </a:extLst>
              </a:tr>
              <a:tr h="39797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Total Expenses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116,500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128,200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142,300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155,400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158,500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17251265"/>
                  </a:ext>
                </a:extLst>
              </a:tr>
              <a:tr h="397971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Earnings Before Tax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9,500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25,800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39,700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   45,600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   59,500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3009468972"/>
                  </a:ext>
                </a:extLst>
              </a:tr>
              <a:tr h="242996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1978113871"/>
                  </a:ext>
                </a:extLst>
              </a:tr>
              <a:tr h="39797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Taxes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1,120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4,858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  8,483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          10,908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           11,598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579131040"/>
                  </a:ext>
                </a:extLst>
              </a:tr>
              <a:tr h="39797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 Net Earnings 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effectLst/>
                        </a:rPr>
                        <a:t>             8,380 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effectLst/>
                        </a:rPr>
                        <a:t>           20,942 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effectLst/>
                        </a:rPr>
                        <a:t>           31,217 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effectLst/>
                        </a:rPr>
                        <a:t>           34,692 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effectLst/>
                        </a:rPr>
                        <a:t>           47,902 </a:t>
                      </a:r>
                      <a:endParaRPr lang="en-GB" sz="12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168668945"/>
                  </a:ext>
                </a:extLst>
              </a:tr>
              <a:tr h="26286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21" marR="4421" marT="4421" marB="0" anchor="b"/>
                </a:tc>
                <a:extLst>
                  <a:ext uri="{0D108BD9-81ED-4DB2-BD59-A6C34878D82A}">
                    <a16:rowId xmlns:a16="http://schemas.microsoft.com/office/drawing/2014/main" val="22397862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6865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585719-276D-4317-BE2C-D1CE59A9D4A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B5EF59A-B162-40FA-A794-41E9BFF7D6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9538830"/>
              </p:ext>
            </p:extLst>
          </p:nvPr>
        </p:nvGraphicFramePr>
        <p:xfrm>
          <a:off x="456815" y="118881"/>
          <a:ext cx="11277604" cy="6594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6700">
                  <a:extLst>
                    <a:ext uri="{9D8B030D-6E8A-4147-A177-3AD203B41FA5}">
                      <a16:colId xmlns:a16="http://schemas.microsoft.com/office/drawing/2014/main" val="1379056104"/>
                    </a:ext>
                  </a:extLst>
                </a:gridCol>
                <a:gridCol w="975863">
                  <a:extLst>
                    <a:ext uri="{9D8B030D-6E8A-4147-A177-3AD203B41FA5}">
                      <a16:colId xmlns:a16="http://schemas.microsoft.com/office/drawing/2014/main" val="797370727"/>
                    </a:ext>
                  </a:extLst>
                </a:gridCol>
                <a:gridCol w="884906">
                  <a:extLst>
                    <a:ext uri="{9D8B030D-6E8A-4147-A177-3AD203B41FA5}">
                      <a16:colId xmlns:a16="http://schemas.microsoft.com/office/drawing/2014/main" val="590669030"/>
                    </a:ext>
                  </a:extLst>
                </a:gridCol>
                <a:gridCol w="1244027">
                  <a:extLst>
                    <a:ext uri="{9D8B030D-6E8A-4147-A177-3AD203B41FA5}">
                      <a16:colId xmlns:a16="http://schemas.microsoft.com/office/drawing/2014/main" val="2666822954"/>
                    </a:ext>
                  </a:extLst>
                </a:gridCol>
                <a:gridCol w="1244027">
                  <a:extLst>
                    <a:ext uri="{9D8B030D-6E8A-4147-A177-3AD203B41FA5}">
                      <a16:colId xmlns:a16="http://schemas.microsoft.com/office/drawing/2014/main" val="3443534682"/>
                    </a:ext>
                  </a:extLst>
                </a:gridCol>
                <a:gridCol w="1244027">
                  <a:extLst>
                    <a:ext uri="{9D8B030D-6E8A-4147-A177-3AD203B41FA5}">
                      <a16:colId xmlns:a16="http://schemas.microsoft.com/office/drawing/2014/main" val="559805885"/>
                    </a:ext>
                  </a:extLst>
                </a:gridCol>
                <a:gridCol w="1244027">
                  <a:extLst>
                    <a:ext uri="{9D8B030D-6E8A-4147-A177-3AD203B41FA5}">
                      <a16:colId xmlns:a16="http://schemas.microsoft.com/office/drawing/2014/main" val="3272042974"/>
                    </a:ext>
                  </a:extLst>
                </a:gridCol>
                <a:gridCol w="1244027">
                  <a:extLst>
                    <a:ext uri="{9D8B030D-6E8A-4147-A177-3AD203B41FA5}">
                      <a16:colId xmlns:a16="http://schemas.microsoft.com/office/drawing/2014/main" val="3740755258"/>
                    </a:ext>
                  </a:extLst>
                </a:gridCol>
              </a:tblGrid>
              <a:tr h="327182"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700" u="none" strike="noStrike">
                          <a:effectLst/>
                        </a:rPr>
                        <a:t>Balance Sheet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700" u="none" strike="noStrike">
                          <a:effectLst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700" u="none" strike="noStrike">
                          <a:effectLst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700" u="none" strike="noStrike" dirty="0">
                          <a:effectLst/>
                        </a:rPr>
                        <a:t> 2021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700" u="none" strike="noStrike" dirty="0">
                          <a:effectLst/>
                        </a:rPr>
                        <a:t> 2022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700" u="none" strike="noStrike" dirty="0">
                          <a:effectLst/>
                        </a:rPr>
                        <a:t> 2023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700" u="none" strike="noStrike" dirty="0">
                          <a:effectLst/>
                        </a:rPr>
                        <a:t> 2024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700" u="none" strike="noStrike" dirty="0">
                          <a:effectLst/>
                        </a:rPr>
                        <a:t> 2025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ctr"/>
                </a:tc>
                <a:extLst>
                  <a:ext uri="{0D108BD9-81ED-4DB2-BD59-A6C34878D82A}">
                    <a16:rowId xmlns:a16="http://schemas.microsoft.com/office/drawing/2014/main" val="841055534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Assets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534619994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Cash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100,000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125,000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130,000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140,000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150,000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772488657"/>
                  </a:ext>
                </a:extLst>
              </a:tr>
              <a:tr h="282741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Accounts Receivable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        -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        -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        -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        -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        -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255261205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Inventory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2,000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2,500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3,000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3,500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4,000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3150314135"/>
                  </a:ext>
                </a:extLst>
              </a:tr>
              <a:tr h="282741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Property &amp; Equipment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20,000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25,000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30,000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40,000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50,000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18411511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Total Assets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122,000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152,500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163,000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183,500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204,000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313458678"/>
                  </a:ext>
                </a:extLst>
              </a:tr>
              <a:tr h="421990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489188481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Liabilities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046007885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Accounts Payable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        -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4,800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4,912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5,265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5,671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521012083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Debt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5,000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10,000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15,000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20,000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30,000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152644831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Total Liabilities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  5,000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14,800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19,912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25,265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35,671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599014634"/>
                  </a:ext>
                </a:extLst>
              </a:tr>
              <a:tr h="282741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Shareholder's Equity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3529922475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Equity Capital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150,000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200,000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220,000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230,000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250,000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4131147073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Retained Earnings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15,000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14,265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35,340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62,053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   90,280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3193001207"/>
                  </a:ext>
                </a:extLst>
              </a:tr>
              <a:tr h="282741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Shareholder's Equity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 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165,000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214,265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255,340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292,053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340,280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504959806"/>
                  </a:ext>
                </a:extLst>
              </a:tr>
              <a:tr h="282741">
                <a:tc gridSpan="3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Total Liabilities &amp; Shareholder's Equity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170,000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229,065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275,252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317,319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       375,951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2854168001"/>
                  </a:ext>
                </a:extLst>
              </a:tr>
              <a:tr h="421990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789086110"/>
                  </a:ext>
                </a:extLst>
              </a:tr>
              <a:tr h="282741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 Check 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 dirty="0">
                          <a:effectLst/>
                        </a:rPr>
                        <a:t>48000.000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76565.013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112252.107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>
                          <a:effectLst/>
                        </a:rPr>
                        <a:t>133818.686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u="none" strike="noStrike" dirty="0">
                          <a:effectLst/>
                        </a:rPr>
                        <a:t>171951.170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06" marR="7206" marT="7206" marB="0" anchor="b"/>
                </a:tc>
                <a:extLst>
                  <a:ext uri="{0D108BD9-81ED-4DB2-BD59-A6C34878D82A}">
                    <a16:rowId xmlns:a16="http://schemas.microsoft.com/office/drawing/2014/main" val="14851005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6941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1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8A2730-4F00-4073-A3FA-9844B8E4A70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D5C3884-6C44-4F8B-8861-D930B9D4DB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3168802"/>
              </p:ext>
            </p:extLst>
          </p:nvPr>
        </p:nvGraphicFramePr>
        <p:xfrm>
          <a:off x="1243173" y="201037"/>
          <a:ext cx="10127749" cy="64566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6891">
                  <a:extLst>
                    <a:ext uri="{9D8B030D-6E8A-4147-A177-3AD203B41FA5}">
                      <a16:colId xmlns:a16="http://schemas.microsoft.com/office/drawing/2014/main" val="674722873"/>
                    </a:ext>
                  </a:extLst>
                </a:gridCol>
                <a:gridCol w="513397">
                  <a:extLst>
                    <a:ext uri="{9D8B030D-6E8A-4147-A177-3AD203B41FA5}">
                      <a16:colId xmlns:a16="http://schemas.microsoft.com/office/drawing/2014/main" val="3516921800"/>
                    </a:ext>
                  </a:extLst>
                </a:gridCol>
                <a:gridCol w="387051">
                  <a:extLst>
                    <a:ext uri="{9D8B030D-6E8A-4147-A177-3AD203B41FA5}">
                      <a16:colId xmlns:a16="http://schemas.microsoft.com/office/drawing/2014/main" val="2090943361"/>
                    </a:ext>
                  </a:extLst>
                </a:gridCol>
                <a:gridCol w="1300082">
                  <a:extLst>
                    <a:ext uri="{9D8B030D-6E8A-4147-A177-3AD203B41FA5}">
                      <a16:colId xmlns:a16="http://schemas.microsoft.com/office/drawing/2014/main" val="2386330426"/>
                    </a:ext>
                  </a:extLst>
                </a:gridCol>
                <a:gridCol w="1300082">
                  <a:extLst>
                    <a:ext uri="{9D8B030D-6E8A-4147-A177-3AD203B41FA5}">
                      <a16:colId xmlns:a16="http://schemas.microsoft.com/office/drawing/2014/main" val="1066989629"/>
                    </a:ext>
                  </a:extLst>
                </a:gridCol>
                <a:gridCol w="1300082">
                  <a:extLst>
                    <a:ext uri="{9D8B030D-6E8A-4147-A177-3AD203B41FA5}">
                      <a16:colId xmlns:a16="http://schemas.microsoft.com/office/drawing/2014/main" val="1766740420"/>
                    </a:ext>
                  </a:extLst>
                </a:gridCol>
                <a:gridCol w="1300082">
                  <a:extLst>
                    <a:ext uri="{9D8B030D-6E8A-4147-A177-3AD203B41FA5}">
                      <a16:colId xmlns:a16="http://schemas.microsoft.com/office/drawing/2014/main" val="450190427"/>
                    </a:ext>
                  </a:extLst>
                </a:gridCol>
                <a:gridCol w="1300082">
                  <a:extLst>
                    <a:ext uri="{9D8B030D-6E8A-4147-A177-3AD203B41FA5}">
                      <a16:colId xmlns:a16="http://schemas.microsoft.com/office/drawing/2014/main" val="745711980"/>
                    </a:ext>
                  </a:extLst>
                </a:gridCol>
              </a:tblGrid>
              <a:tr h="253056">
                <a:tc gridSpan="2"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Cash Flow Statement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 2021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2022 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2023 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2024 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ctr"/>
                </a:tc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2025 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ctr"/>
                </a:tc>
                <a:extLst>
                  <a:ext uri="{0D108BD9-81ED-4DB2-BD59-A6C34878D82A}">
                    <a16:rowId xmlns:a16="http://schemas.microsoft.com/office/drawing/2014/main" val="2343049066"/>
                  </a:ext>
                </a:extLst>
              </a:tr>
              <a:tr h="288190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 Operating Cash Flow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1381734765"/>
                  </a:ext>
                </a:extLst>
              </a:tr>
              <a:tr h="288190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 Net Earnings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8,380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20,942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31,217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34,692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47,902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968116096"/>
                  </a:ext>
                </a:extLst>
              </a:tr>
              <a:tr h="288190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 Plus: Depreciation &amp; Amortization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1,500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2,000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3,000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4,000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5,000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637762860"/>
                  </a:ext>
                </a:extLst>
              </a:tr>
              <a:tr h="288190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Less: Changes in Working Capital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9,003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1,702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775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903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827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3282352137"/>
                  </a:ext>
                </a:extLst>
              </a:tr>
              <a:tr h="234543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Cash from Operations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877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21,240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33,442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37,789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52,075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162443091"/>
                  </a:ext>
                </a:extLst>
              </a:tr>
              <a:tr h="301186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3702731119"/>
                  </a:ext>
                </a:extLst>
              </a:tr>
              <a:tr h="288190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Investing Cash Flow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176898783"/>
                  </a:ext>
                </a:extLst>
              </a:tr>
              <a:tr h="288190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Investments in Property &amp; Equipment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15,000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15,000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15,000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15,000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15,000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3298381238"/>
                  </a:ext>
                </a:extLst>
              </a:tr>
              <a:tr h="234543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Cash from Investing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15,000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           15,000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15,000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15,000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15,000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3292979408"/>
                  </a:ext>
                </a:extLst>
              </a:tr>
              <a:tr h="301186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772763247"/>
                  </a:ext>
                </a:extLst>
              </a:tr>
              <a:tr h="288190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Financing Cash Flow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1826575840"/>
                  </a:ext>
                </a:extLst>
              </a:tr>
              <a:tr h="288190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Issuance (repayment) of debt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                     -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(20,000)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946469521"/>
                  </a:ext>
                </a:extLst>
              </a:tr>
              <a:tr h="288190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Issuance (repayment) of equity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170,000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3029604626"/>
                  </a:ext>
                </a:extLst>
              </a:tr>
              <a:tr h="234543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Cash from Financing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170,000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(20,000)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3548038458"/>
                  </a:ext>
                </a:extLst>
              </a:tr>
              <a:tr h="301186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2374971114"/>
                  </a:ext>
                </a:extLst>
              </a:tr>
              <a:tr h="288190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Net Increase (decrease) in Cash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155,877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6,240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(1,558)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           22,789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37,075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1247871386"/>
                  </a:ext>
                </a:extLst>
              </a:tr>
              <a:tr h="288190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Opening Cash Balance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             -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167,971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181,210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        183,715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211,069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1566053406"/>
                  </a:ext>
                </a:extLst>
              </a:tr>
              <a:tr h="234543">
                <a:tc gridSpan="2"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Closing Cash Balance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155,877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174,211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179,652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       206,504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        248,145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1587769527"/>
                  </a:ext>
                </a:extLst>
              </a:tr>
              <a:tr h="301186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2660659258"/>
                  </a:ext>
                </a:extLst>
              </a:tr>
              <a:tr h="288190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</a:rPr>
                        <a:t> Check </a:t>
                      </a: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55877.179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49210.913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49652.257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66504.336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</a:rPr>
                        <a:t>98144.520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4261369411"/>
                  </a:ext>
                </a:extLst>
              </a:tr>
              <a:tr h="301186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1290052056"/>
                  </a:ext>
                </a:extLst>
              </a:tr>
              <a:tr h="301186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11" marR="5111" marT="5111" marB="0" anchor="b"/>
                </a:tc>
                <a:extLst>
                  <a:ext uri="{0D108BD9-81ED-4DB2-BD59-A6C34878D82A}">
                    <a16:rowId xmlns:a16="http://schemas.microsoft.com/office/drawing/2014/main" val="705810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16412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ight Triangle 22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327259" y="33218"/>
            <a:ext cx="11675443" cy="71794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Bibliography</a:t>
            </a:r>
          </a:p>
          <a:p>
            <a:pPr marL="171450" indent="-1714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tx1">
                  <a:lumMod val="95000"/>
                  <a:lumOff val="5000"/>
                </a:schemeClr>
              </a:solidFill>
              <a:latin typeface="Lato" panose="020F0502020204030203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ANNUNZIATA, A. and PASCALE, P., 2009. No title.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Consumers' behaviours and attitudes toward healthy food products: The case of Organic and Functional foods, 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BALOFF, N., 1970.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Startup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management.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IEEE Transactions on Engineering Management, 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(4), pp. 132-141.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Barringer, B, &amp; Ireland, D 2018, Entrepreneurship,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EBook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Global Edition, Pearson Education, Limited, Harlow. Available from: ProQuest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Ebook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Central. [26 June 2021].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BEDNÁR, R. and TARIŠKOVÁ, N., 2017. Indicators of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startup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failure.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Industry 4.0, </a:t>
            </a:r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(5), pp. 238-240.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Chaffey, D, Hemphill, T, &amp; Edmundson-Bird, D 2018, Digital Business PDF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EBook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Pearson Education, Limited, Harlow. Available from: ProQuest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Ebook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Central. [22 June 2021].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COES, D.H., 2014. No title.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Critically assessing the strengths and limitations of the Business Model Canvas., 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DIN, N., ZAHARI, M.S.M. and SHARIFF, S.M., 2012. Customer perception on nutritional information in restaurant menu.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Procedia-Social and </a:t>
            </a:r>
            <a:r>
              <a:rPr lang="en-GB" sz="12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Behavioral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Sciences, </a:t>
            </a:r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42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pp. 413-421.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DOLIGALSKI, T., 2010. Strategies of value proposition on the Internet.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Perspectives of Innovations, Economics and Business, PIEB, </a:t>
            </a:r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(2), pp. 17-19.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GRAHAM, P., 2012.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Startup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= growth. </a:t>
            </a:r>
            <a:r>
              <a:rPr lang="en-GB" sz="12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Dostupno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12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na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: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http://www.paulgraham.com/growth.html,[pristupljeno: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15.8.2015.], 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HALL, R.E. and WOODWARD, S.E., 2010. The burden of the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nondiversifiable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risk of entrepreneurship.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American Economic Review, </a:t>
            </a:r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100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(3), pp. 1163-1194.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JIN, N.P., LINE, N.D. and LEE, S., 2017. The health conscious restaurant consumer: Understanding the experiential and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behavioral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effects of health concern.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International Journal of Contemporary Hospitality Management, 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JOYCE, A. and PAQUIN, R.L., 2016. The triple layered business model canvas: A tool to design more sustainable business models.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Journal of Cleaner Production, </a:t>
            </a:r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135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pp. 1474-1486.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KROESE, F.M., MARCHIORI, D.R. and DE RIDDER, D.T., 2016. Nudging healthy food choices: a field experiment at the train station. </a:t>
            </a:r>
            <a:r>
              <a:rPr lang="en-GB" sz="1200" i="1" dirty="0"/>
              <a:t>Journal of Public Health, </a:t>
            </a:r>
            <a:r>
              <a:rPr lang="en-GB" sz="1200" b="1" dirty="0"/>
              <a:t>38</a:t>
            </a:r>
            <a:r>
              <a:rPr lang="en-GB" sz="1200" dirty="0"/>
              <a:t>(2), pp. e133-e137.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Mintel. (2021a). </a:t>
            </a:r>
            <a:r>
              <a:rPr lang="en-GB" sz="1200" i="1" dirty="0"/>
              <a:t>UK Healthy Lifestyles Market Report 2020,</a:t>
            </a:r>
            <a:r>
              <a:rPr lang="en-GB" sz="1200" dirty="0"/>
              <a:t> [Online] Available from: https://store.mintel.com/uk-healthy-lifestyles-market-report [Accessed June 26, 2021]. The type of source: Website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Mintel. (2021b). </a:t>
            </a:r>
            <a:r>
              <a:rPr lang="en-GB" sz="1200" i="1" dirty="0"/>
              <a:t>UK Attitudes Towards Healthy Eating Market Report 2021,</a:t>
            </a:r>
            <a:r>
              <a:rPr lang="en-GB" sz="1200" dirty="0"/>
              <a:t> [Online] Available from: https://store.mintel.com/uk-attitudes-towards-healthy-eating-market-report [Accessed June 26, 2021]. The type of source: Website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MÜLLER, R.M. and THORING, K., 2012. Design thinking vs. lean </a:t>
            </a:r>
            <a:r>
              <a:rPr lang="en-GB" sz="1200" dirty="0" err="1"/>
              <a:t>startup</a:t>
            </a:r>
            <a:r>
              <a:rPr lang="en-GB" sz="1200" dirty="0"/>
              <a:t>: A comparison of two user-driven innovation strategies. </a:t>
            </a:r>
            <a:r>
              <a:rPr lang="en-GB" sz="1200" i="1" dirty="0"/>
              <a:t>Leading through design, </a:t>
            </a:r>
            <a:r>
              <a:rPr lang="en-GB" sz="1200" b="1" dirty="0"/>
              <a:t>151</a:t>
            </a:r>
            <a:r>
              <a:rPr lang="en-GB" sz="1200" dirty="0"/>
              <a:t>, pp. 91-106.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NANDA, R. and RHODES-KROPF, M., 2013. Investment cycles and </a:t>
            </a:r>
            <a:r>
              <a:rPr lang="en-GB" sz="1200" dirty="0" err="1"/>
              <a:t>startup</a:t>
            </a:r>
            <a:r>
              <a:rPr lang="en-GB" sz="1200" dirty="0"/>
              <a:t> innovation. </a:t>
            </a:r>
            <a:r>
              <a:rPr lang="en-GB" sz="1200" i="1" dirty="0"/>
              <a:t>Journal of Financial Economics, </a:t>
            </a:r>
            <a:r>
              <a:rPr lang="en-GB" sz="1200" b="1" dirty="0"/>
              <a:t>110</a:t>
            </a:r>
            <a:r>
              <a:rPr lang="en-GB" sz="1200" dirty="0"/>
              <a:t>(2), pp. 403-418.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NOBEL, C., 2011. Teaching a ‘Lean </a:t>
            </a:r>
            <a:r>
              <a:rPr lang="en-GB" sz="1200" dirty="0" err="1"/>
              <a:t>Startup’Strategy</a:t>
            </a:r>
            <a:r>
              <a:rPr lang="en-GB" sz="1200" dirty="0"/>
              <a:t>. </a:t>
            </a:r>
            <a:r>
              <a:rPr lang="en-GB" sz="1200" i="1" dirty="0"/>
              <a:t>HBS Working Knowledge, </a:t>
            </a:r>
            <a:r>
              <a:rPr lang="en-GB" sz="1200" dirty="0"/>
              <a:t>, pp. 1-2.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OSTERWALDER, A. and PIGNEUR, Y., 2010. </a:t>
            </a:r>
            <a:r>
              <a:rPr lang="en-GB" sz="1200" i="1" dirty="0"/>
              <a:t>Business model generation: a handbook for visionaries, game changers, and challengers. </a:t>
            </a:r>
            <a:r>
              <a:rPr lang="en-GB" sz="1200" dirty="0"/>
              <a:t>John Wiley &amp; Sons.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RAZZOUK, R. and SHUTE, V., 2012. What is design thinking and why is it important? </a:t>
            </a:r>
            <a:r>
              <a:rPr lang="en-GB" sz="1200" i="1" dirty="0"/>
              <a:t>Review of educational research, </a:t>
            </a:r>
            <a:r>
              <a:rPr lang="en-GB" sz="1200" b="1" dirty="0"/>
              <a:t>82</a:t>
            </a:r>
            <a:r>
              <a:rPr lang="en-GB" sz="1200" dirty="0"/>
              <a:t>(3), pp. 330-348.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Statista. (2020). </a:t>
            </a:r>
            <a:r>
              <a:rPr lang="en-GB" sz="1200" i="1" dirty="0"/>
              <a:t>Would you say that you eat a healthy and balanced diet?,</a:t>
            </a:r>
            <a:r>
              <a:rPr lang="en-GB" sz="1200" dirty="0"/>
              <a:t> [Online] Available from: https://www.statista.com/statistics/1085381/healthy-eating-in-the-uk/ [Accessed June 26, 2021]. The type of source: Website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VENEZIANO, C.N., 2013. Restaurants: Do Healthy Menus Mean Positive Financial Performance? A Case Study of Chipotle Mexican Grill.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WALKER, R.E., KEANE, C.R. and BURKE, J.G., 2010. Disparities and access to healthy food in the United States: A review of food deserts literature. </a:t>
            </a:r>
            <a:r>
              <a:rPr lang="en-GB" sz="1200" i="1" dirty="0"/>
              <a:t>Health &amp; place, </a:t>
            </a:r>
            <a:r>
              <a:rPr lang="en-GB" sz="1200" b="1" dirty="0"/>
              <a:t>16</a:t>
            </a:r>
            <a:r>
              <a:rPr lang="en-GB" sz="1200" dirty="0"/>
              <a:t>(5), pp. 876-884.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dirty="0"/>
              <a:t> </a:t>
            </a:r>
          </a:p>
          <a:p>
            <a:pPr algn="ctr">
              <a:lnSpc>
                <a:spcPct val="150000"/>
              </a:lnSpc>
            </a:pPr>
            <a:endParaRPr lang="en-US" sz="3200" dirty="0">
              <a:solidFill>
                <a:schemeClr val="tx2">
                  <a:lumMod val="10000"/>
                </a:schemeClr>
              </a:solidFill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544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3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6917</TotalTime>
  <Words>1957</Words>
  <Application>Microsoft Office PowerPoint</Application>
  <PresentationFormat>Widescreen</PresentationFormat>
  <Paragraphs>411</Paragraphs>
  <Slides>13</Slides>
  <Notes>7</Notes>
  <HiddenSlides>0</HiddenSlides>
  <MMClips>8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31" baseType="lpstr">
      <vt:lpstr>Arial</vt:lpstr>
      <vt:lpstr>Calibri</vt:lpstr>
      <vt:lpstr>Calibri Light</vt:lpstr>
      <vt:lpstr>Century Schoolbook</vt:lpstr>
      <vt:lpstr>Corbel</vt:lpstr>
      <vt:lpstr>Courier New</vt:lpstr>
      <vt:lpstr>Gill Sans</vt:lpstr>
      <vt:lpstr>Helvetica</vt:lpstr>
      <vt:lpstr>Kelson Sans</vt:lpstr>
      <vt:lpstr>Lato</vt:lpstr>
      <vt:lpstr>Symbol</vt:lpstr>
      <vt:lpstr>Times New Roman</vt:lpstr>
      <vt:lpstr>Tw Cen MT</vt:lpstr>
      <vt:lpstr>Tw Cen MT Condensed</vt:lpstr>
      <vt:lpstr>Wingdings 3</vt:lpstr>
      <vt:lpstr>Office Theme</vt:lpstr>
      <vt:lpstr>Integral</vt:lpstr>
      <vt:lpstr>Feathered</vt:lpstr>
      <vt:lpstr>PowerPoint Presentation</vt:lpstr>
      <vt:lpstr>PowerPoint Presentation</vt:lpstr>
      <vt:lpstr>PowerPoint Presentation</vt:lpstr>
      <vt:lpstr>Lean startup and design thinking </vt:lpstr>
      <vt:lpstr>PowerPoint Presentation</vt:lpstr>
      <vt:lpstr>Feasibility analysis</vt:lpstr>
      <vt:lpstr>The business model canvas was created by Osterwald and Pigneur (2010) to synthetise a business strategy to improve competitive advantage. </vt:lpstr>
      <vt:lpstr>PowerPoint Presentation</vt:lpstr>
      <vt:lpstr>PowerPoint Presentation</vt:lpstr>
      <vt:lpstr>Appendix: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Yulianna Andrea De Leon De Daykin</cp:lastModifiedBy>
  <cp:revision>231</cp:revision>
  <dcterms:created xsi:type="dcterms:W3CDTF">2018-04-24T04:53:07Z</dcterms:created>
  <dcterms:modified xsi:type="dcterms:W3CDTF">2021-06-27T14:06:07Z</dcterms:modified>
</cp:coreProperties>
</file>