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25"/>
  </p:notesMasterIdLst>
  <p:handoutMasterIdLst>
    <p:handoutMasterId r:id="rId26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3" r:id="rId22"/>
    <p:sldId id="474" r:id="rId23"/>
    <p:sldId id="475" r:id="rId24"/>
  </p:sldIdLst>
  <p:sldSz cx="9144000" cy="6858000" type="screen4x3"/>
  <p:notesSz cx="6858000" cy="9199563"/>
  <p:custDataLst>
    <p:tags r:id="rId27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51" autoAdjust="0"/>
    <p:restoredTop sz="96127" autoAdjust="0"/>
  </p:normalViewPr>
  <p:slideViewPr>
    <p:cSldViewPr snapToGrid="0">
      <p:cViewPr varScale="1">
        <p:scale>
          <a:sx n="118" d="100"/>
          <a:sy n="118" d="100"/>
        </p:scale>
        <p:origin x="1424" y="208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gs" Target="tags/tag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5174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2190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17AD93D-8E20-4C15-9CB9-498998E942F8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B631F7F-A393-4FB0-9A53-42C2429546E1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EB154D5-66F3-4F5B-922E-04A49AE17180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D88ACF7-6B13-405E-BC48-89584C424194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7EFF6FC-71E6-48D4-B5A5-D210A3FD8706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85C0BF0-EF57-4C4A-AB82-A8EBF4050048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D95972B-BB06-4D32-BD71-E79B61172BD9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0E391BC-6E36-40D6-BD7C-3A031973702D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E339586-F6FA-46CB-A077-0355FDAB2FCB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8F3BD19-84D5-4D22-9B7B-9E4CACAABC42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8987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287900-9D9C-40E0-8FB8-C50586093710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006B4A9-6C12-4FB5-BFBC-EE32B1606B83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E0B879C-748D-473D-B4C5-C8EEF1BC174A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3DD86E-C72C-4CDC-B731-E112D0A71FF3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47F00CB-AEA4-4074-9F91-7D36C360F03C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89F6D32-4EEF-4914-A60C-E640314AD981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17E6971-483A-4A58-A329-B85262AD1B74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C5AE694-34B9-43E8-BDD6-28D4E39B277A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30213" y="16113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30200" y="23463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538481"/>
            <a:ext cx="7099300" cy="2759660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17: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Skeletal Muscle System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5"/>
          <p:cNvSpPr>
            <a:spLocks noChangeArrowheads="1"/>
          </p:cNvSpPr>
          <p:nvPr/>
        </p:nvSpPr>
        <p:spPr bwMode="auto">
          <a:xfrm>
            <a:off x="347783" y="604633"/>
            <a:ext cx="31838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380792" y="1324819"/>
            <a:ext cx="8371322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 eaLnBrk="0" hangingPunct="0">
              <a:defRPr sz="2400"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 b="1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231775" indent="-231775" algn="l" eaLnBrk="1" hangingPunct="1">
              <a:spcBef>
                <a:spcPct val="50000"/>
              </a:spcBef>
              <a:buClr>
                <a:schemeClr val="accent2"/>
              </a:buClr>
              <a:buFont typeface="Verdana" pitchFamily="34" charset="0"/>
              <a:buChar char="●"/>
              <a:defRPr/>
            </a:pPr>
            <a:r>
              <a:rPr lang="en-US" sz="2200" b="0" dirty="0">
                <a:latin typeface="+mn-lt"/>
                <a:ea typeface="+mn-ea"/>
              </a:rPr>
              <a:t>Muscle contraction is the basis for all human movement. Muscle shortening (contraction) pulls on boney levers to cause movement.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37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69898" y="1202301"/>
            <a:ext cx="7010400" cy="3309240"/>
          </a:xfrm>
        </p:spPr>
        <p:txBody>
          <a:bodyPr>
            <a:spAutoFit/>
          </a:bodyPr>
          <a:lstStyle/>
          <a:p>
            <a:pPr marL="609600" indent="-6096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Functions of Skeletal Muscle</a:t>
            </a:r>
          </a:p>
          <a:p>
            <a:pPr marL="609600" indent="-1016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	Locomotion</a:t>
            </a:r>
          </a:p>
          <a:p>
            <a:pPr marL="609600" indent="-1016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	Body posture</a:t>
            </a:r>
          </a:p>
          <a:p>
            <a:pPr marL="609600" indent="-1016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	Venous return</a:t>
            </a:r>
          </a:p>
          <a:p>
            <a:pPr marL="609600" indent="-1016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	Thermogenesis</a:t>
            </a:r>
          </a:p>
        </p:txBody>
      </p:sp>
      <p:sp>
        <p:nvSpPr>
          <p:cNvPr id="8194" name="Rectangle 10"/>
          <p:cNvSpPr>
            <a:spLocks noChangeArrowheads="1"/>
          </p:cNvSpPr>
          <p:nvPr/>
        </p:nvSpPr>
        <p:spPr bwMode="auto">
          <a:xfrm>
            <a:off x="227013" y="599051"/>
            <a:ext cx="61750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Overview of Muscle Tissue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1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1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1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1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1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1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1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1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3794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58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531562"/>
            <a:ext cx="8316913" cy="320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Characteristics of Muscle Tissue</a:t>
            </a:r>
          </a:p>
          <a:p>
            <a:pPr marL="739775" indent="-2746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Irritability—Ability to receive and respond to                                         stimuli</a:t>
            </a:r>
          </a:p>
          <a:p>
            <a:pPr marL="739775" indent="-2746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Contractility—Ability to respond to stimuli by shortening</a:t>
            </a:r>
          </a:p>
          <a:p>
            <a:pPr marL="609600" indent="-14446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 Extensibility—Ability to be lengthened or stretched</a:t>
            </a:r>
          </a:p>
          <a:p>
            <a:pPr marL="798513" indent="-3333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Elasticity—Ability to respond to resting length after being stretched </a:t>
            </a:r>
          </a:p>
        </p:txBody>
      </p:sp>
      <p:sp>
        <p:nvSpPr>
          <p:cNvPr id="4" name="Rectangle 10"/>
          <p:cNvSpPr>
            <a:spLocks noChangeArrowheads="1"/>
          </p:cNvSpPr>
          <p:nvPr/>
        </p:nvSpPr>
        <p:spPr bwMode="auto">
          <a:xfrm>
            <a:off x="227013" y="545687"/>
            <a:ext cx="769794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Overview of Muscle Tissue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1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1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1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1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1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1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1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1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5842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78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453139"/>
            <a:ext cx="8474075" cy="397674"/>
          </a:xfrm>
        </p:spPr>
        <p:txBody>
          <a:bodyPr>
            <a:spAutoFit/>
          </a:bodyPr>
          <a:lstStyle/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Organization and Connective Tissue</a:t>
            </a: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84936" y="172734"/>
            <a:ext cx="868329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Macroscopic Structure of Skeletal Muscles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17\Plowman5e-ch017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5044" y="1839496"/>
            <a:ext cx="3452842" cy="37606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7890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143" y="242938"/>
            <a:ext cx="8524875" cy="775597"/>
          </a:xfrm>
        </p:spPr>
        <p:txBody>
          <a:bodyPr/>
          <a:lstStyle/>
          <a:p>
            <a:pPr>
              <a:defRPr/>
            </a:pPr>
            <a:r>
              <a:rPr lang="en-US" dirty="0"/>
              <a:t>Myofascial Tract Extending along the Back and Front of the Body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17\Plowman5e-ch017-image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4677" y="1492224"/>
            <a:ext cx="3774695" cy="45845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99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86220" y="1613737"/>
            <a:ext cx="6443662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Tx/>
              <a:buFontTx/>
              <a:buAutoNum type="alphaUcPeriod" startAt="2"/>
            </a:pPr>
            <a:r>
              <a:rPr lang="en-US" b="1" dirty="0">
                <a:ea typeface="ＭＳ Ｐゴシック" charset="-128"/>
              </a:rPr>
              <a:t>Architectural Organization</a:t>
            </a:r>
          </a:p>
        </p:txBody>
      </p: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184936" y="105499"/>
            <a:ext cx="868329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Macroscopic Structure of Skeletal Muscles (cont.)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17\Plowman5e-ch017-image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5731" y="2071139"/>
            <a:ext cx="2247351" cy="36469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9938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40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39064" y="1661823"/>
            <a:ext cx="7010400" cy="1294073"/>
          </a:xfrm>
        </p:spPr>
        <p:txBody>
          <a:bodyPr>
            <a:spAutoFit/>
          </a:bodyPr>
          <a:lstStyle/>
          <a:p>
            <a:pPr marL="571500" indent="-571500" eaLnBrk="1" hangingPunct="1">
              <a:lnSpc>
                <a:spcPct val="5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Muscle Fibers</a:t>
            </a:r>
          </a:p>
          <a:p>
            <a:pPr marL="571500" indent="-571500" eaLnBrk="1" hangingPunct="1">
              <a:lnSpc>
                <a:spcPct val="5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1.  SR and T tubules</a:t>
            </a:r>
          </a:p>
          <a:p>
            <a:pPr marL="571500" indent="-571500" eaLnBrk="1" hangingPunct="1">
              <a:lnSpc>
                <a:spcPct val="5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2.  Myofibrils and Myofilaments</a:t>
            </a:r>
          </a:p>
          <a:p>
            <a:pPr marL="571500" indent="-571500" eaLnBrk="1" hangingPunct="1">
              <a:lnSpc>
                <a:spcPct val="5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3.  Sarcomeres</a:t>
            </a:r>
          </a:p>
        </p:txBody>
      </p:sp>
      <p:sp>
        <p:nvSpPr>
          <p:cNvPr id="17411" name="Rectangle 12"/>
          <p:cNvSpPr>
            <a:spLocks noChangeArrowheads="1"/>
          </p:cNvSpPr>
          <p:nvPr/>
        </p:nvSpPr>
        <p:spPr bwMode="auto">
          <a:xfrm>
            <a:off x="304800" y="128406"/>
            <a:ext cx="839709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Microscopic Structure of a Muscle Fiber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17\Plowman5e-ch017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80835" y="2730460"/>
            <a:ext cx="4986788" cy="29129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2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2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2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2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2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2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2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2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4034" grpId="0" build="p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60747" y="136335"/>
            <a:ext cx="736596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chemeClr val="accent1"/>
                </a:solidFill>
                <a:latin typeface="+mj-lt"/>
              </a:rPr>
              <a:t>Arrangement of Myofilaments in a Sarcomere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17\Plowman5e-ch017-image0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3024" y="1484797"/>
            <a:ext cx="2785754" cy="4807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6609" y="516839"/>
            <a:ext cx="829487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chemeClr val="accent1"/>
                </a:solidFill>
                <a:latin typeface="+mj-lt"/>
              </a:rPr>
              <a:t>Auxiliary Proteins in the Sarcomere</a:t>
            </a:r>
            <a:endParaRPr lang="en-US" sz="28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6146" name="Picture 2" descr="\\172.24.161.56\lww\01_Logistics\Plowman5e_9781496323187\13_Ancillaries\1_Input\PPTs\JPEG updated arts\Plowman-PPT-03\Ch17\Plowman5e-ch017-image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092" y="1874837"/>
            <a:ext cx="7484069" cy="36853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017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17716" y="1328801"/>
            <a:ext cx="7010400" cy="871650"/>
          </a:xfrm>
        </p:spPr>
        <p:txBody>
          <a:bodyPr>
            <a:spAutoFit/>
          </a:bodyPr>
          <a:lstStyle/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  Thick Filaments</a:t>
            </a:r>
          </a:p>
          <a:p>
            <a:pPr marL="609600" indent="-144463">
              <a:spcBef>
                <a:spcPct val="0"/>
              </a:spcBef>
              <a:spcAft>
                <a:spcPct val="50000"/>
              </a:spcAft>
            </a:pPr>
            <a:r>
              <a:rPr lang="en-US" dirty="0">
                <a:ea typeface="ＭＳ Ｐゴシック" charset="-128"/>
              </a:rPr>
              <a:t> Myosin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</a:rPr>
              <a:t>  </a:t>
            </a:r>
            <a:endParaRPr lang="en-US" dirty="0">
              <a:solidFill>
                <a:srgbClr val="FFFFCC"/>
              </a:solidFill>
              <a:ea typeface="ＭＳ Ｐゴシック" charset="-128"/>
            </a:endParaRPr>
          </a:p>
        </p:txBody>
      </p:sp>
      <p:sp>
        <p:nvSpPr>
          <p:cNvPr id="23554" name="Rectangle 8"/>
          <p:cNvSpPr>
            <a:spLocks noChangeArrowheads="1"/>
          </p:cNvSpPr>
          <p:nvPr/>
        </p:nvSpPr>
        <p:spPr bwMode="auto">
          <a:xfrm>
            <a:off x="10903" y="558336"/>
            <a:ext cx="80538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Molecular Structure of Myofilaments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17\Plowman5e-ch017-image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36384" y="2253441"/>
            <a:ext cx="5645965" cy="36135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0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0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0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01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01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01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0178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2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59660" y="2353775"/>
            <a:ext cx="3429000" cy="1819602"/>
          </a:xfrm>
        </p:spPr>
        <p:txBody>
          <a:bodyPr>
            <a:spAutoFit/>
          </a:bodyPr>
          <a:lstStyle/>
          <a:p>
            <a:pPr marL="571500" indent="-5715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 Thin Filaments</a:t>
            </a:r>
          </a:p>
          <a:p>
            <a:pPr marL="571500" indent="52388">
              <a:spcBef>
                <a:spcPct val="0"/>
              </a:spcBef>
              <a:spcAft>
                <a:spcPct val="50000"/>
              </a:spcAft>
            </a:pPr>
            <a:r>
              <a:rPr lang="en-US" dirty="0">
                <a:ea typeface="ＭＳ Ｐゴシック" charset="-128"/>
                <a:sym typeface="Symbol" pitchFamily="18" charset="2"/>
              </a:rPr>
              <a:t> Actin</a:t>
            </a:r>
          </a:p>
          <a:p>
            <a:pPr marL="571500" indent="52388">
              <a:spcBef>
                <a:spcPct val="0"/>
              </a:spcBef>
              <a:spcAft>
                <a:spcPct val="50000"/>
              </a:spcAft>
            </a:pPr>
            <a:r>
              <a:rPr lang="en-US" dirty="0">
                <a:ea typeface="ＭＳ Ｐゴシック" charset="-128"/>
              </a:rPr>
              <a:t> Troponin</a:t>
            </a:r>
          </a:p>
          <a:p>
            <a:pPr marL="571500" indent="52388">
              <a:spcBef>
                <a:spcPct val="0"/>
              </a:spcBef>
              <a:spcAft>
                <a:spcPct val="50000"/>
              </a:spcAft>
            </a:pPr>
            <a:r>
              <a:rPr lang="en-US" dirty="0">
                <a:ea typeface="ＭＳ Ｐゴシック" charset="-128"/>
              </a:rPr>
              <a:t> Tropomyosin</a:t>
            </a: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74171" y="80003"/>
            <a:ext cx="882613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Molecular Structure of Myofilaments (cont.)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17\Plowman5e-ch017-image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8839" y="1407757"/>
            <a:ext cx="5540104" cy="42641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2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2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2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2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2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32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226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05020" y="119439"/>
            <a:ext cx="854161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chemeClr val="accent1"/>
                </a:solidFill>
                <a:latin typeface="+mj-lt"/>
              </a:rPr>
              <a:t>Regulatory Function of Troponin and Tropomyosin</a:t>
            </a:r>
            <a:endParaRPr lang="en-US" sz="28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9218" name="Picture 2" descr="\\172.24.161.56\lww\01_Logistics\Plowman5e_9781496323187\13_Ancillaries\1_Input\PPTs\JPEG updated arts\Plowman-PPT-03\Ch17\Plowman5e-ch017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106" y="1426589"/>
            <a:ext cx="3991663" cy="48729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98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9563" y="1239840"/>
            <a:ext cx="7770812" cy="871650"/>
          </a:xfrm>
        </p:spPr>
        <p:txBody>
          <a:bodyPr>
            <a:spAutoFit/>
          </a:bodyPr>
          <a:lstStyle/>
          <a:p>
            <a:pPr marL="1092200" indent="-10922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Sliding Filament Theory</a:t>
            </a:r>
          </a:p>
          <a:p>
            <a:pPr marL="1092200" indent="-10922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 typeface="Symbol" pitchFamily="18" charset="2"/>
              <a:buNone/>
            </a:pPr>
            <a:r>
              <a:rPr lang="en-US" dirty="0">
                <a:ea typeface="ＭＳ Ｐゴシック" charset="-128"/>
                <a:sym typeface="Symbol" pitchFamily="18" charset="2"/>
              </a:rPr>
              <a:t>     1.  Changes in Sarcomere During Contraction</a:t>
            </a:r>
            <a:endParaRPr lang="en-US" dirty="0">
              <a:ea typeface="ＭＳ Ｐゴシック" charset="-128"/>
            </a:endParaRPr>
          </a:p>
        </p:txBody>
      </p:sp>
      <p:sp>
        <p:nvSpPr>
          <p:cNvPr id="29698" name="Rectangle 3"/>
          <p:cNvSpPr>
            <a:spLocks noChangeArrowheads="1"/>
          </p:cNvSpPr>
          <p:nvPr/>
        </p:nvSpPr>
        <p:spPr bwMode="auto">
          <a:xfrm>
            <a:off x="227013" y="518369"/>
            <a:ext cx="643317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Contraction of Muscle Fiber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17\Plowman5e-ch017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0104" y="2305409"/>
            <a:ext cx="4496907" cy="36139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5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5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9874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84150" y="1357500"/>
            <a:ext cx="7010400" cy="871650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	Excitation-Contraction Coupling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1.  Phases of ECC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38331" y="572157"/>
            <a:ext cx="795602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Contraction of Muscle Fiber (cont.)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17\Plowman5e-ch017-image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3256" y="1800344"/>
            <a:ext cx="2999348" cy="4084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1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1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61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61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22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39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5772" y="1321510"/>
            <a:ext cx="7010400" cy="871650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</a:t>
            </a:r>
            <a:r>
              <a:rPr lang="en-US" b="1" dirty="0">
                <a:ea typeface="ＭＳ Ｐゴシック" charset="-128"/>
              </a:rPr>
              <a:t>B. Excitation-Contraction Coupling 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	</a:t>
            </a:r>
            <a:r>
              <a:rPr lang="en-US" dirty="0">
                <a:ea typeface="ＭＳ Ｐゴシック" charset="-128"/>
              </a:rPr>
              <a:t>2.  The Cross-bridging cycle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96387" y="550598"/>
            <a:ext cx="795602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Contraction of Muscle Fiber (cont.)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17\Plowman5e-ch017-image0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05008" y="2230193"/>
            <a:ext cx="4722004" cy="35622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3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3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3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3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63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63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3970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60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799" y="1656317"/>
            <a:ext cx="8577943" cy="1007072"/>
          </a:xfrm>
        </p:spPr>
        <p:txBody>
          <a:bodyPr wrap="square"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</a:t>
            </a:r>
            <a:r>
              <a:rPr lang="en-US" dirty="0">
                <a:ea typeface="ＭＳ Ｐゴシック" charset="-128"/>
              </a:rPr>
              <a:t>  </a:t>
            </a:r>
            <a:r>
              <a:rPr lang="en-US" b="1" dirty="0">
                <a:ea typeface="ＭＳ Ｐゴシック" charset="-128"/>
              </a:rPr>
              <a:t>All-or-None Principle</a:t>
            </a:r>
            <a:r>
              <a:rPr lang="en-US" dirty="0">
                <a:ea typeface="ＭＳ Ｐゴシック" charset="-128"/>
              </a:rPr>
              <a:t>—Motor neuron is stimulated, all the muscle fibers in that motor unit contract to their fullest extent or they do not contract at all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85069" y="540776"/>
            <a:ext cx="795602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Contraction of Muscle Fiber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6018" grpId="0" build="p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80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10703" y="1264586"/>
            <a:ext cx="8323263" cy="397674"/>
          </a:xfrm>
        </p:spPr>
        <p:txBody>
          <a:bodyPr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None/>
            </a:pPr>
            <a:endParaRPr lang="en-US" b="1" dirty="0">
              <a:ea typeface="ＭＳ Ｐゴシック" charset="-128"/>
            </a:endParaRPr>
          </a:p>
        </p:txBody>
      </p:sp>
      <p:sp>
        <p:nvSpPr>
          <p:cNvPr id="37890" name="Rectangle 3"/>
          <p:cNvSpPr>
            <a:spLocks noChangeArrowheads="1"/>
          </p:cNvSpPr>
          <p:nvPr/>
        </p:nvSpPr>
        <p:spPr bwMode="auto">
          <a:xfrm>
            <a:off x="29917" y="545263"/>
            <a:ext cx="494238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Muscle Fiber Types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17\Plowman5e-ch017-image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3257" y="1258078"/>
            <a:ext cx="5377543" cy="5145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8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8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8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8066" grpId="0" build="p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10497" y="512388"/>
            <a:ext cx="859967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chemeClr val="accent1"/>
                </a:solidFill>
                <a:latin typeface="+mj-lt"/>
              </a:rPr>
              <a:t>Fiber Types Have Different Properties</a:t>
            </a:r>
            <a:endParaRPr lang="en-US" sz="28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14338" name="Picture 2" descr="\\172.24.161.56\lww\01_Logistics\Plowman5e_9781496323187\13_Ancillaries\1_Input\PPTs\JPEG updated arts\Plowman-PPT-03\Ch17\Plowman5e-ch017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6734" y="1453594"/>
            <a:ext cx="5486755" cy="46934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\\172.24.161.56\lww\01_Logistics\Plowman5e_9781496323187\13_Ancillaries\1_Input\PPTs\JPEG updated arts\Plowman-PPT-03\Ch17\Table 17.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2372" y="313149"/>
            <a:ext cx="5586836" cy="59751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01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69863" y="1374604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  Assessment of Muscle Fiber Type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3847" y="504922"/>
            <a:ext cx="646523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Muscle Fiber Types (cont.)</a:t>
            </a:r>
          </a:p>
        </p:txBody>
      </p:sp>
      <p:pic>
        <p:nvPicPr>
          <p:cNvPr id="17412" name="Picture 4" descr="\\172.24.161.56\lww\01_Logistics\Plowman5e_9781496323187\13_Ancillaries\1_Input\PPTs\JPEG updated arts\Plowman-PPT-03\Ch17\Plowman5e-ch017-image0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26634" y="2131564"/>
            <a:ext cx="3962406" cy="2643667"/>
          </a:xfrm>
          <a:prstGeom prst="rect">
            <a:avLst/>
          </a:prstGeom>
          <a:noFill/>
        </p:spPr>
      </p:pic>
      <p:pic>
        <p:nvPicPr>
          <p:cNvPr id="17413" name="Picture 5" descr="\\172.24.161.56\lww\01_Logistics\Plowman5e_9781496323187\13_Ancillaries\1_Input\PPTs\JPEG updated arts\Plowman-PPT-03\Ch17\Plowman5e-ch017-image01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6339" y="2155166"/>
            <a:ext cx="4003752" cy="2654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0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70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70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0114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52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520449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E.  Distribution of Fiber Types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52249" y="546754"/>
            <a:ext cx="646523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Muscle Fiber Types (cont.)</a:t>
            </a:r>
          </a:p>
        </p:txBody>
      </p:sp>
      <p:pic>
        <p:nvPicPr>
          <p:cNvPr id="18434" name="Picture 2" descr="\\172.24.161.56\lww\01_Logistics\Plowman5e_9781496323187\13_Ancillaries\1_Input\PPTs\JPEG updated arts\Plowman-PPT-03\Ch17\Plowman5e-ch017-image0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5962" y="2015799"/>
            <a:ext cx="4988059" cy="37202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5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75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75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5234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72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3838" y="1575533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F.  Fiber Type in Athletes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3222" y="565112"/>
            <a:ext cx="646523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Muscle Fiber Types (cont.)</a:t>
            </a:r>
          </a:p>
        </p:txBody>
      </p:sp>
      <p:pic>
        <p:nvPicPr>
          <p:cNvPr id="19458" name="Picture 2" descr="\\172.24.161.56\lww\01_Logistics\Plowman5e_9781496323187\13_Ancillaries\1_Input\PPTs\JPEG updated arts\Plowman-PPT-03\Ch17\Plowman5e-ch017-image02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0083" y="2213184"/>
            <a:ext cx="5269570" cy="3757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7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77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77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7282" grpId="0" build="p" autoUpdateAnimBg="0" advAuto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3002</TotalTime>
  <Words>413</Words>
  <Application>Microsoft Macintosh PowerPoint</Application>
  <PresentationFormat>On-screen Show (4:3)</PresentationFormat>
  <Paragraphs>80</Paragraphs>
  <Slides>23</Slides>
  <Notes>19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Symbol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Myofascial Tract Extending along the Back and Front of the Body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325</cp:revision>
  <cp:lastPrinted>2001-01-03T19:47:24Z</cp:lastPrinted>
  <dcterms:created xsi:type="dcterms:W3CDTF">2001-02-15T19:07:27Z</dcterms:created>
  <dcterms:modified xsi:type="dcterms:W3CDTF">2022-03-09T14:54:07Z</dcterms:modified>
</cp:coreProperties>
</file>