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6" r:id="rId3"/>
    <p:sldId id="280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6" r:id="rId12"/>
    <p:sldId id="268" r:id="rId13"/>
    <p:sldId id="267" r:id="rId14"/>
    <p:sldId id="270" r:id="rId15"/>
    <p:sldId id="274" r:id="rId16"/>
    <p:sldId id="275" r:id="rId17"/>
    <p:sldId id="279" r:id="rId18"/>
    <p:sldId id="278" r:id="rId19"/>
    <p:sldId id="282" r:id="rId20"/>
    <p:sldId id="273" r:id="rId21"/>
    <p:sldId id="272" r:id="rId22"/>
    <p:sldId id="284" r:id="rId23"/>
    <p:sldId id="281" r:id="rId24"/>
    <p:sldId id="28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041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343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32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08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716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62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853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13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46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98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326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2651F-66CA-44B3-BB87-17C4326110A1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CCA26-FE73-4B2A-9337-6297C600D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1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L8Em5vU0FU" TargetMode="Externa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qMl3m6Q5PY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007434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6600" b="1" u="sng" dirty="0">
                <a:solidFill>
                  <a:srgbClr val="FF0000"/>
                </a:solidFill>
              </a:rPr>
              <a:t>LEADERSHIP STYLES AND APPROACHES </a:t>
            </a:r>
            <a:br>
              <a:rPr lang="en-GB" sz="6600" b="1" u="sng" dirty="0">
                <a:solidFill>
                  <a:srgbClr val="FF0000"/>
                </a:solidFill>
              </a:rPr>
            </a:br>
            <a:br>
              <a:rPr lang="en-GB" sz="6600" b="1" u="sng" dirty="0">
                <a:solidFill>
                  <a:srgbClr val="FF0000"/>
                </a:solidFill>
              </a:rPr>
            </a:br>
            <a:r>
              <a:rPr lang="en-GB" sz="6600" b="1" u="sng" dirty="0">
                <a:solidFill>
                  <a:srgbClr val="FF0000"/>
                </a:solidFill>
              </a:rPr>
              <a:t>Kathryn Flynn </a:t>
            </a:r>
          </a:p>
        </p:txBody>
      </p:sp>
    </p:spTree>
    <p:extLst>
      <p:ext uri="{BB962C8B-B14F-4D97-AF65-F5344CB8AC3E}">
        <p14:creationId xmlns:p14="http://schemas.microsoft.com/office/powerpoint/2010/main" val="3270389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E9869-B9CF-4A79-94FD-105F300A1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Session Objectives: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0D51E-4816-4A5B-A191-E3FF43E16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084000"/>
          </a:xfrm>
        </p:spPr>
        <p:txBody>
          <a:bodyPr/>
          <a:lstStyle/>
          <a:p>
            <a:r>
              <a:rPr lang="en-GB" dirty="0"/>
              <a:t>Review / Recap last week’s lecture content – MOTIVATION .</a:t>
            </a:r>
          </a:p>
          <a:p>
            <a:r>
              <a:rPr lang="en-GB" dirty="0"/>
              <a:t>INTRODUCE ‘ LEADERSHIP’</a:t>
            </a:r>
          </a:p>
          <a:p>
            <a:r>
              <a:rPr lang="en-GB" dirty="0"/>
              <a:t>Q+A – What is a Leader?</a:t>
            </a:r>
          </a:p>
          <a:p>
            <a:r>
              <a:rPr lang="en-GB" dirty="0"/>
              <a:t>Leadership Qualities – Examples. </a:t>
            </a:r>
          </a:p>
          <a:p>
            <a:r>
              <a:rPr lang="en-GB" dirty="0"/>
              <a:t>Lessons Learnt from ‘NATURE’. </a:t>
            </a:r>
          </a:p>
          <a:p>
            <a:r>
              <a:rPr lang="en-GB" dirty="0"/>
              <a:t>Leadership Styles – Transactional and Transformational Leadership.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788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C521A-FA24-49DA-8988-0677C75AD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Q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5DDAA-404A-4A7A-AF0A-DF4A620F4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sz="6600" dirty="0">
                <a:solidFill>
                  <a:srgbClr val="FF0000"/>
                </a:solidFill>
              </a:rPr>
              <a:t>How would you describe LEADERSHIP? </a:t>
            </a:r>
          </a:p>
          <a:p>
            <a:endParaRPr lang="en-GB" sz="6600" dirty="0">
              <a:solidFill>
                <a:srgbClr val="FF0000"/>
              </a:solidFill>
            </a:endParaRPr>
          </a:p>
          <a:p>
            <a:r>
              <a:rPr lang="en-GB" sz="6600" dirty="0">
                <a:solidFill>
                  <a:srgbClr val="FF0000"/>
                </a:solidFill>
              </a:rPr>
              <a:t>What is a LEADER?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079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028206" y="3587262"/>
            <a:ext cx="4572000" cy="313615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1952" y="15997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“</a:t>
            </a:r>
            <a:r>
              <a:rPr lang="en-GB" sz="5300" b="1" dirty="0"/>
              <a:t>Leadership</a:t>
            </a:r>
            <a:r>
              <a:rPr lang="en-GB" dirty="0"/>
              <a:t> is like the </a:t>
            </a:r>
            <a:r>
              <a:rPr lang="en-GB" sz="6000" b="1" dirty="0"/>
              <a:t>abominable snowman </a:t>
            </a:r>
            <a:r>
              <a:rPr lang="en-GB" dirty="0"/>
              <a:t>whose footprints are everywhere, but is nowhere to be seen.”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(Warren Bennis, 1985)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0197" y="2513876"/>
            <a:ext cx="3440876" cy="4003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408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03761"/>
            <a:ext cx="10515600" cy="57732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‘ </a:t>
            </a:r>
            <a:r>
              <a:rPr lang="en-GB" sz="4000" b="1" dirty="0"/>
              <a:t>A leader is</a:t>
            </a:r>
            <a:r>
              <a:rPr lang="en-GB" dirty="0"/>
              <a:t> a dealer in hope’ Napoleon </a:t>
            </a:r>
            <a:r>
              <a:rPr lang="en-GB" dirty="0" err="1"/>
              <a:t>Bonepart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‘As we look ahead into the next century, leaders will be those who </a:t>
            </a:r>
            <a:r>
              <a:rPr lang="en-GB" sz="3600" b="1" dirty="0"/>
              <a:t>empower</a:t>
            </a:r>
            <a:r>
              <a:rPr lang="en-GB" dirty="0"/>
              <a:t> </a:t>
            </a:r>
            <a:r>
              <a:rPr lang="en-GB" sz="3600" b="1" dirty="0"/>
              <a:t>others</a:t>
            </a:r>
            <a:r>
              <a:rPr lang="en-GB" dirty="0"/>
              <a:t>.’ Bill Gates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‘</a:t>
            </a:r>
            <a:r>
              <a:rPr lang="en-GB" sz="3200" b="1" dirty="0"/>
              <a:t>Innovation</a:t>
            </a:r>
            <a:r>
              <a:rPr lang="en-GB" dirty="0"/>
              <a:t> distinguishes between a leader 				and       a follower.’ Steve Jobs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050" y="279318"/>
            <a:ext cx="2190750" cy="2095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8176" y="3437100"/>
            <a:ext cx="2418149" cy="342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53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68135"/>
            <a:ext cx="10515600" cy="5808828"/>
          </a:xfrm>
        </p:spPr>
        <p:txBody>
          <a:bodyPr/>
          <a:lstStyle/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	‘The		 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en-GB" sz="4400" b="1" dirty="0"/>
              <a:t>pessimist</a:t>
            </a:r>
            <a:r>
              <a:rPr lang="en-GB" dirty="0"/>
              <a:t> 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complains about the wind.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The	 </a:t>
            </a:r>
          </a:p>
          <a:p>
            <a:pPr marL="0" indent="0" algn="r">
              <a:buNone/>
            </a:pPr>
            <a:r>
              <a:rPr lang="en-GB" sz="4000" b="1" dirty="0"/>
              <a:t>optimist</a:t>
            </a:r>
          </a:p>
          <a:p>
            <a:pPr marL="0" indent="0" algn="r">
              <a:buNone/>
            </a:pPr>
            <a:r>
              <a:rPr lang="en-GB" dirty="0"/>
              <a:t>expects it to change.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The				 </a:t>
            </a:r>
          </a:p>
          <a:p>
            <a:pPr marL="0" indent="0" algn="r">
              <a:buNone/>
            </a:pPr>
            <a:r>
              <a:rPr lang="en-GB" sz="4400" b="1" dirty="0"/>
              <a:t>Leader</a:t>
            </a:r>
            <a:r>
              <a:rPr lang="en-GB" dirty="0"/>
              <a:t> adjusts the sails.’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423" y="-169834"/>
            <a:ext cx="5082577" cy="688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650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0750" y="1641516"/>
            <a:ext cx="2381250" cy="47625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075" y="761443"/>
            <a:ext cx="10515600" cy="56425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“Leadership is the interpersonal influence, exercised in a situation, and directed, through the communications process, toward the attainment of a specified goal or goals.” </a:t>
            </a:r>
          </a:p>
          <a:p>
            <a:pPr marL="0" indent="0">
              <a:buNone/>
            </a:pPr>
            <a:r>
              <a:rPr lang="en-GB" dirty="0"/>
              <a:t>Tannenbaum, </a:t>
            </a:r>
            <a:r>
              <a:rPr lang="en-GB" dirty="0" err="1"/>
              <a:t>Weschler</a:t>
            </a:r>
            <a:r>
              <a:rPr lang="en-GB" dirty="0"/>
              <a:t> &amp; </a:t>
            </a:r>
            <a:r>
              <a:rPr lang="en-GB" dirty="0" err="1"/>
              <a:t>Masserik</a:t>
            </a:r>
            <a:r>
              <a:rPr lang="en-GB" dirty="0"/>
              <a:t> (1961, p.24)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“Management is the efficiency in climbing the ladder of success; leadership determines whether the ladder is leaning against the </a:t>
            </a:r>
          </a:p>
          <a:p>
            <a:pPr marL="0" indent="0">
              <a:buNone/>
            </a:pPr>
            <a:r>
              <a:rPr lang="en-GB" dirty="0"/>
              <a:t>right wall.”</a:t>
            </a:r>
          </a:p>
          <a:p>
            <a:pPr marL="0" indent="0">
              <a:buNone/>
            </a:pPr>
            <a:r>
              <a:rPr lang="en-GB" dirty="0"/>
              <a:t>Covey (2020)</a:t>
            </a:r>
          </a:p>
        </p:txBody>
      </p:sp>
    </p:spTree>
    <p:extLst>
      <p:ext uri="{BB962C8B-B14F-4D97-AF65-F5344CB8AC3E}">
        <p14:creationId xmlns:p14="http://schemas.microsoft.com/office/powerpoint/2010/main" val="3204593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34390"/>
            <a:ext cx="10515600" cy="56425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almost as many different definitions as there are people who have tried to define it.</a:t>
            </a:r>
          </a:p>
          <a:p>
            <a:pPr marL="0" indent="0">
              <a:buNone/>
            </a:pPr>
            <a:r>
              <a:rPr lang="en-GB" dirty="0"/>
              <a:t>(Stogdill,1974)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function of leadership is to produce more </a:t>
            </a:r>
            <a:r>
              <a:rPr lang="en-GB" sz="4000" b="1" dirty="0"/>
              <a:t>leaders</a:t>
            </a:r>
            <a:r>
              <a:rPr lang="en-GB" dirty="0"/>
              <a:t>, not more followers.</a:t>
            </a:r>
          </a:p>
          <a:p>
            <a:pPr marL="0" indent="0">
              <a:buNone/>
            </a:pPr>
            <a:r>
              <a:rPr lang="en-GB" dirty="0"/>
              <a:t>(Ralph Nadar 1990)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only definition of a leader is someone who </a:t>
            </a:r>
            <a:r>
              <a:rPr lang="en-GB" sz="4000" b="1" dirty="0"/>
              <a:t>has followers</a:t>
            </a:r>
          </a:p>
          <a:p>
            <a:pPr marL="0" indent="0">
              <a:buNone/>
            </a:pPr>
            <a:r>
              <a:rPr lang="en-GB" dirty="0"/>
              <a:t>(The Drucker Foundation, 1996)</a:t>
            </a:r>
          </a:p>
        </p:txBody>
      </p:sp>
    </p:spTree>
    <p:extLst>
      <p:ext uri="{BB962C8B-B14F-4D97-AF65-F5344CB8AC3E}">
        <p14:creationId xmlns:p14="http://schemas.microsoft.com/office/powerpoint/2010/main" val="232478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What do you want in a leader?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9700"/>
            <a:ext cx="10515600" cy="51816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Is there a perfect recipe for leadership?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would the ingredients be?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 cups- </a:t>
            </a:r>
            <a:r>
              <a:rPr lang="en-GB" b="1" dirty="0"/>
              <a:t>Charisma</a:t>
            </a:r>
          </a:p>
          <a:p>
            <a:pPr marL="0" indent="0">
              <a:buNone/>
            </a:pPr>
            <a:r>
              <a:rPr lang="en-GB" dirty="0"/>
              <a:t>300ml – </a:t>
            </a:r>
            <a:r>
              <a:rPr lang="en-GB" b="1" dirty="0"/>
              <a:t>Trust</a:t>
            </a:r>
          </a:p>
          <a:p>
            <a:pPr marL="0" indent="0">
              <a:buNone/>
            </a:pPr>
            <a:r>
              <a:rPr lang="en-GB" dirty="0"/>
              <a:t>9 teaspoons  - </a:t>
            </a:r>
            <a:r>
              <a:rPr lang="en-GB" b="1" dirty="0"/>
              <a:t>Honesty</a:t>
            </a:r>
          </a:p>
          <a:p>
            <a:pPr marL="0" indent="0">
              <a:buNone/>
            </a:pPr>
            <a:r>
              <a:rPr lang="en-GB" dirty="0"/>
              <a:t>A dash of </a:t>
            </a:r>
            <a:r>
              <a:rPr lang="en-GB" b="1" dirty="0"/>
              <a:t>Creativity</a:t>
            </a:r>
          </a:p>
          <a:p>
            <a:pPr marL="0" indent="0">
              <a:buNone/>
            </a:pPr>
            <a:r>
              <a:rPr lang="en-GB" b="1" dirty="0"/>
              <a:t>Emotional Intelligence </a:t>
            </a:r>
            <a:r>
              <a:rPr lang="en-GB" dirty="0"/>
              <a:t>to taste</a:t>
            </a:r>
          </a:p>
          <a:p>
            <a:pPr marL="0" indent="0">
              <a:buNone/>
            </a:pPr>
            <a:r>
              <a:rPr lang="en-GB" dirty="0"/>
              <a:t>1 cup – </a:t>
            </a:r>
            <a:r>
              <a:rPr lang="en-GB" b="1" dirty="0"/>
              <a:t>Analytical Skill</a:t>
            </a:r>
          </a:p>
          <a:p>
            <a:pPr marL="0" indent="0">
              <a:buNone/>
            </a:pPr>
            <a:r>
              <a:rPr lang="en-GB" dirty="0"/>
              <a:t>A good </a:t>
            </a:r>
            <a:r>
              <a:rPr lang="en-GB" dirty="0" err="1"/>
              <a:t>dollup</a:t>
            </a:r>
            <a:r>
              <a:rPr lang="en-GB" dirty="0"/>
              <a:t> of </a:t>
            </a:r>
            <a:r>
              <a:rPr lang="en-GB" b="1" dirty="0"/>
              <a:t>Vision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930" y="2413334"/>
            <a:ext cx="4444666" cy="444466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71636" y="2611521"/>
            <a:ext cx="3195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Mary Berry’s Leadership </a:t>
            </a:r>
            <a:r>
              <a:rPr lang="en-GB" b="1" i="1" dirty="0" err="1"/>
              <a:t>Battenburg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19225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dirty="0"/>
              <a:t>Who</a:t>
            </a:r>
            <a:r>
              <a:rPr lang="en-GB" dirty="0"/>
              <a:t> is the </a:t>
            </a:r>
            <a:r>
              <a:rPr lang="en-GB" sz="6000" b="1" dirty="0"/>
              <a:t>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8600"/>
            <a:ext cx="10515600" cy="4678363"/>
          </a:xfrm>
        </p:spPr>
        <p:txBody>
          <a:bodyPr/>
          <a:lstStyle/>
          <a:p>
            <a:pPr marL="0" indent="0">
              <a:buNone/>
            </a:pPr>
            <a:r>
              <a:rPr lang="en-GB" sz="4400" dirty="0"/>
              <a:t>Is it…..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/>
              <a:t>The musicians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/>
              <a:t>The first violinist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/>
              <a:t>The Conductor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/>
              <a:t>Other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5491"/>
          <a:stretch/>
        </p:blipFill>
        <p:spPr>
          <a:xfrm>
            <a:off x="6600825" y="254000"/>
            <a:ext cx="4752975" cy="612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829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44835"/>
            <a:ext cx="10515600" cy="543212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900" dirty="0">
              <a:latin typeface="Comic Sans MS" panose="030F070203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GB" sz="3900" dirty="0">
                <a:latin typeface="Comic Sans MS" panose="030F070203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They need to be directed and</a:t>
            </a:r>
          </a:p>
          <a:p>
            <a:pPr marL="0" indent="0">
              <a:buNone/>
            </a:pPr>
            <a:r>
              <a:rPr lang="en-GB" sz="3900" dirty="0">
                <a:latin typeface="Comic Sans MS" panose="030F070203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controlled.</a:t>
            </a:r>
          </a:p>
          <a:p>
            <a:pPr marL="0" indent="0">
              <a:buNone/>
            </a:pPr>
            <a:endParaRPr lang="en-GB" sz="3900" dirty="0">
              <a:latin typeface="Comic Sans MS" panose="030F070203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GB" sz="3900" dirty="0">
                <a:latin typeface="Comic Sans MS" panose="030F070203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They want SECURITY not </a:t>
            </a:r>
          </a:p>
          <a:p>
            <a:pPr marL="0" indent="0">
              <a:buNone/>
            </a:pPr>
            <a:r>
              <a:rPr lang="en-GB" sz="3900" dirty="0">
                <a:latin typeface="Comic Sans MS" panose="030F070203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RESPONSIBILITY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			OR</a:t>
            </a:r>
          </a:p>
        </p:txBody>
      </p:sp>
      <p:sp>
        <p:nvSpPr>
          <p:cNvPr id="4" name="Rectangle 3"/>
          <p:cNvSpPr/>
          <p:nvPr/>
        </p:nvSpPr>
        <p:spPr>
          <a:xfrm>
            <a:off x="1061701" y="508000"/>
            <a:ext cx="521719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People find work </a:t>
            </a:r>
          </a:p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unpleasant! ????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84" t="8757" r="-484" b="10746"/>
          <a:stretch/>
        </p:blipFill>
        <p:spPr>
          <a:xfrm>
            <a:off x="6943725" y="508000"/>
            <a:ext cx="5248275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051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5320" y="365125"/>
            <a:ext cx="5120114" cy="169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none" spc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People like work !????</a:t>
            </a:r>
          </a:p>
        </p:txBody>
      </p:sp>
      <p:cxnSp>
        <p:nvCxnSpPr>
          <p:cNvPr id="18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7028" y="1380704"/>
            <a:ext cx="5388972" cy="3462228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/>
            <a:endParaRPr lang="en-US" sz="1800" dirty="0"/>
          </a:p>
          <a:p>
            <a:pPr marL="0"/>
            <a:endParaRPr lang="en-US" sz="1800" dirty="0"/>
          </a:p>
          <a:p>
            <a:pPr marL="0"/>
            <a:endParaRPr lang="en-US" sz="1800" dirty="0"/>
          </a:p>
          <a:p>
            <a:pPr marL="0"/>
            <a:endParaRPr lang="en-US" sz="1800" dirty="0"/>
          </a:p>
          <a:p>
            <a:pPr marL="0"/>
            <a:endParaRPr lang="en-US" sz="1800" dirty="0"/>
          </a:p>
          <a:p>
            <a:pPr marL="0"/>
            <a:endParaRPr lang="en-US" sz="1800" dirty="0"/>
          </a:p>
          <a:p>
            <a:pPr marL="0"/>
            <a:r>
              <a:rPr lang="en-US" sz="4800" dirty="0"/>
              <a:t>Self-motivated, </a:t>
            </a:r>
          </a:p>
          <a:p>
            <a:pPr marL="0"/>
            <a:r>
              <a:rPr lang="en-US" sz="4800" dirty="0"/>
              <a:t>Accepting</a:t>
            </a:r>
          </a:p>
          <a:p>
            <a:pPr marL="0"/>
            <a:r>
              <a:rPr lang="en-US" sz="4800" b="1" dirty="0"/>
              <a:t>Seeking</a:t>
            </a:r>
            <a:r>
              <a:rPr lang="en-US" sz="4800" dirty="0"/>
              <a:t> Responsibility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7A7707-FC3C-4669-A5A4-4CAD86CA7E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18" r="20101" b="-2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12251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9987" y="-828742"/>
            <a:ext cx="3213100" cy="51293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900" y="3584574"/>
            <a:ext cx="6838950" cy="3321986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063" y="954779"/>
            <a:ext cx="4318273" cy="3238705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381038"/>
            <a:ext cx="9476509" cy="73009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072748" y="5245567"/>
            <a:ext cx="688769" cy="16743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478429" y="4842434"/>
            <a:ext cx="46907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accent2"/>
                </a:solidFill>
                <a:latin typeface="Comic Sans MS" panose="030F0702030302020204" pitchFamily="66" charset="0"/>
              </a:rPr>
              <a:t>LESSONS FROM NATURE ?</a:t>
            </a:r>
          </a:p>
        </p:txBody>
      </p:sp>
    </p:spTree>
    <p:extLst>
      <p:ext uri="{BB962C8B-B14F-4D97-AF65-F5344CB8AC3E}">
        <p14:creationId xmlns:p14="http://schemas.microsoft.com/office/powerpoint/2010/main" val="38237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193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Let’s consider the Ant.</a:t>
            </a:r>
            <a:br>
              <a:rPr lang="en-GB" dirty="0"/>
            </a:br>
            <a:r>
              <a:rPr lang="en-GB" dirty="0"/>
              <a:t>				Ants work together </a:t>
            </a:r>
            <a:br>
              <a:rPr lang="en-GB" dirty="0"/>
            </a:br>
            <a:r>
              <a:rPr lang="en-GB" dirty="0"/>
              <a:t>				to overcome any obstacle</a:t>
            </a:r>
          </a:p>
        </p:txBody>
      </p:sp>
      <p:pic>
        <p:nvPicPr>
          <p:cNvPr id="4" name="5L8Em5vU0F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168239" y="2686298"/>
            <a:ext cx="6800603" cy="38253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2790" y="1872020"/>
            <a:ext cx="3686299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Qualities of the ant</a:t>
            </a:r>
          </a:p>
          <a:p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Strong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Team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Tenacious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Tireless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Organised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Uncompromising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Fierce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Structured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Hierarchical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323" y="118753"/>
            <a:ext cx="2612201" cy="2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646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872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19" y="188484"/>
            <a:ext cx="4658803" cy="1172821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0000"/>
                </a:solidFill>
              </a:rPr>
              <a:t>Now Ducks / Birds….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080" y="1189750"/>
            <a:ext cx="3799425" cy="31432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u="sng" dirty="0"/>
              <a:t>Qualities of Ducks</a:t>
            </a:r>
          </a:p>
          <a:p>
            <a:r>
              <a:rPr lang="en-GB" sz="3200" dirty="0"/>
              <a:t>Team work</a:t>
            </a:r>
          </a:p>
          <a:p>
            <a:r>
              <a:rPr lang="en-GB" sz="3200" dirty="0"/>
              <a:t>Supportive</a:t>
            </a:r>
          </a:p>
          <a:p>
            <a:r>
              <a:rPr lang="en-GB" sz="3200" dirty="0"/>
              <a:t>Intelligent</a:t>
            </a:r>
          </a:p>
          <a:p>
            <a:r>
              <a:rPr lang="en-GB" sz="3200" dirty="0"/>
              <a:t>Focused</a:t>
            </a:r>
          </a:p>
          <a:p>
            <a:r>
              <a:rPr lang="en-GB" sz="3200" dirty="0"/>
              <a:t>Tireless</a:t>
            </a:r>
          </a:p>
          <a:p>
            <a:r>
              <a:rPr lang="en-GB" sz="3200" dirty="0"/>
              <a:t>Trusting</a:t>
            </a:r>
          </a:p>
          <a:p>
            <a:r>
              <a:rPr lang="en-GB" sz="3200" dirty="0"/>
              <a:t>Sharing</a:t>
            </a:r>
          </a:p>
          <a:p>
            <a:r>
              <a:rPr lang="en-GB" sz="3200" dirty="0"/>
              <a:t>Compromising</a:t>
            </a:r>
          </a:p>
          <a:p>
            <a:r>
              <a:rPr lang="en-GB" sz="3200" dirty="0"/>
              <a:t>Successful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13E011-11C8-44F0-A4D3-07B625764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9" r="18914" b="-1"/>
          <a:stretch/>
        </p:blipFill>
        <p:spPr>
          <a:xfrm>
            <a:off x="5483586" y="10"/>
            <a:ext cx="67084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97439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537" y="385762"/>
            <a:ext cx="11210925" cy="608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017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Lessons from nature</a:t>
            </a:r>
          </a:p>
        </p:txBody>
      </p:sp>
      <p:pic>
        <p:nvPicPr>
          <p:cNvPr id="4" name="WqMl3m6Q5P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59428" y="1690688"/>
            <a:ext cx="8273143" cy="4653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41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1DACB-1A8E-4654-9E80-27EC17F0B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LEADERSHIP STYLES – 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TRANSACTIONAL  + TRANSFORMATIONAL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F5BAB-1CFE-4AFC-B649-52E178B74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algn="ctr"/>
            <a:r>
              <a:rPr lang="en-GB" sz="3600" b="1" dirty="0"/>
              <a:t>WHAT IS THE DIFFERENCE BETWEEN THESE TWO? </a:t>
            </a:r>
          </a:p>
          <a:p>
            <a:pPr algn="ctr"/>
            <a:endParaRPr lang="en-GB" sz="3600" b="1" dirty="0"/>
          </a:p>
          <a:p>
            <a:pPr marL="0" indent="0" algn="ctr">
              <a:buNone/>
            </a:pPr>
            <a:r>
              <a:rPr lang="en-GB" sz="96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722622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75" y="303001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Transactional Leadership: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61" y="1389413"/>
            <a:ext cx="11343810" cy="47875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Isn’t about </a:t>
            </a:r>
            <a:r>
              <a:rPr lang="en-GB" sz="4000" b="1" dirty="0"/>
              <a:t>changing the future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It’s about getting the </a:t>
            </a:r>
            <a:r>
              <a:rPr lang="en-GB" sz="4000" b="1" dirty="0"/>
              <a:t>job done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Transactional Leaders exchange</a:t>
            </a:r>
            <a:r>
              <a:rPr lang="en-GB" sz="3600" b="1" dirty="0"/>
              <a:t> rewards </a:t>
            </a:r>
            <a:r>
              <a:rPr lang="en-GB" dirty="0"/>
              <a:t>and </a:t>
            </a:r>
            <a:r>
              <a:rPr lang="en-GB" sz="3600" b="1" dirty="0"/>
              <a:t>punishments</a:t>
            </a:r>
            <a:r>
              <a:rPr lang="en-GB" dirty="0"/>
              <a:t> according to the quantity/quality of the work produced.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NB: “If people are good only because they fear punishment, </a:t>
            </a:r>
          </a:p>
          <a:p>
            <a:pPr marL="0" indent="0">
              <a:buNone/>
            </a:pPr>
            <a:r>
              <a:rPr lang="en-GB" b="1" dirty="0"/>
              <a:t>and hope for reward then we are a sorry lot indeed.” </a:t>
            </a:r>
          </a:p>
          <a:p>
            <a:pPr marL="0" indent="0">
              <a:buNone/>
            </a:pPr>
            <a:r>
              <a:rPr lang="en-GB" b="1" dirty="0"/>
              <a:t>(Albert Einstein)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4090" y="46177"/>
            <a:ext cx="2043257" cy="316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020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3850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Transactional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218" y="1389413"/>
            <a:ext cx="11100582" cy="31544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4000" dirty="0"/>
              <a:t>Transactional leadership places </a:t>
            </a:r>
            <a:r>
              <a:rPr lang="en-GB" sz="4000" b="1" dirty="0"/>
              <a:t>Great </a:t>
            </a:r>
            <a:r>
              <a:rPr lang="en-GB" sz="4000" dirty="0"/>
              <a:t>importance on </a:t>
            </a:r>
            <a:r>
              <a:rPr lang="en-GB" sz="4000" u="sng" dirty="0"/>
              <a:t>short term goals </a:t>
            </a:r>
            <a:r>
              <a:rPr lang="en-GB" sz="4000" dirty="0"/>
              <a:t>&amp; the observance of standard operating </a:t>
            </a:r>
            <a:r>
              <a:rPr lang="en-GB" sz="4000" u="sng" dirty="0"/>
              <a:t>procedures &amp; rules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38810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3850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Transformational Leadership: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7523" y="2017379"/>
            <a:ext cx="10515600" cy="32720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0" i="0" dirty="0">
                <a:solidFill>
                  <a:srgbClr val="666666"/>
                </a:solidFill>
                <a:effectLst/>
                <a:latin typeface="Roboto"/>
              </a:rPr>
              <a:t>Transformational leadership is a </a:t>
            </a:r>
            <a:r>
              <a:rPr lang="en-GB" sz="4000" b="1" i="0" dirty="0">
                <a:solidFill>
                  <a:srgbClr val="666666"/>
                </a:solidFill>
                <a:effectLst/>
                <a:latin typeface="Roboto"/>
              </a:rPr>
              <a:t>leadership style in which leaders encourage</a:t>
            </a:r>
            <a:r>
              <a:rPr lang="en-GB" sz="4000" b="0" i="0" dirty="0">
                <a:solidFill>
                  <a:srgbClr val="666666"/>
                </a:solidFill>
                <a:effectLst/>
                <a:latin typeface="Roboto"/>
              </a:rPr>
              <a:t>, </a:t>
            </a:r>
            <a:r>
              <a:rPr lang="en-GB" sz="4000" b="1" i="0" dirty="0">
                <a:solidFill>
                  <a:srgbClr val="666666"/>
                </a:solidFill>
                <a:effectLst/>
                <a:latin typeface="Roboto"/>
              </a:rPr>
              <a:t>inspire and motivate employees to innovate and create change that will help grow and shape the future success of the company</a:t>
            </a:r>
            <a:r>
              <a:rPr lang="en-GB" sz="4000" b="0" i="0" dirty="0">
                <a:solidFill>
                  <a:srgbClr val="666666"/>
                </a:solidFill>
                <a:effectLst/>
                <a:latin typeface="Roboto"/>
              </a:rPr>
              <a:t>. </a:t>
            </a:r>
            <a:endParaRPr lang="en-GB" sz="40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738429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E5DB8-EEDD-4FE4-9A52-50220CF23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Transactional </a:t>
            </a:r>
            <a:r>
              <a:rPr lang="en-GB" b="1" dirty="0" err="1">
                <a:solidFill>
                  <a:srgbClr val="FF0000"/>
                </a:solidFill>
              </a:rPr>
              <a:t>Vrs</a:t>
            </a:r>
            <a:r>
              <a:rPr lang="en-GB" b="1" dirty="0">
                <a:solidFill>
                  <a:srgbClr val="FF0000"/>
                </a:solidFill>
              </a:rPr>
              <a:t> Transformational Leadership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023491-E0BC-419C-9CF3-95E7DFF32F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25625"/>
            <a:ext cx="1191533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6767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04031-3DB5-4456-B295-A09E2E8C2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CLASS TASK: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422F5-C26F-49B3-9A8A-F1F0C7B94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2" y="1825625"/>
            <a:ext cx="12079458" cy="4351338"/>
          </a:xfrm>
        </p:spPr>
        <p:txBody>
          <a:bodyPr>
            <a:normAutofit/>
          </a:bodyPr>
          <a:lstStyle/>
          <a:p>
            <a:r>
              <a:rPr lang="en-GB" sz="5400" dirty="0"/>
              <a:t>For next session (</a:t>
            </a:r>
            <a:r>
              <a:rPr lang="en-GB" sz="3600" dirty="0"/>
              <a:t>Friday – Independent Learning</a:t>
            </a:r>
            <a:r>
              <a:rPr lang="en-GB" sz="5400" dirty="0"/>
              <a:t>), please research further into LEADERSHIP and consider examples from within industry of both positive + negative leadership approaches.   </a:t>
            </a:r>
          </a:p>
        </p:txBody>
      </p:sp>
    </p:spTree>
    <p:extLst>
      <p:ext uri="{BB962C8B-B14F-4D97-AF65-F5344CB8AC3E}">
        <p14:creationId xmlns:p14="http://schemas.microsoft.com/office/powerpoint/2010/main" val="1804294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638</Words>
  <Application>Microsoft Office PowerPoint</Application>
  <PresentationFormat>Widescreen</PresentationFormat>
  <Paragraphs>143</Paragraphs>
  <Slides>24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Comic Sans MS</vt:lpstr>
      <vt:lpstr>Roboto</vt:lpstr>
      <vt:lpstr>Wingdings</vt:lpstr>
      <vt:lpstr>Office Theme</vt:lpstr>
      <vt:lpstr>LEADERSHIP STYLES AND APPROACHES   Kathryn Flynn </vt:lpstr>
      <vt:lpstr>Session Objectives: </vt:lpstr>
      <vt:lpstr>Q</vt:lpstr>
      <vt:lpstr>“Leadership is like the abominable snowman whose footprints are everywhere, but is nowhere to be seen.”  (Warren Bennis, 1985) </vt:lpstr>
      <vt:lpstr>PowerPoint Presentation</vt:lpstr>
      <vt:lpstr>PowerPoint Presentation</vt:lpstr>
      <vt:lpstr>PowerPoint Presentation</vt:lpstr>
      <vt:lpstr>PowerPoint Presentation</vt:lpstr>
      <vt:lpstr>What do you want in a leader?</vt:lpstr>
      <vt:lpstr>Who is the Leader</vt:lpstr>
      <vt:lpstr>PowerPoint Presentation</vt:lpstr>
      <vt:lpstr>PowerPoint Presentation</vt:lpstr>
      <vt:lpstr>PowerPoint Presentation</vt:lpstr>
      <vt:lpstr>Let’s consider the Ant.     Ants work together      to overcome any obstacle</vt:lpstr>
      <vt:lpstr>PowerPoint Presentation</vt:lpstr>
      <vt:lpstr>Now Ducks / Birds….</vt:lpstr>
      <vt:lpstr>PowerPoint Presentation</vt:lpstr>
      <vt:lpstr>Lessons from nature</vt:lpstr>
      <vt:lpstr>LEADERSHIP STYLES –  TRANSACTIONAL  + TRANSFORMATIONAL .</vt:lpstr>
      <vt:lpstr>Transactional Leadership:</vt:lpstr>
      <vt:lpstr>Transactional Leadership</vt:lpstr>
      <vt:lpstr>Transformational Leadership:</vt:lpstr>
      <vt:lpstr>Transactional Vrs Transformational Leadership </vt:lpstr>
      <vt:lpstr>CLASS TASK: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Kathryn PC</dc:creator>
  <cp:lastModifiedBy>Kathryn PC</cp:lastModifiedBy>
  <cp:revision>4</cp:revision>
  <dcterms:created xsi:type="dcterms:W3CDTF">2020-11-30T12:35:01Z</dcterms:created>
  <dcterms:modified xsi:type="dcterms:W3CDTF">2020-11-30T12:58:30Z</dcterms:modified>
</cp:coreProperties>
</file>