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334" r:id="rId4"/>
    <p:sldId id="333" r:id="rId5"/>
    <p:sldId id="335" r:id="rId6"/>
    <p:sldId id="336" r:id="rId7"/>
    <p:sldId id="328" r:id="rId8"/>
    <p:sldId id="337" r:id="rId9"/>
    <p:sldId id="330" r:id="rId10"/>
    <p:sldId id="331" r:id="rId11"/>
    <p:sldId id="338" r:id="rId12"/>
    <p:sldId id="339" r:id="rId13"/>
    <p:sldId id="340" r:id="rId14"/>
    <p:sldId id="341" r:id="rId15"/>
    <p:sldId id="342" r:id="rId16"/>
    <p:sldId id="343" r:id="rId17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6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75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6/3/20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03/06/2020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oogle Shape;15;p3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"/>
          <p:cNvSpPr/>
          <p:nvPr/>
        </p:nvSpPr>
        <p:spPr>
          <a:xfrm rot="169468" flipH="1">
            <a:off x="3608973" y="861595"/>
            <a:ext cx="5247975" cy="5079376"/>
          </a:xfrm>
          <a:prstGeom prst="wedgeEllipseCallout">
            <a:avLst>
              <a:gd name="adj1" fmla="val -42509"/>
              <a:gd name="adj2" fmla="val 62980"/>
            </a:avLst>
          </a:prstGeom>
          <a:solidFill>
            <a:srgbClr val="001936">
              <a:alpha val="219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 rot="169468" flipH="1">
            <a:off x="3380373" y="556795"/>
            <a:ext cx="5247975" cy="5079376"/>
          </a:xfrm>
          <a:prstGeom prst="wedgeEllipseCallout">
            <a:avLst>
              <a:gd name="adj1" fmla="val -42509"/>
              <a:gd name="adj2" fmla="val 62980"/>
            </a:avLst>
          </a:pr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ctrTitle"/>
          </p:nvPr>
        </p:nvSpPr>
        <p:spPr>
          <a:xfrm>
            <a:off x="4101125" y="2212733"/>
            <a:ext cx="3767400" cy="154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1"/>
          </p:nvPr>
        </p:nvSpPr>
        <p:spPr>
          <a:xfrm>
            <a:off x="4101125" y="3583535"/>
            <a:ext cx="3767400" cy="10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53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4" descr="comic-02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4"/>
          <p:cNvSpPr/>
          <p:nvPr/>
        </p:nvSpPr>
        <p:spPr>
          <a:xfrm>
            <a:off x="1992351" y="50367"/>
            <a:ext cx="5616577" cy="6960587"/>
          </a:xfrm>
          <a:custGeom>
            <a:avLst/>
            <a:gdLst/>
            <a:ahLst/>
            <a:cxnLst/>
            <a:rect l="l" t="t" r="r" b="b"/>
            <a:pathLst>
              <a:path w="114788" h="106692" extrusionOk="0">
                <a:moveTo>
                  <a:pt x="40479" y="15324"/>
                </a:moveTo>
                <a:lnTo>
                  <a:pt x="41346" y="3758"/>
                </a:lnTo>
                <a:lnTo>
                  <a:pt x="52623" y="13878"/>
                </a:lnTo>
                <a:lnTo>
                  <a:pt x="56382" y="0"/>
                </a:lnTo>
                <a:lnTo>
                  <a:pt x="63610" y="14746"/>
                </a:lnTo>
                <a:lnTo>
                  <a:pt x="70549" y="2024"/>
                </a:lnTo>
                <a:lnTo>
                  <a:pt x="75754" y="17926"/>
                </a:lnTo>
                <a:lnTo>
                  <a:pt x="85006" y="6939"/>
                </a:lnTo>
                <a:lnTo>
                  <a:pt x="85006" y="23131"/>
                </a:lnTo>
                <a:lnTo>
                  <a:pt x="100620" y="13589"/>
                </a:lnTo>
                <a:lnTo>
                  <a:pt x="96861" y="31516"/>
                </a:lnTo>
                <a:lnTo>
                  <a:pt x="111896" y="26889"/>
                </a:lnTo>
                <a:lnTo>
                  <a:pt x="100909" y="41057"/>
                </a:lnTo>
                <a:lnTo>
                  <a:pt x="114209" y="42214"/>
                </a:lnTo>
                <a:lnTo>
                  <a:pt x="104379" y="53201"/>
                </a:lnTo>
                <a:lnTo>
                  <a:pt x="114788" y="59851"/>
                </a:lnTo>
                <a:lnTo>
                  <a:pt x="101198" y="64188"/>
                </a:lnTo>
                <a:lnTo>
                  <a:pt x="105246" y="74886"/>
                </a:lnTo>
                <a:lnTo>
                  <a:pt x="93102" y="73730"/>
                </a:lnTo>
                <a:lnTo>
                  <a:pt x="97150" y="85006"/>
                </a:lnTo>
                <a:lnTo>
                  <a:pt x="88187" y="81537"/>
                </a:lnTo>
                <a:lnTo>
                  <a:pt x="87319" y="95994"/>
                </a:lnTo>
                <a:lnTo>
                  <a:pt x="76043" y="91078"/>
                </a:lnTo>
                <a:lnTo>
                  <a:pt x="71417" y="101776"/>
                </a:lnTo>
                <a:lnTo>
                  <a:pt x="64478" y="93970"/>
                </a:lnTo>
                <a:lnTo>
                  <a:pt x="58984" y="106692"/>
                </a:lnTo>
                <a:lnTo>
                  <a:pt x="52334" y="88187"/>
                </a:lnTo>
                <a:lnTo>
                  <a:pt x="45105" y="100620"/>
                </a:lnTo>
                <a:lnTo>
                  <a:pt x="41636" y="86741"/>
                </a:lnTo>
                <a:lnTo>
                  <a:pt x="29492" y="102355"/>
                </a:lnTo>
                <a:lnTo>
                  <a:pt x="29781" y="83271"/>
                </a:lnTo>
                <a:lnTo>
                  <a:pt x="20239" y="87319"/>
                </a:lnTo>
                <a:lnTo>
                  <a:pt x="21107" y="76332"/>
                </a:lnTo>
                <a:lnTo>
                  <a:pt x="4915" y="79224"/>
                </a:lnTo>
                <a:lnTo>
                  <a:pt x="16191" y="66212"/>
                </a:lnTo>
                <a:lnTo>
                  <a:pt x="7806" y="62164"/>
                </a:lnTo>
                <a:lnTo>
                  <a:pt x="14167" y="56960"/>
                </a:lnTo>
                <a:lnTo>
                  <a:pt x="0" y="47997"/>
                </a:lnTo>
                <a:lnTo>
                  <a:pt x="18215" y="43081"/>
                </a:lnTo>
                <a:lnTo>
                  <a:pt x="9252" y="31516"/>
                </a:lnTo>
                <a:lnTo>
                  <a:pt x="26022" y="33540"/>
                </a:lnTo>
                <a:lnTo>
                  <a:pt x="16191" y="18504"/>
                </a:lnTo>
                <a:lnTo>
                  <a:pt x="31516" y="23420"/>
                </a:lnTo>
                <a:lnTo>
                  <a:pt x="32094" y="11854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24" name="Google Shape;24;p4"/>
          <p:cNvSpPr/>
          <p:nvPr/>
        </p:nvSpPr>
        <p:spPr>
          <a:xfrm>
            <a:off x="1763750" y="-152834"/>
            <a:ext cx="5616577" cy="6960587"/>
          </a:xfrm>
          <a:custGeom>
            <a:avLst/>
            <a:gdLst/>
            <a:ahLst/>
            <a:cxnLst/>
            <a:rect l="l" t="t" r="r" b="b"/>
            <a:pathLst>
              <a:path w="114788" h="106692" extrusionOk="0">
                <a:moveTo>
                  <a:pt x="40479" y="15324"/>
                </a:moveTo>
                <a:lnTo>
                  <a:pt x="41346" y="3758"/>
                </a:lnTo>
                <a:lnTo>
                  <a:pt x="52623" y="13878"/>
                </a:lnTo>
                <a:lnTo>
                  <a:pt x="56382" y="0"/>
                </a:lnTo>
                <a:lnTo>
                  <a:pt x="63610" y="14746"/>
                </a:lnTo>
                <a:lnTo>
                  <a:pt x="70549" y="2024"/>
                </a:lnTo>
                <a:lnTo>
                  <a:pt x="75754" y="17926"/>
                </a:lnTo>
                <a:lnTo>
                  <a:pt x="85006" y="6939"/>
                </a:lnTo>
                <a:lnTo>
                  <a:pt x="85006" y="23131"/>
                </a:lnTo>
                <a:lnTo>
                  <a:pt x="100620" y="13589"/>
                </a:lnTo>
                <a:lnTo>
                  <a:pt x="96861" y="31516"/>
                </a:lnTo>
                <a:lnTo>
                  <a:pt x="111896" y="26889"/>
                </a:lnTo>
                <a:lnTo>
                  <a:pt x="100909" y="41057"/>
                </a:lnTo>
                <a:lnTo>
                  <a:pt x="114209" y="42214"/>
                </a:lnTo>
                <a:lnTo>
                  <a:pt x="104379" y="53201"/>
                </a:lnTo>
                <a:lnTo>
                  <a:pt x="114788" y="59851"/>
                </a:lnTo>
                <a:lnTo>
                  <a:pt x="101198" y="64188"/>
                </a:lnTo>
                <a:lnTo>
                  <a:pt x="105246" y="74886"/>
                </a:lnTo>
                <a:lnTo>
                  <a:pt x="93102" y="73730"/>
                </a:lnTo>
                <a:lnTo>
                  <a:pt x="97150" y="85006"/>
                </a:lnTo>
                <a:lnTo>
                  <a:pt x="88187" y="81537"/>
                </a:lnTo>
                <a:lnTo>
                  <a:pt x="87319" y="95994"/>
                </a:lnTo>
                <a:lnTo>
                  <a:pt x="76043" y="91078"/>
                </a:lnTo>
                <a:lnTo>
                  <a:pt x="71417" y="101776"/>
                </a:lnTo>
                <a:lnTo>
                  <a:pt x="64478" y="93970"/>
                </a:lnTo>
                <a:lnTo>
                  <a:pt x="58984" y="106692"/>
                </a:lnTo>
                <a:lnTo>
                  <a:pt x="52334" y="88187"/>
                </a:lnTo>
                <a:lnTo>
                  <a:pt x="45105" y="100620"/>
                </a:lnTo>
                <a:lnTo>
                  <a:pt x="41636" y="86741"/>
                </a:lnTo>
                <a:lnTo>
                  <a:pt x="29492" y="102355"/>
                </a:lnTo>
                <a:lnTo>
                  <a:pt x="29781" y="83271"/>
                </a:lnTo>
                <a:lnTo>
                  <a:pt x="20239" y="87319"/>
                </a:lnTo>
                <a:lnTo>
                  <a:pt x="21107" y="76332"/>
                </a:lnTo>
                <a:lnTo>
                  <a:pt x="4915" y="79224"/>
                </a:lnTo>
                <a:lnTo>
                  <a:pt x="16191" y="66212"/>
                </a:lnTo>
                <a:lnTo>
                  <a:pt x="7806" y="62164"/>
                </a:lnTo>
                <a:lnTo>
                  <a:pt x="14167" y="56960"/>
                </a:lnTo>
                <a:lnTo>
                  <a:pt x="0" y="47997"/>
                </a:lnTo>
                <a:lnTo>
                  <a:pt x="18215" y="43081"/>
                </a:lnTo>
                <a:lnTo>
                  <a:pt x="9252" y="31516"/>
                </a:lnTo>
                <a:lnTo>
                  <a:pt x="26022" y="33540"/>
                </a:lnTo>
                <a:lnTo>
                  <a:pt x="16191" y="18504"/>
                </a:lnTo>
                <a:lnTo>
                  <a:pt x="31516" y="23420"/>
                </a:lnTo>
                <a:lnTo>
                  <a:pt x="32094" y="11854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2905800" y="2882400"/>
            <a:ext cx="3332400" cy="109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algn="ctr" rtl="0">
              <a:spcBef>
                <a:spcPts val="6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marL="914400" lvl="1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marL="1371600" lvl="2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marL="1828800" lvl="3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marL="2286000" lvl="4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marL="2743200" lvl="5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marL="3200400" lvl="6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marL="3657600" lvl="7" indent="-38100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marL="4114800" lvl="8" indent="-38100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Bangers"/>
              <a:buChar char="×"/>
              <a:defRPr sz="2400">
                <a:solidFill>
                  <a:srgbClr val="000000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Bangers"/>
                <a:ea typeface="Bangers"/>
                <a:cs typeface="Bangers"/>
                <a:sym typeface="Bangers"/>
              </a:defRPr>
            </a:lvl1pPr>
            <a:lvl2pPr lvl="1">
              <a:buNone/>
              <a:defRPr>
                <a:latin typeface="Bangers"/>
                <a:ea typeface="Bangers"/>
                <a:cs typeface="Bangers"/>
                <a:sym typeface="Bangers"/>
              </a:defRPr>
            </a:lvl2pPr>
            <a:lvl3pPr lvl="2">
              <a:buNone/>
              <a:defRPr>
                <a:latin typeface="Bangers"/>
                <a:ea typeface="Bangers"/>
                <a:cs typeface="Bangers"/>
                <a:sym typeface="Bangers"/>
              </a:defRPr>
            </a:lvl3pPr>
            <a:lvl4pPr lvl="3">
              <a:buNone/>
              <a:defRPr>
                <a:latin typeface="Bangers"/>
                <a:ea typeface="Bangers"/>
                <a:cs typeface="Bangers"/>
                <a:sym typeface="Bangers"/>
              </a:defRPr>
            </a:lvl4pPr>
            <a:lvl5pPr lvl="4">
              <a:buNone/>
              <a:defRPr>
                <a:latin typeface="Bangers"/>
                <a:ea typeface="Bangers"/>
                <a:cs typeface="Bangers"/>
                <a:sym typeface="Bangers"/>
              </a:defRPr>
            </a:lvl5pPr>
            <a:lvl6pPr lvl="5">
              <a:buNone/>
              <a:defRPr>
                <a:latin typeface="Bangers"/>
                <a:ea typeface="Bangers"/>
                <a:cs typeface="Bangers"/>
                <a:sym typeface="Bangers"/>
              </a:defRPr>
            </a:lvl6pPr>
            <a:lvl7pPr lvl="6">
              <a:buNone/>
              <a:defRPr>
                <a:latin typeface="Bangers"/>
                <a:ea typeface="Bangers"/>
                <a:cs typeface="Bangers"/>
                <a:sym typeface="Bangers"/>
              </a:defRPr>
            </a:lvl7pPr>
            <a:lvl8pPr lvl="7">
              <a:buNone/>
              <a:defRPr>
                <a:latin typeface="Bangers"/>
                <a:ea typeface="Bangers"/>
                <a:cs typeface="Bangers"/>
                <a:sym typeface="Bangers"/>
              </a:defRPr>
            </a:lvl8pPr>
            <a:lvl9pPr lvl="8">
              <a:buNone/>
              <a:defRPr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10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0" descr="comic-03.png"/>
          <p:cNvPicPr preferRelativeResize="0"/>
          <p:nvPr/>
        </p:nvPicPr>
        <p:blipFill>
          <a:blip r:embed="rId2">
            <a:alphaModFix amt="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0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87D5BA9B-4998-FA4C-989D-E79437D0D5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83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03/06/2020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9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9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hyperlink" Target="https://dysgucymraeg.cymru/dysgu/adnoddau-digidol/canolradd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1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adolygu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patrymau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endParaRPr lang="en-GB" sz="3000" b="1" dirty="0">
              <a:solidFill>
                <a:srgbClr val="0070C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DDA0F1-299E-4E48-BB02-85E92B8BBA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573738"/>
              </p:ext>
            </p:extLst>
          </p:nvPr>
        </p:nvGraphicFramePr>
        <p:xfrm>
          <a:off x="858643" y="1342188"/>
          <a:ext cx="7203687" cy="446759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8596">
                  <a:extLst>
                    <a:ext uri="{9D8B030D-6E8A-4147-A177-3AD203B41FA5}">
                      <a16:colId xmlns:a16="http://schemas.microsoft.com/office/drawing/2014/main" val="2514022556"/>
                    </a:ext>
                  </a:extLst>
                </a:gridCol>
                <a:gridCol w="4505091">
                  <a:extLst>
                    <a:ext uri="{9D8B030D-6E8A-4147-A177-3AD203B41FA5}">
                      <a16:colId xmlns:a16="http://schemas.microsoft.com/office/drawing/2014/main" val="910789690"/>
                    </a:ext>
                  </a:extLst>
                </a:gridCol>
              </a:tblGrid>
              <a:tr h="44675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Pwy ydych chi?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ydy’ch enw chi?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Lle dych chi’n byw?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ydy’ch rhif ffôn chi?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Faint ydy’ch oed chi?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Ydych chi’n gweithio?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Oes teulu gyda chi?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ydych chi’n hoffi wneud?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wnaethoch chi haf llynedd?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Siân ydw i.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Rydw i’n byw yn Aberaeron.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Fy rhif ffôn i ydy 01545 570570.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Rydw i’n bum deg oed.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Ydw, dw i’n gweithio yn y coleg.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Ydw, ysgrifenyddes ydw i.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Nac ydw, dw i wedi ymddeol.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Oes, mae un ferch gyda fi.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Nac oes, does dim teulu gyda fi.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Dw i’n hoffi golff ac yfed coffi.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Dw i wrth fy modd yn ymlacio.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Es i i Landudno. Roedd hi’n bwrw glaw.</a:t>
                      </a:r>
                      <a:endParaRPr lang="en-GB" sz="1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Es i i Benidorm. Nofiais i ac yfais i llawer o goctêls.  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8354093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D4EED24E-6AB8-E048-B2DA-452D0979931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99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28AB80E-CE49-D547-A34A-389A49A65A64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152187" y="1193180"/>
            <a:ext cx="1917258" cy="7822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B771A8B-E53A-EC46-B6A9-48613F23BB05}"/>
              </a:ext>
            </a:extLst>
          </p:cNvPr>
          <p:cNvSpPr/>
          <p:nvPr/>
        </p:nvSpPr>
        <p:spPr>
          <a:xfrm>
            <a:off x="2296220" y="2164049"/>
            <a:ext cx="4695593" cy="3243580"/>
          </a:xfrm>
          <a:prstGeom prst="roundRect">
            <a:avLst>
              <a:gd name="adj" fmla="val 1529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Enw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Cartref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Rhif ff</a:t>
            </a:r>
            <a:r>
              <a:rPr lang="cy-GB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ô</a:t>
            </a: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Oed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Gweithio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Teulu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Diddordebau 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0"/>
              </a:spcAft>
            </a:pPr>
            <a:r>
              <a:rPr lang="cy-GB" sz="12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Haf llynedd:</a:t>
            </a:r>
            <a:endParaRPr lang="en-GB" sz="12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41C57D-23CB-F249-B522-F4F50B46B5DE}"/>
              </a:ext>
            </a:extLst>
          </p:cNvPr>
          <p:cNvSpPr/>
          <p:nvPr/>
        </p:nvSpPr>
        <p:spPr>
          <a:xfrm>
            <a:off x="2687462" y="1430397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1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1B4B17-A1BD-B24C-86A6-5AFC8B7CDFA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763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28AB80E-CE49-D547-A34A-389A49A65A64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152187" y="1193180"/>
            <a:ext cx="1917258" cy="7822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641C57D-23CB-F249-B522-F4F50B46B5DE}"/>
              </a:ext>
            </a:extLst>
          </p:cNvPr>
          <p:cNvSpPr/>
          <p:nvPr/>
        </p:nvSpPr>
        <p:spPr>
          <a:xfrm>
            <a:off x="2687462" y="1430397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2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81726C-9F4D-2A4E-86D8-09AD44A74DE7}"/>
              </a:ext>
            </a:extLst>
          </p:cNvPr>
          <p:cNvSpPr/>
          <p:nvPr/>
        </p:nvSpPr>
        <p:spPr>
          <a:xfrm>
            <a:off x="2152187" y="2357361"/>
            <a:ext cx="5163013" cy="27906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________________ ydy’ch enw chi?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 ________________  oedd y tywydd ar eich gwyliau?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Beth ________________ chi dros yr haf?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Ble ydych ________________ gweithio?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Oes teulu ________________ chi?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Beth ydy’ch rhif ________________ chi?</a:t>
            </a:r>
            <a:endParaRPr lang="en-GB" sz="1500" dirty="0"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FE88A4-DC2E-E14C-A559-96A839B5B85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307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28AB80E-CE49-D547-A34A-389A49A65A64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152187" y="1193180"/>
            <a:ext cx="1917258" cy="7822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641C57D-23CB-F249-B522-F4F50B46B5DE}"/>
              </a:ext>
            </a:extLst>
          </p:cNvPr>
          <p:cNvSpPr/>
          <p:nvPr/>
        </p:nvSpPr>
        <p:spPr>
          <a:xfrm>
            <a:off x="2687462" y="1430397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2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81726C-9F4D-2A4E-86D8-09AD44A74DE7}"/>
              </a:ext>
            </a:extLst>
          </p:cNvPr>
          <p:cNvSpPr/>
          <p:nvPr/>
        </p:nvSpPr>
        <p:spPr>
          <a:xfrm>
            <a:off x="2152187" y="2357361"/>
            <a:ext cx="4951139" cy="27907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b="1" dirty="0">
                <a:solidFill>
                  <a:srgbClr val="FF0000"/>
                </a:solidFill>
              </a:rPr>
              <a:t>Beth</a:t>
            </a:r>
            <a:r>
              <a:rPr lang="cy-GB" sz="1500" dirty="0"/>
              <a:t> ydy’ch enw chi?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 </a:t>
            </a:r>
            <a:r>
              <a:rPr lang="cy-GB" sz="1500" b="1" dirty="0">
                <a:solidFill>
                  <a:srgbClr val="FF0000"/>
                </a:solidFill>
              </a:rPr>
              <a:t>Sut</a:t>
            </a:r>
            <a:r>
              <a:rPr lang="cy-GB" sz="1500" dirty="0"/>
              <a:t> oedd y tywydd ar eich gwyliau?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Beth </a:t>
            </a:r>
            <a:r>
              <a:rPr lang="cy-GB" sz="1500" b="1" dirty="0">
                <a:solidFill>
                  <a:srgbClr val="FF0000"/>
                </a:solidFill>
              </a:rPr>
              <a:t>wnaethoch</a:t>
            </a:r>
            <a:r>
              <a:rPr lang="cy-GB" sz="1500" dirty="0"/>
              <a:t> chi dros yr haf?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Ble ydych </a:t>
            </a:r>
            <a:r>
              <a:rPr lang="cy-GB" sz="1500" b="1" dirty="0">
                <a:solidFill>
                  <a:srgbClr val="FF0000"/>
                </a:solidFill>
              </a:rPr>
              <a:t>chi’n</a:t>
            </a:r>
            <a:r>
              <a:rPr lang="cy-GB" sz="1500" dirty="0"/>
              <a:t> gweithio?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Oes teulu </a:t>
            </a:r>
            <a:r>
              <a:rPr lang="cy-GB" sz="1500" b="1" dirty="0">
                <a:solidFill>
                  <a:srgbClr val="FF0000"/>
                </a:solidFill>
              </a:rPr>
              <a:t>gyda</a:t>
            </a:r>
            <a:r>
              <a:rPr lang="cy-GB" sz="1500" dirty="0"/>
              <a:t> chi?</a:t>
            </a:r>
            <a:endParaRPr lang="en-GB" sz="1500" dirty="0"/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cy-GB" sz="1500" dirty="0"/>
              <a:t>Beth ydy’ch rhif </a:t>
            </a:r>
            <a:r>
              <a:rPr lang="cy-GB" sz="1500" b="1" dirty="0">
                <a:solidFill>
                  <a:srgbClr val="FF0000"/>
                </a:solidFill>
              </a:rPr>
              <a:t>ffôn</a:t>
            </a:r>
            <a:r>
              <a:rPr lang="cy-GB" sz="1500" dirty="0"/>
              <a:t> chi?</a:t>
            </a:r>
            <a:endParaRPr lang="en-GB" sz="1500" dirty="0"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C968E4-92D7-DB48-9834-7A640C8A7CC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372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0202011"/>
              </p:ext>
            </p:extLst>
          </p:nvPr>
        </p:nvGraphicFramePr>
        <p:xfrm>
          <a:off x="-277813" y="344488"/>
          <a:ext cx="9128126" cy="6189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8" name="Document" r:id="rId3" imgW="7378700" imgH="5003800" progId="Word.Document.12">
                  <p:embed/>
                </p:oleObj>
              </mc:Choice>
              <mc:Fallback>
                <p:oleObj name="Document" r:id="rId3" imgW="7378700" imgH="5003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77813" y="344488"/>
                        <a:ext cx="9128126" cy="61896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A95032C-1A53-6D4A-B826-35D52D5A6726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765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4EED24E-6AB8-E048-B2DA-452D0979931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65294DB-2416-814F-8883-C22A5DAF9A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4419726"/>
              </p:ext>
            </p:extLst>
          </p:nvPr>
        </p:nvGraphicFramePr>
        <p:xfrm>
          <a:off x="923228" y="1158975"/>
          <a:ext cx="7228313" cy="47288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89718">
                  <a:extLst>
                    <a:ext uri="{9D8B030D-6E8A-4147-A177-3AD203B41FA5}">
                      <a16:colId xmlns:a16="http://schemas.microsoft.com/office/drawing/2014/main" val="3524317032"/>
                    </a:ext>
                  </a:extLst>
                </a:gridCol>
                <a:gridCol w="3938595">
                  <a:extLst>
                    <a:ext uri="{9D8B030D-6E8A-4147-A177-3AD203B41FA5}">
                      <a16:colId xmlns:a16="http://schemas.microsoft.com/office/drawing/2014/main" val="45534874"/>
                    </a:ext>
                  </a:extLst>
                </a:gridCol>
              </a:tblGrid>
              <a:tr h="47288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Pwy ydy e/hi?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ydy ei enw e/ei henw hi?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Lle mae e’n/hi’n byw?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ydy ei rif ffôn e/ei rhif ffôn hi?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Faint ydy ei oed e/ei hoed hi?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Ydy e’n/hi’n gweithio?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Oes teulu gyda fe/hi?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mae e’n/hi’n hoffi wneud?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Beth wnaeth e/hi dros yr haf?</a:t>
                      </a:r>
                      <a:endParaRPr lang="en-GB" sz="15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Dafi ydy e./Elsi ydy hi.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Mae e’n/hi’n byw yng Nghastell Nedd.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Ei rif ffôn e ydy 01639 839442.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Ei rhif ffôn hi ydy 01639 273022.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Mae e’n/hi’n dri deg tri oed.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Ydy, mae e’n/hi’n gweithio yn y swyddfa.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Ydy, darlithydd ydy e./hi.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Nac ydy, mae e/hi’n ddiwaith.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Oes, mae dau fab gyda fe/hi.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Nac oes, does dim teulu gyda fe/hi.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Mae e’n hoffi rygbi a chanu carioci.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Mae hi’n hoffi dawnsio a rhedeg.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Aeth e i i Gaerdydd. Roedd hi’n braf.</a:t>
                      </a:r>
                      <a:endParaRPr lang="en-GB" sz="15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Aeth hi i Rufain. Roedd hi’n grasboeth.  </a:t>
                      </a:r>
                      <a:endParaRPr lang="en-GB" sz="1500" dirty="0">
                        <a:effectLst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5652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0584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9064231"/>
              </p:ext>
            </p:extLst>
          </p:nvPr>
        </p:nvGraphicFramePr>
        <p:xfrm>
          <a:off x="415131" y="204787"/>
          <a:ext cx="8313737" cy="64484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" name="Document" r:id="rId3" imgW="6680200" imgH="5181600" progId="Word.Document.12">
                  <p:embed/>
                </p:oleObj>
              </mc:Choice>
              <mc:Fallback>
                <p:oleObj name="Document" r:id="rId3" imgW="6680200" imgH="51816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15131" y="204787"/>
                        <a:ext cx="8313737" cy="64484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D11AD77-1F28-D64C-8E5F-8C1B3CA347E4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863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2"/>
          <p:cNvSpPr txBox="1"/>
          <p:nvPr/>
        </p:nvSpPr>
        <p:spPr>
          <a:xfrm>
            <a:off x="298812" y="265627"/>
            <a:ext cx="2779686" cy="257550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rgbClr val="9BBB59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Cofiwch</a:t>
            </a: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: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enw lle = </a:t>
            </a: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tr. trwynol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P = ym Mh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T = yn Nh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C = yng Ngh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B = ym M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D = yn N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G = yng Ng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</p:txBody>
      </p:sp>
      <p:sp>
        <p:nvSpPr>
          <p:cNvPr id="4" name="Text Box 112"/>
          <p:cNvSpPr txBox="1"/>
          <p:nvPr/>
        </p:nvSpPr>
        <p:spPr>
          <a:xfrm>
            <a:off x="3358361" y="2496754"/>
            <a:ext cx="5597269" cy="36159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rgbClr val="9BBB59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Pontypridd </a:t>
            </a:r>
            <a:r>
              <a:rPr lang="cy-GB" sz="2000" b="1" kern="0" dirty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ym </a:t>
            </a:r>
            <a:r>
              <a:rPr kumimoji="0" lang="en-GB" sz="2000" b="1" i="0" u="none" strike="noStrike" kern="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Mh</a:t>
            </a:r>
            <a:r>
              <a:rPr kumimoji="0" lang="en-GB" sz="20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ontypridd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Tonna </a:t>
            </a:r>
            <a:r>
              <a:rPr lang="cy-GB" sz="2000" b="1" kern="0" dirty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Nh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onna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Caerdydd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yng Ngh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aerdydd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Blaenau </a:t>
            </a:r>
            <a:r>
              <a:rPr lang="cy-GB" sz="2000" b="1" kern="0" dirty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ym M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laenau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Dolgellau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N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olgellau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Garnant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yng Ng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arnant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</p:txBody>
      </p:sp>
      <p:sp>
        <p:nvSpPr>
          <p:cNvPr id="7" name="Right Arrow 6"/>
          <p:cNvSpPr/>
          <p:nvPr/>
        </p:nvSpPr>
        <p:spPr>
          <a:xfrm rot="1914985">
            <a:off x="2400844" y="2141863"/>
            <a:ext cx="1416377" cy="530927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534963" y="1180865"/>
            <a:ext cx="5346335" cy="784830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5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 </a:t>
            </a:r>
            <a:r>
              <a:rPr lang="en-GB" sz="4500" b="1" cap="none" spc="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Treiglad</a:t>
            </a:r>
            <a:r>
              <a:rPr lang="en-GB" sz="45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sz="4500" b="1" cap="none" spc="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Trwynol</a:t>
            </a:r>
            <a:endParaRPr lang="en-GB" sz="45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B1A5A9C-AAD2-6146-8586-D6C0A29A1FC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0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373EC63-EB9A-D244-8A6C-88F767E7B4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105714"/>
              </p:ext>
            </p:extLst>
          </p:nvPr>
        </p:nvGraphicFramePr>
        <p:xfrm>
          <a:off x="825190" y="1802271"/>
          <a:ext cx="7250112" cy="37599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24674">
                  <a:extLst>
                    <a:ext uri="{9D8B030D-6E8A-4147-A177-3AD203B41FA5}">
                      <a16:colId xmlns:a16="http://schemas.microsoft.com/office/drawing/2014/main" val="1638689750"/>
                    </a:ext>
                  </a:extLst>
                </a:gridCol>
                <a:gridCol w="3625438">
                  <a:extLst>
                    <a:ext uri="{9D8B030D-6E8A-4147-A177-3AD203B41FA5}">
                      <a16:colId xmlns:a16="http://schemas.microsoft.com/office/drawing/2014/main" val="30162943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Beth </a:t>
                      </a:r>
                      <a:r>
                        <a:rPr lang="cy-GB" sz="1800" b="1" dirty="0">
                          <a:effectLst/>
                        </a:rPr>
                        <a:t>ydych</a:t>
                      </a:r>
                      <a:r>
                        <a:rPr lang="cy-GB" sz="1800" dirty="0">
                          <a:effectLst/>
                        </a:rPr>
                        <a:t> chi’n hoffi ei wneud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yn yr haf?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Beth </a:t>
                      </a:r>
                      <a:r>
                        <a:rPr lang="cy-GB" sz="1800" b="1" dirty="0">
                          <a:effectLst/>
                        </a:rPr>
                        <a:t>oeddech</a:t>
                      </a:r>
                      <a:r>
                        <a:rPr lang="cy-GB" sz="1800" dirty="0">
                          <a:effectLst/>
                        </a:rPr>
                        <a:t> chi’n hoffi ei wneud yn yr haf pan oeddech chi’n blentyn?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Beth </a:t>
                      </a:r>
                      <a:r>
                        <a:rPr lang="cy-GB" sz="1800" b="1" dirty="0">
                          <a:effectLst/>
                        </a:rPr>
                        <a:t>fyddwch</a:t>
                      </a:r>
                      <a:r>
                        <a:rPr lang="cy-GB" sz="1800" dirty="0">
                          <a:effectLst/>
                        </a:rPr>
                        <a:t> chi’n ei wneud haf nesa?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Beth </a:t>
                      </a:r>
                      <a:r>
                        <a:rPr lang="cy-GB" sz="1800" b="1" dirty="0">
                          <a:effectLst/>
                        </a:rPr>
                        <a:t>fasech</a:t>
                      </a:r>
                      <a:r>
                        <a:rPr lang="cy-GB" sz="1800" dirty="0">
                          <a:effectLst/>
                        </a:rPr>
                        <a:t> chi’n hoffi ei wneud haf nesa?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</a:rPr>
                        <a:t>Rydw</a:t>
                      </a:r>
                      <a:r>
                        <a:rPr lang="cy-GB" sz="1800" dirty="0">
                          <a:effectLst/>
                        </a:rPr>
                        <a:t> i’n mwynhau mynd i’r traeth.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Pan </a:t>
                      </a:r>
                      <a:r>
                        <a:rPr lang="cy-GB" sz="1800" b="1" dirty="0">
                          <a:effectLst/>
                        </a:rPr>
                        <a:t>roeddwn</a:t>
                      </a:r>
                      <a:r>
                        <a:rPr lang="cy-GB" sz="1800" dirty="0">
                          <a:effectLst/>
                        </a:rPr>
                        <a:t> i’n blentyn, roeddwn i’n mwynhau nofio yn y môr.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Haf nesa, </a:t>
                      </a:r>
                      <a:r>
                        <a:rPr lang="cy-GB" sz="1800" b="1" dirty="0">
                          <a:effectLst/>
                        </a:rPr>
                        <a:t>bydda</a:t>
                      </a:r>
                      <a:r>
                        <a:rPr lang="cy-GB" sz="1800" dirty="0">
                          <a:effectLst/>
                        </a:rPr>
                        <a:t> i’n aros gartref.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</a:rPr>
                        <a:t>Haf nesa, </a:t>
                      </a:r>
                      <a:r>
                        <a:rPr lang="cy-GB" sz="1800" b="1" dirty="0">
                          <a:effectLst/>
                        </a:rPr>
                        <a:t>baswn</a:t>
                      </a:r>
                      <a:r>
                        <a:rPr lang="cy-GB" sz="1800" dirty="0">
                          <a:effectLst/>
                        </a:rPr>
                        <a:t> i’n hoffi mynd i Alicante. 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8326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3C60C6B-AED8-CD47-9ED9-B83430DD0AF6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806528" y="1118027"/>
            <a:ext cx="2162175" cy="75529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46B07C09-7707-DC4F-A603-3EFD780328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8698" y="1350100"/>
            <a:ext cx="329142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y-GB" altLang="en-US" b="1" dirty="0">
                <a:solidFill>
                  <a:schemeClr val="tx1"/>
                </a:solidFill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Amser hamdden</a:t>
            </a:r>
            <a:endParaRPr lang="cy-GB" altLang="en-US" sz="9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B46A457-D4C0-1D41-9930-479F27BDEAE1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158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71BE2C-0CC0-004E-8FCF-B5EFB8B6D542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1182246" y="7448302"/>
            <a:ext cx="979805" cy="438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pic>
        <p:nvPicPr>
          <p:cNvPr id="17410" name="Picture 1" descr="tylish portrait of four business ... | Stock image | Colourbox">
            <a:extLst>
              <a:ext uri="{FF2B5EF4-FFF2-40B4-BE49-F238E27FC236}">
                <a16:creationId xmlns:a16="http://schemas.microsoft.com/office/drawing/2014/main" id="{4C4E25B8-716A-A142-9830-E33CC166B7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027" y="4136252"/>
            <a:ext cx="1657350" cy="152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A61A8D-40B2-2448-AAFB-660C1E42C7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156" y="254991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FF1E44-015D-DE47-8156-F4C79B6DE0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156" y="3007112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22B2EB-D8C9-2D40-849A-616F61F433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2117" y="1315451"/>
            <a:ext cx="4471639" cy="2985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lang="cy-GB" altLang="en-US" sz="1200" b="1" dirty="0">
              <a:latin typeface="Verdana" panose="020B060403050404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Edrychwch ar y pedwar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person yn y llun yma.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Dychmygwch rydych chi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’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 gweithio gyda nhw, ac </a:t>
            </a: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rydych chi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’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 gofyn y pedwar cwestiwn yn y sleid uchod (above)  iddyn nhw.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Ysgrifennwch beth fyddai eu hatebion yn eich pecyn gwaith. :</a:t>
            </a: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5C9A11-2BD3-EC42-AFB0-5BE844023982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3490906" y="1048215"/>
            <a:ext cx="2162175" cy="59101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54CF5FC-D591-3940-9733-8F4FA82C4D17}"/>
              </a:ext>
            </a:extLst>
          </p:cNvPr>
          <p:cNvSpPr/>
          <p:nvPr/>
        </p:nvSpPr>
        <p:spPr>
          <a:xfrm>
            <a:off x="4148641" y="1150224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  <a:tabLst>
                <a:tab pos="1376363" algn="l"/>
              </a:tabLst>
            </a:pPr>
            <a:r>
              <a:rPr lang="cy-GB" altLang="en-US" b="1" dirty="0">
                <a:solidFill>
                  <a:schemeClr val="tx1"/>
                </a:solidFill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4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81E9E-5327-A94D-8692-D07E3E0B116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345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7539875-3899-6846-A5FA-2A62A4C740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888687"/>
              </p:ext>
            </p:extLst>
          </p:nvPr>
        </p:nvGraphicFramePr>
        <p:xfrm>
          <a:off x="146862" y="6048153"/>
          <a:ext cx="7279851" cy="685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9780">
                  <a:extLst>
                    <a:ext uri="{9D8B030D-6E8A-4147-A177-3AD203B41FA5}">
                      <a16:colId xmlns:a16="http://schemas.microsoft.com/office/drawing/2014/main" val="688982865"/>
                    </a:ext>
                  </a:extLst>
                </a:gridCol>
                <a:gridCol w="1819780">
                  <a:extLst>
                    <a:ext uri="{9D8B030D-6E8A-4147-A177-3AD203B41FA5}">
                      <a16:colId xmlns:a16="http://schemas.microsoft.com/office/drawing/2014/main" val="2020936997"/>
                    </a:ext>
                  </a:extLst>
                </a:gridCol>
                <a:gridCol w="1819780">
                  <a:extLst>
                    <a:ext uri="{9D8B030D-6E8A-4147-A177-3AD203B41FA5}">
                      <a16:colId xmlns:a16="http://schemas.microsoft.com/office/drawing/2014/main" val="1901727584"/>
                    </a:ext>
                  </a:extLst>
                </a:gridCol>
                <a:gridCol w="1820511">
                  <a:extLst>
                    <a:ext uri="{9D8B030D-6E8A-4147-A177-3AD203B41FA5}">
                      <a16:colId xmlns:a16="http://schemas.microsoft.com/office/drawing/2014/main" val="262213485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a. yn y</a:t>
                      </a:r>
                      <a:endParaRPr lang="en-GB" sz="15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swyddfa</a:t>
                      </a:r>
                      <a:endParaRPr lang="en-GB" sz="15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b. mewn cyfarfod gyda’r rheolwr</a:t>
                      </a:r>
                      <a:endParaRPr lang="en-GB" sz="15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c. mewn</a:t>
                      </a:r>
                      <a:endParaRPr lang="en-GB" sz="15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parti</a:t>
                      </a:r>
                      <a:endParaRPr lang="en-GB" sz="15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500" dirty="0">
                          <a:effectLst/>
                        </a:rPr>
                        <a:t>ch. cwrdd â pherson newydd yn y gwaith</a:t>
                      </a:r>
                      <a:endParaRPr lang="en-GB" sz="15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4581108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89B67FC-267A-014B-8D47-B4288EA7A359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5026141" y="809847"/>
            <a:ext cx="1887615" cy="718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1B4F2487-BA60-2940-9D1C-B35ADE890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1488" y="3989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4EF52548-F70C-3C41-B494-AC84AA4C35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3584" y="1428131"/>
            <a:ext cx="5084956" cy="1646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Ymarfer darllen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–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cyfarch a chyflwyno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Darllenwch y bedair sgript fer yma. Mae pobl yn cyfarch ac yn cyflwyno ym mhob sgript.</a:t>
            </a:r>
            <a:endParaRPr kumimoji="0" lang="cy-GB" altLang="en-US" sz="15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6BB8DBC1-834F-DF4C-BBC1-069689213B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862" y="5513144"/>
            <a:ext cx="3653564" cy="32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Ble basech chi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’</a:t>
            </a:r>
            <a:r>
              <a:rPr kumimoji="0" lang="cy-GB" altLang="en-US" sz="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n clywed bob un?</a:t>
            </a:r>
            <a:endParaRPr kumimoji="0" lang="cy-GB" altLang="en-US" sz="1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6546AB-8557-0047-942D-47D11E11422C}"/>
              </a:ext>
            </a:extLst>
          </p:cNvPr>
          <p:cNvSpPr/>
          <p:nvPr/>
        </p:nvSpPr>
        <p:spPr>
          <a:xfrm>
            <a:off x="5567140" y="991382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altLang="en-US" b="1" dirty="0">
                <a:solidFill>
                  <a:schemeClr val="tx1"/>
                </a:solidFill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5</a:t>
            </a:r>
            <a:endParaRPr lang="en-US" dirty="0"/>
          </a:p>
        </p:txBody>
      </p:sp>
      <p:pic>
        <p:nvPicPr>
          <p:cNvPr id="22" name="Picture 21" descr="quare Speech Bubble Clip Art at Clker.com - vector clip art ...">
            <a:extLst>
              <a:ext uri="{FF2B5EF4-FFF2-40B4-BE49-F238E27FC236}">
                <a16:creationId xmlns:a16="http://schemas.microsoft.com/office/drawing/2014/main" id="{8204C23D-CBBF-6C4D-BAFA-2022DC3E5FF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34" b="14083"/>
          <a:stretch/>
        </p:blipFill>
        <p:spPr bwMode="auto">
          <a:xfrm>
            <a:off x="4054426" y="2812145"/>
            <a:ext cx="3908001" cy="24352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23" name="Text Box 27">
            <a:extLst>
              <a:ext uri="{FF2B5EF4-FFF2-40B4-BE49-F238E27FC236}">
                <a16:creationId xmlns:a16="http://schemas.microsoft.com/office/drawing/2014/main" id="{F1D61F8C-D393-0548-98B1-53FDCD71FED4}"/>
              </a:ext>
            </a:extLst>
          </p:cNvPr>
          <p:cNvSpPr txBox="1"/>
          <p:nvPr/>
        </p:nvSpPr>
        <p:spPr>
          <a:xfrm>
            <a:off x="3800426" y="3074065"/>
            <a:ext cx="508000" cy="1304290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lc="http://schemas.openxmlformats.org/drawingml/2006/lockedCanvas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200000"/>
              </a:lnSpc>
              <a:spcAft>
                <a:spcPts val="0"/>
              </a:spcAft>
              <a:tabLst>
                <a:tab pos="1376045" algn="l"/>
              </a:tabLst>
            </a:pPr>
            <a:r>
              <a:rPr lang="cy-GB" sz="3600" b="1" dirty="0">
                <a:ln w="12700" cap="flat" cmpd="sng" algn="ctr">
                  <a:solidFill>
                    <a:srgbClr val="054697"/>
                  </a:solidFill>
                  <a:prstDash val="solid"/>
                  <a:round/>
                </a:ln>
                <a:solidFill>
                  <a:srgbClr val="F4F1E3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1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92FE13-8C0A-1F46-8FF7-1F04DA557F0A}"/>
              </a:ext>
            </a:extLst>
          </p:cNvPr>
          <p:cNvSpPr/>
          <p:nvPr/>
        </p:nvSpPr>
        <p:spPr>
          <a:xfrm>
            <a:off x="4386288" y="2983046"/>
            <a:ext cx="334536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Mari: Bore da, Mari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, y </a:t>
            </a:r>
            <a:r>
              <a:rPr lang="en-US" dirty="0" err="1"/>
              <a:t>pennaeth</a:t>
            </a:r>
            <a:r>
              <a:rPr lang="en-US" dirty="0"/>
              <a:t>.    </a:t>
            </a:r>
          </a:p>
          <a:p>
            <a:r>
              <a:rPr lang="en-US" dirty="0"/>
              <a:t>         </a:t>
            </a:r>
            <a:r>
              <a:rPr lang="en-US" dirty="0" err="1"/>
              <a:t>Dyma’r</a:t>
            </a:r>
            <a:r>
              <a:rPr lang="en-US" dirty="0"/>
              <a:t> </a:t>
            </a:r>
            <a:r>
              <a:rPr lang="en-US" dirty="0" err="1"/>
              <a:t>ddau</a:t>
            </a:r>
            <a:r>
              <a:rPr lang="en-US" dirty="0"/>
              <a:t> </a:t>
            </a:r>
            <a:r>
              <a:rPr lang="en-US" dirty="0" err="1"/>
              <a:t>aelod</a:t>
            </a:r>
            <a:r>
              <a:rPr lang="en-US" dirty="0"/>
              <a:t> staff </a:t>
            </a:r>
            <a:r>
              <a:rPr lang="en-US" dirty="0" err="1"/>
              <a:t>arall</a:t>
            </a:r>
            <a:r>
              <a:rPr lang="en-US" dirty="0"/>
              <a:t>       </a:t>
            </a:r>
          </a:p>
          <a:p>
            <a:r>
              <a:rPr lang="en-US" dirty="0"/>
              <a:t>       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adran</a:t>
            </a:r>
            <a:r>
              <a:rPr lang="en-US" dirty="0"/>
              <a:t>, </a:t>
            </a:r>
            <a:r>
              <a:rPr lang="en-US" dirty="0" err="1"/>
              <a:t>Dafi</a:t>
            </a:r>
            <a:r>
              <a:rPr lang="en-US" dirty="0"/>
              <a:t> a Nia.</a:t>
            </a:r>
          </a:p>
          <a:p>
            <a:r>
              <a:rPr lang="en-US" dirty="0"/>
              <a:t>Ben: Bore da. Ben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.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</a:p>
          <a:p>
            <a:r>
              <a:rPr lang="en-US" dirty="0"/>
              <a:t>        </a:t>
            </a:r>
            <a:r>
              <a:rPr lang="en-US" dirty="0" err="1"/>
              <a:t>ymlaen</a:t>
            </a:r>
            <a:r>
              <a:rPr lang="en-US" dirty="0"/>
              <a:t> at </a:t>
            </a:r>
            <a:r>
              <a:rPr lang="en-US" dirty="0" err="1"/>
              <a:t>weithio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.</a:t>
            </a:r>
          </a:p>
          <a:p>
            <a:r>
              <a:rPr lang="en-US" dirty="0"/>
              <a:t>Nia: </a:t>
            </a:r>
            <a:r>
              <a:rPr lang="en-US" dirty="0" err="1"/>
              <a:t>Croeso</a:t>
            </a:r>
            <a:r>
              <a:rPr lang="en-US" dirty="0"/>
              <a:t> </a:t>
            </a:r>
            <a:r>
              <a:rPr lang="en-US" dirty="0" err="1"/>
              <a:t>cynnes</a:t>
            </a:r>
            <a:r>
              <a:rPr lang="en-US" dirty="0"/>
              <a:t> </a:t>
            </a:r>
            <a:r>
              <a:rPr lang="en-US" dirty="0" err="1"/>
              <a:t>aton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. </a:t>
            </a:r>
            <a:r>
              <a:rPr lang="en-US" dirty="0" err="1"/>
              <a:t>Hoffech</a:t>
            </a:r>
            <a:r>
              <a:rPr lang="en-US" dirty="0"/>
              <a:t> </a:t>
            </a:r>
          </a:p>
          <a:p>
            <a:r>
              <a:rPr lang="en-US" dirty="0"/>
              <a:t>        chi </a:t>
            </a:r>
            <a:r>
              <a:rPr lang="en-US" dirty="0" err="1"/>
              <a:t>gael</a:t>
            </a:r>
            <a:r>
              <a:rPr lang="en-US" dirty="0"/>
              <a:t> paned?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6E588DD-A934-E84A-B425-3F569D8140D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07" y="355860"/>
            <a:ext cx="1161415" cy="9302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5152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09771F-1023-9944-961A-A5F326EC5AE4}"/>
              </a:ext>
            </a:extLst>
          </p:cNvPr>
          <p:cNvSpPr/>
          <p:nvPr/>
        </p:nvSpPr>
        <p:spPr>
          <a:xfrm>
            <a:off x="3858322" y="1567873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cy-GB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Ymarfer Gwrando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Gwrandewch ar y sgwrs yma am Nant Gwrtheyrn</a:t>
            </a:r>
            <a:r>
              <a:rPr lang="en-GB" dirty="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</a:t>
            </a: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 llenwch y bylchau yn y sgript: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99C146-08FA-6A47-BC61-70B2C8698286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 descr="Macintosh HD:Users:catrinangharad:Downloads:shutterstock_73464550.eps">
            <a:extLst>
              <a:ext uri="{FF2B5EF4-FFF2-40B4-BE49-F238E27FC236}">
                <a16:creationId xmlns:a16="http://schemas.microsoft.com/office/drawing/2014/main" id="{45DE8152-400E-E94A-BE7D-94B70EC9E1F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8" y="156295"/>
            <a:ext cx="1258183" cy="120415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DEB392-A7A5-4948-A5DE-C9CADAE8D3E0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5026141" y="809847"/>
            <a:ext cx="1887615" cy="718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17B5512-D3A7-8B4E-8308-8E577E3C4BA7}"/>
              </a:ext>
            </a:extLst>
          </p:cNvPr>
          <p:cNvSpPr/>
          <p:nvPr/>
        </p:nvSpPr>
        <p:spPr>
          <a:xfrm>
            <a:off x="5567140" y="991382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altLang="en-US" b="1" dirty="0">
                <a:solidFill>
                  <a:schemeClr val="tx1"/>
                </a:solidFill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6</a:t>
            </a:r>
            <a:endParaRPr lang="en-US" dirty="0"/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231AC3BC-926B-654A-A8CB-FE7B28A2ECB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72945"/>
            <a:ext cx="2856330" cy="17328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1409BFB0-9058-F243-87E4-88CE6C5245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09" y="4962415"/>
            <a:ext cx="3441700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152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D1BE4F-0DF8-4746-9D4A-57B00445B6BE}"/>
              </a:ext>
            </a:extLst>
          </p:cNvPr>
          <p:cNvSpPr/>
          <p:nvPr/>
        </p:nvSpPr>
        <p:spPr>
          <a:xfrm>
            <a:off x="2798957" y="712787"/>
            <a:ext cx="5765180" cy="54324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93226E9-4C56-0143-9941-C3EB9DE33896}"/>
              </a:ext>
            </a:extLst>
          </p:cNvPr>
          <p:cNvSpPr/>
          <p:nvPr/>
        </p:nvSpPr>
        <p:spPr>
          <a:xfrm>
            <a:off x="2843561" y="825142"/>
            <a:ext cx="5553307" cy="529375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Bore da. Sam Smith dw i. Pwy dych chi?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Helo Sam, Chris Carter dw i. Dych chi ar y __________ 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 Canolradd?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Ydw. Dw i wedi dod yma o Bontypridd. O ble dych chi     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wedi dod __________?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O Gaerffili. Dych chi wedi bod yn ______________ o’r 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  blaen?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Nac ydw. Mae’n ___________ iawn yma, on’d yw hi?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Ydy, wir. Ond mae’n bell o Gaerffili!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___________ phwy dych chi wedi dod yma?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Gyda Gareth o’r dosbarth. ’Dyn ni’n dilyn cwrs ar fore 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 Mercher yn y _______________________.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Wel, wel, dw i’n dysgu ar fore Mercher hefyd! Dw i 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 wedi dod yma gyda Gwen o’r ____________.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Ble dych chi’n gweithio?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Yn y ___________________. Dych chi’n gweithio?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Chris: Nac ydw, dw i wedi _______________.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376045" algn="l"/>
              </a:tabLst>
            </a:pPr>
            <a:r>
              <a:rPr lang="cy-GB" sz="1200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Sam: Lwcus iawn! ______________ i chi.</a:t>
            </a:r>
            <a:endParaRPr lang="en-GB" sz="1200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8D6EA2-4641-E24B-8FE7-B2781283CC01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3017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D802D51-822F-FD41-BA6B-BB18BDA570D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pecyn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20663</TotalTime>
  <Words>1147</Words>
  <Application>Microsoft Macintosh PowerPoint</Application>
  <PresentationFormat>On-screen Show (4:3)</PresentationFormat>
  <Paragraphs>206</Paragraphs>
  <Slides>16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Bangers</vt:lpstr>
      <vt:lpstr>Calibri</vt:lpstr>
      <vt:lpstr>Cambria</vt:lpstr>
      <vt:lpstr>Sniglet</vt:lpstr>
      <vt:lpstr>Times New Roman</vt:lpstr>
      <vt:lpstr>Verdana</vt:lpstr>
      <vt:lpstr>Wingdings 2</vt:lpstr>
      <vt:lpstr>Jachimo template</vt:lpstr>
      <vt:lpstr>Document</vt:lpstr>
      <vt:lpstr>Uned 1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341</cp:revision>
  <cp:lastPrinted>2020-06-03T19:00:34Z</cp:lastPrinted>
  <dcterms:created xsi:type="dcterms:W3CDTF">2016-07-28T09:50:24Z</dcterms:created>
  <dcterms:modified xsi:type="dcterms:W3CDTF">2020-06-03T19:28:35Z</dcterms:modified>
</cp:coreProperties>
</file>