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7" d="100"/>
          <a:sy n="67" d="100"/>
        </p:scale>
        <p:origin x="45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364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418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362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746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340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447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0104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2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462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574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64829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19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691519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0515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982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955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84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Maslow's_hierarchy_of_needs.pn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5FD55-8FCC-47E7-98CD-06A336F015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828675"/>
            <a:ext cx="7766936" cy="4562475"/>
          </a:xfrm>
        </p:spPr>
        <p:txBody>
          <a:bodyPr/>
          <a:lstStyle/>
          <a:p>
            <a:pPr algn="ctr"/>
            <a:r>
              <a:rPr lang="en-US" sz="72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presentation by Christina Parry</a:t>
            </a:r>
            <a:br>
              <a:rPr lang="en-US" sz="72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72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60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1503342</a:t>
            </a:r>
          </a:p>
        </p:txBody>
      </p:sp>
    </p:spTree>
    <p:extLst>
      <p:ext uri="{BB962C8B-B14F-4D97-AF65-F5344CB8AC3E}">
        <p14:creationId xmlns:p14="http://schemas.microsoft.com/office/powerpoint/2010/main" val="40161447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ED61D-2982-4413-A6F1-76903460B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55530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41905-8D65-493C-959D-0009A09C6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71649"/>
            <a:ext cx="8596668" cy="286702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72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Skills for life: Employability and Future Pathways</a:t>
            </a:r>
          </a:p>
        </p:txBody>
      </p:sp>
    </p:spTree>
    <p:extLst>
      <p:ext uri="{BB962C8B-B14F-4D97-AF65-F5344CB8AC3E}">
        <p14:creationId xmlns:p14="http://schemas.microsoft.com/office/powerpoint/2010/main" val="1873785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A6F44-E226-476E-81ED-9472A243A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900" y="9292"/>
            <a:ext cx="5852180" cy="612845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6600" dirty="0">
                <a:latin typeface="Calibri" panose="020F0502020204030204" pitchFamily="34" charset="0"/>
                <a:cs typeface="Calibri" panose="020F0502020204030204" pitchFamily="34" charset="0"/>
              </a:rPr>
              <a:t>Special Educational Needs (SEN) Teaching Assistant</a:t>
            </a:r>
          </a:p>
          <a:p>
            <a:pPr marL="0" indent="0">
              <a:buNone/>
            </a:pPr>
            <a:endParaRPr lang="en-US" sz="1200" dirty="0">
              <a:latin typeface="Comic Sans MS"/>
              <a:cs typeface="Calibri"/>
            </a:endParaRPr>
          </a:p>
          <a:p>
            <a:pPr marL="0" indent="0">
              <a:buNone/>
            </a:pPr>
            <a:endParaRPr lang="en-US" sz="1200" dirty="0">
              <a:latin typeface="Comic Sans MS"/>
              <a:cs typeface="Calibri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(ERW, 2020)</a:t>
            </a:r>
          </a:p>
        </p:txBody>
      </p:sp>
      <p:pic>
        <p:nvPicPr>
          <p:cNvPr id="4" name="Picture 4" descr="A group of people looking at each other&#10;&#10;Description generated with very high confidence">
            <a:extLst>
              <a:ext uri="{FF2B5EF4-FFF2-40B4-BE49-F238E27FC236}">
                <a16:creationId xmlns:a16="http://schemas.microsoft.com/office/drawing/2014/main" id="{83EB96E2-62B3-4298-93BC-1C53DCCB33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71" r="17666"/>
          <a:stretch/>
        </p:blipFill>
        <p:spPr>
          <a:xfrm>
            <a:off x="55776" y="9292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88126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CF743-95FE-4C58-91B4-7DF698D5E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a Special Educational Needs (SEN) Teaching Assistant?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076FD-5DFF-4287-B4FD-7C46F1BA8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56406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4400" dirty="0">
                <a:solidFill>
                  <a:schemeClr val="accent1"/>
                </a:solidFill>
                <a:latin typeface="Script MT Bold"/>
              </a:rPr>
              <a:t>"Special educational needs (SEN) teaching assistants support teachers to help children with special educational needs and disabilities"</a:t>
            </a:r>
          </a:p>
          <a:p>
            <a:pPr marL="0" indent="0" algn="ctr">
              <a:buNone/>
            </a:pPr>
            <a:endParaRPr lang="en-US" sz="3600" dirty="0">
              <a:latin typeface="Script MT Bold"/>
            </a:endParaRPr>
          </a:p>
          <a:p>
            <a:pPr marL="0" indent="0" algn="ctr">
              <a:buNone/>
            </a:pPr>
            <a:r>
              <a:rPr lang="en-US" sz="1100" dirty="0">
                <a:latin typeface="Times New Roman"/>
                <a:cs typeface="Times New Roman"/>
              </a:rPr>
              <a:t>                                      </a:t>
            </a:r>
            <a:endParaRPr lang="en-US" sz="3600" dirty="0">
              <a:latin typeface="Script MT Bold"/>
              <a:cs typeface="Times New Roman"/>
            </a:endParaRPr>
          </a:p>
          <a:p>
            <a:pPr marL="0" indent="0" algn="ctr">
              <a:buNone/>
            </a:pPr>
            <a:endParaRPr lang="en-US" sz="1100" dirty="0">
              <a:latin typeface="Times New Roman"/>
              <a:cs typeface="Times New Roman"/>
            </a:endParaRPr>
          </a:p>
          <a:p>
            <a:pPr marL="0" indent="0" algn="ctr">
              <a:buNone/>
            </a:pPr>
            <a:r>
              <a:rPr lang="en-US" sz="26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                                                                                       </a:t>
            </a:r>
            <a:r>
              <a:rPr lang="en-US" sz="22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(National careers service, 2020)</a:t>
            </a:r>
          </a:p>
        </p:txBody>
      </p:sp>
    </p:spTree>
    <p:extLst>
      <p:ext uri="{BB962C8B-B14F-4D97-AF65-F5344CB8AC3E}">
        <p14:creationId xmlns:p14="http://schemas.microsoft.com/office/powerpoint/2010/main" val="2972104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A96A7-62C6-4A77-861E-324F78770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US" sz="44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SEN Teaching Assistant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DE56F-08CB-4420-BC55-7AE37822D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5220430" cy="370127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US" sz="1700" dirty="0">
                <a:ea typeface="+mn-lt"/>
                <a:cs typeface="+mn-lt"/>
              </a:rPr>
              <a:t>Look after the physical, social and emotional welfare of children</a:t>
            </a:r>
            <a:endParaRPr lang="en-US" sz="1700" dirty="0"/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US" sz="1700" dirty="0"/>
              <a:t>To assist and support the teacher in delivering services to pupils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US" sz="1700" dirty="0"/>
              <a:t>Support the curriculum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US" sz="1700" dirty="0"/>
              <a:t>Work as a team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US" sz="1700" dirty="0"/>
              <a:t>Effective communication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US" sz="1700" dirty="0"/>
              <a:t>Support </a:t>
            </a:r>
            <a:r>
              <a:rPr lang="en-US" sz="1700" dirty="0" err="1"/>
              <a:t>behaviour</a:t>
            </a:r>
            <a:endParaRPr lang="en-US" sz="1700" dirty="0"/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US" sz="1700" dirty="0"/>
              <a:t>Create a stimulating environment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US" sz="1700" dirty="0"/>
              <a:t>Liaise with class teacher, SENCO &amp; headteacher 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US" sz="1700" dirty="0"/>
              <a:t>Keep records and attend review meetings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endParaRPr lang="en-US" sz="1700" dirty="0"/>
          </a:p>
        </p:txBody>
      </p:sp>
      <p:pic>
        <p:nvPicPr>
          <p:cNvPr id="4" name="Picture 4" descr="A close up of a toy&#10;&#10;Description generated with high confidence">
            <a:extLst>
              <a:ext uri="{FF2B5EF4-FFF2-40B4-BE49-F238E27FC236}">
                <a16:creationId xmlns:a16="http://schemas.microsoft.com/office/drawing/2014/main" id="{D139667C-84B2-431A-8F48-2E93326DFC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417" y="2159000"/>
            <a:ext cx="3145536" cy="2592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918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66BAB-58A7-4482-A392-89DE3CAF4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10755"/>
          </a:xfrm>
        </p:spPr>
        <p:txBody>
          <a:bodyPr>
            <a:no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Skills and knowledge needed to be an SEN Teaching Assistant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DDDF7-3798-440C-9121-B9F4B151C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12964"/>
            <a:ext cx="8596668" cy="4261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charset="2"/>
              <a:buChar char="v"/>
            </a:pPr>
            <a:r>
              <a:rPr lang="en-US" sz="2800" dirty="0"/>
              <a:t>Sensitivity</a:t>
            </a:r>
          </a:p>
          <a:p>
            <a:pPr>
              <a:buFont typeface="Wingdings" charset="2"/>
              <a:buChar char="v"/>
            </a:pPr>
            <a:r>
              <a:rPr lang="en-US" sz="2800" dirty="0"/>
              <a:t>Patience</a:t>
            </a:r>
          </a:p>
          <a:p>
            <a:pPr>
              <a:buFont typeface="Wingdings" charset="2"/>
              <a:buChar char="v"/>
            </a:pPr>
            <a:r>
              <a:rPr lang="en-US" sz="2800" dirty="0"/>
              <a:t>Empathy</a:t>
            </a:r>
          </a:p>
          <a:p>
            <a:pPr>
              <a:buFont typeface="Wingdings" charset="2"/>
              <a:buChar char="v"/>
            </a:pPr>
            <a:r>
              <a:rPr lang="en-US" sz="2800" dirty="0"/>
              <a:t>Flexibility</a:t>
            </a:r>
          </a:p>
          <a:p>
            <a:pPr>
              <a:buFont typeface="Wingdings" charset="2"/>
              <a:buChar char="v"/>
            </a:pPr>
            <a:r>
              <a:rPr lang="en-US" sz="2800" dirty="0"/>
              <a:t>Communication skills (Both verbal &amp; Non-Verbal)</a:t>
            </a:r>
          </a:p>
          <a:p>
            <a:pPr>
              <a:buFont typeface="Wingdings" charset="2"/>
              <a:buChar char="v"/>
            </a:pPr>
            <a:r>
              <a:rPr lang="en-US" sz="2800" dirty="0"/>
              <a:t>Knowledge of various SEN issues</a:t>
            </a:r>
          </a:p>
          <a:p>
            <a:pPr>
              <a:buFont typeface="Wingdings" charset="2"/>
              <a:buChar char="v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332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DCC01-391F-4D48-BC6E-CA37B7A0B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4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to become a Teaching Assistant in Wales!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C5A53-DF16-4D4C-9E61-B4828B1E7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charset="2"/>
              <a:buChar char="v"/>
            </a:pP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College or university</a:t>
            </a:r>
          </a:p>
          <a:p>
            <a:pPr>
              <a:buFont typeface="Wingdings" charset="2"/>
              <a:buChar char="v"/>
            </a:pP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Apprenticeship</a:t>
            </a:r>
          </a:p>
          <a:p>
            <a:pPr>
              <a:buFont typeface="Wingdings" charset="2"/>
              <a:buChar char="v"/>
            </a:pP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Volunteer</a:t>
            </a:r>
          </a:p>
          <a:p>
            <a:pPr>
              <a:buFont typeface="Wingdings" charset="2"/>
              <a:buChar char="v"/>
            </a:pP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Teaching Assistants Learning Pathway</a:t>
            </a:r>
          </a:p>
          <a:p>
            <a:pPr>
              <a:buFont typeface="Wingdings" charset="2"/>
              <a:buChar char="v"/>
            </a:pPr>
            <a:endParaRPr lang="en-US" sz="2000" dirty="0"/>
          </a:p>
          <a:p>
            <a:pPr>
              <a:buFont typeface="Wingdings" charset="2"/>
              <a:buChar char="v"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>
              <a:buFont typeface="Wingdings" charset="2"/>
              <a:buChar char="v"/>
            </a:pPr>
            <a:endParaRPr lang="en-US" dirty="0"/>
          </a:p>
          <a:p>
            <a:pPr>
              <a:buFont typeface="Wingdings" charset="2"/>
              <a:buChar char="v"/>
            </a:pPr>
            <a:endParaRPr lang="en-US" dirty="0"/>
          </a:p>
          <a:p>
            <a:endParaRPr lang="en-US" dirty="0"/>
          </a:p>
        </p:txBody>
      </p:sp>
      <p:pic>
        <p:nvPicPr>
          <p:cNvPr id="6" name="Picture 6" descr="A picture containing ball, player&#10;&#10;Description generated with very high confidence">
            <a:extLst>
              <a:ext uri="{FF2B5EF4-FFF2-40B4-BE49-F238E27FC236}">
                <a16:creationId xmlns:a16="http://schemas.microsoft.com/office/drawing/2014/main" id="{1131B36B-7799-4A79-8428-A6A4CCD63A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6748" y="4437997"/>
            <a:ext cx="6358052" cy="14594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83470FC-DBA6-4B94-941C-446795EA46BF}"/>
              </a:ext>
            </a:extLst>
          </p:cNvPr>
          <p:cNvSpPr txBox="1"/>
          <p:nvPr/>
        </p:nvSpPr>
        <p:spPr>
          <a:xfrm>
            <a:off x="6619875" y="613305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(ERW, 2020)</a:t>
            </a:r>
          </a:p>
        </p:txBody>
      </p:sp>
    </p:spTree>
    <p:extLst>
      <p:ext uri="{BB962C8B-B14F-4D97-AF65-F5344CB8AC3E}">
        <p14:creationId xmlns:p14="http://schemas.microsoft.com/office/powerpoint/2010/main" val="3586529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35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739369-F519-4D98-84B4-5883ACB10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490" y="4505324"/>
            <a:ext cx="7673801" cy="10876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accent2">
                    <a:lumMod val="50000"/>
                  </a:schemeClr>
                </a:solidFill>
              </a:rPr>
              <a:t>Maslow Hierarchy of Needs</a:t>
            </a:r>
          </a:p>
        </p:txBody>
      </p:sp>
      <p:pic>
        <p:nvPicPr>
          <p:cNvPr id="16" name="Picture 27" descr="A close up of text on a black background&#10;&#10;Description generated with very high confidence">
            <a:extLst>
              <a:ext uri="{FF2B5EF4-FFF2-40B4-BE49-F238E27FC236}">
                <a16:creationId xmlns:a16="http://schemas.microsoft.com/office/drawing/2014/main" id="{B1107AEF-D2B4-446B-99B2-00BD6E414F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00201" y="609600"/>
            <a:ext cx="5560849" cy="36423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C4E571-6B86-4F31-90EC-1D88BFF8D2EE}"/>
              </a:ext>
            </a:extLst>
          </p:cNvPr>
          <p:cNvSpPr txBox="1"/>
          <p:nvPr/>
        </p:nvSpPr>
        <p:spPr>
          <a:xfrm>
            <a:off x="4772025" y="6105525"/>
            <a:ext cx="4157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(Maslow, A, H, 2015)</a:t>
            </a:r>
          </a:p>
        </p:txBody>
      </p:sp>
    </p:spTree>
    <p:extLst>
      <p:ext uri="{BB962C8B-B14F-4D97-AF65-F5344CB8AC3E}">
        <p14:creationId xmlns:p14="http://schemas.microsoft.com/office/powerpoint/2010/main" val="1828769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BBB32-9901-40CF-8F6A-A8E4BAD80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864" y="0"/>
            <a:ext cx="3183556" cy="1320800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Team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1AAA6-EBB9-4CB9-B98C-CEF05997C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0" y="2160589"/>
            <a:ext cx="3176589" cy="388077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AFA415A-A337-4F33-9402-C3FD840F7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864" y="1305118"/>
            <a:ext cx="7609188" cy="42477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053502-F83D-4584-A3F0-3D22A7D7097D}"/>
              </a:ext>
            </a:extLst>
          </p:cNvPr>
          <p:cNvSpPr txBox="1"/>
          <p:nvPr/>
        </p:nvSpPr>
        <p:spPr>
          <a:xfrm>
            <a:off x="5598102" y="622368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         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(Mojica, 2019)</a:t>
            </a:r>
          </a:p>
        </p:txBody>
      </p:sp>
    </p:spTree>
    <p:extLst>
      <p:ext uri="{BB962C8B-B14F-4D97-AF65-F5344CB8AC3E}">
        <p14:creationId xmlns:p14="http://schemas.microsoft.com/office/powerpoint/2010/main" val="4018203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73818-8F54-4474-B733-D13C01349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19150"/>
          </a:xfrm>
        </p:spPr>
        <p:txBody>
          <a:bodyPr/>
          <a:lstStyle/>
          <a:p>
            <a:r>
              <a:rPr lang="en-US" u="sng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A1E2E-4EF2-42D2-BDBB-B78227633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28800"/>
            <a:ext cx="8388850" cy="42125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A, H, Maslow. (2015) Motivation and Personality: A Division of Prabhat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Prakasham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Benoliel, P &amp; Schechter, C. (2018)</a:t>
            </a:r>
            <a:r>
              <a:rPr lang="en-US" b="1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Teamwork doubting and doubting teamwork (accessed 02/05/20)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https://doi.org/10.1177/1365480218791908 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ERW Wales (accessed 01/05/20) http://www.erw.wales/media/1068/gov-min.jpg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ERW (2020) (accessed 08/05/20) https://www.erw.wales/schools/leading-learning/higher-level-teaching-assistant-hlta/ 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Mojica, K. (2020) Why Team Building is Important for Your Business (accessed 02/05/20) https://complianceandethics.org/why-team-building-is-important-for-your-business/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National careers service (accessed 04/05/20) https://nationalcareers.service.gov.uk/job-profiles/special-educational-needs-(sen)-teaching-assistant</a:t>
            </a:r>
          </a:p>
          <a:p>
            <a:pPr marL="0" indent="0">
              <a:buNone/>
            </a:pPr>
            <a:endParaRPr lang="en-US" dirty="0">
              <a:solidFill>
                <a:schemeClr val="accent2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>
              <a:solidFill>
                <a:srgbClr val="333333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52FFFC-2885-4553-8D97-28AB44ECF2BE}"/>
              </a:ext>
            </a:extLst>
          </p:cNvPr>
          <p:cNvSpPr txBox="1"/>
          <p:nvPr/>
        </p:nvSpPr>
        <p:spPr>
          <a:xfrm>
            <a:off x="1525922" y="2565919"/>
            <a:ext cx="9140156" cy="10926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100" b="1" dirty="0">
              <a:solidFill>
                <a:srgbClr val="555555"/>
              </a:solidFill>
              <a:latin typeface="arial"/>
              <a:cs typeface="arial"/>
            </a:endParaRPr>
          </a:p>
          <a:p>
            <a:endParaRPr lang="en-US" dirty="0">
              <a:solidFill>
                <a:srgbClr val="333333"/>
              </a:solidFill>
              <a:latin typeface="arial"/>
              <a:cs typeface="arial"/>
            </a:endParaRPr>
          </a:p>
          <a:p>
            <a:endParaRPr 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dirty="0">
              <a:solidFill>
                <a:srgbClr val="000000"/>
              </a:solidFill>
              <a:latin typeface="Trebuchet MS" panose="020B0603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2242045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</TotalTime>
  <Words>389</Words>
  <Application>Microsoft Office PowerPoint</Application>
  <PresentationFormat>Widescreen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Arial</vt:lpstr>
      <vt:lpstr>Calibri</vt:lpstr>
      <vt:lpstr>Comic Sans MS</vt:lpstr>
      <vt:lpstr>Script MT Bold</vt:lpstr>
      <vt:lpstr>Times New Roman</vt:lpstr>
      <vt:lpstr>Trebuchet MS</vt:lpstr>
      <vt:lpstr>Wingdings</vt:lpstr>
      <vt:lpstr>Wingdings 3</vt:lpstr>
      <vt:lpstr>Facet</vt:lpstr>
      <vt:lpstr>A presentation by Christina Parry  1503342</vt:lpstr>
      <vt:lpstr>PowerPoint Presentation</vt:lpstr>
      <vt:lpstr>PowerPoint Presentation</vt:lpstr>
      <vt:lpstr>What is a Special Educational Needs (SEN) Teaching Assistant?</vt:lpstr>
      <vt:lpstr>SEN Teaching Assistant Roles</vt:lpstr>
      <vt:lpstr>Skills and knowledge needed to be an SEN Teaching Assistant</vt:lpstr>
      <vt:lpstr>How to become a Teaching Assistant in Wales!</vt:lpstr>
      <vt:lpstr>Maslow Hierarchy of Needs</vt:lpstr>
      <vt:lpstr>Team work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christina parry</dc:creator>
  <cp:lastModifiedBy>christina parry</cp:lastModifiedBy>
  <cp:revision>395</cp:revision>
  <dcterms:created xsi:type="dcterms:W3CDTF">2013-07-15T20:26:40Z</dcterms:created>
  <dcterms:modified xsi:type="dcterms:W3CDTF">2020-05-10T22:42:56Z</dcterms:modified>
</cp:coreProperties>
</file>