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83" r:id="rId9"/>
    <p:sldId id="263" r:id="rId10"/>
    <p:sldId id="264" r:id="rId11"/>
    <p:sldId id="265" r:id="rId12"/>
    <p:sldId id="266" r:id="rId13"/>
    <p:sldId id="267" r:id="rId14"/>
    <p:sldId id="268" r:id="rId15"/>
    <p:sldId id="269" r:id="rId16"/>
    <p:sldId id="282" r:id="rId17"/>
    <p:sldId id="270" r:id="rId18"/>
    <p:sldId id="271" r:id="rId19"/>
    <p:sldId id="272" r:id="rId20"/>
    <p:sldId id="273" r:id="rId21"/>
    <p:sldId id="274" r:id="rId22"/>
    <p:sldId id="275" r:id="rId23"/>
    <p:sldId id="276" r:id="rId24"/>
    <p:sldId id="277" r:id="rId25"/>
    <p:sldId id="278" r:id="rId26"/>
    <p:sldId id="279" r:id="rId27"/>
    <p:sldId id="280" r:id="rId28"/>
    <p:sldId id="284" r:id="rId29"/>
    <p:sldId id="281" r:id="rId30"/>
    <p:sldId id="28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7" autoAdjust="0"/>
    <p:restoredTop sz="94660"/>
  </p:normalViewPr>
  <p:slideViewPr>
    <p:cSldViewPr snapToGrid="0">
      <p:cViewPr varScale="1">
        <p:scale>
          <a:sx n="60" d="100"/>
          <a:sy n="60" d="100"/>
        </p:scale>
        <p:origin x="70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9ABADF3-2D63-448D-A85B-2E0959D8B49F}" type="datetimeFigureOut">
              <a:rPr lang="en-GB" smtClean="0"/>
              <a:t>04/03/2015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F06501A-CF59-4348-B9AC-F9B5CC4E2494}" type="slidenum">
              <a:rPr lang="en-GB" smtClean="0"/>
              <a:t>‹#›</a:t>
            </a:fld>
            <a:endParaRPr lang="en-GB" dirty="0"/>
          </a:p>
        </p:txBody>
      </p:sp>
    </p:spTree>
    <p:extLst>
      <p:ext uri="{BB962C8B-B14F-4D97-AF65-F5344CB8AC3E}">
        <p14:creationId xmlns:p14="http://schemas.microsoft.com/office/powerpoint/2010/main" val="2856852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9ABADF3-2D63-448D-A85B-2E0959D8B49F}" type="datetimeFigureOut">
              <a:rPr lang="en-GB" smtClean="0"/>
              <a:t>04/03/2015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F06501A-CF59-4348-B9AC-F9B5CC4E2494}" type="slidenum">
              <a:rPr lang="en-GB" smtClean="0"/>
              <a:t>‹#›</a:t>
            </a:fld>
            <a:endParaRPr lang="en-GB" dirty="0"/>
          </a:p>
        </p:txBody>
      </p:sp>
    </p:spTree>
    <p:extLst>
      <p:ext uri="{BB962C8B-B14F-4D97-AF65-F5344CB8AC3E}">
        <p14:creationId xmlns:p14="http://schemas.microsoft.com/office/powerpoint/2010/main" val="3441172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9ABADF3-2D63-448D-A85B-2E0959D8B49F}" type="datetimeFigureOut">
              <a:rPr lang="en-GB" smtClean="0"/>
              <a:t>04/03/2015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F06501A-CF59-4348-B9AC-F9B5CC4E2494}" type="slidenum">
              <a:rPr lang="en-GB" smtClean="0"/>
              <a:t>‹#›</a:t>
            </a:fld>
            <a:endParaRPr lang="en-GB" dirty="0"/>
          </a:p>
        </p:txBody>
      </p:sp>
    </p:spTree>
    <p:extLst>
      <p:ext uri="{BB962C8B-B14F-4D97-AF65-F5344CB8AC3E}">
        <p14:creationId xmlns:p14="http://schemas.microsoft.com/office/powerpoint/2010/main" val="4087582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9ABADF3-2D63-448D-A85B-2E0959D8B49F}" type="datetimeFigureOut">
              <a:rPr lang="en-GB" smtClean="0"/>
              <a:t>04/03/2015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F06501A-CF59-4348-B9AC-F9B5CC4E2494}" type="slidenum">
              <a:rPr lang="en-GB" smtClean="0"/>
              <a:t>‹#›</a:t>
            </a:fld>
            <a:endParaRPr lang="en-GB" dirty="0"/>
          </a:p>
        </p:txBody>
      </p:sp>
    </p:spTree>
    <p:extLst>
      <p:ext uri="{BB962C8B-B14F-4D97-AF65-F5344CB8AC3E}">
        <p14:creationId xmlns:p14="http://schemas.microsoft.com/office/powerpoint/2010/main" val="2321289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9ABADF3-2D63-448D-A85B-2E0959D8B49F}" type="datetimeFigureOut">
              <a:rPr lang="en-GB" smtClean="0"/>
              <a:t>04/03/2015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F06501A-CF59-4348-B9AC-F9B5CC4E2494}" type="slidenum">
              <a:rPr lang="en-GB" smtClean="0"/>
              <a:t>‹#›</a:t>
            </a:fld>
            <a:endParaRPr lang="en-GB" dirty="0"/>
          </a:p>
        </p:txBody>
      </p:sp>
    </p:spTree>
    <p:extLst>
      <p:ext uri="{BB962C8B-B14F-4D97-AF65-F5344CB8AC3E}">
        <p14:creationId xmlns:p14="http://schemas.microsoft.com/office/powerpoint/2010/main" val="248174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9ABADF3-2D63-448D-A85B-2E0959D8B49F}" type="datetimeFigureOut">
              <a:rPr lang="en-GB" smtClean="0"/>
              <a:t>04/03/2015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F06501A-CF59-4348-B9AC-F9B5CC4E2494}" type="slidenum">
              <a:rPr lang="en-GB" smtClean="0"/>
              <a:t>‹#›</a:t>
            </a:fld>
            <a:endParaRPr lang="en-GB" dirty="0"/>
          </a:p>
        </p:txBody>
      </p:sp>
    </p:spTree>
    <p:extLst>
      <p:ext uri="{BB962C8B-B14F-4D97-AF65-F5344CB8AC3E}">
        <p14:creationId xmlns:p14="http://schemas.microsoft.com/office/powerpoint/2010/main" val="2078086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ABADF3-2D63-448D-A85B-2E0959D8B49F}" type="datetimeFigureOut">
              <a:rPr lang="en-GB" smtClean="0"/>
              <a:t>04/03/2015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F06501A-CF59-4348-B9AC-F9B5CC4E2494}" type="slidenum">
              <a:rPr lang="en-GB" smtClean="0"/>
              <a:t>‹#›</a:t>
            </a:fld>
            <a:endParaRPr lang="en-GB" dirty="0"/>
          </a:p>
        </p:txBody>
      </p:sp>
    </p:spTree>
    <p:extLst>
      <p:ext uri="{BB962C8B-B14F-4D97-AF65-F5344CB8AC3E}">
        <p14:creationId xmlns:p14="http://schemas.microsoft.com/office/powerpoint/2010/main" val="1577412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9ABADF3-2D63-448D-A85B-2E0959D8B49F}" type="datetimeFigureOut">
              <a:rPr lang="en-GB" smtClean="0"/>
              <a:t>04/03/2015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F06501A-CF59-4348-B9AC-F9B5CC4E2494}" type="slidenum">
              <a:rPr lang="en-GB" smtClean="0"/>
              <a:t>‹#›</a:t>
            </a:fld>
            <a:endParaRPr lang="en-GB" dirty="0"/>
          </a:p>
        </p:txBody>
      </p:sp>
    </p:spTree>
    <p:extLst>
      <p:ext uri="{BB962C8B-B14F-4D97-AF65-F5344CB8AC3E}">
        <p14:creationId xmlns:p14="http://schemas.microsoft.com/office/powerpoint/2010/main" val="770567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9ABADF3-2D63-448D-A85B-2E0959D8B49F}" type="datetimeFigureOut">
              <a:rPr lang="en-GB" smtClean="0"/>
              <a:t>04/03/2015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F06501A-CF59-4348-B9AC-F9B5CC4E2494}" type="slidenum">
              <a:rPr lang="en-GB" smtClean="0"/>
              <a:t>‹#›</a:t>
            </a:fld>
            <a:endParaRPr lang="en-GB" dirty="0"/>
          </a:p>
        </p:txBody>
      </p:sp>
    </p:spTree>
    <p:extLst>
      <p:ext uri="{BB962C8B-B14F-4D97-AF65-F5344CB8AC3E}">
        <p14:creationId xmlns:p14="http://schemas.microsoft.com/office/powerpoint/2010/main" val="306552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9ABADF3-2D63-448D-A85B-2E0959D8B49F}" type="datetimeFigureOut">
              <a:rPr lang="en-GB" smtClean="0"/>
              <a:t>04/03/2015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F06501A-CF59-4348-B9AC-F9B5CC4E2494}" type="slidenum">
              <a:rPr lang="en-GB" smtClean="0"/>
              <a:t>‹#›</a:t>
            </a:fld>
            <a:endParaRPr lang="en-GB" dirty="0"/>
          </a:p>
        </p:txBody>
      </p:sp>
    </p:spTree>
    <p:extLst>
      <p:ext uri="{BB962C8B-B14F-4D97-AF65-F5344CB8AC3E}">
        <p14:creationId xmlns:p14="http://schemas.microsoft.com/office/powerpoint/2010/main" val="2160354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9ABADF3-2D63-448D-A85B-2E0959D8B49F}" type="datetimeFigureOut">
              <a:rPr lang="en-GB" smtClean="0"/>
              <a:t>04/03/2015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F06501A-CF59-4348-B9AC-F9B5CC4E2494}" type="slidenum">
              <a:rPr lang="en-GB" smtClean="0"/>
              <a:t>‹#›</a:t>
            </a:fld>
            <a:endParaRPr lang="en-GB" dirty="0"/>
          </a:p>
        </p:txBody>
      </p:sp>
    </p:spTree>
    <p:extLst>
      <p:ext uri="{BB962C8B-B14F-4D97-AF65-F5344CB8AC3E}">
        <p14:creationId xmlns:p14="http://schemas.microsoft.com/office/powerpoint/2010/main" val="2994642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ABADF3-2D63-448D-A85B-2E0959D8B49F}" type="datetimeFigureOut">
              <a:rPr lang="en-GB" smtClean="0"/>
              <a:t>04/03/2015</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06501A-CF59-4348-B9AC-F9B5CC4E2494}" type="slidenum">
              <a:rPr lang="en-GB" smtClean="0"/>
              <a:t>‹#›</a:t>
            </a:fld>
            <a:endParaRPr lang="en-GB" dirty="0"/>
          </a:p>
        </p:txBody>
      </p:sp>
    </p:spTree>
    <p:extLst>
      <p:ext uri="{BB962C8B-B14F-4D97-AF65-F5344CB8AC3E}">
        <p14:creationId xmlns:p14="http://schemas.microsoft.com/office/powerpoint/2010/main" val="40866648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wordtrade.com/religion/worldreligion/greekreligionmythsR.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4M7LIcH8C9U"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en/"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Classical Myth and Art</a:t>
            </a:r>
            <a:endParaRPr lang="en-GB" dirty="0"/>
          </a:p>
        </p:txBody>
      </p:sp>
      <p:sp>
        <p:nvSpPr>
          <p:cNvPr id="3" name="Subtitle 2"/>
          <p:cNvSpPr>
            <a:spLocks noGrp="1"/>
          </p:cNvSpPr>
          <p:nvPr>
            <p:ph type="subTitle" idx="1"/>
          </p:nvPr>
        </p:nvSpPr>
        <p:spPr/>
        <p:txBody>
          <a:bodyPr/>
          <a:lstStyle/>
          <a:p>
            <a:r>
              <a:rPr lang="en-GB" dirty="0" smtClean="0"/>
              <a:t>17-18</a:t>
            </a:r>
            <a:endParaRPr lang="en-GB" dirty="0"/>
          </a:p>
        </p:txBody>
      </p:sp>
    </p:spTree>
    <p:extLst>
      <p:ext uri="{BB962C8B-B14F-4D97-AF65-F5344CB8AC3E}">
        <p14:creationId xmlns:p14="http://schemas.microsoft.com/office/powerpoint/2010/main" val="22605466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Religion and Mythology</a:t>
            </a:r>
            <a:endParaRPr lang="en-GB" dirty="0"/>
          </a:p>
        </p:txBody>
      </p:sp>
      <p:sp>
        <p:nvSpPr>
          <p:cNvPr id="3" name="Content Placeholder 2"/>
          <p:cNvSpPr>
            <a:spLocks noGrp="1"/>
          </p:cNvSpPr>
          <p:nvPr>
            <p:ph idx="1"/>
          </p:nvPr>
        </p:nvSpPr>
        <p:spPr/>
        <p:txBody>
          <a:bodyPr>
            <a:normAutofit/>
          </a:bodyPr>
          <a:lstStyle/>
          <a:p>
            <a:r>
              <a:rPr lang="en-GB" dirty="0" smtClean="0"/>
              <a:t>What are the overlaps?</a:t>
            </a:r>
            <a:endParaRPr lang="en-GB" dirty="0"/>
          </a:p>
          <a:p>
            <a:r>
              <a:rPr lang="en-GB" dirty="0" smtClean="0"/>
              <a:t>Ritual</a:t>
            </a:r>
          </a:p>
          <a:p>
            <a:r>
              <a:rPr lang="en-GB" dirty="0" smtClean="0"/>
              <a:t>Morality</a:t>
            </a:r>
          </a:p>
          <a:p>
            <a:r>
              <a:rPr lang="en-GB" dirty="0" smtClean="0"/>
              <a:t>Theology</a:t>
            </a:r>
          </a:p>
          <a:p>
            <a:r>
              <a:rPr lang="en-GB" dirty="0" smtClean="0"/>
              <a:t>Politics</a:t>
            </a:r>
          </a:p>
          <a:p>
            <a:r>
              <a:rPr lang="en-GB" dirty="0" smtClean="0"/>
              <a:t>A means to understand life</a:t>
            </a:r>
          </a:p>
          <a:p>
            <a:r>
              <a:rPr lang="en-GB" dirty="0" smtClean="0"/>
              <a:t>Dobson, Geoffrey P. (2005) </a:t>
            </a:r>
            <a:r>
              <a:rPr lang="en-GB" i="1" dirty="0" smtClean="0"/>
              <a:t>A Chaos of Delight: science, religion and myth, and the shaping of western thought.</a:t>
            </a:r>
            <a:r>
              <a:rPr lang="en-GB" dirty="0" smtClean="0"/>
              <a:t> Equinox Publishing , London, UK. </a:t>
            </a:r>
            <a:endParaRPr lang="en-GB" dirty="0"/>
          </a:p>
        </p:txBody>
      </p:sp>
    </p:spTree>
    <p:extLst>
      <p:ext uri="{BB962C8B-B14F-4D97-AF65-F5344CB8AC3E}">
        <p14:creationId xmlns:p14="http://schemas.microsoft.com/office/powerpoint/2010/main" val="439020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hlinkClick r:id="rId2"/>
              </a:rPr>
              <a:t>http://www.wordtrade.com/religion/worldreligion/greekreligionmythsR.htm</a:t>
            </a:r>
            <a:endParaRPr lang="en-GB" dirty="0" smtClean="0"/>
          </a:p>
          <a:p>
            <a:endParaRPr lang="en-GB" dirty="0"/>
          </a:p>
          <a:p>
            <a:r>
              <a:rPr lang="en-GB" dirty="0" smtClean="0"/>
              <a:t>Brings us back to the definition of ‘myth’, and makes us consider the definition of ‘religion’.</a:t>
            </a:r>
          </a:p>
          <a:p>
            <a:endParaRPr lang="en-GB" dirty="0"/>
          </a:p>
          <a:p>
            <a:r>
              <a:rPr lang="en-GB" dirty="0" smtClean="0"/>
              <a:t>How should we interpret the status of divination, rites, religious practices?</a:t>
            </a:r>
            <a:endParaRPr lang="en-GB" dirty="0"/>
          </a:p>
        </p:txBody>
      </p:sp>
    </p:spTree>
    <p:extLst>
      <p:ext uri="{BB962C8B-B14F-4D97-AF65-F5344CB8AC3E}">
        <p14:creationId xmlns:p14="http://schemas.microsoft.com/office/powerpoint/2010/main" val="4085714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Religion as a way of setting out moral codes</a:t>
            </a:r>
          </a:p>
          <a:p>
            <a:r>
              <a:rPr lang="en-GB" dirty="0" smtClean="0"/>
              <a:t>Setting out the taboo. </a:t>
            </a:r>
          </a:p>
          <a:p>
            <a:endParaRPr lang="en-GB" dirty="0"/>
          </a:p>
          <a:p>
            <a:r>
              <a:rPr lang="en-GB" dirty="0" smtClean="0"/>
              <a:t>C.f. political myths – the justificatory stories found in totalitarianism and communism for instance – as a means of controlling behaviour. </a:t>
            </a:r>
          </a:p>
          <a:p>
            <a:endParaRPr lang="en-GB" dirty="0"/>
          </a:p>
          <a:p>
            <a:r>
              <a:rPr lang="en-GB" dirty="0" smtClean="0"/>
              <a:t>Myths can be used for good and bad purposes in society. </a:t>
            </a:r>
          </a:p>
        </p:txBody>
      </p:sp>
    </p:spTree>
    <p:extLst>
      <p:ext uri="{BB962C8B-B14F-4D97-AF65-F5344CB8AC3E}">
        <p14:creationId xmlns:p14="http://schemas.microsoft.com/office/powerpoint/2010/main" val="3170250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Plato’s </a:t>
            </a:r>
            <a:r>
              <a:rPr lang="en-GB" i="1" dirty="0" smtClean="0"/>
              <a:t>Euthyphro</a:t>
            </a:r>
            <a:r>
              <a:rPr lang="en-GB" dirty="0" smtClean="0"/>
              <a:t>: what is the holy?</a:t>
            </a:r>
            <a:endParaRPr lang="en-GB" dirty="0"/>
          </a:p>
        </p:txBody>
      </p:sp>
      <p:sp>
        <p:nvSpPr>
          <p:cNvPr id="3" name="Content Placeholder 2"/>
          <p:cNvSpPr>
            <a:spLocks noGrp="1"/>
          </p:cNvSpPr>
          <p:nvPr>
            <p:ph idx="1"/>
          </p:nvPr>
        </p:nvSpPr>
        <p:spPr/>
        <p:txBody>
          <a:bodyPr/>
          <a:lstStyle/>
          <a:p>
            <a:r>
              <a:rPr lang="en-GB" dirty="0" smtClean="0"/>
              <a:t>If it is holy, it is loved by the gods</a:t>
            </a:r>
            <a:endParaRPr lang="en-GB" dirty="0"/>
          </a:p>
          <a:p>
            <a:r>
              <a:rPr lang="en-GB" dirty="0" smtClean="0"/>
              <a:t>If it is loved by the gods, it is holy</a:t>
            </a:r>
            <a:endParaRPr lang="en-GB" dirty="0"/>
          </a:p>
          <a:p>
            <a:r>
              <a:rPr lang="en-GB" dirty="0" smtClean="0"/>
              <a:t>------------------------------------------</a:t>
            </a:r>
            <a:endParaRPr lang="en-GB" dirty="0"/>
          </a:p>
          <a:p>
            <a:r>
              <a:rPr lang="en-GB" dirty="0" smtClean="0"/>
              <a:t>It is holy because it is holy</a:t>
            </a:r>
          </a:p>
          <a:p>
            <a:r>
              <a:rPr lang="en-GB" dirty="0" smtClean="0"/>
              <a:t>It is loved by the gods because it is loved by the gods</a:t>
            </a:r>
            <a:endParaRPr lang="en-GB" dirty="0"/>
          </a:p>
        </p:txBody>
      </p:sp>
    </p:spTree>
    <p:extLst>
      <p:ext uri="{BB962C8B-B14F-4D97-AF65-F5344CB8AC3E}">
        <p14:creationId xmlns:p14="http://schemas.microsoft.com/office/powerpoint/2010/main" val="1219204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If it is bad, it is against the law</a:t>
            </a:r>
          </a:p>
          <a:p>
            <a:r>
              <a:rPr lang="en-GB" dirty="0" smtClean="0"/>
              <a:t>If it is against the law, it is bad</a:t>
            </a:r>
          </a:p>
          <a:p>
            <a:r>
              <a:rPr lang="en-GB" dirty="0" smtClean="0"/>
              <a:t>-----------------------------------------</a:t>
            </a:r>
          </a:p>
          <a:p>
            <a:r>
              <a:rPr lang="en-GB" dirty="0" smtClean="0"/>
              <a:t>It is bad because it is bad</a:t>
            </a:r>
          </a:p>
          <a:p>
            <a:r>
              <a:rPr lang="en-GB" dirty="0" smtClean="0"/>
              <a:t>It is against the law because it is against the law</a:t>
            </a:r>
          </a:p>
        </p:txBody>
      </p:sp>
    </p:spTree>
    <p:extLst>
      <p:ext uri="{BB962C8B-B14F-4D97-AF65-F5344CB8AC3E}">
        <p14:creationId xmlns:p14="http://schemas.microsoft.com/office/powerpoint/2010/main" val="418250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You need to understand the terms you use in order to find the definition you need. </a:t>
            </a:r>
            <a:endParaRPr lang="en-GB" dirty="0"/>
          </a:p>
        </p:txBody>
      </p:sp>
    </p:spTree>
    <p:extLst>
      <p:ext uri="{BB962C8B-B14F-4D97-AF65-F5344CB8AC3E}">
        <p14:creationId xmlns:p14="http://schemas.microsoft.com/office/powerpoint/2010/main" val="533302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Love…</a:t>
            </a:r>
            <a:endParaRPr lang="en-GB" dirty="0"/>
          </a:p>
        </p:txBody>
      </p:sp>
      <p:sp>
        <p:nvSpPr>
          <p:cNvPr id="3" name="Content Placeholder 2"/>
          <p:cNvSpPr>
            <a:spLocks noGrp="1"/>
          </p:cNvSpPr>
          <p:nvPr>
            <p:ph idx="1"/>
          </p:nvPr>
        </p:nvSpPr>
        <p:spPr/>
        <p:txBody>
          <a:bodyPr/>
          <a:lstStyle/>
          <a:p>
            <a:r>
              <a:rPr lang="en-GB" dirty="0" smtClean="0">
                <a:hlinkClick r:id="rId2"/>
              </a:rPr>
              <a:t>https://www.youtube.com/watch?v=4M7LIcH8C9U</a:t>
            </a:r>
            <a:endParaRPr lang="en-GB" dirty="0" smtClean="0"/>
          </a:p>
          <a:p>
            <a:endParaRPr lang="en-GB" dirty="0"/>
          </a:p>
          <a:p>
            <a:r>
              <a:rPr lang="en-GB" dirty="0" smtClean="0"/>
              <a:t>Do we want love? Why? </a:t>
            </a:r>
            <a:endParaRPr lang="en-GB" dirty="0"/>
          </a:p>
        </p:txBody>
      </p:sp>
    </p:spTree>
    <p:extLst>
      <p:ext uri="{BB962C8B-B14F-4D97-AF65-F5344CB8AC3E}">
        <p14:creationId xmlns:p14="http://schemas.microsoft.com/office/powerpoint/2010/main" val="3106824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Love and myth</a:t>
            </a:r>
            <a:endParaRPr lang="en-GB" dirty="0"/>
          </a:p>
        </p:txBody>
      </p:sp>
      <p:sp>
        <p:nvSpPr>
          <p:cNvPr id="3" name="Content Placeholder 2"/>
          <p:cNvSpPr>
            <a:spLocks noGrp="1"/>
          </p:cNvSpPr>
          <p:nvPr>
            <p:ph idx="1"/>
          </p:nvPr>
        </p:nvSpPr>
        <p:spPr/>
        <p:txBody>
          <a:bodyPr/>
          <a:lstStyle/>
          <a:p>
            <a:r>
              <a:rPr lang="en-GB" dirty="0" smtClean="0"/>
              <a:t>Love often seen as something destructive.</a:t>
            </a:r>
          </a:p>
          <a:p>
            <a:endParaRPr lang="en-GB" dirty="0"/>
          </a:p>
          <a:p>
            <a:r>
              <a:rPr lang="en-GB" dirty="0" smtClean="0"/>
              <a:t>The epithets of Aphrodite include </a:t>
            </a:r>
            <a:r>
              <a:rPr lang="en-GB" i="1" dirty="0" err="1" smtClean="0"/>
              <a:t>Androphonos</a:t>
            </a:r>
            <a:r>
              <a:rPr lang="en-GB" dirty="0" smtClean="0"/>
              <a:t> [killer of men], </a:t>
            </a:r>
            <a:r>
              <a:rPr lang="en-GB" i="1" dirty="0" err="1" smtClean="0"/>
              <a:t>Epitymbidia</a:t>
            </a:r>
            <a:r>
              <a:rPr lang="en-GB" dirty="0" smtClean="0"/>
              <a:t> [she upon the graves], and </a:t>
            </a:r>
            <a:r>
              <a:rPr lang="en-GB" i="1" dirty="0" err="1" smtClean="0"/>
              <a:t>Melaina</a:t>
            </a:r>
            <a:r>
              <a:rPr lang="en-GB" dirty="0" smtClean="0"/>
              <a:t> [the blackened one].</a:t>
            </a:r>
          </a:p>
          <a:p>
            <a:endParaRPr lang="en-GB" dirty="0"/>
          </a:p>
          <a:p>
            <a:r>
              <a:rPr lang="en-GB" dirty="0" smtClean="0"/>
              <a:t>Aphrodite had no big festivals</a:t>
            </a:r>
          </a:p>
          <a:p>
            <a:endParaRPr lang="en-GB" dirty="0"/>
          </a:p>
          <a:p>
            <a:r>
              <a:rPr lang="en-GB" dirty="0" smtClean="0"/>
              <a:t>Her favoured consort was Ares, god of war. </a:t>
            </a:r>
          </a:p>
        </p:txBody>
      </p:sp>
    </p:spTree>
    <p:extLst>
      <p:ext uri="{BB962C8B-B14F-4D97-AF65-F5344CB8AC3E}">
        <p14:creationId xmlns:p14="http://schemas.microsoft.com/office/powerpoint/2010/main" val="1134971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love stories</a:t>
            </a:r>
            <a:endParaRPr lang="en-GB" dirty="0"/>
          </a:p>
        </p:txBody>
      </p:sp>
      <p:sp>
        <p:nvSpPr>
          <p:cNvPr id="3" name="Content Placeholder 2"/>
          <p:cNvSpPr>
            <a:spLocks noGrp="1"/>
          </p:cNvSpPr>
          <p:nvPr>
            <p:ph idx="1"/>
          </p:nvPr>
        </p:nvSpPr>
        <p:spPr/>
        <p:txBody>
          <a:bodyPr>
            <a:normAutofit lnSpcReduction="10000"/>
          </a:bodyPr>
          <a:lstStyle/>
          <a:p>
            <a:r>
              <a:rPr lang="en-GB" b="1" dirty="0" smtClean="0"/>
              <a:t>Alcyone and </a:t>
            </a:r>
            <a:r>
              <a:rPr lang="en-GB" b="1" dirty="0" err="1" smtClean="0"/>
              <a:t>Ceyx</a:t>
            </a:r>
            <a:endParaRPr lang="en-GB" dirty="0" smtClean="0"/>
          </a:p>
          <a:p>
            <a:r>
              <a:rPr lang="en-GB" dirty="0" smtClean="0"/>
              <a:t>Alcyone was the daughter of Aeolus, king of the winds. Her marriage to </a:t>
            </a:r>
            <a:r>
              <a:rPr lang="en-GB" dirty="0" err="1" smtClean="0"/>
              <a:t>Ceyx</a:t>
            </a:r>
            <a:r>
              <a:rPr lang="en-GB" dirty="0" smtClean="0"/>
              <a:t> was bliss—too happy, in fact. The couple often referred to each other as "Zeus" and "Hera", which naturally infuriated the king and queen of the gods. Whilst at sea, Zeus hurled a thunderbolt at </a:t>
            </a:r>
            <a:r>
              <a:rPr lang="en-GB" dirty="0" err="1" smtClean="0"/>
              <a:t>Ceyx's</a:t>
            </a:r>
            <a:r>
              <a:rPr lang="en-GB" dirty="0" smtClean="0"/>
              <a:t> ship, drowning the man. He appeared before his wife as an apparition, telling her of his fate. Distraught, Alcyone threw herself into the sea in order to join him. The gods pitied the woeful couple and transformed them into kingfishers. This may be the origins of "halcyon days", seven days before and after the winter solstice when Aeolus demanded the calm of the seas in </a:t>
            </a:r>
            <a:r>
              <a:rPr lang="en-GB" dirty="0" err="1" smtClean="0"/>
              <a:t>honor</a:t>
            </a:r>
            <a:r>
              <a:rPr lang="en-GB" dirty="0" smtClean="0"/>
              <a:t> of the couple.</a:t>
            </a:r>
          </a:p>
          <a:p>
            <a:endParaRPr lang="en-GB" dirty="0"/>
          </a:p>
        </p:txBody>
      </p:sp>
    </p:spTree>
    <p:extLst>
      <p:ext uri="{BB962C8B-B14F-4D97-AF65-F5344CB8AC3E}">
        <p14:creationId xmlns:p14="http://schemas.microsoft.com/office/powerpoint/2010/main" val="450617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Herbert James Draper, </a:t>
            </a:r>
            <a:r>
              <a:rPr lang="en-GB" i="1" dirty="0" err="1" smtClean="0"/>
              <a:t>Halcyone</a:t>
            </a:r>
            <a:r>
              <a:rPr lang="en-GB" dirty="0" smtClean="0"/>
              <a:t>, 1915.</a:t>
            </a:r>
            <a:endParaRPr lang="en-GB" dirty="0"/>
          </a:p>
        </p:txBody>
      </p:sp>
      <p:pic>
        <p:nvPicPr>
          <p:cNvPr id="4" name="Content Placeholder 3"/>
          <p:cNvPicPr>
            <a:picLocks noGrp="1" noChangeAspect="1"/>
          </p:cNvPicPr>
          <p:nvPr>
            <p:ph idx="1"/>
          </p:nvPr>
        </p:nvPicPr>
        <p:blipFill>
          <a:blip r:embed="rId2"/>
          <a:stretch>
            <a:fillRect/>
          </a:stretch>
        </p:blipFill>
        <p:spPr>
          <a:xfrm>
            <a:off x="2944819" y="1825625"/>
            <a:ext cx="6302362" cy="4351338"/>
          </a:xfrm>
          <a:prstGeom prst="rect">
            <a:avLst/>
          </a:prstGeom>
        </p:spPr>
      </p:pic>
    </p:spTree>
    <p:extLst>
      <p:ext uri="{BB962C8B-B14F-4D97-AF65-F5344CB8AC3E}">
        <p14:creationId xmlns:p14="http://schemas.microsoft.com/office/powerpoint/2010/main" val="1173178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a:t>
            </a:r>
            <a:endParaRPr lang="en-GB" dirty="0"/>
          </a:p>
        </p:txBody>
      </p:sp>
      <p:sp>
        <p:nvSpPr>
          <p:cNvPr id="4" name="Rectangle 1"/>
          <p:cNvSpPr>
            <a:spLocks noGrp="1" noChangeArrowheads="1"/>
          </p:cNvSpPr>
          <p:nvPr>
            <p:ph idx="1"/>
          </p:nvPr>
        </p:nvSpPr>
        <p:spPr bwMode="auto">
          <a:xfrm>
            <a:off x="838200" y="3093353"/>
            <a:ext cx="6078844" cy="1815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smtClean="0">
                <a:ln>
                  <a:noFill/>
                </a:ln>
                <a:solidFill>
                  <a:schemeClr val="tx1"/>
                </a:solidFill>
                <a:effectLst/>
                <a:latin typeface="Arial" panose="020B0604020202020204" pitchFamily="34" charset="0"/>
              </a:rPr>
              <a:t>Ovid </a:t>
            </a:r>
            <a:r>
              <a:rPr kumimoji="0" lang="en-US" altLang="en-US" i="1" u="none" strike="noStrike" cap="none" normalizeH="0" baseline="0" dirty="0" smtClean="0">
                <a:ln>
                  <a:noFill/>
                </a:ln>
                <a:solidFill>
                  <a:schemeClr val="tx1"/>
                </a:solidFill>
                <a:effectLst/>
                <a:latin typeface="Arial" panose="020B0604020202020204" pitchFamily="34" charset="0"/>
              </a:rPr>
              <a:t>Metamorphoses</a:t>
            </a:r>
            <a:r>
              <a:rPr kumimoji="0" lang="en-US" altLang="en-US" i="0" u="none" strike="noStrike" cap="none" normalizeH="0" baseline="0" dirty="0" smtClean="0">
                <a:ln>
                  <a:noFill/>
                </a:ln>
                <a:solidFill>
                  <a:schemeClr val="tx1"/>
                </a:solidFill>
                <a:effectLst/>
                <a:latin typeface="Arial" panose="020B0604020202020204" pitchFamily="34" charset="0"/>
              </a:rPr>
              <a:t> XI, 410ff.-748 </a:t>
            </a:r>
          </a:p>
          <a:p>
            <a:pPr marL="0" marR="0" lvl="0" indent="0" algn="l" defTabSz="914400" rtl="0" eaLnBrk="0" fontAlgn="base" latinLnBrk="0" hangingPunct="0">
              <a:lnSpc>
                <a:spcPct val="100000"/>
              </a:lnSpc>
              <a:spcBef>
                <a:spcPct val="0"/>
              </a:spcBef>
              <a:spcAft>
                <a:spcPct val="0"/>
              </a:spcAft>
              <a:buClrTx/>
              <a:buSz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err="1" smtClean="0">
                <a:ln>
                  <a:noFill/>
                </a:ln>
                <a:solidFill>
                  <a:schemeClr val="tx1"/>
                </a:solidFill>
                <a:effectLst/>
                <a:latin typeface="Arial" panose="020B0604020202020204" pitchFamily="34" charset="0"/>
              </a:rPr>
              <a:t>Hyginus</a:t>
            </a:r>
            <a:r>
              <a:rPr kumimoji="0" lang="en-US" altLang="en-US" b="0" i="0" u="none" strike="noStrike" cap="none" normalizeH="0" baseline="0" dirty="0" smtClean="0">
                <a:ln>
                  <a:noFill/>
                </a:ln>
                <a:solidFill>
                  <a:schemeClr val="tx1"/>
                </a:solidFill>
                <a:effectLst/>
                <a:latin typeface="Arial" panose="020B0604020202020204" pitchFamily="34" charset="0"/>
              </a:rPr>
              <a:t> </a:t>
            </a:r>
            <a:r>
              <a:rPr kumimoji="0" lang="en-US" altLang="en-US" b="0" i="1" u="none" strike="noStrike" cap="none" normalizeH="0" baseline="0" dirty="0" err="1" smtClean="0">
                <a:ln>
                  <a:noFill/>
                </a:ln>
                <a:solidFill>
                  <a:schemeClr val="tx1"/>
                </a:solidFill>
                <a:effectLst/>
                <a:latin typeface="Arial" panose="020B0604020202020204" pitchFamily="34" charset="0"/>
              </a:rPr>
              <a:t>Fabulae</a:t>
            </a:r>
            <a:r>
              <a:rPr kumimoji="0" lang="en-US" altLang="en-US" b="0" i="0" u="none" strike="noStrike" cap="none" normalizeH="0" baseline="0" dirty="0" smtClean="0">
                <a:ln>
                  <a:noFill/>
                </a:ln>
                <a:solidFill>
                  <a:schemeClr val="tx1"/>
                </a:solidFill>
                <a:effectLst/>
                <a:latin typeface="Arial" panose="020B0604020202020204" pitchFamily="34" charset="0"/>
              </a:rPr>
              <a:t> 65 </a:t>
            </a:r>
          </a:p>
        </p:txBody>
      </p:sp>
    </p:spTree>
    <p:extLst>
      <p:ext uri="{BB962C8B-B14F-4D97-AF65-F5344CB8AC3E}">
        <p14:creationId xmlns:p14="http://schemas.microsoft.com/office/powerpoint/2010/main" val="4040464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Ariadne</a:t>
            </a:r>
            <a:endParaRPr lang="en-GB" dirty="0"/>
          </a:p>
        </p:txBody>
      </p:sp>
      <p:sp>
        <p:nvSpPr>
          <p:cNvPr id="3" name="Content Placeholder 2"/>
          <p:cNvSpPr>
            <a:spLocks noGrp="1"/>
          </p:cNvSpPr>
          <p:nvPr>
            <p:ph idx="1"/>
          </p:nvPr>
        </p:nvSpPr>
        <p:spPr/>
        <p:txBody>
          <a:bodyPr/>
          <a:lstStyle/>
          <a:p>
            <a:r>
              <a:rPr lang="en-GB" dirty="0" smtClean="0"/>
              <a:t>Sources:</a:t>
            </a:r>
          </a:p>
          <a:p>
            <a:endParaRPr lang="en-GB" dirty="0"/>
          </a:p>
          <a:p>
            <a:r>
              <a:rPr lang="en-GB" dirty="0" smtClean="0"/>
              <a:t>Homer, </a:t>
            </a:r>
            <a:r>
              <a:rPr lang="en-GB" i="1" dirty="0" smtClean="0"/>
              <a:t>Odyssey</a:t>
            </a:r>
            <a:r>
              <a:rPr lang="en-GB" dirty="0" smtClean="0"/>
              <a:t> 11.320</a:t>
            </a:r>
          </a:p>
          <a:p>
            <a:endParaRPr lang="en-GB" dirty="0"/>
          </a:p>
          <a:p>
            <a:r>
              <a:rPr lang="en-GB" dirty="0" smtClean="0"/>
              <a:t>Hesiod, </a:t>
            </a:r>
            <a:r>
              <a:rPr lang="en-GB" i="1" dirty="0" err="1" smtClean="0"/>
              <a:t>Theogony</a:t>
            </a:r>
            <a:r>
              <a:rPr lang="en-GB" dirty="0" smtClean="0"/>
              <a:t> 947</a:t>
            </a:r>
            <a:endParaRPr lang="en-GB" dirty="0"/>
          </a:p>
          <a:p>
            <a:endParaRPr lang="en-GB" dirty="0"/>
          </a:p>
        </p:txBody>
      </p:sp>
    </p:spTree>
    <p:extLst>
      <p:ext uri="{BB962C8B-B14F-4D97-AF65-F5344CB8AC3E}">
        <p14:creationId xmlns:p14="http://schemas.microsoft.com/office/powerpoint/2010/main" val="1521286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Orpheus and Eurydice</a:t>
            </a:r>
            <a:r>
              <a:rPr lang="en-GB" dirty="0" smtClean="0"/>
              <a:t/>
            </a:r>
            <a:br>
              <a:rPr lang="en-GB" dirty="0" smtClean="0"/>
            </a:br>
            <a:endParaRPr lang="en-GB" dirty="0"/>
          </a:p>
        </p:txBody>
      </p:sp>
      <p:sp>
        <p:nvSpPr>
          <p:cNvPr id="3" name="Content Placeholder 2"/>
          <p:cNvSpPr>
            <a:spLocks noGrp="1"/>
          </p:cNvSpPr>
          <p:nvPr>
            <p:ph idx="1"/>
          </p:nvPr>
        </p:nvSpPr>
        <p:spPr/>
        <p:txBody>
          <a:bodyPr/>
          <a:lstStyle/>
          <a:p>
            <a:pPr marL="0" indent="0">
              <a:buNone/>
            </a:pPr>
            <a:r>
              <a:rPr lang="en-GB" dirty="0" smtClean="0"/>
              <a:t/>
            </a:r>
            <a:br>
              <a:rPr lang="en-GB" dirty="0" smtClean="0"/>
            </a:br>
            <a:r>
              <a:rPr lang="en-GB" dirty="0" smtClean="0"/>
              <a:t>One of the most tragic love stories of Greek mythology. </a:t>
            </a:r>
          </a:p>
          <a:p>
            <a:pPr marL="0" indent="0">
              <a:buNone/>
            </a:pPr>
            <a:r>
              <a:rPr lang="en-GB" dirty="0" smtClean="0"/>
              <a:t>Orpheus was the son of the Muse Calliope and therefore a grand musician. His wife was a dryad, Eurydice, who also attracted the attentions of </a:t>
            </a:r>
            <a:r>
              <a:rPr lang="en-GB" dirty="0" err="1" smtClean="0"/>
              <a:t>Aristaeus</a:t>
            </a:r>
            <a:r>
              <a:rPr lang="en-GB" dirty="0" smtClean="0"/>
              <a:t>. </a:t>
            </a:r>
          </a:p>
          <a:p>
            <a:pPr marL="0" indent="0">
              <a:buNone/>
            </a:pPr>
            <a:r>
              <a:rPr lang="en-GB" dirty="0" err="1" smtClean="0"/>
              <a:t>Aristaeus</a:t>
            </a:r>
            <a:r>
              <a:rPr lang="en-GB" dirty="0" smtClean="0"/>
              <a:t> pursued her until she stepped on a poisonous snake and was forced into the Underworld. Orpheus was determined to retrieve his beloved. He journeyed down to the underworld, first charming Charon, ferryman of the dead, and lulling to sleep Cerberus, the three-headed watchdog.</a:t>
            </a:r>
          </a:p>
          <a:p>
            <a:endParaRPr lang="en-GB" dirty="0"/>
          </a:p>
        </p:txBody>
      </p:sp>
    </p:spTree>
    <p:extLst>
      <p:ext uri="{BB962C8B-B14F-4D97-AF65-F5344CB8AC3E}">
        <p14:creationId xmlns:p14="http://schemas.microsoft.com/office/powerpoint/2010/main" val="4289165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He encountered Hades, who initially refused to release Eurydice, but Orpheus's music so touched Persephone that she pleaded Orpheus's case, and Hades relented. There was one condition: that Orpheus not look back on their way out. </a:t>
            </a:r>
          </a:p>
          <a:p>
            <a:r>
              <a:rPr lang="en-GB" dirty="0" smtClean="0"/>
              <a:t>Of course, Orpheus was worried that Eurydice was not behind him, and he fatefully glanced back to see if she was following him. She disappeared back into Hades, and he lost her forever. Unable to live without her, Orpheus spent the rest of his days wandering in aimless sorrow before he was finally murdered by maenads, the drunken followers of Dionysus. </a:t>
            </a:r>
            <a:endParaRPr lang="en-GB" dirty="0"/>
          </a:p>
        </p:txBody>
      </p:sp>
    </p:spTree>
    <p:extLst>
      <p:ext uri="{BB962C8B-B14F-4D97-AF65-F5344CB8AC3E}">
        <p14:creationId xmlns:p14="http://schemas.microsoft.com/office/powerpoint/2010/main" val="40741493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a:t>
            </a:r>
            <a:endParaRPr lang="en-GB" dirty="0"/>
          </a:p>
        </p:txBody>
      </p:sp>
      <p:sp>
        <p:nvSpPr>
          <p:cNvPr id="3" name="Content Placeholder 2"/>
          <p:cNvSpPr>
            <a:spLocks noGrp="1"/>
          </p:cNvSpPr>
          <p:nvPr>
            <p:ph idx="1"/>
          </p:nvPr>
        </p:nvSpPr>
        <p:spPr/>
        <p:txBody>
          <a:bodyPr/>
          <a:lstStyle/>
          <a:p>
            <a:r>
              <a:rPr lang="en-GB" dirty="0" smtClean="0"/>
              <a:t>Virgil - Georgics, Book IV.</a:t>
            </a:r>
            <a:br>
              <a:rPr lang="en-GB" dirty="0" smtClean="0"/>
            </a:br>
            <a:r>
              <a:rPr lang="en-GB" dirty="0" smtClean="0"/>
              <a:t>Ovid - Metamorphoses Book X</a:t>
            </a:r>
          </a:p>
          <a:p>
            <a:endParaRPr lang="en-GB" dirty="0"/>
          </a:p>
          <a:p>
            <a:r>
              <a:rPr lang="en-GB" dirty="0" smtClean="0"/>
              <a:t>Aeschylus </a:t>
            </a:r>
            <a:r>
              <a:rPr lang="en-GB" dirty="0" err="1" smtClean="0"/>
              <a:t>Bassarids</a:t>
            </a:r>
            <a:r>
              <a:rPr lang="en-GB" dirty="0" smtClean="0"/>
              <a:t> (not extant)</a:t>
            </a:r>
            <a:br>
              <a:rPr lang="en-GB" dirty="0" smtClean="0"/>
            </a:br>
            <a:r>
              <a:rPr lang="en-GB" dirty="0" smtClean="0"/>
              <a:t>Pausanias</a:t>
            </a:r>
            <a:br>
              <a:rPr lang="en-GB" dirty="0" smtClean="0"/>
            </a:br>
            <a:r>
              <a:rPr lang="en-GB" dirty="0" err="1" smtClean="0"/>
              <a:t>Diodorus</a:t>
            </a:r>
            <a:r>
              <a:rPr lang="en-GB" dirty="0" smtClean="0"/>
              <a:t> </a:t>
            </a:r>
            <a:r>
              <a:rPr lang="en-GB" dirty="0" err="1" smtClean="0"/>
              <a:t>Siculus</a:t>
            </a:r>
            <a:endParaRPr lang="en-GB" dirty="0"/>
          </a:p>
        </p:txBody>
      </p:sp>
    </p:spTree>
    <p:extLst>
      <p:ext uri="{BB962C8B-B14F-4D97-AF65-F5344CB8AC3E}">
        <p14:creationId xmlns:p14="http://schemas.microsoft.com/office/powerpoint/2010/main" val="35325725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mosaic of Orpheus charming animals, Palermo</a:t>
            </a:r>
            <a:endParaRPr lang="en-GB" dirty="0"/>
          </a:p>
        </p:txBody>
      </p:sp>
      <p:pic>
        <p:nvPicPr>
          <p:cNvPr id="4" name="Content Placeholder 3"/>
          <p:cNvPicPr>
            <a:picLocks noGrp="1" noChangeAspect="1"/>
          </p:cNvPicPr>
          <p:nvPr>
            <p:ph idx="1"/>
          </p:nvPr>
        </p:nvPicPr>
        <p:blipFill>
          <a:blip r:embed="rId2"/>
          <a:stretch>
            <a:fillRect/>
          </a:stretch>
        </p:blipFill>
        <p:spPr>
          <a:xfrm>
            <a:off x="3400926" y="1802983"/>
            <a:ext cx="4123824" cy="4196764"/>
          </a:xfrm>
          <a:prstGeom prst="rect">
            <a:avLst/>
          </a:prstGeom>
        </p:spPr>
      </p:pic>
    </p:spTree>
    <p:extLst>
      <p:ext uri="{BB962C8B-B14F-4D97-AF65-F5344CB8AC3E}">
        <p14:creationId xmlns:p14="http://schemas.microsoft.com/office/powerpoint/2010/main" val="14281363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Orpheus; the Orpheus painter (name vase), 450BC; Berlin</a:t>
            </a:r>
            <a:endParaRPr lang="en-GB" dirty="0"/>
          </a:p>
        </p:txBody>
      </p:sp>
      <p:pic>
        <p:nvPicPr>
          <p:cNvPr id="4" name="Content Placeholder 3"/>
          <p:cNvPicPr>
            <a:picLocks noGrp="1" noChangeAspect="1"/>
          </p:cNvPicPr>
          <p:nvPr>
            <p:ph idx="1"/>
          </p:nvPr>
        </p:nvPicPr>
        <p:blipFill>
          <a:blip r:embed="rId2"/>
          <a:stretch>
            <a:fillRect/>
          </a:stretch>
        </p:blipFill>
        <p:spPr>
          <a:xfrm>
            <a:off x="4223804" y="1825625"/>
            <a:ext cx="3744391" cy="4351338"/>
          </a:xfrm>
          <a:prstGeom prst="rect">
            <a:avLst/>
          </a:prstGeom>
        </p:spPr>
      </p:pic>
    </p:spTree>
    <p:extLst>
      <p:ext uri="{BB962C8B-B14F-4D97-AF65-F5344CB8AC3E}">
        <p14:creationId xmlns:p14="http://schemas.microsoft.com/office/powerpoint/2010/main" val="1077905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646947" y="689811"/>
            <a:ext cx="5463722" cy="5487152"/>
          </a:xfrm>
          <a:prstGeom prst="rect">
            <a:avLst/>
          </a:prstGeom>
        </p:spPr>
      </p:pic>
    </p:spTree>
    <p:extLst>
      <p:ext uri="{BB962C8B-B14F-4D97-AF65-F5344CB8AC3E}">
        <p14:creationId xmlns:p14="http://schemas.microsoft.com/office/powerpoint/2010/main" val="2846823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277979" y="625642"/>
            <a:ext cx="6432633" cy="5213977"/>
          </a:xfrm>
          <a:prstGeom prst="rect">
            <a:avLst/>
          </a:prstGeom>
        </p:spPr>
      </p:pic>
    </p:spTree>
    <p:extLst>
      <p:ext uri="{BB962C8B-B14F-4D97-AF65-F5344CB8AC3E}">
        <p14:creationId xmlns:p14="http://schemas.microsoft.com/office/powerpoint/2010/main" val="21243192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effectLst/>
              </a:rPr>
              <a:t>H. W. </a:t>
            </a:r>
            <a:r>
              <a:rPr lang="en-GB" dirty="0" err="1" smtClean="0">
                <a:effectLst/>
              </a:rPr>
              <a:t>Bissen</a:t>
            </a:r>
            <a:r>
              <a:rPr lang="en-GB" dirty="0" smtClean="0">
                <a:effectLst/>
              </a:rPr>
              <a:t>, 1798-1868: Orpheus pleading with Pluto and Proserpina to restore Eurydice to him. </a:t>
            </a:r>
            <a:r>
              <a:rPr lang="en-GB" dirty="0" err="1" smtClean="0">
                <a:effectLst/>
              </a:rPr>
              <a:t>Ny</a:t>
            </a:r>
            <a:r>
              <a:rPr lang="en-GB" dirty="0" smtClean="0">
                <a:effectLst/>
              </a:rPr>
              <a:t> Carlsberg </a:t>
            </a:r>
            <a:r>
              <a:rPr lang="en-GB" dirty="0" err="1" smtClean="0">
                <a:effectLst/>
              </a:rPr>
              <a:t>Glyptotek</a:t>
            </a:r>
            <a:r>
              <a:rPr lang="en-GB" dirty="0" smtClean="0">
                <a:effectLst/>
              </a:rPr>
              <a:t>, Copenhagen.</a:t>
            </a:r>
            <a:endParaRPr lang="en-GB" dirty="0"/>
          </a:p>
        </p:txBody>
      </p:sp>
      <p:pic>
        <p:nvPicPr>
          <p:cNvPr id="4" name="Content Placeholder 3"/>
          <p:cNvPicPr>
            <a:picLocks noGrp="1" noChangeAspect="1"/>
          </p:cNvPicPr>
          <p:nvPr>
            <p:ph idx="1"/>
          </p:nvPr>
        </p:nvPicPr>
        <p:blipFill>
          <a:blip r:embed="rId2"/>
          <a:stretch>
            <a:fillRect/>
          </a:stretch>
        </p:blipFill>
        <p:spPr>
          <a:xfrm>
            <a:off x="2667000" y="2048669"/>
            <a:ext cx="6858000" cy="3905250"/>
          </a:xfrm>
          <a:prstGeom prst="rect">
            <a:avLst/>
          </a:prstGeom>
        </p:spPr>
      </p:pic>
    </p:spTree>
    <p:extLst>
      <p:ext uri="{BB962C8B-B14F-4D97-AF65-F5344CB8AC3E}">
        <p14:creationId xmlns:p14="http://schemas.microsoft.com/office/powerpoint/2010/main" val="3656619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Orpheus and </a:t>
            </a:r>
            <a:r>
              <a:rPr lang="en-GB" dirty="0" err="1" smtClean="0"/>
              <a:t>Euridice</a:t>
            </a:r>
            <a:r>
              <a:rPr lang="en-GB" dirty="0" smtClean="0"/>
              <a:t> by George Frederic Watts RA (1817-1904). </a:t>
            </a:r>
            <a:endParaRPr lang="en-GB" dirty="0"/>
          </a:p>
        </p:txBody>
      </p:sp>
      <p:pic>
        <p:nvPicPr>
          <p:cNvPr id="4" name="Content Placeholder 3"/>
          <p:cNvPicPr>
            <a:picLocks noGrp="1" noChangeAspect="1"/>
          </p:cNvPicPr>
          <p:nvPr>
            <p:ph idx="1"/>
          </p:nvPr>
        </p:nvPicPr>
        <p:blipFill>
          <a:blip r:embed="rId2"/>
          <a:stretch>
            <a:fillRect/>
          </a:stretch>
        </p:blipFill>
        <p:spPr>
          <a:xfrm>
            <a:off x="3300412" y="1943894"/>
            <a:ext cx="5591175" cy="4114800"/>
          </a:xfrm>
          <a:prstGeom prst="rect">
            <a:avLst/>
          </a:prstGeom>
        </p:spPr>
      </p:pic>
    </p:spTree>
    <p:extLst>
      <p:ext uri="{BB962C8B-B14F-4D97-AF65-F5344CB8AC3E}">
        <p14:creationId xmlns:p14="http://schemas.microsoft.com/office/powerpoint/2010/main" val="6176448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Pascal </a:t>
            </a:r>
            <a:r>
              <a:rPr lang="en-GB" b="1" dirty="0" err="1" smtClean="0"/>
              <a:t>Adolphe</a:t>
            </a:r>
            <a:r>
              <a:rPr lang="en-GB" b="1" dirty="0" smtClean="0"/>
              <a:t> Jean </a:t>
            </a:r>
            <a:r>
              <a:rPr lang="en-GB" b="1" dirty="0" err="1" smtClean="0"/>
              <a:t>Dagnan-Bouveret</a:t>
            </a:r>
            <a:r>
              <a:rPr lang="en-GB" b="1" dirty="0" smtClean="0"/>
              <a:t>, Orpheus' Sorrow (ca. 1876)</a:t>
            </a:r>
            <a:br>
              <a:rPr lang="en-GB" b="1" dirty="0" smtClean="0"/>
            </a:br>
            <a:endParaRPr lang="en-GB" dirty="0"/>
          </a:p>
        </p:txBody>
      </p:sp>
      <p:pic>
        <p:nvPicPr>
          <p:cNvPr id="4" name="Content Placeholder 3"/>
          <p:cNvPicPr>
            <a:picLocks noGrp="1" noChangeAspect="1"/>
          </p:cNvPicPr>
          <p:nvPr>
            <p:ph idx="1"/>
          </p:nvPr>
        </p:nvPicPr>
        <p:blipFill>
          <a:blip r:embed="rId2"/>
          <a:stretch>
            <a:fillRect/>
          </a:stretch>
        </p:blipFill>
        <p:spPr>
          <a:xfrm>
            <a:off x="4549315" y="850232"/>
            <a:ext cx="4386138" cy="5326731"/>
          </a:xfrm>
          <a:prstGeom prst="rect">
            <a:avLst/>
          </a:prstGeom>
        </p:spPr>
      </p:pic>
    </p:spTree>
    <p:extLst>
      <p:ext uri="{BB962C8B-B14F-4D97-AF65-F5344CB8AC3E}">
        <p14:creationId xmlns:p14="http://schemas.microsoft.com/office/powerpoint/2010/main" val="21355700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effectLst/>
              </a:rPr>
              <a:t>Károly  Ferenczy, 1894, Orpheus, Hungarian National Gallery</a:t>
            </a:r>
            <a:r>
              <a:rPr lang="en-GB" dirty="0" smtClean="0"/>
              <a:t/>
            </a:r>
            <a:br>
              <a:rPr lang="en-GB" dirty="0" smtClean="0"/>
            </a:br>
            <a:r>
              <a:rPr lang="en-GB" b="1" dirty="0" smtClean="0">
                <a:effectLst/>
              </a:rPr>
              <a:t> </a:t>
            </a:r>
            <a:endParaRPr lang="en-GB" dirty="0"/>
          </a:p>
        </p:txBody>
      </p:sp>
      <p:pic>
        <p:nvPicPr>
          <p:cNvPr id="3073" name="Picture 1" descr="Link back to Creator infobox templat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3662363"/>
            <a:ext cx="142875" cy="14287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wikidata:Q70150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3662363"/>
            <a:ext cx="190500" cy="104775"/>
          </a:xfrm>
          <a:prstGeom prst="rect">
            <a:avLst/>
          </a:prstGeom>
          <a:noFill/>
          <a:extLst>
            <a:ext uri="{909E8E84-426E-40DD-AFC4-6F175D3DCCD1}">
              <a14:hiddenFill xmlns:a14="http://schemas.microsoft.com/office/drawing/2010/main">
                <a:solidFill>
                  <a:srgbClr val="FFFFFF"/>
                </a:solidFill>
              </a14:hiddenFill>
            </a:ext>
          </a:extLst>
        </p:spPr>
      </p:pic>
      <p:pic>
        <p:nvPicPr>
          <p:cNvPr id="6" name="Content Placeholder 5"/>
          <p:cNvPicPr>
            <a:picLocks noGrp="1" noChangeAspect="1"/>
          </p:cNvPicPr>
          <p:nvPr>
            <p:ph idx="1"/>
          </p:nvPr>
        </p:nvPicPr>
        <p:blipFill>
          <a:blip r:embed="rId4"/>
          <a:stretch>
            <a:fillRect/>
          </a:stretch>
        </p:blipFill>
        <p:spPr>
          <a:xfrm>
            <a:off x="3444517" y="1825625"/>
            <a:ext cx="5302966" cy="4351338"/>
          </a:xfrm>
          <a:prstGeom prst="rect">
            <a:avLst/>
          </a:prstGeom>
        </p:spPr>
      </p:pic>
    </p:spTree>
    <p:extLst>
      <p:ext uri="{BB962C8B-B14F-4D97-AF65-F5344CB8AC3E}">
        <p14:creationId xmlns:p14="http://schemas.microsoft.com/office/powerpoint/2010/main" val="3623959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Henri Martin, 1895, Orpheus in a wood</a:t>
            </a:r>
            <a:endParaRPr lang="en-GB" dirty="0"/>
          </a:p>
        </p:txBody>
      </p:sp>
      <p:pic>
        <p:nvPicPr>
          <p:cNvPr id="4" name="Content Placeholder 3"/>
          <p:cNvPicPr>
            <a:picLocks noGrp="1" noChangeAspect="1"/>
          </p:cNvPicPr>
          <p:nvPr>
            <p:ph idx="1"/>
          </p:nvPr>
        </p:nvPicPr>
        <p:blipFill>
          <a:blip r:embed="rId2"/>
          <a:stretch>
            <a:fillRect/>
          </a:stretch>
        </p:blipFill>
        <p:spPr>
          <a:xfrm>
            <a:off x="3040980" y="1851108"/>
            <a:ext cx="6680535" cy="4309059"/>
          </a:xfrm>
          <a:prstGeom prst="rect">
            <a:avLst/>
          </a:prstGeom>
        </p:spPr>
      </p:pic>
    </p:spTree>
    <p:extLst>
      <p:ext uri="{BB962C8B-B14F-4D97-AF65-F5344CB8AC3E}">
        <p14:creationId xmlns:p14="http://schemas.microsoft.com/office/powerpoint/2010/main" val="27700153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Joseph </a:t>
            </a:r>
            <a:r>
              <a:rPr lang="en-GB" dirty="0" err="1" smtClean="0"/>
              <a:t>Paelinck</a:t>
            </a:r>
            <a:r>
              <a:rPr lang="en-GB" dirty="0" smtClean="0"/>
              <a:t>, Orpheus and Eurydice, c. 1815-20</a:t>
            </a:r>
            <a:endParaRPr lang="en-GB" dirty="0"/>
          </a:p>
        </p:txBody>
      </p:sp>
      <p:pic>
        <p:nvPicPr>
          <p:cNvPr id="4" name="Content Placeholder 3"/>
          <p:cNvPicPr>
            <a:picLocks noGrp="1" noChangeAspect="1"/>
          </p:cNvPicPr>
          <p:nvPr>
            <p:ph idx="1"/>
          </p:nvPr>
        </p:nvPicPr>
        <p:blipFill>
          <a:blip r:embed="rId2"/>
          <a:stretch>
            <a:fillRect/>
          </a:stretch>
        </p:blipFill>
        <p:spPr>
          <a:xfrm>
            <a:off x="4681815" y="1825625"/>
            <a:ext cx="2828369" cy="4351338"/>
          </a:xfrm>
          <a:prstGeom prst="rect">
            <a:avLst/>
          </a:prstGeom>
        </p:spPr>
      </p:pic>
    </p:spTree>
    <p:extLst>
      <p:ext uri="{BB962C8B-B14F-4D97-AF65-F5344CB8AC3E}">
        <p14:creationId xmlns:p14="http://schemas.microsoft.com/office/powerpoint/2010/main" val="3429328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Stravinsky, Orpheus, NYC ballet</a:t>
            </a:r>
            <a:endParaRPr lang="en-GB" dirty="0"/>
          </a:p>
        </p:txBody>
      </p:sp>
      <p:pic>
        <p:nvPicPr>
          <p:cNvPr id="4" name="Content Placeholder 3"/>
          <p:cNvPicPr>
            <a:picLocks noGrp="1" noChangeAspect="1"/>
          </p:cNvPicPr>
          <p:nvPr>
            <p:ph idx="1"/>
          </p:nvPr>
        </p:nvPicPr>
        <p:blipFill>
          <a:blip r:embed="rId2"/>
          <a:stretch>
            <a:fillRect/>
          </a:stretch>
        </p:blipFill>
        <p:spPr>
          <a:xfrm>
            <a:off x="2566737" y="1892968"/>
            <a:ext cx="5824788" cy="3403726"/>
          </a:xfrm>
          <a:prstGeom prst="rect">
            <a:avLst/>
          </a:prstGeom>
        </p:spPr>
      </p:pic>
    </p:spTree>
    <p:extLst>
      <p:ext uri="{BB962C8B-B14F-4D97-AF65-F5344CB8AC3E}">
        <p14:creationId xmlns:p14="http://schemas.microsoft.com/office/powerpoint/2010/main" val="2782120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Orpheus, the French Bohemian</a:t>
            </a:r>
            <a:br>
              <a:rPr lang="en-GB" b="1" dirty="0" smtClean="0"/>
            </a:br>
            <a:r>
              <a:rPr lang="en-GB" b="1" dirty="0" smtClean="0"/>
              <a:t>“</a:t>
            </a:r>
            <a:r>
              <a:rPr lang="en-GB" b="1" dirty="0" err="1" smtClean="0"/>
              <a:t>Orphée</a:t>
            </a:r>
            <a:r>
              <a:rPr lang="en-GB" b="1" dirty="0" smtClean="0"/>
              <a:t>,” by Jean Cocteau (1949)</a:t>
            </a:r>
            <a:endParaRPr lang="en-GB" dirty="0"/>
          </a:p>
        </p:txBody>
      </p:sp>
      <p:pic>
        <p:nvPicPr>
          <p:cNvPr id="4" name="Content Placeholder 3"/>
          <p:cNvPicPr>
            <a:picLocks noGrp="1" noChangeAspect="1"/>
          </p:cNvPicPr>
          <p:nvPr>
            <p:ph idx="1"/>
          </p:nvPr>
        </p:nvPicPr>
        <p:blipFill>
          <a:blip r:embed="rId2"/>
          <a:stretch>
            <a:fillRect/>
          </a:stretch>
        </p:blipFill>
        <p:spPr>
          <a:xfrm>
            <a:off x="2839452" y="1812759"/>
            <a:ext cx="4844715" cy="3882188"/>
          </a:xfrm>
          <a:prstGeom prst="rect">
            <a:avLst/>
          </a:prstGeom>
        </p:spPr>
      </p:pic>
    </p:spTree>
    <p:extLst>
      <p:ext uri="{BB962C8B-B14F-4D97-AF65-F5344CB8AC3E}">
        <p14:creationId xmlns:p14="http://schemas.microsoft.com/office/powerpoint/2010/main" val="20331652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Orpheus in the arts</a:t>
            </a:r>
            <a:endParaRPr lang="en-GB" dirty="0"/>
          </a:p>
        </p:txBody>
      </p:sp>
      <p:sp>
        <p:nvSpPr>
          <p:cNvPr id="3" name="Content Placeholder 2"/>
          <p:cNvSpPr>
            <a:spLocks noGrp="1"/>
          </p:cNvSpPr>
          <p:nvPr>
            <p:ph idx="1"/>
          </p:nvPr>
        </p:nvSpPr>
        <p:spPr/>
        <p:txBody>
          <a:bodyPr/>
          <a:lstStyle/>
          <a:p>
            <a:r>
              <a:rPr lang="en-GB" dirty="0" smtClean="0"/>
              <a:t>Orpheus in Opera</a:t>
            </a:r>
          </a:p>
          <a:p>
            <a:r>
              <a:rPr lang="en-GB" dirty="0" smtClean="0">
                <a:hlinkClick r:id="rId2"/>
              </a:rPr>
              <a:t>Http://en</a:t>
            </a:r>
            <a:r>
              <a:rPr lang="en-GB" dirty="0" smtClean="0"/>
              <a:t>.</a:t>
            </a:r>
            <a:r>
              <a:rPr lang="en-GB" dirty="0" smtClean="0"/>
              <a:t> wikipedia.org/wiki/</a:t>
            </a:r>
            <a:r>
              <a:rPr lang="en-GB" dirty="0" err="1" smtClean="0"/>
              <a:t>List_of_Orphean_operas</a:t>
            </a:r>
            <a:endParaRPr lang="en-GB" dirty="0" smtClean="0"/>
          </a:p>
          <a:p>
            <a:endParaRPr lang="en-GB" dirty="0" smtClean="0"/>
          </a:p>
          <a:p>
            <a:endParaRPr lang="en-GB" dirty="0"/>
          </a:p>
          <a:p>
            <a:r>
              <a:rPr lang="en-GB" dirty="0" smtClean="0"/>
              <a:t>Orpheus in Literature</a:t>
            </a:r>
          </a:p>
          <a:p>
            <a:r>
              <a:rPr lang="en-GB" dirty="0" smtClean="0"/>
              <a:t>http://www.newyorker.com/books/page-turner/orpheus-through-the-ages</a:t>
            </a:r>
          </a:p>
          <a:p>
            <a:endParaRPr lang="en-GB" dirty="0"/>
          </a:p>
        </p:txBody>
      </p:sp>
    </p:spTree>
    <p:extLst>
      <p:ext uri="{BB962C8B-B14F-4D97-AF65-F5344CB8AC3E}">
        <p14:creationId xmlns:p14="http://schemas.microsoft.com/office/powerpoint/2010/main" val="41179718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What does the Orpheus myth tell us more about – the ancients or ourselves? </a:t>
            </a:r>
            <a:endParaRPr lang="en-GB" dirty="0"/>
          </a:p>
        </p:txBody>
      </p:sp>
    </p:spTree>
    <p:extLst>
      <p:ext uri="{BB962C8B-B14F-4D97-AF65-F5344CB8AC3E}">
        <p14:creationId xmlns:p14="http://schemas.microsoft.com/office/powerpoint/2010/main" val="4177587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1525</TotalTime>
  <Words>715</Words>
  <Application>Microsoft Office PowerPoint</Application>
  <PresentationFormat>Widescreen</PresentationFormat>
  <Paragraphs>88</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Classical Myth and Art</vt:lpstr>
      <vt:lpstr>Religion and Mythology</vt:lpstr>
      <vt:lpstr>PowerPoint Presentation</vt:lpstr>
      <vt:lpstr>PowerPoint Presentation</vt:lpstr>
      <vt:lpstr>Plato’s Euthyphro: what is the holy?</vt:lpstr>
      <vt:lpstr>PowerPoint Presentation</vt:lpstr>
      <vt:lpstr>PowerPoint Presentation</vt:lpstr>
      <vt:lpstr>Love…</vt:lpstr>
      <vt:lpstr>Love and myth</vt:lpstr>
      <vt:lpstr>Some love stories</vt:lpstr>
      <vt:lpstr>Herbert James Draper, Halcyone, 1915.</vt:lpstr>
      <vt:lpstr>sources</vt:lpstr>
      <vt:lpstr>Ariadne</vt:lpstr>
      <vt:lpstr>Orpheus and Eurydice </vt:lpstr>
      <vt:lpstr>PowerPoint Presentation</vt:lpstr>
      <vt:lpstr>sources</vt:lpstr>
      <vt:lpstr>Roman mosaic of Orpheus charming animals, Palermo</vt:lpstr>
      <vt:lpstr>Orpheus; the Orpheus painter (name vase), 450BC; Berlin</vt:lpstr>
      <vt:lpstr>PowerPoint Presentation</vt:lpstr>
      <vt:lpstr>PowerPoint Presentation</vt:lpstr>
      <vt:lpstr>H. W. Bissen, 1798-1868: Orpheus pleading with Pluto and Proserpina to restore Eurydice to him. Ny Carlsberg Glyptotek, Copenhagen.</vt:lpstr>
      <vt:lpstr>Orpheus and Euridice by George Frederic Watts RA (1817-1904). </vt:lpstr>
      <vt:lpstr>Pascal Adolphe Jean Dagnan-Bouveret, Orpheus' Sorrow (ca. 1876) </vt:lpstr>
      <vt:lpstr>Károly  Ferenczy, 1894, Orpheus, Hungarian National Gallery  </vt:lpstr>
      <vt:lpstr>Henri Martin, 1895, Orpheus in a wood</vt:lpstr>
      <vt:lpstr>Joseph Paelinck, Orpheus and Eurydice, c. 1815-20</vt:lpstr>
      <vt:lpstr>Stravinsky, Orpheus, NYC ballet</vt:lpstr>
      <vt:lpstr>Orpheus, the French Bohemian “Orphée,” by Jean Cocteau (1949)</vt:lpstr>
      <vt:lpstr>Orpheus in the arts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 and Art</dc:title>
  <dc:creator>Jane Hood</dc:creator>
  <cp:lastModifiedBy>Jane Hood</cp:lastModifiedBy>
  <cp:revision>41</cp:revision>
  <dcterms:created xsi:type="dcterms:W3CDTF">2015-03-04T09:25:36Z</dcterms:created>
  <dcterms:modified xsi:type="dcterms:W3CDTF">2015-03-05T10:51:29Z</dcterms:modified>
</cp:coreProperties>
</file>