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2">
  <p:sldMasterIdLst>
    <p:sldMasterId id="2147483648" r:id="rId1"/>
  </p:sldMasterIdLst>
  <p:sldIdLst>
    <p:sldId id="257" r:id="rId2"/>
    <p:sldId id="258" r:id="rId3"/>
    <p:sldId id="259" r:id="rId4"/>
    <p:sldId id="260" r:id="rId5"/>
    <p:sldId id="262" r:id="rId6"/>
    <p:sldId id="263" r:id="rId7"/>
    <p:sldId id="264" r:id="rId8"/>
    <p:sldId id="265" r:id="rId9"/>
    <p:sldId id="268" r:id="rId10"/>
    <p:sldId id="277" r:id="rId11"/>
    <p:sldId id="278" r:id="rId12"/>
    <p:sldId id="279" r:id="rId13"/>
    <p:sldId id="280" r:id="rId14"/>
    <p:sldId id="281" r:id="rId15"/>
    <p:sldId id="282" r:id="rId16"/>
    <p:sldId id="283" r:id="rId17"/>
    <p:sldId id="285" r:id="rId18"/>
    <p:sldId id="286" r:id="rId19"/>
    <p:sldId id="288" r:id="rId20"/>
    <p:sldId id="287" r:id="rId21"/>
    <p:sldId id="267" r:id="rId22"/>
    <p:sldId id="289" r:id="rId23"/>
    <p:sldId id="290" r:id="rId24"/>
    <p:sldId id="275"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62" autoAdjust="0"/>
    <p:restoredTop sz="94660"/>
  </p:normalViewPr>
  <p:slideViewPr>
    <p:cSldViewPr snapToGrid="0">
      <p:cViewPr>
        <p:scale>
          <a:sx n="88" d="100"/>
          <a:sy n="88" d="100"/>
        </p:scale>
        <p:origin x="81" y="-2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zh-CN" altLang="en-US"/>
              <a:t>单击此处编辑母版标题样式</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8/27/2019</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nchor="ct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zh-CN" altLang="en-US"/>
              <a:t>单击此处编辑母版标题样式</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B61BEF0D-F0BB-DE4B-95CE-6DB70DBA9567}" type="datetimeFigureOut">
              <a:rPr lang="en-US" dirty="0"/>
              <a:pPr/>
              <a:t>8/27/2019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8/27/2019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zh-CN" altLang="en-US"/>
              <a:t>单击此处编辑母版标题样式</a:t>
            </a:r>
            <a:endParaRPr lang="en-US" dirty="0"/>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8/27/2019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8/27/2019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8/27/2019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zh-CN" altLang="en-US"/>
              <a:t>单击此处编辑母版标题样式</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p>
            <a:fld id="{B61BEF0D-F0BB-DE4B-95CE-6DB70DBA9567}" type="datetimeFigureOut">
              <a:rPr lang="en-US" dirty="0"/>
              <a:pPr/>
              <a:t>8/27/2019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zh-CN" altLang="en-US"/>
              <a:t>单击此处编辑母版标题样式</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p>
            <a:fld id="{B61BEF0D-F0BB-DE4B-95CE-6DB70DBA9567}" type="datetimeFigureOut">
              <a:rPr lang="en-US" dirty="0"/>
              <a:pPr/>
              <a:t>8/27/2019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带描述的全景图片">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编辑母版文本样式</a:t>
            </a:r>
          </a:p>
        </p:txBody>
      </p:sp>
      <p:sp>
        <p:nvSpPr>
          <p:cNvPr id="5" name="Date Placeholder 4"/>
          <p:cNvSpPr>
            <a:spLocks noGrp="1"/>
          </p:cNvSpPr>
          <p:nvPr>
            <p:ph type="dt" sz="half" idx="10"/>
          </p:nvPr>
        </p:nvSpPr>
        <p:spPr/>
        <p:txBody>
          <a:bodyPr/>
          <a:lstStyle/>
          <a:p>
            <a:fld id="{B61BEF0D-F0BB-DE4B-95CE-6DB70DBA9567}" type="datetimeFigureOut">
              <a:rPr lang="en-US" dirty="0"/>
              <a:pPr/>
              <a:t>8/27/2019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标题和描述">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B61BEF0D-F0BB-DE4B-95CE-6DB70DBA9567}" type="datetimeFigureOut">
              <a:rPr lang="en-US" dirty="0"/>
              <a:pPr/>
              <a:t>8/27/2019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带描述的引言">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zh-CN" altLang="en-US"/>
              <a:t>单击此处编辑母版标题样式</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zh-CN" altLang="en-US"/>
              <a:t>编辑母版文本样式</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B61BEF0D-F0BB-DE4B-95CE-6DB70DBA9567}" type="datetimeFigureOut">
              <a:rPr lang="en-US" dirty="0"/>
              <a:pPr/>
              <a:t>8/27/2019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名片">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zh-CN" altLang="en-US"/>
              <a:t>单击此处编辑母版标题样式</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B61BEF0D-F0BB-DE4B-95CE-6DB70DBA9567}" type="datetimeFigureOut">
              <a:rPr lang="en-US" dirty="0"/>
              <a:pPr/>
              <a:t>8/27/2019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引言名片">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zh-CN" altLang="en-US"/>
              <a:t>单击此处编辑母版标题样式</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zh-CN" altLang="en-US"/>
              <a:t>编辑母版文本样式</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B61BEF0D-F0BB-DE4B-95CE-6DB70DBA9567}" type="datetimeFigureOut">
              <a:rPr lang="en-US" dirty="0"/>
              <a:pPr/>
              <a:t>8/27/2019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真或假">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zh-CN" altLang="en-US"/>
              <a:t>单击此处编辑母版标题样式</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zh-CN" altLang="en-US"/>
              <a:t>编辑母版文本样式</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a:t>编辑母版文本样式</a:t>
            </a:r>
          </a:p>
        </p:txBody>
      </p:sp>
      <p:sp>
        <p:nvSpPr>
          <p:cNvPr id="4" name="Date Placeholder 3"/>
          <p:cNvSpPr>
            <a:spLocks noGrp="1"/>
          </p:cNvSpPr>
          <p:nvPr>
            <p:ph type="dt" sz="half" idx="10"/>
          </p:nvPr>
        </p:nvSpPr>
        <p:spPr/>
        <p:txBody>
          <a:bodyPr/>
          <a:lstStyle/>
          <a:p>
            <a:fld id="{B61BEF0D-F0BB-DE4B-95CE-6DB70DBA9567}" type="datetimeFigureOut">
              <a:rPr lang="en-US" dirty="0"/>
              <a:pPr/>
              <a:t>8/27/2019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zh-CN" altLang="en-US"/>
              <a:t>单击此处编辑母版标题样式</a:t>
            </a:r>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8/27/2019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8/27/2019</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4.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内容占位符 2">
            <a:extLst>
              <a:ext uri="{FF2B5EF4-FFF2-40B4-BE49-F238E27FC236}">
                <a16:creationId xmlns:a16="http://schemas.microsoft.com/office/drawing/2014/main" id="{CC70455E-65CC-4F5A-B71D-911B670974BC}"/>
              </a:ext>
            </a:extLst>
          </p:cNvPr>
          <p:cNvSpPr>
            <a:spLocks noGrp="1"/>
          </p:cNvSpPr>
          <p:nvPr>
            <p:ph idx="1"/>
          </p:nvPr>
        </p:nvSpPr>
        <p:spPr>
          <a:xfrm>
            <a:off x="8409792" y="4394501"/>
            <a:ext cx="3063239" cy="844475"/>
          </a:xfrm>
        </p:spPr>
        <p:txBody>
          <a:bodyPr>
            <a:normAutofit/>
          </a:bodyPr>
          <a:lstStyle/>
          <a:p>
            <a:pPr marL="0" indent="0" algn="r">
              <a:buNone/>
            </a:pPr>
            <a:r>
              <a:rPr lang="en-US" altLang="zh-CN" sz="2400" dirty="0"/>
              <a:t>Dongsheng Cao</a:t>
            </a:r>
            <a:endParaRPr lang="zh-CN" altLang="en-US" sz="2400" dirty="0"/>
          </a:p>
        </p:txBody>
      </p:sp>
      <p:sp>
        <p:nvSpPr>
          <p:cNvPr id="4" name="文本框 3">
            <a:extLst>
              <a:ext uri="{FF2B5EF4-FFF2-40B4-BE49-F238E27FC236}">
                <a16:creationId xmlns:a16="http://schemas.microsoft.com/office/drawing/2014/main" id="{935374B1-1A16-4D1E-AAA0-2DAD84462D7A}"/>
              </a:ext>
            </a:extLst>
          </p:cNvPr>
          <p:cNvSpPr txBox="1"/>
          <p:nvPr/>
        </p:nvSpPr>
        <p:spPr>
          <a:xfrm>
            <a:off x="3953435" y="2766521"/>
            <a:ext cx="7863840" cy="1200329"/>
          </a:xfrm>
          <a:prstGeom prst="rect">
            <a:avLst/>
          </a:prstGeom>
          <a:noFill/>
        </p:spPr>
        <p:txBody>
          <a:bodyPr wrap="square" rtlCol="0">
            <a:spAutoFit/>
          </a:bodyPr>
          <a:lstStyle/>
          <a:p>
            <a:pPr algn="r"/>
            <a:r>
              <a:rPr lang="en-GB" altLang="zh-CN" sz="3600" b="1" dirty="0"/>
              <a:t>A Study of Spark-based data visualization</a:t>
            </a:r>
            <a:endParaRPr lang="zh-CN" altLang="en-US" sz="3600" dirty="0"/>
          </a:p>
        </p:txBody>
      </p:sp>
      <p:pic>
        <p:nvPicPr>
          <p:cNvPr id="6" name="图片 5">
            <a:extLst>
              <a:ext uri="{FF2B5EF4-FFF2-40B4-BE49-F238E27FC236}">
                <a16:creationId xmlns:a16="http://schemas.microsoft.com/office/drawing/2014/main" id="{0EBCBB41-6634-4FD0-A323-C385610CC326}"/>
              </a:ext>
            </a:extLst>
          </p:cNvPr>
          <p:cNvPicPr>
            <a:picLocks noChangeAspect="1"/>
          </p:cNvPicPr>
          <p:nvPr/>
        </p:nvPicPr>
        <p:blipFill>
          <a:blip r:embed="rId2"/>
          <a:stretch>
            <a:fillRect/>
          </a:stretch>
        </p:blipFill>
        <p:spPr>
          <a:xfrm>
            <a:off x="573741" y="640405"/>
            <a:ext cx="5025851" cy="2788595"/>
          </a:xfrm>
          <a:prstGeom prst="rect">
            <a:avLst/>
          </a:prstGeom>
        </p:spPr>
      </p:pic>
    </p:spTree>
    <p:extLst>
      <p:ext uri="{BB962C8B-B14F-4D97-AF65-F5344CB8AC3E}">
        <p14:creationId xmlns:p14="http://schemas.microsoft.com/office/powerpoint/2010/main" val="1636325755"/>
      </p:ext>
    </p:extLst>
  </p:cSld>
  <p:clrMapOvr>
    <a:masterClrMapping/>
  </p:clrMapOvr>
  <mc:AlternateContent xmlns:mc="http://schemas.openxmlformats.org/markup-compatibility/2006" xmlns:p14="http://schemas.microsoft.com/office/powerpoint/2010/main">
    <mc:Choice Requires="p14">
      <p:transition spd="slow" p14:dur="2000" advTm="6656"/>
    </mc:Choice>
    <mc:Fallback xmlns="">
      <p:transition spd="slow" advTm="665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5C0EC967-3694-4396-A17B-8DFF0F32F88A}"/>
              </a:ext>
            </a:extLst>
          </p:cNvPr>
          <p:cNvSpPr txBox="1"/>
          <p:nvPr/>
        </p:nvSpPr>
        <p:spPr>
          <a:xfrm>
            <a:off x="5639696" y="2971800"/>
            <a:ext cx="914400" cy="914400"/>
          </a:xfrm>
          <a:prstGeom prst="rect">
            <a:avLst/>
          </a:prstGeom>
          <a:noFill/>
        </p:spPr>
        <p:txBody>
          <a:bodyPr wrap="square" rtlCol="0">
            <a:spAutoFit/>
          </a:bodyPr>
          <a:lstStyle/>
          <a:p>
            <a:endParaRPr lang="zh-CN" altLang="en-US" dirty="0"/>
          </a:p>
        </p:txBody>
      </p:sp>
      <p:sp>
        <p:nvSpPr>
          <p:cNvPr id="7" name="文本框 6">
            <a:extLst>
              <a:ext uri="{FF2B5EF4-FFF2-40B4-BE49-F238E27FC236}">
                <a16:creationId xmlns:a16="http://schemas.microsoft.com/office/drawing/2014/main" id="{2D594396-F6F7-47A8-89E1-D7AC53D0AB1C}"/>
              </a:ext>
            </a:extLst>
          </p:cNvPr>
          <p:cNvSpPr txBox="1"/>
          <p:nvPr/>
        </p:nvSpPr>
        <p:spPr>
          <a:xfrm>
            <a:off x="1124430" y="848141"/>
            <a:ext cx="10139082" cy="4247317"/>
          </a:xfrm>
          <a:prstGeom prst="rect">
            <a:avLst/>
          </a:prstGeom>
          <a:noFill/>
        </p:spPr>
        <p:txBody>
          <a:bodyPr wrap="square" rtlCol="0">
            <a:spAutoFit/>
          </a:bodyPr>
          <a:lstStyle/>
          <a:p>
            <a:pPr marL="285750" indent="-285750">
              <a:buFont typeface="Arial" panose="020B0604020202020204" pitchFamily="34" charset="0"/>
              <a:buChar char="•"/>
            </a:pPr>
            <a:r>
              <a:rPr lang="en-US" altLang="zh-CN" sz="2800" dirty="0"/>
              <a:t>Introduction </a:t>
            </a:r>
          </a:p>
          <a:p>
            <a:pPr marL="285750" indent="-285750">
              <a:buFont typeface="Arial" panose="020B0604020202020204" pitchFamily="34" charset="0"/>
              <a:buChar char="•"/>
            </a:pPr>
            <a:endParaRPr lang="en-US" altLang="zh-CN" sz="2800" dirty="0"/>
          </a:p>
          <a:p>
            <a:pPr marL="285750" indent="-285750">
              <a:buFont typeface="Arial" panose="020B0604020202020204" pitchFamily="34" charset="0"/>
              <a:buChar char="•"/>
            </a:pPr>
            <a:r>
              <a:rPr lang="en-US" altLang="zh-CN" sz="2800" dirty="0"/>
              <a:t>Development Methodology</a:t>
            </a:r>
          </a:p>
          <a:p>
            <a:pPr marL="285750" indent="-285750">
              <a:buFont typeface="Arial" panose="020B0604020202020204" pitchFamily="34" charset="0"/>
              <a:buChar char="•"/>
            </a:pPr>
            <a:endParaRPr lang="en-US" altLang="zh-CN" sz="2800" dirty="0"/>
          </a:p>
          <a:p>
            <a:pPr marL="285750" indent="-285750">
              <a:buFont typeface="Arial" panose="020B0604020202020204" pitchFamily="34" charset="0"/>
              <a:buChar char="•"/>
            </a:pPr>
            <a:r>
              <a:rPr lang="en-US" altLang="zh-CN" sz="2800" dirty="0"/>
              <a:t>Development</a:t>
            </a:r>
          </a:p>
          <a:p>
            <a:endParaRPr lang="en-US" altLang="zh-CN" sz="2800" dirty="0"/>
          </a:p>
          <a:p>
            <a:pPr marL="285750" indent="-285750">
              <a:buFont typeface="Arial" panose="020B0604020202020204" pitchFamily="34" charset="0"/>
              <a:buChar char="•"/>
            </a:pPr>
            <a:r>
              <a:rPr lang="en-US" altLang="zh-CN" sz="2800" dirty="0"/>
              <a:t>Result of the development</a:t>
            </a:r>
          </a:p>
          <a:p>
            <a:endParaRPr lang="en-US" altLang="zh-CN" sz="2800" dirty="0"/>
          </a:p>
          <a:p>
            <a:pPr marL="285750" indent="-285750">
              <a:buFont typeface="Arial" panose="020B0604020202020204" pitchFamily="34" charset="0"/>
              <a:buChar char="•"/>
            </a:pPr>
            <a:r>
              <a:rPr lang="en-US" altLang="zh-CN" sz="2800" dirty="0"/>
              <a:t>Conclusion and the recommendations</a:t>
            </a:r>
            <a:br>
              <a:rPr lang="en-US" altLang="zh-CN" dirty="0"/>
            </a:br>
            <a:endParaRPr lang="en-US" altLang="zh-CN" dirty="0"/>
          </a:p>
        </p:txBody>
      </p:sp>
    </p:spTree>
    <p:extLst>
      <p:ext uri="{BB962C8B-B14F-4D97-AF65-F5344CB8AC3E}">
        <p14:creationId xmlns:p14="http://schemas.microsoft.com/office/powerpoint/2010/main" val="42296843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a:extLst>
              <a:ext uri="{FF2B5EF4-FFF2-40B4-BE49-F238E27FC236}">
                <a16:creationId xmlns:a16="http://schemas.microsoft.com/office/drawing/2014/main" id="{64E61E95-F596-4BC2-9AE0-80160F25C2A3}"/>
              </a:ext>
            </a:extLst>
          </p:cNvPr>
          <p:cNvSpPr>
            <a:spLocks noGrp="1"/>
          </p:cNvSpPr>
          <p:nvPr>
            <p:ph type="title"/>
          </p:nvPr>
        </p:nvSpPr>
        <p:spPr>
          <a:xfrm>
            <a:off x="588982" y="620359"/>
            <a:ext cx="10131425" cy="1127760"/>
          </a:xfrm>
        </p:spPr>
        <p:txBody>
          <a:bodyPr>
            <a:normAutofit fontScale="90000"/>
          </a:bodyPr>
          <a:lstStyle/>
          <a:p>
            <a:r>
              <a:rPr lang="en-US" altLang="zh-CN" dirty="0"/>
              <a:t>Introduction </a:t>
            </a:r>
            <a:br>
              <a:rPr lang="en-US" altLang="zh-CN" dirty="0"/>
            </a:br>
            <a:br>
              <a:rPr lang="en-US" altLang="zh-CN" dirty="0"/>
            </a:br>
            <a:endParaRPr lang="zh-CN" altLang="en-US" dirty="0"/>
          </a:p>
        </p:txBody>
      </p:sp>
      <p:sp>
        <p:nvSpPr>
          <p:cNvPr id="6" name="文本框 5">
            <a:extLst>
              <a:ext uri="{FF2B5EF4-FFF2-40B4-BE49-F238E27FC236}">
                <a16:creationId xmlns:a16="http://schemas.microsoft.com/office/drawing/2014/main" id="{A3C1B056-216B-467D-9F55-E506110DE80F}"/>
              </a:ext>
            </a:extLst>
          </p:cNvPr>
          <p:cNvSpPr txBox="1"/>
          <p:nvPr/>
        </p:nvSpPr>
        <p:spPr>
          <a:xfrm>
            <a:off x="588982" y="2319761"/>
            <a:ext cx="10331037" cy="3046988"/>
          </a:xfrm>
          <a:prstGeom prst="rect">
            <a:avLst/>
          </a:prstGeom>
          <a:noFill/>
        </p:spPr>
        <p:txBody>
          <a:bodyPr wrap="square" rtlCol="0">
            <a:spAutoFit/>
          </a:bodyPr>
          <a:lstStyle/>
          <a:p>
            <a:pPr algn="just"/>
            <a:r>
              <a:rPr lang="en-GB" altLang="zh-CN" sz="2400" dirty="0"/>
              <a:t>In this era of big data, large numbers of various kinds of data will be generated in many fields such as e-commerce sites, scientific researches, Internet of Things, cloud computing and so on. </a:t>
            </a:r>
          </a:p>
          <a:p>
            <a:pPr algn="just"/>
            <a:endParaRPr lang="en-GB" altLang="zh-CN" sz="2400" dirty="0"/>
          </a:p>
          <a:p>
            <a:pPr algn="just"/>
            <a:r>
              <a:rPr lang="en-GB" altLang="zh-CN" sz="2400" dirty="0"/>
              <a:t>To maximize the use of these data, data mining and data visualization are the most popular ways to meet this demand. From the point of data visualization, this project will analyse road safety data visually and optimize the performance of web-based data visualization application by using Spark platform.</a:t>
            </a:r>
            <a:endParaRPr lang="zh-CN" altLang="zh-CN" sz="2400" dirty="0"/>
          </a:p>
        </p:txBody>
      </p:sp>
      <p:sp>
        <p:nvSpPr>
          <p:cNvPr id="7" name="文本框 6">
            <a:extLst>
              <a:ext uri="{FF2B5EF4-FFF2-40B4-BE49-F238E27FC236}">
                <a16:creationId xmlns:a16="http://schemas.microsoft.com/office/drawing/2014/main" id="{4BC5C66F-40B7-4BDC-9657-F017C66448D9}"/>
              </a:ext>
            </a:extLst>
          </p:cNvPr>
          <p:cNvSpPr txBox="1"/>
          <p:nvPr/>
        </p:nvSpPr>
        <p:spPr>
          <a:xfrm>
            <a:off x="588982" y="1629798"/>
            <a:ext cx="5558693" cy="523220"/>
          </a:xfrm>
          <a:prstGeom prst="rect">
            <a:avLst/>
          </a:prstGeom>
          <a:noFill/>
        </p:spPr>
        <p:txBody>
          <a:bodyPr wrap="square" rtlCol="0">
            <a:spAutoFit/>
          </a:bodyPr>
          <a:lstStyle/>
          <a:p>
            <a:r>
              <a:rPr lang="en-US" altLang="zh-CN" sz="2800" dirty="0"/>
              <a:t>1. Abstract of the project</a:t>
            </a:r>
            <a:endParaRPr lang="zh-CN" altLang="en-US" sz="2800" dirty="0"/>
          </a:p>
        </p:txBody>
      </p:sp>
    </p:spTree>
    <p:extLst>
      <p:ext uri="{BB962C8B-B14F-4D97-AF65-F5344CB8AC3E}">
        <p14:creationId xmlns:p14="http://schemas.microsoft.com/office/powerpoint/2010/main" val="9705883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a:extLst>
              <a:ext uri="{FF2B5EF4-FFF2-40B4-BE49-F238E27FC236}">
                <a16:creationId xmlns:a16="http://schemas.microsoft.com/office/drawing/2014/main" id="{BFAE24DF-3175-4A09-AE40-168593696BB0}"/>
              </a:ext>
            </a:extLst>
          </p:cNvPr>
          <p:cNvSpPr txBox="1"/>
          <p:nvPr/>
        </p:nvSpPr>
        <p:spPr>
          <a:xfrm>
            <a:off x="685801" y="371138"/>
            <a:ext cx="9816353" cy="523220"/>
          </a:xfrm>
          <a:prstGeom prst="rect">
            <a:avLst/>
          </a:prstGeom>
          <a:noFill/>
        </p:spPr>
        <p:txBody>
          <a:bodyPr wrap="square" rtlCol="0">
            <a:spAutoFit/>
          </a:bodyPr>
          <a:lstStyle/>
          <a:p>
            <a:r>
              <a:rPr lang="en-US" altLang="zh-CN" sz="2800" dirty="0"/>
              <a:t>2. Aims of the project</a:t>
            </a:r>
            <a:endParaRPr lang="zh-CN" altLang="en-US" sz="2800" dirty="0"/>
          </a:p>
        </p:txBody>
      </p:sp>
      <p:sp>
        <p:nvSpPr>
          <p:cNvPr id="11" name="文本框 10">
            <a:extLst>
              <a:ext uri="{FF2B5EF4-FFF2-40B4-BE49-F238E27FC236}">
                <a16:creationId xmlns:a16="http://schemas.microsoft.com/office/drawing/2014/main" id="{01A47374-2C0D-409B-900D-3E58E986E468}"/>
              </a:ext>
            </a:extLst>
          </p:cNvPr>
          <p:cNvSpPr txBox="1"/>
          <p:nvPr/>
        </p:nvSpPr>
        <p:spPr>
          <a:xfrm>
            <a:off x="685800" y="1124963"/>
            <a:ext cx="10609053" cy="4401205"/>
          </a:xfrm>
          <a:prstGeom prst="rect">
            <a:avLst/>
          </a:prstGeom>
          <a:noFill/>
        </p:spPr>
        <p:txBody>
          <a:bodyPr wrap="square" rtlCol="0">
            <a:spAutoFit/>
          </a:bodyPr>
          <a:lstStyle/>
          <a:p>
            <a:pPr marL="342900" indent="-342900">
              <a:buFont typeface="Wingdings" panose="05000000000000000000" pitchFamily="2" charset="2"/>
              <a:buChar char="l"/>
            </a:pPr>
            <a:r>
              <a:rPr lang="en-GB" altLang="zh-CN" sz="2800" dirty="0"/>
              <a:t>The first is to build a web-based data visualization application to realize the reasonable and the effective data visualization analysis of the road traffic data. </a:t>
            </a:r>
          </a:p>
          <a:p>
            <a:pPr marL="342900" indent="-342900">
              <a:buFont typeface="Wingdings" panose="05000000000000000000" pitchFamily="2" charset="2"/>
              <a:buChar char="l"/>
            </a:pPr>
            <a:endParaRPr lang="en-GB" altLang="zh-CN" sz="2800" dirty="0"/>
          </a:p>
          <a:p>
            <a:pPr marL="342900" indent="-342900">
              <a:buFont typeface="Wingdings" panose="05000000000000000000" pitchFamily="2" charset="2"/>
              <a:buChar char="l"/>
            </a:pPr>
            <a:r>
              <a:rPr lang="en-GB" altLang="zh-CN" sz="2800" dirty="0"/>
              <a:t>The another one is to realize a mode that the web-based data visualization application uses Spark platform for computing and storing result data in the database and then the web application just needs to use the result data from the database to realize data visualization analysis on the web page to improve the performance of it.</a:t>
            </a:r>
            <a:endParaRPr lang="zh-CN" altLang="en-US" sz="2800" dirty="0"/>
          </a:p>
        </p:txBody>
      </p:sp>
    </p:spTree>
    <p:extLst>
      <p:ext uri="{BB962C8B-B14F-4D97-AF65-F5344CB8AC3E}">
        <p14:creationId xmlns:p14="http://schemas.microsoft.com/office/powerpoint/2010/main" val="293696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文本框 10">
            <a:extLst>
              <a:ext uri="{FF2B5EF4-FFF2-40B4-BE49-F238E27FC236}">
                <a16:creationId xmlns:a16="http://schemas.microsoft.com/office/drawing/2014/main" id="{01A47374-2C0D-409B-900D-3E58E986E468}"/>
              </a:ext>
            </a:extLst>
          </p:cNvPr>
          <p:cNvSpPr txBox="1"/>
          <p:nvPr/>
        </p:nvSpPr>
        <p:spPr>
          <a:xfrm>
            <a:off x="1112658" y="1490008"/>
            <a:ext cx="9816353" cy="3785652"/>
          </a:xfrm>
          <a:prstGeom prst="rect">
            <a:avLst/>
          </a:prstGeom>
          <a:noFill/>
        </p:spPr>
        <p:txBody>
          <a:bodyPr wrap="square" rtlCol="0">
            <a:spAutoFit/>
          </a:bodyPr>
          <a:lstStyle/>
          <a:p>
            <a:pPr marL="285750" lvl="0" indent="-285750">
              <a:buFont typeface="Arial" panose="020B0604020202020204" pitchFamily="34" charset="0"/>
              <a:buChar char="•"/>
            </a:pPr>
            <a:r>
              <a:rPr lang="en-GB" altLang="zh-CN" sz="2400" dirty="0"/>
              <a:t>The pre-process of the data set and importing and managing it into the database.</a:t>
            </a:r>
            <a:endParaRPr lang="zh-CN" altLang="zh-CN" sz="2400" dirty="0"/>
          </a:p>
          <a:p>
            <a:pPr marL="285750" lvl="0" indent="-285750">
              <a:buFont typeface="Arial" panose="020B0604020202020204" pitchFamily="34" charset="0"/>
              <a:buChar char="•"/>
            </a:pPr>
            <a:r>
              <a:rPr lang="en-GB" altLang="zh-CN" sz="2400" dirty="0"/>
              <a:t>To build a web application for data visualization of the data from database.</a:t>
            </a:r>
            <a:endParaRPr lang="zh-CN" altLang="zh-CN" sz="2400" dirty="0"/>
          </a:p>
          <a:p>
            <a:pPr marL="285750" lvl="0" indent="-285750">
              <a:buFont typeface="Arial" panose="020B0604020202020204" pitchFamily="34" charset="0"/>
              <a:buChar char="•"/>
            </a:pPr>
            <a:r>
              <a:rPr lang="en-GB" altLang="zh-CN" sz="2400" dirty="0"/>
              <a:t>To build and configure a Spark cluster will be responsible for computing area of the web-based data visualization application.  </a:t>
            </a:r>
            <a:endParaRPr lang="zh-CN" altLang="zh-CN" sz="2400" dirty="0"/>
          </a:p>
          <a:p>
            <a:pPr marL="285750" lvl="0" indent="-285750">
              <a:buFont typeface="Arial" panose="020B0604020202020204" pitchFamily="34" charset="0"/>
              <a:buChar char="•"/>
            </a:pPr>
            <a:r>
              <a:rPr lang="en-GB" altLang="zh-CN" sz="2400" dirty="0"/>
              <a:t>To compare the performance of the web-based data visualization application with the local mode and the mode computing on the Spark platform.</a:t>
            </a:r>
            <a:endParaRPr lang="zh-CN" altLang="zh-CN" sz="2400" dirty="0"/>
          </a:p>
          <a:p>
            <a:endParaRPr lang="en-US" altLang="zh-CN" sz="2400" dirty="0"/>
          </a:p>
          <a:p>
            <a:pPr marL="342900" indent="-342900">
              <a:buFont typeface="Wingdings" panose="05000000000000000000" pitchFamily="2" charset="2"/>
              <a:buChar char="l"/>
            </a:pPr>
            <a:endParaRPr lang="zh-CN" altLang="en-US" sz="2400" dirty="0"/>
          </a:p>
        </p:txBody>
      </p:sp>
      <p:sp>
        <p:nvSpPr>
          <p:cNvPr id="8" name="文本框 7">
            <a:extLst>
              <a:ext uri="{FF2B5EF4-FFF2-40B4-BE49-F238E27FC236}">
                <a16:creationId xmlns:a16="http://schemas.microsoft.com/office/drawing/2014/main" id="{F71972DA-0F5E-4E30-84E0-0665D8F17BCB}"/>
              </a:ext>
            </a:extLst>
          </p:cNvPr>
          <p:cNvSpPr txBox="1"/>
          <p:nvPr/>
        </p:nvSpPr>
        <p:spPr>
          <a:xfrm>
            <a:off x="743310" y="681689"/>
            <a:ext cx="9816353" cy="523220"/>
          </a:xfrm>
          <a:prstGeom prst="rect">
            <a:avLst/>
          </a:prstGeom>
          <a:noFill/>
        </p:spPr>
        <p:txBody>
          <a:bodyPr wrap="square" rtlCol="0">
            <a:spAutoFit/>
          </a:bodyPr>
          <a:lstStyle/>
          <a:p>
            <a:r>
              <a:rPr lang="en-US" altLang="zh-CN" sz="2800" dirty="0"/>
              <a:t>3. The objectives</a:t>
            </a:r>
            <a:endParaRPr lang="zh-CN" altLang="en-US" sz="2800" dirty="0"/>
          </a:p>
        </p:txBody>
      </p:sp>
    </p:spTree>
    <p:extLst>
      <p:ext uri="{BB962C8B-B14F-4D97-AF65-F5344CB8AC3E}">
        <p14:creationId xmlns:p14="http://schemas.microsoft.com/office/powerpoint/2010/main" val="792946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文本框 10">
            <a:extLst>
              <a:ext uri="{FF2B5EF4-FFF2-40B4-BE49-F238E27FC236}">
                <a16:creationId xmlns:a16="http://schemas.microsoft.com/office/drawing/2014/main" id="{01A47374-2C0D-409B-900D-3E58E986E468}"/>
              </a:ext>
            </a:extLst>
          </p:cNvPr>
          <p:cNvSpPr txBox="1"/>
          <p:nvPr/>
        </p:nvSpPr>
        <p:spPr>
          <a:xfrm>
            <a:off x="391885" y="313353"/>
            <a:ext cx="9949543" cy="830997"/>
          </a:xfrm>
          <a:prstGeom prst="rect">
            <a:avLst/>
          </a:prstGeom>
          <a:noFill/>
        </p:spPr>
        <p:txBody>
          <a:bodyPr wrap="square" rtlCol="0">
            <a:spAutoFit/>
          </a:bodyPr>
          <a:lstStyle/>
          <a:p>
            <a:r>
              <a:rPr lang="en-US" altLang="zh-CN" sz="2400" dirty="0"/>
              <a:t>Development Methodology</a:t>
            </a:r>
          </a:p>
          <a:p>
            <a:endParaRPr lang="zh-CN" altLang="en-US" sz="2400" dirty="0"/>
          </a:p>
        </p:txBody>
      </p:sp>
      <p:sp>
        <p:nvSpPr>
          <p:cNvPr id="8" name="文本框 7">
            <a:extLst>
              <a:ext uri="{FF2B5EF4-FFF2-40B4-BE49-F238E27FC236}">
                <a16:creationId xmlns:a16="http://schemas.microsoft.com/office/drawing/2014/main" id="{68E592FD-4096-4F92-9101-B949B4A6B1E4}"/>
              </a:ext>
            </a:extLst>
          </p:cNvPr>
          <p:cNvSpPr txBox="1"/>
          <p:nvPr/>
        </p:nvSpPr>
        <p:spPr>
          <a:xfrm>
            <a:off x="304799" y="886472"/>
            <a:ext cx="7347857" cy="5632311"/>
          </a:xfrm>
          <a:prstGeom prst="rect">
            <a:avLst/>
          </a:prstGeom>
          <a:noFill/>
        </p:spPr>
        <p:txBody>
          <a:bodyPr wrap="square" rtlCol="0">
            <a:spAutoFit/>
          </a:bodyPr>
          <a:lstStyle/>
          <a:p>
            <a:r>
              <a:rPr lang="en-GB" altLang="zh-CN" sz="2400" dirty="0"/>
              <a:t>This project will  use the agile development methodology [1] shown in Figure.</a:t>
            </a:r>
            <a:r>
              <a:rPr lang="zh-CN" altLang="zh-CN" sz="2400" dirty="0"/>
              <a:t> </a:t>
            </a:r>
            <a:r>
              <a:rPr lang="en-GB" altLang="zh-CN" sz="2400" dirty="0"/>
              <a:t> </a:t>
            </a:r>
          </a:p>
          <a:p>
            <a:endParaRPr lang="en-GB" altLang="zh-CN" sz="2400" dirty="0"/>
          </a:p>
          <a:p>
            <a:r>
              <a:rPr lang="en-US" altLang="zh-CN" sz="2400" dirty="0"/>
              <a:t>Specifically, Feature-driven development (FDD) </a:t>
            </a:r>
            <a:r>
              <a:rPr lang="en-GB" altLang="zh-CN" sz="2400" kern="0" dirty="0">
                <a:latin typeface="Times New Roman" panose="02020603050405020304" pitchFamily="18" charset="0"/>
                <a:ea typeface="等线" panose="02010600030101010101" pitchFamily="2" charset="-122"/>
              </a:rPr>
              <a:t>is one of the agile development methods. FDD divides the whole project into many detailed features and each feature will spend to not more than two weeks to achieve [2].</a:t>
            </a:r>
            <a:endParaRPr lang="zh-CN" altLang="zh-CN" sz="2400" dirty="0"/>
          </a:p>
          <a:p>
            <a:endParaRPr lang="en-US" altLang="zh-CN" sz="2400" dirty="0"/>
          </a:p>
          <a:p>
            <a:r>
              <a:rPr lang="en-GB" altLang="zh-CN" sz="2400" dirty="0"/>
              <a:t>FDD is made up of five activities:</a:t>
            </a:r>
            <a:endParaRPr lang="zh-CN" altLang="zh-CN" sz="2400" dirty="0"/>
          </a:p>
          <a:p>
            <a:pPr marL="342900" lvl="0" indent="-342900">
              <a:buFont typeface="Arial" panose="020B0604020202020204" pitchFamily="34" charset="0"/>
              <a:buChar char="•"/>
            </a:pPr>
            <a:r>
              <a:rPr lang="en-GB" altLang="zh-CN" sz="2400" dirty="0"/>
              <a:t>‘Develop overall model’</a:t>
            </a:r>
            <a:endParaRPr lang="zh-CN" altLang="zh-CN" sz="2400" dirty="0"/>
          </a:p>
          <a:p>
            <a:pPr marL="342900" lvl="0" indent="-342900">
              <a:buFont typeface="Arial" panose="020B0604020202020204" pitchFamily="34" charset="0"/>
              <a:buChar char="•"/>
            </a:pPr>
            <a:r>
              <a:rPr lang="en-GB" altLang="zh-CN" sz="2400" dirty="0"/>
              <a:t>‘Build feature list’ </a:t>
            </a:r>
            <a:endParaRPr lang="zh-CN" altLang="zh-CN" sz="2400" dirty="0"/>
          </a:p>
          <a:p>
            <a:pPr marL="342900" lvl="0" indent="-342900">
              <a:buFont typeface="Arial" panose="020B0604020202020204" pitchFamily="34" charset="0"/>
              <a:buChar char="•"/>
            </a:pPr>
            <a:r>
              <a:rPr lang="en-GB" altLang="zh-CN" sz="2400" dirty="0"/>
              <a:t>‘Plan by feature list’ </a:t>
            </a:r>
            <a:endParaRPr lang="zh-CN" altLang="zh-CN" sz="2400" dirty="0"/>
          </a:p>
          <a:p>
            <a:pPr marL="342900" lvl="0" indent="-342900">
              <a:buFont typeface="Arial" panose="020B0604020202020204" pitchFamily="34" charset="0"/>
              <a:buChar char="•"/>
            </a:pPr>
            <a:r>
              <a:rPr lang="en-GB" altLang="zh-CN" sz="2400" dirty="0"/>
              <a:t>‘Design by feature’  </a:t>
            </a:r>
            <a:endParaRPr lang="zh-CN" altLang="zh-CN" sz="2400" dirty="0"/>
          </a:p>
          <a:p>
            <a:pPr marL="342900" lvl="0" indent="-342900">
              <a:buFont typeface="Arial" panose="020B0604020202020204" pitchFamily="34" charset="0"/>
              <a:buChar char="•"/>
            </a:pPr>
            <a:r>
              <a:rPr lang="en-GB" altLang="zh-CN" sz="2400" dirty="0"/>
              <a:t>‘Build by feature’  </a:t>
            </a:r>
            <a:endParaRPr lang="zh-CN" altLang="zh-CN" sz="2400" dirty="0"/>
          </a:p>
          <a:p>
            <a:endParaRPr lang="zh-CN" altLang="en-US" sz="2400" dirty="0"/>
          </a:p>
        </p:txBody>
      </p:sp>
      <p:pic>
        <p:nvPicPr>
          <p:cNvPr id="9" name="图片 8">
            <a:extLst>
              <a:ext uri="{FF2B5EF4-FFF2-40B4-BE49-F238E27FC236}">
                <a16:creationId xmlns:a16="http://schemas.microsoft.com/office/drawing/2014/main" id="{7206EDA6-DD12-4588-ABF1-CBEE1677EDC7}"/>
              </a:ext>
            </a:extLst>
          </p:cNvPr>
          <p:cNvPicPr/>
          <p:nvPr/>
        </p:nvPicPr>
        <p:blipFill>
          <a:blip r:embed="rId2"/>
          <a:stretch>
            <a:fillRect/>
          </a:stretch>
        </p:blipFill>
        <p:spPr>
          <a:xfrm>
            <a:off x="7829558" y="1481340"/>
            <a:ext cx="3745412" cy="2231572"/>
          </a:xfrm>
          <a:prstGeom prst="rect">
            <a:avLst/>
          </a:prstGeom>
        </p:spPr>
      </p:pic>
      <p:sp>
        <p:nvSpPr>
          <p:cNvPr id="7" name="矩形 6">
            <a:extLst>
              <a:ext uri="{FF2B5EF4-FFF2-40B4-BE49-F238E27FC236}">
                <a16:creationId xmlns:a16="http://schemas.microsoft.com/office/drawing/2014/main" id="{55725D30-3F3C-424E-BE47-C6F7E498FC64}"/>
              </a:ext>
            </a:extLst>
          </p:cNvPr>
          <p:cNvSpPr/>
          <p:nvPr/>
        </p:nvSpPr>
        <p:spPr>
          <a:xfrm>
            <a:off x="7739742" y="3712912"/>
            <a:ext cx="3748142" cy="369332"/>
          </a:xfrm>
          <a:prstGeom prst="rect">
            <a:avLst/>
          </a:prstGeom>
        </p:spPr>
        <p:txBody>
          <a:bodyPr wrap="none">
            <a:spAutoFit/>
          </a:bodyPr>
          <a:lstStyle/>
          <a:p>
            <a:r>
              <a:rPr lang="en-GB" altLang="zh-CN" kern="0" dirty="0">
                <a:latin typeface="等线 Light" panose="02010600030101010101" pitchFamily="2" charset="-122"/>
                <a:ea typeface="黑体" panose="02010609060101010101" pitchFamily="49" charset="-122"/>
                <a:cs typeface="Times New Roman" panose="02020603050405020304" pitchFamily="18" charset="0"/>
              </a:rPr>
              <a:t> Agile development methodology [1]</a:t>
            </a:r>
            <a:endParaRPr lang="zh-CN" altLang="en-US" dirty="0"/>
          </a:p>
        </p:txBody>
      </p:sp>
    </p:spTree>
    <p:extLst>
      <p:ext uri="{BB962C8B-B14F-4D97-AF65-F5344CB8AC3E}">
        <p14:creationId xmlns:p14="http://schemas.microsoft.com/office/powerpoint/2010/main" val="427468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2289C1B2-0133-494A-90E2-B295184F1493}"/>
              </a:ext>
            </a:extLst>
          </p:cNvPr>
          <p:cNvSpPr txBox="1"/>
          <p:nvPr/>
        </p:nvSpPr>
        <p:spPr>
          <a:xfrm>
            <a:off x="391079" y="1523062"/>
            <a:ext cx="9708777" cy="2308324"/>
          </a:xfrm>
          <a:prstGeom prst="rect">
            <a:avLst/>
          </a:prstGeom>
          <a:noFill/>
        </p:spPr>
        <p:txBody>
          <a:bodyPr wrap="square" rtlCol="0">
            <a:spAutoFit/>
          </a:bodyPr>
          <a:lstStyle/>
          <a:p>
            <a:pPr marL="742950" lvl="1" indent="-285750">
              <a:buFont typeface="Arial" panose="020B0604020202020204" pitchFamily="34" charset="0"/>
              <a:buChar char="•"/>
            </a:pPr>
            <a:r>
              <a:rPr lang="en-GB" altLang="zh-CN" sz="2400" dirty="0"/>
              <a:t>Pre-processing of data set</a:t>
            </a:r>
            <a:endParaRPr lang="zh-CN" altLang="zh-CN" sz="2400" dirty="0"/>
          </a:p>
          <a:p>
            <a:pPr marL="742950" lvl="1" indent="-285750">
              <a:buFont typeface="Arial" panose="020B0604020202020204" pitchFamily="34" charset="0"/>
              <a:buChar char="•"/>
            </a:pPr>
            <a:r>
              <a:rPr lang="en-GB" altLang="zh-CN" sz="2400" dirty="0"/>
              <a:t>Constructing application in web module</a:t>
            </a:r>
            <a:endParaRPr lang="zh-CN" altLang="zh-CN" sz="2400" dirty="0"/>
          </a:p>
          <a:p>
            <a:pPr marL="742950" lvl="1" indent="-285750">
              <a:buFont typeface="Arial" panose="020B0604020202020204" pitchFamily="34" charset="0"/>
              <a:buChar char="•"/>
            </a:pPr>
            <a:r>
              <a:rPr lang="en-GB" altLang="zh-CN" sz="2400" dirty="0"/>
              <a:t>Basic web-based visualization</a:t>
            </a:r>
          </a:p>
          <a:p>
            <a:pPr marL="742950" lvl="1" indent="-285750">
              <a:buFont typeface="Arial" panose="020B0604020202020204" pitchFamily="34" charset="0"/>
              <a:buChar char="•"/>
            </a:pPr>
            <a:r>
              <a:rPr lang="en-GB" altLang="zh-CN" sz="2400" dirty="0"/>
              <a:t>Building and configuring spark cluster</a:t>
            </a:r>
          </a:p>
          <a:p>
            <a:pPr marL="742950" lvl="1" indent="-285750">
              <a:buFont typeface="Arial" panose="020B0604020202020204" pitchFamily="34" charset="0"/>
              <a:buChar char="•"/>
            </a:pPr>
            <a:r>
              <a:rPr lang="en-GB" altLang="zh-CN" sz="2400" dirty="0"/>
              <a:t>Building web-based visualization using web module and spark module</a:t>
            </a:r>
            <a:endParaRPr lang="zh-CN" altLang="zh-CN" sz="2400" dirty="0"/>
          </a:p>
          <a:p>
            <a:pPr marL="742950" lvl="1" indent="-285750">
              <a:buFont typeface="Arial" panose="020B0604020202020204" pitchFamily="34" charset="0"/>
              <a:buChar char="•"/>
            </a:pPr>
            <a:endParaRPr lang="zh-CN" altLang="en-US" sz="2400" dirty="0"/>
          </a:p>
        </p:txBody>
      </p:sp>
      <p:sp>
        <p:nvSpPr>
          <p:cNvPr id="4" name="文本框 3">
            <a:extLst>
              <a:ext uri="{FF2B5EF4-FFF2-40B4-BE49-F238E27FC236}">
                <a16:creationId xmlns:a16="http://schemas.microsoft.com/office/drawing/2014/main" id="{130A48B9-B414-458D-BCC1-1F42BEB56EEB}"/>
              </a:ext>
            </a:extLst>
          </p:cNvPr>
          <p:cNvSpPr txBox="1"/>
          <p:nvPr/>
        </p:nvSpPr>
        <p:spPr>
          <a:xfrm>
            <a:off x="659546" y="389930"/>
            <a:ext cx="5131654" cy="954107"/>
          </a:xfrm>
          <a:prstGeom prst="rect">
            <a:avLst/>
          </a:prstGeom>
          <a:noFill/>
        </p:spPr>
        <p:txBody>
          <a:bodyPr wrap="square" rtlCol="0">
            <a:spAutoFit/>
          </a:bodyPr>
          <a:lstStyle/>
          <a:p>
            <a:r>
              <a:rPr lang="en-US" altLang="zh-CN" sz="2800" dirty="0"/>
              <a:t>2. </a:t>
            </a:r>
            <a:r>
              <a:rPr lang="en-GB" altLang="zh-CN" sz="2800" dirty="0"/>
              <a:t>Features in ‘Plan by feature list’ </a:t>
            </a:r>
            <a:endParaRPr lang="zh-CN" altLang="zh-CN" sz="2800" dirty="0"/>
          </a:p>
          <a:p>
            <a:endParaRPr lang="zh-CN" altLang="en-US" sz="2800" dirty="0"/>
          </a:p>
        </p:txBody>
      </p:sp>
    </p:spTree>
    <p:extLst>
      <p:ext uri="{BB962C8B-B14F-4D97-AF65-F5344CB8AC3E}">
        <p14:creationId xmlns:p14="http://schemas.microsoft.com/office/powerpoint/2010/main" val="1975025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840D2D4F-69A7-4889-9BD8-AF85CE67277E}"/>
              </a:ext>
            </a:extLst>
          </p:cNvPr>
          <p:cNvSpPr txBox="1"/>
          <p:nvPr/>
        </p:nvSpPr>
        <p:spPr>
          <a:xfrm>
            <a:off x="833718" y="151668"/>
            <a:ext cx="9305364" cy="1354217"/>
          </a:xfrm>
          <a:prstGeom prst="rect">
            <a:avLst/>
          </a:prstGeom>
          <a:noFill/>
        </p:spPr>
        <p:txBody>
          <a:bodyPr wrap="square" rtlCol="0">
            <a:spAutoFit/>
          </a:bodyPr>
          <a:lstStyle/>
          <a:p>
            <a:r>
              <a:rPr lang="en-US" altLang="zh-CN" sz="3200"/>
              <a:t>Development</a:t>
            </a:r>
            <a:endParaRPr lang="en-US" altLang="zh-CN" sz="3200" dirty="0"/>
          </a:p>
          <a:p>
            <a:endParaRPr lang="en-US" altLang="zh-CN" sz="3200" dirty="0"/>
          </a:p>
          <a:p>
            <a:endParaRPr lang="zh-CN" altLang="en-US" dirty="0"/>
          </a:p>
        </p:txBody>
      </p:sp>
      <p:sp>
        <p:nvSpPr>
          <p:cNvPr id="3" name="文本框 2">
            <a:extLst>
              <a:ext uri="{FF2B5EF4-FFF2-40B4-BE49-F238E27FC236}">
                <a16:creationId xmlns:a16="http://schemas.microsoft.com/office/drawing/2014/main" id="{2289C1B2-0133-494A-90E2-B295184F1493}"/>
              </a:ext>
            </a:extLst>
          </p:cNvPr>
          <p:cNvSpPr txBox="1"/>
          <p:nvPr/>
        </p:nvSpPr>
        <p:spPr>
          <a:xfrm>
            <a:off x="833718" y="986876"/>
            <a:ext cx="9708777" cy="5109091"/>
          </a:xfrm>
          <a:prstGeom prst="rect">
            <a:avLst/>
          </a:prstGeom>
          <a:noFill/>
        </p:spPr>
        <p:txBody>
          <a:bodyPr wrap="square" rtlCol="0">
            <a:spAutoFit/>
          </a:bodyPr>
          <a:lstStyle/>
          <a:p>
            <a:pPr marL="400050" indent="-400050">
              <a:buFont typeface="+mj-lt"/>
              <a:buAutoNum type="romanUcPeriod"/>
            </a:pPr>
            <a:r>
              <a:rPr lang="en-GB" altLang="zh-CN" sz="2000" dirty="0"/>
              <a:t>Pre-processing of the data set and importing and managing it into database </a:t>
            </a:r>
          </a:p>
          <a:p>
            <a:pPr marL="400050" indent="-400050">
              <a:buFont typeface="+mj-lt"/>
              <a:buAutoNum type="romanUcPeriod"/>
            </a:pPr>
            <a:endParaRPr lang="en-GB" altLang="zh-CN" sz="2000" dirty="0"/>
          </a:p>
          <a:p>
            <a:pPr marL="342900" indent="-342900">
              <a:buFontTx/>
              <a:buAutoNum type="arabicPeriod"/>
            </a:pPr>
            <a:r>
              <a:rPr lang="en-GB" altLang="zh-CN" sz="2000" i="1" dirty="0"/>
              <a:t>Integrating data sets – from </a:t>
            </a:r>
            <a:r>
              <a:rPr lang="en-GB" altLang="zh-CN" sz="2000" dirty="0"/>
              <a:t>2010 to 2018</a:t>
            </a:r>
            <a:endParaRPr lang="zh-CN" altLang="zh-CN" sz="2000" dirty="0"/>
          </a:p>
          <a:p>
            <a:pPr marL="342900" indent="-342900">
              <a:buFontTx/>
              <a:buAutoNum type="arabicPeriod"/>
            </a:pPr>
            <a:r>
              <a:rPr lang="en-GB" altLang="zh-CN" sz="2000" i="1" dirty="0"/>
              <a:t>Deleting all unnecessary data and dealing with empty data</a:t>
            </a:r>
            <a:endParaRPr lang="zh-CN" altLang="zh-CN" sz="2000" dirty="0"/>
          </a:p>
          <a:p>
            <a:pPr marL="342900" lvl="0" indent="-342900">
              <a:buAutoNum type="arabicPeriod"/>
            </a:pPr>
            <a:r>
              <a:rPr lang="en-GB" altLang="zh-CN" sz="2000" i="1" dirty="0"/>
              <a:t>Importing data set into the database</a:t>
            </a:r>
          </a:p>
          <a:p>
            <a:pPr marL="342900" indent="-342900">
              <a:buFontTx/>
              <a:buAutoNum type="arabicPeriod"/>
            </a:pPr>
            <a:r>
              <a:rPr lang="en-GB" altLang="zh-CN" sz="2000" i="1" dirty="0"/>
              <a:t>Creating multiple tables to correspond to the actual meaning of each column of data in the </a:t>
            </a:r>
            <a:r>
              <a:rPr lang="en-GB" altLang="zh-CN" sz="2000" i="1" dirty="0" err="1"/>
              <a:t>tb_roadacc</a:t>
            </a:r>
            <a:r>
              <a:rPr lang="en-GB" altLang="zh-CN" sz="2000" i="1" dirty="0"/>
              <a:t> table</a:t>
            </a:r>
            <a:endParaRPr lang="zh-CN" altLang="zh-CN" sz="2000" dirty="0"/>
          </a:p>
          <a:p>
            <a:pPr marL="342900" lvl="0" indent="-342900">
              <a:buAutoNum type="arabicPeriod"/>
            </a:pPr>
            <a:endParaRPr lang="en-GB" altLang="zh-CN" dirty="0"/>
          </a:p>
          <a:p>
            <a:pPr lvl="0"/>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p:txBody>
      </p:sp>
      <p:pic>
        <p:nvPicPr>
          <p:cNvPr id="5" name="图片 4">
            <a:extLst>
              <a:ext uri="{FF2B5EF4-FFF2-40B4-BE49-F238E27FC236}">
                <a16:creationId xmlns:a16="http://schemas.microsoft.com/office/drawing/2014/main" id="{98FE812A-1E78-4470-9649-4756E1B39819}"/>
              </a:ext>
            </a:extLst>
          </p:cNvPr>
          <p:cNvPicPr/>
          <p:nvPr/>
        </p:nvPicPr>
        <p:blipFill>
          <a:blip r:embed="rId2"/>
          <a:stretch>
            <a:fillRect/>
          </a:stretch>
        </p:blipFill>
        <p:spPr>
          <a:xfrm>
            <a:off x="169759" y="3390013"/>
            <a:ext cx="5770929" cy="2705954"/>
          </a:xfrm>
          <a:prstGeom prst="rect">
            <a:avLst/>
          </a:prstGeom>
        </p:spPr>
      </p:pic>
      <p:pic>
        <p:nvPicPr>
          <p:cNvPr id="6" name="图片 5">
            <a:extLst>
              <a:ext uri="{FF2B5EF4-FFF2-40B4-BE49-F238E27FC236}">
                <a16:creationId xmlns:a16="http://schemas.microsoft.com/office/drawing/2014/main" id="{F83ED8AD-D0BE-4237-873B-E9A904EB54D3}"/>
              </a:ext>
            </a:extLst>
          </p:cNvPr>
          <p:cNvPicPr/>
          <p:nvPr/>
        </p:nvPicPr>
        <p:blipFill>
          <a:blip r:embed="rId3"/>
          <a:stretch>
            <a:fillRect/>
          </a:stretch>
        </p:blipFill>
        <p:spPr>
          <a:xfrm>
            <a:off x="6008668" y="2994719"/>
            <a:ext cx="1680210" cy="3141345"/>
          </a:xfrm>
          <a:prstGeom prst="rect">
            <a:avLst/>
          </a:prstGeom>
        </p:spPr>
      </p:pic>
      <p:pic>
        <p:nvPicPr>
          <p:cNvPr id="7" name="图片 6">
            <a:extLst>
              <a:ext uri="{FF2B5EF4-FFF2-40B4-BE49-F238E27FC236}">
                <a16:creationId xmlns:a16="http://schemas.microsoft.com/office/drawing/2014/main" id="{FFE9F93F-A293-4541-9579-0D3DA0383F29}"/>
              </a:ext>
            </a:extLst>
          </p:cNvPr>
          <p:cNvPicPr/>
          <p:nvPr/>
        </p:nvPicPr>
        <p:blipFill>
          <a:blip r:embed="rId4"/>
          <a:stretch>
            <a:fillRect/>
          </a:stretch>
        </p:blipFill>
        <p:spPr>
          <a:xfrm>
            <a:off x="7806104" y="2994719"/>
            <a:ext cx="1490345" cy="1537970"/>
          </a:xfrm>
          <a:prstGeom prst="rect">
            <a:avLst/>
          </a:prstGeom>
        </p:spPr>
      </p:pic>
      <p:pic>
        <p:nvPicPr>
          <p:cNvPr id="8" name="图片 7">
            <a:extLst>
              <a:ext uri="{FF2B5EF4-FFF2-40B4-BE49-F238E27FC236}">
                <a16:creationId xmlns:a16="http://schemas.microsoft.com/office/drawing/2014/main" id="{DDD3B517-F3E2-4008-ABAC-EE6FAA7DEBB9}"/>
              </a:ext>
            </a:extLst>
          </p:cNvPr>
          <p:cNvPicPr/>
          <p:nvPr/>
        </p:nvPicPr>
        <p:blipFill>
          <a:blip r:embed="rId5"/>
          <a:stretch>
            <a:fillRect/>
          </a:stretch>
        </p:blipFill>
        <p:spPr>
          <a:xfrm>
            <a:off x="8415245" y="4612085"/>
            <a:ext cx="2127250" cy="1526540"/>
          </a:xfrm>
          <a:prstGeom prst="rect">
            <a:avLst/>
          </a:prstGeom>
        </p:spPr>
      </p:pic>
      <p:pic>
        <p:nvPicPr>
          <p:cNvPr id="9" name="图片 8">
            <a:extLst>
              <a:ext uri="{FF2B5EF4-FFF2-40B4-BE49-F238E27FC236}">
                <a16:creationId xmlns:a16="http://schemas.microsoft.com/office/drawing/2014/main" id="{BECD7501-DFCF-4720-BECB-E92AE2F2643C}"/>
              </a:ext>
            </a:extLst>
          </p:cNvPr>
          <p:cNvPicPr/>
          <p:nvPr/>
        </p:nvPicPr>
        <p:blipFill>
          <a:blip r:embed="rId6"/>
          <a:stretch>
            <a:fillRect/>
          </a:stretch>
        </p:blipFill>
        <p:spPr>
          <a:xfrm>
            <a:off x="9413676" y="2981066"/>
            <a:ext cx="1910715" cy="1584325"/>
          </a:xfrm>
          <a:prstGeom prst="rect">
            <a:avLst/>
          </a:prstGeom>
        </p:spPr>
      </p:pic>
    </p:spTree>
    <p:extLst>
      <p:ext uri="{BB962C8B-B14F-4D97-AF65-F5344CB8AC3E}">
        <p14:creationId xmlns:p14="http://schemas.microsoft.com/office/powerpoint/2010/main" val="7742581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2">
            <a:extLst>
              <a:ext uri="{FF2B5EF4-FFF2-40B4-BE49-F238E27FC236}">
                <a16:creationId xmlns:a16="http://schemas.microsoft.com/office/drawing/2014/main" id="{2289C1B2-0133-494A-90E2-B295184F1493}"/>
              </a:ext>
            </a:extLst>
          </p:cNvPr>
          <p:cNvSpPr txBox="1"/>
          <p:nvPr/>
        </p:nvSpPr>
        <p:spPr>
          <a:xfrm>
            <a:off x="600949" y="315331"/>
            <a:ext cx="10424269" cy="5478423"/>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400" dirty="0"/>
              <a:t>2. Constructing web application in web module</a:t>
            </a:r>
          </a:p>
          <a:p>
            <a:pPr marL="400050" indent="-400050">
              <a:buFont typeface="+mj-lt"/>
              <a:buAutoNum type="romanUcPeriod"/>
            </a:pPr>
            <a:endParaRPr lang="en-GB" altLang="zh-CN" sz="2000" dirty="0"/>
          </a:p>
          <a:p>
            <a:pPr marL="342900" indent="-342900">
              <a:buFont typeface="Arial" panose="020B0604020202020204" pitchFamily="34" charset="0"/>
              <a:buChar char="•"/>
            </a:pPr>
            <a:r>
              <a:rPr lang="en-GB" altLang="zh-CN" sz="2000" b="1" dirty="0"/>
              <a:t>Building the framework of the project</a:t>
            </a:r>
            <a:endParaRPr lang="zh-CN" altLang="zh-CN" sz="2000" dirty="0"/>
          </a:p>
          <a:p>
            <a:pPr marL="342900" indent="-342900">
              <a:buFont typeface="Arial" panose="020B0604020202020204" pitchFamily="34" charset="0"/>
              <a:buChar char="•"/>
            </a:pPr>
            <a:r>
              <a:rPr lang="en-GB" altLang="zh-CN" sz="2000" b="1" dirty="0"/>
              <a:t>Configuring the relations of these two modules with parent project</a:t>
            </a:r>
            <a:endParaRPr lang="zh-CN" altLang="zh-CN" sz="2000" dirty="0"/>
          </a:p>
          <a:p>
            <a:pPr marL="342900" lvl="0" indent="-342900">
              <a:buFont typeface="Arial" panose="020B0604020202020204" pitchFamily="34" charset="0"/>
              <a:buChar char="•"/>
            </a:pPr>
            <a:r>
              <a:rPr lang="en-US" altLang="zh-CN" sz="2000" b="1" dirty="0"/>
              <a:t>Adding the </a:t>
            </a:r>
            <a:r>
              <a:rPr lang="en-US" altLang="zh-CN" sz="2000" b="1" dirty="0" err="1"/>
              <a:t>Springboot</a:t>
            </a:r>
            <a:r>
              <a:rPr lang="en-US" altLang="zh-CN" sz="2000" b="1" dirty="0"/>
              <a:t> framework in the web module and building the basic web application</a:t>
            </a:r>
          </a:p>
          <a:p>
            <a:pPr marL="342900" indent="-342900">
              <a:buFont typeface="Arial" panose="020B0604020202020204" pitchFamily="34" charset="0"/>
              <a:buChar char="•"/>
            </a:pPr>
            <a:r>
              <a:rPr lang="en-GB" altLang="zh-CN" sz="2000" b="1" dirty="0"/>
              <a:t>Adding and configuring the </a:t>
            </a:r>
            <a:r>
              <a:rPr lang="en-GB" altLang="zh-CN" sz="2000" b="1" dirty="0" err="1"/>
              <a:t>FreeMarker</a:t>
            </a:r>
            <a:r>
              <a:rPr lang="en-GB" altLang="zh-CN" sz="2000" b="1" dirty="0"/>
              <a:t> template engine and the </a:t>
            </a:r>
            <a:r>
              <a:rPr lang="en-GB" altLang="zh-CN" sz="2000" b="1" dirty="0" err="1"/>
              <a:t>Mybatis</a:t>
            </a:r>
            <a:r>
              <a:rPr lang="en-GB" altLang="zh-CN" sz="2000" b="1" dirty="0"/>
              <a:t> persistence framework</a:t>
            </a:r>
            <a:endParaRPr lang="zh-CN" altLang="zh-CN" sz="2000" dirty="0"/>
          </a:p>
          <a:p>
            <a:pPr marL="342900" indent="-342900">
              <a:buFont typeface="Arial" panose="020B0604020202020204" pitchFamily="34" charset="0"/>
              <a:buChar char="•"/>
            </a:pPr>
            <a:r>
              <a:rPr lang="en-GB" altLang="zh-CN" sz="2000" b="1" dirty="0"/>
              <a:t>Using </a:t>
            </a:r>
            <a:r>
              <a:rPr lang="en-GB" altLang="zh-CN" sz="2000" b="1" dirty="0" err="1"/>
              <a:t>Layui</a:t>
            </a:r>
            <a:r>
              <a:rPr lang="en-GB" altLang="zh-CN" sz="2000" b="1" dirty="0"/>
              <a:t> to easily build user interface of the web application</a:t>
            </a:r>
            <a:endParaRPr lang="zh-CN" altLang="zh-CN" sz="2000" dirty="0"/>
          </a:p>
          <a:p>
            <a:pPr lvl="0"/>
            <a:endParaRPr lang="en-GB" altLang="zh-CN" dirty="0"/>
          </a:p>
          <a:p>
            <a:pPr lvl="0"/>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p:txBody>
      </p:sp>
      <p:pic>
        <p:nvPicPr>
          <p:cNvPr id="7" name="图片 6">
            <a:extLst>
              <a:ext uri="{FF2B5EF4-FFF2-40B4-BE49-F238E27FC236}">
                <a16:creationId xmlns:a16="http://schemas.microsoft.com/office/drawing/2014/main" id="{E50FD2B3-D986-40F9-B27E-E2A45F5F30BE}"/>
              </a:ext>
            </a:extLst>
          </p:cNvPr>
          <p:cNvPicPr/>
          <p:nvPr/>
        </p:nvPicPr>
        <p:blipFill>
          <a:blip r:embed="rId2"/>
          <a:stretch>
            <a:fillRect/>
          </a:stretch>
        </p:blipFill>
        <p:spPr>
          <a:xfrm>
            <a:off x="531060" y="3021230"/>
            <a:ext cx="3528412" cy="2889834"/>
          </a:xfrm>
          <a:prstGeom prst="rect">
            <a:avLst/>
          </a:prstGeom>
        </p:spPr>
      </p:pic>
      <p:pic>
        <p:nvPicPr>
          <p:cNvPr id="8" name="图片 7">
            <a:extLst>
              <a:ext uri="{FF2B5EF4-FFF2-40B4-BE49-F238E27FC236}">
                <a16:creationId xmlns:a16="http://schemas.microsoft.com/office/drawing/2014/main" id="{4E20AA89-467C-4397-BA56-EC3775EBDF25}"/>
              </a:ext>
            </a:extLst>
          </p:cNvPr>
          <p:cNvPicPr/>
          <p:nvPr/>
        </p:nvPicPr>
        <p:blipFill>
          <a:blip r:embed="rId3"/>
          <a:stretch>
            <a:fillRect/>
          </a:stretch>
        </p:blipFill>
        <p:spPr>
          <a:xfrm>
            <a:off x="4301897" y="3021230"/>
            <a:ext cx="6665077" cy="2819943"/>
          </a:xfrm>
          <a:prstGeom prst="rect">
            <a:avLst/>
          </a:prstGeom>
        </p:spPr>
      </p:pic>
    </p:spTree>
    <p:extLst>
      <p:ext uri="{BB962C8B-B14F-4D97-AF65-F5344CB8AC3E}">
        <p14:creationId xmlns:p14="http://schemas.microsoft.com/office/powerpoint/2010/main" val="1041929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2">
            <a:extLst>
              <a:ext uri="{FF2B5EF4-FFF2-40B4-BE49-F238E27FC236}">
                <a16:creationId xmlns:a16="http://schemas.microsoft.com/office/drawing/2014/main" id="{2289C1B2-0133-494A-90E2-B295184F1493}"/>
              </a:ext>
            </a:extLst>
          </p:cNvPr>
          <p:cNvSpPr txBox="1"/>
          <p:nvPr/>
        </p:nvSpPr>
        <p:spPr>
          <a:xfrm>
            <a:off x="600949" y="315331"/>
            <a:ext cx="10424269" cy="5170646"/>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altLang="zh-CN" sz="2400" dirty="0"/>
              <a:t>3. </a:t>
            </a:r>
            <a:r>
              <a:rPr lang="en-GB" altLang="zh-CN" sz="2400" dirty="0"/>
              <a:t>Basic web-based visualization in web module</a:t>
            </a:r>
          </a:p>
          <a:p>
            <a:pPr marL="342900" indent="-342900">
              <a:buFont typeface="Arial" panose="020B0604020202020204" pitchFamily="34" charset="0"/>
              <a:buChar char="•"/>
            </a:pPr>
            <a:endParaRPr lang="en-GB" altLang="zh-CN" sz="2000" b="1" dirty="0"/>
          </a:p>
          <a:p>
            <a:pPr marL="342900" indent="-342900">
              <a:buFont typeface="Arial" panose="020B0604020202020204" pitchFamily="34" charset="0"/>
              <a:buChar char="•"/>
            </a:pPr>
            <a:r>
              <a:rPr lang="en-GB" altLang="zh-CN" sz="2000" dirty="0"/>
              <a:t>Creating a container on the page to place the chart. </a:t>
            </a:r>
            <a:endParaRPr lang="zh-CN" altLang="zh-CN" sz="2000" dirty="0"/>
          </a:p>
          <a:p>
            <a:pPr marL="285750" lvl="0" indent="-285750">
              <a:buFont typeface="Arial" panose="020B0604020202020204" pitchFamily="34" charset="0"/>
              <a:buChar char="•"/>
            </a:pPr>
            <a:r>
              <a:rPr lang="en-GB" altLang="zh-CN" sz="2000" dirty="0"/>
              <a:t> Initializing the chart with Echarts.js</a:t>
            </a:r>
            <a:endParaRPr lang="zh-CN" altLang="zh-CN" sz="2000" dirty="0"/>
          </a:p>
          <a:p>
            <a:pPr marL="342900" indent="-342900">
              <a:buFont typeface="Arial" panose="020B0604020202020204" pitchFamily="34" charset="0"/>
              <a:buChar char="•"/>
            </a:pPr>
            <a:r>
              <a:rPr lang="en-GB" altLang="zh-CN" sz="2000" dirty="0"/>
              <a:t>Using Ajax to get data. </a:t>
            </a:r>
          </a:p>
          <a:p>
            <a:pPr marL="285750" lvl="0" indent="-285750">
              <a:buFont typeface="Arial" panose="020B0604020202020204" pitchFamily="34" charset="0"/>
              <a:buChar char="•"/>
            </a:pPr>
            <a:r>
              <a:rPr lang="en-US" altLang="zh-CN" sz="2000" dirty="0"/>
              <a:t> In controller, receiving request, acquiring data from database by </a:t>
            </a:r>
            <a:r>
              <a:rPr lang="en-US" altLang="zh-CN" sz="2000" dirty="0" err="1"/>
              <a:t>MyBatis</a:t>
            </a:r>
            <a:r>
              <a:rPr lang="en-US" altLang="zh-CN" sz="2000" dirty="0"/>
              <a:t>, processing data and      finally returning data to the web page.</a:t>
            </a:r>
            <a:endParaRPr lang="zh-CN" altLang="zh-CN" sz="2000" dirty="0"/>
          </a:p>
          <a:p>
            <a:pPr lvl="0"/>
            <a:endParaRPr lang="en-GB" altLang="zh-CN" dirty="0"/>
          </a:p>
          <a:p>
            <a:pPr lvl="0"/>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p:txBody>
      </p:sp>
      <p:pic>
        <p:nvPicPr>
          <p:cNvPr id="6" name="图片 5">
            <a:extLst>
              <a:ext uri="{FF2B5EF4-FFF2-40B4-BE49-F238E27FC236}">
                <a16:creationId xmlns:a16="http://schemas.microsoft.com/office/drawing/2014/main" id="{55721260-6A6A-4A11-B840-9604863D8A73}"/>
              </a:ext>
            </a:extLst>
          </p:cNvPr>
          <p:cNvPicPr/>
          <p:nvPr/>
        </p:nvPicPr>
        <p:blipFill>
          <a:blip r:embed="rId2"/>
          <a:stretch>
            <a:fillRect/>
          </a:stretch>
        </p:blipFill>
        <p:spPr>
          <a:xfrm>
            <a:off x="982102" y="2963747"/>
            <a:ext cx="9041352" cy="2563422"/>
          </a:xfrm>
          <a:prstGeom prst="rect">
            <a:avLst/>
          </a:prstGeom>
        </p:spPr>
      </p:pic>
    </p:spTree>
    <p:extLst>
      <p:ext uri="{BB962C8B-B14F-4D97-AF65-F5344CB8AC3E}">
        <p14:creationId xmlns:p14="http://schemas.microsoft.com/office/powerpoint/2010/main" val="2974245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2">
            <a:extLst>
              <a:ext uri="{FF2B5EF4-FFF2-40B4-BE49-F238E27FC236}">
                <a16:creationId xmlns:a16="http://schemas.microsoft.com/office/drawing/2014/main" id="{2289C1B2-0133-494A-90E2-B295184F1493}"/>
              </a:ext>
            </a:extLst>
          </p:cNvPr>
          <p:cNvSpPr txBox="1"/>
          <p:nvPr/>
        </p:nvSpPr>
        <p:spPr>
          <a:xfrm>
            <a:off x="600949" y="315331"/>
            <a:ext cx="10424269" cy="4862870"/>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1"/>
            <a:r>
              <a:rPr lang="en-US" altLang="zh-CN" sz="2400" dirty="0"/>
              <a:t>4. </a:t>
            </a:r>
            <a:r>
              <a:rPr lang="en-GB" altLang="zh-CN" sz="2400" dirty="0"/>
              <a:t>Building and configuring Spark cluster</a:t>
            </a:r>
            <a:endParaRPr lang="zh-CN" altLang="zh-CN" sz="2400" dirty="0"/>
          </a:p>
          <a:p>
            <a:pPr marL="342900" indent="-342900">
              <a:buFont typeface="Arial" panose="020B0604020202020204" pitchFamily="34" charset="0"/>
              <a:buChar char="•"/>
            </a:pPr>
            <a:endParaRPr lang="en-GB" altLang="zh-CN" sz="2000" b="1" dirty="0"/>
          </a:p>
          <a:p>
            <a:pPr marL="285750" indent="-285750">
              <a:buFont typeface="Arial" panose="020B0604020202020204" pitchFamily="34" charset="0"/>
              <a:buChar char="•"/>
            </a:pPr>
            <a:r>
              <a:rPr lang="en-GB" altLang="zh-CN" sz="2000" dirty="0"/>
              <a:t>Installing three Linux systems as CentOS 6.8 on three physical machines.</a:t>
            </a:r>
            <a:endParaRPr lang="zh-CN" altLang="zh-CN" sz="2000" dirty="0"/>
          </a:p>
          <a:p>
            <a:pPr marL="285750" indent="-285750">
              <a:buFont typeface="Arial" panose="020B0604020202020204" pitchFamily="34" charset="0"/>
              <a:buChar char="•"/>
            </a:pPr>
            <a:r>
              <a:rPr lang="en-US" altLang="zh-CN" sz="2000" dirty="0"/>
              <a:t>Setting the </a:t>
            </a:r>
            <a:r>
              <a:rPr lang="en-GB" altLang="zh-CN" sz="2000" dirty="0"/>
              <a:t>network, firewall, SSH keyless access, time synchronization on each machine.</a:t>
            </a:r>
            <a:endParaRPr lang="zh-CN" altLang="zh-CN" sz="2000" dirty="0"/>
          </a:p>
          <a:p>
            <a:pPr marL="285750" indent="-285750">
              <a:buFont typeface="Arial" panose="020B0604020202020204" pitchFamily="34" charset="0"/>
              <a:buChar char="•"/>
            </a:pPr>
            <a:r>
              <a:rPr lang="en-GB" altLang="zh-CN" sz="2000" dirty="0"/>
              <a:t>Installing and configuring HDFS and Zookeeper framework on each machine</a:t>
            </a:r>
            <a:endParaRPr lang="zh-CN" altLang="zh-CN" sz="2000" dirty="0"/>
          </a:p>
          <a:p>
            <a:pPr marL="285750" indent="-285750">
              <a:buFont typeface="Arial" panose="020B0604020202020204" pitchFamily="34" charset="0"/>
              <a:buChar char="•"/>
            </a:pPr>
            <a:r>
              <a:rPr lang="en-GB" altLang="zh-CN" sz="2000" dirty="0"/>
              <a:t>Installing and configuring Spark platform on each machine</a:t>
            </a:r>
            <a:endParaRPr lang="zh-CN" altLang="zh-CN" sz="2000" dirty="0"/>
          </a:p>
          <a:p>
            <a:pPr lvl="0"/>
            <a:endParaRPr lang="en-GB" altLang="zh-CN" dirty="0"/>
          </a:p>
          <a:p>
            <a:pPr lvl="0"/>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p:txBody>
      </p:sp>
      <p:pic>
        <p:nvPicPr>
          <p:cNvPr id="5" name="图片 4">
            <a:extLst>
              <a:ext uri="{FF2B5EF4-FFF2-40B4-BE49-F238E27FC236}">
                <a16:creationId xmlns:a16="http://schemas.microsoft.com/office/drawing/2014/main" id="{07070953-4FCC-4DC8-A2FF-A64DBD15237B}"/>
              </a:ext>
            </a:extLst>
          </p:cNvPr>
          <p:cNvPicPr/>
          <p:nvPr/>
        </p:nvPicPr>
        <p:blipFill>
          <a:blip r:embed="rId2"/>
          <a:stretch>
            <a:fillRect/>
          </a:stretch>
        </p:blipFill>
        <p:spPr>
          <a:xfrm>
            <a:off x="877266" y="2404520"/>
            <a:ext cx="7748380" cy="3780783"/>
          </a:xfrm>
          <a:prstGeom prst="rect">
            <a:avLst/>
          </a:prstGeom>
        </p:spPr>
      </p:pic>
    </p:spTree>
    <p:extLst>
      <p:ext uri="{BB962C8B-B14F-4D97-AF65-F5344CB8AC3E}">
        <p14:creationId xmlns:p14="http://schemas.microsoft.com/office/powerpoint/2010/main" val="22244630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2">
            <a:extLst>
              <a:ext uri="{FF2B5EF4-FFF2-40B4-BE49-F238E27FC236}">
                <a16:creationId xmlns:a16="http://schemas.microsoft.com/office/drawing/2014/main" id="{2289C1B2-0133-494A-90E2-B295184F1493}"/>
              </a:ext>
            </a:extLst>
          </p:cNvPr>
          <p:cNvSpPr txBox="1"/>
          <p:nvPr/>
        </p:nvSpPr>
        <p:spPr>
          <a:xfrm>
            <a:off x="600949" y="315331"/>
            <a:ext cx="10424269" cy="418576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lvl="1"/>
            <a:r>
              <a:rPr lang="en-US" altLang="zh-CN" sz="2400" dirty="0"/>
              <a:t>5. </a:t>
            </a:r>
            <a:r>
              <a:rPr lang="en-GB" altLang="zh-CN" sz="2400" dirty="0"/>
              <a:t>Building web-based visualization using web module and spark module</a:t>
            </a:r>
            <a:endParaRPr lang="zh-CN" altLang="zh-CN" sz="2400" dirty="0"/>
          </a:p>
          <a:p>
            <a:pPr marL="342900" indent="-342900">
              <a:buFont typeface="Arial" panose="020B0604020202020204" pitchFamily="34" charset="0"/>
              <a:buChar char="•"/>
            </a:pPr>
            <a:endParaRPr lang="en-GB" altLang="zh-CN" sz="2000" b="1" dirty="0"/>
          </a:p>
          <a:p>
            <a:pPr marL="285750" indent="-285750">
              <a:buFont typeface="Arial" panose="020B0604020202020204" pitchFamily="34" charset="0"/>
              <a:buChar char="•"/>
            </a:pPr>
            <a:r>
              <a:rPr lang="en-GB" altLang="zh-CN" b="1" dirty="0"/>
              <a:t>C</a:t>
            </a:r>
            <a:r>
              <a:rPr lang="en-GB" altLang="zh-CN" dirty="0"/>
              <a:t>onfiguring </a:t>
            </a:r>
            <a:r>
              <a:rPr lang="en-GB" altLang="zh-CN" b="1" dirty="0"/>
              <a:t>S</a:t>
            </a:r>
            <a:r>
              <a:rPr lang="en-GB" altLang="zh-CN" dirty="0"/>
              <a:t>cala available</a:t>
            </a:r>
            <a:r>
              <a:rPr lang="en-GB" altLang="zh-CN" b="1" dirty="0"/>
              <a:t> and creating Scala controller</a:t>
            </a:r>
            <a:r>
              <a:rPr lang="en-GB" altLang="zh-CN" dirty="0"/>
              <a:t> in the project</a:t>
            </a:r>
            <a:endParaRPr lang="zh-CN" altLang="zh-CN" sz="2000" dirty="0"/>
          </a:p>
          <a:p>
            <a:pPr marL="285750" indent="-285750">
              <a:buFont typeface="Arial" panose="020B0604020202020204" pitchFamily="34" charset="0"/>
              <a:buChar char="•"/>
            </a:pPr>
            <a:r>
              <a:rPr lang="en-GB" altLang="zh-CN" dirty="0"/>
              <a:t>Developing </a:t>
            </a:r>
            <a:r>
              <a:rPr lang="en-GB" altLang="zh-CN" dirty="0" err="1"/>
              <a:t>ScalaController</a:t>
            </a:r>
            <a:endParaRPr lang="zh-CN" altLang="zh-CN" dirty="0"/>
          </a:p>
          <a:p>
            <a:pPr lvl="0"/>
            <a:endParaRPr lang="en-GB" altLang="zh-CN" dirty="0"/>
          </a:p>
          <a:p>
            <a:pPr lvl="0"/>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p:txBody>
      </p:sp>
      <p:pic>
        <p:nvPicPr>
          <p:cNvPr id="2" name="图片 1">
            <a:extLst>
              <a:ext uri="{FF2B5EF4-FFF2-40B4-BE49-F238E27FC236}">
                <a16:creationId xmlns:a16="http://schemas.microsoft.com/office/drawing/2014/main" id="{3081DEF0-3837-4A8B-B351-5CE34663A8A2}"/>
              </a:ext>
            </a:extLst>
          </p:cNvPr>
          <p:cNvPicPr>
            <a:picLocks noChangeAspect="1"/>
          </p:cNvPicPr>
          <p:nvPr/>
        </p:nvPicPr>
        <p:blipFill>
          <a:blip r:embed="rId2"/>
          <a:stretch>
            <a:fillRect/>
          </a:stretch>
        </p:blipFill>
        <p:spPr>
          <a:xfrm>
            <a:off x="684028" y="1701407"/>
            <a:ext cx="7539093" cy="1129156"/>
          </a:xfrm>
          <a:prstGeom prst="rect">
            <a:avLst/>
          </a:prstGeom>
        </p:spPr>
      </p:pic>
      <p:pic>
        <p:nvPicPr>
          <p:cNvPr id="3" name="图片 2">
            <a:extLst>
              <a:ext uri="{FF2B5EF4-FFF2-40B4-BE49-F238E27FC236}">
                <a16:creationId xmlns:a16="http://schemas.microsoft.com/office/drawing/2014/main" id="{52CB7F03-35FF-458F-AC6D-35B8A9FEA933}"/>
              </a:ext>
            </a:extLst>
          </p:cNvPr>
          <p:cNvPicPr>
            <a:picLocks noChangeAspect="1"/>
          </p:cNvPicPr>
          <p:nvPr/>
        </p:nvPicPr>
        <p:blipFill>
          <a:blip r:embed="rId3"/>
          <a:stretch>
            <a:fillRect/>
          </a:stretch>
        </p:blipFill>
        <p:spPr>
          <a:xfrm>
            <a:off x="669740" y="2891573"/>
            <a:ext cx="7567668" cy="1849330"/>
          </a:xfrm>
          <a:prstGeom prst="rect">
            <a:avLst/>
          </a:prstGeom>
        </p:spPr>
      </p:pic>
      <p:pic>
        <p:nvPicPr>
          <p:cNvPr id="6" name="图片 5">
            <a:extLst>
              <a:ext uri="{FF2B5EF4-FFF2-40B4-BE49-F238E27FC236}">
                <a16:creationId xmlns:a16="http://schemas.microsoft.com/office/drawing/2014/main" id="{FF8EE09A-D4BE-4486-B7AF-2E573910382B}"/>
              </a:ext>
            </a:extLst>
          </p:cNvPr>
          <p:cNvPicPr>
            <a:picLocks noChangeAspect="1"/>
          </p:cNvPicPr>
          <p:nvPr/>
        </p:nvPicPr>
        <p:blipFill>
          <a:blip r:embed="rId4"/>
          <a:stretch>
            <a:fillRect/>
          </a:stretch>
        </p:blipFill>
        <p:spPr>
          <a:xfrm>
            <a:off x="669740" y="4805348"/>
            <a:ext cx="7567668" cy="1787652"/>
          </a:xfrm>
          <a:prstGeom prst="rect">
            <a:avLst/>
          </a:prstGeom>
        </p:spPr>
      </p:pic>
    </p:spTree>
    <p:extLst>
      <p:ext uri="{BB962C8B-B14F-4D97-AF65-F5344CB8AC3E}">
        <p14:creationId xmlns:p14="http://schemas.microsoft.com/office/powerpoint/2010/main" val="24764371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840D2D4F-69A7-4889-9BD8-AF85CE67277E}"/>
              </a:ext>
            </a:extLst>
          </p:cNvPr>
          <p:cNvSpPr txBox="1"/>
          <p:nvPr/>
        </p:nvSpPr>
        <p:spPr>
          <a:xfrm>
            <a:off x="833718" y="151668"/>
            <a:ext cx="9305364" cy="1231106"/>
          </a:xfrm>
          <a:prstGeom prst="rect">
            <a:avLst/>
          </a:prstGeom>
          <a:noFill/>
        </p:spPr>
        <p:txBody>
          <a:bodyPr wrap="square" rtlCol="0">
            <a:spAutoFit/>
          </a:bodyPr>
          <a:lstStyle/>
          <a:p>
            <a:pPr lvl="0"/>
            <a:r>
              <a:rPr lang="en-GB" altLang="zh-CN" sz="2400" dirty="0"/>
              <a:t>Results and Discussion</a:t>
            </a:r>
            <a:endParaRPr lang="zh-CN" altLang="zh-CN" sz="2400" dirty="0"/>
          </a:p>
          <a:p>
            <a:endParaRPr lang="en-US" altLang="zh-CN" sz="3200" dirty="0"/>
          </a:p>
          <a:p>
            <a:endParaRPr lang="zh-CN" altLang="en-US" dirty="0"/>
          </a:p>
        </p:txBody>
      </p:sp>
      <p:sp>
        <p:nvSpPr>
          <p:cNvPr id="3" name="文本框 2">
            <a:extLst>
              <a:ext uri="{FF2B5EF4-FFF2-40B4-BE49-F238E27FC236}">
                <a16:creationId xmlns:a16="http://schemas.microsoft.com/office/drawing/2014/main" id="{2289C1B2-0133-494A-90E2-B295184F1493}"/>
              </a:ext>
            </a:extLst>
          </p:cNvPr>
          <p:cNvSpPr txBox="1"/>
          <p:nvPr/>
        </p:nvSpPr>
        <p:spPr>
          <a:xfrm>
            <a:off x="833718" y="986876"/>
            <a:ext cx="9708777" cy="5139869"/>
          </a:xfrm>
          <a:prstGeom prst="rect">
            <a:avLst/>
          </a:prstGeom>
          <a:noFill/>
        </p:spPr>
        <p:txBody>
          <a:bodyPr wrap="square" rtlCol="0">
            <a:spAutoFit/>
          </a:bodyPr>
          <a:lstStyle/>
          <a:p>
            <a:pPr marL="400050" indent="-400050">
              <a:buFont typeface="+mj-lt"/>
              <a:buAutoNum type="romanUcPeriod"/>
            </a:pPr>
            <a:r>
              <a:rPr lang="en-GB" altLang="zh-CN" sz="2000" dirty="0"/>
              <a:t>The first part is based on the last chapter, which develops some basic web visualization charts, including bar chart, line chart, pie chart and the heat map for statistical analysis of basic attributes of data set from the database. </a:t>
            </a:r>
          </a:p>
          <a:p>
            <a:pPr marL="400050" indent="-400050">
              <a:buFont typeface="+mj-lt"/>
              <a:buAutoNum type="romanUcPeriod"/>
            </a:pPr>
            <a:endParaRPr lang="en-GB" altLang="zh-CN" sz="2000" dirty="0"/>
          </a:p>
          <a:p>
            <a:pPr marL="400050" indent="-400050">
              <a:buFont typeface="+mj-lt"/>
              <a:buAutoNum type="romanUcPeriod"/>
            </a:pPr>
            <a:r>
              <a:rPr lang="en-GB" altLang="zh-CN" sz="2000" dirty="0"/>
              <a:t>The second part is the comparison of the performance of the two modes, local mode and Spark mode. The local mode is that all tasks of the application will be performed locally, while the spark mode is that the computing part of the application will be transferred to the Spark cluster for execution.</a:t>
            </a:r>
          </a:p>
          <a:p>
            <a:pPr lvl="0"/>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p:txBody>
      </p:sp>
    </p:spTree>
    <p:extLst>
      <p:ext uri="{BB962C8B-B14F-4D97-AF65-F5344CB8AC3E}">
        <p14:creationId xmlns:p14="http://schemas.microsoft.com/office/powerpoint/2010/main" val="1596469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2289C1B2-0133-494A-90E2-B295184F1493}"/>
              </a:ext>
            </a:extLst>
          </p:cNvPr>
          <p:cNvSpPr txBox="1"/>
          <p:nvPr/>
        </p:nvSpPr>
        <p:spPr>
          <a:xfrm>
            <a:off x="507563" y="264674"/>
            <a:ext cx="9708777" cy="4524315"/>
          </a:xfrm>
          <a:prstGeom prst="rect">
            <a:avLst/>
          </a:prstGeom>
          <a:noFill/>
        </p:spPr>
        <p:txBody>
          <a:bodyPr wrap="square" rtlCol="0">
            <a:spAutoFit/>
          </a:bodyPr>
          <a:lstStyle/>
          <a:p>
            <a:pPr marL="400050" indent="-400050">
              <a:buFont typeface="+mj-lt"/>
              <a:buAutoNum type="romanUcPeriod"/>
            </a:pPr>
            <a:r>
              <a:rPr lang="en-GB" altLang="zh-CN" sz="2000" dirty="0"/>
              <a:t>The first part is based on the last chapter, which develops some basic web visualization charts, including bar chart, line chart, pie chart and the heat map for statistical analysis of basic attributes of data set from the database. </a:t>
            </a:r>
          </a:p>
          <a:p>
            <a:endParaRPr lang="en-GB" altLang="zh-CN" sz="2000" dirty="0"/>
          </a:p>
          <a:p>
            <a:pPr marL="400050" indent="-400050">
              <a:buFont typeface="+mj-lt"/>
              <a:buAutoNum type="romanUcPeriod"/>
            </a:pPr>
            <a:endParaRPr lang="en-GB" altLang="zh-CN" sz="2000" dirty="0"/>
          </a:p>
          <a:p>
            <a:pPr marL="400050" indent="-400050">
              <a:buFont typeface="+mj-lt"/>
              <a:buAutoNum type="romanUcPeriod"/>
            </a:pPr>
            <a:endParaRPr lang="en-GB" altLang="zh-CN" sz="2000" dirty="0"/>
          </a:p>
          <a:p>
            <a:pPr lvl="0"/>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p:txBody>
      </p:sp>
      <p:pic>
        <p:nvPicPr>
          <p:cNvPr id="4" name="图片 3">
            <a:extLst>
              <a:ext uri="{FF2B5EF4-FFF2-40B4-BE49-F238E27FC236}">
                <a16:creationId xmlns:a16="http://schemas.microsoft.com/office/drawing/2014/main" id="{B9246005-2A95-4B99-9584-5A634A000E66}"/>
              </a:ext>
            </a:extLst>
          </p:cNvPr>
          <p:cNvPicPr/>
          <p:nvPr/>
        </p:nvPicPr>
        <p:blipFill>
          <a:blip r:embed="rId2"/>
          <a:stretch>
            <a:fillRect/>
          </a:stretch>
        </p:blipFill>
        <p:spPr>
          <a:xfrm>
            <a:off x="5035749" y="1766570"/>
            <a:ext cx="5731510" cy="1662430"/>
          </a:xfrm>
          <a:prstGeom prst="rect">
            <a:avLst/>
          </a:prstGeom>
        </p:spPr>
      </p:pic>
      <p:pic>
        <p:nvPicPr>
          <p:cNvPr id="5" name="图片 4">
            <a:extLst>
              <a:ext uri="{FF2B5EF4-FFF2-40B4-BE49-F238E27FC236}">
                <a16:creationId xmlns:a16="http://schemas.microsoft.com/office/drawing/2014/main" id="{183CCCFA-C428-450D-83E3-47472A740E9F}"/>
              </a:ext>
            </a:extLst>
          </p:cNvPr>
          <p:cNvPicPr/>
          <p:nvPr/>
        </p:nvPicPr>
        <p:blipFill>
          <a:blip r:embed="rId3"/>
          <a:stretch>
            <a:fillRect/>
          </a:stretch>
        </p:blipFill>
        <p:spPr>
          <a:xfrm>
            <a:off x="5035749" y="3839574"/>
            <a:ext cx="5731510" cy="1629410"/>
          </a:xfrm>
          <a:prstGeom prst="rect">
            <a:avLst/>
          </a:prstGeom>
        </p:spPr>
      </p:pic>
      <p:sp>
        <p:nvSpPr>
          <p:cNvPr id="7" name="文本框 6">
            <a:extLst>
              <a:ext uri="{FF2B5EF4-FFF2-40B4-BE49-F238E27FC236}">
                <a16:creationId xmlns:a16="http://schemas.microsoft.com/office/drawing/2014/main" id="{1FFD88EA-E785-47AA-A6A2-188BF0E5EBAD}"/>
              </a:ext>
            </a:extLst>
          </p:cNvPr>
          <p:cNvSpPr txBox="1"/>
          <p:nvPr/>
        </p:nvSpPr>
        <p:spPr>
          <a:xfrm>
            <a:off x="308683" y="1691984"/>
            <a:ext cx="4484637" cy="2031325"/>
          </a:xfrm>
          <a:prstGeom prst="rect">
            <a:avLst/>
          </a:prstGeom>
          <a:noFill/>
        </p:spPr>
        <p:txBody>
          <a:bodyPr wrap="square" rtlCol="0">
            <a:spAutoFit/>
          </a:bodyPr>
          <a:lstStyle/>
          <a:p>
            <a:r>
              <a:rPr lang="en-GB" altLang="zh-CN" dirty="0"/>
              <a:t>The line chart with attribute of the severity. Specifically, this chart shows the number of collision accidents with the severity attribute from 2010 to 2016. The x-axis is the severity of collision accidents, while the y-axis corresponds to the total number of collision accidents.</a:t>
            </a:r>
            <a:endParaRPr lang="zh-CN" altLang="zh-CN" dirty="0"/>
          </a:p>
        </p:txBody>
      </p:sp>
      <p:sp>
        <p:nvSpPr>
          <p:cNvPr id="8" name="矩形 7">
            <a:extLst>
              <a:ext uri="{FF2B5EF4-FFF2-40B4-BE49-F238E27FC236}">
                <a16:creationId xmlns:a16="http://schemas.microsoft.com/office/drawing/2014/main" id="{31C54CC7-AD49-4A33-8FC3-ED52108934BA}"/>
              </a:ext>
            </a:extLst>
          </p:cNvPr>
          <p:cNvSpPr/>
          <p:nvPr/>
        </p:nvSpPr>
        <p:spPr>
          <a:xfrm>
            <a:off x="308683" y="3839574"/>
            <a:ext cx="4310237" cy="1477328"/>
          </a:xfrm>
          <a:prstGeom prst="rect">
            <a:avLst/>
          </a:prstGeom>
        </p:spPr>
        <p:txBody>
          <a:bodyPr wrap="square">
            <a:spAutoFit/>
          </a:bodyPr>
          <a:lstStyle/>
          <a:p>
            <a:r>
              <a:rPr lang="en-GB" altLang="zh-CN" dirty="0"/>
              <a:t>The bar chart with attribute of the day of week. Specifically, this chart shows the. The x-axis is the day of week of collision accidents, while the y-axis corresponds to the total number of collision accidents.</a:t>
            </a:r>
            <a:endParaRPr lang="zh-CN" altLang="zh-CN" dirty="0"/>
          </a:p>
        </p:txBody>
      </p:sp>
    </p:spTree>
    <p:extLst>
      <p:ext uri="{BB962C8B-B14F-4D97-AF65-F5344CB8AC3E}">
        <p14:creationId xmlns:p14="http://schemas.microsoft.com/office/powerpoint/2010/main" val="19911011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2289C1B2-0133-494A-90E2-B295184F1493}"/>
              </a:ext>
            </a:extLst>
          </p:cNvPr>
          <p:cNvSpPr txBox="1"/>
          <p:nvPr/>
        </p:nvSpPr>
        <p:spPr>
          <a:xfrm>
            <a:off x="507563" y="264674"/>
            <a:ext cx="9708777" cy="3908762"/>
          </a:xfrm>
          <a:prstGeom prst="rect">
            <a:avLst/>
          </a:prstGeom>
          <a:noFill/>
        </p:spPr>
        <p:txBody>
          <a:bodyPr wrap="square" rtlCol="0">
            <a:spAutoFit/>
          </a:bodyPr>
          <a:lstStyle/>
          <a:p>
            <a:pPr marL="400050" indent="-400050">
              <a:buFont typeface="+mj-lt"/>
              <a:buAutoNum type="romanUcPeriod"/>
            </a:pPr>
            <a:r>
              <a:rPr lang="en-GB" altLang="zh-CN" sz="2000" dirty="0"/>
              <a:t>The first part is based on the last chapter, which develops some basic web visualization charts, including bar chart, line chart, pie chart and the heat map for statistical analysis of basic attributes of data set from the database. </a:t>
            </a:r>
          </a:p>
          <a:p>
            <a:pPr marL="400050" indent="-400050">
              <a:buFont typeface="+mj-lt"/>
              <a:buAutoNum type="romanUcPeriod"/>
            </a:pPr>
            <a:endParaRPr lang="en-GB" altLang="zh-CN" sz="2000" dirty="0"/>
          </a:p>
          <a:p>
            <a:pPr lvl="0"/>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p:txBody>
      </p:sp>
      <p:pic>
        <p:nvPicPr>
          <p:cNvPr id="6" name="图片 5">
            <a:extLst>
              <a:ext uri="{FF2B5EF4-FFF2-40B4-BE49-F238E27FC236}">
                <a16:creationId xmlns:a16="http://schemas.microsoft.com/office/drawing/2014/main" id="{D451EEA3-840C-4627-84D1-669A3F434219}"/>
              </a:ext>
            </a:extLst>
          </p:cNvPr>
          <p:cNvPicPr/>
          <p:nvPr/>
        </p:nvPicPr>
        <p:blipFill>
          <a:blip r:embed="rId2"/>
          <a:stretch>
            <a:fillRect/>
          </a:stretch>
        </p:blipFill>
        <p:spPr>
          <a:xfrm>
            <a:off x="5964795" y="1843606"/>
            <a:ext cx="5934776" cy="3569550"/>
          </a:xfrm>
          <a:prstGeom prst="rect">
            <a:avLst/>
          </a:prstGeom>
        </p:spPr>
      </p:pic>
      <p:sp>
        <p:nvSpPr>
          <p:cNvPr id="7" name="文本框 6">
            <a:extLst>
              <a:ext uri="{FF2B5EF4-FFF2-40B4-BE49-F238E27FC236}">
                <a16:creationId xmlns:a16="http://schemas.microsoft.com/office/drawing/2014/main" id="{EE14A1D1-8BC9-4D4D-A4A0-0013E55C20D3}"/>
              </a:ext>
            </a:extLst>
          </p:cNvPr>
          <p:cNvSpPr txBox="1"/>
          <p:nvPr/>
        </p:nvSpPr>
        <p:spPr>
          <a:xfrm>
            <a:off x="163348" y="2006877"/>
            <a:ext cx="5862003" cy="2554545"/>
          </a:xfrm>
          <a:prstGeom prst="rect">
            <a:avLst/>
          </a:prstGeom>
          <a:noFill/>
        </p:spPr>
        <p:txBody>
          <a:bodyPr wrap="square" rtlCol="0">
            <a:spAutoFit/>
          </a:bodyPr>
          <a:lstStyle/>
          <a:p>
            <a:r>
              <a:rPr lang="en-GB" altLang="zh-CN" sz="2000" dirty="0"/>
              <a:t>There are four pie charts shown in figure. Data visualization analysis is respectively carried out for the four attributes of the data set, including the road type, the weather condition, the light condition and road surface condition. When moving mouse to the chart, the detailed information will display in each chart such as the number of collision and the percentage in this case.</a:t>
            </a:r>
            <a:endParaRPr lang="zh-CN" altLang="zh-CN" sz="2000" dirty="0"/>
          </a:p>
        </p:txBody>
      </p:sp>
    </p:spTree>
    <p:extLst>
      <p:ext uri="{BB962C8B-B14F-4D97-AF65-F5344CB8AC3E}">
        <p14:creationId xmlns:p14="http://schemas.microsoft.com/office/powerpoint/2010/main" val="35268677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2289C1B2-0133-494A-90E2-B295184F1493}"/>
              </a:ext>
            </a:extLst>
          </p:cNvPr>
          <p:cNvSpPr txBox="1"/>
          <p:nvPr/>
        </p:nvSpPr>
        <p:spPr>
          <a:xfrm>
            <a:off x="604453" y="131450"/>
            <a:ext cx="9708777" cy="5293757"/>
          </a:xfrm>
          <a:prstGeom prst="rect">
            <a:avLst/>
          </a:prstGeom>
          <a:noFill/>
        </p:spPr>
        <p:txBody>
          <a:bodyPr wrap="square" rtlCol="0">
            <a:spAutoFit/>
          </a:bodyPr>
          <a:lstStyle/>
          <a:p>
            <a:pPr marL="400050" indent="-400050">
              <a:buFont typeface="+mj-lt"/>
              <a:buAutoNum type="romanUcPeriod"/>
            </a:pPr>
            <a:r>
              <a:rPr lang="en-GB" altLang="zh-CN" sz="2000" dirty="0"/>
              <a:t>The first part is based on the last chapter, which develops some basic web visualization charts.</a:t>
            </a:r>
          </a:p>
          <a:p>
            <a:pPr marL="400050" indent="-400050">
              <a:buFont typeface="+mj-lt"/>
              <a:buAutoNum type="romanUcPeriod"/>
            </a:pPr>
            <a:endParaRPr lang="en-GB" altLang="zh-CN" sz="2000" dirty="0"/>
          </a:p>
          <a:p>
            <a:r>
              <a:rPr lang="en-GB" altLang="zh-CN" dirty="0"/>
              <a:t>These two maps uses longitude and latitude coordinates of the data set and Google Maps to show the spatial and geographic information of the data set, through which it can be very intuitive to determine where the accident highly occurs and other information. Figure 16 shows that more detailed information can be retrieved by zooming the mouse .</a:t>
            </a:r>
            <a:endParaRPr lang="zh-CN" altLang="zh-CN" dirty="0"/>
          </a:p>
          <a:p>
            <a:r>
              <a:rPr lang="en-GB" altLang="zh-CN" dirty="0"/>
              <a:t> </a:t>
            </a:r>
            <a:endParaRPr lang="zh-CN" altLang="zh-CN" dirty="0"/>
          </a:p>
          <a:p>
            <a:endParaRPr lang="en-GB" altLang="zh-CN" sz="2000" dirty="0"/>
          </a:p>
          <a:p>
            <a:pPr lvl="0"/>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p:txBody>
      </p:sp>
      <p:pic>
        <p:nvPicPr>
          <p:cNvPr id="4" name="图片 3">
            <a:extLst>
              <a:ext uri="{FF2B5EF4-FFF2-40B4-BE49-F238E27FC236}">
                <a16:creationId xmlns:a16="http://schemas.microsoft.com/office/drawing/2014/main" id="{212FAC87-ED2C-481C-92D7-03A90DA20B76}"/>
              </a:ext>
            </a:extLst>
          </p:cNvPr>
          <p:cNvPicPr/>
          <p:nvPr/>
        </p:nvPicPr>
        <p:blipFill>
          <a:blip r:embed="rId2"/>
          <a:stretch>
            <a:fillRect/>
          </a:stretch>
        </p:blipFill>
        <p:spPr>
          <a:xfrm>
            <a:off x="6900095" y="2398029"/>
            <a:ext cx="4950771" cy="3027178"/>
          </a:xfrm>
          <a:prstGeom prst="rect">
            <a:avLst/>
          </a:prstGeom>
        </p:spPr>
      </p:pic>
      <p:pic>
        <p:nvPicPr>
          <p:cNvPr id="5" name="图片 4">
            <a:extLst>
              <a:ext uri="{FF2B5EF4-FFF2-40B4-BE49-F238E27FC236}">
                <a16:creationId xmlns:a16="http://schemas.microsoft.com/office/drawing/2014/main" id="{8EDEAFAA-FA1A-4BF3-A202-B3BBE6618CE8}"/>
              </a:ext>
            </a:extLst>
          </p:cNvPr>
          <p:cNvPicPr/>
          <p:nvPr/>
        </p:nvPicPr>
        <p:blipFill>
          <a:blip r:embed="rId3"/>
          <a:stretch>
            <a:fillRect/>
          </a:stretch>
        </p:blipFill>
        <p:spPr>
          <a:xfrm>
            <a:off x="842322" y="2341165"/>
            <a:ext cx="5731510" cy="3257550"/>
          </a:xfrm>
          <a:prstGeom prst="rect">
            <a:avLst/>
          </a:prstGeom>
        </p:spPr>
      </p:pic>
    </p:spTree>
    <p:extLst>
      <p:ext uri="{BB962C8B-B14F-4D97-AF65-F5344CB8AC3E}">
        <p14:creationId xmlns:p14="http://schemas.microsoft.com/office/powerpoint/2010/main" val="27270924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2289C1B2-0133-494A-90E2-B295184F1493}"/>
              </a:ext>
            </a:extLst>
          </p:cNvPr>
          <p:cNvSpPr txBox="1"/>
          <p:nvPr/>
        </p:nvSpPr>
        <p:spPr>
          <a:xfrm>
            <a:off x="604453" y="131450"/>
            <a:ext cx="9708777" cy="10402848"/>
          </a:xfrm>
          <a:prstGeom prst="rect">
            <a:avLst/>
          </a:prstGeom>
          <a:noFill/>
        </p:spPr>
        <p:txBody>
          <a:bodyPr wrap="square" rtlCol="0">
            <a:spAutoFit/>
          </a:bodyPr>
          <a:lstStyle/>
          <a:p>
            <a:pPr marL="400050" indent="-400050">
              <a:buFont typeface="+mj-lt"/>
              <a:buAutoNum type="romanUcPeriod"/>
            </a:pPr>
            <a:r>
              <a:rPr lang="en-GB" altLang="zh-CN" sz="2000" dirty="0"/>
              <a:t>The second part is the comparison of the performance of the two modes, local mode and Spark mode. The local mode is that all tasks of the application will be performed locally, while the spark mode is that the computing part of the application will be transferred to the Spark cluster for execution.</a:t>
            </a:r>
          </a:p>
          <a:p>
            <a:pPr marL="400050" indent="-400050">
              <a:buFont typeface="+mj-lt"/>
              <a:buAutoNum type="romanUcPeriod"/>
            </a:pPr>
            <a:endParaRPr lang="en-GB" altLang="zh-CN" sz="2000" dirty="0"/>
          </a:p>
          <a:p>
            <a:r>
              <a:rPr lang="en-GB" altLang="zh-CN" dirty="0"/>
              <a:t>There are three web-based data visualization cases to describe the performance comparison with two modes. </a:t>
            </a:r>
            <a:endParaRPr lang="zh-CN" altLang="zh-CN" dirty="0"/>
          </a:p>
          <a:p>
            <a:r>
              <a:rPr lang="en-GB" altLang="zh-CN" dirty="0"/>
              <a:t> </a:t>
            </a:r>
            <a:endParaRPr lang="zh-CN" altLang="zh-CN" dirty="0"/>
          </a:p>
          <a:p>
            <a:r>
              <a:rPr lang="en-GB" altLang="zh-CN" dirty="0"/>
              <a:t>Case 1 is a pie chart that counts the number of accident collisions for each road type using the </a:t>
            </a:r>
            <a:r>
              <a:rPr lang="en-GB" altLang="zh-CN" dirty="0" err="1"/>
              <a:t>Road_Type</a:t>
            </a:r>
            <a:r>
              <a:rPr lang="en-GB" altLang="zh-CN" dirty="0"/>
              <a:t> column of the dataset. </a:t>
            </a:r>
          </a:p>
          <a:p>
            <a:r>
              <a:rPr lang="en-GB" altLang="zh-CN" dirty="0"/>
              <a:t> </a:t>
            </a:r>
            <a:endParaRPr lang="zh-CN" altLang="zh-CN" dirty="0"/>
          </a:p>
          <a:p>
            <a:r>
              <a:rPr lang="en-GB" altLang="zh-CN" dirty="0"/>
              <a:t>Case 2 is a bubble chart that counts the number of accident collisions, related vehicles, related casualties and the years for each every day in a week using the </a:t>
            </a:r>
            <a:r>
              <a:rPr lang="en-GB" altLang="zh-CN" dirty="0" err="1"/>
              <a:t>Day_of_Week</a:t>
            </a:r>
            <a:r>
              <a:rPr lang="en-GB" altLang="zh-CN" dirty="0"/>
              <a:t> column of the dataset. The statistical calculation code of this case is similar with the case 1 and the meaning of case 2 is to add some more information in one chart to check the difference to the case 1.</a:t>
            </a:r>
            <a:endParaRPr lang="zh-CN" altLang="zh-CN" dirty="0"/>
          </a:p>
          <a:p>
            <a:r>
              <a:rPr lang="en-GB" altLang="zh-CN" dirty="0"/>
              <a:t> </a:t>
            </a:r>
            <a:endParaRPr lang="zh-CN" altLang="zh-CN" dirty="0"/>
          </a:p>
          <a:p>
            <a:r>
              <a:rPr lang="en-GB" altLang="zh-CN" dirty="0"/>
              <a:t>Case 3 is also a bubble chart that similarly counts the number of related vehicles. Especially, the difference between case 3 and case 2 is that case 3 uses the </a:t>
            </a:r>
            <a:r>
              <a:rPr lang="en-GB" altLang="zh-CN" dirty="0" err="1"/>
              <a:t>Accident_Severity</a:t>
            </a:r>
            <a:r>
              <a:rPr lang="en-GB" altLang="zh-CN" dirty="0"/>
              <a:t> as the weight value to identify the size of each bubble and the weight value will lead to much more computing works of the program, which means there are more computing codes after querying data from database. Under the local mode, these computing works will spend more time than case 2, while under the Spark mode, these computing works will also be executed on the Spark platform.</a:t>
            </a:r>
            <a:endParaRPr lang="zh-CN" altLang="zh-CN" dirty="0"/>
          </a:p>
          <a:p>
            <a:endParaRPr lang="en-GB" altLang="zh-CN" sz="2000" dirty="0"/>
          </a:p>
          <a:p>
            <a:pPr marL="400050" indent="-400050">
              <a:buFont typeface="+mj-lt"/>
              <a:buAutoNum type="romanUcPeriod"/>
            </a:pPr>
            <a:endParaRPr lang="en-GB" altLang="zh-CN" sz="2000" dirty="0"/>
          </a:p>
          <a:p>
            <a:r>
              <a:rPr lang="en-GB" altLang="zh-CN" dirty="0"/>
              <a:t> </a:t>
            </a:r>
            <a:endParaRPr lang="zh-CN" altLang="zh-CN" dirty="0"/>
          </a:p>
          <a:p>
            <a:endParaRPr lang="en-GB" altLang="zh-CN" sz="2000" dirty="0"/>
          </a:p>
          <a:p>
            <a:pPr lvl="0"/>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p:txBody>
      </p:sp>
    </p:spTree>
    <p:extLst>
      <p:ext uri="{BB962C8B-B14F-4D97-AF65-F5344CB8AC3E}">
        <p14:creationId xmlns:p14="http://schemas.microsoft.com/office/powerpoint/2010/main" val="24337605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2289C1B2-0133-494A-90E2-B295184F1493}"/>
              </a:ext>
            </a:extLst>
          </p:cNvPr>
          <p:cNvSpPr txBox="1"/>
          <p:nvPr/>
        </p:nvSpPr>
        <p:spPr>
          <a:xfrm>
            <a:off x="685992" y="271231"/>
            <a:ext cx="9708777" cy="461665"/>
          </a:xfrm>
          <a:prstGeom prst="rect">
            <a:avLst/>
          </a:prstGeom>
          <a:noFill/>
        </p:spPr>
        <p:txBody>
          <a:bodyPr wrap="square" rtlCol="0">
            <a:spAutoFit/>
          </a:bodyPr>
          <a:lstStyle/>
          <a:p>
            <a:r>
              <a:rPr lang="en-GB" altLang="zh-CN" sz="2400" b="1" dirty="0"/>
              <a:t>Case 1: Pie chart with less computing works</a:t>
            </a:r>
            <a:endParaRPr lang="zh-CN" altLang="zh-CN" sz="2400" dirty="0"/>
          </a:p>
        </p:txBody>
      </p:sp>
      <p:pic>
        <p:nvPicPr>
          <p:cNvPr id="6" name="图片 5">
            <a:extLst>
              <a:ext uri="{FF2B5EF4-FFF2-40B4-BE49-F238E27FC236}">
                <a16:creationId xmlns:a16="http://schemas.microsoft.com/office/drawing/2014/main" id="{C4B8B153-6786-40E9-895E-307A936152BD}"/>
              </a:ext>
            </a:extLst>
          </p:cNvPr>
          <p:cNvPicPr/>
          <p:nvPr/>
        </p:nvPicPr>
        <p:blipFill>
          <a:blip r:embed="rId2"/>
          <a:stretch>
            <a:fillRect/>
          </a:stretch>
        </p:blipFill>
        <p:spPr>
          <a:xfrm>
            <a:off x="185111" y="3067382"/>
            <a:ext cx="5575027" cy="3607155"/>
          </a:xfrm>
          <a:prstGeom prst="rect">
            <a:avLst/>
          </a:prstGeom>
        </p:spPr>
      </p:pic>
      <p:pic>
        <p:nvPicPr>
          <p:cNvPr id="7" name="图片 6">
            <a:extLst>
              <a:ext uri="{FF2B5EF4-FFF2-40B4-BE49-F238E27FC236}">
                <a16:creationId xmlns:a16="http://schemas.microsoft.com/office/drawing/2014/main" id="{1C9260DC-7BB1-4257-B469-CCEC637C6CED}"/>
              </a:ext>
            </a:extLst>
          </p:cNvPr>
          <p:cNvPicPr/>
          <p:nvPr/>
        </p:nvPicPr>
        <p:blipFill>
          <a:blip r:embed="rId3"/>
          <a:stretch>
            <a:fillRect/>
          </a:stretch>
        </p:blipFill>
        <p:spPr>
          <a:xfrm>
            <a:off x="5886082" y="885724"/>
            <a:ext cx="5731510" cy="1079500"/>
          </a:xfrm>
          <a:prstGeom prst="rect">
            <a:avLst/>
          </a:prstGeom>
        </p:spPr>
      </p:pic>
      <p:pic>
        <p:nvPicPr>
          <p:cNvPr id="9" name="图片 8">
            <a:extLst>
              <a:ext uri="{FF2B5EF4-FFF2-40B4-BE49-F238E27FC236}">
                <a16:creationId xmlns:a16="http://schemas.microsoft.com/office/drawing/2014/main" id="{78A9EA0A-81DA-4B7F-B798-4B7B77FE16BD}"/>
              </a:ext>
            </a:extLst>
          </p:cNvPr>
          <p:cNvPicPr/>
          <p:nvPr/>
        </p:nvPicPr>
        <p:blipFill>
          <a:blip r:embed="rId4"/>
          <a:stretch>
            <a:fillRect/>
          </a:stretch>
        </p:blipFill>
        <p:spPr>
          <a:xfrm>
            <a:off x="5886082" y="2024060"/>
            <a:ext cx="5731510" cy="2437130"/>
          </a:xfrm>
          <a:prstGeom prst="rect">
            <a:avLst/>
          </a:prstGeom>
        </p:spPr>
      </p:pic>
      <p:graphicFrame>
        <p:nvGraphicFramePr>
          <p:cNvPr id="2" name="表格 1">
            <a:extLst>
              <a:ext uri="{FF2B5EF4-FFF2-40B4-BE49-F238E27FC236}">
                <a16:creationId xmlns:a16="http://schemas.microsoft.com/office/drawing/2014/main" id="{0461F731-E9D2-41D2-B23A-FB3290CE61F3}"/>
              </a:ext>
            </a:extLst>
          </p:cNvPr>
          <p:cNvGraphicFramePr>
            <a:graphicFrameLocks noGrp="1"/>
          </p:cNvGraphicFramePr>
          <p:nvPr>
            <p:extLst>
              <p:ext uri="{D42A27DB-BD31-4B8C-83A1-F6EECF244321}">
                <p14:modId xmlns:p14="http://schemas.microsoft.com/office/powerpoint/2010/main" val="647231371"/>
              </p:ext>
            </p:extLst>
          </p:nvPr>
        </p:nvGraphicFramePr>
        <p:xfrm>
          <a:off x="5886082" y="4520026"/>
          <a:ext cx="5668010" cy="914400"/>
        </p:xfrm>
        <a:graphic>
          <a:graphicData uri="http://schemas.openxmlformats.org/drawingml/2006/table">
            <a:tbl>
              <a:tblPr firstRow="1" firstCol="1" bandRow="1">
                <a:tableStyleId>{5C22544A-7EE6-4342-B048-85BDC9FD1C3A}</a:tableStyleId>
              </a:tblPr>
              <a:tblGrid>
                <a:gridCol w="987425">
                  <a:extLst>
                    <a:ext uri="{9D8B030D-6E8A-4147-A177-3AD203B41FA5}">
                      <a16:colId xmlns:a16="http://schemas.microsoft.com/office/drawing/2014/main" val="1618239202"/>
                    </a:ext>
                  </a:extLst>
                </a:gridCol>
                <a:gridCol w="899795">
                  <a:extLst>
                    <a:ext uri="{9D8B030D-6E8A-4147-A177-3AD203B41FA5}">
                      <a16:colId xmlns:a16="http://schemas.microsoft.com/office/drawing/2014/main" val="694265216"/>
                    </a:ext>
                  </a:extLst>
                </a:gridCol>
                <a:gridCol w="900430">
                  <a:extLst>
                    <a:ext uri="{9D8B030D-6E8A-4147-A177-3AD203B41FA5}">
                      <a16:colId xmlns:a16="http://schemas.microsoft.com/office/drawing/2014/main" val="3356503067"/>
                    </a:ext>
                  </a:extLst>
                </a:gridCol>
                <a:gridCol w="899795">
                  <a:extLst>
                    <a:ext uri="{9D8B030D-6E8A-4147-A177-3AD203B41FA5}">
                      <a16:colId xmlns:a16="http://schemas.microsoft.com/office/drawing/2014/main" val="2712570346"/>
                    </a:ext>
                  </a:extLst>
                </a:gridCol>
                <a:gridCol w="989965">
                  <a:extLst>
                    <a:ext uri="{9D8B030D-6E8A-4147-A177-3AD203B41FA5}">
                      <a16:colId xmlns:a16="http://schemas.microsoft.com/office/drawing/2014/main" val="632626616"/>
                    </a:ext>
                  </a:extLst>
                </a:gridCol>
                <a:gridCol w="990600">
                  <a:extLst>
                    <a:ext uri="{9D8B030D-6E8A-4147-A177-3AD203B41FA5}">
                      <a16:colId xmlns:a16="http://schemas.microsoft.com/office/drawing/2014/main" val="791795"/>
                    </a:ext>
                  </a:extLst>
                </a:gridCol>
              </a:tblGrid>
              <a:tr h="0">
                <a:tc>
                  <a:txBody>
                    <a:bodyPr/>
                    <a:lstStyle/>
                    <a:p>
                      <a:pPr algn="ctr">
                        <a:spcAft>
                          <a:spcPts val="0"/>
                        </a:spcAft>
                      </a:pPr>
                      <a:r>
                        <a:rPr lang="en-GB" sz="1200">
                          <a:effectLst/>
                        </a:rPr>
                        <a:t> </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1</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3</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4</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5</a:t>
                      </a:r>
                      <a:endParaRPr lang="zh-C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931582516"/>
                  </a:ext>
                </a:extLst>
              </a:tr>
              <a:tr h="0">
                <a:tc>
                  <a:txBody>
                    <a:bodyPr/>
                    <a:lstStyle/>
                    <a:p>
                      <a:pPr algn="ctr">
                        <a:spcAft>
                          <a:spcPts val="0"/>
                        </a:spcAft>
                      </a:pPr>
                      <a:r>
                        <a:rPr lang="en-GB" sz="1200">
                          <a:effectLst/>
                        </a:rPr>
                        <a:t>Local mode</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2.33s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2.07s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1.84s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1.87s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2.08s</a:t>
                      </a:r>
                      <a:endParaRPr lang="zh-C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385585831"/>
                  </a:ext>
                </a:extLst>
              </a:tr>
              <a:tr h="0">
                <a:tc>
                  <a:txBody>
                    <a:bodyPr/>
                    <a:lstStyle/>
                    <a:p>
                      <a:pPr algn="ctr">
                        <a:spcAft>
                          <a:spcPts val="0"/>
                        </a:spcAft>
                      </a:pPr>
                      <a:r>
                        <a:rPr lang="en-GB" sz="1200">
                          <a:effectLst/>
                        </a:rPr>
                        <a:t>Spark mode</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48ms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24ms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15ms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10ms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13ms</a:t>
                      </a:r>
                      <a:endParaRPr lang="zh-C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830687098"/>
                  </a:ext>
                </a:extLst>
              </a:tr>
              <a:tr h="0">
                <a:tc>
                  <a:txBody>
                    <a:bodyPr/>
                    <a:lstStyle/>
                    <a:p>
                      <a:pPr algn="ctr">
                        <a:spcAft>
                          <a:spcPts val="0"/>
                        </a:spcAft>
                      </a:pPr>
                      <a:r>
                        <a:rPr lang="en-GB" sz="1200">
                          <a:effectLst/>
                        </a:rPr>
                        <a:t>Computing on the Spark</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dirty="0">
                          <a:effectLst/>
                        </a:rPr>
                        <a:t>31s</a:t>
                      </a:r>
                      <a:endParaRPr lang="zh-CN"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25s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28s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23s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dirty="0">
                          <a:effectLst/>
                        </a:rPr>
                        <a:t>25s</a:t>
                      </a:r>
                      <a:endParaRPr lang="zh-CN"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817209318"/>
                  </a:ext>
                </a:extLst>
              </a:tr>
            </a:tbl>
          </a:graphicData>
        </a:graphic>
      </p:graphicFrame>
      <p:sp>
        <p:nvSpPr>
          <p:cNvPr id="10" name="矩形 9">
            <a:extLst>
              <a:ext uri="{FF2B5EF4-FFF2-40B4-BE49-F238E27FC236}">
                <a16:creationId xmlns:a16="http://schemas.microsoft.com/office/drawing/2014/main" id="{7BE1C12F-5C3D-4F91-86FB-C2A7E819E390}"/>
              </a:ext>
            </a:extLst>
          </p:cNvPr>
          <p:cNvSpPr/>
          <p:nvPr/>
        </p:nvSpPr>
        <p:spPr>
          <a:xfrm>
            <a:off x="185111" y="1365059"/>
            <a:ext cx="5472810" cy="1200329"/>
          </a:xfrm>
          <a:prstGeom prst="rect">
            <a:avLst/>
          </a:prstGeom>
        </p:spPr>
        <p:txBody>
          <a:bodyPr wrap="square">
            <a:spAutoFit/>
          </a:bodyPr>
          <a:lstStyle/>
          <a:p>
            <a:r>
              <a:rPr lang="en-GB" altLang="zh-CN" kern="0" dirty="0">
                <a:latin typeface="Times New Roman" panose="02020603050405020304" pitchFamily="18" charset="0"/>
                <a:ea typeface="等线" panose="02010600030101010101" pitchFamily="2" charset="-122"/>
              </a:rPr>
              <a:t>Through this comparison, the Spark mode computing on the Spark platform can obviously improve the loading performance of data visualization, but the computing job on the Spark platform spent too much time.</a:t>
            </a:r>
            <a:endParaRPr lang="zh-CN" altLang="en-US" dirty="0"/>
          </a:p>
        </p:txBody>
      </p:sp>
    </p:spTree>
    <p:extLst>
      <p:ext uri="{BB962C8B-B14F-4D97-AF65-F5344CB8AC3E}">
        <p14:creationId xmlns:p14="http://schemas.microsoft.com/office/powerpoint/2010/main" val="36352356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2289C1B2-0133-494A-90E2-B295184F1493}"/>
              </a:ext>
            </a:extLst>
          </p:cNvPr>
          <p:cNvSpPr txBox="1"/>
          <p:nvPr/>
        </p:nvSpPr>
        <p:spPr>
          <a:xfrm>
            <a:off x="278297" y="103707"/>
            <a:ext cx="9708777" cy="830997"/>
          </a:xfrm>
          <a:prstGeom prst="rect">
            <a:avLst/>
          </a:prstGeom>
          <a:noFill/>
        </p:spPr>
        <p:txBody>
          <a:bodyPr wrap="square" rtlCol="0">
            <a:spAutoFit/>
          </a:bodyPr>
          <a:lstStyle/>
          <a:p>
            <a:r>
              <a:rPr lang="en-GB" altLang="zh-CN" sz="2400" b="1" dirty="0"/>
              <a:t>Case 2: Bubble chart with less computing works but more information of the data set</a:t>
            </a:r>
            <a:endParaRPr lang="zh-CN" altLang="zh-CN" sz="2400" dirty="0"/>
          </a:p>
        </p:txBody>
      </p:sp>
      <p:sp>
        <p:nvSpPr>
          <p:cNvPr id="10" name="矩形 9">
            <a:extLst>
              <a:ext uri="{FF2B5EF4-FFF2-40B4-BE49-F238E27FC236}">
                <a16:creationId xmlns:a16="http://schemas.microsoft.com/office/drawing/2014/main" id="{7BE1C12F-5C3D-4F91-86FB-C2A7E819E390}"/>
              </a:ext>
            </a:extLst>
          </p:cNvPr>
          <p:cNvSpPr/>
          <p:nvPr/>
        </p:nvSpPr>
        <p:spPr>
          <a:xfrm>
            <a:off x="185111" y="934704"/>
            <a:ext cx="5472810" cy="2031325"/>
          </a:xfrm>
          <a:prstGeom prst="rect">
            <a:avLst/>
          </a:prstGeom>
        </p:spPr>
        <p:txBody>
          <a:bodyPr wrap="square">
            <a:spAutoFit/>
          </a:bodyPr>
          <a:lstStyle/>
          <a:p>
            <a:r>
              <a:rPr lang="en-GB" altLang="zh-CN" dirty="0"/>
              <a:t>Through the table, the ‘Spark mode’ means loading time after the computing on Spark, which is much less than the ‘Local mode’. In other word, ‘Spark mode’ can improve the performance on loading data. However, same as case 2, the time consuming on the Spark is still much more. Therefore, it is concluded that the optimization of spark mode is not obvious as well.</a:t>
            </a:r>
            <a:endParaRPr lang="zh-CN" altLang="zh-CN" dirty="0"/>
          </a:p>
        </p:txBody>
      </p:sp>
      <p:pic>
        <p:nvPicPr>
          <p:cNvPr id="8" name="图片 7">
            <a:extLst>
              <a:ext uri="{FF2B5EF4-FFF2-40B4-BE49-F238E27FC236}">
                <a16:creationId xmlns:a16="http://schemas.microsoft.com/office/drawing/2014/main" id="{4775712B-F4D9-407D-B04B-CBB72573C309}"/>
              </a:ext>
            </a:extLst>
          </p:cNvPr>
          <p:cNvPicPr/>
          <p:nvPr/>
        </p:nvPicPr>
        <p:blipFill>
          <a:blip r:embed="rId2"/>
          <a:stretch>
            <a:fillRect/>
          </a:stretch>
        </p:blipFill>
        <p:spPr>
          <a:xfrm>
            <a:off x="185111" y="3111336"/>
            <a:ext cx="5731510" cy="3361055"/>
          </a:xfrm>
          <a:prstGeom prst="rect">
            <a:avLst/>
          </a:prstGeom>
        </p:spPr>
      </p:pic>
      <p:pic>
        <p:nvPicPr>
          <p:cNvPr id="12" name="图片 11">
            <a:extLst>
              <a:ext uri="{FF2B5EF4-FFF2-40B4-BE49-F238E27FC236}">
                <a16:creationId xmlns:a16="http://schemas.microsoft.com/office/drawing/2014/main" id="{E9187533-486A-4C12-A335-7D95EE2E91B3}"/>
              </a:ext>
            </a:extLst>
          </p:cNvPr>
          <p:cNvPicPr/>
          <p:nvPr/>
        </p:nvPicPr>
        <p:blipFill>
          <a:blip r:embed="rId3"/>
          <a:stretch>
            <a:fillRect/>
          </a:stretch>
        </p:blipFill>
        <p:spPr>
          <a:xfrm>
            <a:off x="5990918" y="2246381"/>
            <a:ext cx="5731510" cy="747260"/>
          </a:xfrm>
          <a:prstGeom prst="rect">
            <a:avLst/>
          </a:prstGeom>
        </p:spPr>
      </p:pic>
      <p:pic>
        <p:nvPicPr>
          <p:cNvPr id="13" name="图片 12">
            <a:extLst>
              <a:ext uri="{FF2B5EF4-FFF2-40B4-BE49-F238E27FC236}">
                <a16:creationId xmlns:a16="http://schemas.microsoft.com/office/drawing/2014/main" id="{882CA718-8DAE-4873-AEBE-6CCD025C9A97}"/>
              </a:ext>
            </a:extLst>
          </p:cNvPr>
          <p:cNvPicPr/>
          <p:nvPr/>
        </p:nvPicPr>
        <p:blipFill>
          <a:blip r:embed="rId4"/>
          <a:stretch>
            <a:fillRect/>
          </a:stretch>
        </p:blipFill>
        <p:spPr>
          <a:xfrm>
            <a:off x="5990918" y="3200717"/>
            <a:ext cx="5731510" cy="829632"/>
          </a:xfrm>
          <a:prstGeom prst="rect">
            <a:avLst/>
          </a:prstGeom>
        </p:spPr>
      </p:pic>
      <p:graphicFrame>
        <p:nvGraphicFramePr>
          <p:cNvPr id="4" name="表格 3">
            <a:extLst>
              <a:ext uri="{FF2B5EF4-FFF2-40B4-BE49-F238E27FC236}">
                <a16:creationId xmlns:a16="http://schemas.microsoft.com/office/drawing/2014/main" id="{7D1698C4-130F-4DCD-8FA6-65603E26A7E4}"/>
              </a:ext>
            </a:extLst>
          </p:cNvPr>
          <p:cNvGraphicFramePr>
            <a:graphicFrameLocks noGrp="1"/>
          </p:cNvGraphicFramePr>
          <p:nvPr/>
        </p:nvGraphicFramePr>
        <p:xfrm>
          <a:off x="5977900" y="4184776"/>
          <a:ext cx="5757545" cy="914400"/>
        </p:xfrm>
        <a:graphic>
          <a:graphicData uri="http://schemas.openxmlformats.org/drawingml/2006/table">
            <a:tbl>
              <a:tblPr firstRow="1" firstCol="1" bandRow="1">
                <a:tableStyleId>{5C22544A-7EE6-4342-B048-85BDC9FD1C3A}</a:tableStyleId>
              </a:tblPr>
              <a:tblGrid>
                <a:gridCol w="1167130">
                  <a:extLst>
                    <a:ext uri="{9D8B030D-6E8A-4147-A177-3AD203B41FA5}">
                      <a16:colId xmlns:a16="http://schemas.microsoft.com/office/drawing/2014/main" val="946709940"/>
                    </a:ext>
                  </a:extLst>
                </a:gridCol>
                <a:gridCol w="810260">
                  <a:extLst>
                    <a:ext uri="{9D8B030D-6E8A-4147-A177-3AD203B41FA5}">
                      <a16:colId xmlns:a16="http://schemas.microsoft.com/office/drawing/2014/main" val="2957103261"/>
                    </a:ext>
                  </a:extLst>
                </a:gridCol>
                <a:gridCol w="899795">
                  <a:extLst>
                    <a:ext uri="{9D8B030D-6E8A-4147-A177-3AD203B41FA5}">
                      <a16:colId xmlns:a16="http://schemas.microsoft.com/office/drawing/2014/main" val="372461389"/>
                    </a:ext>
                  </a:extLst>
                </a:gridCol>
                <a:gridCol w="900430">
                  <a:extLst>
                    <a:ext uri="{9D8B030D-6E8A-4147-A177-3AD203B41FA5}">
                      <a16:colId xmlns:a16="http://schemas.microsoft.com/office/drawing/2014/main" val="1027689867"/>
                    </a:ext>
                  </a:extLst>
                </a:gridCol>
                <a:gridCol w="989965">
                  <a:extLst>
                    <a:ext uri="{9D8B030D-6E8A-4147-A177-3AD203B41FA5}">
                      <a16:colId xmlns:a16="http://schemas.microsoft.com/office/drawing/2014/main" val="1592403285"/>
                    </a:ext>
                  </a:extLst>
                </a:gridCol>
                <a:gridCol w="989965">
                  <a:extLst>
                    <a:ext uri="{9D8B030D-6E8A-4147-A177-3AD203B41FA5}">
                      <a16:colId xmlns:a16="http://schemas.microsoft.com/office/drawing/2014/main" val="1429520294"/>
                    </a:ext>
                  </a:extLst>
                </a:gridCol>
              </a:tblGrid>
              <a:tr h="0">
                <a:tc>
                  <a:txBody>
                    <a:bodyPr/>
                    <a:lstStyle/>
                    <a:p>
                      <a:pPr algn="ctr">
                        <a:spcAft>
                          <a:spcPts val="0"/>
                        </a:spcAft>
                      </a:pPr>
                      <a:r>
                        <a:rPr lang="en-GB" sz="1200">
                          <a:effectLst/>
                        </a:rPr>
                        <a:t> </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1</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3</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4</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5</a:t>
                      </a:r>
                      <a:endParaRPr lang="zh-C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44710752"/>
                  </a:ext>
                </a:extLst>
              </a:tr>
              <a:tr h="0">
                <a:tc>
                  <a:txBody>
                    <a:bodyPr/>
                    <a:lstStyle/>
                    <a:p>
                      <a:pPr algn="ctr">
                        <a:spcAft>
                          <a:spcPts val="0"/>
                        </a:spcAft>
                      </a:pPr>
                      <a:r>
                        <a:rPr lang="en-GB" sz="1200">
                          <a:effectLst/>
                        </a:rPr>
                        <a:t>Local mode</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2.85s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2.97s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2.85s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3.01s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2.76s</a:t>
                      </a:r>
                      <a:endParaRPr lang="zh-C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500664725"/>
                  </a:ext>
                </a:extLst>
              </a:tr>
              <a:tr h="0">
                <a:tc>
                  <a:txBody>
                    <a:bodyPr/>
                    <a:lstStyle/>
                    <a:p>
                      <a:pPr algn="ctr">
                        <a:spcAft>
                          <a:spcPts val="0"/>
                        </a:spcAft>
                      </a:pPr>
                      <a:r>
                        <a:rPr lang="en-GB" sz="1200">
                          <a:effectLst/>
                        </a:rPr>
                        <a:t>Spark mode</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14ms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25ms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14ms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20ms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18ms</a:t>
                      </a:r>
                      <a:endParaRPr lang="zh-C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878170666"/>
                  </a:ext>
                </a:extLst>
              </a:tr>
              <a:tr h="0">
                <a:tc>
                  <a:txBody>
                    <a:bodyPr/>
                    <a:lstStyle/>
                    <a:p>
                      <a:pPr algn="ctr">
                        <a:spcAft>
                          <a:spcPts val="0"/>
                        </a:spcAft>
                      </a:pPr>
                      <a:r>
                        <a:rPr lang="en-GB" sz="1200">
                          <a:effectLst/>
                        </a:rPr>
                        <a:t>Computing on the Spark</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42s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45s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43s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46s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dirty="0">
                          <a:effectLst/>
                        </a:rPr>
                        <a:t>41s</a:t>
                      </a:r>
                      <a:endParaRPr lang="zh-CN"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684730602"/>
                  </a:ext>
                </a:extLst>
              </a:tr>
            </a:tbl>
          </a:graphicData>
        </a:graphic>
      </p:graphicFrame>
    </p:spTree>
    <p:extLst>
      <p:ext uri="{BB962C8B-B14F-4D97-AF65-F5344CB8AC3E}">
        <p14:creationId xmlns:p14="http://schemas.microsoft.com/office/powerpoint/2010/main" val="9870770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2289C1B2-0133-494A-90E2-B295184F1493}"/>
              </a:ext>
            </a:extLst>
          </p:cNvPr>
          <p:cNvSpPr txBox="1"/>
          <p:nvPr/>
        </p:nvSpPr>
        <p:spPr>
          <a:xfrm>
            <a:off x="234031" y="161949"/>
            <a:ext cx="9708777" cy="830997"/>
          </a:xfrm>
          <a:prstGeom prst="rect">
            <a:avLst/>
          </a:prstGeom>
          <a:noFill/>
        </p:spPr>
        <p:txBody>
          <a:bodyPr wrap="square" rtlCol="0">
            <a:spAutoFit/>
          </a:bodyPr>
          <a:lstStyle/>
          <a:p>
            <a:r>
              <a:rPr lang="en-GB" altLang="zh-CN" sz="2400" b="1"/>
              <a:t>Case </a:t>
            </a:r>
            <a:r>
              <a:rPr lang="en-GB" altLang="zh-CN" sz="2400" b="1" dirty="0"/>
              <a:t>3: Bubble chart with more computing works</a:t>
            </a:r>
            <a:endParaRPr lang="zh-CN" altLang="zh-CN" sz="2400" dirty="0"/>
          </a:p>
          <a:p>
            <a:endParaRPr lang="zh-CN" altLang="zh-CN" sz="2400" dirty="0"/>
          </a:p>
        </p:txBody>
      </p:sp>
      <p:sp>
        <p:nvSpPr>
          <p:cNvPr id="10" name="矩形 9">
            <a:extLst>
              <a:ext uri="{FF2B5EF4-FFF2-40B4-BE49-F238E27FC236}">
                <a16:creationId xmlns:a16="http://schemas.microsoft.com/office/drawing/2014/main" id="{7BE1C12F-5C3D-4F91-86FB-C2A7E819E390}"/>
              </a:ext>
            </a:extLst>
          </p:cNvPr>
          <p:cNvSpPr/>
          <p:nvPr/>
        </p:nvSpPr>
        <p:spPr>
          <a:xfrm>
            <a:off x="211899" y="860688"/>
            <a:ext cx="5472810" cy="2031325"/>
          </a:xfrm>
          <a:prstGeom prst="rect">
            <a:avLst/>
          </a:prstGeom>
        </p:spPr>
        <p:txBody>
          <a:bodyPr wrap="square">
            <a:spAutoFit/>
          </a:bodyPr>
          <a:lstStyle/>
          <a:p>
            <a:r>
              <a:rPr lang="en-GB" altLang="zh-CN" dirty="0"/>
              <a:t>This case shows that after the computing on the Spark platform, spark mode was very quick to load the data compared with the local mode. What is more, the time consuming of spark mode has also increased slightly compared to the case 2, while the time consuming of local mode with more computing works has increased extremely in last two cases.</a:t>
            </a:r>
            <a:endParaRPr lang="zh-CN" altLang="en-US" dirty="0"/>
          </a:p>
        </p:txBody>
      </p:sp>
      <p:pic>
        <p:nvPicPr>
          <p:cNvPr id="14" name="图片 13">
            <a:extLst>
              <a:ext uri="{FF2B5EF4-FFF2-40B4-BE49-F238E27FC236}">
                <a16:creationId xmlns:a16="http://schemas.microsoft.com/office/drawing/2014/main" id="{0D89C1FF-3851-4EBA-AE14-3AD1E2674365}"/>
              </a:ext>
            </a:extLst>
          </p:cNvPr>
          <p:cNvPicPr/>
          <p:nvPr/>
        </p:nvPicPr>
        <p:blipFill>
          <a:blip r:embed="rId2"/>
          <a:stretch>
            <a:fillRect/>
          </a:stretch>
        </p:blipFill>
        <p:spPr>
          <a:xfrm>
            <a:off x="211899" y="3082513"/>
            <a:ext cx="5534933" cy="3331885"/>
          </a:xfrm>
          <a:prstGeom prst="rect">
            <a:avLst/>
          </a:prstGeom>
        </p:spPr>
      </p:pic>
      <p:pic>
        <p:nvPicPr>
          <p:cNvPr id="5" name="图片 4">
            <a:extLst>
              <a:ext uri="{FF2B5EF4-FFF2-40B4-BE49-F238E27FC236}">
                <a16:creationId xmlns:a16="http://schemas.microsoft.com/office/drawing/2014/main" id="{78853F03-0997-47B1-9A11-070B9004F202}"/>
              </a:ext>
            </a:extLst>
          </p:cNvPr>
          <p:cNvPicPr>
            <a:picLocks noChangeAspect="1"/>
          </p:cNvPicPr>
          <p:nvPr/>
        </p:nvPicPr>
        <p:blipFill>
          <a:blip r:embed="rId3"/>
          <a:stretch>
            <a:fillRect/>
          </a:stretch>
        </p:blipFill>
        <p:spPr>
          <a:xfrm>
            <a:off x="5880858" y="1588087"/>
            <a:ext cx="5605565" cy="1539586"/>
          </a:xfrm>
          <a:prstGeom prst="rect">
            <a:avLst/>
          </a:prstGeom>
        </p:spPr>
      </p:pic>
      <p:pic>
        <p:nvPicPr>
          <p:cNvPr id="15" name="图片 14">
            <a:extLst>
              <a:ext uri="{FF2B5EF4-FFF2-40B4-BE49-F238E27FC236}">
                <a16:creationId xmlns:a16="http://schemas.microsoft.com/office/drawing/2014/main" id="{1D55DA7F-3B89-473B-801F-B0D335520993}"/>
              </a:ext>
            </a:extLst>
          </p:cNvPr>
          <p:cNvPicPr/>
          <p:nvPr/>
        </p:nvPicPr>
        <p:blipFill>
          <a:blip r:embed="rId4"/>
          <a:stretch>
            <a:fillRect/>
          </a:stretch>
        </p:blipFill>
        <p:spPr>
          <a:xfrm>
            <a:off x="5880858" y="3521229"/>
            <a:ext cx="5731510" cy="1003840"/>
          </a:xfrm>
          <a:prstGeom prst="rect">
            <a:avLst/>
          </a:prstGeom>
        </p:spPr>
      </p:pic>
      <p:graphicFrame>
        <p:nvGraphicFramePr>
          <p:cNvPr id="16" name="表格 15">
            <a:extLst>
              <a:ext uri="{FF2B5EF4-FFF2-40B4-BE49-F238E27FC236}">
                <a16:creationId xmlns:a16="http://schemas.microsoft.com/office/drawing/2014/main" id="{D1C209E6-5C32-44ED-9878-E3A8DF8D519E}"/>
              </a:ext>
            </a:extLst>
          </p:cNvPr>
          <p:cNvGraphicFramePr>
            <a:graphicFrameLocks noGrp="1"/>
          </p:cNvGraphicFramePr>
          <p:nvPr>
            <p:extLst>
              <p:ext uri="{D42A27DB-BD31-4B8C-83A1-F6EECF244321}">
                <p14:modId xmlns:p14="http://schemas.microsoft.com/office/powerpoint/2010/main" val="1517673711"/>
              </p:ext>
            </p:extLst>
          </p:nvPr>
        </p:nvGraphicFramePr>
        <p:xfrm>
          <a:off x="5881386" y="4918626"/>
          <a:ext cx="5668010" cy="1138545"/>
        </p:xfrm>
        <a:graphic>
          <a:graphicData uri="http://schemas.openxmlformats.org/drawingml/2006/table">
            <a:tbl>
              <a:tblPr firstRow="1" firstCol="1" bandRow="1">
                <a:tableStyleId>{5C22544A-7EE6-4342-B048-85BDC9FD1C3A}</a:tableStyleId>
              </a:tblPr>
              <a:tblGrid>
                <a:gridCol w="987425">
                  <a:extLst>
                    <a:ext uri="{9D8B030D-6E8A-4147-A177-3AD203B41FA5}">
                      <a16:colId xmlns:a16="http://schemas.microsoft.com/office/drawing/2014/main" val="1280089822"/>
                    </a:ext>
                  </a:extLst>
                </a:gridCol>
                <a:gridCol w="989965">
                  <a:extLst>
                    <a:ext uri="{9D8B030D-6E8A-4147-A177-3AD203B41FA5}">
                      <a16:colId xmlns:a16="http://schemas.microsoft.com/office/drawing/2014/main" val="3356822898"/>
                    </a:ext>
                  </a:extLst>
                </a:gridCol>
                <a:gridCol w="899795">
                  <a:extLst>
                    <a:ext uri="{9D8B030D-6E8A-4147-A177-3AD203B41FA5}">
                      <a16:colId xmlns:a16="http://schemas.microsoft.com/office/drawing/2014/main" val="155146520"/>
                    </a:ext>
                  </a:extLst>
                </a:gridCol>
                <a:gridCol w="900430">
                  <a:extLst>
                    <a:ext uri="{9D8B030D-6E8A-4147-A177-3AD203B41FA5}">
                      <a16:colId xmlns:a16="http://schemas.microsoft.com/office/drawing/2014/main" val="2202877789"/>
                    </a:ext>
                  </a:extLst>
                </a:gridCol>
                <a:gridCol w="899795">
                  <a:extLst>
                    <a:ext uri="{9D8B030D-6E8A-4147-A177-3AD203B41FA5}">
                      <a16:colId xmlns:a16="http://schemas.microsoft.com/office/drawing/2014/main" val="1666567469"/>
                    </a:ext>
                  </a:extLst>
                </a:gridCol>
                <a:gridCol w="990600">
                  <a:extLst>
                    <a:ext uri="{9D8B030D-6E8A-4147-A177-3AD203B41FA5}">
                      <a16:colId xmlns:a16="http://schemas.microsoft.com/office/drawing/2014/main" val="2264917698"/>
                    </a:ext>
                  </a:extLst>
                </a:gridCol>
              </a:tblGrid>
              <a:tr h="227709">
                <a:tc>
                  <a:txBody>
                    <a:bodyPr/>
                    <a:lstStyle/>
                    <a:p>
                      <a:pPr algn="ctr">
                        <a:spcAft>
                          <a:spcPts val="0"/>
                        </a:spcAft>
                      </a:pPr>
                      <a:r>
                        <a:rPr lang="en-GB" sz="1200">
                          <a:effectLst/>
                        </a:rPr>
                        <a:t> </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1</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3</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4</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5</a:t>
                      </a:r>
                      <a:endParaRPr lang="zh-C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49634033"/>
                  </a:ext>
                </a:extLst>
              </a:tr>
              <a:tr h="227709">
                <a:tc>
                  <a:txBody>
                    <a:bodyPr/>
                    <a:lstStyle/>
                    <a:p>
                      <a:pPr algn="ctr">
                        <a:spcAft>
                          <a:spcPts val="0"/>
                        </a:spcAft>
                      </a:pPr>
                      <a:r>
                        <a:rPr lang="en-GB" sz="1200">
                          <a:effectLst/>
                        </a:rPr>
                        <a:t>Local mode</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20.93s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23.08s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22.18s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20.87s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21.50s</a:t>
                      </a:r>
                      <a:endParaRPr lang="zh-C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953549484"/>
                  </a:ext>
                </a:extLst>
              </a:tr>
              <a:tr h="227709">
                <a:tc>
                  <a:txBody>
                    <a:bodyPr/>
                    <a:lstStyle/>
                    <a:p>
                      <a:pPr algn="ctr">
                        <a:spcAft>
                          <a:spcPts val="0"/>
                        </a:spcAft>
                      </a:pPr>
                      <a:r>
                        <a:rPr lang="en-GB" sz="1200">
                          <a:effectLst/>
                        </a:rPr>
                        <a:t>Spark mode</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22ms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24ms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38ms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19ms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28ms</a:t>
                      </a:r>
                      <a:endParaRPr lang="zh-C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998707630"/>
                  </a:ext>
                </a:extLst>
              </a:tr>
              <a:tr h="455418">
                <a:tc>
                  <a:txBody>
                    <a:bodyPr/>
                    <a:lstStyle/>
                    <a:p>
                      <a:pPr algn="ctr">
                        <a:spcAft>
                          <a:spcPts val="0"/>
                        </a:spcAft>
                      </a:pPr>
                      <a:r>
                        <a:rPr lang="en-GB" sz="1200">
                          <a:effectLst/>
                        </a:rPr>
                        <a:t>Computing on the Spark</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46s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dirty="0">
                          <a:effectLst/>
                        </a:rPr>
                        <a:t>39s</a:t>
                      </a:r>
                      <a:endParaRPr lang="zh-CN"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41s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38s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dirty="0">
                          <a:effectLst/>
                        </a:rPr>
                        <a:t>40s</a:t>
                      </a:r>
                      <a:endParaRPr lang="zh-CN"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373906873"/>
                  </a:ext>
                </a:extLst>
              </a:tr>
            </a:tbl>
          </a:graphicData>
        </a:graphic>
      </p:graphicFrame>
    </p:spTree>
    <p:extLst>
      <p:ext uri="{BB962C8B-B14F-4D97-AF65-F5344CB8AC3E}">
        <p14:creationId xmlns:p14="http://schemas.microsoft.com/office/powerpoint/2010/main" val="12640971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2289C1B2-0133-494A-90E2-B295184F1493}"/>
              </a:ext>
            </a:extLst>
          </p:cNvPr>
          <p:cNvSpPr txBox="1"/>
          <p:nvPr/>
        </p:nvSpPr>
        <p:spPr>
          <a:xfrm>
            <a:off x="787121" y="275616"/>
            <a:ext cx="9708777" cy="1477328"/>
          </a:xfrm>
          <a:prstGeom prst="rect">
            <a:avLst/>
          </a:prstGeom>
          <a:noFill/>
        </p:spPr>
        <p:txBody>
          <a:bodyPr wrap="square" rtlCol="0">
            <a:spAutoFit/>
          </a:bodyPr>
          <a:lstStyle/>
          <a:p>
            <a:pPr lvl="0"/>
            <a:r>
              <a:rPr lang="en-GB" altLang="zh-CN" dirty="0"/>
              <a:t>Finally, it is acknowledged that the time consuming of Spark platform is mainly subjected to the quality of the Spark cluster as the Spark cluster in this case is quite inferior. One of next works of this project is to use more powerful Spark cluster to test the performance. The below figure is the time consuming on the Spark platform using Spark cluster with better quality in 5 times and the table 4 is the overall time consuming in these 5 times of two modes:</a:t>
            </a:r>
            <a:endParaRPr lang="zh-CN" altLang="zh-CN" sz="2000" dirty="0"/>
          </a:p>
        </p:txBody>
      </p:sp>
      <p:pic>
        <p:nvPicPr>
          <p:cNvPr id="6" name="图片 5">
            <a:extLst>
              <a:ext uri="{FF2B5EF4-FFF2-40B4-BE49-F238E27FC236}">
                <a16:creationId xmlns:a16="http://schemas.microsoft.com/office/drawing/2014/main" id="{B8DBDB7C-6E18-4034-B156-4FA9EB52AAEE}"/>
              </a:ext>
            </a:extLst>
          </p:cNvPr>
          <p:cNvPicPr/>
          <p:nvPr/>
        </p:nvPicPr>
        <p:blipFill>
          <a:blip r:embed="rId2"/>
          <a:stretch>
            <a:fillRect/>
          </a:stretch>
        </p:blipFill>
        <p:spPr>
          <a:xfrm>
            <a:off x="5933127" y="2037017"/>
            <a:ext cx="5639567" cy="3885648"/>
          </a:xfrm>
          <a:prstGeom prst="rect">
            <a:avLst/>
          </a:prstGeom>
        </p:spPr>
      </p:pic>
      <p:graphicFrame>
        <p:nvGraphicFramePr>
          <p:cNvPr id="4" name="表格 3">
            <a:extLst>
              <a:ext uri="{FF2B5EF4-FFF2-40B4-BE49-F238E27FC236}">
                <a16:creationId xmlns:a16="http://schemas.microsoft.com/office/drawing/2014/main" id="{D08DFE34-1114-4117-A35F-E395E0C86A69}"/>
              </a:ext>
            </a:extLst>
          </p:cNvPr>
          <p:cNvGraphicFramePr>
            <a:graphicFrameLocks noGrp="1"/>
          </p:cNvGraphicFramePr>
          <p:nvPr>
            <p:extLst>
              <p:ext uri="{D42A27DB-BD31-4B8C-83A1-F6EECF244321}">
                <p14:modId xmlns:p14="http://schemas.microsoft.com/office/powerpoint/2010/main" val="2819804227"/>
              </p:ext>
            </p:extLst>
          </p:nvPr>
        </p:nvGraphicFramePr>
        <p:xfrm>
          <a:off x="479121" y="4668391"/>
          <a:ext cx="5162388" cy="1470025"/>
        </p:xfrm>
        <a:graphic>
          <a:graphicData uri="http://schemas.openxmlformats.org/drawingml/2006/table">
            <a:tbl>
              <a:tblPr firstRow="1" firstCol="1" bandRow="1">
                <a:tableStyleId>{5C22544A-7EE6-4342-B048-85BDC9FD1C3A}</a:tableStyleId>
              </a:tblPr>
              <a:tblGrid>
                <a:gridCol w="885244">
                  <a:extLst>
                    <a:ext uri="{9D8B030D-6E8A-4147-A177-3AD203B41FA5}">
                      <a16:colId xmlns:a16="http://schemas.microsoft.com/office/drawing/2014/main" val="2157012594"/>
                    </a:ext>
                  </a:extLst>
                </a:gridCol>
                <a:gridCol w="725808">
                  <a:extLst>
                    <a:ext uri="{9D8B030D-6E8A-4147-A177-3AD203B41FA5}">
                      <a16:colId xmlns:a16="http://schemas.microsoft.com/office/drawing/2014/main" val="1098010858"/>
                    </a:ext>
                  </a:extLst>
                </a:gridCol>
                <a:gridCol w="807541">
                  <a:extLst>
                    <a:ext uri="{9D8B030D-6E8A-4147-A177-3AD203B41FA5}">
                      <a16:colId xmlns:a16="http://schemas.microsoft.com/office/drawing/2014/main" val="618406316"/>
                    </a:ext>
                  </a:extLst>
                </a:gridCol>
                <a:gridCol w="887546">
                  <a:extLst>
                    <a:ext uri="{9D8B030D-6E8A-4147-A177-3AD203B41FA5}">
                      <a16:colId xmlns:a16="http://schemas.microsoft.com/office/drawing/2014/main" val="1560445516"/>
                    </a:ext>
                  </a:extLst>
                </a:gridCol>
                <a:gridCol w="968703">
                  <a:extLst>
                    <a:ext uri="{9D8B030D-6E8A-4147-A177-3AD203B41FA5}">
                      <a16:colId xmlns:a16="http://schemas.microsoft.com/office/drawing/2014/main" val="1261123458"/>
                    </a:ext>
                  </a:extLst>
                </a:gridCol>
                <a:gridCol w="887546">
                  <a:extLst>
                    <a:ext uri="{9D8B030D-6E8A-4147-A177-3AD203B41FA5}">
                      <a16:colId xmlns:a16="http://schemas.microsoft.com/office/drawing/2014/main" val="907288797"/>
                    </a:ext>
                  </a:extLst>
                </a:gridCol>
              </a:tblGrid>
              <a:tr h="293370">
                <a:tc>
                  <a:txBody>
                    <a:bodyPr/>
                    <a:lstStyle/>
                    <a:p>
                      <a:pPr algn="just">
                        <a:spcAft>
                          <a:spcPts val="0"/>
                        </a:spcAft>
                      </a:pPr>
                      <a:r>
                        <a:rPr lang="en-GB" sz="1200">
                          <a:effectLst/>
                        </a:rPr>
                        <a:t> </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1</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dirty="0">
                          <a:effectLst/>
                        </a:rPr>
                        <a:t>3</a:t>
                      </a:r>
                      <a:endParaRPr lang="zh-CN"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4</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5</a:t>
                      </a:r>
                      <a:endParaRPr lang="zh-CN"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017617282"/>
                  </a:ext>
                </a:extLst>
              </a:tr>
              <a:tr h="372110">
                <a:tc>
                  <a:txBody>
                    <a:bodyPr/>
                    <a:lstStyle/>
                    <a:p>
                      <a:pPr algn="ctr">
                        <a:spcAft>
                          <a:spcPts val="0"/>
                        </a:spcAft>
                      </a:pPr>
                      <a:r>
                        <a:rPr lang="en-GB" sz="1200" dirty="0">
                          <a:effectLst/>
                        </a:rPr>
                        <a:t>Computing on the Spark</a:t>
                      </a:r>
                      <a:endParaRPr lang="zh-CN"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dirty="0">
                          <a:effectLst/>
                        </a:rPr>
                        <a:t>9s</a:t>
                      </a:r>
                      <a:endParaRPr lang="zh-CN"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dirty="0">
                          <a:effectLst/>
                        </a:rPr>
                        <a:t>10s</a:t>
                      </a:r>
                      <a:endParaRPr lang="zh-CN"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dirty="0">
                          <a:effectLst/>
                        </a:rPr>
                        <a:t>10s</a:t>
                      </a:r>
                      <a:endParaRPr lang="zh-CN"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dirty="0">
                          <a:effectLst/>
                        </a:rPr>
                        <a:t>12s</a:t>
                      </a:r>
                      <a:endParaRPr lang="zh-CN"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dirty="0">
                          <a:effectLst/>
                        </a:rPr>
                        <a:t>11s</a:t>
                      </a:r>
                      <a:endParaRPr lang="zh-CN"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895472086"/>
                  </a:ext>
                </a:extLst>
              </a:tr>
              <a:tr h="249555">
                <a:tc>
                  <a:txBody>
                    <a:bodyPr/>
                    <a:lstStyle/>
                    <a:p>
                      <a:pPr algn="ctr">
                        <a:spcAft>
                          <a:spcPts val="0"/>
                        </a:spcAft>
                      </a:pPr>
                      <a:r>
                        <a:rPr lang="en-GB" sz="1200">
                          <a:effectLst/>
                        </a:rPr>
                        <a:t>Spark mode</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20.52s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dirty="0">
                          <a:effectLst/>
                        </a:rPr>
                        <a:t>21.6s</a:t>
                      </a:r>
                      <a:endParaRPr lang="zh-CN"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dirty="0">
                          <a:effectLst/>
                        </a:rPr>
                        <a:t>23.1s</a:t>
                      </a:r>
                      <a:endParaRPr lang="zh-CN"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dirty="0">
                          <a:effectLst/>
                        </a:rPr>
                        <a:t>22.32s</a:t>
                      </a:r>
                      <a:endParaRPr lang="zh-CN"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dirty="0">
                          <a:effectLst/>
                        </a:rPr>
                        <a:t>19.82s</a:t>
                      </a:r>
                      <a:endParaRPr lang="zh-CN"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087826532"/>
                  </a:ext>
                </a:extLst>
              </a:tr>
              <a:tr h="262255">
                <a:tc>
                  <a:txBody>
                    <a:bodyPr/>
                    <a:lstStyle/>
                    <a:p>
                      <a:pPr algn="ctr">
                        <a:spcAft>
                          <a:spcPts val="0"/>
                        </a:spcAft>
                      </a:pPr>
                      <a:r>
                        <a:rPr lang="en-GB" sz="1200">
                          <a:effectLst/>
                        </a:rPr>
                        <a:t>Local mode</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25ms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22ms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21ms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a:effectLst/>
                        </a:rPr>
                        <a:t>25ms</a:t>
                      </a:r>
                      <a:endParaRPr lang="zh-CN"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200" dirty="0">
                          <a:effectLst/>
                        </a:rPr>
                        <a:t>29ms</a:t>
                      </a:r>
                      <a:endParaRPr lang="zh-CN"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07222187"/>
                  </a:ext>
                </a:extLst>
              </a:tr>
            </a:tbl>
          </a:graphicData>
        </a:graphic>
      </p:graphicFrame>
      <p:sp>
        <p:nvSpPr>
          <p:cNvPr id="7" name="矩形 6">
            <a:extLst>
              <a:ext uri="{FF2B5EF4-FFF2-40B4-BE49-F238E27FC236}">
                <a16:creationId xmlns:a16="http://schemas.microsoft.com/office/drawing/2014/main" id="{E43F4F02-AE1E-445E-B137-24BB3EA8ECAC}"/>
              </a:ext>
            </a:extLst>
          </p:cNvPr>
          <p:cNvSpPr/>
          <p:nvPr/>
        </p:nvSpPr>
        <p:spPr>
          <a:xfrm>
            <a:off x="341483" y="1869780"/>
            <a:ext cx="5300026" cy="2585323"/>
          </a:xfrm>
          <a:prstGeom prst="rect">
            <a:avLst/>
          </a:prstGeom>
        </p:spPr>
        <p:txBody>
          <a:bodyPr wrap="square">
            <a:spAutoFit/>
          </a:bodyPr>
          <a:lstStyle/>
          <a:p>
            <a:r>
              <a:rPr lang="en-GB" altLang="zh-CN" kern="0" dirty="0">
                <a:latin typeface="Times New Roman" panose="02020603050405020304" pitchFamily="18" charset="0"/>
                <a:ea typeface="等线" panose="02010600030101010101" pitchFamily="2" charset="-122"/>
              </a:rPr>
              <a:t>It is acknowledged that in this case spark mode improved performance not only on the loading time, but also on the computing time on the Spark platform. Especially, the spark mode of the application, the computing works just need to be executed once while the same works need to be executed every time of local mode. Therefore, it is explicit that the spark mode in this case has improved the performance compared with the local mode.</a:t>
            </a:r>
            <a:endParaRPr lang="zh-CN" altLang="en-US" dirty="0"/>
          </a:p>
        </p:txBody>
      </p:sp>
    </p:spTree>
    <p:extLst>
      <p:ext uri="{BB962C8B-B14F-4D97-AF65-F5344CB8AC3E}">
        <p14:creationId xmlns:p14="http://schemas.microsoft.com/office/powerpoint/2010/main" val="3790886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2289C1B2-0133-494A-90E2-B295184F1493}"/>
              </a:ext>
            </a:extLst>
          </p:cNvPr>
          <p:cNvSpPr txBox="1"/>
          <p:nvPr/>
        </p:nvSpPr>
        <p:spPr>
          <a:xfrm>
            <a:off x="604453" y="131450"/>
            <a:ext cx="9708777" cy="11203067"/>
          </a:xfrm>
          <a:prstGeom prst="rect">
            <a:avLst/>
          </a:prstGeom>
          <a:noFill/>
        </p:spPr>
        <p:txBody>
          <a:bodyPr wrap="square" rtlCol="0">
            <a:spAutoFit/>
          </a:bodyPr>
          <a:lstStyle/>
          <a:p>
            <a:endParaRPr lang="en-GB" altLang="zh-CN" sz="2000" dirty="0"/>
          </a:p>
          <a:p>
            <a:r>
              <a:rPr lang="en-US" altLang="zh-CN" sz="2400" dirty="0"/>
              <a:t>Conclusion and the recommendations </a:t>
            </a:r>
          </a:p>
          <a:p>
            <a:endParaRPr lang="en-US" altLang="zh-CN" dirty="0"/>
          </a:p>
          <a:p>
            <a:r>
              <a:rPr lang="en-GB" altLang="zh-CN" sz="1600" dirty="0"/>
              <a:t>1. This  project has taken two months to develop, and basically has achieved the objectives planned, including the pre-process of the data set and importing and managing it into the database, the construction of web application, the visualization analysis of data sets based on web application, the construction and configuration of Spark big data computing platform, and the visualization analysis of the data set on the web page based on Spark platform and so on.  </a:t>
            </a:r>
          </a:p>
          <a:p>
            <a:endParaRPr lang="en-GB" altLang="zh-CN" sz="1600" dirty="0"/>
          </a:p>
          <a:p>
            <a:r>
              <a:rPr lang="en-GB" altLang="zh-CN" sz="1600" dirty="0"/>
              <a:t>2. On the other hand, this project has used three cases to compare the performance of the local mode and the spark mode. And in these three cases, it is concluded that spark mode certainly can improve the performance in terms of the cases with much more computing works like case 3, but for the case 1 and case 2 with less computing works, the optimization of spark mode is not obvious. </a:t>
            </a:r>
            <a:endParaRPr lang="zh-CN" altLang="zh-CN" sz="1600" dirty="0"/>
          </a:p>
          <a:p>
            <a:r>
              <a:rPr lang="en-GB" altLang="zh-CN" sz="1600" dirty="0"/>
              <a:t> </a:t>
            </a:r>
            <a:endParaRPr lang="zh-CN" altLang="zh-CN" sz="1600" dirty="0"/>
          </a:p>
          <a:p>
            <a:r>
              <a:rPr lang="en-GB" altLang="zh-CN" sz="1600" dirty="0"/>
              <a:t>3. For the time consuming on the Spark platform, the performance of it is mainly subjected to the quality of the Spark cluster including the quality of each modes and the number of nodes. In the final part, the case 3 using the better Spark cluster, performed an excellent result of time consuming compared with the inferior Spark cluster. In the meanwhile, there are also many factors may influence the performance of Spark platform such as the partition of Resilient Distributed Datasets (RDD) that is the basic data unit on the Spark platform, the rationality of the code and so on. These factors will be considered in the continuing project researches.</a:t>
            </a:r>
            <a:endParaRPr lang="zh-CN" altLang="zh-CN" sz="1600" dirty="0"/>
          </a:p>
          <a:p>
            <a:r>
              <a:rPr lang="en-GB" altLang="zh-CN" sz="1600" dirty="0"/>
              <a:t> </a:t>
            </a:r>
            <a:endParaRPr lang="zh-CN" altLang="zh-CN" sz="1600" dirty="0"/>
          </a:p>
          <a:p>
            <a:r>
              <a:rPr lang="en-GB" altLang="zh-CN" sz="1600" dirty="0"/>
              <a:t>In a word, for the web-based data visualization applications, the optimization of spark mode is obvious in terms of the application with much more data and the computing works. In addition, another advantage of the spark mode is that the computing works just need to be executed once, but for the local mode, it will be executed every time to load the data.</a:t>
            </a:r>
            <a:endParaRPr lang="zh-CN" altLang="zh-CN" sz="1600" dirty="0"/>
          </a:p>
          <a:p>
            <a:endParaRPr lang="zh-CN" altLang="zh-CN" dirty="0"/>
          </a:p>
          <a:p>
            <a:endParaRPr lang="zh-CN" altLang="zh-CN" dirty="0"/>
          </a:p>
          <a:p>
            <a:endParaRPr lang="en-GB" altLang="zh-CN" sz="2000" dirty="0"/>
          </a:p>
          <a:p>
            <a:pPr marL="400050" indent="-400050">
              <a:buFont typeface="+mj-lt"/>
              <a:buAutoNum type="romanUcPeriod"/>
            </a:pPr>
            <a:endParaRPr lang="en-GB" altLang="zh-CN" sz="2000" dirty="0"/>
          </a:p>
          <a:p>
            <a:r>
              <a:rPr lang="en-GB" altLang="zh-CN" dirty="0"/>
              <a:t> </a:t>
            </a:r>
            <a:endParaRPr lang="zh-CN" altLang="zh-CN" dirty="0"/>
          </a:p>
          <a:p>
            <a:endParaRPr lang="en-GB" altLang="zh-CN" sz="2000" dirty="0"/>
          </a:p>
          <a:p>
            <a:pPr lvl="0"/>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p:txBody>
      </p:sp>
    </p:spTree>
    <p:extLst>
      <p:ext uri="{BB962C8B-B14F-4D97-AF65-F5344CB8AC3E}">
        <p14:creationId xmlns:p14="http://schemas.microsoft.com/office/powerpoint/2010/main" val="30492293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文本框 2">
            <a:extLst>
              <a:ext uri="{FF2B5EF4-FFF2-40B4-BE49-F238E27FC236}">
                <a16:creationId xmlns:a16="http://schemas.microsoft.com/office/drawing/2014/main" id="{2289C1B2-0133-494A-90E2-B295184F1493}"/>
              </a:ext>
            </a:extLst>
          </p:cNvPr>
          <p:cNvSpPr txBox="1"/>
          <p:nvPr/>
        </p:nvSpPr>
        <p:spPr>
          <a:xfrm>
            <a:off x="359836" y="-148112"/>
            <a:ext cx="9708777" cy="7971413"/>
          </a:xfrm>
          <a:prstGeom prst="rect">
            <a:avLst/>
          </a:prstGeom>
          <a:noFill/>
        </p:spPr>
        <p:txBody>
          <a:bodyPr wrap="square" rtlCol="0">
            <a:spAutoFit/>
          </a:bodyPr>
          <a:lstStyle/>
          <a:p>
            <a:endParaRPr lang="en-GB" altLang="zh-CN" sz="2000" dirty="0"/>
          </a:p>
          <a:p>
            <a:r>
              <a:rPr lang="en-US" altLang="zh-CN" sz="2400" dirty="0"/>
              <a:t>Recommendations </a:t>
            </a:r>
          </a:p>
          <a:p>
            <a:endParaRPr lang="en-US" altLang="zh-CN" dirty="0"/>
          </a:p>
          <a:p>
            <a:r>
              <a:rPr lang="en-GB" altLang="zh-CN" dirty="0"/>
              <a:t>On the other hand, the continuing project researches are listed as following:</a:t>
            </a:r>
            <a:endParaRPr lang="zh-CN" altLang="zh-CN" dirty="0"/>
          </a:p>
          <a:p>
            <a:pPr marL="285750" lvl="0" indent="-285750">
              <a:buFont typeface="Arial" panose="020B0604020202020204" pitchFamily="34" charset="0"/>
              <a:buChar char="•"/>
            </a:pPr>
            <a:r>
              <a:rPr lang="en-GB" altLang="zh-CN" dirty="0"/>
              <a:t>This project will continue to compare the performance of the map visualization of the data set, which will focus on adding weight value for each point on the map. Taking the heat map visualization using Google Map in figure 15 for example, the works adding weight value of each point will be computed on the Spark platform and then the web application to use the processed data to realize the heat map visualization on the Google Map.</a:t>
            </a:r>
          </a:p>
          <a:p>
            <a:pPr marL="285750" lvl="0" indent="-285750">
              <a:buFont typeface="Arial" panose="020B0604020202020204" pitchFamily="34" charset="0"/>
              <a:buChar char="•"/>
            </a:pPr>
            <a:endParaRPr lang="zh-CN" altLang="zh-CN" dirty="0"/>
          </a:p>
          <a:p>
            <a:pPr marL="285750" lvl="0" indent="-285750">
              <a:buFont typeface="Arial" panose="020B0604020202020204" pitchFamily="34" charset="0"/>
              <a:buChar char="•"/>
            </a:pPr>
            <a:r>
              <a:rPr lang="en-GB" altLang="zh-CN" dirty="0"/>
              <a:t>Furthermore, for the map visualization as well, it will focus on the map interaction performance when zooming in and out the map displaying the map with several levels of the map. In details, the application to use the map layers processed on the Spark platform like combining the processed transparent heat map layer with each map layer.</a:t>
            </a:r>
          </a:p>
          <a:p>
            <a:pPr marL="285750" lvl="0" indent="-285750">
              <a:buFont typeface="Arial" panose="020B0604020202020204" pitchFamily="34" charset="0"/>
              <a:buChar char="•"/>
            </a:pPr>
            <a:endParaRPr lang="zh-CN" altLang="zh-CN" dirty="0"/>
          </a:p>
          <a:p>
            <a:pPr marL="285750" indent="-285750">
              <a:buFont typeface="Arial" panose="020B0604020202020204" pitchFamily="34" charset="0"/>
              <a:buChar char="•"/>
            </a:pPr>
            <a:r>
              <a:rPr lang="en-GB" altLang="zh-CN" dirty="0"/>
              <a:t>this project will continue to research the relevant optimizations of data storage for the large-scale data set, which is to store data into NoSQL database like using </a:t>
            </a:r>
            <a:r>
              <a:rPr lang="en-GB" altLang="zh-CN" dirty="0" err="1"/>
              <a:t>Hbase</a:t>
            </a:r>
            <a:r>
              <a:rPr lang="en-GB" altLang="zh-CN" dirty="0"/>
              <a:t>, and then Spark platform works with </a:t>
            </a:r>
            <a:r>
              <a:rPr lang="en-GB" altLang="zh-CN" dirty="0" err="1"/>
              <a:t>Hbase</a:t>
            </a:r>
            <a:r>
              <a:rPr lang="en-GB" altLang="zh-CN" dirty="0"/>
              <a:t>, that is, Spark platform operating the job by calling data in HBase, and then storing the result data into HBase. Finally, the web application can directly use the data from the HBase.</a:t>
            </a:r>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marL="742950" lvl="1" indent="-285750">
              <a:buFont typeface="Arial" panose="020B0604020202020204" pitchFamily="34" charset="0"/>
              <a:buChar char="•"/>
            </a:pPr>
            <a:endParaRPr lang="en-US" altLang="zh-CN" sz="2400" dirty="0"/>
          </a:p>
          <a:p>
            <a:pPr lvl="1"/>
            <a:r>
              <a:rPr lang="en-US" altLang="zh-CN" sz="2400" dirty="0"/>
              <a:t>  </a:t>
            </a:r>
          </a:p>
          <a:p>
            <a:pPr marL="742950" lvl="1" indent="-285750">
              <a:buFont typeface="Arial" panose="020B0604020202020204" pitchFamily="34" charset="0"/>
              <a:buChar char="•"/>
            </a:pPr>
            <a:endParaRPr lang="en-US" altLang="zh-CN" sz="2400" dirty="0"/>
          </a:p>
        </p:txBody>
      </p:sp>
    </p:spTree>
    <p:extLst>
      <p:ext uri="{BB962C8B-B14F-4D97-AF65-F5344CB8AC3E}">
        <p14:creationId xmlns:p14="http://schemas.microsoft.com/office/powerpoint/2010/main" val="8336272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B7A990E8-FCDB-4AFC-9390-207CBF21CBE3}"/>
              </a:ext>
            </a:extLst>
          </p:cNvPr>
          <p:cNvSpPr/>
          <p:nvPr/>
        </p:nvSpPr>
        <p:spPr>
          <a:xfrm>
            <a:off x="1697327" y="2378246"/>
            <a:ext cx="8385513" cy="1637949"/>
          </a:xfrm>
          <a:prstGeom prst="rect">
            <a:avLst/>
          </a:prstGeom>
        </p:spPr>
        <p:txBody>
          <a:bodyPr wrap="square">
            <a:spAutoFit/>
          </a:bodyPr>
          <a:lstStyle/>
          <a:p>
            <a:pPr algn="ctr">
              <a:lnSpc>
                <a:spcPct val="107000"/>
              </a:lnSpc>
              <a:spcBef>
                <a:spcPts val="1200"/>
              </a:spcBef>
              <a:spcAft>
                <a:spcPts val="0"/>
              </a:spcAft>
            </a:pPr>
            <a:r>
              <a:rPr lang="en-US" altLang="zh-CN" sz="4800" b="1" kern="0" dirty="0">
                <a:solidFill>
                  <a:schemeClr val="tx1">
                    <a:lumMod val="95000"/>
                  </a:schemeClr>
                </a:solidFill>
                <a:latin typeface="Calibri Light" panose="020F0302020204030204" pitchFamily="34" charset="0"/>
                <a:cs typeface="Times New Roman" panose="02020603050405020304" pitchFamily="18" charset="0"/>
              </a:rPr>
              <a:t>Many thanks for watching. Questions?</a:t>
            </a:r>
            <a:endParaRPr lang="zh-CN" altLang="zh-CN" sz="4800" b="1" kern="0" dirty="0">
              <a:solidFill>
                <a:schemeClr val="tx1">
                  <a:lumMod val="95000"/>
                </a:schemeClr>
              </a:solidFill>
              <a:latin typeface="Calibri Light" panose="020F0302020204030204" pitchFamily="34" charset="0"/>
              <a:cs typeface="Times New Roman" panose="02020603050405020304" pitchFamily="18" charset="0"/>
            </a:endParaRPr>
          </a:p>
        </p:txBody>
      </p:sp>
    </p:spTree>
    <p:extLst>
      <p:ext uri="{BB962C8B-B14F-4D97-AF65-F5344CB8AC3E}">
        <p14:creationId xmlns:p14="http://schemas.microsoft.com/office/powerpoint/2010/main" val="11587531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天体">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TM03457452[[fn=天体]]</Template>
  <TotalTime>1678</TotalTime>
  <Words>1846</Words>
  <Application>Microsoft Office PowerPoint</Application>
  <PresentationFormat>宽屏</PresentationFormat>
  <Paragraphs>310</Paragraphs>
  <Slides>24</Slides>
  <Notes>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24</vt:i4>
      </vt:variant>
    </vt:vector>
  </HeadingPairs>
  <TitlesOfParts>
    <vt:vector size="31" baseType="lpstr">
      <vt:lpstr>等线 Light</vt:lpstr>
      <vt:lpstr>Arial</vt:lpstr>
      <vt:lpstr>Calibri</vt:lpstr>
      <vt:lpstr>Calibri Light</vt:lpstr>
      <vt:lpstr>Times New Roman</vt:lpstr>
      <vt:lpstr>Wingdings</vt:lpstr>
      <vt:lpstr>天体</vt:lpstr>
      <vt:lpstr>PowerPoint 演示文稿</vt:lpstr>
      <vt:lpstr>PowerPoint 演示文稿</vt:lpstr>
      <vt:lpstr>Introduction   </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Dongsheng Cao</dc:creator>
  <cp:lastModifiedBy>Dongsheng Cao</cp:lastModifiedBy>
  <cp:revision>180</cp:revision>
  <dcterms:created xsi:type="dcterms:W3CDTF">2019-01-19T13:33:38Z</dcterms:created>
  <dcterms:modified xsi:type="dcterms:W3CDTF">2019-08-27T10:29:06Z</dcterms:modified>
</cp:coreProperties>
</file>