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3711-2F50-E53B-41F3-0F7A22D7BF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B97B75-ECEA-D992-F4E3-C68EEE7412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B50213-5B63-64B0-EC4F-CE10FF8538B6}"/>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5" name="Footer Placeholder 4">
            <a:extLst>
              <a:ext uri="{FF2B5EF4-FFF2-40B4-BE49-F238E27FC236}">
                <a16:creationId xmlns:a16="http://schemas.microsoft.com/office/drawing/2014/main" id="{F0E44887-5CD9-D894-74D8-1747D10F5D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193179-CAA9-A9EE-58B8-2AF02AF9F7E4}"/>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292739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4C74-E7A2-B84D-A42B-BE50131629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56AACB-C144-A5FB-540E-A257E9EF3C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32BD93-8243-4B96-35D3-BE67E0C46D56}"/>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5" name="Footer Placeholder 4">
            <a:extLst>
              <a:ext uri="{FF2B5EF4-FFF2-40B4-BE49-F238E27FC236}">
                <a16:creationId xmlns:a16="http://schemas.microsoft.com/office/drawing/2014/main" id="{8B3567DD-19E5-8B1A-125E-CC59DCC01A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772F4-2B01-B864-6541-F5B8A4EDD633}"/>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4139921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59D47-73CD-89B0-2879-BA447817BD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ED25ED-73D2-A17A-5DC6-4753539ED1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50225B-DDFD-5AE9-6CB1-136E8FD79E3F}"/>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5" name="Footer Placeholder 4">
            <a:extLst>
              <a:ext uri="{FF2B5EF4-FFF2-40B4-BE49-F238E27FC236}">
                <a16:creationId xmlns:a16="http://schemas.microsoft.com/office/drawing/2014/main" id="{E075F7E0-9F56-1D60-AEFA-D6DF2360A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87C8D-8FB7-6594-D25C-942C5A10365A}"/>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1060839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BACA-D663-FCF0-890B-03D8F1D334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5D75A2-1F3F-FD94-9D26-6BC3A5A6B6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C59C0B-CE10-AB27-5D94-6A74B15FBF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7EF608-5FF9-0FBF-B9DC-21ADE4B337BD}"/>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6" name="Footer Placeholder 5">
            <a:extLst>
              <a:ext uri="{FF2B5EF4-FFF2-40B4-BE49-F238E27FC236}">
                <a16:creationId xmlns:a16="http://schemas.microsoft.com/office/drawing/2014/main" id="{2F8A0D90-3DE8-7F63-F1C4-93B841A0A9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62EF8F-E83B-48FB-F583-51FAEDF178D8}"/>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361933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F9120-D94B-BA46-99FF-27CCAA46DC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A7E864-C308-141C-62F3-6AF3938F68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C87B60-0B2E-E23A-D484-6D8B0CF94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EAF7EB-29B3-BD9F-2706-A89494EFF7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FA5F56-5D48-A48E-E229-543403B0AE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3CA2CC-29E8-1BE7-F3E7-847B7D2F8D2D}"/>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8" name="Footer Placeholder 7">
            <a:extLst>
              <a:ext uri="{FF2B5EF4-FFF2-40B4-BE49-F238E27FC236}">
                <a16:creationId xmlns:a16="http://schemas.microsoft.com/office/drawing/2014/main" id="{702222A9-5742-EC18-ADD4-94D5FFBE9E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765D80-2AD3-1597-7E8D-04033A67E205}"/>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2182180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DAFD3-1EEA-E33C-611A-87B668B8C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026437-1D9F-CF63-98FE-75AFBFF55239}"/>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4" name="Footer Placeholder 3">
            <a:extLst>
              <a:ext uri="{FF2B5EF4-FFF2-40B4-BE49-F238E27FC236}">
                <a16:creationId xmlns:a16="http://schemas.microsoft.com/office/drawing/2014/main" id="{693C6C9F-16B6-9C85-6689-3090A69BF9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0D495-0AC1-3CDF-607C-798C860C9222}"/>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246672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6C9A9-B219-1A52-430F-7F53D87E11BB}"/>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3" name="Footer Placeholder 2">
            <a:extLst>
              <a:ext uri="{FF2B5EF4-FFF2-40B4-BE49-F238E27FC236}">
                <a16:creationId xmlns:a16="http://schemas.microsoft.com/office/drawing/2014/main" id="{3B128A15-4AF8-0234-4CCA-A529D2A9C0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778653-5684-7053-203A-6C2E84340A8D}"/>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379869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6CB1-3233-6250-082B-108DE2DD57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24DC3B-051B-70F1-2D5E-110042993D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45BCAF-9986-B42A-8543-6FF951614B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C9E51A-D6E6-4867-7FF0-287C2F66726B}"/>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6" name="Footer Placeholder 5">
            <a:extLst>
              <a:ext uri="{FF2B5EF4-FFF2-40B4-BE49-F238E27FC236}">
                <a16:creationId xmlns:a16="http://schemas.microsoft.com/office/drawing/2014/main" id="{C2D845E6-6688-A913-AAB3-D78EEC423E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B0C41D-4D01-E108-84CC-E676365ABAF7}"/>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1993704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2335-7D21-D1DC-B6A3-B49E69F46A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11EFBD-1A55-82C0-D192-44313DEA38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63D331-1F64-2892-476A-CF75DC2E0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325D66-BDED-113D-E2B7-7AADF06DBF2A}"/>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6" name="Footer Placeholder 5">
            <a:extLst>
              <a:ext uri="{FF2B5EF4-FFF2-40B4-BE49-F238E27FC236}">
                <a16:creationId xmlns:a16="http://schemas.microsoft.com/office/drawing/2014/main" id="{84819EEB-A8AC-D9D2-4446-ACB2A63827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E98E6F-F339-D3A2-3345-0B04925E2444}"/>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129713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2C93-83B2-451F-27DA-5B2BD2D217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CF001C-7B3F-326A-4330-7C17765133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02A8E2-1817-4D7A-CBB9-478CEB10B32F}"/>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5" name="Footer Placeholder 4">
            <a:extLst>
              <a:ext uri="{FF2B5EF4-FFF2-40B4-BE49-F238E27FC236}">
                <a16:creationId xmlns:a16="http://schemas.microsoft.com/office/drawing/2014/main" id="{A6E660EF-7B06-FC0E-13B3-236F2FC1EF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FB0971-2360-F169-13D9-B1AA65499F58}"/>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3421906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75EE91-E99F-6E90-B950-7EC400D3D8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D62CCE-B51F-CEAE-D83D-46BDD0AC80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5E5642-C842-C352-0159-D61A2A6193AE}"/>
              </a:ext>
            </a:extLst>
          </p:cNvPr>
          <p:cNvSpPr>
            <a:spLocks noGrp="1"/>
          </p:cNvSpPr>
          <p:nvPr>
            <p:ph type="dt" sz="half" idx="10"/>
          </p:nvPr>
        </p:nvSpPr>
        <p:spPr/>
        <p:txBody>
          <a:bodyPr/>
          <a:lstStyle/>
          <a:p>
            <a:fld id="{97EFBE0B-890A-48DA-9C19-0F9BD8D35A24}" type="datetimeFigureOut">
              <a:rPr lang="en-GB" smtClean="0"/>
              <a:t>24/10/2025</a:t>
            </a:fld>
            <a:endParaRPr lang="en-GB"/>
          </a:p>
        </p:txBody>
      </p:sp>
      <p:sp>
        <p:nvSpPr>
          <p:cNvPr id="5" name="Footer Placeholder 4">
            <a:extLst>
              <a:ext uri="{FF2B5EF4-FFF2-40B4-BE49-F238E27FC236}">
                <a16:creationId xmlns:a16="http://schemas.microsoft.com/office/drawing/2014/main" id="{358EA822-635C-42A8-DDE6-4DF145EF32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2D3511-8D64-B296-FA91-A93F9193FEC9}"/>
              </a:ext>
            </a:extLst>
          </p:cNvPr>
          <p:cNvSpPr>
            <a:spLocks noGrp="1"/>
          </p:cNvSpPr>
          <p:nvPr>
            <p:ph type="sldNum" sz="quarter" idx="12"/>
          </p:nvPr>
        </p:nvSpPr>
        <p:spPr/>
        <p:txBody>
          <a:bodyPr/>
          <a:lstStyle/>
          <a:p>
            <a:fld id="{EE5BD52C-3156-4E5D-BCC6-BFD76E19F088}" type="slidenum">
              <a:rPr lang="en-GB" smtClean="0"/>
              <a:t>‹#›</a:t>
            </a:fld>
            <a:endParaRPr lang="en-GB"/>
          </a:p>
        </p:txBody>
      </p:sp>
    </p:spTree>
    <p:extLst>
      <p:ext uri="{BB962C8B-B14F-4D97-AF65-F5344CB8AC3E}">
        <p14:creationId xmlns:p14="http://schemas.microsoft.com/office/powerpoint/2010/main" val="382386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49FA02-A3CC-F49D-A8E3-49F1729A8B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CD1BD1-C726-FA9D-E57D-0F51BF8CC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5BC6C-12D7-6CBC-209A-C5F166E1E8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EFBE0B-890A-48DA-9C19-0F9BD8D35A24}" type="datetimeFigureOut">
              <a:rPr lang="en-GB" smtClean="0"/>
              <a:t>24/10/2025</a:t>
            </a:fld>
            <a:endParaRPr lang="en-GB"/>
          </a:p>
        </p:txBody>
      </p:sp>
      <p:sp>
        <p:nvSpPr>
          <p:cNvPr id="5" name="Footer Placeholder 4">
            <a:extLst>
              <a:ext uri="{FF2B5EF4-FFF2-40B4-BE49-F238E27FC236}">
                <a16:creationId xmlns:a16="http://schemas.microsoft.com/office/drawing/2014/main" id="{93E0666C-2FAF-2B9D-8C3D-1A05BD1B4C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D76EDA2-2EA7-F09E-6230-BBBB9104DC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5BD52C-3156-4E5D-BCC6-BFD76E19F088}" type="slidenum">
              <a:rPr lang="en-GB" smtClean="0"/>
              <a:t>‹#›</a:t>
            </a:fld>
            <a:endParaRPr lang="en-GB"/>
          </a:p>
        </p:txBody>
      </p:sp>
    </p:spTree>
    <p:extLst>
      <p:ext uri="{BB962C8B-B14F-4D97-AF65-F5344CB8AC3E}">
        <p14:creationId xmlns:p14="http://schemas.microsoft.com/office/powerpoint/2010/main" val="3237395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surveysparrow.com/blog/what-is-product-concept/" TargetMode="External"/><Relationship Id="rId2" Type="http://schemas.openxmlformats.org/officeDocument/2006/relationships/hyperlink" Target="https://www.smartsurvey.co.uk/blog/product-concept-what-is-it-how-to-use-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E5FECD-C9FF-49B3-B1FD-6B2D855C4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C93A1A1-85B8-977F-110E-28FA758E7E23}"/>
              </a:ext>
            </a:extLst>
          </p:cNvPr>
          <p:cNvSpPr>
            <a:spLocks noGrp="1"/>
          </p:cNvSpPr>
          <p:nvPr>
            <p:ph type="ctrTitle"/>
          </p:nvPr>
        </p:nvSpPr>
        <p:spPr>
          <a:xfrm>
            <a:off x="874815" y="798703"/>
            <a:ext cx="5221185" cy="3072015"/>
          </a:xfrm>
        </p:spPr>
        <p:txBody>
          <a:bodyPr anchor="b">
            <a:normAutofit/>
          </a:bodyPr>
          <a:lstStyle/>
          <a:p>
            <a:r>
              <a:rPr lang="en-GB" dirty="0">
                <a:solidFill>
                  <a:schemeClr val="accent4">
                    <a:lumMod val="75000"/>
                  </a:schemeClr>
                </a:solidFill>
                <a:latin typeface="Arial Black" panose="020B0A04020102020204" pitchFamily="34" charset="0"/>
              </a:rPr>
              <a:t>Product Concept </a:t>
            </a:r>
          </a:p>
        </p:txBody>
      </p:sp>
      <p:sp>
        <p:nvSpPr>
          <p:cNvPr id="3" name="Subtitle 2">
            <a:extLst>
              <a:ext uri="{FF2B5EF4-FFF2-40B4-BE49-F238E27FC236}">
                <a16:creationId xmlns:a16="http://schemas.microsoft.com/office/drawing/2014/main" id="{1A8F56A5-E8BF-0F08-9530-0D87353C6F55}"/>
              </a:ext>
            </a:extLst>
          </p:cNvPr>
          <p:cNvSpPr>
            <a:spLocks noGrp="1"/>
          </p:cNvSpPr>
          <p:nvPr>
            <p:ph type="subTitle" idx="1"/>
          </p:nvPr>
        </p:nvSpPr>
        <p:spPr>
          <a:xfrm>
            <a:off x="719728" y="5717906"/>
            <a:ext cx="5221185" cy="792088"/>
          </a:xfrm>
        </p:spPr>
        <p:txBody>
          <a:bodyPr anchor="t">
            <a:normAutofit/>
          </a:bodyPr>
          <a:lstStyle/>
          <a:p>
            <a:r>
              <a:rPr lang="en-GB" dirty="0">
                <a:solidFill>
                  <a:schemeClr val="accent4">
                    <a:lumMod val="75000"/>
                  </a:schemeClr>
                </a:solidFill>
                <a:latin typeface="Arial Black" panose="020B0A04020102020204" pitchFamily="34" charset="0"/>
              </a:rPr>
              <a:t>Presentation by Marian Dumitru </a:t>
            </a:r>
          </a:p>
        </p:txBody>
      </p:sp>
      <p:sp>
        <p:nvSpPr>
          <p:cNvPr id="11"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4"/>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FBBD05D-BBAC-B6A5-3AF6-174F3E0AD08E}"/>
              </a:ext>
            </a:extLst>
          </p:cNvPr>
          <p:cNvPicPr>
            <a:picLocks noChangeAspect="1"/>
          </p:cNvPicPr>
          <p:nvPr/>
        </p:nvPicPr>
        <p:blipFill>
          <a:blip r:embed="rId2"/>
          <a:stretch>
            <a:fillRect/>
          </a:stretch>
        </p:blipFill>
        <p:spPr>
          <a:xfrm>
            <a:off x="6651243" y="1854465"/>
            <a:ext cx="4939504" cy="276612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5"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028980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82A6EB-27C5-EE03-1B11-8E9930A65F6A}"/>
              </a:ext>
            </a:extLst>
          </p:cNvPr>
          <p:cNvSpPr>
            <a:spLocks noGrp="1"/>
          </p:cNvSpPr>
          <p:nvPr>
            <p:ph type="title"/>
          </p:nvPr>
        </p:nvSpPr>
        <p:spPr>
          <a:xfrm>
            <a:off x="616896" y="876684"/>
            <a:ext cx="5387502" cy="1325563"/>
          </a:xfrm>
        </p:spPr>
        <p:txBody>
          <a:bodyPr>
            <a:normAutofit/>
          </a:bodyPr>
          <a:lstStyle/>
          <a:p>
            <a:r>
              <a:rPr lang="en-GB" sz="4000" dirty="0">
                <a:latin typeface="Arial Black" panose="020B0A04020102020204" pitchFamily="34" charset="0"/>
              </a:rPr>
              <a:t>Introduction </a:t>
            </a:r>
          </a:p>
        </p:txBody>
      </p:sp>
      <p:sp>
        <p:nvSpPr>
          <p:cNvPr id="3" name="Content Placeholder 2">
            <a:extLst>
              <a:ext uri="{FF2B5EF4-FFF2-40B4-BE49-F238E27FC236}">
                <a16:creationId xmlns:a16="http://schemas.microsoft.com/office/drawing/2014/main" id="{76926C13-7A6D-A087-73EE-BE1CA7C78C48}"/>
              </a:ext>
            </a:extLst>
          </p:cNvPr>
          <p:cNvSpPr>
            <a:spLocks noGrp="1"/>
          </p:cNvSpPr>
          <p:nvPr>
            <p:ph idx="1"/>
          </p:nvPr>
        </p:nvSpPr>
        <p:spPr>
          <a:xfrm>
            <a:off x="434601" y="2774731"/>
            <a:ext cx="5436477" cy="3459661"/>
          </a:xfrm>
        </p:spPr>
        <p:txBody>
          <a:bodyPr>
            <a:noAutofit/>
          </a:bodyPr>
          <a:lstStyle/>
          <a:p>
            <a:r>
              <a:rPr lang="en-US" sz="2000" dirty="0">
                <a:latin typeface="Arial" panose="020B0604020202020204" pitchFamily="34" charset="0"/>
                <a:cs typeface="Arial" panose="020B0604020202020204" pitchFamily="34" charset="0"/>
              </a:rPr>
              <a:t>Contemporary marketing is based upon five fundamental concepts: the Production Concept (efficiency and low-cost), the Product Concept (high-quality and innovation), the Selling Concept (persuasion and promotion), the Marketing Concept (the </a:t>
            </a:r>
            <a:r>
              <a:rPr lang="en-US" sz="2000" dirty="0" err="1">
                <a:latin typeface="Arial" panose="020B0604020202020204" pitchFamily="34" charset="0"/>
                <a:cs typeface="Arial" panose="020B0604020202020204" pitchFamily="34" charset="0"/>
              </a:rPr>
              <a:t>realisation</a:t>
            </a:r>
            <a:r>
              <a:rPr lang="en-US" sz="2000" dirty="0">
                <a:latin typeface="Arial" panose="020B0604020202020204" pitchFamily="34" charset="0"/>
                <a:cs typeface="Arial" panose="020B0604020202020204" pitchFamily="34" charset="0"/>
              </a:rPr>
              <a:t> that it must understand customer needs), and the Societal Marketing Concept (balancing profit with social responsibility). Collectively, they represent various means by which businesses attract and serve customers.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C20BBBD-9CF3-9B94-6A5B-EDB6D8112819}"/>
              </a:ext>
            </a:extLst>
          </p:cNvPr>
          <p:cNvPicPr>
            <a:picLocks noChangeAspect="1"/>
          </p:cNvPicPr>
          <p:nvPr/>
        </p:nvPicPr>
        <p:blipFill>
          <a:blip r:embed="rId4"/>
          <a:srcRect l="6693" r="9103"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en-y-Graig Road">
            <a:hlinkClick r:id="" action="ppaction://media"/>
            <a:extLst>
              <a:ext uri="{FF2B5EF4-FFF2-40B4-BE49-F238E27FC236}">
                <a16:creationId xmlns:a16="http://schemas.microsoft.com/office/drawing/2014/main" id="{E74943A0-7A26-6292-55EF-E48736C0FB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06446" y="5778116"/>
            <a:ext cx="406400" cy="406400"/>
          </a:xfrm>
          <a:prstGeom prst="rect">
            <a:avLst/>
          </a:prstGeom>
        </p:spPr>
      </p:pic>
    </p:spTree>
    <p:extLst>
      <p:ext uri="{BB962C8B-B14F-4D97-AF65-F5344CB8AC3E}">
        <p14:creationId xmlns:p14="http://schemas.microsoft.com/office/powerpoint/2010/main" val="124956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11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57EA7A2-BDA1-9F34-4393-2450C3ADFC0F}"/>
              </a:ext>
            </a:extLst>
          </p:cNvPr>
          <p:cNvSpPr>
            <a:spLocks noGrp="1"/>
          </p:cNvSpPr>
          <p:nvPr>
            <p:ph type="title"/>
          </p:nvPr>
        </p:nvSpPr>
        <p:spPr>
          <a:xfrm>
            <a:off x="523983" y="921125"/>
            <a:ext cx="5393361" cy="1325563"/>
          </a:xfrm>
        </p:spPr>
        <p:txBody>
          <a:bodyPr>
            <a:normAutofit/>
          </a:bodyPr>
          <a:lstStyle/>
          <a:p>
            <a:r>
              <a:rPr lang="en-GB" sz="4000" dirty="0">
                <a:latin typeface="Arial Black" panose="020B0A04020102020204" pitchFamily="34" charset="0"/>
              </a:rPr>
              <a:t>Understanding the Product Concept</a:t>
            </a:r>
          </a:p>
        </p:txBody>
      </p:sp>
      <p:sp>
        <p:nvSpPr>
          <p:cNvPr id="3" name="Content Placeholder 2">
            <a:extLst>
              <a:ext uri="{FF2B5EF4-FFF2-40B4-BE49-F238E27FC236}">
                <a16:creationId xmlns:a16="http://schemas.microsoft.com/office/drawing/2014/main" id="{EFE753CC-7B1D-E4E2-CD20-5FA56283C8BD}"/>
              </a:ext>
            </a:extLst>
          </p:cNvPr>
          <p:cNvSpPr>
            <a:spLocks noGrp="1"/>
          </p:cNvSpPr>
          <p:nvPr>
            <p:ph idx="1"/>
          </p:nvPr>
        </p:nvSpPr>
        <p:spPr>
          <a:xfrm>
            <a:off x="485054" y="2816032"/>
            <a:ext cx="5159002" cy="1781192"/>
          </a:xfrm>
        </p:spPr>
        <p:txBody>
          <a:bodyPr>
            <a:noAutofit/>
          </a:bodyPr>
          <a:lstStyle/>
          <a:p>
            <a:r>
              <a:rPr lang="en-US" sz="2000" dirty="0">
                <a:latin typeface="Arial" panose="020B0604020202020204" pitchFamily="34" charset="0"/>
                <a:cs typeface="Arial" panose="020B0604020202020204" pitchFamily="34" charset="0"/>
              </a:rPr>
              <a:t>The Product Concept is grounded in the belief that consumers will choose the products that provide the best quality, performance, and features. It relates to the creation of superior products, technically or otherwise, to meet their needs and beyond, believing that the road to success lies in quality, research, and product enhancement.</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4B2117E-E466-F916-61C7-0C96D63357B7}"/>
              </a:ext>
            </a:extLst>
          </p:cNvPr>
          <p:cNvPicPr>
            <a:picLocks noChangeAspect="1"/>
          </p:cNvPicPr>
          <p:nvPr/>
        </p:nvPicPr>
        <p:blipFill>
          <a:blip r:embed="rId4"/>
          <a:srcRect l="26367" r="7086"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en-y-Graig Road (1)">
            <a:hlinkClick r:id="" action="ppaction://media"/>
            <a:extLst>
              <a:ext uri="{FF2B5EF4-FFF2-40B4-BE49-F238E27FC236}">
                <a16:creationId xmlns:a16="http://schemas.microsoft.com/office/drawing/2014/main" id="{9C5CFDBF-48AD-14CB-E635-5B3B5D7DBD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23013" y="5495925"/>
            <a:ext cx="406400" cy="406400"/>
          </a:xfrm>
          <a:prstGeom prst="rect">
            <a:avLst/>
          </a:prstGeom>
        </p:spPr>
      </p:pic>
    </p:spTree>
    <p:extLst>
      <p:ext uri="{BB962C8B-B14F-4D97-AF65-F5344CB8AC3E}">
        <p14:creationId xmlns:p14="http://schemas.microsoft.com/office/powerpoint/2010/main" val="127004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6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7F01757-57EA-7767-10A5-75D6A18F615B}"/>
              </a:ext>
            </a:extLst>
          </p:cNvPr>
          <p:cNvSpPr>
            <a:spLocks noGrp="1"/>
          </p:cNvSpPr>
          <p:nvPr>
            <p:ph type="title"/>
          </p:nvPr>
        </p:nvSpPr>
        <p:spPr>
          <a:xfrm>
            <a:off x="901262" y="313228"/>
            <a:ext cx="5393361" cy="1325563"/>
          </a:xfrm>
        </p:spPr>
        <p:txBody>
          <a:bodyPr>
            <a:normAutofit/>
          </a:bodyPr>
          <a:lstStyle/>
          <a:p>
            <a:r>
              <a:rPr lang="en-US" sz="4000" dirty="0">
                <a:latin typeface="Arial Black" panose="020B0A04020102020204" pitchFamily="34" charset="0"/>
              </a:rPr>
              <a:t>Definition of the Product Concept</a:t>
            </a:r>
            <a:endParaRPr lang="en-GB" sz="4000" dirty="0">
              <a:latin typeface="Arial Black" panose="020B0A04020102020204" pitchFamily="34" charset="0"/>
            </a:endParaRPr>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F537816-8530-8E69-A5BA-CFEDE9AF100A}"/>
              </a:ext>
            </a:extLst>
          </p:cNvPr>
          <p:cNvSpPr>
            <a:spLocks noGrp="1"/>
          </p:cNvSpPr>
          <p:nvPr>
            <p:ph idx="1"/>
          </p:nvPr>
        </p:nvSpPr>
        <p:spPr>
          <a:xfrm>
            <a:off x="838201" y="2755811"/>
            <a:ext cx="4881530" cy="3421151"/>
          </a:xfrm>
        </p:spPr>
        <p:txBody>
          <a:bodyPr>
            <a:normAutofit/>
          </a:bodyPr>
          <a:lstStyle/>
          <a:p>
            <a:r>
              <a:rPr lang="en-US" sz="2000" dirty="0">
                <a:latin typeface="Arial" panose="020B0604020202020204" pitchFamily="34" charset="0"/>
                <a:cs typeface="Arial" panose="020B0604020202020204" pitchFamily="34" charset="0"/>
              </a:rPr>
              <a:t>At its core, the Product Concept is that companies should “focus their efforts on creating and producing the best products possible, rather than on promotion or pricing.” The basic idea is that excellence promotes itself; if a product works exceptionally well, customers recognise a great product and become loyal to the brand.</a:t>
            </a:r>
            <a:endParaRPr lang="en-GB" sz="2000" dirty="0">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E2AFE50-1FD7-C46D-C1D3-C556AF12E32C}"/>
              </a:ext>
            </a:extLst>
          </p:cNvPr>
          <p:cNvPicPr>
            <a:picLocks noChangeAspect="1"/>
          </p:cNvPicPr>
          <p:nvPr/>
        </p:nvPicPr>
        <p:blipFill>
          <a:blip r:embed="rId4"/>
          <a:stretch>
            <a:fillRect/>
          </a:stretch>
        </p:blipFill>
        <p:spPr>
          <a:xfrm>
            <a:off x="7887184" y="1848952"/>
            <a:ext cx="3781051" cy="2516117"/>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1" name="Freeform: Shape 2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4" name="Pen-y-Graig Road 2">
            <a:hlinkClick r:id="" action="ppaction://media"/>
            <a:extLst>
              <a:ext uri="{FF2B5EF4-FFF2-40B4-BE49-F238E27FC236}">
                <a16:creationId xmlns:a16="http://schemas.microsoft.com/office/drawing/2014/main" id="{BF8D637C-0B04-7CDF-1987-0A340109C3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93989" y="5402405"/>
            <a:ext cx="406400" cy="406400"/>
          </a:xfrm>
          <a:prstGeom prst="rect">
            <a:avLst/>
          </a:prstGeom>
        </p:spPr>
      </p:pic>
    </p:spTree>
    <p:extLst>
      <p:ext uri="{BB962C8B-B14F-4D97-AF65-F5344CB8AC3E}">
        <p14:creationId xmlns:p14="http://schemas.microsoft.com/office/powerpoint/2010/main" val="4129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9C6A0EE-F73C-4B59-9EA8-1490A69D0501}"/>
              </a:ext>
            </a:extLst>
          </p:cNvPr>
          <p:cNvSpPr>
            <a:spLocks noGrp="1"/>
          </p:cNvSpPr>
          <p:nvPr>
            <p:ph type="title"/>
          </p:nvPr>
        </p:nvSpPr>
        <p:spPr>
          <a:xfrm>
            <a:off x="838201" y="365125"/>
            <a:ext cx="5393360" cy="1325563"/>
          </a:xfrm>
        </p:spPr>
        <p:txBody>
          <a:bodyPr>
            <a:noAutofit/>
          </a:bodyPr>
          <a:lstStyle/>
          <a:p>
            <a:r>
              <a:rPr lang="en-US" sz="4000" dirty="0">
                <a:latin typeface="Arial Black" panose="020B0A04020102020204" pitchFamily="34" charset="0"/>
              </a:rPr>
              <a:t>Why the Product Concept Fits Business in 2025</a:t>
            </a:r>
            <a:endParaRPr lang="en-GB" sz="4000" dirty="0">
              <a:latin typeface="Arial Black" panose="020B0A04020102020204" pitchFamily="34" charset="0"/>
            </a:endParaRPr>
          </a:p>
        </p:txBody>
      </p:sp>
      <p:sp>
        <p:nvSpPr>
          <p:cNvPr id="11" name="Freeform: Shape 1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FFF94D0-1FF5-90A2-5780-1D2BBD3DD104}"/>
              </a:ext>
            </a:extLst>
          </p:cNvPr>
          <p:cNvSpPr>
            <a:spLocks noGrp="1"/>
          </p:cNvSpPr>
          <p:nvPr>
            <p:ph idx="1"/>
          </p:nvPr>
        </p:nvSpPr>
        <p:spPr>
          <a:xfrm>
            <a:off x="650525" y="2235529"/>
            <a:ext cx="5393361" cy="4351338"/>
          </a:xfrm>
        </p:spPr>
        <p:txBody>
          <a:bodyPr>
            <a:normAutofit/>
          </a:bodyPr>
          <a:lstStyle/>
          <a:p>
            <a:r>
              <a:rPr lang="en-US" sz="2000" dirty="0">
                <a:latin typeface="Arial" panose="020B0604020202020204" pitchFamily="34" charset="0"/>
                <a:cs typeface="Arial" panose="020B0604020202020204" pitchFamily="34" charset="0"/>
              </a:rPr>
              <a:t>In the year 2025, customers are more informed, sustainability-minded, and focused on quality than before. With technology changing rapidly, the need for innovation and reliability is more important now than ever to preserve future trust. The Product Concept fits perfectly into these conditions, offering companies the ability to remain competitive by designing products that are advanced, high-quality, and ethically made in producing for today’s customers.</a:t>
            </a:r>
            <a:endParaRPr lang="en-GB" sz="2000" dirty="0">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A8947C8F-2088-4583-F428-91BEF205D13F}"/>
              </a:ext>
            </a:extLst>
          </p:cNvPr>
          <p:cNvPicPr>
            <a:picLocks noChangeAspect="1"/>
          </p:cNvPicPr>
          <p:nvPr/>
        </p:nvPicPr>
        <p:blipFill>
          <a:blip r:embed="rId4"/>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Freeform: Shape 2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Pen-y-Graig Road 3">
            <a:hlinkClick r:id="" action="ppaction://media"/>
            <a:extLst>
              <a:ext uri="{FF2B5EF4-FFF2-40B4-BE49-F238E27FC236}">
                <a16:creationId xmlns:a16="http://schemas.microsoft.com/office/drawing/2014/main" id="{49A37610-EFB4-260D-A74D-6345A85086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70613" y="4865688"/>
            <a:ext cx="406400" cy="406400"/>
          </a:xfrm>
          <a:prstGeom prst="rect">
            <a:avLst/>
          </a:prstGeom>
        </p:spPr>
      </p:pic>
    </p:spTree>
    <p:extLst>
      <p:ext uri="{BB962C8B-B14F-4D97-AF65-F5344CB8AC3E}">
        <p14:creationId xmlns:p14="http://schemas.microsoft.com/office/powerpoint/2010/main" val="146261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6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F910C-33C9-6EC8-2FB1-B29A35A223CE}"/>
              </a:ext>
            </a:extLst>
          </p:cNvPr>
          <p:cNvSpPr>
            <a:spLocks noGrp="1"/>
          </p:cNvSpPr>
          <p:nvPr>
            <p:ph type="title"/>
          </p:nvPr>
        </p:nvSpPr>
        <p:spPr>
          <a:xfrm>
            <a:off x="165093" y="1633308"/>
            <a:ext cx="4167271" cy="3981427"/>
          </a:xfrm>
        </p:spPr>
        <p:txBody>
          <a:bodyPr>
            <a:normAutofit/>
          </a:bodyPr>
          <a:lstStyle/>
          <a:p>
            <a:r>
              <a:rPr lang="en-GB" sz="4000" dirty="0">
                <a:solidFill>
                  <a:srgbClr val="FFFFFF"/>
                </a:solidFill>
                <a:latin typeface="Arial Black" panose="020B0A04020102020204" pitchFamily="34" charset="0"/>
              </a:rPr>
              <a:t>References</a:t>
            </a:r>
            <a:r>
              <a:rPr lang="en-GB" dirty="0">
                <a:solidFill>
                  <a:srgbClr val="FFFFFF"/>
                </a:solidFill>
                <a:latin typeface="Arial Black" panose="020B0A04020102020204" pitchFamily="34" charset="0"/>
              </a:rPr>
              <a: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62D5D2-EA23-CAD0-138F-1B122FB6DABF}"/>
              </a:ext>
            </a:extLst>
          </p:cNvPr>
          <p:cNvSpPr>
            <a:spLocks noGrp="1"/>
          </p:cNvSpPr>
          <p:nvPr>
            <p:ph idx="1"/>
          </p:nvPr>
        </p:nvSpPr>
        <p:spPr>
          <a:xfrm>
            <a:off x="4447308" y="591344"/>
            <a:ext cx="7579599" cy="5585619"/>
          </a:xfrm>
        </p:spPr>
        <p:txBody>
          <a:bodyPr anchor="ctr">
            <a:normAutofit/>
          </a:bodyPr>
          <a:lstStyle/>
          <a:p>
            <a:endParaRPr lang="en-GB" sz="1300" dirty="0"/>
          </a:p>
          <a:p>
            <a:endParaRPr lang="en-GB" sz="1300" dirty="0"/>
          </a:p>
          <a:p>
            <a:r>
              <a:rPr lang="en-GB" sz="1400" dirty="0">
                <a:latin typeface="Arial" panose="020B0604020202020204" pitchFamily="34" charset="0"/>
                <a:cs typeface="Arial" panose="020B0604020202020204" pitchFamily="34" charset="0"/>
              </a:rPr>
              <a:t>Albrecht, M. G., Green, M., &amp; Hoffman, L. (2023). </a:t>
            </a:r>
            <a:r>
              <a:rPr lang="en-GB" sz="1400" i="1" dirty="0">
                <a:latin typeface="Arial" panose="020B0604020202020204" pitchFamily="34" charset="0"/>
                <a:cs typeface="Arial" panose="020B0604020202020204" pitchFamily="34" charset="0"/>
              </a:rPr>
              <a:t>Principles of marketing</a:t>
            </a:r>
            <a:r>
              <a:rPr lang="en-GB" sz="1400" dirty="0">
                <a:latin typeface="Arial" panose="020B0604020202020204" pitchFamily="34" charset="0"/>
                <a:cs typeface="Arial" panose="020B0604020202020204" pitchFamily="34" charset="0"/>
              </a:rPr>
              <a:t>. OpenStax.</a:t>
            </a:r>
          </a:p>
          <a:p>
            <a:r>
              <a:rPr lang="en-US" sz="1400" dirty="0">
                <a:latin typeface="Arial" panose="020B0604020202020204" pitchFamily="34" charset="0"/>
                <a:cs typeface="Arial" panose="020B0604020202020204" pitchFamily="34" charset="0"/>
              </a:rPr>
              <a:t>Hsu, Y. (2011). Design innovation and marketing strategy in successful product competition. </a:t>
            </a:r>
            <a:r>
              <a:rPr lang="en-US" sz="1400" i="1" dirty="0">
                <a:latin typeface="Arial" panose="020B0604020202020204" pitchFamily="34" charset="0"/>
                <a:cs typeface="Arial" panose="020B0604020202020204" pitchFamily="34" charset="0"/>
              </a:rPr>
              <a:t>Journal of business &amp; industrial marketing, 26</a:t>
            </a:r>
            <a:r>
              <a:rPr lang="en-US" sz="1400" dirty="0">
                <a:latin typeface="Arial" panose="020B0604020202020204" pitchFamily="34" charset="0"/>
                <a:cs typeface="Arial" panose="020B0604020202020204" pitchFamily="34" charset="0"/>
              </a:rPr>
              <a:t>(4), 223-236.</a:t>
            </a:r>
          </a:p>
          <a:p>
            <a:r>
              <a:rPr lang="en-US" sz="1400" dirty="0" err="1">
                <a:latin typeface="Arial" panose="020B0604020202020204" pitchFamily="34" charset="0"/>
                <a:cs typeface="Arial" panose="020B0604020202020204" pitchFamily="34" charset="0"/>
              </a:rPr>
              <a:t>Isololipu</a:t>
            </a:r>
            <a:r>
              <a:rPr lang="en-US" sz="1400" dirty="0">
                <a:latin typeface="Arial" panose="020B0604020202020204" pitchFamily="34" charset="0"/>
                <a:cs typeface="Arial" panose="020B0604020202020204" pitchFamily="34" charset="0"/>
              </a:rPr>
              <a:t>, K., &amp; </a:t>
            </a:r>
            <a:r>
              <a:rPr lang="en-US" sz="1400" dirty="0" err="1">
                <a:latin typeface="Arial" panose="020B0604020202020204" pitchFamily="34" charset="0"/>
                <a:cs typeface="Arial" panose="020B0604020202020204" pitchFamily="34" charset="0"/>
              </a:rPr>
              <a:t>Hardianto</a:t>
            </a:r>
            <a:r>
              <a:rPr lang="en-US" sz="1400" dirty="0">
                <a:latin typeface="Arial" panose="020B0604020202020204" pitchFamily="34" charset="0"/>
                <a:cs typeface="Arial" panose="020B0604020202020204" pitchFamily="34" charset="0"/>
              </a:rPr>
              <a:t>, A. W. (2022). Analysis of Product Strategy to The Business Growth of Small Medium Enterprises. </a:t>
            </a:r>
            <a:r>
              <a:rPr lang="en-US" sz="1400" i="1" dirty="0" err="1">
                <a:latin typeface="Arial" panose="020B0604020202020204" pitchFamily="34" charset="0"/>
                <a:cs typeface="Arial" panose="020B0604020202020204" pitchFamily="34" charset="0"/>
              </a:rPr>
              <a:t>Jurnal</a:t>
            </a:r>
            <a:r>
              <a:rPr lang="en-US" sz="1400" i="1" dirty="0">
                <a:latin typeface="Arial" panose="020B0604020202020204" pitchFamily="34" charset="0"/>
                <a:cs typeface="Arial" panose="020B0604020202020204" pitchFamily="34" charset="0"/>
              </a:rPr>
              <a:t> </a:t>
            </a:r>
            <a:r>
              <a:rPr lang="en-US" sz="1400" i="1" dirty="0" err="1">
                <a:latin typeface="Arial" panose="020B0604020202020204" pitchFamily="34" charset="0"/>
                <a:cs typeface="Arial" panose="020B0604020202020204" pitchFamily="34" charset="0"/>
              </a:rPr>
              <a:t>Administrasi</a:t>
            </a:r>
            <a:r>
              <a:rPr lang="en-US" sz="1400" i="1" dirty="0">
                <a:latin typeface="Arial" panose="020B0604020202020204" pitchFamily="34" charset="0"/>
                <a:cs typeface="Arial" panose="020B0604020202020204" pitchFamily="34" charset="0"/>
              </a:rPr>
              <a:t> </a:t>
            </a:r>
            <a:r>
              <a:rPr lang="en-US" sz="1400" i="1" dirty="0" err="1">
                <a:latin typeface="Arial" panose="020B0604020202020204" pitchFamily="34" charset="0"/>
                <a:cs typeface="Arial" panose="020B0604020202020204" pitchFamily="34" charset="0"/>
              </a:rPr>
              <a:t>Bisnis</a:t>
            </a:r>
            <a:r>
              <a:rPr lang="en-US" sz="1400" i="1" dirty="0">
                <a:latin typeface="Arial" panose="020B0604020202020204" pitchFamily="34" charset="0"/>
                <a:cs typeface="Arial" panose="020B0604020202020204" pitchFamily="34" charset="0"/>
              </a:rPr>
              <a:t>, 11</a:t>
            </a:r>
            <a:r>
              <a:rPr lang="en-US" sz="1400" dirty="0">
                <a:latin typeface="Arial" panose="020B0604020202020204" pitchFamily="34" charset="0"/>
                <a:cs typeface="Arial" panose="020B0604020202020204" pitchFamily="34" charset="0"/>
              </a:rPr>
              <a:t>(1), 13-20.</a:t>
            </a:r>
          </a:p>
          <a:p>
            <a:r>
              <a:rPr lang="en-GB" sz="1400" dirty="0">
                <a:latin typeface="Arial" panose="020B0604020202020204" pitchFamily="34" charset="0"/>
                <a:cs typeface="Arial" panose="020B0604020202020204" pitchFamily="34" charset="0"/>
              </a:rPr>
              <a:t>Kotler, P., </a:t>
            </a:r>
            <a:r>
              <a:rPr lang="en-GB" sz="1400" dirty="0" err="1">
                <a:latin typeface="Arial" panose="020B0604020202020204" pitchFamily="34" charset="0"/>
                <a:cs typeface="Arial" panose="020B0604020202020204" pitchFamily="34" charset="0"/>
              </a:rPr>
              <a:t>Pfoertsch</a:t>
            </a:r>
            <a:r>
              <a:rPr lang="en-GB" sz="1400" dirty="0">
                <a:latin typeface="Arial" panose="020B0604020202020204" pitchFamily="34" charset="0"/>
                <a:cs typeface="Arial" panose="020B0604020202020204" pitchFamily="34" charset="0"/>
              </a:rPr>
              <a:t>, W., &amp; Sponholz, U. (2021). </a:t>
            </a:r>
            <a:r>
              <a:rPr lang="en-GB" sz="1400" i="1" dirty="0">
                <a:latin typeface="Arial" panose="020B0604020202020204" pitchFamily="34" charset="0"/>
                <a:cs typeface="Arial" panose="020B0604020202020204" pitchFamily="34" charset="0"/>
              </a:rPr>
              <a:t>H2H Marketing.</a:t>
            </a:r>
            <a:r>
              <a:rPr lang="en-GB" sz="1400" dirty="0">
                <a:latin typeface="Arial" panose="020B0604020202020204" pitchFamily="34" charset="0"/>
                <a:cs typeface="Arial" panose="020B0604020202020204" pitchFamily="34" charset="0"/>
              </a:rPr>
              <a:t> Cham: Springer International Publishing.</a:t>
            </a:r>
          </a:p>
          <a:p>
            <a:r>
              <a:rPr lang="en-US" sz="1400" dirty="0">
                <a:latin typeface="Arial" panose="020B0604020202020204" pitchFamily="34" charset="0"/>
                <a:cs typeface="Arial" panose="020B0604020202020204" pitchFamily="34" charset="0"/>
              </a:rPr>
              <a:t>Kumar, P. (2023). </a:t>
            </a:r>
            <a:r>
              <a:rPr lang="en-US" sz="1400" i="1" dirty="0">
                <a:latin typeface="Arial" panose="020B0604020202020204" pitchFamily="34" charset="0"/>
                <a:cs typeface="Arial" panose="020B0604020202020204" pitchFamily="34" charset="0"/>
              </a:rPr>
              <a:t>Principles of Marketing</a:t>
            </a:r>
            <a:r>
              <a:rPr lang="en-US" sz="1400" dirty="0">
                <a:latin typeface="Arial" panose="020B0604020202020204" pitchFamily="34" charset="0"/>
                <a:cs typeface="Arial" panose="020B0604020202020204" pitchFamily="34" charset="0"/>
              </a:rPr>
              <a:t>. Sultan Chand &amp; Sons.</a:t>
            </a:r>
          </a:p>
          <a:p>
            <a:r>
              <a:rPr lang="en-US" sz="1400" dirty="0">
                <a:latin typeface="Arial" panose="020B0604020202020204" pitchFamily="34" charset="0"/>
                <a:cs typeface="Arial" panose="020B0604020202020204" pitchFamily="34" charset="0"/>
              </a:rPr>
              <a:t>Shpak, N., </a:t>
            </a:r>
            <a:r>
              <a:rPr lang="en-US" sz="1400" dirty="0" err="1">
                <a:latin typeface="Arial" panose="020B0604020202020204" pitchFamily="34" charset="0"/>
                <a:cs typeface="Arial" panose="020B0604020202020204" pitchFamily="34" charset="0"/>
              </a:rPr>
              <a:t>Seliuchenko</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Kharchuk</a:t>
            </a:r>
            <a:r>
              <a:rPr lang="en-US" sz="1400" dirty="0">
                <a:latin typeface="Arial" panose="020B0604020202020204" pitchFamily="34" charset="0"/>
                <a:cs typeface="Arial" panose="020B0604020202020204" pitchFamily="34" charset="0"/>
              </a:rPr>
              <a:t>, V., Kosar, N., &amp; Sroka, W. (2019). Evaluation of product competitiveness: A case study analysis. </a:t>
            </a:r>
            <a:r>
              <a:rPr lang="en-US" sz="1400" i="1" dirty="0" err="1">
                <a:latin typeface="Arial" panose="020B0604020202020204" pitchFamily="34" charset="0"/>
                <a:cs typeface="Arial" panose="020B0604020202020204" pitchFamily="34" charset="0"/>
              </a:rPr>
              <a:t>Organizacija</a:t>
            </a:r>
            <a:r>
              <a:rPr lang="en-US" sz="1400" i="1" dirty="0">
                <a:latin typeface="Arial" panose="020B0604020202020204" pitchFamily="34" charset="0"/>
                <a:cs typeface="Arial" panose="020B0604020202020204" pitchFamily="34" charset="0"/>
              </a:rPr>
              <a:t>, 52</a:t>
            </a:r>
            <a:r>
              <a:rPr lang="en-US" sz="1400" dirty="0">
                <a:latin typeface="Arial" panose="020B0604020202020204" pitchFamily="34" charset="0"/>
                <a:cs typeface="Arial" panose="020B0604020202020204" pitchFamily="34" charset="0"/>
              </a:rPr>
              <a:t>(2), 107-125.</a:t>
            </a:r>
          </a:p>
          <a:p>
            <a:r>
              <a:rPr lang="en-US" sz="1400" dirty="0" err="1">
                <a:latin typeface="Arial" panose="020B0604020202020204" pitchFamily="34" charset="0"/>
                <a:cs typeface="Arial" panose="020B0604020202020204" pitchFamily="34" charset="0"/>
              </a:rPr>
              <a:t>Septiano</a:t>
            </a:r>
            <a:r>
              <a:rPr lang="en-US" sz="1400" dirty="0">
                <a:latin typeface="Arial" panose="020B0604020202020204" pitchFamily="34" charset="0"/>
                <a:cs typeface="Arial" panose="020B0604020202020204" pitchFamily="34" charset="0"/>
              </a:rPr>
              <a:t>, R., &amp; Sari, L. (2021). Determination of consumer value and purchase decisions: analysis of product quality, location, and promotion. </a:t>
            </a:r>
            <a:r>
              <a:rPr lang="en-US" sz="1400" i="1" dirty="0">
                <a:latin typeface="Arial" panose="020B0604020202020204" pitchFamily="34" charset="0"/>
                <a:cs typeface="Arial" panose="020B0604020202020204" pitchFamily="34" charset="0"/>
              </a:rPr>
              <a:t>Dinasti International Journal of Digital Business Management, 2</a:t>
            </a:r>
            <a:r>
              <a:rPr lang="en-US" sz="1400" dirty="0">
                <a:latin typeface="Arial" panose="020B0604020202020204" pitchFamily="34" charset="0"/>
                <a:cs typeface="Arial" panose="020B0604020202020204" pitchFamily="34" charset="0"/>
              </a:rPr>
              <a:t>(3), 482-498.</a:t>
            </a:r>
          </a:p>
          <a:p>
            <a:r>
              <a:rPr lang="en-US" sz="1400" dirty="0" err="1">
                <a:latin typeface="Arial" panose="020B0604020202020204" pitchFamily="34" charset="0"/>
                <a:cs typeface="Arial" panose="020B0604020202020204" pitchFamily="34" charset="0"/>
              </a:rPr>
              <a:t>Sudirjo</a:t>
            </a:r>
            <a:r>
              <a:rPr lang="en-US" sz="1400" dirty="0">
                <a:latin typeface="Arial" panose="020B0604020202020204" pitchFamily="34" charset="0"/>
                <a:cs typeface="Arial" panose="020B0604020202020204" pitchFamily="34" charset="0"/>
              </a:rPr>
              <a:t>, F. (2023). Marketing strategy in improving product competitiveness in the global market. </a:t>
            </a:r>
            <a:r>
              <a:rPr lang="en-US" sz="1400" i="1" dirty="0">
                <a:latin typeface="Arial" panose="020B0604020202020204" pitchFamily="34" charset="0"/>
                <a:cs typeface="Arial" panose="020B0604020202020204" pitchFamily="34" charset="0"/>
              </a:rPr>
              <a:t>Journal of Contemporary Administration and Management (ADMAN), 1</a:t>
            </a:r>
            <a:r>
              <a:rPr lang="en-US" sz="1400" dirty="0">
                <a:latin typeface="Arial" panose="020B0604020202020204" pitchFamily="34" charset="0"/>
                <a:cs typeface="Arial" panose="020B0604020202020204" pitchFamily="34" charset="0"/>
              </a:rPr>
              <a:t>(2), 63-69.</a:t>
            </a:r>
          </a:p>
          <a:p>
            <a:r>
              <a:rPr lang="en-GB" sz="1400" dirty="0">
                <a:latin typeface="Arial" panose="020B0604020202020204" pitchFamily="34" charset="0"/>
                <a:cs typeface="Arial" panose="020B0604020202020204" pitchFamily="34" charset="0"/>
                <a:hlinkClick r:id="rId2"/>
              </a:rPr>
              <a:t>https://www.smartsurvey.co.uk/blog/product-concept-what-is-it-how-to-use-it</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hlinkClick r:id="rId3"/>
              </a:rPr>
              <a:t>https://surveysparrow.com/blog/what-is-product-concept/</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2922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556</Words>
  <Application>Microsoft Office PowerPoint</Application>
  <PresentationFormat>Widescreen</PresentationFormat>
  <Paragraphs>23</Paragraphs>
  <Slides>6</Slides>
  <Notes>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Arial</vt:lpstr>
      <vt:lpstr>Arial Black</vt:lpstr>
      <vt:lpstr>Calibri</vt:lpstr>
      <vt:lpstr>Office Theme</vt:lpstr>
      <vt:lpstr>Product Concept </vt:lpstr>
      <vt:lpstr>Introduction </vt:lpstr>
      <vt:lpstr>Understanding the Product Concept</vt:lpstr>
      <vt:lpstr>Definition of the Product Concept</vt:lpstr>
      <vt:lpstr>Why the Product Concept Fits Business in 2025</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2</cp:revision>
  <dcterms:created xsi:type="dcterms:W3CDTF">2025-10-21T11:23:48Z</dcterms:created>
  <dcterms:modified xsi:type="dcterms:W3CDTF">2025-10-24T16:18:23Z</dcterms:modified>
</cp:coreProperties>
</file>