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9EA34"/>
    <a:srgbClr val="F12DC7"/>
    <a:srgbClr val="27E3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67959D-A492-4841-8D98-36486C721C79}" v="11" dt="2022-02-21T17:04:33.1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3792" autoAdjust="0"/>
  </p:normalViewPr>
  <p:slideViewPr>
    <p:cSldViewPr snapToGrid="0">
      <p:cViewPr varScale="1">
        <p:scale>
          <a:sx n="59" d="100"/>
          <a:sy n="59" d="100"/>
        </p:scale>
        <p:origin x="28" y="1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74D61-6CF4-4E5E-A2E8-07EA6B460ABA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EB3543-EB4F-4808-90A8-600788079B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620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EB3543-EB4F-4808-90A8-600788079B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59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2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560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74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90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46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00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923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42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092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271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1102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90390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59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398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077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452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13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633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6.png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openxmlformats.org/officeDocument/2006/relationships/image" Target="../media/image10.png"/><Relationship Id="rId9" Type="http://schemas.openxmlformats.org/officeDocument/2006/relationships/hyperlink" Target="https://www.smart-energy.com/author/nicholasnhede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5.jpeg"/><Relationship Id="rId4" Type="http://schemas.openxmlformats.org/officeDocument/2006/relationships/image" Target="../media/image20.png"/><Relationship Id="rId9" Type="http://schemas.openxmlformats.org/officeDocument/2006/relationships/hyperlink" Target="https://www.verywellfamily.com/amy-morin-1094715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mu.ac.uk/news-and-events/news/story/12709/" TargetMode="External"/><Relationship Id="rId3" Type="http://schemas.openxmlformats.org/officeDocument/2006/relationships/hyperlink" Target="https://research.bangor.ac.uk/portal/files/20576580/null" TargetMode="External"/><Relationship Id="rId7" Type="http://schemas.openxmlformats.org/officeDocument/2006/relationships/hyperlink" Target="https://www.change.org/p/add-more-recycling-bins-on-school-campuses" TargetMode="External"/><Relationship Id="rId2" Type="http://schemas.openxmlformats.org/officeDocument/2006/relationships/hyperlink" Target="https://post.parliament.uk/covid-19-and-the-digital-divid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oundinfusion.com.au/using-music-to-teach-diversity/" TargetMode="External"/><Relationship Id="rId11" Type="http://schemas.openxmlformats.org/officeDocument/2006/relationships/hyperlink" Target="https://gov.wales/" TargetMode="External"/><Relationship Id="rId5" Type="http://schemas.openxmlformats.org/officeDocument/2006/relationships/hyperlink" Target="https://classteaching.wordpress.com/2018/11/26/masters-reflections-the-home-school-relationship/" TargetMode="External"/><Relationship Id="rId10" Type="http://schemas.openxmlformats.org/officeDocument/2006/relationships/hyperlink" Target="https://hwb.gov.wales/storage/eaf467e6-30fe-45c9-93ef-cb30f31f1c90/common-understanding-for-school.pdf" TargetMode="External"/><Relationship Id="rId4" Type="http://schemas.openxmlformats.org/officeDocument/2006/relationships/hyperlink" Target="https://www.thenoise.org.uk/supportinglocalcommunity" TargetMode="External"/><Relationship Id="rId9" Type="http://schemas.openxmlformats.org/officeDocument/2006/relationships/hyperlink" Target="https://www.fairtrade.net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global-development/2018/mar/23/comic-relief-to-ditch-white-saviour-stereotype-appeals" TargetMode="External"/><Relationship Id="rId3" Type="http://schemas.openxmlformats.org/officeDocument/2006/relationships/hyperlink" Target="https://theartofeducation.edu/2016/12/15/december-upcycling-using-nontraditional-supplies-make-art/" TargetMode="External"/><Relationship Id="rId7" Type="http://schemas.openxmlformats.org/officeDocument/2006/relationships/hyperlink" Target="https://www.theguardian.com/education/2018/oct/23/send-special-educational-needs-children-excluded-from-schools" TargetMode="External"/><Relationship Id="rId2" Type="http://schemas.openxmlformats.org/officeDocument/2006/relationships/hyperlink" Target="https://www.northeastohioparent.com/parenting/cultural-awareness-teaching-kids-about-other-language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grh-multi.net/en/2017/06/culture-minute-4-religions/" TargetMode="External"/><Relationship Id="rId11" Type="http://schemas.openxmlformats.org/officeDocument/2006/relationships/hyperlink" Target="https://www.smart-energy.com/policy-regulation/extreme-e-and-unicef-to-provide-climate-education-for-youths-in-greenland/" TargetMode="External"/><Relationship Id="rId5" Type="http://schemas.openxmlformats.org/officeDocument/2006/relationships/hyperlink" Target="http://db.nelsonmandela.org/speeches/pub_view.asp?pg=item&amp;ItemID=NMS909" TargetMode="External"/><Relationship Id="rId10" Type="http://schemas.openxmlformats.org/officeDocument/2006/relationships/hyperlink" Target="https://www.verywellfamily.com/seven-social-skills-for-kids-4589865" TargetMode="External"/><Relationship Id="rId4" Type="http://schemas.openxmlformats.org/officeDocument/2006/relationships/hyperlink" Target="https://www.mirror.co.uk/news/real-life-stories/inside-world-gypsy-girls-leave-11133880" TargetMode="External"/><Relationship Id="rId9" Type="http://schemas.openxmlformats.org/officeDocument/2006/relationships/hyperlink" Target="https://www.verywellfamily.com/amy-morin-1094715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api/storage/648cdc22-e05a-4a9d-a76d-fdee0fdec76f/2019-10-28PriceofPupilPovertyENFINAL.pdf" TargetMode="External"/><Relationship Id="rId3" Type="http://schemas.openxmlformats.org/officeDocument/2006/relationships/hyperlink" Target="https://www.penpalschools.com/index.html" TargetMode="External"/><Relationship Id="rId7" Type="http://schemas.openxmlformats.org/officeDocument/2006/relationships/hyperlink" Target="https://fothcp.org/forest-school/" TargetMode="External"/><Relationship Id="rId2" Type="http://schemas.openxmlformats.org/officeDocument/2006/relationships/hyperlink" Target="https://www.openaccessgovernment.org/the-environment-clean-water-is-life-health-food-leisure-and-energy/53926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hutterstock.com/search/learning+new+things" TargetMode="External"/><Relationship Id="rId11" Type="http://schemas.openxmlformats.org/officeDocument/2006/relationships/hyperlink" Target="https://www.vectorstock.com/royalty-free-vector/kid-eating-food-vector-30544328" TargetMode="External"/><Relationship Id="rId5" Type="http://schemas.openxmlformats.org/officeDocument/2006/relationships/hyperlink" Target="http://teacherslifeforme.blogspot.com/2015/06/growing-plants-hearts-and-minds.html" TargetMode="External"/><Relationship Id="rId10" Type="http://schemas.openxmlformats.org/officeDocument/2006/relationships/hyperlink" Target="https://gov.wales/well-being-of-future-generations-wales" TargetMode="External"/><Relationship Id="rId4" Type="http://schemas.openxmlformats.org/officeDocument/2006/relationships/hyperlink" Target="https://www.bbc.co.uk/news/education-49716468" TargetMode="External"/><Relationship Id="rId9" Type="http://schemas.openxmlformats.org/officeDocument/2006/relationships/hyperlink" Target="https://www.unicef.org.uk/rights-respecting-schoo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Jan Morgan &amp; Yvonne Jones Swansea University ESDGC Team - ppt download">
            <a:extLst>
              <a:ext uri="{FF2B5EF4-FFF2-40B4-BE49-F238E27FC236}">
                <a16:creationId xmlns:a16="http://schemas.microsoft.com/office/drawing/2014/main" id="{C292083A-BBA0-4F54-A454-E8569EE51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7953" y="276519"/>
            <a:ext cx="3458093" cy="2458812"/>
          </a:xfrm>
          <a:prstGeom prst="rect">
            <a:avLst/>
          </a:prstGeom>
          <a:noFill/>
          <a:effectLst>
            <a:softEdge rad="114300"/>
          </a:effectLst>
          <a:scene3d>
            <a:camera prst="orthographicFront"/>
            <a:lightRig rig="threePt" dir="t"/>
          </a:scene3d>
          <a:sp3d>
            <a:bevelT w="139700" h="139700" prst="divot"/>
            <a:bevelB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BF2C0B3-FD24-42F6-873B-7962FAAE8A70}"/>
              </a:ext>
            </a:extLst>
          </p:cNvPr>
          <p:cNvSpPr/>
          <p:nvPr/>
        </p:nvSpPr>
        <p:spPr>
          <a:xfrm>
            <a:off x="4114091" y="2020965"/>
            <a:ext cx="4549643" cy="46166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</a:t>
            </a:r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ducation for </a:t>
            </a:r>
          </a:p>
          <a:p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</a:t>
            </a:r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ustainable</a:t>
            </a:r>
          </a:p>
          <a:p>
            <a:r>
              <a:rPr lang="en-US" sz="6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r>
              <a:rPr lang="en-US" sz="4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evelopment and</a:t>
            </a:r>
            <a:endParaRPr lang="en-US" sz="4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</a:t>
            </a:r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lobal</a:t>
            </a:r>
          </a:p>
          <a:p>
            <a:r>
              <a:rPr lang="en-US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</a:t>
            </a:r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itizenship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1">
                  <a:lumMod val="5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13F94F-69E7-46BA-BD9E-E027CDE0334E}"/>
              </a:ext>
            </a:extLst>
          </p:cNvPr>
          <p:cNvSpPr txBox="1"/>
          <p:nvPr/>
        </p:nvSpPr>
        <p:spPr>
          <a:xfrm>
            <a:off x="3685780" y="820636"/>
            <a:ext cx="61597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b="1" u="sng" dirty="0">
                <a:latin typeface="Aldhabi" panose="020B0604020202020204" pitchFamily="2" charset="-78"/>
                <a:cs typeface="Aldhabi" panose="020B0604020202020204" pitchFamily="2" charset="-78"/>
              </a:rPr>
              <a:t>What is ESDGC 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1DE575-2640-474C-8A45-67D6F01070C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055" r="22914"/>
          <a:stretch/>
        </p:blipFill>
        <p:spPr>
          <a:xfrm>
            <a:off x="9092045" y="3524302"/>
            <a:ext cx="2952723" cy="2926374"/>
          </a:xfrm>
          <a:prstGeom prst="rect">
            <a:avLst/>
          </a:prstGeom>
          <a:scene3d>
            <a:camera prst="orthographicFront"/>
            <a:lightRig rig="threePt" dir="t"/>
          </a:scene3d>
          <a:sp3d contourW="12700">
            <a:bevelT w="165100" prst="coolSlant"/>
            <a:bevelB prst="slope"/>
            <a:contourClr>
              <a:srgbClr val="FF0000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8CCFEA-00DF-4D9C-8582-C435C6FFA8AA}"/>
              </a:ext>
            </a:extLst>
          </p:cNvPr>
          <p:cNvSpPr txBox="1"/>
          <p:nvPr/>
        </p:nvSpPr>
        <p:spPr>
          <a:xfrm>
            <a:off x="10359684" y="6593540"/>
            <a:ext cx="295272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db.nelsonmandela.org (2003)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9279A7-1FA4-4040-838A-332BD09FAE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992" y="144083"/>
            <a:ext cx="2895118" cy="289511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01600" prst="riblet"/>
            <a:bevelB w="152400" h="50800" prst="softRound"/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B0BEB9-4DA0-42C9-A53D-9DE657F579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2991" y="3375296"/>
            <a:ext cx="3475426" cy="339184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E237A5C-31A8-4CAB-980F-89909AC1770B}"/>
              </a:ext>
            </a:extLst>
          </p:cNvPr>
          <p:cNvSpPr txBox="1"/>
          <p:nvPr/>
        </p:nvSpPr>
        <p:spPr>
          <a:xfrm>
            <a:off x="84555" y="6450676"/>
            <a:ext cx="281658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Donaldson (2015)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8FAD4D-2138-4C27-B747-7A1E96EC0891}"/>
              </a:ext>
            </a:extLst>
          </p:cNvPr>
          <p:cNvSpPr txBox="1"/>
          <p:nvPr/>
        </p:nvSpPr>
        <p:spPr>
          <a:xfrm>
            <a:off x="1886989" y="2901142"/>
            <a:ext cx="242691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 (2021)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EA49D1-D61B-4AA2-B705-E28A4499911E}"/>
              </a:ext>
            </a:extLst>
          </p:cNvPr>
          <p:cNvSpPr txBox="1"/>
          <p:nvPr/>
        </p:nvSpPr>
        <p:spPr>
          <a:xfrm>
            <a:off x="10106999" y="2747390"/>
            <a:ext cx="23023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Y and Morgan, J (2022)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4" grpId="0"/>
      <p:bldP spid="15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92BE7287-39E8-4E93-8CD8-F4069E3AD98E}"/>
              </a:ext>
            </a:extLst>
          </p:cNvPr>
          <p:cNvSpPr/>
          <p:nvPr/>
        </p:nvSpPr>
        <p:spPr>
          <a:xfrm>
            <a:off x="7155230" y="4471826"/>
            <a:ext cx="4976583" cy="2292028"/>
          </a:xfrm>
          <a:prstGeom prst="round2DiagRect">
            <a:avLst>
              <a:gd name="adj1" fmla="val 16667"/>
              <a:gd name="adj2" fmla="val 0"/>
            </a:avLst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E13F63-863A-4402-972E-E4B48CBA8112}"/>
              </a:ext>
            </a:extLst>
          </p:cNvPr>
          <p:cNvSpPr/>
          <p:nvPr/>
        </p:nvSpPr>
        <p:spPr>
          <a:xfrm>
            <a:off x="90800" y="1537455"/>
            <a:ext cx="5602591" cy="983724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0450DF-BE9A-42A0-9D58-08BDC8E0DE3F}"/>
              </a:ext>
            </a:extLst>
          </p:cNvPr>
          <p:cNvSpPr txBox="1"/>
          <p:nvPr/>
        </p:nvSpPr>
        <p:spPr>
          <a:xfrm>
            <a:off x="139709" y="1619953"/>
            <a:ext cx="5611091" cy="92333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wrap="square" rtlCol="0">
            <a:spAutoFit/>
          </a:bodyPr>
          <a:lstStyle/>
          <a:p>
            <a:pPr algn="l" fontAlgn="t"/>
            <a:r>
              <a:rPr lang="en-GB" b="0" i="0" dirty="0">
                <a:solidFill>
                  <a:srgbClr val="000000"/>
                </a:solidFill>
                <a:effectLst/>
                <a:latin typeface="Alegreya Sans"/>
              </a:rPr>
              <a:t> ESDGC </a:t>
            </a:r>
            <a:r>
              <a:rPr lang="en-GB" dirty="0">
                <a:solidFill>
                  <a:srgbClr val="000000"/>
                </a:solidFill>
                <a:latin typeface="Alegreya Sans"/>
              </a:rPr>
              <a:t>has been </a:t>
            </a:r>
            <a:r>
              <a:rPr lang="en-GB" b="0" i="0" dirty="0">
                <a:solidFill>
                  <a:srgbClr val="000000"/>
                </a:solidFill>
                <a:effectLst/>
                <a:latin typeface="Alegreya Sans"/>
              </a:rPr>
              <a:t>integrated into the ethos, Pedagogy and organisation of  schools in </a:t>
            </a:r>
            <a:r>
              <a:rPr lang="en-GB" dirty="0">
                <a:solidFill>
                  <a:srgbClr val="000000"/>
                </a:solidFill>
                <a:latin typeface="Alegreya Sans"/>
              </a:rPr>
              <a:t>W</a:t>
            </a:r>
            <a:r>
              <a:rPr lang="en-GB" b="0" i="0" dirty="0">
                <a:solidFill>
                  <a:srgbClr val="000000"/>
                </a:solidFill>
                <a:effectLst/>
                <a:latin typeface="Alegreya Sans"/>
              </a:rPr>
              <a:t>ales. We are required to not just teach it but to </a:t>
            </a:r>
            <a:r>
              <a:rPr lang="en-GB" b="0" i="0" u="sng" dirty="0">
                <a:solidFill>
                  <a:srgbClr val="000000"/>
                </a:solidFill>
                <a:effectLst/>
                <a:latin typeface="Alegreya Sans"/>
              </a:rPr>
              <a:t>do</a:t>
            </a:r>
            <a:r>
              <a:rPr lang="en-GB" b="0" i="0" dirty="0">
                <a:solidFill>
                  <a:srgbClr val="000000"/>
                </a:solidFill>
                <a:effectLst/>
                <a:latin typeface="Alegreya Sans"/>
              </a:rPr>
              <a:t> </a:t>
            </a:r>
            <a:r>
              <a:rPr lang="en-GB" b="0" i="0" u="sng" dirty="0">
                <a:solidFill>
                  <a:srgbClr val="000000"/>
                </a:solidFill>
                <a:effectLst/>
                <a:latin typeface="Alegreya Sans"/>
              </a:rPr>
              <a:t>it</a:t>
            </a:r>
            <a:r>
              <a:rPr lang="en-GB" b="0" i="0" dirty="0">
                <a:solidFill>
                  <a:srgbClr val="000000"/>
                </a:solidFill>
                <a:effectLst/>
                <a:latin typeface="Alegreya Sans"/>
              </a:rPr>
              <a:t> </a:t>
            </a:r>
            <a:r>
              <a:rPr lang="en-GB" dirty="0">
                <a:solidFill>
                  <a:srgbClr val="000000"/>
                </a:solidFill>
                <a:latin typeface="Alegreya Sans"/>
              </a:rPr>
              <a:t>! </a:t>
            </a:r>
            <a:endParaRPr lang="en-GB" b="0" i="0" dirty="0">
              <a:solidFill>
                <a:srgbClr val="000000"/>
              </a:solidFill>
              <a:effectLst/>
              <a:latin typeface="Alegreya San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90C54D-7C73-4FD7-9232-8D24DC9F1A0A}"/>
              </a:ext>
            </a:extLst>
          </p:cNvPr>
          <p:cNvSpPr txBox="1"/>
          <p:nvPr/>
        </p:nvSpPr>
        <p:spPr>
          <a:xfrm>
            <a:off x="7158570" y="4606005"/>
            <a:ext cx="6096000" cy="22006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ESDGC is NOT:</a:t>
            </a:r>
          </a:p>
          <a:p>
            <a:r>
              <a:rPr lang="en-GB" dirty="0"/>
              <a:t> • a separate subject </a:t>
            </a:r>
          </a:p>
          <a:p>
            <a:r>
              <a:rPr lang="en-GB" dirty="0"/>
              <a:t>• a series of discrete concepts or topics</a:t>
            </a:r>
          </a:p>
          <a:p>
            <a:r>
              <a:rPr lang="en-GB" dirty="0"/>
              <a:t> • confined to the classroom</a:t>
            </a:r>
          </a:p>
          <a:p>
            <a:r>
              <a:rPr lang="en-GB" dirty="0"/>
              <a:t> • the responsibility of just one teacher in the school</a:t>
            </a:r>
          </a:p>
          <a:p>
            <a:r>
              <a:rPr lang="en-GB" dirty="0"/>
              <a:t> • about transmitting a set of answers to learners</a:t>
            </a:r>
          </a:p>
          <a:p>
            <a:r>
              <a:rPr lang="en-GB" sz="1100" dirty="0"/>
              <a:t>Gov.wales (2008 p7)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438845-2815-4D89-8265-9DDF5AF4C89E}"/>
              </a:ext>
            </a:extLst>
          </p:cNvPr>
          <p:cNvSpPr/>
          <p:nvPr/>
        </p:nvSpPr>
        <p:spPr>
          <a:xfrm>
            <a:off x="-466248" y="65965"/>
            <a:ext cx="844573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u="sng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How do we use ESDGC within schools in Wales?</a:t>
            </a:r>
            <a:endParaRPr lang="en-US" sz="4000" b="1" u="sng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1026" name="Picture 2" descr="Two Stunning Projects Made Entirely From Recycled Materials - The Art of  Education University">
            <a:extLst>
              <a:ext uri="{FF2B5EF4-FFF2-40B4-BE49-F238E27FC236}">
                <a16:creationId xmlns:a16="http://schemas.microsoft.com/office/drawing/2014/main" id="{1BBB1709-E298-4C52-A2FD-B5B560182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0498" y="108659"/>
            <a:ext cx="1741793" cy="239406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B3FB9E-6D30-4606-931C-5FD5EAA9AB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638" y="4120776"/>
            <a:ext cx="1924634" cy="14416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E0B0F74-EDA9-4931-8FE9-A5E67DC448DD}"/>
              </a:ext>
            </a:extLst>
          </p:cNvPr>
          <p:cNvSpPr txBox="1"/>
          <p:nvPr/>
        </p:nvSpPr>
        <p:spPr>
          <a:xfrm>
            <a:off x="2027571" y="4181550"/>
            <a:ext cx="17290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Soskil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 (2015)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FCB8C5-0876-4C14-8A3E-A54987131E09}"/>
              </a:ext>
            </a:extLst>
          </p:cNvPr>
          <p:cNvSpPr txBox="1"/>
          <p:nvPr/>
        </p:nvSpPr>
        <p:spPr>
          <a:xfrm>
            <a:off x="10775917" y="2485626"/>
            <a:ext cx="14525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Hoeve. l, T (2017)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56305C0-6D6A-4C00-B4E7-ED016CB718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920" y="5637081"/>
            <a:ext cx="2857500" cy="11776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ACF6A5C-8658-4AA7-B930-DDA8EDF6596E}"/>
              </a:ext>
            </a:extLst>
          </p:cNvPr>
          <p:cNvSpPr txBox="1"/>
          <p:nvPr/>
        </p:nvSpPr>
        <p:spPr>
          <a:xfrm>
            <a:off x="90800" y="5544205"/>
            <a:ext cx="2219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Davila.G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</a:t>
            </a:r>
            <a:r>
              <a:rPr lang="en-GB" dirty="0"/>
              <a:t>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6E2D220-7B1A-4183-BE41-B875961CE07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2307"/>
          <a:stretch/>
        </p:blipFill>
        <p:spPr>
          <a:xfrm>
            <a:off x="4287891" y="4841585"/>
            <a:ext cx="2228850" cy="177702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F1C8D53-E3BB-42E1-B798-40A06301465C}"/>
              </a:ext>
            </a:extLst>
          </p:cNvPr>
          <p:cNvSpPr txBox="1"/>
          <p:nvPr/>
        </p:nvSpPr>
        <p:spPr>
          <a:xfrm>
            <a:off x="5684293" y="6392816"/>
            <a:ext cx="16376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Unicef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2E4162A-6968-4787-9BF0-0689EDA5A3C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93" b="593"/>
          <a:stretch/>
        </p:blipFill>
        <p:spPr>
          <a:xfrm>
            <a:off x="6581364" y="1208383"/>
            <a:ext cx="2338367" cy="15560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03116493-F014-4D75-92DC-35D08E748619}"/>
              </a:ext>
            </a:extLst>
          </p:cNvPr>
          <p:cNvSpPr txBox="1"/>
          <p:nvPr/>
        </p:nvSpPr>
        <p:spPr>
          <a:xfrm>
            <a:off x="6758819" y="2946916"/>
            <a:ext cx="25603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infusion (2022)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5399CDF-89A4-401E-A02D-176C28670A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966" y="4459088"/>
            <a:ext cx="1502591" cy="149591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4BD7A9D-219B-4561-9288-2B7A67D28E1E}"/>
              </a:ext>
            </a:extLst>
          </p:cNvPr>
          <p:cNvSpPr txBox="1"/>
          <p:nvPr/>
        </p:nvSpPr>
        <p:spPr>
          <a:xfrm>
            <a:off x="3042124" y="5941673"/>
            <a:ext cx="251044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Penpal schools (2022)</a:t>
            </a:r>
          </a:p>
        </p:txBody>
      </p:sp>
      <p:pic>
        <p:nvPicPr>
          <p:cNvPr id="1028" name="Picture 4" descr="Extreme E, UNICEF partner on climate education in Greenland">
            <a:extLst>
              <a:ext uri="{FF2B5EF4-FFF2-40B4-BE49-F238E27FC236}">
                <a16:creationId xmlns:a16="http://schemas.microsoft.com/office/drawing/2014/main" id="{6347B031-CAA6-455D-8B92-43C131D753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68" y="2686286"/>
            <a:ext cx="2426188" cy="1312528"/>
          </a:xfrm>
          <a:prstGeom prst="rect">
            <a:avLst/>
          </a:prstGeom>
          <a:noFill/>
          <a:effectLst>
            <a:softEdge rad="1778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3CE72411-1A71-475C-A7A2-041085885E65}"/>
              </a:ext>
            </a:extLst>
          </p:cNvPr>
          <p:cNvSpPr txBox="1"/>
          <p:nvPr/>
        </p:nvSpPr>
        <p:spPr>
          <a:xfrm>
            <a:off x="-26264" y="3706928"/>
            <a:ext cx="1604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56BCFE"/>
                </a:solidFill>
                <a:effectLst/>
                <a:latin typeface="Open Sans" panose="020B0606030504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Nhede</a:t>
            </a:r>
            <a:r>
              <a:rPr lang="en-GB" sz="11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 (2020)</a:t>
            </a:r>
            <a:r>
              <a:rPr lang="en-GB" sz="11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9433031-D809-48E3-AF8A-FF6BBCDE47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15805" y="3059518"/>
            <a:ext cx="1742167" cy="12718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CFEB94E5-29EA-4ABE-B58A-38687BAD09C4}"/>
              </a:ext>
            </a:extLst>
          </p:cNvPr>
          <p:cNvSpPr txBox="1"/>
          <p:nvPr/>
        </p:nvSpPr>
        <p:spPr>
          <a:xfrm>
            <a:off x="4742198" y="4372677"/>
            <a:ext cx="234646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pettifortrust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(2022)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4CD4235-B481-4387-BCA0-19BED0CF252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10422" y="2447307"/>
            <a:ext cx="1741792" cy="1741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94098D2-0EE8-4316-9D41-A9B3AC11CCC9}"/>
              </a:ext>
            </a:extLst>
          </p:cNvPr>
          <p:cNvSpPr txBox="1"/>
          <p:nvPr/>
        </p:nvSpPr>
        <p:spPr>
          <a:xfrm>
            <a:off x="10206570" y="3730150"/>
            <a:ext cx="275711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Friends of Tower Hamlets </a:t>
            </a:r>
          </a:p>
          <a:p>
            <a:r>
              <a:rPr lang="en-GB" sz="11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Cemetery Park (2022)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54A3A84-00AF-46E6-A4F9-BBD9438AA76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89842" y="286759"/>
            <a:ext cx="3141237" cy="1506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B9C1D7F-A8A1-496B-8AC6-3A82B03B5974}"/>
              </a:ext>
            </a:extLst>
          </p:cNvPr>
          <p:cNvSpPr txBox="1"/>
          <p:nvPr/>
        </p:nvSpPr>
        <p:spPr>
          <a:xfrm>
            <a:off x="8669637" y="1702014"/>
            <a:ext cx="203835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Fairtrade.net(2022)</a:t>
            </a:r>
          </a:p>
        </p:txBody>
      </p:sp>
    </p:spTree>
    <p:extLst>
      <p:ext uri="{BB962C8B-B14F-4D97-AF65-F5344CB8AC3E}">
        <p14:creationId xmlns:p14="http://schemas.microsoft.com/office/powerpoint/2010/main" val="68633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2" grpId="0"/>
      <p:bldP spid="9" grpId="0"/>
      <p:bldP spid="10" grpId="0"/>
      <p:bldP spid="11" grpId="0"/>
      <p:bldP spid="14" grpId="0"/>
      <p:bldP spid="17" grpId="0"/>
      <p:bldP spid="22" grpId="0"/>
      <p:bldP spid="23" grpId="0"/>
      <p:bldP spid="25" grpId="0"/>
      <p:bldP spid="15" grpId="0"/>
      <p:bldP spid="2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1A39599-A60F-4BD1-8B94-9A45D89E41A3}"/>
              </a:ext>
            </a:extLst>
          </p:cNvPr>
          <p:cNvSpPr/>
          <p:nvPr/>
        </p:nvSpPr>
        <p:spPr>
          <a:xfrm>
            <a:off x="352425" y="307676"/>
            <a:ext cx="2568892" cy="5411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More culturally aware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EFE59D2-C5A5-4579-A0F1-F080F0DAC1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696" y="807812"/>
            <a:ext cx="1785882" cy="1793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7D3DF71-C0B6-40B2-8E65-FDD9882448FF}"/>
              </a:ext>
            </a:extLst>
          </p:cNvPr>
          <p:cNvSpPr txBox="1"/>
          <p:nvPr/>
        </p:nvSpPr>
        <p:spPr>
          <a:xfrm>
            <a:off x="-10689" y="76376"/>
            <a:ext cx="282632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M2 GRH </a:t>
            </a:r>
            <a:r>
              <a:rPr lang="en-GB" sz="1100" b="0" i="0" dirty="0" err="1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Multinationales</a:t>
            </a:r>
            <a:r>
              <a:rPr lang="en-GB" sz="11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(2017)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AFE81FE-BB6D-42F8-93BB-525E34E178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690" y="2845068"/>
            <a:ext cx="2085505" cy="1490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0DCE520-C7D8-4D52-87C0-AB37A209F235}"/>
              </a:ext>
            </a:extLst>
          </p:cNvPr>
          <p:cNvSpPr txBox="1"/>
          <p:nvPr/>
        </p:nvSpPr>
        <p:spPr>
          <a:xfrm>
            <a:off x="1826387" y="2822214"/>
            <a:ext cx="18454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Hill,S.N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(2021)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DBDB2C1-B012-4A3F-9EB6-1C74DA2DC6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6656"/>
          <a:stretch/>
        </p:blipFill>
        <p:spPr>
          <a:xfrm>
            <a:off x="3305954" y="213513"/>
            <a:ext cx="2381250" cy="1795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889DF1C-6DAB-453A-8F93-6F0CA168B3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0137"/>
          <a:stretch/>
        </p:blipFill>
        <p:spPr>
          <a:xfrm>
            <a:off x="6398001" y="638172"/>
            <a:ext cx="2057400" cy="199434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7D16149-5850-4CCC-BFA1-FB4849B542E8}"/>
              </a:ext>
            </a:extLst>
          </p:cNvPr>
          <p:cNvSpPr txBox="1"/>
          <p:nvPr/>
        </p:nvSpPr>
        <p:spPr>
          <a:xfrm>
            <a:off x="6768548" y="2555925"/>
            <a:ext cx="19701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Yusufdemirci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(Date unknown)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ABD7342-A0A2-4BA5-AA38-41871E2E6D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95393" y="446408"/>
            <a:ext cx="2847975" cy="16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7860342-430D-4258-AF62-B9999770424B}"/>
              </a:ext>
            </a:extLst>
          </p:cNvPr>
          <p:cNvSpPr txBox="1"/>
          <p:nvPr/>
        </p:nvSpPr>
        <p:spPr>
          <a:xfrm>
            <a:off x="3163340" y="82708"/>
            <a:ext cx="211125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Shutterstock.com (2022)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8A5DCF8-2D96-4868-B844-53A0A5496C27}"/>
              </a:ext>
            </a:extLst>
          </p:cNvPr>
          <p:cNvSpPr txBox="1"/>
          <p:nvPr/>
        </p:nvSpPr>
        <p:spPr>
          <a:xfrm>
            <a:off x="10456063" y="122152"/>
            <a:ext cx="202830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Bristol noise (2022)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EBE7255-36E0-4520-8642-637299C45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72930" y="3204237"/>
            <a:ext cx="2647950" cy="17240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BE3E92E-D96C-4771-A95A-2DEC2F93FDC1}"/>
              </a:ext>
            </a:extLst>
          </p:cNvPr>
          <p:cNvSpPr txBox="1"/>
          <p:nvPr/>
        </p:nvSpPr>
        <p:spPr>
          <a:xfrm>
            <a:off x="9907641" y="3286512"/>
            <a:ext cx="214191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dirty="0" err="1">
                <a:solidFill>
                  <a:srgbClr val="44444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Nukoonrat</a:t>
            </a:r>
            <a:r>
              <a:rPr lang="en-GB" sz="1100" dirty="0" err="1">
                <a:solidFill>
                  <a:srgbClr val="4444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,P</a:t>
            </a:r>
            <a:r>
              <a:rPr lang="en-GB" sz="1100" dirty="0">
                <a:solidFill>
                  <a:srgbClr val="4444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(unknown Date</a:t>
            </a:r>
            <a:r>
              <a:rPr lang="en-GB" sz="1100" i="1" dirty="0">
                <a:solidFill>
                  <a:srgbClr val="4444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88046D1-D454-4E7A-868C-F67E62D3497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9025" y="5174210"/>
            <a:ext cx="2118951" cy="149384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83C45DE-8B31-4F36-BEDA-6BC82C3CCA74}"/>
              </a:ext>
            </a:extLst>
          </p:cNvPr>
          <p:cNvSpPr txBox="1"/>
          <p:nvPr/>
        </p:nvSpPr>
        <p:spPr>
          <a:xfrm>
            <a:off x="7569344" y="6608460"/>
            <a:ext cx="18038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Morin, A LCSW</a:t>
            </a:r>
            <a:r>
              <a:rPr lang="en-GB" sz="11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(2021)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asters Reflections – The home/school relationship | Class Teaching">
            <a:extLst>
              <a:ext uri="{FF2B5EF4-FFF2-40B4-BE49-F238E27FC236}">
                <a16:creationId xmlns:a16="http://schemas.microsoft.com/office/drawing/2014/main" id="{AB5AD2D5-4737-4266-83FD-204295B799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147" y="4928262"/>
            <a:ext cx="3305175" cy="1381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TextBox 83">
            <a:extLst>
              <a:ext uri="{FF2B5EF4-FFF2-40B4-BE49-F238E27FC236}">
                <a16:creationId xmlns:a16="http://schemas.microsoft.com/office/drawing/2014/main" id="{A93282B1-31EE-47BE-9C49-95F1F74196F2}"/>
              </a:ext>
            </a:extLst>
          </p:cNvPr>
          <p:cNvSpPr txBox="1"/>
          <p:nvPr/>
        </p:nvSpPr>
        <p:spPr>
          <a:xfrm>
            <a:off x="1410836" y="5909720"/>
            <a:ext cx="26765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Classteaching</a:t>
            </a:r>
            <a:r>
              <a:rPr lang="en-GB" sz="1100" dirty="0"/>
              <a:t> (2018)</a:t>
            </a:r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81F3FDA2-D487-4309-86F4-8137F0BE21CC}"/>
              </a:ext>
            </a:extLst>
          </p:cNvPr>
          <p:cNvSpPr/>
          <p:nvPr/>
        </p:nvSpPr>
        <p:spPr>
          <a:xfrm>
            <a:off x="2991081" y="2863417"/>
            <a:ext cx="4981575" cy="1624323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3F0F5A23-EA0D-420D-86FB-59435ABF0CE1}"/>
              </a:ext>
            </a:extLst>
          </p:cNvPr>
          <p:cNvSpPr/>
          <p:nvPr/>
        </p:nvSpPr>
        <p:spPr>
          <a:xfrm>
            <a:off x="3199336" y="3212640"/>
            <a:ext cx="473713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>
                <a:ln/>
                <a:solidFill>
                  <a:srgbClr val="002060"/>
                </a:solidFill>
                <a:effectLst/>
              </a:rPr>
              <a:t>What are some of the benefits</a:t>
            </a:r>
          </a:p>
          <a:p>
            <a:pPr algn="ctr"/>
            <a:r>
              <a:rPr lang="en-US" sz="2800" b="1" cap="none" spc="0" dirty="0">
                <a:ln/>
                <a:solidFill>
                  <a:srgbClr val="002060"/>
                </a:solidFill>
                <a:effectLst/>
              </a:rPr>
              <a:t> of using ESDGC in schools? </a:t>
            </a:r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E4CD5F20-4736-4856-9FE1-EB32827C13C7}"/>
              </a:ext>
            </a:extLst>
          </p:cNvPr>
          <p:cNvCxnSpPr/>
          <p:nvPr/>
        </p:nvCxnSpPr>
        <p:spPr>
          <a:xfrm flipH="1" flipV="1">
            <a:off x="2346960" y="2279601"/>
            <a:ext cx="1148715" cy="7366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5B7CEB3D-96AD-4551-A947-E3B0FF00FC78}"/>
              </a:ext>
            </a:extLst>
          </p:cNvPr>
          <p:cNvCxnSpPr/>
          <p:nvPr/>
        </p:nvCxnSpPr>
        <p:spPr>
          <a:xfrm flipH="1" flipV="1">
            <a:off x="3908004" y="2777353"/>
            <a:ext cx="119152" cy="2615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74F9D773-8B61-4B2A-8266-A89B5C00A619}"/>
              </a:ext>
            </a:extLst>
          </p:cNvPr>
          <p:cNvCxnSpPr/>
          <p:nvPr/>
        </p:nvCxnSpPr>
        <p:spPr>
          <a:xfrm flipH="1">
            <a:off x="2395054" y="3578477"/>
            <a:ext cx="804282" cy="594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DB5FAB16-5229-45EB-AFBE-CD5C13A2D001}"/>
              </a:ext>
            </a:extLst>
          </p:cNvPr>
          <p:cNvCxnSpPr/>
          <p:nvPr/>
        </p:nvCxnSpPr>
        <p:spPr>
          <a:xfrm flipH="1">
            <a:off x="3993124" y="4227407"/>
            <a:ext cx="451690" cy="6329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91D319DF-2376-4F96-8B23-394E85448B3B}"/>
              </a:ext>
            </a:extLst>
          </p:cNvPr>
          <p:cNvCxnSpPr/>
          <p:nvPr/>
        </p:nvCxnSpPr>
        <p:spPr>
          <a:xfrm>
            <a:off x="5678556" y="4614043"/>
            <a:ext cx="417444" cy="2453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48862A50-8905-49C5-B1EB-C159373A7197}"/>
              </a:ext>
            </a:extLst>
          </p:cNvPr>
          <p:cNvCxnSpPr>
            <a:cxnSpLocks/>
            <a:endCxn id="26" idx="1"/>
          </p:cNvCxnSpPr>
          <p:nvPr/>
        </p:nvCxnSpPr>
        <p:spPr>
          <a:xfrm>
            <a:off x="7913475" y="3947860"/>
            <a:ext cx="1459455" cy="1183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250B1C97-CFCE-4548-9F49-EDC04E0F50CD}"/>
              </a:ext>
            </a:extLst>
          </p:cNvPr>
          <p:cNvCxnSpPr>
            <a:cxnSpLocks/>
          </p:cNvCxnSpPr>
          <p:nvPr/>
        </p:nvCxnSpPr>
        <p:spPr>
          <a:xfrm flipV="1">
            <a:off x="7832035" y="2136605"/>
            <a:ext cx="1590821" cy="12035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B16C4863-F92A-4183-A2AD-E2E52C958935}"/>
              </a:ext>
            </a:extLst>
          </p:cNvPr>
          <p:cNvCxnSpPr/>
          <p:nvPr/>
        </p:nvCxnSpPr>
        <p:spPr>
          <a:xfrm flipV="1">
            <a:off x="6698974" y="2577228"/>
            <a:ext cx="139148" cy="2480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6362A7F-47A8-41BE-A856-89FC3EA7D14D}"/>
              </a:ext>
            </a:extLst>
          </p:cNvPr>
          <p:cNvSpPr/>
          <p:nvPr/>
        </p:nvSpPr>
        <p:spPr>
          <a:xfrm>
            <a:off x="3217602" y="1991234"/>
            <a:ext cx="2734325" cy="808039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Enhances their learning developing critical and creative thinking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CE13C8E-D27F-48F4-80F0-78C33B087650}"/>
              </a:ext>
            </a:extLst>
          </p:cNvPr>
          <p:cNvSpPr/>
          <p:nvPr/>
        </p:nvSpPr>
        <p:spPr>
          <a:xfrm>
            <a:off x="6399590" y="137374"/>
            <a:ext cx="2715835" cy="50079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Try new things and promotes healthy eating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DD4695-24E5-46DF-A973-5345FC15087D}"/>
              </a:ext>
            </a:extLst>
          </p:cNvPr>
          <p:cNvSpPr/>
          <p:nvPr/>
        </p:nvSpPr>
        <p:spPr>
          <a:xfrm>
            <a:off x="9696281" y="1865601"/>
            <a:ext cx="2495719" cy="85675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Support the Community  fellow pupils and charities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3AC940-E7D4-482C-B11A-D85CD8825082}"/>
              </a:ext>
            </a:extLst>
          </p:cNvPr>
          <p:cNvSpPr/>
          <p:nvPr/>
        </p:nvSpPr>
        <p:spPr>
          <a:xfrm>
            <a:off x="9565038" y="4771636"/>
            <a:ext cx="2578330" cy="81508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Learn how to Care for themselves and the planet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931FAC6-9870-4BF1-B0FC-F94414F3995A}"/>
              </a:ext>
            </a:extLst>
          </p:cNvPr>
          <p:cNvSpPr/>
          <p:nvPr/>
        </p:nvSpPr>
        <p:spPr>
          <a:xfrm>
            <a:off x="6282517" y="4361850"/>
            <a:ext cx="2576685" cy="813218"/>
          </a:xfrm>
          <a:prstGeom prst="roundRect">
            <a:avLst/>
          </a:prstGeom>
          <a:solidFill>
            <a:srgbClr val="79EA3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Learn how to peer assess and Develops social skills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C5F14C9-DF8E-426E-9A3C-EF7E788CA544}"/>
              </a:ext>
            </a:extLst>
          </p:cNvPr>
          <p:cNvSpPr/>
          <p:nvPr/>
        </p:nvSpPr>
        <p:spPr>
          <a:xfrm>
            <a:off x="2346960" y="6219828"/>
            <a:ext cx="4192247" cy="519229"/>
          </a:xfrm>
          <a:prstGeom prst="roundRect">
            <a:avLst/>
          </a:prstGeom>
          <a:solidFill>
            <a:srgbClr val="27E3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Builds links between home and school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1483454-733C-47C6-AA38-0C7DA1BB9064}"/>
              </a:ext>
            </a:extLst>
          </p:cNvPr>
          <p:cNvSpPr/>
          <p:nvPr/>
        </p:nvSpPr>
        <p:spPr>
          <a:xfrm>
            <a:off x="21047" y="4285088"/>
            <a:ext cx="2612874" cy="1017452"/>
          </a:xfrm>
          <a:prstGeom prst="roundRect">
            <a:avLst/>
          </a:prstGeom>
          <a:solidFill>
            <a:srgbClr val="F12DC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Builds on knowledge and opinions of what’s happening around the world.</a:t>
            </a:r>
          </a:p>
        </p:txBody>
      </p:sp>
    </p:spTree>
    <p:extLst>
      <p:ext uri="{BB962C8B-B14F-4D97-AF65-F5344CB8AC3E}">
        <p14:creationId xmlns:p14="http://schemas.microsoft.com/office/powerpoint/2010/main" val="282887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7" grpId="0"/>
      <p:bldP spid="19" grpId="0"/>
      <p:bldP spid="22" grpId="0"/>
      <p:bldP spid="24" grpId="0"/>
      <p:bldP spid="25" grpId="0"/>
      <p:bldP spid="27" grpId="0"/>
      <p:bldP spid="29" grpId="0"/>
      <p:bldP spid="84" grpId="0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34C8FC67-0C66-4E62-94D3-DE7ADBFEE089}"/>
              </a:ext>
            </a:extLst>
          </p:cNvPr>
          <p:cNvSpPr/>
          <p:nvPr/>
        </p:nvSpPr>
        <p:spPr>
          <a:xfrm>
            <a:off x="3635008" y="2521314"/>
            <a:ext cx="4534186" cy="2003747"/>
          </a:xfrm>
          <a:prstGeom prst="ellipse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82F43C-A363-4916-BE90-DC2091BB9BAE}"/>
              </a:ext>
            </a:extLst>
          </p:cNvPr>
          <p:cNvSpPr txBox="1"/>
          <p:nvPr/>
        </p:nvSpPr>
        <p:spPr>
          <a:xfrm>
            <a:off x="4318748" y="2652271"/>
            <a:ext cx="30099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What are some of the possible barriers to ESDGC?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0F4B61-DEFD-4A38-B1C9-D5BF9700D706}"/>
              </a:ext>
            </a:extLst>
          </p:cNvPr>
          <p:cNvSpPr/>
          <p:nvPr/>
        </p:nvSpPr>
        <p:spPr>
          <a:xfrm>
            <a:off x="2994374" y="154749"/>
            <a:ext cx="417088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Exclusion for children </a:t>
            </a:r>
          </a:p>
          <a:p>
            <a:pPr algn="ctr"/>
            <a:r>
              <a:rPr lang="en-US" sz="3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with special needs </a:t>
            </a:r>
            <a:endParaRPr lang="en-US" sz="32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8F71816-50A7-4870-8D18-EE13B659C356}"/>
              </a:ext>
            </a:extLst>
          </p:cNvPr>
          <p:cNvSpPr/>
          <p:nvPr/>
        </p:nvSpPr>
        <p:spPr>
          <a:xfrm rot="20859431">
            <a:off x="7282013" y="1502345"/>
            <a:ext cx="501771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Cost to schools and families</a:t>
            </a:r>
          </a:p>
          <a:p>
            <a:pPr algn="ctr"/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 in </a:t>
            </a:r>
            <a:r>
              <a:rPr lang="en-US" sz="32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Deprived areas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5F99F9-7B31-477C-AE52-7408ED72CD52}"/>
              </a:ext>
            </a:extLst>
          </p:cNvPr>
          <p:cNvSpPr/>
          <p:nvPr/>
        </p:nvSpPr>
        <p:spPr>
          <a:xfrm>
            <a:off x="234636" y="1571150"/>
            <a:ext cx="36599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White </a:t>
            </a:r>
            <a:r>
              <a:rPr lang="en-US" sz="36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saviourism</a:t>
            </a:r>
            <a:endParaRPr lang="en-US" sz="36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8686B3-C194-4702-99FB-11E0625C4823}"/>
              </a:ext>
            </a:extLst>
          </p:cNvPr>
          <p:cNvSpPr/>
          <p:nvPr/>
        </p:nvSpPr>
        <p:spPr>
          <a:xfrm rot="20469825">
            <a:off x="-266149" y="5065626"/>
            <a:ext cx="5772735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Lost when moving to comp</a:t>
            </a:r>
          </a:p>
          <a:p>
            <a:pPr algn="ctr"/>
            <a:r>
              <a:rPr lang="en-US" sz="28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due to missing out because of covid 19</a:t>
            </a:r>
            <a:endParaRPr lang="en-US" sz="28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82F53E-F799-4A4D-843A-9501FB6C8BF7}"/>
              </a:ext>
            </a:extLst>
          </p:cNvPr>
          <p:cNvSpPr/>
          <p:nvPr/>
        </p:nvSpPr>
        <p:spPr>
          <a:xfrm rot="825564">
            <a:off x="7480865" y="4787300"/>
            <a:ext cx="3544560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Often not followed </a:t>
            </a:r>
          </a:p>
          <a:p>
            <a:pPr algn="ctr"/>
            <a:r>
              <a:rPr lang="en-US" sz="32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through at home</a:t>
            </a:r>
            <a:endParaRPr lang="en-US" sz="32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DB7814C-6881-405F-95D6-553ABF4EAC9B}"/>
              </a:ext>
            </a:extLst>
          </p:cNvPr>
          <p:cNvSpPr/>
          <p:nvPr/>
        </p:nvSpPr>
        <p:spPr>
          <a:xfrm>
            <a:off x="8615571" y="3142859"/>
            <a:ext cx="313419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</a:t>
            </a:r>
            <a:r>
              <a:rPr lang="en-US" sz="3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iscrimination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D0C7604-EB27-461B-A1FE-FAC9A8600C05}"/>
              </a:ext>
            </a:extLst>
          </p:cNvPr>
          <p:cNvSpPr/>
          <p:nvPr/>
        </p:nvSpPr>
        <p:spPr>
          <a:xfrm>
            <a:off x="-57026" y="3293693"/>
            <a:ext cx="3033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Lack of training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2400B44-3AA0-4B29-81E0-FB5AD5A2716C}"/>
              </a:ext>
            </a:extLst>
          </p:cNvPr>
          <p:cNvSpPr/>
          <p:nvPr/>
        </p:nvSpPr>
        <p:spPr>
          <a:xfrm>
            <a:off x="4243778" y="5758999"/>
            <a:ext cx="31598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Lack of funding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3C2019F-820D-42BE-9BE0-4A1072795E3E}"/>
              </a:ext>
            </a:extLst>
          </p:cNvPr>
          <p:cNvSpPr/>
          <p:nvPr/>
        </p:nvSpPr>
        <p:spPr>
          <a:xfrm rot="20425076">
            <a:off x="7005795" y="686112"/>
            <a:ext cx="39164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Access to technology</a:t>
            </a:r>
            <a:endParaRPr lang="en-US" sz="32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4867875-A0FA-43C0-A523-EBA98CFA9FBC}"/>
              </a:ext>
            </a:extLst>
          </p:cNvPr>
          <p:cNvCxnSpPr>
            <a:cxnSpLocks/>
            <a:stCxn id="3" idx="0"/>
            <a:endCxn id="5" idx="2"/>
          </p:cNvCxnSpPr>
          <p:nvPr/>
        </p:nvCxnSpPr>
        <p:spPr>
          <a:xfrm flipH="1" flipV="1">
            <a:off x="5079817" y="1231967"/>
            <a:ext cx="822284" cy="12893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DE9C3AE-CDAF-4E83-B806-183D0C7CE0F6}"/>
              </a:ext>
            </a:extLst>
          </p:cNvPr>
          <p:cNvCxnSpPr>
            <a:cxnSpLocks/>
          </p:cNvCxnSpPr>
          <p:nvPr/>
        </p:nvCxnSpPr>
        <p:spPr>
          <a:xfrm flipH="1" flipV="1">
            <a:off x="3392606" y="2272786"/>
            <a:ext cx="787511" cy="6312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26377429-B525-4C17-80C3-FCB492705A12}"/>
              </a:ext>
            </a:extLst>
          </p:cNvPr>
          <p:cNvCxnSpPr>
            <a:cxnSpLocks/>
          </p:cNvCxnSpPr>
          <p:nvPr/>
        </p:nvCxnSpPr>
        <p:spPr>
          <a:xfrm flipH="1" flipV="1">
            <a:off x="2976177" y="3915398"/>
            <a:ext cx="1006745" cy="313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952E3DDF-DD1D-460D-8824-5354A6D2F441}"/>
              </a:ext>
            </a:extLst>
          </p:cNvPr>
          <p:cNvCxnSpPr>
            <a:cxnSpLocks/>
          </p:cNvCxnSpPr>
          <p:nvPr/>
        </p:nvCxnSpPr>
        <p:spPr>
          <a:xfrm flipH="1">
            <a:off x="4623425" y="4400699"/>
            <a:ext cx="352331" cy="2152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39455905-E741-49FA-B1E2-768C3B813FB4}"/>
              </a:ext>
            </a:extLst>
          </p:cNvPr>
          <p:cNvCxnSpPr/>
          <p:nvPr/>
        </p:nvCxnSpPr>
        <p:spPr>
          <a:xfrm>
            <a:off x="5895975" y="4615938"/>
            <a:ext cx="371475" cy="10105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F9A9933D-9173-4824-AA52-4233D8532E27}"/>
              </a:ext>
            </a:extLst>
          </p:cNvPr>
          <p:cNvCxnSpPr>
            <a:endCxn id="14" idx="1"/>
          </p:cNvCxnSpPr>
          <p:nvPr/>
        </p:nvCxnSpPr>
        <p:spPr>
          <a:xfrm>
            <a:off x="7034037" y="4525061"/>
            <a:ext cx="497687" cy="3793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E03104CA-3CEE-4D76-9A21-9E33477316C1}"/>
              </a:ext>
            </a:extLst>
          </p:cNvPr>
          <p:cNvCxnSpPr/>
          <p:nvPr/>
        </p:nvCxnSpPr>
        <p:spPr>
          <a:xfrm flipV="1">
            <a:off x="8162775" y="3634566"/>
            <a:ext cx="571650" cy="2808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1F114DEF-4F25-4E6E-BE9A-5E7A1B3BF428}"/>
              </a:ext>
            </a:extLst>
          </p:cNvPr>
          <p:cNvCxnSpPr/>
          <p:nvPr/>
        </p:nvCxnSpPr>
        <p:spPr>
          <a:xfrm flipV="1">
            <a:off x="7648575" y="2599933"/>
            <a:ext cx="520618" cy="3520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0F1FFB90-7B98-4CAA-AD80-E903C23A8906}"/>
              </a:ext>
            </a:extLst>
          </p:cNvPr>
          <p:cNvCxnSpPr/>
          <p:nvPr/>
        </p:nvCxnSpPr>
        <p:spPr>
          <a:xfrm flipV="1">
            <a:off x="6446189" y="1828638"/>
            <a:ext cx="659461" cy="8398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BC24564F-477C-45DC-9CF0-269560BBC565}"/>
              </a:ext>
            </a:extLst>
          </p:cNvPr>
          <p:cNvSpPr txBox="1"/>
          <p:nvPr/>
        </p:nvSpPr>
        <p:spPr>
          <a:xfrm>
            <a:off x="118215" y="3869314"/>
            <a:ext cx="310038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Hunt. Inman, Li Ting Chung, and Rogers, (2011)</a:t>
            </a:r>
            <a:endParaRPr lang="en-GB" sz="1100" dirty="0">
              <a:latin typeface="+mj-lt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07FDA87-6EE0-4429-BF39-5F97E29251E8}"/>
              </a:ext>
            </a:extLst>
          </p:cNvPr>
          <p:cNvSpPr txBox="1"/>
          <p:nvPr/>
        </p:nvSpPr>
        <p:spPr>
          <a:xfrm>
            <a:off x="5249372" y="6308566"/>
            <a:ext cx="128111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Bennell (2012),  </a:t>
            </a:r>
            <a:endParaRPr lang="en-GB" sz="11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17743BB-5831-4EFB-9571-C555A9A66DAF}"/>
              </a:ext>
            </a:extLst>
          </p:cNvPr>
          <p:cNvSpPr txBox="1"/>
          <p:nvPr/>
        </p:nvSpPr>
        <p:spPr>
          <a:xfrm>
            <a:off x="5823698" y="1038282"/>
            <a:ext cx="34376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GH Guardian Headline"/>
              </a:rPr>
              <a:t> </a:t>
            </a:r>
            <a:r>
              <a:rPr lang="en-GB" sz="1100" i="0" dirty="0" err="1">
                <a:effectLst/>
              </a:rPr>
              <a:t>Mcintyre</a:t>
            </a:r>
            <a:r>
              <a:rPr lang="en-GB" sz="1100" i="0" dirty="0">
                <a:effectLst/>
              </a:rPr>
              <a:t> and Weale 2018,</a:t>
            </a:r>
            <a:endParaRPr lang="en-GB" sz="1100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E74EB55-82F7-4ED9-A9F3-444DE2CC6322}"/>
              </a:ext>
            </a:extLst>
          </p:cNvPr>
          <p:cNvSpPr txBox="1"/>
          <p:nvPr/>
        </p:nvSpPr>
        <p:spPr>
          <a:xfrm>
            <a:off x="10789589" y="3725205"/>
            <a:ext cx="296451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Hopegood</a:t>
            </a:r>
            <a:r>
              <a:rPr lang="en-GB" sz="1100" dirty="0"/>
              <a:t> (2017)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15CD6F4-292B-453E-8EE7-999481138D4E}"/>
              </a:ext>
            </a:extLst>
          </p:cNvPr>
          <p:cNvSpPr txBox="1"/>
          <p:nvPr/>
        </p:nvSpPr>
        <p:spPr>
          <a:xfrm>
            <a:off x="1222247" y="2127168"/>
            <a:ext cx="310398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Mcveigh</a:t>
            </a:r>
            <a:r>
              <a:rPr lang="en-GB" sz="1100" dirty="0"/>
              <a:t> (2018)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BF79EF-C653-4A94-89C8-C1FBA30B5BF1}"/>
              </a:ext>
            </a:extLst>
          </p:cNvPr>
          <p:cNvSpPr txBox="1"/>
          <p:nvPr/>
        </p:nvSpPr>
        <p:spPr>
          <a:xfrm rot="20517682" flipH="1">
            <a:off x="8028466" y="1092143"/>
            <a:ext cx="27706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Baker, Christie, Hutton and Wright (2020)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C1F998-F03A-49B7-9337-A57708002738}"/>
              </a:ext>
            </a:extLst>
          </p:cNvPr>
          <p:cNvSpPr txBox="1"/>
          <p:nvPr/>
        </p:nvSpPr>
        <p:spPr>
          <a:xfrm rot="20430142">
            <a:off x="1671824" y="6004935"/>
            <a:ext cx="22255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Dr Ainsworth, (2020)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9BCDC57-E8DC-43C2-AA99-608CC287C40C}"/>
              </a:ext>
            </a:extLst>
          </p:cNvPr>
          <p:cNvSpPr txBox="1"/>
          <p:nvPr/>
        </p:nvSpPr>
        <p:spPr>
          <a:xfrm rot="20964539">
            <a:off x="9823368" y="2202942"/>
            <a:ext cx="21672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Bennel</a:t>
            </a:r>
            <a:r>
              <a:rPr lang="en-GB" sz="1100" dirty="0"/>
              <a:t> (2012) and </a:t>
            </a:r>
            <a:r>
              <a:rPr lang="en-GB" sz="1100" dirty="0" err="1"/>
              <a:t>Sellgren</a:t>
            </a:r>
            <a:r>
              <a:rPr lang="en-GB" sz="1100" dirty="0"/>
              <a:t> (2019)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F125872-721B-4EBA-A3DA-33D0938699ED}"/>
              </a:ext>
            </a:extLst>
          </p:cNvPr>
          <p:cNvSpPr txBox="1"/>
          <p:nvPr/>
        </p:nvSpPr>
        <p:spPr>
          <a:xfrm rot="871234">
            <a:off x="8654042" y="5886450"/>
            <a:ext cx="18459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 Welsh Government initiative  (2019 p 8)</a:t>
            </a:r>
          </a:p>
        </p:txBody>
      </p:sp>
    </p:spTree>
    <p:extLst>
      <p:ext uri="{BB962C8B-B14F-4D97-AF65-F5344CB8AC3E}">
        <p14:creationId xmlns:p14="http://schemas.microsoft.com/office/powerpoint/2010/main" val="346422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1" grpId="0"/>
      <p:bldP spid="14" grpId="0"/>
      <p:bldP spid="15" grpId="0"/>
      <p:bldP spid="16" grpId="0"/>
      <p:bldP spid="17" grpId="0"/>
      <p:bldP spid="43" grpId="0"/>
      <p:bldP spid="45" grpId="0"/>
      <p:bldP spid="47" grpId="0"/>
      <p:bldP spid="53" grpId="0"/>
      <p:bldP spid="54" grpId="0"/>
      <p:bldP spid="10" grpId="0"/>
      <p:bldP spid="12" grpId="0"/>
      <p:bldP spid="18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1B0828-B73B-47CA-83F8-8775B97E3A05}"/>
              </a:ext>
            </a:extLst>
          </p:cNvPr>
          <p:cNvSpPr txBox="1"/>
          <p:nvPr/>
        </p:nvSpPr>
        <p:spPr>
          <a:xfrm>
            <a:off x="254058" y="70574"/>
            <a:ext cx="11909367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Baker, C, Christie, L, Hutton, G and Wright, S (2020) “Covid 19 and the digital divide”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https://post.parliament.uk/covid-19-and-the-digital-divide/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Bennel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 (2012)</a:t>
            </a:r>
            <a:r>
              <a:rPr lang="en-GB" sz="1600" dirty="0"/>
              <a:t> “ESDGC in primary schools : exploring practice, development and influences” Available at: </a:t>
            </a:r>
            <a:r>
              <a:rPr lang="en-GB" sz="1600" dirty="0">
                <a:hlinkClick r:id="rId3"/>
              </a:rPr>
              <a:t>https://research.bangor.ac.uk/portal/files/20576580/null</a:t>
            </a:r>
            <a:r>
              <a:rPr lang="en-GB" sz="1600" dirty="0"/>
              <a:t> (Accessed Feb 2022)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Bristol Noise (2022)[image] “Supporting your local community”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https://www.thenoise.org.uk/supportinglocalcommunity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Classteaching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(2018) [image] “</a:t>
            </a:r>
            <a:r>
              <a:rPr lang="en-GB" sz="1600" i="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Masters Reflections – The home/school relationship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https://classteaching.wordpress.com/2018/11/26/masters-reflections-the-home-school-relationship/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infusion (2022) [image] “</a:t>
            </a:r>
            <a:r>
              <a:rPr lang="en-GB" sz="16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can we use Music to Teach Diversity?” Available at: </a:t>
            </a:r>
            <a:r>
              <a:rPr lang="en-GB" sz="16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https://soundinfusion.com.au/using-music-to-teach-diversity/</a:t>
            </a:r>
            <a:r>
              <a:rPr lang="en-GB" sz="16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(Accessed Feb 2022)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Davilia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 (2022)[image] “</a:t>
            </a:r>
            <a:r>
              <a:rPr lang="en-GB" sz="1600" i="0" dirty="0">
                <a:solidFill>
                  <a:srgbClr val="36313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Add more recycling bins on school campuses” Available at: </a:t>
            </a:r>
            <a:r>
              <a:rPr lang="en-GB" sz="1600" i="0" dirty="0">
                <a:solidFill>
                  <a:srgbClr val="36313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https://www.change.org/p/add-more-recycling-bins-on-school-campuses</a:t>
            </a:r>
            <a:r>
              <a:rPr lang="en-GB" sz="1600" i="0" dirty="0">
                <a:solidFill>
                  <a:srgbClr val="363135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 Ainsworth, S (2020) “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Serifa Medium"/>
              </a:rPr>
              <a:t>Coronavirus: Transition to secondary school will be harder for most year six pupils” Available at: 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Serifa Medium"/>
                <a:hlinkClick r:id="rId8"/>
              </a:rPr>
              <a:t>https://www.mmu.ac.uk/news-and-events/news/story/12709/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Serifa Medium"/>
              </a:rPr>
              <a:t> (Accessed Feb 2022)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Donaldon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 (2015)[image] “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Futures – Report on the Curriculum and Assessment Arrangements in Wales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 Available at: </a:t>
            </a:r>
            <a:r>
              <a:rPr lang="en-GB" sz="1600" u="sng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http://www.trinityfieldsschoolandresourcecentre.co.uk/files/Donaldson%20Report-%20Successful%20Futures.pdf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Feb 2022)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Fairtrade. Net (2022) [image] “logo” Available at: 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https://www.fairtrade.net/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(2008)  [pdf] “Education for Sustainable Development and Global Citizenship”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https://hwb.gov.wales/storage/eaf467e6-30fe-45c9-93ef-cb30f31f1c90/common-understanding-for-school.pdf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(2022) [image] “</a:t>
            </a:r>
            <a:r>
              <a:rPr lang="en-GB" sz="16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Cultural Awareness: Teaching Kids About Other Languages” Availab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 at: </a:t>
            </a:r>
            <a:endParaRPr lang="en-GB" sz="160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 logo. Available at 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https://gov.wales/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February 2022)</a:t>
            </a:r>
          </a:p>
        </p:txBody>
      </p:sp>
    </p:spTree>
    <p:extLst>
      <p:ext uri="{BB962C8B-B14F-4D97-AF65-F5344CB8AC3E}">
        <p14:creationId xmlns:p14="http://schemas.microsoft.com/office/powerpoint/2010/main" val="2879492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AAE2C7-4414-4FB1-9424-220DCA537B92}"/>
              </a:ext>
            </a:extLst>
          </p:cNvPr>
          <p:cNvSpPr txBox="1"/>
          <p:nvPr/>
        </p:nvSpPr>
        <p:spPr>
          <a:xfrm>
            <a:off x="190499" y="0"/>
            <a:ext cx="10772429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Hill, S.N (2021) [image] </a:t>
            </a:r>
            <a:r>
              <a:rPr lang="en-GB" sz="16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Cultural Awareness: Teaching Kids About Other Languages. Available at: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https://www.northeastohioparent.com/parenting/cultural-awareness-teaching-kids-about-other-languages/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       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Hoeve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l, T (2017)[image] “</a:t>
            </a:r>
            <a:r>
              <a:rPr lang="en-GB" sz="1600" i="0" dirty="0">
                <a:solidFill>
                  <a:srgbClr val="00293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Two Stunning Projects Made Entirely From Recycled Materials”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https://theartofeducation.edu/2016/12/15/december-upcycling-using-nontraditional-supplies-make-art/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Hopegood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 (2017) “</a:t>
            </a:r>
            <a:r>
              <a:rPr lang="en-GB" sz="1600" i="0" dirty="0">
                <a:solidFill>
                  <a:srgbClr val="35334E"/>
                </a:solidFill>
                <a:effectLst/>
                <a:latin typeface="Apercu"/>
              </a:rPr>
              <a:t>Inside the world of gypsy girls and why they leave school at the age of 11 to stay home and clean” Available at :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https://www.mirror.co.uk/news/real-life-stories/inside-world-gypsy-girls-leave-11133880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Jones, Y and Morgan, J (2022) [image] “7 key themes linked to ESDGC”  Available at: </a:t>
            </a:r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https://slideplayer.com/slide/3358402/ 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(Accessed Feb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M2 GRH </a:t>
            </a:r>
            <a:r>
              <a:rPr lang="en-GB" sz="1600" b="0" i="0" dirty="0" err="1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Multinationales</a:t>
            </a:r>
            <a:r>
              <a:rPr lang="en-GB" sz="16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(2017) [image] “</a:t>
            </a:r>
            <a:r>
              <a:rPr lang="en-GB" sz="1600" b="0" i="0" cap="all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CULTURE MINUTE 4: RELIGIONS”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  <a:r>
              <a:rPr lang="en-GB" sz="16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http://grh- multi.net/</a:t>
            </a:r>
            <a:r>
              <a:rPr lang="en-GB" sz="1600" b="0" i="0" dirty="0" err="1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en</a:t>
            </a:r>
            <a:r>
              <a:rPr lang="en-GB" sz="16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/2017/06/culture-minute-4-religions/</a:t>
            </a:r>
            <a:r>
              <a:rPr lang="en-GB" sz="1600" b="0" i="0" dirty="0">
                <a:solidFill>
                  <a:srgbClr val="52525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effectLst/>
                <a:latin typeface="GH Guardian Headline"/>
              </a:rPr>
              <a:t> </a:t>
            </a:r>
            <a:r>
              <a:rPr lang="en-GB" sz="1600" i="0" dirty="0" err="1">
                <a:effectLst/>
                <a:latin typeface="+mj-lt"/>
              </a:rPr>
              <a:t>Mcintyre</a:t>
            </a:r>
            <a:r>
              <a:rPr lang="en-GB" sz="1600" i="0" dirty="0">
                <a:effectLst/>
                <a:latin typeface="+mj-lt"/>
              </a:rPr>
              <a:t>, N and Weale, S (2018) </a:t>
            </a:r>
            <a:r>
              <a:rPr lang="en-GB" sz="1600" dirty="0">
                <a:latin typeface="+mj-lt"/>
              </a:rPr>
              <a:t>“</a:t>
            </a:r>
            <a:r>
              <a:rPr lang="en-GB" sz="1600" i="0" dirty="0">
                <a:solidFill>
                  <a:srgbClr val="121212"/>
                </a:solidFill>
                <a:effectLst/>
                <a:latin typeface="GH Guardian Headline"/>
              </a:rPr>
              <a:t>Pupils with special educational needs are denied opportunities by ‘broken’ system, experts say” Available at: </a:t>
            </a:r>
            <a:r>
              <a:rPr lang="en-GB" sz="1600" i="0" dirty="0">
                <a:solidFill>
                  <a:srgbClr val="121212"/>
                </a:solidFill>
                <a:effectLst/>
                <a:latin typeface="GH Guardian Headline"/>
                <a:hlinkClick r:id="rId7"/>
              </a:rPr>
              <a:t>https://www.theguardian.com/education/2018/oct/23/send-special-educational-needs-children-excluded-from-schools</a:t>
            </a:r>
            <a:r>
              <a:rPr lang="en-GB" sz="1600" i="0" dirty="0">
                <a:solidFill>
                  <a:srgbClr val="121212"/>
                </a:solidFill>
                <a:effectLst/>
                <a:latin typeface="GH Guardian Headline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rgbClr val="121212"/>
                </a:solidFill>
                <a:latin typeface="GH Guardian Headline"/>
                <a:cs typeface="Times New Roman" panose="02020603050405020304" pitchFamily="18" charset="0"/>
              </a:rPr>
              <a:t>Mcveigh</a:t>
            </a:r>
            <a:r>
              <a:rPr lang="en-GB" sz="1600" dirty="0">
                <a:solidFill>
                  <a:srgbClr val="121212"/>
                </a:solidFill>
                <a:latin typeface="GH Guardian Headline"/>
                <a:cs typeface="Times New Roman" panose="02020603050405020304" pitchFamily="18" charset="0"/>
              </a:rPr>
              <a:t>, K (2018) “</a:t>
            </a:r>
            <a:r>
              <a:rPr lang="en-GB" sz="1600" b="0" i="0" dirty="0">
                <a:solidFill>
                  <a:srgbClr val="121212"/>
                </a:solidFill>
                <a:effectLst/>
                <a:latin typeface="GH Guardian Headline"/>
              </a:rPr>
              <a:t>Comic Relief to ditch white saviour stereotype appeals” Available at: </a:t>
            </a:r>
            <a:r>
              <a:rPr lang="en-GB" sz="1600" b="0" i="0" dirty="0">
                <a:solidFill>
                  <a:srgbClr val="121212"/>
                </a:solidFill>
                <a:effectLst/>
                <a:latin typeface="GH Guardian Headline"/>
                <a:hlinkClick r:id="rId8"/>
              </a:rPr>
              <a:t>https://www.theguardian.com/global-development/2018/mar/23/comic-relief-to-ditch-white-saviour-stereotype-appeals</a:t>
            </a:r>
            <a:r>
              <a:rPr lang="en-GB" sz="1600" b="0" i="0" dirty="0">
                <a:solidFill>
                  <a:srgbClr val="121212"/>
                </a:solidFill>
                <a:effectLst/>
                <a:latin typeface="GH Guardian Headline"/>
              </a:rPr>
              <a:t> (Accessed Feb 2022)</a:t>
            </a:r>
            <a:endParaRPr lang="en-GB" sz="16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Mandela. N  (2003) [Speech]  “lighting your way to a better future”. Available at:</a:t>
            </a:r>
          </a:p>
          <a:p>
            <a:r>
              <a:rPr lang="en-GB" sz="1600" dirty="0">
                <a:solidFill>
                  <a:srgbClr val="56BCFE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 http://db.nelsonmandela.org/speeches/pub_view.asp?pg=item&amp;ItemID=NMS909</a:t>
            </a:r>
            <a:r>
              <a:rPr lang="en-GB" sz="1600" dirty="0">
                <a:solidFill>
                  <a:srgbClr val="56BCF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Morin, A LCSW</a:t>
            </a:r>
            <a:r>
              <a:rPr lang="en-GB" sz="1600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(2021) [image] “</a:t>
            </a:r>
            <a:r>
              <a:rPr lang="en-GB" sz="1600" b="0" i="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7 Most Important Social Skills for Kids” Available at: </a:t>
            </a:r>
            <a:r>
              <a:rPr lang="en-GB" sz="1600" b="0" i="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https://www.verywellfamily.com/seven-social-skills-for-kids-4589865</a:t>
            </a:r>
            <a:r>
              <a:rPr lang="en-GB" sz="1600" b="0" i="0" dirty="0">
                <a:solidFill>
                  <a:srgbClr val="21212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strike="noStrike" dirty="0">
                <a:solidFill>
                  <a:srgbClr val="56BCF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i="0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Nhede</a:t>
            </a:r>
            <a:r>
              <a:rPr lang="en-GB" sz="16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6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600" i="0" dirty="0">
                <a:solidFill>
                  <a:srgbClr val="44444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 (2020) [image]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“Extreme E, UNICEF partner on climate education for youths in Greenland”  Available at : 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https://www.smart-energy.com/policy-regulation/extreme-e-and-unicef-to-provide-climate-education-for-youths-in-greenland/</a:t>
            </a:r>
            <a:r>
              <a:rPr lang="en-GB" sz="1600" b="0" i="0" dirty="0">
                <a:solidFill>
                  <a:srgbClr val="11111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(Accessed Feb 2022)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0" i="0" dirty="0">
              <a:solidFill>
                <a:srgbClr val="21212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057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4BB571-E79D-42E3-BB5C-6A0CCC139665}"/>
              </a:ext>
            </a:extLst>
          </p:cNvPr>
          <p:cNvSpPr txBox="1"/>
          <p:nvPr/>
        </p:nvSpPr>
        <p:spPr>
          <a:xfrm>
            <a:off x="185737" y="86916"/>
            <a:ext cx="11820525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1800" b="1" u="sng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Nukoonrat</a:t>
            </a:r>
            <a:r>
              <a:rPr lang="en-GB" sz="1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 (unknown date)[image] </a:t>
            </a:r>
            <a:r>
              <a:rPr lang="en-GB" sz="18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ID 74844293  </a:t>
            </a:r>
            <a:r>
              <a:rPr lang="en-GB" sz="18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found in: </a:t>
            </a:r>
            <a:r>
              <a:rPr lang="en-GB" sz="180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sz="18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environment: Clean water is life, health, food, leisure and energy” Available at: </a:t>
            </a:r>
            <a:r>
              <a:rPr lang="en-GB" sz="18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https://www.openaccessgovernment.org/the-environment-clean-water-is-life-health-food-leisure-and-energy/53926/</a:t>
            </a:r>
            <a:r>
              <a:rPr lang="en-GB" sz="180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Penpal schools (2022) [image] “learning is better together”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https://www.penpalschools.com/index.html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Sellgren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 (2019) “</a:t>
            </a:r>
            <a:r>
              <a:rPr lang="en-GB" b="0" i="0" dirty="0">
                <a:solidFill>
                  <a:srgbClr val="3F3F42"/>
                </a:solidFill>
                <a:effectLst/>
                <a:latin typeface="ReithSerif"/>
              </a:rPr>
              <a:t>Parents 'concerned about cost of school” Available at: </a:t>
            </a:r>
            <a:r>
              <a:rPr lang="en-GB" b="0" i="0" dirty="0">
                <a:solidFill>
                  <a:srgbClr val="3F3F42"/>
                </a:solidFill>
                <a:effectLst/>
                <a:latin typeface="ReithSerif"/>
                <a:hlinkClick r:id="rId4"/>
              </a:rPr>
              <a:t>https://www.bbc.co.uk/news/education-49716468</a:t>
            </a:r>
            <a:r>
              <a:rPr lang="en-GB" b="0" i="0" dirty="0">
                <a:solidFill>
                  <a:srgbClr val="3F3F42"/>
                </a:solidFill>
                <a:effectLst/>
                <a:latin typeface="ReithSerif"/>
              </a:rPr>
              <a:t>  (Accessed March 2022)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Soskil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 (2015) [image] “Growing Plants, Hearts, and Minds”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http://teacherslifeforme.blogspot.com/2015/06/growing-plants-hearts-and-minds.html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Shutterstock.com (2022)[image] “Learning new things images”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https://www.shutterstock.com/search/learning+new+things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Friends of Tower Hamlets Cemetery Park (2022)[image] “Forest School” Available at: </a:t>
            </a:r>
            <a:r>
              <a:rPr lang="en-GB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https://fothcp.org/forest-school/</a:t>
            </a:r>
            <a:r>
              <a:rPr lang="en-GB" sz="1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Welsh Government initiative (2019) “The price of pupil poverty” Available at: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https://hwb.gov.wales/api/storage/648cdc22-e05a-4a9d-a76d-fdee0fdec76f/2019-10-28PriceofPupilPovertyENFINAL.pdf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March 2022)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UNICEF (2022) [image] “Rights respecting schools”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https://www.unicef.org.uk/rights-respecting-schools/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(2021) [image] “The wellbeing of future generations”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https://gov.wales/well-being-of-future-generations-wales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Yusufdemirci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(unknown date) [image] “Kid eating food vector image”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https://www.vectorstock.com/royalty-free-vector/kid-eating-food-vector-30544328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Feb 2022)</a:t>
            </a:r>
          </a:p>
        </p:txBody>
      </p:sp>
    </p:spTree>
    <p:extLst>
      <p:ext uri="{BB962C8B-B14F-4D97-AF65-F5344CB8AC3E}">
        <p14:creationId xmlns:p14="http://schemas.microsoft.com/office/powerpoint/2010/main" val="173621380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2" ma:contentTypeDescription="Create a new document." ma:contentTypeScope="" ma:versionID="59876c75d715703797b6b1c81d19c2cc">
  <xsd:schema xmlns:xsd="http://www.w3.org/2001/XMLSchema" xmlns:xs="http://www.w3.org/2001/XMLSchema" xmlns:p="http://schemas.microsoft.com/office/2006/metadata/properties" xmlns:ns2="be874d81-1f4d-4e3b-a7a2-56dc8ed46b06" targetNamespace="http://schemas.microsoft.com/office/2006/metadata/properties" ma:root="true" ma:fieldsID="29d4392d0d878107c09c3cfa65e2867e" ns2:_="">
    <xsd:import namespace="be874d81-1f4d-4e3b-a7a2-56dc8ed46b0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30B91B9-BF52-47F0-A94C-C8D0CFEF24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D75FE0-3FAD-42F6-9ED8-927B36F9315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691D146-0C43-431C-A72B-F26ED9B92D0A}">
  <ds:schemaRefs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be874d81-1f4d-4e3b-a7a2-56dc8ed46b06"/>
    <ds:schemaRef ds:uri="http://schemas.microsoft.com/office/2006/documentManagement/typ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1947</TotalTime>
  <Words>1666</Words>
  <Application>Microsoft Office PowerPoint</Application>
  <PresentationFormat>Widescreen</PresentationFormat>
  <Paragraphs>112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8" baseType="lpstr">
      <vt:lpstr>Aldhabi</vt:lpstr>
      <vt:lpstr>Alegreya Sans</vt:lpstr>
      <vt:lpstr>Apercu</vt:lpstr>
      <vt:lpstr>Arial</vt:lpstr>
      <vt:lpstr>Calibri</vt:lpstr>
      <vt:lpstr>GH Guardian Headline</vt:lpstr>
      <vt:lpstr>Open Sans</vt:lpstr>
      <vt:lpstr>ReithSerif</vt:lpstr>
      <vt:lpstr>Serifa Medium</vt:lpstr>
      <vt:lpstr>Times New Roman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naomi oddie</dc:creator>
  <cp:lastModifiedBy>naomi oddie</cp:lastModifiedBy>
  <cp:revision>22</cp:revision>
  <dcterms:created xsi:type="dcterms:W3CDTF">2022-02-15T19:14:27Z</dcterms:created>
  <dcterms:modified xsi:type="dcterms:W3CDTF">2022-03-05T21:19:23Z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</Properties>
</file>