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99" r:id="rId3"/>
    <p:sldId id="292" r:id="rId4"/>
    <p:sldId id="289" r:id="rId5"/>
    <p:sldId id="309" r:id="rId6"/>
    <p:sldId id="288" r:id="rId7"/>
    <p:sldId id="293" r:id="rId8"/>
    <p:sldId id="305" r:id="rId9"/>
    <p:sldId id="290" r:id="rId10"/>
    <p:sldId id="300" r:id="rId11"/>
    <p:sldId id="306" r:id="rId12"/>
    <p:sldId id="287" r:id="rId13"/>
    <p:sldId id="291" r:id="rId14"/>
    <p:sldId id="294" r:id="rId15"/>
    <p:sldId id="295" r:id="rId16"/>
    <p:sldId id="296" r:id="rId17"/>
    <p:sldId id="307" r:id="rId18"/>
    <p:sldId id="308" r:id="rId19"/>
    <p:sldId id="297" r:id="rId20"/>
    <p:sldId id="298" r:id="rId21"/>
    <p:sldId id="301" r:id="rId22"/>
    <p:sldId id="302" r:id="rId23"/>
    <p:sldId id="257" r:id="rId24"/>
    <p:sldId id="303" r:id="rId25"/>
    <p:sldId id="276" r:id="rId26"/>
    <p:sldId id="26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ECFE"/>
    <a:srgbClr val="F8E2F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4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21AC4F-F029-4D59-B65F-069AE21B10FA}" type="datetimeFigureOut">
              <a:rPr lang="en-GB" smtClean="0"/>
              <a:pPr/>
              <a:t>16/12/2011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8B5D0E-5731-4F8C-9ACF-E08BBACB410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12/16/2011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sciper.org/browse/BP_desc.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usccb.or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sciper.org/browse/BP_desc.html" TargetMode="External"/><Relationship Id="rId2" Type="http://schemas.openxmlformats.org/officeDocument/2006/relationships/hyperlink" Target="http://news.bbc.co.uk/1/hi/entertainment/2996578.s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Contemporary Literature and The </a:t>
            </a:r>
            <a:r>
              <a:rPr lang="en-GB" dirty="0" smtClean="0"/>
              <a:t>popular</a:t>
            </a:r>
            <a:endParaRPr lang="en-GB" dirty="0"/>
          </a:p>
        </p:txBody>
      </p:sp>
      <p:sp>
        <p:nvSpPr>
          <p:cNvPr id="3" name="Subtitle 2"/>
          <p:cNvSpPr>
            <a:spLocks noGrp="1"/>
          </p:cNvSpPr>
          <p:nvPr>
            <p:ph type="subTitle" idx="1"/>
          </p:nvPr>
        </p:nvSpPr>
        <p:spPr/>
        <p:txBody>
          <a:bodyPr/>
          <a:lstStyle/>
          <a:p>
            <a:r>
              <a:rPr lang="en-GB" b="1" i="1" dirty="0" smtClean="0"/>
              <a:t>Harry Potter and the Philosopher’s Stone</a:t>
            </a:r>
          </a:p>
          <a:p>
            <a:r>
              <a:rPr lang="en-GB" dirty="0" smtClean="0"/>
              <a:t>J. K. Rowling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JK Rowling"/>
          <p:cNvPicPr>
            <a:picLocks noGrp="1"/>
          </p:cNvPicPr>
          <p:nvPr>
            <p:ph sz="half" idx="2"/>
          </p:nvPr>
        </p:nvPicPr>
        <p:blipFill>
          <a:blip r:embed="rId2" cstate="print"/>
          <a:srcRect/>
          <a:stretch>
            <a:fillRect/>
          </a:stretch>
        </p:blipFill>
        <p:spPr bwMode="auto">
          <a:xfrm>
            <a:off x="3886200" y="533400"/>
            <a:ext cx="4876800" cy="3810000"/>
          </a:xfrm>
          <a:prstGeom prst="rect">
            <a:avLst/>
          </a:prstGeom>
          <a:noFill/>
          <a:ln w="28575">
            <a:solidFill>
              <a:schemeClr val="accent3">
                <a:lumMod val="75000"/>
              </a:schemeClr>
            </a:solidFill>
            <a:miter lim="800000"/>
            <a:headEnd/>
            <a:tailEnd/>
          </a:ln>
        </p:spPr>
      </p:pic>
      <p:pic>
        <p:nvPicPr>
          <p:cNvPr id="4" name="Content Placeholder 3" descr="Harry Potter and the Philosopher's Stone"/>
          <p:cNvPicPr>
            <a:picLocks noGrp="1"/>
          </p:cNvPicPr>
          <p:nvPr>
            <p:ph sz="half" idx="1"/>
          </p:nvPr>
        </p:nvPicPr>
        <p:blipFill>
          <a:blip r:embed="rId3" cstate="print"/>
          <a:stretch>
            <a:fillRect/>
          </a:stretch>
        </p:blipFill>
        <p:spPr bwMode="auto">
          <a:xfrm>
            <a:off x="381000" y="1447800"/>
            <a:ext cx="4419600" cy="3657600"/>
          </a:xfrm>
          <a:prstGeom prst="rect">
            <a:avLst/>
          </a:prstGeom>
          <a:noFill/>
          <a:ln w="12700">
            <a:solidFill>
              <a:schemeClr val="accent3">
                <a:lumMod val="75000"/>
              </a:schemeClr>
            </a:solidFill>
            <a:miter lim="800000"/>
            <a:headEnd/>
            <a:tailEnd/>
          </a:ln>
        </p:spPr>
      </p:pic>
      <p:sp>
        <p:nvSpPr>
          <p:cNvPr id="8" name="Rectangle 7"/>
          <p:cNvSpPr/>
          <p:nvPr/>
        </p:nvSpPr>
        <p:spPr>
          <a:xfrm>
            <a:off x="1676400" y="6096000"/>
            <a:ext cx="6593921" cy="523220"/>
          </a:xfrm>
          <a:prstGeom prst="rect">
            <a:avLst/>
          </a:prstGeom>
        </p:spPr>
        <p:txBody>
          <a:bodyPr wrap="square">
            <a:spAutoFit/>
          </a:bodyPr>
          <a:lstStyle/>
          <a:p>
            <a:r>
              <a:rPr lang="en-GB" sz="1400" dirty="0" smtClean="0"/>
              <a:t>Images from BBC Website, http://news.bbc.co.uk/1/hi/entertainment/2996578.stm</a:t>
            </a:r>
          </a:p>
          <a:p>
            <a:r>
              <a:rPr lang="en-GB" sz="1400" dirty="0" smtClean="0"/>
              <a:t> </a:t>
            </a:r>
            <a:endParaRPr lang="en-GB" sz="1400" dirty="0"/>
          </a:p>
        </p:txBody>
      </p:sp>
      <p:sp>
        <p:nvSpPr>
          <p:cNvPr id="5" name="Rectangle 4"/>
          <p:cNvSpPr/>
          <p:nvPr/>
        </p:nvSpPr>
        <p:spPr>
          <a:xfrm>
            <a:off x="533400" y="5334000"/>
            <a:ext cx="8077200" cy="707886"/>
          </a:xfrm>
          <a:prstGeom prst="rect">
            <a:avLst/>
          </a:prstGeom>
          <a:solidFill>
            <a:schemeClr val="accent4">
              <a:lumMod val="20000"/>
              <a:lumOff val="80000"/>
            </a:schemeClr>
          </a:solidFill>
        </p:spPr>
        <p:txBody>
          <a:bodyPr wrap="square">
            <a:spAutoFit/>
          </a:bodyPr>
          <a:lstStyle/>
          <a:p>
            <a:r>
              <a:rPr lang="en-GB" sz="2000" dirty="0" smtClean="0"/>
              <a:t>Rowling’s </a:t>
            </a:r>
            <a:r>
              <a:rPr lang="en-GB" sz="2000" dirty="0" smtClean="0"/>
              <a:t>books </a:t>
            </a:r>
            <a:r>
              <a:rPr lang="en-GB" sz="2000" dirty="0" smtClean="0"/>
              <a:t>as ‘the </a:t>
            </a:r>
            <a:r>
              <a:rPr lang="en-GB" sz="2000" dirty="0" smtClean="0"/>
              <a:t>first post-modern school </a:t>
            </a:r>
            <a:r>
              <a:rPr lang="en-GB" sz="2000" dirty="0" smtClean="0"/>
              <a:t>stories’ </a:t>
            </a:r>
            <a:r>
              <a:rPr lang="en-GB" sz="2000" dirty="0" smtClean="0"/>
              <a:t> </a:t>
            </a:r>
            <a:endParaRPr lang="en-GB" sz="2000" dirty="0" smtClean="0"/>
          </a:p>
          <a:p>
            <a:r>
              <a:rPr lang="en-GB" sz="2000" dirty="0" smtClean="0"/>
              <a:t>	</a:t>
            </a:r>
            <a:r>
              <a:rPr lang="en-GB" sz="2000" dirty="0" smtClean="0"/>
              <a:t>					(Brooke 1999, 13)</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b="1" dirty="0" smtClean="0"/>
              <a:t>The Popular </a:t>
            </a:r>
            <a:endParaRPr lang="en-GB" dirty="0"/>
          </a:p>
        </p:txBody>
      </p:sp>
      <p:sp>
        <p:nvSpPr>
          <p:cNvPr id="3" name="Content Placeholder 2"/>
          <p:cNvSpPr>
            <a:spLocks noGrp="1"/>
          </p:cNvSpPr>
          <p:nvPr>
            <p:ph idx="1"/>
          </p:nvPr>
        </p:nvSpPr>
        <p:spPr>
          <a:xfrm>
            <a:off x="457200" y="2209800"/>
            <a:ext cx="8229600" cy="3124200"/>
          </a:xfrm>
          <a:solidFill>
            <a:schemeClr val="accent4">
              <a:lumMod val="20000"/>
              <a:lumOff val="80000"/>
            </a:schemeClr>
          </a:solidFill>
        </p:spPr>
        <p:txBody>
          <a:bodyPr/>
          <a:lstStyle/>
          <a:p>
            <a:pPr algn="ctr">
              <a:buNone/>
            </a:pPr>
            <a:r>
              <a:rPr lang="en-GB" dirty="0" smtClean="0"/>
              <a:t>	</a:t>
            </a:r>
          </a:p>
          <a:p>
            <a:pPr algn="ctr">
              <a:buNone/>
            </a:pPr>
            <a:r>
              <a:rPr lang="en-GB" b="1" dirty="0" smtClean="0"/>
              <a:t>Popular: </a:t>
            </a:r>
          </a:p>
          <a:p>
            <a:pPr algn="ctr">
              <a:buNone/>
            </a:pPr>
            <a:r>
              <a:rPr lang="en-GB" dirty="0" smtClean="0"/>
              <a:t>‘inferior kinds of work’ v. well liked by many people’ </a:t>
            </a:r>
          </a:p>
          <a:p>
            <a:pPr algn="ctr">
              <a:buNone/>
            </a:pPr>
            <a:endParaRPr lang="en-GB" dirty="0" smtClean="0"/>
          </a:p>
          <a:p>
            <a:pPr algn="ctr">
              <a:buNone/>
            </a:pPr>
            <a:r>
              <a:rPr lang="en-GB" sz="2400" dirty="0" smtClean="0"/>
              <a:t>Raymond Williams </a:t>
            </a:r>
            <a:r>
              <a:rPr lang="en-GB" sz="2400" i="1" dirty="0" smtClean="0"/>
              <a:t>Keywords </a:t>
            </a:r>
            <a:r>
              <a:rPr lang="en-GB" sz="2400" dirty="0" smtClean="0"/>
              <a:t>(1983, 237)</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685800"/>
          </a:xfrm>
        </p:spPr>
        <p:txBody>
          <a:bodyPr>
            <a:normAutofit fontScale="90000"/>
          </a:bodyPr>
          <a:lstStyle/>
          <a:p>
            <a:pPr algn="ctr"/>
            <a:r>
              <a:rPr lang="en-GB" i="1" dirty="0" smtClean="0"/>
              <a:t>The Boys’ Own Paper</a:t>
            </a:r>
            <a:endParaRPr lang="en-GB" i="1" dirty="0"/>
          </a:p>
        </p:txBody>
      </p:sp>
      <p:sp>
        <p:nvSpPr>
          <p:cNvPr id="3" name="Content Placeholder 2"/>
          <p:cNvSpPr>
            <a:spLocks noGrp="1"/>
          </p:cNvSpPr>
          <p:nvPr>
            <p:ph idx="1"/>
          </p:nvPr>
        </p:nvSpPr>
        <p:spPr>
          <a:xfrm>
            <a:off x="304800" y="1371600"/>
            <a:ext cx="8610600" cy="5181600"/>
          </a:xfrm>
          <a:solidFill>
            <a:schemeClr val="accent1">
              <a:lumMod val="20000"/>
              <a:lumOff val="80000"/>
            </a:schemeClr>
          </a:solidFill>
        </p:spPr>
        <p:txBody>
          <a:bodyPr tIns="72000" rIns="252000">
            <a:normAutofit fontScale="55000" lnSpcReduction="20000"/>
          </a:bodyPr>
          <a:lstStyle/>
          <a:p>
            <a:pPr algn="just">
              <a:lnSpc>
                <a:spcPct val="120000"/>
              </a:lnSpc>
              <a:spcBef>
                <a:spcPts val="0"/>
              </a:spcBef>
            </a:pPr>
            <a:r>
              <a:rPr lang="en-GB" sz="3100" dirty="0" smtClean="0"/>
              <a:t>‘</a:t>
            </a:r>
            <a:r>
              <a:rPr lang="en-GB" sz="3800" dirty="0" smtClean="0"/>
              <a:t>One of the most successful juvenile serials of the late-Victorian period and the longest running boys' periodical in Britain.’ </a:t>
            </a:r>
          </a:p>
          <a:p>
            <a:pPr algn="just">
              <a:lnSpc>
                <a:spcPct val="120000"/>
              </a:lnSpc>
              <a:spcBef>
                <a:spcPts val="0"/>
              </a:spcBef>
            </a:pPr>
            <a:endParaRPr lang="en-GB" sz="1300" dirty="0" smtClean="0"/>
          </a:p>
          <a:p>
            <a:pPr algn="just">
              <a:lnSpc>
                <a:spcPct val="120000"/>
              </a:lnSpc>
              <a:spcBef>
                <a:spcPts val="0"/>
              </a:spcBef>
            </a:pPr>
            <a:r>
              <a:rPr lang="en-GB" sz="3800" dirty="0" smtClean="0"/>
              <a:t>‘Its success owed much to the fact that it 'appealed to the boys as well as to their parents', the latter relishing the mission of the periodical to lure male readers away from what they pejoratively called 'penny </a:t>
            </a:r>
            <a:r>
              <a:rPr lang="en-GB" sz="3800" dirty="0" err="1" smtClean="0"/>
              <a:t>dreadfuls</a:t>
            </a:r>
            <a:r>
              <a:rPr lang="en-GB" sz="3800" dirty="0" smtClean="0"/>
              <a:t>' (Dixon 1986, p. 137).’</a:t>
            </a:r>
          </a:p>
          <a:p>
            <a:pPr algn="just">
              <a:lnSpc>
                <a:spcPct val="120000"/>
              </a:lnSpc>
              <a:spcBef>
                <a:spcPts val="0"/>
              </a:spcBef>
            </a:pPr>
            <a:endParaRPr lang="en-GB" sz="1300" dirty="0" smtClean="0"/>
          </a:p>
          <a:p>
            <a:pPr algn="just">
              <a:lnSpc>
                <a:spcPct val="120000"/>
              </a:lnSpc>
              <a:spcBef>
                <a:spcPts val="0"/>
              </a:spcBef>
            </a:pPr>
            <a:r>
              <a:rPr lang="en-GB" sz="3800" dirty="0" smtClean="0"/>
              <a:t>‘Although the </a:t>
            </a:r>
            <a:r>
              <a:rPr lang="en-GB" sz="3800" i="1" dirty="0" smtClean="0"/>
              <a:t>BOP</a:t>
            </a:r>
            <a:r>
              <a:rPr lang="en-GB" sz="3800" dirty="0" smtClean="0"/>
              <a:t> was aimed at 'every boy in the land', the literary level of its texts and the kinds of subjects it covered suggested that its chief readership comprised teenage middle-class boys. Much of its fiction concerns the better schools and homes enjoyed by middle-class boys, while the material resources required to follow instructional articles were clearly beyond the pocket of most working-class youths (Anon. 1879).’</a:t>
            </a:r>
          </a:p>
          <a:p>
            <a:pPr>
              <a:buNone/>
            </a:pPr>
            <a:r>
              <a:rPr lang="en-GB" sz="3200" dirty="0" smtClean="0"/>
              <a:t>	</a:t>
            </a:r>
          </a:p>
          <a:p>
            <a:pPr>
              <a:buNone/>
            </a:pPr>
            <a:r>
              <a:rPr lang="en-GB" sz="2800" dirty="0" smtClean="0"/>
              <a:t>	</a:t>
            </a:r>
            <a:r>
              <a:rPr lang="en-GB" sz="2300" dirty="0" err="1" smtClean="0"/>
              <a:t>Noakes</a:t>
            </a:r>
            <a:r>
              <a:rPr lang="en-GB" sz="2300" dirty="0" smtClean="0"/>
              <a:t>, Richard, introduction to ‘The Boy's Own Paper, 1879–1967’  </a:t>
            </a:r>
            <a:r>
              <a:rPr lang="en-GB" sz="2300" i="1" dirty="0" smtClean="0"/>
              <a:t>Science in the Nineteenth Century Periodical: An Electronic Index </a:t>
            </a:r>
            <a:r>
              <a:rPr lang="de-DE" sz="2300" dirty="0" smtClean="0"/>
              <a:t>v. 3.0, hriOnline </a:t>
            </a:r>
            <a:r>
              <a:rPr lang="en-GB" sz="2300" dirty="0" smtClean="0">
                <a:hlinkClick r:id="rId2"/>
              </a:rPr>
              <a:t>http://www.sciper.org/browse/BP_desc.html</a:t>
            </a:r>
            <a:r>
              <a:rPr lang="en-GB" sz="2300" dirty="0" smtClean="0"/>
              <a:t>, accessed 12</a:t>
            </a:r>
            <a:r>
              <a:rPr lang="en-GB" sz="2300" baseline="30000" dirty="0" smtClean="0"/>
              <a:t>th</a:t>
            </a:r>
            <a:r>
              <a:rPr lang="en-GB" sz="2300" dirty="0" smtClean="0"/>
              <a:t> December 2011</a:t>
            </a:r>
            <a:endParaRPr lang="en-GB" sz="28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638800"/>
          </a:xfrm>
          <a:solidFill>
            <a:schemeClr val="accent1">
              <a:lumMod val="20000"/>
              <a:lumOff val="80000"/>
            </a:schemeClr>
          </a:solidFill>
        </p:spPr>
        <p:txBody>
          <a:bodyPr tIns="144000" rIns="252000">
            <a:normAutofit fontScale="92500" lnSpcReduction="10000"/>
          </a:bodyPr>
          <a:lstStyle/>
          <a:p>
            <a:pPr algn="just">
              <a:lnSpc>
                <a:spcPct val="110000"/>
              </a:lnSpc>
              <a:spcBef>
                <a:spcPts val="0"/>
              </a:spcBef>
            </a:pPr>
            <a:r>
              <a:rPr lang="en-GB" dirty="0" smtClean="0"/>
              <a:t>‘[T]he children’s book can be defined in terms of the implied reader. It will be clear from careful reading who a book is designed for: whether the book is one the side of a child totally, whether it is for the developing child, or whether it is aiming somewhere over the child’s head. Whether the text can then be given a value depends on the circumstances of use’ </a:t>
            </a:r>
            <a:r>
              <a:rPr lang="en-GB" dirty="0" smtClean="0"/>
              <a:t>		(Hunt 1996, 16-17).</a:t>
            </a:r>
          </a:p>
          <a:p>
            <a:pPr algn="just">
              <a:lnSpc>
                <a:spcPct val="110000"/>
              </a:lnSpc>
              <a:spcBef>
                <a:spcPts val="0"/>
              </a:spcBef>
            </a:pPr>
            <a:endParaRPr lang="en-GB" sz="1700" dirty="0" smtClean="0"/>
          </a:p>
          <a:p>
            <a:pPr algn="just">
              <a:lnSpc>
                <a:spcPct val="110000"/>
              </a:lnSpc>
              <a:spcBef>
                <a:spcPts val="0"/>
              </a:spcBef>
            </a:pPr>
            <a:r>
              <a:rPr lang="en-GB" dirty="0" smtClean="0"/>
              <a:t>‘</a:t>
            </a:r>
            <a:r>
              <a:rPr lang="en-GB" dirty="0" smtClean="0"/>
              <a:t>We distinguish and misrecognise children’s literature in its form of exchange value, as </a:t>
            </a:r>
            <a:r>
              <a:rPr lang="en-GB" b="1" dirty="0" smtClean="0"/>
              <a:t>commodity</a:t>
            </a:r>
            <a:r>
              <a:rPr lang="en-GB" dirty="0" smtClean="0"/>
              <a:t> … Just the very manner in which we think we are distinguishing children’s literature from so-called adult literature belies the objective fact that there is no such thing as children’s literature</a:t>
            </a:r>
            <a:r>
              <a:rPr lang="en-GB" dirty="0" smtClean="0"/>
              <a:t>.’</a:t>
            </a:r>
            <a:r>
              <a:rPr lang="en-GB" dirty="0" smtClean="0"/>
              <a:t> </a:t>
            </a:r>
            <a:r>
              <a:rPr lang="en-GB" dirty="0" smtClean="0"/>
              <a:t> 				(</a:t>
            </a:r>
            <a:r>
              <a:rPr lang="en-GB" dirty="0" err="1" smtClean="0"/>
              <a:t>Zipes</a:t>
            </a:r>
            <a:r>
              <a:rPr lang="en-GB" dirty="0" smtClean="0"/>
              <a:t> 2001, 65)</a:t>
            </a:r>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normAutofit/>
          </a:bodyPr>
          <a:lstStyle/>
          <a:p>
            <a:pPr algn="ctr"/>
            <a:r>
              <a:rPr lang="en-GB" b="1" dirty="0" smtClean="0"/>
              <a:t>High / low culture: </a:t>
            </a:r>
            <a:endParaRPr lang="en-GB" dirty="0"/>
          </a:p>
        </p:txBody>
      </p:sp>
      <p:sp>
        <p:nvSpPr>
          <p:cNvPr id="3" name="Content Placeholder 2"/>
          <p:cNvSpPr>
            <a:spLocks noGrp="1"/>
          </p:cNvSpPr>
          <p:nvPr>
            <p:ph idx="1"/>
          </p:nvPr>
        </p:nvSpPr>
        <p:spPr>
          <a:solidFill>
            <a:schemeClr val="accent4">
              <a:lumMod val="20000"/>
              <a:lumOff val="80000"/>
            </a:schemeClr>
          </a:solidFill>
        </p:spPr>
        <p:txBody>
          <a:bodyPr tIns="108000" rIns="252000">
            <a:normAutofit fontScale="92500" lnSpcReduction="10000"/>
          </a:bodyPr>
          <a:lstStyle/>
          <a:p>
            <a:pPr algn="just">
              <a:lnSpc>
                <a:spcPct val="110000"/>
              </a:lnSpc>
              <a:spcBef>
                <a:spcPts val="0"/>
              </a:spcBef>
              <a:buNone/>
            </a:pPr>
            <a:r>
              <a:rPr lang="en-GB" dirty="0" smtClean="0"/>
              <a:t>	A culture has two aspects: the known meanings and directions, which its members are trained to; the new observations and meanings, which are offered and tested. These are the ordinary processes of human societies and human minds, and we see through them the nature of a culture: that it is always both traditional and creative; that it is both the most ordinary common meanings and the finest individual meanings. </a:t>
            </a:r>
          </a:p>
          <a:p>
            <a:pPr>
              <a:buNone/>
            </a:pPr>
            <a:r>
              <a:rPr lang="en-GB" dirty="0" smtClean="0"/>
              <a:t>	</a:t>
            </a:r>
          </a:p>
          <a:p>
            <a:pPr>
              <a:buNone/>
            </a:pPr>
            <a:r>
              <a:rPr lang="en-GB" sz="2400" dirty="0" smtClean="0"/>
              <a:t>	Raymond Williams</a:t>
            </a:r>
            <a:r>
              <a:rPr lang="en-GB" sz="2400" b="1" dirty="0" smtClean="0"/>
              <a:t> ‘</a:t>
            </a:r>
            <a:r>
              <a:rPr lang="en-GB" sz="2400" dirty="0" smtClean="0"/>
              <a:t>Moving from High Culture to Ordinary Culture’</a:t>
            </a:r>
            <a:r>
              <a:rPr lang="en-GB" sz="2400" b="1" dirty="0" smtClean="0"/>
              <a:t> </a:t>
            </a:r>
            <a:r>
              <a:rPr lang="en-GB" sz="2400" dirty="0" smtClean="0"/>
              <a:t>(1958, 6)</a:t>
            </a:r>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514600"/>
            <a:ext cx="8229600" cy="2133600"/>
          </a:xfrm>
          <a:solidFill>
            <a:schemeClr val="accent2">
              <a:lumMod val="20000"/>
              <a:lumOff val="80000"/>
            </a:schemeClr>
          </a:solidFill>
        </p:spPr>
        <p:txBody>
          <a:bodyPr tIns="216000" rIns="252000"/>
          <a:lstStyle/>
          <a:p>
            <a:pPr algn="ctr">
              <a:buNone/>
            </a:pPr>
            <a:r>
              <a:rPr lang="en-GB" dirty="0" smtClean="0"/>
              <a:t>	</a:t>
            </a:r>
            <a:r>
              <a:rPr lang="en-GB" sz="3200" dirty="0" smtClean="0"/>
              <a:t>The postmodern collapsing of </a:t>
            </a:r>
          </a:p>
          <a:p>
            <a:pPr algn="ctr">
              <a:buNone/>
            </a:pPr>
            <a:r>
              <a:rPr lang="en-GB" sz="3200" dirty="0" smtClean="0"/>
              <a:t>‘high’ and ‘low’</a:t>
            </a:r>
          </a:p>
          <a:p>
            <a:pPr algn="ctr">
              <a:buNone/>
            </a:pPr>
            <a:endParaRPr lang="en-GB" sz="1000" dirty="0" smtClean="0"/>
          </a:p>
          <a:p>
            <a:pPr algn="ctr">
              <a:buNone/>
            </a:pPr>
            <a:r>
              <a:rPr lang="en-GB" sz="3200" dirty="0" smtClean="0"/>
              <a:t>	Does this / </a:t>
            </a:r>
            <a:r>
              <a:rPr lang="en-GB" sz="3200" i="1" dirty="0" smtClean="0"/>
              <a:t>how</a:t>
            </a:r>
            <a:r>
              <a:rPr lang="en-GB" sz="3200" dirty="0" smtClean="0"/>
              <a:t> does this work in HP?</a:t>
            </a:r>
            <a:endParaRPr lang="en-GB" sz="3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Hermione</a:t>
            </a:r>
            <a:endParaRPr lang="en-GB" dirty="0"/>
          </a:p>
        </p:txBody>
      </p:sp>
      <p:sp>
        <p:nvSpPr>
          <p:cNvPr id="3" name="Content Placeholder 2"/>
          <p:cNvSpPr>
            <a:spLocks noGrp="1"/>
          </p:cNvSpPr>
          <p:nvPr>
            <p:ph idx="1"/>
          </p:nvPr>
        </p:nvSpPr>
        <p:spPr>
          <a:xfrm>
            <a:off x="457200" y="1752600"/>
            <a:ext cx="8229600" cy="4572000"/>
          </a:xfrm>
          <a:solidFill>
            <a:schemeClr val="accent2">
              <a:lumMod val="20000"/>
              <a:lumOff val="80000"/>
            </a:schemeClr>
          </a:solidFill>
        </p:spPr>
        <p:txBody>
          <a:bodyPr tIns="216000" rIns="252000">
            <a:normAutofit lnSpcReduction="10000"/>
          </a:bodyPr>
          <a:lstStyle/>
          <a:p>
            <a:pPr algn="just">
              <a:buNone/>
            </a:pPr>
            <a:r>
              <a:rPr lang="en-GB" dirty="0" smtClean="0"/>
              <a:t>		‘Hermione, the exams are ages away.’</a:t>
            </a:r>
          </a:p>
          <a:p>
            <a:pPr algn="just">
              <a:buNone/>
            </a:pPr>
            <a:r>
              <a:rPr lang="en-GB" dirty="0" smtClean="0"/>
              <a:t>		‘Ten weeks,’ Hermione snapped. ‘That’s not ages, that’s like a second to Nicholas </a:t>
            </a:r>
            <a:r>
              <a:rPr lang="en-GB" dirty="0" err="1" smtClean="0"/>
              <a:t>Flamel</a:t>
            </a:r>
            <a:r>
              <a:rPr lang="en-GB" dirty="0" smtClean="0"/>
              <a:t>.’</a:t>
            </a:r>
          </a:p>
          <a:p>
            <a:pPr algn="just">
              <a:buNone/>
            </a:pPr>
            <a:r>
              <a:rPr lang="en-GB" dirty="0" smtClean="0"/>
              <a:t>		‘But we’re not six hundred years old,’ Ron reminded her. ‘Anyway, what are you revising for, you already know it all.’</a:t>
            </a:r>
          </a:p>
          <a:p>
            <a:pPr algn="just">
              <a:buNone/>
            </a:pPr>
            <a:r>
              <a:rPr lang="en-GB" dirty="0" smtClean="0"/>
              <a:t>		‘What am I revising for? Are you mad? You realise we need to pass these exams to get into the second year? They’re very important, I should have started studying a month ago, I don’t know what’s got into me...’ 					(HP 247-8)</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143000"/>
          </a:xfrm>
        </p:spPr>
        <p:txBody>
          <a:bodyPr>
            <a:normAutofit fontScale="90000"/>
          </a:bodyPr>
          <a:lstStyle/>
          <a:p>
            <a:pPr algn="ctr"/>
            <a:r>
              <a:rPr lang="en-GB" dirty="0" smtClean="0"/>
              <a:t>The postmodern as  </a:t>
            </a:r>
            <a:br>
              <a:rPr lang="en-GB" dirty="0" smtClean="0"/>
            </a:br>
            <a:r>
              <a:rPr lang="en-GB" dirty="0" smtClean="0"/>
              <a:t>‘contemporary knowingness’</a:t>
            </a:r>
            <a:endParaRPr lang="en-GB" dirty="0"/>
          </a:p>
        </p:txBody>
      </p:sp>
      <p:sp>
        <p:nvSpPr>
          <p:cNvPr id="3" name="Content Placeholder 2"/>
          <p:cNvSpPr>
            <a:spLocks noGrp="1"/>
          </p:cNvSpPr>
          <p:nvPr>
            <p:ph idx="1"/>
          </p:nvPr>
        </p:nvSpPr>
        <p:spPr>
          <a:xfrm>
            <a:off x="457200" y="2209800"/>
            <a:ext cx="8229600" cy="2514600"/>
          </a:xfrm>
          <a:solidFill>
            <a:schemeClr val="accent1">
              <a:lumMod val="20000"/>
              <a:lumOff val="80000"/>
            </a:schemeClr>
          </a:solidFill>
        </p:spPr>
        <p:txBody>
          <a:bodyPr tIns="180000" rIns="252000"/>
          <a:lstStyle/>
          <a:p>
            <a:pPr algn="just">
              <a:buNone/>
            </a:pPr>
            <a:r>
              <a:rPr lang="en-GB" dirty="0" smtClean="0"/>
              <a:t>	...‘ self-referential, Rowling’s books are the first post-modern school stories. But … they manage alongside this contemporary knowingness to maintain all the innocent .. appeal of their predecessors.’ </a:t>
            </a:r>
          </a:p>
          <a:p>
            <a:pPr>
              <a:buNone/>
            </a:pPr>
            <a:r>
              <a:rPr lang="en-GB" dirty="0" smtClean="0"/>
              <a:t>						(Brooke 1999, 13)</a:t>
            </a:r>
          </a:p>
          <a:p>
            <a:endParaRPr lang="en-GB" dirty="0"/>
          </a:p>
        </p:txBody>
      </p:sp>
      <p:sp>
        <p:nvSpPr>
          <p:cNvPr id="4" name="Rectangle 3"/>
          <p:cNvSpPr/>
          <p:nvPr/>
        </p:nvSpPr>
        <p:spPr>
          <a:xfrm>
            <a:off x="533400" y="4876800"/>
            <a:ext cx="8153400" cy="1421928"/>
          </a:xfrm>
          <a:prstGeom prst="rect">
            <a:avLst/>
          </a:prstGeom>
          <a:solidFill>
            <a:schemeClr val="accent2">
              <a:lumMod val="20000"/>
              <a:lumOff val="80000"/>
            </a:schemeClr>
          </a:solidFill>
        </p:spPr>
        <p:txBody>
          <a:bodyPr wrap="square">
            <a:spAutoFit/>
          </a:bodyPr>
          <a:lstStyle/>
          <a:p>
            <a:pPr algn="just">
              <a:lnSpc>
                <a:spcPct val="120000"/>
              </a:lnSpc>
              <a:spcBef>
                <a:spcPts val="0"/>
              </a:spcBef>
            </a:pPr>
            <a:r>
              <a:rPr lang="en-GB" dirty="0" smtClean="0"/>
              <a:t>I think of the postmodern attitude as that of a man who loves a very cultivated woman and knows he cannot say to her ‘I love you madly’, because he knows she knows (and she knows that he knows) that these words have already been written by Barbara </a:t>
            </a:r>
            <a:r>
              <a:rPr lang="en-GB" dirty="0" err="1" smtClean="0"/>
              <a:t>Cartland</a:t>
            </a:r>
            <a:r>
              <a:rPr lang="en-GB" dirty="0" smtClean="0"/>
              <a:t>.’  					 (Eco 1985,</a:t>
            </a:r>
            <a:r>
              <a:rPr lang="en-GB" sz="1600" dirty="0" smtClean="0"/>
              <a:t> 227)</a:t>
            </a:r>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791200"/>
          </a:xfrm>
          <a:solidFill>
            <a:schemeClr val="accent3">
              <a:lumMod val="20000"/>
              <a:lumOff val="80000"/>
            </a:schemeClr>
          </a:solidFill>
        </p:spPr>
        <p:txBody>
          <a:bodyPr>
            <a:normAutofit fontScale="92500" lnSpcReduction="10000"/>
          </a:bodyPr>
          <a:lstStyle/>
          <a:p>
            <a:pPr>
              <a:lnSpc>
                <a:spcPct val="120000"/>
              </a:lnSpc>
              <a:spcBef>
                <a:spcPts val="0"/>
              </a:spcBef>
              <a:buNone/>
            </a:pPr>
            <a:r>
              <a:rPr lang="en-GB" dirty="0" smtClean="0"/>
              <a:t>	Self-awareness of commodification/celebrity in </a:t>
            </a:r>
            <a:r>
              <a:rPr lang="en-GB" i="1" dirty="0" smtClean="0"/>
              <a:t>HP</a:t>
            </a:r>
            <a:r>
              <a:rPr lang="en-GB" dirty="0" smtClean="0"/>
              <a:t>: </a:t>
            </a:r>
          </a:p>
          <a:p>
            <a:pPr>
              <a:lnSpc>
                <a:spcPct val="120000"/>
              </a:lnSpc>
              <a:spcBef>
                <a:spcPts val="0"/>
              </a:spcBef>
              <a:buNone/>
            </a:pPr>
            <a:r>
              <a:rPr lang="en-GB" dirty="0" smtClean="0"/>
              <a:t>	e.g. ‘[T]here will be books written about Harry... every child in our world will know his name’ (HP, 20); see also </a:t>
            </a:r>
            <a:r>
              <a:rPr lang="en-GB" dirty="0" err="1" smtClean="0"/>
              <a:t>Harry’s</a:t>
            </a:r>
            <a:r>
              <a:rPr lang="en-GB" dirty="0" smtClean="0"/>
              <a:t> scar</a:t>
            </a:r>
          </a:p>
          <a:p>
            <a:pPr>
              <a:lnSpc>
                <a:spcPct val="120000"/>
              </a:lnSpc>
              <a:spcBef>
                <a:spcPts val="0"/>
              </a:spcBef>
              <a:buNone/>
            </a:pPr>
            <a:endParaRPr lang="en-GB" sz="1500" dirty="0" smtClean="0"/>
          </a:p>
          <a:p>
            <a:pPr>
              <a:lnSpc>
                <a:spcPct val="120000"/>
              </a:lnSpc>
              <a:spcBef>
                <a:spcPts val="0"/>
              </a:spcBef>
              <a:buNone/>
            </a:pPr>
            <a:r>
              <a:rPr lang="en-GB" dirty="0" smtClean="0"/>
              <a:t>	The author as myth: ‘the fairy tale about the diligent hardworking girl who is recognised as a princess and lives happily [and richly!] ever after’  (</a:t>
            </a:r>
            <a:r>
              <a:rPr lang="en-GB" dirty="0" err="1" smtClean="0"/>
              <a:t>Zipes</a:t>
            </a:r>
            <a:r>
              <a:rPr lang="en-GB" dirty="0" smtClean="0"/>
              <a:t> 2001, 173)</a:t>
            </a:r>
          </a:p>
          <a:p>
            <a:pPr>
              <a:lnSpc>
                <a:spcPct val="120000"/>
              </a:lnSpc>
              <a:spcBef>
                <a:spcPts val="0"/>
              </a:spcBef>
            </a:pPr>
            <a:endParaRPr lang="en-GB" sz="1500" dirty="0" smtClean="0"/>
          </a:p>
          <a:p>
            <a:pPr>
              <a:lnSpc>
                <a:spcPct val="120000"/>
              </a:lnSpc>
              <a:spcBef>
                <a:spcPts val="0"/>
              </a:spcBef>
              <a:buNone/>
            </a:pPr>
            <a:r>
              <a:rPr lang="en-GB" dirty="0" smtClean="0"/>
              <a:t>	1998	</a:t>
            </a:r>
            <a:r>
              <a:rPr lang="en-GB" i="1" dirty="0" smtClean="0"/>
              <a:t>HP and the Chamber of Secrets</a:t>
            </a:r>
            <a:endParaRPr lang="en-GB" dirty="0" smtClean="0"/>
          </a:p>
          <a:p>
            <a:pPr>
              <a:lnSpc>
                <a:spcPct val="120000"/>
              </a:lnSpc>
              <a:spcBef>
                <a:spcPts val="0"/>
              </a:spcBef>
              <a:buNone/>
            </a:pPr>
            <a:r>
              <a:rPr lang="en-GB" i="1" dirty="0" smtClean="0"/>
              <a:t>	</a:t>
            </a:r>
            <a:r>
              <a:rPr lang="en-GB" dirty="0" smtClean="0"/>
              <a:t>‘Books can be misleading … My books wouldn’t have sold half so well if people didn’t think I’d done all those things. No-one wants to read about some ugly American warlock, even if he did save a village from werewolves. He’d look dreadful on the front cover . (</a:t>
            </a:r>
            <a:r>
              <a:rPr lang="en-GB" dirty="0" err="1" smtClean="0"/>
              <a:t>Gilderoy</a:t>
            </a:r>
            <a:r>
              <a:rPr lang="en-GB" dirty="0" smtClean="0"/>
              <a:t> Lockhart p. 220)</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0" y="1935480"/>
            <a:ext cx="6248400" cy="2712720"/>
          </a:xfrm>
          <a:solidFill>
            <a:schemeClr val="accent5">
              <a:lumMod val="20000"/>
              <a:lumOff val="80000"/>
            </a:schemeClr>
          </a:solidFill>
        </p:spPr>
        <p:txBody>
          <a:bodyPr>
            <a:normAutofit/>
          </a:bodyPr>
          <a:lstStyle/>
          <a:p>
            <a:pPr algn="ctr"/>
            <a:r>
              <a:rPr lang="en-GB" dirty="0" smtClean="0"/>
              <a:t>Authority  </a:t>
            </a:r>
          </a:p>
          <a:p>
            <a:pPr algn="ctr"/>
            <a:r>
              <a:rPr lang="en-GB" dirty="0" smtClean="0"/>
              <a:t>Harry – magic – deviance from system</a:t>
            </a:r>
          </a:p>
          <a:p>
            <a:pPr algn="ctr"/>
            <a:r>
              <a:rPr lang="en-GB" dirty="0" smtClean="0"/>
              <a:t>House points system (good / bad?)</a:t>
            </a:r>
          </a:p>
          <a:p>
            <a:pPr algn="ctr"/>
            <a:r>
              <a:rPr lang="en-GB" dirty="0" err="1" smtClean="0"/>
              <a:t>Snape</a:t>
            </a:r>
            <a:r>
              <a:rPr lang="en-GB" dirty="0" smtClean="0"/>
              <a:t> – deducting points unfairly </a:t>
            </a:r>
          </a:p>
          <a:p>
            <a:pPr algn="ctr"/>
            <a:r>
              <a:rPr lang="en-GB" dirty="0" smtClean="0"/>
              <a:t>Hermione – rules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35480"/>
            <a:ext cx="7239000" cy="1645920"/>
          </a:xfrm>
          <a:solidFill>
            <a:schemeClr val="accent2">
              <a:lumMod val="20000"/>
              <a:lumOff val="80000"/>
            </a:schemeClr>
          </a:solidFill>
        </p:spPr>
        <p:txBody>
          <a:bodyPr/>
          <a:lstStyle/>
          <a:p>
            <a:pPr algn="ctr">
              <a:buNone/>
            </a:pPr>
            <a:r>
              <a:rPr lang="en-GB" dirty="0" smtClean="0"/>
              <a:t>	</a:t>
            </a:r>
          </a:p>
          <a:p>
            <a:pPr algn="ctr">
              <a:buNone/>
            </a:pPr>
            <a:r>
              <a:rPr lang="en-GB" sz="3600" dirty="0" smtClean="0"/>
              <a:t>The positioning of the subject </a:t>
            </a:r>
            <a:endParaRPr lang="en-GB" sz="3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What is ‘truth’?</a:t>
            </a:r>
            <a:endParaRPr lang="en-GB" dirty="0"/>
          </a:p>
        </p:txBody>
      </p:sp>
      <p:sp>
        <p:nvSpPr>
          <p:cNvPr id="3" name="Content Placeholder 2"/>
          <p:cNvSpPr>
            <a:spLocks noGrp="1"/>
          </p:cNvSpPr>
          <p:nvPr>
            <p:ph idx="1"/>
          </p:nvPr>
        </p:nvSpPr>
        <p:spPr>
          <a:xfrm>
            <a:off x="304800" y="1676400"/>
            <a:ext cx="8458200" cy="4876800"/>
          </a:xfrm>
          <a:solidFill>
            <a:schemeClr val="accent3">
              <a:lumMod val="20000"/>
              <a:lumOff val="80000"/>
            </a:schemeClr>
          </a:solidFill>
        </p:spPr>
        <p:txBody>
          <a:bodyPr>
            <a:normAutofit lnSpcReduction="10000"/>
          </a:bodyPr>
          <a:lstStyle/>
          <a:p>
            <a:pPr algn="just">
              <a:lnSpc>
                <a:spcPct val="110000"/>
              </a:lnSpc>
              <a:spcBef>
                <a:spcPts val="0"/>
              </a:spcBef>
              <a:buNone/>
            </a:pPr>
            <a:r>
              <a:rPr lang="en-GB" sz="2400" dirty="0" smtClean="0"/>
              <a:t>	‘To believe in absolute truths is to </a:t>
            </a:r>
            <a:r>
              <a:rPr lang="en-GB" sz="2400" b="1" dirty="0" smtClean="0"/>
              <a:t>position</a:t>
            </a:r>
            <a:r>
              <a:rPr lang="en-GB" sz="2400" dirty="0" smtClean="0"/>
              <a:t> something or someone as permanently ‘other’.’      </a:t>
            </a:r>
          </a:p>
          <a:p>
            <a:pPr algn="just">
              <a:lnSpc>
                <a:spcPct val="110000"/>
              </a:lnSpc>
              <a:spcBef>
                <a:spcPts val="0"/>
              </a:spcBef>
              <a:buNone/>
            </a:pPr>
            <a:r>
              <a:rPr lang="en-GB" sz="2400" dirty="0" smtClean="0"/>
              <a:t>						(Marshall 1992, 192-3)</a:t>
            </a:r>
          </a:p>
          <a:p>
            <a:pPr algn="just">
              <a:lnSpc>
                <a:spcPct val="110000"/>
              </a:lnSpc>
              <a:spcBef>
                <a:spcPts val="0"/>
              </a:spcBef>
            </a:pPr>
            <a:endParaRPr lang="en-GB" sz="2400" dirty="0" smtClean="0"/>
          </a:p>
          <a:p>
            <a:pPr algn="just">
              <a:lnSpc>
                <a:spcPct val="110000"/>
              </a:lnSpc>
              <a:spcBef>
                <a:spcPts val="0"/>
              </a:spcBef>
              <a:buNone/>
            </a:pPr>
            <a:r>
              <a:rPr lang="en-GB" sz="2400" dirty="0" smtClean="0"/>
              <a:t>	‘Harry nodded, but stopped quickly, because it made his head hurt. Then he said, ‘Sir, there are some other things I’d like to know, if you can tell me ... things I want to know the truth about ...</a:t>
            </a:r>
          </a:p>
          <a:p>
            <a:pPr algn="just">
              <a:lnSpc>
                <a:spcPct val="110000"/>
              </a:lnSpc>
              <a:spcBef>
                <a:spcPts val="0"/>
              </a:spcBef>
              <a:buNone/>
            </a:pPr>
            <a:r>
              <a:rPr lang="en-GB" sz="2400" dirty="0" smtClean="0"/>
              <a:t>		‘The truth,’ Dumbledore sighed. ‘It is a beautiful and terrible thing, and should therefore be treated with great caution. However, I shall answer your questions unless I have a very good reason not to, in which case I beg you’ll forgive me. I shall not, of course, lie.’ (HP 1997, 321)</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5334000" cy="591312"/>
          </a:xfrm>
          <a:solidFill>
            <a:schemeClr val="accent3">
              <a:lumMod val="20000"/>
              <a:lumOff val="80000"/>
            </a:schemeClr>
          </a:solidFill>
        </p:spPr>
        <p:txBody>
          <a:bodyPr>
            <a:normAutofit fontScale="90000"/>
          </a:bodyPr>
          <a:lstStyle/>
          <a:p>
            <a:pPr algn="ctr"/>
            <a:r>
              <a:rPr lang="en-GB" dirty="0" smtClean="0"/>
              <a:t>The centaurs </a:t>
            </a:r>
            <a:endParaRPr lang="en-GB" dirty="0"/>
          </a:p>
        </p:txBody>
      </p:sp>
      <p:sp>
        <p:nvSpPr>
          <p:cNvPr id="3" name="Content Placeholder 2"/>
          <p:cNvSpPr>
            <a:spLocks noGrp="1"/>
          </p:cNvSpPr>
          <p:nvPr>
            <p:ph idx="1"/>
          </p:nvPr>
        </p:nvSpPr>
        <p:spPr>
          <a:xfrm>
            <a:off x="457200" y="990600"/>
            <a:ext cx="8229600" cy="5715000"/>
          </a:xfrm>
          <a:solidFill>
            <a:schemeClr val="accent4">
              <a:lumMod val="20000"/>
              <a:lumOff val="80000"/>
            </a:schemeClr>
          </a:solidFill>
        </p:spPr>
        <p:txBody>
          <a:bodyPr tIns="180000" rIns="216000">
            <a:normAutofit fontScale="85000" lnSpcReduction="20000"/>
          </a:bodyPr>
          <a:lstStyle/>
          <a:p>
            <a:r>
              <a:rPr lang="en-GB" dirty="0" smtClean="0"/>
              <a:t>C.S. Lewis – </a:t>
            </a:r>
            <a:r>
              <a:rPr lang="en-GB" i="1" dirty="0" smtClean="0"/>
              <a:t>Narnia</a:t>
            </a:r>
            <a:r>
              <a:rPr lang="en-GB" dirty="0" smtClean="0"/>
              <a:t> – the centaur</a:t>
            </a:r>
          </a:p>
          <a:p>
            <a:pPr>
              <a:buNone/>
            </a:pPr>
            <a:endParaRPr lang="en-GB" sz="1200" dirty="0" smtClean="0"/>
          </a:p>
          <a:p>
            <a:pPr algn="just">
              <a:lnSpc>
                <a:spcPct val="120000"/>
              </a:lnSpc>
              <a:spcBef>
                <a:spcPts val="0"/>
              </a:spcBef>
              <a:buNone/>
            </a:pPr>
            <a:r>
              <a:rPr lang="en-GB" dirty="0" smtClean="0"/>
              <a:t>		‘...Listen, I’m glad we’ve run inter </a:t>
            </a:r>
            <a:r>
              <a:rPr lang="en-GB" dirty="0" err="1" smtClean="0"/>
              <a:t>yeh</a:t>
            </a:r>
            <a:r>
              <a:rPr lang="en-GB" dirty="0" smtClean="0"/>
              <a:t>, Ronan, ‘cause there’s a unicorn bin hurt – you seen </a:t>
            </a:r>
            <a:r>
              <a:rPr lang="en-GB" dirty="0" err="1" smtClean="0"/>
              <a:t>anythin</a:t>
            </a:r>
            <a:r>
              <a:rPr lang="en-GB" dirty="0" smtClean="0"/>
              <a:t>’?’</a:t>
            </a:r>
          </a:p>
          <a:p>
            <a:pPr algn="just">
              <a:lnSpc>
                <a:spcPct val="120000"/>
              </a:lnSpc>
              <a:spcBef>
                <a:spcPts val="0"/>
              </a:spcBef>
              <a:buNone/>
            </a:pPr>
            <a:r>
              <a:rPr lang="en-GB" dirty="0" smtClean="0"/>
              <a:t>		Ronan didn’t answer immediately. He stared unblinkingly upwards, then sighed again.</a:t>
            </a:r>
          </a:p>
          <a:p>
            <a:pPr algn="just">
              <a:lnSpc>
                <a:spcPct val="120000"/>
              </a:lnSpc>
              <a:spcBef>
                <a:spcPts val="0"/>
              </a:spcBef>
              <a:buNone/>
            </a:pPr>
            <a:r>
              <a:rPr lang="en-GB" dirty="0" smtClean="0"/>
              <a:t>		‘Always the innocent are the first victims,’ he said. ‘So it has been for ages past, so it is now.’</a:t>
            </a:r>
          </a:p>
          <a:p>
            <a:pPr algn="just">
              <a:lnSpc>
                <a:spcPct val="120000"/>
              </a:lnSpc>
              <a:spcBef>
                <a:spcPts val="0"/>
              </a:spcBef>
              <a:buNone/>
            </a:pPr>
            <a:r>
              <a:rPr lang="en-GB" dirty="0" smtClean="0"/>
              <a:t>		‘Yeah,’ said </a:t>
            </a:r>
            <a:r>
              <a:rPr lang="en-GB" dirty="0" err="1" smtClean="0"/>
              <a:t>Hagrid</a:t>
            </a:r>
            <a:r>
              <a:rPr lang="en-GB" dirty="0" smtClean="0"/>
              <a:t>, ‘but have </a:t>
            </a:r>
            <a:r>
              <a:rPr lang="en-GB" dirty="0" err="1" smtClean="0"/>
              <a:t>yeh</a:t>
            </a:r>
            <a:r>
              <a:rPr lang="en-GB" dirty="0" smtClean="0"/>
              <a:t> seen </a:t>
            </a:r>
            <a:r>
              <a:rPr lang="en-GB" dirty="0" err="1" smtClean="0"/>
              <a:t>anythin</a:t>
            </a:r>
            <a:r>
              <a:rPr lang="en-GB" dirty="0" smtClean="0"/>
              <a:t>’, Ronan? </a:t>
            </a:r>
            <a:r>
              <a:rPr lang="en-GB" dirty="0" err="1" smtClean="0"/>
              <a:t>Anythin</a:t>
            </a:r>
            <a:r>
              <a:rPr lang="en-GB" dirty="0" smtClean="0"/>
              <a:t>’ unusual?’</a:t>
            </a:r>
          </a:p>
          <a:p>
            <a:pPr algn="just">
              <a:lnSpc>
                <a:spcPct val="120000"/>
              </a:lnSpc>
              <a:spcBef>
                <a:spcPts val="0"/>
              </a:spcBef>
              <a:buNone/>
            </a:pPr>
            <a:r>
              <a:rPr lang="en-GB" dirty="0" smtClean="0"/>
              <a:t>		‘Mars is bright tonight,’ Ronan repeated while </a:t>
            </a:r>
            <a:r>
              <a:rPr lang="en-GB" dirty="0" err="1" smtClean="0"/>
              <a:t>Hagrid</a:t>
            </a:r>
            <a:r>
              <a:rPr lang="en-GB" dirty="0" smtClean="0"/>
              <a:t> watched him impatiently. ‘Unusually bright’.</a:t>
            </a:r>
          </a:p>
          <a:p>
            <a:pPr algn="just">
              <a:lnSpc>
                <a:spcPct val="120000"/>
              </a:lnSpc>
              <a:spcBef>
                <a:spcPts val="0"/>
              </a:spcBef>
              <a:buNone/>
            </a:pPr>
            <a:r>
              <a:rPr lang="en-GB" dirty="0" smtClean="0"/>
              <a:t>		‘Yeah,  but I was </a:t>
            </a:r>
            <a:r>
              <a:rPr lang="en-GB" dirty="0" err="1" smtClean="0"/>
              <a:t>meanin</a:t>
            </a:r>
            <a:r>
              <a:rPr lang="en-GB" dirty="0" smtClean="0"/>
              <a:t>’ </a:t>
            </a:r>
            <a:r>
              <a:rPr lang="en-GB" dirty="0" err="1" smtClean="0"/>
              <a:t>anythin</a:t>
            </a:r>
            <a:r>
              <a:rPr lang="en-GB" dirty="0" smtClean="0"/>
              <a:t>’ unusual a bit nearer home,’ said </a:t>
            </a:r>
            <a:r>
              <a:rPr lang="en-GB" dirty="0" err="1" smtClean="0"/>
              <a:t>Hagrid</a:t>
            </a:r>
            <a:r>
              <a:rPr lang="en-GB" dirty="0" smtClean="0"/>
              <a:t>. ‘So </a:t>
            </a:r>
            <a:r>
              <a:rPr lang="en-GB" dirty="0" err="1" smtClean="0"/>
              <a:t>yeh</a:t>
            </a:r>
            <a:r>
              <a:rPr lang="en-GB" dirty="0" smtClean="0"/>
              <a:t> haven’t noticed </a:t>
            </a:r>
            <a:r>
              <a:rPr lang="en-GB" dirty="0" err="1" smtClean="0"/>
              <a:t>anythin</a:t>
            </a:r>
            <a:r>
              <a:rPr lang="en-GB" dirty="0" smtClean="0"/>
              <a:t>’ strange?’</a:t>
            </a:r>
          </a:p>
          <a:p>
            <a:pPr algn="just">
              <a:lnSpc>
                <a:spcPct val="120000"/>
              </a:lnSpc>
              <a:spcBef>
                <a:spcPts val="0"/>
              </a:spcBef>
              <a:buNone/>
            </a:pPr>
            <a:r>
              <a:rPr lang="en-GB" dirty="0" smtClean="0"/>
              <a:t>		Yet again, Ronan took a while to answer. At last he said, ‘The forest hides many secrets’.  		(HP 274)</a:t>
            </a:r>
          </a:p>
          <a:p>
            <a:pPr>
              <a:buNone/>
            </a:pPr>
            <a:r>
              <a:rPr lang="en-GB" dirty="0" smtClean="0"/>
              <a:t>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762000"/>
            <a:ext cx="8305800" cy="5867400"/>
          </a:xfrm>
          <a:solidFill>
            <a:schemeClr val="accent4">
              <a:lumMod val="20000"/>
              <a:lumOff val="80000"/>
            </a:schemeClr>
          </a:solidFill>
        </p:spPr>
        <p:txBody>
          <a:bodyPr tIns="180000" rIns="108000">
            <a:normAutofit fontScale="85000" lnSpcReduction="10000"/>
          </a:bodyPr>
          <a:lstStyle/>
          <a:p>
            <a:pPr algn="just">
              <a:buNone/>
            </a:pPr>
            <a:r>
              <a:rPr lang="en-GB" dirty="0" smtClean="0"/>
              <a:t>	Harry wasn’t listening.</a:t>
            </a:r>
          </a:p>
          <a:p>
            <a:pPr algn="just">
              <a:buNone/>
            </a:pPr>
            <a:r>
              <a:rPr lang="en-GB" dirty="0" smtClean="0"/>
              <a:t>	‘Firenze saved me, but he shouldn’t have done ... Bane was furious ... he was talking about interfering with what the planets say is going to happen ... They must show that </a:t>
            </a:r>
            <a:r>
              <a:rPr lang="en-GB" dirty="0" err="1" smtClean="0"/>
              <a:t>Voldemort’s</a:t>
            </a:r>
            <a:r>
              <a:rPr lang="en-GB" dirty="0" smtClean="0"/>
              <a:t> coming back ... Bane thinks Firenze should have let </a:t>
            </a:r>
            <a:r>
              <a:rPr lang="en-GB" dirty="0" err="1" smtClean="0"/>
              <a:t>Voldemort</a:t>
            </a:r>
            <a:r>
              <a:rPr lang="en-GB" dirty="0" smtClean="0"/>
              <a:t> kill me ... I suppose that’s written in the stars as well.’</a:t>
            </a:r>
          </a:p>
          <a:p>
            <a:pPr algn="just">
              <a:buNone/>
            </a:pPr>
            <a:r>
              <a:rPr lang="en-GB" dirty="0" smtClean="0"/>
              <a:t>		‘Will you stop saying the name!’ Ron hissed.</a:t>
            </a:r>
          </a:p>
          <a:p>
            <a:pPr algn="just">
              <a:buNone/>
            </a:pPr>
            <a:r>
              <a:rPr lang="en-GB" dirty="0" smtClean="0"/>
              <a:t>		‘So all I’ve got to wait for now is </a:t>
            </a:r>
            <a:r>
              <a:rPr lang="en-GB" dirty="0" err="1" smtClean="0"/>
              <a:t>Snape</a:t>
            </a:r>
            <a:r>
              <a:rPr lang="en-GB" dirty="0" smtClean="0"/>
              <a:t> to steal the stone,’ Harry went on feverishly, ‘then </a:t>
            </a:r>
            <a:r>
              <a:rPr lang="en-GB" dirty="0" err="1" smtClean="0"/>
              <a:t>Voldemort</a:t>
            </a:r>
            <a:r>
              <a:rPr lang="en-GB" dirty="0" smtClean="0"/>
              <a:t> will be able to come and finish me off... Well I suppose </a:t>
            </a:r>
            <a:r>
              <a:rPr lang="en-GB" dirty="0" err="1" smtClean="0"/>
              <a:t>Bane’ll</a:t>
            </a:r>
            <a:r>
              <a:rPr lang="en-GB" dirty="0" smtClean="0"/>
              <a:t> be happy.’</a:t>
            </a:r>
          </a:p>
          <a:p>
            <a:pPr algn="just">
              <a:buNone/>
            </a:pPr>
            <a:r>
              <a:rPr lang="en-GB" dirty="0" smtClean="0"/>
              <a:t>		Hermione looked very frightened, but she had a word of comfort.</a:t>
            </a:r>
          </a:p>
          <a:p>
            <a:pPr algn="just">
              <a:buNone/>
            </a:pPr>
            <a:r>
              <a:rPr lang="en-GB" dirty="0" smtClean="0"/>
              <a:t>		‘Harry, everyone says Dumbledore’s the only one You-Know-Who was ever afraid of. With Dumbledore around, You-Know-Who won’t touch you. Anyway, who says the centaurs are right? It sounds like fortune telling to me, and Professor McGonagall says that’s a very imprecise branch of magic.’ (HP pp. 281-2)</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057400"/>
            <a:ext cx="8229600" cy="3810000"/>
          </a:xfrm>
          <a:solidFill>
            <a:schemeClr val="accent3">
              <a:lumMod val="20000"/>
              <a:lumOff val="80000"/>
            </a:schemeClr>
          </a:solidFill>
        </p:spPr>
        <p:txBody>
          <a:bodyPr tIns="216000" rIns="252000">
            <a:normAutofit fontScale="92500" lnSpcReduction="20000"/>
          </a:bodyPr>
          <a:lstStyle/>
          <a:p>
            <a:pPr algn="just">
              <a:lnSpc>
                <a:spcPct val="110000"/>
              </a:lnSpc>
              <a:spcBef>
                <a:spcPts val="0"/>
              </a:spcBef>
              <a:buNone/>
            </a:pPr>
            <a:r>
              <a:rPr lang="en-GB" sz="2800" dirty="0" smtClean="0"/>
              <a:t>RECAP: ‘To believe in absolute truths is to </a:t>
            </a:r>
            <a:r>
              <a:rPr lang="en-GB" sz="2800" b="1" dirty="0" smtClean="0"/>
              <a:t>position</a:t>
            </a:r>
            <a:r>
              <a:rPr lang="en-GB" sz="2800" dirty="0" smtClean="0"/>
              <a:t> something or someone as permanently ‘other’.’      </a:t>
            </a:r>
          </a:p>
          <a:p>
            <a:pPr algn="just">
              <a:lnSpc>
                <a:spcPct val="110000"/>
              </a:lnSpc>
              <a:spcBef>
                <a:spcPts val="0"/>
              </a:spcBef>
              <a:buNone/>
            </a:pPr>
            <a:r>
              <a:rPr lang="en-GB" sz="2800" dirty="0" smtClean="0"/>
              <a:t>						(Marshall 1992, 192-3)</a:t>
            </a:r>
          </a:p>
          <a:p>
            <a:pPr algn="just">
              <a:lnSpc>
                <a:spcPct val="110000"/>
              </a:lnSpc>
              <a:spcBef>
                <a:spcPts val="0"/>
              </a:spcBef>
              <a:buNone/>
            </a:pPr>
            <a:endParaRPr lang="en-GB" sz="2800" dirty="0" smtClean="0"/>
          </a:p>
          <a:p>
            <a:pPr algn="ctr">
              <a:lnSpc>
                <a:spcPct val="110000"/>
              </a:lnSpc>
              <a:spcBef>
                <a:spcPts val="0"/>
              </a:spcBef>
              <a:buNone/>
            </a:pPr>
            <a:r>
              <a:rPr lang="en-GB" sz="2800" dirty="0" smtClean="0"/>
              <a:t>How does this apply to the centaurs’ </a:t>
            </a:r>
          </a:p>
          <a:p>
            <a:pPr algn="ctr">
              <a:lnSpc>
                <a:spcPct val="110000"/>
              </a:lnSpc>
              <a:spcBef>
                <a:spcPts val="0"/>
              </a:spcBef>
              <a:buNone/>
            </a:pPr>
            <a:r>
              <a:rPr lang="en-GB" sz="2800" dirty="0" smtClean="0"/>
              <a:t>astrological beliefs?</a:t>
            </a:r>
          </a:p>
          <a:p>
            <a:pPr algn="ctr">
              <a:lnSpc>
                <a:spcPct val="110000"/>
              </a:lnSpc>
              <a:spcBef>
                <a:spcPts val="0"/>
              </a:spcBef>
              <a:buNone/>
            </a:pPr>
            <a:endParaRPr lang="en-GB" sz="900" dirty="0" smtClean="0"/>
          </a:p>
          <a:p>
            <a:pPr algn="ctr">
              <a:lnSpc>
                <a:spcPct val="110000"/>
              </a:lnSpc>
              <a:spcBef>
                <a:spcPts val="0"/>
              </a:spcBef>
            </a:pPr>
            <a:r>
              <a:rPr lang="en-GB" dirty="0" smtClean="0"/>
              <a:t>Determinism</a:t>
            </a:r>
          </a:p>
          <a:p>
            <a:pPr algn="ctr">
              <a:lnSpc>
                <a:spcPct val="110000"/>
              </a:lnSpc>
              <a:spcBef>
                <a:spcPts val="0"/>
              </a:spcBef>
            </a:pPr>
            <a:r>
              <a:rPr lang="en-GB" dirty="0" smtClean="0"/>
              <a:t>The centaurs’ belief as sealing Potter’s fate</a:t>
            </a:r>
          </a:p>
          <a:p>
            <a:pPr algn="ctr">
              <a:lnSpc>
                <a:spcPct val="110000"/>
              </a:lnSpc>
              <a:spcBef>
                <a:spcPts val="0"/>
              </a:spcBef>
            </a:pPr>
            <a:r>
              <a:rPr lang="en-GB" dirty="0" smtClean="0"/>
              <a:t>Hermione’s counter argument</a:t>
            </a:r>
          </a:p>
          <a:p>
            <a:pPr algn="ctr">
              <a:lnSpc>
                <a:spcPct val="110000"/>
              </a:lnSpc>
              <a:spcBef>
                <a:spcPts val="0"/>
              </a:spcBef>
            </a:pPr>
            <a:endParaRPr lang="en-GB" sz="2800" dirty="0" smtClean="0"/>
          </a:p>
          <a:p>
            <a:pPr algn="ctr">
              <a:lnSpc>
                <a:spcPct val="110000"/>
              </a:lnSpc>
              <a:spcBef>
                <a:spcPts val="0"/>
              </a:spcBef>
              <a:buNone/>
            </a:pPr>
            <a:endParaRPr lang="en-GB" sz="2800" dirty="0" smtClean="0"/>
          </a:p>
          <a:p>
            <a:pPr algn="ctr">
              <a:lnSpc>
                <a:spcPct val="110000"/>
              </a:lnSpc>
              <a:spcBef>
                <a:spcPts val="0"/>
              </a:spcBef>
              <a:buNone/>
            </a:pPr>
            <a:endParaRPr lang="en-GB" sz="28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The subject</a:t>
            </a:r>
            <a:endParaRPr lang="en-GB" dirty="0"/>
          </a:p>
        </p:txBody>
      </p:sp>
      <p:sp>
        <p:nvSpPr>
          <p:cNvPr id="4" name="Content Placeholder 2"/>
          <p:cNvSpPr>
            <a:spLocks noGrp="1"/>
          </p:cNvSpPr>
          <p:nvPr>
            <p:ph idx="1"/>
          </p:nvPr>
        </p:nvSpPr>
        <p:spPr>
          <a:solidFill>
            <a:schemeClr val="accent3">
              <a:lumMod val="20000"/>
              <a:lumOff val="80000"/>
            </a:schemeClr>
          </a:solidFill>
        </p:spPr>
        <p:txBody>
          <a:bodyPr tIns="216000" rIns="252000">
            <a:normAutofit fontScale="92500"/>
          </a:bodyPr>
          <a:lstStyle/>
          <a:p>
            <a:pPr algn="just">
              <a:lnSpc>
                <a:spcPct val="110000"/>
              </a:lnSpc>
              <a:spcBef>
                <a:spcPts val="0"/>
              </a:spcBef>
              <a:buNone/>
            </a:pPr>
            <a:r>
              <a:rPr lang="en-GB" dirty="0" smtClean="0"/>
              <a:t>	‘The poststructuralist critique of subjectivity is wide-ranging and multifarious, but is most consistently an impulse to look at the historical, philosophical, and cultural construction of the subject. It is a look at the human being as neither totally subjected or constituted (that is, determined completely by the social or linguistic structures around him / her), nor totally individualistic or constituting (that is, the source of agent of all meaning), but, rather, as  both constituted and constituting.’</a:t>
            </a:r>
          </a:p>
          <a:p>
            <a:pPr>
              <a:lnSpc>
                <a:spcPct val="110000"/>
              </a:lnSpc>
              <a:spcBef>
                <a:spcPts val="0"/>
              </a:spcBef>
              <a:buNone/>
            </a:pPr>
            <a:r>
              <a:rPr lang="en-GB" dirty="0" smtClean="0"/>
              <a:t>							(Marshall, 83)</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0"/>
            <a:ext cx="8229600" cy="2438400"/>
          </a:xfrm>
          <a:solidFill>
            <a:schemeClr val="accent3">
              <a:lumMod val="20000"/>
              <a:lumOff val="80000"/>
            </a:schemeClr>
          </a:solidFill>
        </p:spPr>
        <p:txBody>
          <a:bodyPr>
            <a:normAutofit/>
          </a:bodyPr>
          <a:lstStyle/>
          <a:p>
            <a:pPr algn="ctr">
              <a:buNone/>
            </a:pPr>
            <a:r>
              <a:rPr lang="en-GB" dirty="0" smtClean="0"/>
              <a:t>	</a:t>
            </a:r>
          </a:p>
          <a:p>
            <a:pPr algn="ctr">
              <a:buNone/>
            </a:pPr>
            <a:r>
              <a:rPr lang="en-GB" dirty="0" smtClean="0"/>
              <a:t>Is Harry ‘constituted’ or ‘constituting’?</a:t>
            </a:r>
          </a:p>
          <a:p>
            <a:pPr algn="ctr">
              <a:buNone/>
            </a:pPr>
            <a:endParaRPr lang="en-GB" sz="1000" dirty="0" smtClean="0"/>
          </a:p>
          <a:p>
            <a:pPr algn="ctr">
              <a:buNone/>
            </a:pPr>
            <a:r>
              <a:rPr lang="en-GB" dirty="0" smtClean="0"/>
              <a:t>How does </a:t>
            </a:r>
            <a:r>
              <a:rPr lang="en-GB" dirty="0" err="1" smtClean="0"/>
              <a:t>Harry’s</a:t>
            </a:r>
            <a:r>
              <a:rPr lang="en-GB" dirty="0" smtClean="0"/>
              <a:t> subject positioning engage the reader?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pPr algn="ctr"/>
            <a:r>
              <a:rPr lang="en-GB" dirty="0" smtClean="0"/>
              <a:t>Harry Potter as fantasy</a:t>
            </a:r>
            <a:endParaRPr lang="en-GB" dirty="0"/>
          </a:p>
        </p:txBody>
      </p:sp>
      <p:sp>
        <p:nvSpPr>
          <p:cNvPr id="3" name="Content Placeholder 2"/>
          <p:cNvSpPr>
            <a:spLocks noGrp="1"/>
          </p:cNvSpPr>
          <p:nvPr>
            <p:ph idx="1"/>
          </p:nvPr>
        </p:nvSpPr>
        <p:spPr>
          <a:xfrm>
            <a:off x="457200" y="3962400"/>
            <a:ext cx="8229600" cy="1752600"/>
          </a:xfrm>
          <a:solidFill>
            <a:schemeClr val="accent3">
              <a:lumMod val="20000"/>
              <a:lumOff val="80000"/>
            </a:schemeClr>
          </a:solidFill>
        </p:spPr>
        <p:txBody>
          <a:bodyPr tIns="216000" rIns="252000"/>
          <a:lstStyle/>
          <a:p>
            <a:pPr algn="ctr">
              <a:buNone/>
            </a:pPr>
            <a:r>
              <a:rPr lang="en-GB" sz="3600" dirty="0" smtClean="0"/>
              <a:t>What </a:t>
            </a:r>
            <a:r>
              <a:rPr lang="en-GB" sz="3600" i="1" dirty="0" smtClean="0"/>
              <a:t>is </a:t>
            </a:r>
            <a:r>
              <a:rPr lang="en-GB" sz="3600" dirty="0" smtClean="0"/>
              <a:t>the function of fantasy </a:t>
            </a:r>
          </a:p>
          <a:p>
            <a:pPr algn="ctr">
              <a:buNone/>
            </a:pPr>
            <a:r>
              <a:rPr lang="en-GB" sz="3600" dirty="0" smtClean="0"/>
              <a:t>(especially for children)?</a:t>
            </a:r>
          </a:p>
          <a:p>
            <a:endParaRPr lang="en-GB" dirty="0"/>
          </a:p>
        </p:txBody>
      </p:sp>
      <p:sp>
        <p:nvSpPr>
          <p:cNvPr id="4" name="Rectangle 3"/>
          <p:cNvSpPr/>
          <p:nvPr/>
        </p:nvSpPr>
        <p:spPr>
          <a:xfrm>
            <a:off x="533400" y="2057400"/>
            <a:ext cx="8077200" cy="1668900"/>
          </a:xfrm>
          <a:prstGeom prst="rect">
            <a:avLst/>
          </a:prstGeom>
          <a:solidFill>
            <a:schemeClr val="accent5">
              <a:lumMod val="20000"/>
              <a:lumOff val="80000"/>
            </a:schemeClr>
          </a:solidFill>
        </p:spPr>
        <p:txBody>
          <a:bodyPr wrap="square" tIns="108000" rIns="252000">
            <a:spAutoFit/>
          </a:bodyPr>
          <a:lstStyle/>
          <a:p>
            <a:pPr algn="just"/>
            <a:r>
              <a:rPr lang="en-GB" dirty="0" smtClean="0"/>
              <a:t>‘</a:t>
            </a:r>
            <a:r>
              <a:rPr lang="en-GB" sz="2400" dirty="0" smtClean="0"/>
              <a:t>Parent’s concerned about the film’s [</a:t>
            </a:r>
            <a:r>
              <a:rPr lang="en-GB" sz="2400" i="1" dirty="0" smtClean="0"/>
              <a:t>HPPS</a:t>
            </a:r>
            <a:r>
              <a:rPr lang="en-GB" sz="2400" dirty="0" smtClean="0"/>
              <a:t>] should know that it is unlikely to pose any threat to Catholic beliefs…. [it] is so </a:t>
            </a:r>
            <a:r>
              <a:rPr lang="en-GB" sz="2400" b="1" dirty="0" smtClean="0"/>
              <a:t>obviously innocuous fantasy</a:t>
            </a:r>
            <a:r>
              <a:rPr lang="en-GB" sz="2400" dirty="0" smtClean="0"/>
              <a:t> that its fiction is easily distinguishable from life’ (</a:t>
            </a:r>
            <a:r>
              <a:rPr lang="en-GB" sz="2400" u="sng" dirty="0" smtClean="0">
                <a:hlinkClick r:id="rId2"/>
              </a:rPr>
              <a:t>www.usccb.org</a:t>
            </a:r>
            <a:r>
              <a:rPr lang="en-GB" sz="2400" dirty="0" smtClean="0"/>
              <a:t>)</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Fantasy</a:t>
            </a:r>
            <a:endParaRPr lang="en-GB" dirty="0"/>
          </a:p>
        </p:txBody>
      </p:sp>
      <p:sp>
        <p:nvSpPr>
          <p:cNvPr id="3" name="Content Placeholder 2"/>
          <p:cNvSpPr>
            <a:spLocks noGrp="1"/>
          </p:cNvSpPr>
          <p:nvPr>
            <p:ph idx="1"/>
          </p:nvPr>
        </p:nvSpPr>
        <p:spPr>
          <a:xfrm>
            <a:off x="457200" y="1752600"/>
            <a:ext cx="8229600" cy="4572000"/>
          </a:xfrm>
          <a:solidFill>
            <a:schemeClr val="accent1">
              <a:lumMod val="20000"/>
              <a:lumOff val="80000"/>
            </a:schemeClr>
          </a:solidFill>
        </p:spPr>
        <p:txBody>
          <a:bodyPr tIns="216000" rIns="252000">
            <a:normAutofit lnSpcReduction="10000"/>
          </a:bodyPr>
          <a:lstStyle/>
          <a:p>
            <a:pPr algn="just">
              <a:lnSpc>
                <a:spcPct val="110000"/>
              </a:lnSpc>
              <a:spcBef>
                <a:spcPts val="0"/>
              </a:spcBef>
              <a:buNone/>
            </a:pPr>
            <a:r>
              <a:rPr lang="en-GB" dirty="0" smtClean="0"/>
              <a:t>	‘It [fantasy] is, pre-eminently, the creative activity from which the answers to all answerable questions come; it is the mother of all possibilities, where, like all psychological opposites, the inner and outer worlds are joined together in living union. Fantasy: it was and ever is which fashions the bridge between the irreconcilable claims of subject and object, introversion and extroversion. In fantasy alone both mechanisms are united.’ </a:t>
            </a:r>
          </a:p>
          <a:p>
            <a:pPr>
              <a:buNone/>
            </a:pPr>
            <a:r>
              <a:rPr lang="en-GB" dirty="0" smtClean="0"/>
              <a:t>							(Jung 1971, 52)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5029200" cy="667512"/>
          </a:xfrm>
        </p:spPr>
        <p:txBody>
          <a:bodyPr>
            <a:normAutofit fontScale="90000"/>
          </a:bodyPr>
          <a:lstStyle/>
          <a:p>
            <a:pPr algn="ctr"/>
            <a:r>
              <a:rPr lang="en-GB" dirty="0" smtClean="0"/>
              <a:t>Fantasy</a:t>
            </a:r>
            <a:endParaRPr lang="en-GB" dirty="0"/>
          </a:p>
        </p:txBody>
      </p:sp>
      <p:sp>
        <p:nvSpPr>
          <p:cNvPr id="3" name="Content Placeholder 2"/>
          <p:cNvSpPr>
            <a:spLocks noGrp="1"/>
          </p:cNvSpPr>
          <p:nvPr>
            <p:ph idx="1"/>
          </p:nvPr>
        </p:nvSpPr>
        <p:spPr>
          <a:xfrm>
            <a:off x="457200" y="1447800"/>
            <a:ext cx="8229600" cy="5181600"/>
          </a:xfrm>
          <a:solidFill>
            <a:schemeClr val="accent5">
              <a:lumMod val="20000"/>
              <a:lumOff val="80000"/>
            </a:schemeClr>
          </a:solidFill>
        </p:spPr>
        <p:txBody>
          <a:bodyPr tIns="252000" rIns="252000">
            <a:normAutofit fontScale="85000" lnSpcReduction="10000"/>
          </a:bodyPr>
          <a:lstStyle/>
          <a:p>
            <a:pPr algn="just">
              <a:lnSpc>
                <a:spcPct val="120000"/>
              </a:lnSpc>
              <a:spcBef>
                <a:spcPts val="0"/>
              </a:spcBef>
              <a:buNone/>
            </a:pPr>
            <a:r>
              <a:rPr lang="en-US" dirty="0" smtClean="0"/>
              <a:t>	‘</a:t>
            </a:r>
            <a:r>
              <a:rPr lang="en-GB" dirty="0" smtClean="0"/>
              <a:t>Now there is a clear sense in which all reading whatever is an escape. It involves a temporary transference of the mind from our actual surroundings to things merely imagined or conceived. This happens when we read history or science no less than when we read fictions. All such escape is </a:t>
            </a:r>
            <a:r>
              <a:rPr lang="en-GB" i="1" dirty="0" smtClean="0"/>
              <a:t>from</a:t>
            </a:r>
            <a:r>
              <a:rPr lang="en-GB" dirty="0" smtClean="0"/>
              <a:t> the same thing; immediate, concrete actuality. The important question is what we escape </a:t>
            </a:r>
            <a:r>
              <a:rPr lang="en-GB" i="1" dirty="0" smtClean="0"/>
              <a:t>to</a:t>
            </a:r>
            <a:r>
              <a:rPr lang="en-GB" dirty="0" smtClean="0"/>
              <a:t>.’ 		(Lewis 1965, 68.) </a:t>
            </a:r>
          </a:p>
          <a:p>
            <a:pPr algn="just">
              <a:lnSpc>
                <a:spcPct val="120000"/>
              </a:lnSpc>
              <a:spcBef>
                <a:spcPts val="0"/>
              </a:spcBef>
              <a:buNone/>
            </a:pPr>
            <a:endParaRPr lang="en-US" dirty="0" smtClean="0"/>
          </a:p>
          <a:p>
            <a:pPr algn="just">
              <a:lnSpc>
                <a:spcPct val="120000"/>
              </a:lnSpc>
              <a:spcBef>
                <a:spcPts val="0"/>
              </a:spcBef>
              <a:buNone/>
            </a:pPr>
            <a:r>
              <a:rPr lang="en-US" dirty="0" smtClean="0"/>
              <a:t>	‘Now we can look at the fantastic as a form of writing which is about opening up subversive spaces within the mainstream rather than ghettoizing fantasy by encasing it within genres.’</a:t>
            </a:r>
          </a:p>
          <a:p>
            <a:pPr>
              <a:buNone/>
            </a:pPr>
            <a:r>
              <a:rPr lang="en-US" dirty="0" smtClean="0"/>
              <a:t>							 (</a:t>
            </a:r>
            <a:r>
              <a:rPr lang="en-US" dirty="0" err="1" smtClean="0"/>
              <a:t>Armitt</a:t>
            </a:r>
            <a:r>
              <a:rPr lang="en-US" dirty="0" smtClean="0"/>
              <a:t> 1996, 3) </a:t>
            </a:r>
            <a:endParaRPr lang="en-GB"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4953000" cy="591312"/>
          </a:xfrm>
        </p:spPr>
        <p:txBody>
          <a:bodyPr>
            <a:normAutofit fontScale="90000"/>
          </a:bodyPr>
          <a:lstStyle/>
          <a:p>
            <a:pPr algn="ctr"/>
            <a:r>
              <a:rPr lang="en-GB" dirty="0" smtClean="0"/>
              <a:t>Fantasy</a:t>
            </a:r>
            <a:endParaRPr lang="en-GB" dirty="0"/>
          </a:p>
        </p:txBody>
      </p:sp>
      <p:sp>
        <p:nvSpPr>
          <p:cNvPr id="3" name="Content Placeholder 2"/>
          <p:cNvSpPr>
            <a:spLocks noGrp="1"/>
          </p:cNvSpPr>
          <p:nvPr>
            <p:ph idx="1"/>
          </p:nvPr>
        </p:nvSpPr>
        <p:spPr>
          <a:xfrm>
            <a:off x="457200" y="1524000"/>
            <a:ext cx="8229600" cy="5029200"/>
          </a:xfrm>
          <a:solidFill>
            <a:schemeClr val="accent5">
              <a:lumMod val="20000"/>
              <a:lumOff val="80000"/>
            </a:schemeClr>
          </a:solidFill>
        </p:spPr>
        <p:txBody>
          <a:bodyPr tIns="216000" rIns="252000">
            <a:normAutofit fontScale="92500" lnSpcReduction="20000"/>
          </a:bodyPr>
          <a:lstStyle/>
          <a:p>
            <a:pPr algn="just">
              <a:lnSpc>
                <a:spcPct val="120000"/>
              </a:lnSpc>
              <a:spcBef>
                <a:spcPts val="0"/>
              </a:spcBef>
              <a:buNone/>
            </a:pPr>
            <a:r>
              <a:rPr lang="en-US" dirty="0" smtClean="0"/>
              <a:t>	‘[T]he fantastic is important because it is wholly dependent on reality for its existence. Admittedly, the fantastic is reality turned precisely 180° around, but this is reality nonetheless, a fantastic narrative reality that speaks the truth of the human heart.’ </a:t>
            </a:r>
            <a:endParaRPr lang="en-GB" dirty="0" smtClean="0"/>
          </a:p>
          <a:p>
            <a:pPr algn="just">
              <a:lnSpc>
                <a:spcPct val="120000"/>
              </a:lnSpc>
              <a:spcBef>
                <a:spcPts val="0"/>
              </a:spcBef>
              <a:buNone/>
            </a:pPr>
            <a:r>
              <a:rPr lang="en-GB" dirty="0" smtClean="0"/>
              <a:t>						</a:t>
            </a:r>
            <a:r>
              <a:rPr lang="en-US" dirty="0" smtClean="0"/>
              <a:t>(</a:t>
            </a:r>
            <a:r>
              <a:rPr lang="en-US" dirty="0" err="1" smtClean="0"/>
              <a:t>Rabkin</a:t>
            </a:r>
            <a:r>
              <a:rPr lang="en-US" dirty="0" smtClean="0"/>
              <a:t> 1976, 28).</a:t>
            </a:r>
            <a:endParaRPr lang="en-GB" dirty="0" smtClean="0"/>
          </a:p>
          <a:p>
            <a:pPr algn="just">
              <a:lnSpc>
                <a:spcPct val="120000"/>
              </a:lnSpc>
              <a:spcBef>
                <a:spcPts val="0"/>
              </a:spcBef>
            </a:pPr>
            <a:endParaRPr lang="en-GB" dirty="0" smtClean="0"/>
          </a:p>
          <a:p>
            <a:pPr algn="just">
              <a:lnSpc>
                <a:spcPct val="120000"/>
              </a:lnSpc>
              <a:spcBef>
                <a:spcPts val="0"/>
              </a:spcBef>
              <a:buNone/>
            </a:pPr>
            <a:r>
              <a:rPr lang="en-US" dirty="0" smtClean="0"/>
              <a:t>	‘[S]</a:t>
            </a:r>
            <a:r>
              <a:rPr lang="en-US" dirty="0" err="1" smtClean="0"/>
              <a:t>ince</a:t>
            </a:r>
            <a:r>
              <a:rPr lang="en-US" dirty="0" smtClean="0"/>
              <a:t> by definition [fantasies] do not describe ordinary reality, to assume that there significance is the meaning they give to ordinary reality is to miss the point of their extraordinary characteristics. We do not enjoy fantasies because of their psychological or moral meaning.’ 						(</a:t>
            </a:r>
            <a:r>
              <a:rPr lang="en-US" dirty="0" err="1" smtClean="0"/>
              <a:t>Nodelman</a:t>
            </a:r>
            <a:r>
              <a:rPr lang="en-US" dirty="0" smtClean="0"/>
              <a:t> 1996, 167) </a:t>
            </a:r>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914400"/>
            <a:ext cx="7086600" cy="1143000"/>
          </a:xfrm>
          <a:solidFill>
            <a:schemeClr val="accent2">
              <a:lumMod val="20000"/>
              <a:lumOff val="80000"/>
            </a:schemeClr>
          </a:solidFill>
        </p:spPr>
        <p:txBody>
          <a:bodyPr>
            <a:noAutofit/>
          </a:bodyPr>
          <a:lstStyle/>
          <a:p>
            <a:pPr algn="ctr"/>
            <a:r>
              <a:rPr lang="en-GB" sz="3200" dirty="0" smtClean="0"/>
              <a:t>Postmodernism</a:t>
            </a:r>
            <a:br>
              <a:rPr lang="en-GB" sz="3200" dirty="0" smtClean="0"/>
            </a:br>
            <a:r>
              <a:rPr lang="en-GB" sz="3200" dirty="0" smtClean="0"/>
              <a:t>‘Which world is this?’</a:t>
            </a:r>
            <a:endParaRPr lang="en-GB" sz="3200" dirty="0"/>
          </a:p>
        </p:txBody>
      </p:sp>
      <p:sp>
        <p:nvSpPr>
          <p:cNvPr id="3" name="Content Placeholder 2"/>
          <p:cNvSpPr>
            <a:spLocks noGrp="1"/>
          </p:cNvSpPr>
          <p:nvPr>
            <p:ph idx="1"/>
          </p:nvPr>
        </p:nvSpPr>
        <p:spPr>
          <a:xfrm>
            <a:off x="990600" y="2438400"/>
            <a:ext cx="7086600" cy="3505200"/>
          </a:xfrm>
          <a:solidFill>
            <a:schemeClr val="accent2">
              <a:lumMod val="20000"/>
              <a:lumOff val="80000"/>
            </a:schemeClr>
          </a:solidFill>
        </p:spPr>
        <p:txBody>
          <a:bodyPr>
            <a:normAutofit/>
          </a:bodyPr>
          <a:lstStyle/>
          <a:p>
            <a:pPr algn="just" hangingPunct="0">
              <a:buNone/>
            </a:pPr>
            <a:r>
              <a:rPr lang="en-GB" dirty="0" smtClean="0"/>
              <a:t>	‘The dominant of modernist fiction is epistemological. That is, modernist fiction displays questions which engage questions such as … what is there to be known… The dominant of post-modern fiction is ontological … Which world is this? What is to be done in it? What is a world?’</a:t>
            </a:r>
            <a:endParaRPr lang="en-GB" b="1" dirty="0" smtClean="0"/>
          </a:p>
          <a:p>
            <a:pPr algn="r" hangingPunct="0">
              <a:buNone/>
            </a:pPr>
            <a:r>
              <a:rPr lang="en-GB" dirty="0" smtClean="0"/>
              <a:t>	</a:t>
            </a:r>
            <a:r>
              <a:rPr lang="en-GB" sz="2400" dirty="0" smtClean="0"/>
              <a:t>(McHale  1997, 10-11)</a:t>
            </a:r>
            <a:endParaRPr lang="en-GB" b="1"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6400"/>
            <a:ext cx="8229600" cy="2209800"/>
          </a:xfrm>
          <a:solidFill>
            <a:schemeClr val="accent5">
              <a:lumMod val="20000"/>
              <a:lumOff val="80000"/>
            </a:schemeClr>
          </a:solidFill>
        </p:spPr>
        <p:txBody>
          <a:bodyPr>
            <a:normAutofit/>
          </a:bodyPr>
          <a:lstStyle/>
          <a:p>
            <a:pPr algn="ctr">
              <a:buNone/>
            </a:pPr>
            <a:endParaRPr lang="en-GB" dirty="0" smtClean="0"/>
          </a:p>
          <a:p>
            <a:pPr algn="ctr">
              <a:buNone/>
            </a:pPr>
            <a:r>
              <a:rPr lang="en-GB" dirty="0" smtClean="0"/>
              <a:t>Do Rowling’s texts ‘represent’ / duplicate the real world? </a:t>
            </a:r>
          </a:p>
          <a:p>
            <a:pPr algn="ctr">
              <a:buNone/>
            </a:pPr>
            <a:endParaRPr lang="en-GB" sz="800" dirty="0" smtClean="0"/>
          </a:p>
          <a:p>
            <a:pPr algn="ctr">
              <a:buNone/>
            </a:pPr>
            <a:r>
              <a:rPr lang="en-GB" dirty="0" smtClean="0"/>
              <a:t>Or are they </a:t>
            </a:r>
            <a:r>
              <a:rPr lang="en-GB" dirty="0" smtClean="0"/>
              <a:t>anti-</a:t>
            </a:r>
            <a:r>
              <a:rPr lang="en-GB" dirty="0" err="1" smtClean="0"/>
              <a:t>representationalist</a:t>
            </a:r>
            <a:r>
              <a:rPr lang="en-GB" dirty="0" smtClean="0"/>
              <a:t>? </a:t>
            </a:r>
            <a:endParaRPr lang="en-GB" dirty="0"/>
          </a:p>
        </p:txBody>
      </p:sp>
      <p:sp>
        <p:nvSpPr>
          <p:cNvPr id="4" name="Rectangle 3"/>
          <p:cNvSpPr/>
          <p:nvPr/>
        </p:nvSpPr>
        <p:spPr>
          <a:xfrm>
            <a:off x="2362200" y="4267200"/>
            <a:ext cx="4572000" cy="1569660"/>
          </a:xfrm>
          <a:prstGeom prst="rect">
            <a:avLst/>
          </a:prstGeom>
          <a:solidFill>
            <a:schemeClr val="accent2">
              <a:lumMod val="20000"/>
              <a:lumOff val="80000"/>
            </a:schemeClr>
          </a:solidFill>
        </p:spPr>
        <p:txBody>
          <a:bodyPr wrap="square">
            <a:spAutoFit/>
          </a:bodyPr>
          <a:lstStyle/>
          <a:p>
            <a:pPr algn="ctr"/>
            <a:r>
              <a:rPr lang="en-GB" sz="3200" dirty="0" smtClean="0"/>
              <a:t>Which world is this? What is to be done in it? What is a world?’</a:t>
            </a:r>
            <a:endParaRPr lang="en-GB"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EXAMS</a:t>
            </a:r>
            <a:endParaRPr lang="en-GB" dirty="0"/>
          </a:p>
        </p:txBody>
      </p:sp>
      <p:sp>
        <p:nvSpPr>
          <p:cNvPr id="3" name="Content Placeholder 2"/>
          <p:cNvSpPr>
            <a:spLocks noGrp="1"/>
          </p:cNvSpPr>
          <p:nvPr>
            <p:ph idx="1"/>
          </p:nvPr>
        </p:nvSpPr>
        <p:spPr>
          <a:xfrm>
            <a:off x="457200" y="2057400"/>
            <a:ext cx="8229600" cy="4267200"/>
          </a:xfrm>
        </p:spPr>
        <p:txBody>
          <a:bodyPr/>
          <a:lstStyle/>
          <a:p>
            <a:pPr lvl="2">
              <a:buNone/>
            </a:pPr>
            <a:r>
              <a:rPr lang="en-GB" sz="2400" dirty="0" smtClean="0"/>
              <a:t>Contemporary Literature: </a:t>
            </a:r>
          </a:p>
          <a:p>
            <a:pPr lvl="2">
              <a:buNone/>
            </a:pPr>
            <a:r>
              <a:rPr lang="en-GB" sz="2400" dirty="0" smtClean="0"/>
              <a:t>Seen paper – you should have a copy. That the paper is ‘seen’ assumes you have had time to prepare your answer</a:t>
            </a:r>
          </a:p>
          <a:p>
            <a:pPr lvl="2">
              <a:buNone/>
            </a:pPr>
            <a:endParaRPr lang="en-GB" sz="2400" dirty="0" smtClean="0"/>
          </a:p>
          <a:p>
            <a:pPr lvl="2">
              <a:buNone/>
            </a:pPr>
            <a:r>
              <a:rPr lang="en-GB" sz="2400" dirty="0" smtClean="0"/>
              <a:t>Renaissance: </a:t>
            </a:r>
          </a:p>
          <a:p>
            <a:pPr lvl="2">
              <a:buNone/>
            </a:pPr>
            <a:r>
              <a:rPr lang="en-GB" sz="2400" dirty="0" smtClean="0"/>
              <a:t>Focuses mainly on Milton and Shakespeare, although you will need ideas from the whole course</a:t>
            </a:r>
          </a:p>
          <a:p>
            <a:pPr lvl="2">
              <a:buNone/>
            </a:pPr>
            <a:r>
              <a:rPr lang="en-GB" sz="2400" dirty="0" smtClean="0"/>
              <a:t>Gobbet (choose 1), followed by essay (choose 1)</a:t>
            </a:r>
          </a:p>
          <a:p>
            <a:pPr lvl="2">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400" y="0"/>
            <a:ext cx="4800600" cy="457200"/>
          </a:xfrm>
          <a:solidFill>
            <a:schemeClr val="accent2">
              <a:lumMod val="60000"/>
              <a:lumOff val="40000"/>
            </a:schemeClr>
          </a:solidFill>
        </p:spPr>
        <p:txBody>
          <a:bodyPr>
            <a:normAutofit fontScale="90000"/>
          </a:bodyPr>
          <a:lstStyle/>
          <a:p>
            <a:pPr algn="ctr"/>
            <a:r>
              <a:rPr lang="en-GB" sz="4000" dirty="0" smtClean="0"/>
              <a:t>Bibliography</a:t>
            </a:r>
            <a:r>
              <a:rPr lang="en-GB" dirty="0" smtClean="0"/>
              <a:t> </a:t>
            </a:r>
            <a:endParaRPr lang="en-GB" dirty="0"/>
          </a:p>
        </p:txBody>
      </p:sp>
      <p:sp>
        <p:nvSpPr>
          <p:cNvPr id="3" name="Content Placeholder 2"/>
          <p:cNvSpPr>
            <a:spLocks noGrp="1"/>
          </p:cNvSpPr>
          <p:nvPr>
            <p:ph idx="1"/>
          </p:nvPr>
        </p:nvSpPr>
        <p:spPr>
          <a:xfrm>
            <a:off x="152400" y="609600"/>
            <a:ext cx="8763000" cy="5943600"/>
          </a:xfrm>
        </p:spPr>
        <p:txBody>
          <a:bodyPr>
            <a:noAutofit/>
          </a:bodyPr>
          <a:lstStyle/>
          <a:p>
            <a:r>
              <a:rPr lang="en-GB" sz="1400" dirty="0" err="1" smtClean="0"/>
              <a:t>Allsobrooke</a:t>
            </a:r>
            <a:r>
              <a:rPr lang="en-GB" sz="1400" dirty="0" smtClean="0"/>
              <a:t>, Marian, ‘Potter’s Place in the Literary Canon’, BBC Website, 18</a:t>
            </a:r>
            <a:r>
              <a:rPr lang="en-GB" sz="1400" baseline="30000" dirty="0" smtClean="0"/>
              <a:t>th</a:t>
            </a:r>
            <a:r>
              <a:rPr lang="en-GB" sz="1400" dirty="0" smtClean="0"/>
              <a:t> June 2003, available at: </a:t>
            </a:r>
            <a:r>
              <a:rPr lang="en-GB" sz="1400" dirty="0" smtClean="0">
                <a:hlinkClick r:id="rId2"/>
              </a:rPr>
              <a:t>http://news.bbc.co.uk/1/hi/entertainment/2996578.stm</a:t>
            </a:r>
            <a:r>
              <a:rPr lang="en-GB" sz="1400" dirty="0" smtClean="0"/>
              <a:t>, last accessed 28</a:t>
            </a:r>
            <a:r>
              <a:rPr lang="en-GB" sz="1400" baseline="30000" dirty="0" smtClean="0"/>
              <a:t>th</a:t>
            </a:r>
            <a:r>
              <a:rPr lang="en-GB" sz="1400" dirty="0" smtClean="0"/>
              <a:t> November 2011</a:t>
            </a:r>
          </a:p>
          <a:p>
            <a:r>
              <a:rPr lang="en-US" sz="1400" dirty="0" smtClean="0"/>
              <a:t> </a:t>
            </a:r>
            <a:r>
              <a:rPr lang="en-US" sz="1400" dirty="0" err="1" smtClean="0"/>
              <a:t>Armitt</a:t>
            </a:r>
            <a:r>
              <a:rPr lang="en-US" sz="1400" dirty="0" smtClean="0"/>
              <a:t>, Lucie, </a:t>
            </a:r>
            <a:r>
              <a:rPr lang="en-US" sz="1400" i="1" dirty="0" smtClean="0"/>
              <a:t>Theorizing the Fantastic </a:t>
            </a:r>
            <a:r>
              <a:rPr lang="en-US" sz="1400" dirty="0" smtClean="0"/>
              <a:t>(London: Arnold, 1996)  </a:t>
            </a:r>
            <a:endParaRPr lang="en-GB" sz="1400" dirty="0" smtClean="0"/>
          </a:p>
          <a:p>
            <a:r>
              <a:rPr lang="en-GB" sz="1400" dirty="0" smtClean="0"/>
              <a:t>Brooke, Allen, ‘A World of Wizards’ </a:t>
            </a:r>
            <a:r>
              <a:rPr lang="en-GB" sz="1400" i="1" dirty="0" smtClean="0"/>
              <a:t>New Leader,</a:t>
            </a:r>
            <a:r>
              <a:rPr lang="en-GB" sz="1400" dirty="0" smtClean="0"/>
              <a:t> Vol. 82, No. 13, November 1–15, 1999, pp. 13</a:t>
            </a:r>
          </a:p>
          <a:p>
            <a:r>
              <a:rPr lang="en-GB" sz="1400" dirty="0" smtClean="0"/>
              <a:t>Dixon, Diana 2001. 'Children's Magazines and Science in the Nineteenth Century', </a:t>
            </a:r>
            <a:r>
              <a:rPr lang="en-GB" sz="1400" i="1" dirty="0" smtClean="0"/>
              <a:t>Victorian Periodicals Review</a:t>
            </a:r>
            <a:r>
              <a:rPr lang="en-GB" sz="1400" dirty="0" smtClean="0"/>
              <a:t>, 34, 228–38</a:t>
            </a:r>
          </a:p>
          <a:p>
            <a:r>
              <a:rPr lang="en-GB" sz="1400" dirty="0" smtClean="0"/>
              <a:t>Eco, Umberto, ‘Postmodernism, Irony, the Enjoyable’ in </a:t>
            </a:r>
            <a:r>
              <a:rPr lang="en-GB" sz="1400" i="1" dirty="0" smtClean="0"/>
              <a:t>Reflections on ‘The Name of the Rose’, </a:t>
            </a:r>
            <a:r>
              <a:rPr lang="en-GB" sz="1400" dirty="0" smtClean="0"/>
              <a:t>trans. William Weaver (London: Secker and Warburg, 1985</a:t>
            </a:r>
          </a:p>
          <a:p>
            <a:r>
              <a:rPr lang="en-GB" sz="1400" dirty="0" smtClean="0"/>
              <a:t>Hunt, Peter ‘</a:t>
            </a:r>
            <a:r>
              <a:rPr lang="en-GB" sz="1400" dirty="0" smtClean="0"/>
              <a:t>Defining Children’s Literature’ in </a:t>
            </a:r>
            <a:r>
              <a:rPr lang="en-GB" sz="1400" i="1" dirty="0" smtClean="0"/>
              <a:t>Only Connect </a:t>
            </a:r>
            <a:r>
              <a:rPr lang="en-GB" sz="1400" dirty="0" smtClean="0"/>
              <a:t>ed. </a:t>
            </a:r>
            <a:r>
              <a:rPr lang="en-GB" sz="1400" dirty="0" err="1" smtClean="0"/>
              <a:t>Egoff</a:t>
            </a:r>
            <a:r>
              <a:rPr lang="en-GB" sz="1400" dirty="0" smtClean="0"/>
              <a:t> et al (OUP, 1996) </a:t>
            </a:r>
          </a:p>
          <a:p>
            <a:r>
              <a:rPr lang="en-GB" sz="1400" dirty="0" smtClean="0"/>
              <a:t>Jung</a:t>
            </a:r>
            <a:r>
              <a:rPr lang="en-GB" sz="1400" dirty="0" smtClean="0"/>
              <a:t>, C.G </a:t>
            </a:r>
            <a:r>
              <a:rPr lang="en-GB" sz="1400" i="1" dirty="0" smtClean="0"/>
              <a:t>Psychological Types, </a:t>
            </a:r>
            <a:r>
              <a:rPr lang="en-GB" sz="1400" dirty="0" smtClean="0"/>
              <a:t>trans. H.G. </a:t>
            </a:r>
            <a:r>
              <a:rPr lang="en-GB" sz="1400" dirty="0" err="1" smtClean="0"/>
              <a:t>Baynes</a:t>
            </a:r>
            <a:r>
              <a:rPr lang="en-GB" sz="1400" dirty="0" smtClean="0"/>
              <a:t>, rev. R.F.C. Hull, The Collected Works of C.G. Jung, Vol. 6 (Princeton, NJ: Princeton UP, 1971)</a:t>
            </a:r>
          </a:p>
          <a:p>
            <a:r>
              <a:rPr lang="en-GB" sz="1400" dirty="0" smtClean="0"/>
              <a:t>Lewis, C.S. "On Realisms," in  </a:t>
            </a:r>
            <a:r>
              <a:rPr lang="en-GB" sz="1400" i="1" dirty="0" smtClean="0"/>
              <a:t>An Experiment in Criticism</a:t>
            </a:r>
            <a:r>
              <a:rPr lang="en-GB" sz="1400" dirty="0" smtClean="0"/>
              <a:t> (Cambridge: Cambridge UP, 1965)</a:t>
            </a:r>
          </a:p>
          <a:p>
            <a:r>
              <a:rPr lang="en-GB" sz="1400" dirty="0" smtClean="0"/>
              <a:t>Marshall, Brenda K., </a:t>
            </a:r>
            <a:r>
              <a:rPr lang="en-GB" sz="1400" i="1" dirty="0" smtClean="0"/>
              <a:t>Teaching the Postmodern: Fiction and Theory </a:t>
            </a:r>
            <a:r>
              <a:rPr lang="en-GB" sz="1400" dirty="0" smtClean="0"/>
              <a:t>(London &amp; New York, Routledge, 1992)</a:t>
            </a:r>
          </a:p>
          <a:p>
            <a:r>
              <a:rPr lang="en-GB" sz="1400" dirty="0" smtClean="0"/>
              <a:t>McHale, Brian </a:t>
            </a:r>
            <a:r>
              <a:rPr lang="en-GB" sz="1400" i="1" dirty="0" smtClean="0"/>
              <a:t>Post-modern Fiction </a:t>
            </a:r>
            <a:r>
              <a:rPr lang="en-GB" sz="1400" dirty="0" smtClean="0"/>
              <a:t>(Methuen, 1997)</a:t>
            </a:r>
          </a:p>
          <a:p>
            <a:r>
              <a:rPr lang="en-GB" sz="1400" dirty="0" err="1" smtClean="0"/>
              <a:t>Noakes</a:t>
            </a:r>
            <a:r>
              <a:rPr lang="en-GB" sz="1400" dirty="0" smtClean="0"/>
              <a:t>, Richard, introduction to ‘The Boy's Own Paper, 1879–1967’  </a:t>
            </a:r>
            <a:r>
              <a:rPr lang="en-GB" sz="1400" i="1" dirty="0" smtClean="0"/>
              <a:t>Science in the Nineteenth Century Periodical: An Electronic Index </a:t>
            </a:r>
            <a:r>
              <a:rPr lang="de-DE" sz="1400" dirty="0" smtClean="0"/>
              <a:t>v. 3.0, hriOnline </a:t>
            </a:r>
            <a:r>
              <a:rPr lang="en-GB" sz="1400" dirty="0" smtClean="0">
                <a:hlinkClick r:id="rId3"/>
              </a:rPr>
              <a:t>http://www.sciper.org/browse/BP_desc.html</a:t>
            </a:r>
            <a:r>
              <a:rPr lang="en-GB" sz="1400" dirty="0" smtClean="0"/>
              <a:t>, accessed 12</a:t>
            </a:r>
            <a:r>
              <a:rPr lang="en-GB" sz="1400" baseline="30000" dirty="0" smtClean="0"/>
              <a:t>th</a:t>
            </a:r>
            <a:r>
              <a:rPr lang="en-GB" sz="1400" dirty="0" smtClean="0"/>
              <a:t> December 2011</a:t>
            </a:r>
          </a:p>
          <a:p>
            <a:r>
              <a:rPr lang="en-US" sz="1400" dirty="0" err="1" smtClean="0"/>
              <a:t>Nodelman</a:t>
            </a:r>
            <a:r>
              <a:rPr lang="en-US" sz="1400" dirty="0" smtClean="0"/>
              <a:t>, Perry ‘Fantasy’ in</a:t>
            </a:r>
            <a:r>
              <a:rPr lang="en-US" sz="1400" i="1" dirty="0" smtClean="0"/>
              <a:t> Only Connect</a:t>
            </a:r>
            <a:r>
              <a:rPr lang="en-US" sz="1400" dirty="0" smtClean="0"/>
              <a:t> ed. </a:t>
            </a:r>
            <a:r>
              <a:rPr lang="en-US" sz="1400" dirty="0" err="1" smtClean="0"/>
              <a:t>Egoff</a:t>
            </a:r>
            <a:r>
              <a:rPr lang="en-US" sz="1400" dirty="0" smtClean="0"/>
              <a:t> et al. (OUP 1996)</a:t>
            </a:r>
          </a:p>
          <a:p>
            <a:r>
              <a:rPr lang="en-US" sz="1400" dirty="0" err="1" smtClean="0"/>
              <a:t>Rabkin</a:t>
            </a:r>
            <a:r>
              <a:rPr lang="en-US" sz="1400" dirty="0" smtClean="0"/>
              <a:t>, Eric, </a:t>
            </a:r>
            <a:r>
              <a:rPr lang="en-US" sz="1400" i="1" dirty="0" smtClean="0"/>
              <a:t>The Fantastic in Literatur</a:t>
            </a:r>
            <a:r>
              <a:rPr lang="en-US" sz="1400" dirty="0" smtClean="0"/>
              <a:t>e (Princeton, NJ: Princeton UP, 1976).</a:t>
            </a:r>
            <a:endParaRPr lang="en-GB" sz="1400" dirty="0" smtClean="0"/>
          </a:p>
          <a:p>
            <a:r>
              <a:rPr lang="en-GB" sz="1400" dirty="0" smtClean="0"/>
              <a:t>Rowling, J.K., </a:t>
            </a:r>
            <a:r>
              <a:rPr lang="en-GB" sz="1400" i="1" dirty="0" smtClean="0"/>
              <a:t>Harry Potter and the Philosopher’s Stone </a:t>
            </a:r>
            <a:r>
              <a:rPr lang="en-GB" sz="1400" dirty="0" smtClean="0"/>
              <a:t>(London: Bloomsbury, 1997)</a:t>
            </a:r>
          </a:p>
          <a:p>
            <a:r>
              <a:rPr lang="en-GB" sz="1400" dirty="0" smtClean="0"/>
              <a:t>Williams,</a:t>
            </a:r>
            <a:r>
              <a:rPr lang="en-GB" sz="1400" b="1" dirty="0" smtClean="0"/>
              <a:t> </a:t>
            </a:r>
            <a:r>
              <a:rPr lang="en-GB" sz="1400" dirty="0" smtClean="0"/>
              <a:t>Raymond </a:t>
            </a:r>
            <a:r>
              <a:rPr lang="en-GB" sz="1400" b="1" dirty="0" smtClean="0"/>
              <a:t>‘</a:t>
            </a:r>
            <a:r>
              <a:rPr lang="en-GB" sz="1400" dirty="0" smtClean="0"/>
              <a:t>Moving from High Culture to Ordinary Culture’</a:t>
            </a:r>
            <a:r>
              <a:rPr lang="en-GB" sz="1400" b="1" dirty="0" smtClean="0"/>
              <a:t> </a:t>
            </a:r>
            <a:r>
              <a:rPr lang="en-GB" sz="1400" dirty="0" smtClean="0"/>
              <a:t>in</a:t>
            </a:r>
            <a:r>
              <a:rPr lang="en-GB" sz="1400" b="1" dirty="0" smtClean="0"/>
              <a:t> </a:t>
            </a:r>
            <a:r>
              <a:rPr lang="en-GB" sz="1400" dirty="0" smtClean="0"/>
              <a:t>N. McKenzie (ed.), </a:t>
            </a:r>
            <a:r>
              <a:rPr lang="en-GB" sz="1400" i="1" dirty="0" smtClean="0"/>
              <a:t>Convictions </a:t>
            </a:r>
            <a:r>
              <a:rPr lang="en-GB" sz="1400" dirty="0" smtClean="0"/>
              <a:t>(London: </a:t>
            </a:r>
            <a:r>
              <a:rPr lang="en-GB" sz="1400" dirty="0" err="1" smtClean="0"/>
              <a:t>MacGibbon</a:t>
            </a:r>
            <a:r>
              <a:rPr lang="en-GB" sz="1400" dirty="0" smtClean="0"/>
              <a:t> &amp; Lee, 1958)</a:t>
            </a:r>
          </a:p>
          <a:p>
            <a:r>
              <a:rPr lang="en-GB" sz="1400" dirty="0" smtClean="0"/>
              <a:t>Williams, Raymond </a:t>
            </a:r>
            <a:r>
              <a:rPr lang="en-GB" sz="1400" i="1" dirty="0" smtClean="0"/>
              <a:t>Keywords </a:t>
            </a:r>
            <a:r>
              <a:rPr lang="en-GB" sz="1400" dirty="0" smtClean="0"/>
              <a:t>(London: Fontana, 1983)</a:t>
            </a:r>
          </a:p>
          <a:p>
            <a:r>
              <a:rPr lang="en-GB" sz="1400" dirty="0" err="1" smtClean="0"/>
              <a:t>Zipes</a:t>
            </a:r>
            <a:r>
              <a:rPr lang="en-GB" sz="1400" dirty="0" smtClean="0"/>
              <a:t>, Jack, </a:t>
            </a:r>
            <a:r>
              <a:rPr lang="en-GB" sz="1400" i="1" dirty="0" smtClean="0"/>
              <a:t>Sticks and Stones: The Troublesome Success of Children’s Literature </a:t>
            </a:r>
            <a:r>
              <a:rPr lang="en-GB" sz="1400" dirty="0" smtClean="0"/>
              <a:t>(London and NY: Routledge, 2001)</a:t>
            </a:r>
          </a:p>
          <a:p>
            <a:endParaRPr lang="en-GB" sz="1800" dirty="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1074</TotalTime>
  <Words>940</Words>
  <Application>Microsoft Office PowerPoint</Application>
  <PresentationFormat>On-screen Show (4:3)</PresentationFormat>
  <Paragraphs>145</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Flow</vt:lpstr>
      <vt:lpstr>Contemporary Literature and The popular</vt:lpstr>
      <vt:lpstr>Slide 2</vt:lpstr>
      <vt:lpstr>The Popular </vt:lpstr>
      <vt:lpstr>The Boys’ Own Paper</vt:lpstr>
      <vt:lpstr>Slide 5</vt:lpstr>
      <vt:lpstr>High / low culture: </vt:lpstr>
      <vt:lpstr>Slide 7</vt:lpstr>
      <vt:lpstr>Hermione</vt:lpstr>
      <vt:lpstr>The postmodern as   ‘contemporary knowingness’</vt:lpstr>
      <vt:lpstr>Slide 10</vt:lpstr>
      <vt:lpstr>Slide 11</vt:lpstr>
      <vt:lpstr>Slide 12</vt:lpstr>
      <vt:lpstr>What is ‘truth’?</vt:lpstr>
      <vt:lpstr>The centaurs </vt:lpstr>
      <vt:lpstr>Slide 15</vt:lpstr>
      <vt:lpstr>Slide 16</vt:lpstr>
      <vt:lpstr>The subject</vt:lpstr>
      <vt:lpstr>Slide 18</vt:lpstr>
      <vt:lpstr>Harry Potter as fantasy</vt:lpstr>
      <vt:lpstr>Fantasy</vt:lpstr>
      <vt:lpstr>Fantasy</vt:lpstr>
      <vt:lpstr>Fantasy</vt:lpstr>
      <vt:lpstr>Postmodernism ‘Which world is this?’</vt:lpstr>
      <vt:lpstr>Slide 24</vt:lpstr>
      <vt:lpstr>EXAMS</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Drama</dc:title>
  <dc:creator>LOU</dc:creator>
  <cp:lastModifiedBy>LOU</cp:lastModifiedBy>
  <cp:revision>75</cp:revision>
  <dcterms:created xsi:type="dcterms:W3CDTF">2006-08-16T00:00:00Z</dcterms:created>
  <dcterms:modified xsi:type="dcterms:W3CDTF">2011-12-16T08:01:14Z</dcterms:modified>
</cp:coreProperties>
</file>