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8"/>
  </p:notesMasterIdLst>
  <p:sldIdLst>
    <p:sldId id="256" r:id="rId2"/>
    <p:sldId id="383" r:id="rId3"/>
    <p:sldId id="401" r:id="rId4"/>
    <p:sldId id="545" r:id="rId5"/>
    <p:sldId id="402" r:id="rId6"/>
    <p:sldId id="395" r:id="rId7"/>
    <p:sldId id="411" r:id="rId8"/>
    <p:sldId id="387" r:id="rId9"/>
    <p:sldId id="407" r:id="rId10"/>
    <p:sldId id="277" r:id="rId11"/>
    <p:sldId id="270" r:id="rId12"/>
    <p:sldId id="348" r:id="rId13"/>
    <p:sldId id="544" r:id="rId14"/>
    <p:sldId id="543" r:id="rId15"/>
    <p:sldId id="332" r:id="rId16"/>
    <p:sldId id="405" r:id="rId17"/>
    <p:sldId id="378" r:id="rId18"/>
    <p:sldId id="418" r:id="rId19"/>
    <p:sldId id="293" r:id="rId20"/>
    <p:sldId id="257" r:id="rId21"/>
    <p:sldId id="390" r:id="rId22"/>
    <p:sldId id="388" r:id="rId23"/>
    <p:sldId id="408" r:id="rId24"/>
    <p:sldId id="548" r:id="rId25"/>
    <p:sldId id="414" r:id="rId26"/>
    <p:sldId id="542" r:id="rId27"/>
    <p:sldId id="541" r:id="rId28"/>
    <p:sldId id="410" r:id="rId29"/>
    <p:sldId id="549" r:id="rId30"/>
    <p:sldId id="271" r:id="rId31"/>
    <p:sldId id="420" r:id="rId32"/>
    <p:sldId id="419" r:id="rId33"/>
    <p:sldId id="416" r:id="rId34"/>
    <p:sldId id="550" r:id="rId35"/>
    <p:sldId id="415" r:id="rId36"/>
    <p:sldId id="546" r:id="rId37"/>
    <p:sldId id="291" r:id="rId38"/>
    <p:sldId id="551" r:id="rId39"/>
    <p:sldId id="421" r:id="rId40"/>
    <p:sldId id="379" r:id="rId41"/>
    <p:sldId id="352" r:id="rId42"/>
    <p:sldId id="413" r:id="rId43"/>
    <p:sldId id="346" r:id="rId44"/>
    <p:sldId id="412" r:id="rId45"/>
    <p:sldId id="547" r:id="rId46"/>
    <p:sldId id="406"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25"/>
    <p:restoredTop sz="54805"/>
  </p:normalViewPr>
  <p:slideViewPr>
    <p:cSldViewPr snapToGrid="0">
      <p:cViewPr varScale="1">
        <p:scale>
          <a:sx n="81" d="100"/>
          <a:sy n="81" d="100"/>
        </p:scale>
        <p:origin x="2608" y="176"/>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rawing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9E9A66-7FF1-4E41-9D73-A56036F87A2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6AD3EDF7-DF52-4BEA-B4EF-79E7F34F8AA6}">
      <dgm:prSet/>
      <dgm:spPr/>
      <dgm:t>
        <a:bodyPr/>
        <a:lstStyle/>
        <a:p>
          <a:r>
            <a:rPr lang="en-US" dirty="0"/>
            <a:t>Cyfrinachedd </a:t>
          </a:r>
        </a:p>
      </dgm:t>
    </dgm:pt>
    <dgm:pt modelId="{F0450D95-7611-469B-8C9B-8E7451E29954}" type="parTrans" cxnId="{3E46A587-F7E6-4DCD-AEBA-84D5434AE105}">
      <dgm:prSet/>
      <dgm:spPr/>
      <dgm:t>
        <a:bodyPr/>
        <a:lstStyle/>
        <a:p>
          <a:endParaRPr lang="en-US"/>
        </a:p>
      </dgm:t>
    </dgm:pt>
    <dgm:pt modelId="{E0C160A1-FB33-453B-9D34-3801772364F5}" type="sibTrans" cxnId="{3E46A587-F7E6-4DCD-AEBA-84D5434AE105}">
      <dgm:prSet/>
      <dgm:spPr/>
      <dgm:t>
        <a:bodyPr/>
        <a:lstStyle/>
        <a:p>
          <a:endParaRPr lang="en-US"/>
        </a:p>
      </dgm:t>
    </dgm:pt>
    <dgm:pt modelId="{20FCE7F7-2A80-41CC-A273-9A78C0302D2D}">
      <dgm:prSet/>
      <dgm:spPr/>
      <dgm:t>
        <a:bodyPr/>
        <a:lstStyle/>
        <a:p>
          <a:r>
            <a:rPr lang="en-US" dirty="0"/>
            <a:t>Parch</a:t>
          </a:r>
        </a:p>
      </dgm:t>
    </dgm:pt>
    <dgm:pt modelId="{DC252DC3-79D8-4A92-B514-BF2C9BAF0241}" type="parTrans" cxnId="{FC9177F0-950F-4A9C-99B5-6AB4F8F27D11}">
      <dgm:prSet/>
      <dgm:spPr/>
      <dgm:t>
        <a:bodyPr/>
        <a:lstStyle/>
        <a:p>
          <a:endParaRPr lang="en-US"/>
        </a:p>
      </dgm:t>
    </dgm:pt>
    <dgm:pt modelId="{6AEDF071-DADB-42E8-BA8B-7012B6AAD36E}" type="sibTrans" cxnId="{FC9177F0-950F-4A9C-99B5-6AB4F8F27D11}">
      <dgm:prSet/>
      <dgm:spPr/>
      <dgm:t>
        <a:bodyPr/>
        <a:lstStyle/>
        <a:p>
          <a:endParaRPr lang="en-US"/>
        </a:p>
      </dgm:t>
    </dgm:pt>
    <dgm:pt modelId="{68698D2F-EDB5-458B-8F83-E01244F1846A}">
      <dgm:prSet/>
      <dgm:spPr/>
      <dgm:t>
        <a:bodyPr/>
        <a:lstStyle/>
        <a:p>
          <a:r>
            <a:rPr lang="en-US" dirty="0"/>
            <a:t>Un person i siarad ar y tro</a:t>
          </a:r>
        </a:p>
      </dgm:t>
    </dgm:pt>
    <dgm:pt modelId="{588F92A6-70EB-407E-9826-05F4A1C31FA8}" type="parTrans" cxnId="{ECF2FE8A-EC9B-4C5B-B91F-F95EB3C97C3E}">
      <dgm:prSet/>
      <dgm:spPr/>
      <dgm:t>
        <a:bodyPr/>
        <a:lstStyle/>
        <a:p>
          <a:endParaRPr lang="en-US"/>
        </a:p>
      </dgm:t>
    </dgm:pt>
    <dgm:pt modelId="{9405D579-4BEE-4738-A8A0-A7BC52FFC9B7}" type="sibTrans" cxnId="{ECF2FE8A-EC9B-4C5B-B91F-F95EB3C97C3E}">
      <dgm:prSet/>
      <dgm:spPr/>
      <dgm:t>
        <a:bodyPr/>
        <a:lstStyle/>
        <a:p>
          <a:endParaRPr lang="en-US"/>
        </a:p>
      </dgm:t>
    </dgm:pt>
    <dgm:pt modelId="{80721DE7-3930-4134-A2EF-20E0BC7861BB}">
      <dgm:prSet/>
      <dgm:spPr/>
      <dgm:t>
        <a:bodyPr/>
        <a:lstStyle/>
        <a:p>
          <a:r>
            <a:rPr lang="en-US" dirty="0"/>
            <a:t>Ceisiwch gyfrannu a chanolbwyntio os gwelwch yn dda</a:t>
          </a:r>
        </a:p>
      </dgm:t>
    </dgm:pt>
    <dgm:pt modelId="{2CD4E75F-99E7-473A-856C-107B880F5DAA}" type="parTrans" cxnId="{2D429330-C80A-4CF3-9DA8-54074AC980C5}">
      <dgm:prSet/>
      <dgm:spPr/>
      <dgm:t>
        <a:bodyPr/>
        <a:lstStyle/>
        <a:p>
          <a:endParaRPr lang="en-US"/>
        </a:p>
      </dgm:t>
    </dgm:pt>
    <dgm:pt modelId="{48DE4AD3-06A9-41F2-9B1D-538485588DBD}" type="sibTrans" cxnId="{2D429330-C80A-4CF3-9DA8-54074AC980C5}">
      <dgm:prSet/>
      <dgm:spPr/>
      <dgm:t>
        <a:bodyPr/>
        <a:lstStyle/>
        <a:p>
          <a:endParaRPr lang="en-US"/>
        </a:p>
      </dgm:t>
    </dgm:pt>
    <dgm:pt modelId="{57BB3468-EE7E-9A4F-AF70-57BCD362CB32}" type="pres">
      <dgm:prSet presAssocID="{819E9A66-7FF1-4E41-9D73-A56036F87A2D}" presName="linear" presStyleCnt="0">
        <dgm:presLayoutVars>
          <dgm:animLvl val="lvl"/>
          <dgm:resizeHandles val="exact"/>
        </dgm:presLayoutVars>
      </dgm:prSet>
      <dgm:spPr/>
    </dgm:pt>
    <dgm:pt modelId="{8243CD45-C466-4344-B157-BA8F8006B8B5}" type="pres">
      <dgm:prSet presAssocID="{6AD3EDF7-DF52-4BEA-B4EF-79E7F34F8AA6}" presName="parentText" presStyleLbl="node1" presStyleIdx="0" presStyleCnt="4">
        <dgm:presLayoutVars>
          <dgm:chMax val="0"/>
          <dgm:bulletEnabled val="1"/>
        </dgm:presLayoutVars>
      </dgm:prSet>
      <dgm:spPr/>
    </dgm:pt>
    <dgm:pt modelId="{65E988FE-290C-1042-AC6F-F2E99DF45B7A}" type="pres">
      <dgm:prSet presAssocID="{E0C160A1-FB33-453B-9D34-3801772364F5}" presName="spacer" presStyleCnt="0"/>
      <dgm:spPr/>
    </dgm:pt>
    <dgm:pt modelId="{05B7B62D-255C-9A47-9950-1CDABB300199}" type="pres">
      <dgm:prSet presAssocID="{20FCE7F7-2A80-41CC-A273-9A78C0302D2D}" presName="parentText" presStyleLbl="node1" presStyleIdx="1" presStyleCnt="4">
        <dgm:presLayoutVars>
          <dgm:chMax val="0"/>
          <dgm:bulletEnabled val="1"/>
        </dgm:presLayoutVars>
      </dgm:prSet>
      <dgm:spPr/>
    </dgm:pt>
    <dgm:pt modelId="{1C9468CF-2D70-6A48-9D75-A6C47EF6216B}" type="pres">
      <dgm:prSet presAssocID="{6AEDF071-DADB-42E8-BA8B-7012B6AAD36E}" presName="spacer" presStyleCnt="0"/>
      <dgm:spPr/>
    </dgm:pt>
    <dgm:pt modelId="{9C92AD0B-DED1-B34C-A198-E22A0C364924}" type="pres">
      <dgm:prSet presAssocID="{68698D2F-EDB5-458B-8F83-E01244F1846A}" presName="parentText" presStyleLbl="node1" presStyleIdx="2" presStyleCnt="4">
        <dgm:presLayoutVars>
          <dgm:chMax val="0"/>
          <dgm:bulletEnabled val="1"/>
        </dgm:presLayoutVars>
      </dgm:prSet>
      <dgm:spPr/>
    </dgm:pt>
    <dgm:pt modelId="{F597FC5D-D442-2642-A3A0-EDC45D80DA50}" type="pres">
      <dgm:prSet presAssocID="{9405D579-4BEE-4738-A8A0-A7BC52FFC9B7}" presName="spacer" presStyleCnt="0"/>
      <dgm:spPr/>
    </dgm:pt>
    <dgm:pt modelId="{6232CD93-11E7-2241-82FC-3A4CB09C5571}" type="pres">
      <dgm:prSet presAssocID="{80721DE7-3930-4134-A2EF-20E0BC7861BB}" presName="parentText" presStyleLbl="node1" presStyleIdx="3" presStyleCnt="4">
        <dgm:presLayoutVars>
          <dgm:chMax val="0"/>
          <dgm:bulletEnabled val="1"/>
        </dgm:presLayoutVars>
      </dgm:prSet>
      <dgm:spPr/>
    </dgm:pt>
  </dgm:ptLst>
  <dgm:cxnLst>
    <dgm:cxn modelId="{760F2B04-86BF-604A-9AB4-2CED6FE8E486}" type="presOf" srcId="{6AD3EDF7-DF52-4BEA-B4EF-79E7F34F8AA6}" destId="{8243CD45-C466-4344-B157-BA8F8006B8B5}" srcOrd="0" destOrd="0" presId="urn:microsoft.com/office/officeart/2005/8/layout/vList2"/>
    <dgm:cxn modelId="{2D429330-C80A-4CF3-9DA8-54074AC980C5}" srcId="{819E9A66-7FF1-4E41-9D73-A56036F87A2D}" destId="{80721DE7-3930-4134-A2EF-20E0BC7861BB}" srcOrd="3" destOrd="0" parTransId="{2CD4E75F-99E7-473A-856C-107B880F5DAA}" sibTransId="{48DE4AD3-06A9-41F2-9B1D-538485588DBD}"/>
    <dgm:cxn modelId="{20D03C67-58C6-5149-8377-FC707030849B}" type="presOf" srcId="{819E9A66-7FF1-4E41-9D73-A56036F87A2D}" destId="{57BB3468-EE7E-9A4F-AF70-57BCD362CB32}" srcOrd="0" destOrd="0" presId="urn:microsoft.com/office/officeart/2005/8/layout/vList2"/>
    <dgm:cxn modelId="{3B52F673-5222-374B-A0CF-25BD8B6093BD}" type="presOf" srcId="{20FCE7F7-2A80-41CC-A273-9A78C0302D2D}" destId="{05B7B62D-255C-9A47-9950-1CDABB300199}" srcOrd="0" destOrd="0" presId="urn:microsoft.com/office/officeart/2005/8/layout/vList2"/>
    <dgm:cxn modelId="{3E46A587-F7E6-4DCD-AEBA-84D5434AE105}" srcId="{819E9A66-7FF1-4E41-9D73-A56036F87A2D}" destId="{6AD3EDF7-DF52-4BEA-B4EF-79E7F34F8AA6}" srcOrd="0" destOrd="0" parTransId="{F0450D95-7611-469B-8C9B-8E7451E29954}" sibTransId="{E0C160A1-FB33-453B-9D34-3801772364F5}"/>
    <dgm:cxn modelId="{ECF2FE8A-EC9B-4C5B-B91F-F95EB3C97C3E}" srcId="{819E9A66-7FF1-4E41-9D73-A56036F87A2D}" destId="{68698D2F-EDB5-458B-8F83-E01244F1846A}" srcOrd="2" destOrd="0" parTransId="{588F92A6-70EB-407E-9826-05F4A1C31FA8}" sibTransId="{9405D579-4BEE-4738-A8A0-A7BC52FFC9B7}"/>
    <dgm:cxn modelId="{05BC54BF-D453-FE46-9CBE-145B5ADA2930}" type="presOf" srcId="{68698D2F-EDB5-458B-8F83-E01244F1846A}" destId="{9C92AD0B-DED1-B34C-A198-E22A0C364924}" srcOrd="0" destOrd="0" presId="urn:microsoft.com/office/officeart/2005/8/layout/vList2"/>
    <dgm:cxn modelId="{96B28CD5-5583-024B-8B2D-9725436E81C4}" type="presOf" srcId="{80721DE7-3930-4134-A2EF-20E0BC7861BB}" destId="{6232CD93-11E7-2241-82FC-3A4CB09C5571}" srcOrd="0" destOrd="0" presId="urn:microsoft.com/office/officeart/2005/8/layout/vList2"/>
    <dgm:cxn modelId="{FC9177F0-950F-4A9C-99B5-6AB4F8F27D11}" srcId="{819E9A66-7FF1-4E41-9D73-A56036F87A2D}" destId="{20FCE7F7-2A80-41CC-A273-9A78C0302D2D}" srcOrd="1" destOrd="0" parTransId="{DC252DC3-79D8-4A92-B514-BF2C9BAF0241}" sibTransId="{6AEDF071-DADB-42E8-BA8B-7012B6AAD36E}"/>
    <dgm:cxn modelId="{53700DC5-E311-EF47-9B6A-4C9F38C9E756}" type="presParOf" srcId="{57BB3468-EE7E-9A4F-AF70-57BCD362CB32}" destId="{8243CD45-C466-4344-B157-BA8F8006B8B5}" srcOrd="0" destOrd="0" presId="urn:microsoft.com/office/officeart/2005/8/layout/vList2"/>
    <dgm:cxn modelId="{AF47B550-971F-D641-A7C9-674A4EC9A8B7}" type="presParOf" srcId="{57BB3468-EE7E-9A4F-AF70-57BCD362CB32}" destId="{65E988FE-290C-1042-AC6F-F2E99DF45B7A}" srcOrd="1" destOrd="0" presId="urn:microsoft.com/office/officeart/2005/8/layout/vList2"/>
    <dgm:cxn modelId="{CCCFAAFB-51D7-A249-B05A-A5261F3A790D}" type="presParOf" srcId="{57BB3468-EE7E-9A4F-AF70-57BCD362CB32}" destId="{05B7B62D-255C-9A47-9950-1CDABB300199}" srcOrd="2" destOrd="0" presId="urn:microsoft.com/office/officeart/2005/8/layout/vList2"/>
    <dgm:cxn modelId="{2C1EE1DC-6EB5-4942-8C4D-1184EED71F07}" type="presParOf" srcId="{57BB3468-EE7E-9A4F-AF70-57BCD362CB32}" destId="{1C9468CF-2D70-6A48-9D75-A6C47EF6216B}" srcOrd="3" destOrd="0" presId="urn:microsoft.com/office/officeart/2005/8/layout/vList2"/>
    <dgm:cxn modelId="{87ABF4CA-EDD3-9945-BB8A-795F246F4954}" type="presParOf" srcId="{57BB3468-EE7E-9A4F-AF70-57BCD362CB32}" destId="{9C92AD0B-DED1-B34C-A198-E22A0C364924}" srcOrd="4" destOrd="0" presId="urn:microsoft.com/office/officeart/2005/8/layout/vList2"/>
    <dgm:cxn modelId="{2798AADF-0650-DF47-8255-54C3335468F7}" type="presParOf" srcId="{57BB3468-EE7E-9A4F-AF70-57BCD362CB32}" destId="{F597FC5D-D442-2642-A3A0-EDC45D80DA50}" srcOrd="5" destOrd="0" presId="urn:microsoft.com/office/officeart/2005/8/layout/vList2"/>
    <dgm:cxn modelId="{64B2B0D2-D61F-0845-AAE0-ED1D052F57E5}" type="presParOf" srcId="{57BB3468-EE7E-9A4F-AF70-57BCD362CB32}" destId="{6232CD93-11E7-2241-82FC-3A4CB09C5571}"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73BB18-B9F2-4F8E-94EB-5DC4242E0BA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6589040-BB61-44AD-B727-013418D5C31E}">
      <dgm:prSet/>
      <dgm:spPr/>
      <dgm:t>
        <a:bodyPr/>
        <a:lstStyle/>
        <a:p>
          <a:r>
            <a:rPr lang="en-US" dirty="0"/>
            <a:t>Gweithdy</a:t>
          </a:r>
          <a:r>
            <a:rPr lang="cy-GB" dirty="0">
              <a:latin typeface="Calibri" panose="020F0502020204030204" pitchFamily="34" charset="0"/>
              <a:ea typeface="Calibri" panose="020F0502020204030204" pitchFamily="34" charset="0"/>
              <a:cs typeface="Calibri" panose="020F0502020204030204" pitchFamily="34" charset="0"/>
            </a:rPr>
            <a:t> 1</a:t>
          </a:r>
          <a:endParaRPr lang="en-US" dirty="0"/>
        </a:p>
      </dgm:t>
    </dgm:pt>
    <dgm:pt modelId="{675785AF-8AEA-41FC-A8DF-AAE271A9B9A0}" type="parTrans" cxnId="{17363F85-C0E8-408B-86A9-488985FF80C5}">
      <dgm:prSet/>
      <dgm:spPr/>
      <dgm:t>
        <a:bodyPr/>
        <a:lstStyle/>
        <a:p>
          <a:endParaRPr lang="en-US"/>
        </a:p>
      </dgm:t>
    </dgm:pt>
    <dgm:pt modelId="{CD75C340-AB1C-46AC-954F-2C14B23C9CA1}" type="sibTrans" cxnId="{17363F85-C0E8-408B-86A9-488985FF80C5}">
      <dgm:prSet/>
      <dgm:spPr/>
      <dgm:t>
        <a:bodyPr/>
        <a:lstStyle/>
        <a:p>
          <a:endParaRPr lang="en-US"/>
        </a:p>
      </dgm:t>
    </dgm:pt>
    <dgm:pt modelId="{360A9AF8-6222-467D-A8DD-6FED82328460}">
      <dgm:prSet/>
      <dgm:spPr/>
      <dgm:t>
        <a:bodyPr/>
        <a:lstStyle/>
        <a:p>
          <a:r>
            <a:rPr lang="en-US" dirty="0"/>
            <a:t>Cyflwyniadau a gosod yr olygfa</a:t>
          </a:r>
        </a:p>
      </dgm:t>
    </dgm:pt>
    <dgm:pt modelId="{13C67CF4-E259-4AF4-8939-C855B339827F}" type="parTrans" cxnId="{31D15481-51A0-4793-8F18-92E1BE8010F5}">
      <dgm:prSet/>
      <dgm:spPr/>
      <dgm:t>
        <a:bodyPr/>
        <a:lstStyle/>
        <a:p>
          <a:endParaRPr lang="en-US"/>
        </a:p>
      </dgm:t>
    </dgm:pt>
    <dgm:pt modelId="{C124ABAE-5900-4583-B573-D65230EB8726}" type="sibTrans" cxnId="{31D15481-51A0-4793-8F18-92E1BE8010F5}">
      <dgm:prSet/>
      <dgm:spPr/>
      <dgm:t>
        <a:bodyPr/>
        <a:lstStyle/>
        <a:p>
          <a:endParaRPr lang="en-US"/>
        </a:p>
      </dgm:t>
    </dgm:pt>
    <dgm:pt modelId="{B41F3A61-E3CD-FA40-A775-EC354186DADA}">
      <dgm:prSet/>
      <dgm:spPr/>
      <dgm:t>
        <a:bodyPr/>
        <a:lstStyle/>
        <a:p>
          <a:r>
            <a:rPr lang="en-US" dirty="0"/>
            <a:t>Tasg 1 yn ofynnol i dystiolaethu ymarfer adfyfriol</a:t>
          </a:r>
        </a:p>
      </dgm:t>
    </dgm:pt>
    <dgm:pt modelId="{B1DDAE97-1002-A147-9899-85CB5A0FD91E}" type="parTrans" cxnId="{3EA14963-29D8-A24D-B2F1-5708929953BA}">
      <dgm:prSet/>
      <dgm:spPr/>
      <dgm:t>
        <a:bodyPr/>
        <a:lstStyle/>
        <a:p>
          <a:endParaRPr lang="en-GB"/>
        </a:p>
      </dgm:t>
    </dgm:pt>
    <dgm:pt modelId="{B667E19C-FB0E-7E4F-BFAA-C5AC20774738}" type="sibTrans" cxnId="{3EA14963-29D8-A24D-B2F1-5708929953BA}">
      <dgm:prSet/>
      <dgm:spPr/>
      <dgm:t>
        <a:bodyPr/>
        <a:lstStyle/>
        <a:p>
          <a:endParaRPr lang="en-GB"/>
        </a:p>
      </dgm:t>
    </dgm:pt>
    <dgm:pt modelId="{27DA27E3-8063-DC45-8670-33448C82ABD7}">
      <dgm:prSet/>
      <dgm:spPr/>
      <dgm:t>
        <a:bodyPr/>
        <a:lstStyle/>
        <a:p>
          <a:r>
            <a:rPr lang="en-GB" dirty="0"/>
            <a:t>Canlyniadau Dysgu Gofal Cymdeithasol Cymru</a:t>
          </a:r>
          <a:endParaRPr lang="en-US" dirty="0"/>
        </a:p>
      </dgm:t>
    </dgm:pt>
    <dgm:pt modelId="{6A2ACA8B-3D1C-B947-BAB3-B4CEAD06A3E2}" type="parTrans" cxnId="{82D26929-99BF-8142-8D32-5E37242FB4E2}">
      <dgm:prSet/>
      <dgm:spPr/>
      <dgm:t>
        <a:bodyPr/>
        <a:lstStyle/>
        <a:p>
          <a:endParaRPr lang="en-GB"/>
        </a:p>
      </dgm:t>
    </dgm:pt>
    <dgm:pt modelId="{25546DC3-E3BE-934F-94FE-C71D87AF5EE9}" type="sibTrans" cxnId="{82D26929-99BF-8142-8D32-5E37242FB4E2}">
      <dgm:prSet/>
      <dgm:spPr/>
      <dgm:t>
        <a:bodyPr/>
        <a:lstStyle/>
        <a:p>
          <a:endParaRPr lang="en-GB"/>
        </a:p>
      </dgm:t>
    </dgm:pt>
    <dgm:pt modelId="{AD75C7C4-8C5F-445A-966B-F1EF77B94078}">
      <dgm:prSet/>
      <dgm:spPr/>
      <dgm:t>
        <a:bodyPr/>
        <a:lstStyle/>
        <a:p>
          <a:r>
            <a:rPr lang="en-GB" dirty="0"/>
            <a:t>Theorïau a modelau adfyfyrio</a:t>
          </a:r>
          <a:endParaRPr lang="en-US" dirty="0"/>
        </a:p>
      </dgm:t>
    </dgm:pt>
    <dgm:pt modelId="{9A3DA43E-F1EA-4800-91C2-52B29F31C857}" type="parTrans" cxnId="{FDA27604-2426-44D3-8B0E-EC58E175BD9C}">
      <dgm:prSet/>
      <dgm:spPr/>
      <dgm:t>
        <a:bodyPr/>
        <a:lstStyle/>
        <a:p>
          <a:endParaRPr lang="en-GB"/>
        </a:p>
      </dgm:t>
    </dgm:pt>
    <dgm:pt modelId="{855C8D25-80C7-4402-A0C2-06ACDBF6E78B}" type="sibTrans" cxnId="{FDA27604-2426-44D3-8B0E-EC58E175BD9C}">
      <dgm:prSet/>
      <dgm:spPr/>
      <dgm:t>
        <a:bodyPr/>
        <a:lstStyle/>
        <a:p>
          <a:endParaRPr lang="en-GB"/>
        </a:p>
      </dgm:t>
    </dgm:pt>
    <dgm:pt modelId="{D5009F56-99D9-46D3-B835-AAF894DE8F1A}">
      <dgm:prSet/>
      <dgm:spPr/>
      <dgm:t>
        <a:bodyPr/>
        <a:lstStyle/>
        <a:p>
          <a:r>
            <a:rPr lang="es-ES" dirty="0"/>
            <a:t>Y Portffolio: Tasg 1 rhan (a) Adolygiad Datblygiadol</a:t>
          </a:r>
          <a:endParaRPr lang="en-US" dirty="0"/>
        </a:p>
      </dgm:t>
    </dgm:pt>
    <dgm:pt modelId="{AC11BA0E-3BA4-4DBD-81BE-CDB29D7D227B}" type="parTrans" cxnId="{7B7D13C8-DD59-4C80-B274-0DC0089C9402}">
      <dgm:prSet/>
      <dgm:spPr/>
      <dgm:t>
        <a:bodyPr/>
        <a:lstStyle/>
        <a:p>
          <a:endParaRPr lang="en-GB"/>
        </a:p>
      </dgm:t>
    </dgm:pt>
    <dgm:pt modelId="{940B5B81-6D4C-48CB-9BF9-A2F1DD8E4365}" type="sibTrans" cxnId="{7B7D13C8-DD59-4C80-B274-0DC0089C9402}">
      <dgm:prSet/>
      <dgm:spPr/>
      <dgm:t>
        <a:bodyPr/>
        <a:lstStyle/>
        <a:p>
          <a:endParaRPr lang="en-GB"/>
        </a:p>
      </dgm:t>
    </dgm:pt>
    <dgm:pt modelId="{0CCF0134-F358-4D26-9E98-1C5FB5C2947F}">
      <dgm:prSet/>
      <dgm:spPr/>
      <dgm:t>
        <a:bodyPr/>
        <a:lstStyle/>
        <a:p>
          <a:r>
            <a:rPr lang="en-US" dirty="0"/>
            <a:t>Deallusrwydd Emosiynol</a:t>
          </a:r>
        </a:p>
      </dgm:t>
    </dgm:pt>
    <dgm:pt modelId="{450DB96F-255C-41D0-A805-65623C3AD6E2}" type="parTrans" cxnId="{C4BB7445-12B0-4C13-AFB1-C065E06F11FE}">
      <dgm:prSet/>
      <dgm:spPr/>
      <dgm:t>
        <a:bodyPr/>
        <a:lstStyle/>
        <a:p>
          <a:endParaRPr lang="en-GB"/>
        </a:p>
      </dgm:t>
    </dgm:pt>
    <dgm:pt modelId="{C471DC2E-BDF0-4132-817E-1B95522C5603}" type="sibTrans" cxnId="{C4BB7445-12B0-4C13-AFB1-C065E06F11FE}">
      <dgm:prSet/>
      <dgm:spPr/>
      <dgm:t>
        <a:bodyPr/>
        <a:lstStyle/>
        <a:p>
          <a:endParaRPr lang="en-GB"/>
        </a:p>
      </dgm:t>
    </dgm:pt>
    <dgm:pt modelId="{73713ED8-DE75-4005-951E-F642EA1DB7F3}">
      <dgm:prSet/>
      <dgm:spPr/>
      <dgm:t>
        <a:bodyPr/>
        <a:lstStyle/>
        <a:p>
          <a:r>
            <a:rPr lang="en-US" dirty="0"/>
            <a:t>Ysgrifennu’n adfyfyriol-feirniadol  </a:t>
          </a:r>
        </a:p>
      </dgm:t>
    </dgm:pt>
    <dgm:pt modelId="{4F6CF6F4-79EE-4A8E-A333-B21B8245707F}" type="parTrans" cxnId="{997E2B42-0995-414B-8D0C-4480653ED7AC}">
      <dgm:prSet/>
      <dgm:spPr/>
      <dgm:t>
        <a:bodyPr/>
        <a:lstStyle/>
        <a:p>
          <a:endParaRPr lang="en-GB"/>
        </a:p>
      </dgm:t>
    </dgm:pt>
    <dgm:pt modelId="{58DD2DB5-BA94-4F9E-A7DD-36F778DCE1EF}" type="sibTrans" cxnId="{997E2B42-0995-414B-8D0C-4480653ED7AC}">
      <dgm:prSet/>
      <dgm:spPr/>
      <dgm:t>
        <a:bodyPr/>
        <a:lstStyle/>
        <a:p>
          <a:endParaRPr lang="en-GB"/>
        </a:p>
      </dgm:t>
    </dgm:pt>
    <dgm:pt modelId="{85FF2CC6-AC38-4221-B409-9FB94E775DDC}" type="pres">
      <dgm:prSet presAssocID="{3673BB18-B9F2-4F8E-94EB-5DC4242E0BAD}" presName="linear" presStyleCnt="0">
        <dgm:presLayoutVars>
          <dgm:animLvl val="lvl"/>
          <dgm:resizeHandles val="exact"/>
        </dgm:presLayoutVars>
      </dgm:prSet>
      <dgm:spPr/>
    </dgm:pt>
    <dgm:pt modelId="{9CCC77E2-D9AE-4DA6-B8BD-9CC78BC28C11}" type="pres">
      <dgm:prSet presAssocID="{C6589040-BB61-44AD-B727-013418D5C31E}" presName="parentText" presStyleLbl="node1" presStyleIdx="0" presStyleCnt="1">
        <dgm:presLayoutVars>
          <dgm:chMax val="0"/>
          <dgm:bulletEnabled val="1"/>
        </dgm:presLayoutVars>
      </dgm:prSet>
      <dgm:spPr/>
    </dgm:pt>
    <dgm:pt modelId="{B041D6B0-DDE9-426A-8D23-617E80688448}" type="pres">
      <dgm:prSet presAssocID="{C6589040-BB61-44AD-B727-013418D5C31E}" presName="childText" presStyleLbl="revTx" presStyleIdx="0" presStyleCnt="1" custScaleY="109200">
        <dgm:presLayoutVars>
          <dgm:bulletEnabled val="1"/>
        </dgm:presLayoutVars>
      </dgm:prSet>
      <dgm:spPr/>
    </dgm:pt>
  </dgm:ptLst>
  <dgm:cxnLst>
    <dgm:cxn modelId="{71F16503-AA4F-894A-8023-1F2E21B6DB66}" type="presOf" srcId="{B41F3A61-E3CD-FA40-A775-EC354186DADA}" destId="{B041D6B0-DDE9-426A-8D23-617E80688448}" srcOrd="0" destOrd="1" presId="urn:microsoft.com/office/officeart/2005/8/layout/vList2"/>
    <dgm:cxn modelId="{FDA27604-2426-44D3-8B0E-EC58E175BD9C}" srcId="{C6589040-BB61-44AD-B727-013418D5C31E}" destId="{AD75C7C4-8C5F-445A-966B-F1EF77B94078}" srcOrd="2" destOrd="0" parTransId="{9A3DA43E-F1EA-4800-91C2-52B29F31C857}" sibTransId="{855C8D25-80C7-4402-A0C2-06ACDBF6E78B}"/>
    <dgm:cxn modelId="{82D26929-99BF-8142-8D32-5E37242FB4E2}" srcId="{C6589040-BB61-44AD-B727-013418D5C31E}" destId="{27DA27E3-8063-DC45-8670-33448C82ABD7}" srcOrd="4" destOrd="0" parTransId="{6A2ACA8B-3D1C-B947-BAB3-B4CEAD06A3E2}" sibTransId="{25546DC3-E3BE-934F-94FE-C71D87AF5EE9}"/>
    <dgm:cxn modelId="{80280333-68B9-4E8E-AE62-8E4D292D255B}" type="presOf" srcId="{D5009F56-99D9-46D3-B835-AAF894DE8F1A}" destId="{B041D6B0-DDE9-426A-8D23-617E80688448}" srcOrd="0" destOrd="3" presId="urn:microsoft.com/office/officeart/2005/8/layout/vList2"/>
    <dgm:cxn modelId="{997E2B42-0995-414B-8D0C-4480653ED7AC}" srcId="{C6589040-BB61-44AD-B727-013418D5C31E}" destId="{73713ED8-DE75-4005-951E-F642EA1DB7F3}" srcOrd="6" destOrd="0" parTransId="{4F6CF6F4-79EE-4A8E-A333-B21B8245707F}" sibTransId="{58DD2DB5-BA94-4F9E-A7DD-36F778DCE1EF}"/>
    <dgm:cxn modelId="{C4BB7445-12B0-4C13-AFB1-C065E06F11FE}" srcId="{C6589040-BB61-44AD-B727-013418D5C31E}" destId="{0CCF0134-F358-4D26-9E98-1C5FB5C2947F}" srcOrd="5" destOrd="0" parTransId="{450DB96F-255C-41D0-A805-65623C3AD6E2}" sibTransId="{C471DC2E-BDF0-4132-817E-1B95522C5603}"/>
    <dgm:cxn modelId="{6C22CD60-8273-452A-8C28-9D9FC3591C59}" type="presOf" srcId="{C6589040-BB61-44AD-B727-013418D5C31E}" destId="{9CCC77E2-D9AE-4DA6-B8BD-9CC78BC28C11}" srcOrd="0" destOrd="0" presId="urn:microsoft.com/office/officeart/2005/8/layout/vList2"/>
    <dgm:cxn modelId="{3EA14963-29D8-A24D-B2F1-5708929953BA}" srcId="{C6589040-BB61-44AD-B727-013418D5C31E}" destId="{B41F3A61-E3CD-FA40-A775-EC354186DADA}" srcOrd="1" destOrd="0" parTransId="{B1DDAE97-1002-A147-9899-85CB5A0FD91E}" sibTransId="{B667E19C-FB0E-7E4F-BFAA-C5AC20774738}"/>
    <dgm:cxn modelId="{31D15481-51A0-4793-8F18-92E1BE8010F5}" srcId="{C6589040-BB61-44AD-B727-013418D5C31E}" destId="{360A9AF8-6222-467D-A8DD-6FED82328460}" srcOrd="0" destOrd="0" parTransId="{13C67CF4-E259-4AF4-8939-C855B339827F}" sibTransId="{C124ABAE-5900-4583-B573-D65230EB8726}"/>
    <dgm:cxn modelId="{EF53D382-8F9E-43C1-97D1-BBD908D6EE56}" type="presOf" srcId="{360A9AF8-6222-467D-A8DD-6FED82328460}" destId="{B041D6B0-DDE9-426A-8D23-617E80688448}" srcOrd="0" destOrd="0" presId="urn:microsoft.com/office/officeart/2005/8/layout/vList2"/>
    <dgm:cxn modelId="{17363F85-C0E8-408B-86A9-488985FF80C5}" srcId="{3673BB18-B9F2-4F8E-94EB-5DC4242E0BAD}" destId="{C6589040-BB61-44AD-B727-013418D5C31E}" srcOrd="0" destOrd="0" parTransId="{675785AF-8AEA-41FC-A8DF-AAE271A9B9A0}" sibTransId="{CD75C340-AB1C-46AC-954F-2C14B23C9CA1}"/>
    <dgm:cxn modelId="{4C29049A-07D5-7B4B-BD8F-72A57734BA44}" type="presOf" srcId="{27DA27E3-8063-DC45-8670-33448C82ABD7}" destId="{B041D6B0-DDE9-426A-8D23-617E80688448}" srcOrd="0" destOrd="4" presId="urn:microsoft.com/office/officeart/2005/8/layout/vList2"/>
    <dgm:cxn modelId="{EC27E0A8-0820-4C29-B9F6-9C90034F4D7C}" type="presOf" srcId="{73713ED8-DE75-4005-951E-F642EA1DB7F3}" destId="{B041D6B0-DDE9-426A-8D23-617E80688448}" srcOrd="0" destOrd="6" presId="urn:microsoft.com/office/officeart/2005/8/layout/vList2"/>
    <dgm:cxn modelId="{32A44EAC-C1F4-457F-B742-5C0DBD437636}" type="presOf" srcId="{0CCF0134-F358-4D26-9E98-1C5FB5C2947F}" destId="{B041D6B0-DDE9-426A-8D23-617E80688448}" srcOrd="0" destOrd="5" presId="urn:microsoft.com/office/officeart/2005/8/layout/vList2"/>
    <dgm:cxn modelId="{7B7D13C8-DD59-4C80-B274-0DC0089C9402}" srcId="{C6589040-BB61-44AD-B727-013418D5C31E}" destId="{D5009F56-99D9-46D3-B835-AAF894DE8F1A}" srcOrd="3" destOrd="0" parTransId="{AC11BA0E-3BA4-4DBD-81BE-CDB29D7D227B}" sibTransId="{940B5B81-6D4C-48CB-9BF9-A2F1DD8E4365}"/>
    <dgm:cxn modelId="{1F0DE0F7-A476-435F-B3C7-05F26321D031}" type="presOf" srcId="{AD75C7C4-8C5F-445A-966B-F1EF77B94078}" destId="{B041D6B0-DDE9-426A-8D23-617E80688448}" srcOrd="0" destOrd="2" presId="urn:microsoft.com/office/officeart/2005/8/layout/vList2"/>
    <dgm:cxn modelId="{9366F4F9-D934-4FB9-A650-265D71951338}" type="presOf" srcId="{3673BB18-B9F2-4F8E-94EB-5DC4242E0BAD}" destId="{85FF2CC6-AC38-4221-B409-9FB94E775DDC}" srcOrd="0" destOrd="0" presId="urn:microsoft.com/office/officeart/2005/8/layout/vList2"/>
    <dgm:cxn modelId="{808D65AD-E3C8-41C5-AF4A-E16B1AB996B4}" type="presParOf" srcId="{85FF2CC6-AC38-4221-B409-9FB94E775DDC}" destId="{9CCC77E2-D9AE-4DA6-B8BD-9CC78BC28C11}" srcOrd="0" destOrd="0" presId="urn:microsoft.com/office/officeart/2005/8/layout/vList2"/>
    <dgm:cxn modelId="{98F2DF69-D408-4A43-BB8E-28E2CB3A6BCC}" type="presParOf" srcId="{85FF2CC6-AC38-4221-B409-9FB94E775DDC}" destId="{B041D6B0-DDE9-426A-8D23-617E80688448}"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2BF2F7B-1578-4D26-B159-CF91CE1C59E5}"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7FBF028A-1156-483F-9562-B7141C252CC5}">
      <dgm:prSet custT="1"/>
      <dgm:spPr/>
      <dgm:t>
        <a:bodyPr/>
        <a:lstStyle/>
        <a:p>
          <a:r>
            <a:rPr lang="en-GB" sz="1600" b="1" dirty="0"/>
            <a:t>Cyfrinachedd </a:t>
          </a:r>
          <a:r>
            <a:rPr lang="en-GB" sz="1600" dirty="0"/>
            <a:t>–</a:t>
          </a:r>
          <a:r>
            <a:rPr lang="en-GB" sz="1600" b="1" dirty="0"/>
            <a:t>Peidiwch</a:t>
          </a:r>
          <a:r>
            <a:rPr lang="en-GB" sz="1600" dirty="0"/>
            <a:t> a defnyddio llythyren nac enwau ffug wrth ddisgrifio unigolion na chynnwys gwybodaeth allai arwain at adnabod yr unigolion hynny. Cyfeiriwch at unigolion drwy ddefnyddio </a:t>
          </a:r>
          <a:r>
            <a:rPr lang="en-GB" sz="1600" b="1" dirty="0"/>
            <a:t>rhifau</a:t>
          </a:r>
          <a:r>
            <a:rPr lang="en-GB" sz="1600" dirty="0"/>
            <a:t> yn unig. </a:t>
          </a:r>
          <a:r>
            <a:rPr lang="en-GB" sz="1600" b="1" dirty="0"/>
            <a:t>Peidiwch </a:t>
          </a:r>
          <a:r>
            <a:rPr lang="en-GB" sz="1600" dirty="0"/>
            <a:t> enwi’r awdurdod lleol. </a:t>
          </a:r>
        </a:p>
        <a:p>
          <a:r>
            <a:rPr lang="en-GB" sz="1400" dirty="0"/>
            <a:t> </a:t>
          </a:r>
          <a:endParaRPr lang="en-US" sz="1400" dirty="0"/>
        </a:p>
      </dgm:t>
    </dgm:pt>
    <dgm:pt modelId="{08D26E7E-2487-4101-B362-0A94761B96BF}" type="parTrans" cxnId="{5CC4DEF3-C9C2-4497-BE42-ABFA196E72E5}">
      <dgm:prSet/>
      <dgm:spPr/>
      <dgm:t>
        <a:bodyPr/>
        <a:lstStyle/>
        <a:p>
          <a:endParaRPr lang="en-US"/>
        </a:p>
      </dgm:t>
    </dgm:pt>
    <dgm:pt modelId="{8DA7E310-359D-4E37-80F8-4359530023C9}" type="sibTrans" cxnId="{5CC4DEF3-C9C2-4497-BE42-ABFA196E72E5}">
      <dgm:prSet/>
      <dgm:spPr/>
      <dgm:t>
        <a:bodyPr/>
        <a:lstStyle/>
        <a:p>
          <a:endParaRPr lang="en-US"/>
        </a:p>
      </dgm:t>
    </dgm:pt>
    <dgm:pt modelId="{9285A022-6BBF-4800-86E3-7EA3C31539D4}">
      <dgm:prSet custT="1"/>
      <dgm:spPr/>
      <dgm:t>
        <a:bodyPr/>
        <a:lstStyle/>
        <a:p>
          <a:r>
            <a:rPr lang="en-GB" sz="1600" b="1" dirty="0"/>
            <a:t>Llen-ladrad </a:t>
          </a:r>
          <a:r>
            <a:rPr lang="en-GB" sz="1600" dirty="0"/>
            <a:t>–wrth ei gyflwyno bydd y </a:t>
          </a:r>
          <a:r>
            <a:rPr lang="en-GB" sz="1600" dirty="0" err="1"/>
            <a:t>portffolio</a:t>
          </a:r>
          <a:r>
            <a:rPr lang="en-GB" sz="1600" dirty="0"/>
            <a:t> yn dangos cyfradd uchel o len-ladrad ac mae’r Brifysgol yn ymwybodol o hyn.</a:t>
          </a:r>
        </a:p>
        <a:p>
          <a:endParaRPr lang="en-US" sz="1400" dirty="0"/>
        </a:p>
      </dgm:t>
    </dgm:pt>
    <dgm:pt modelId="{D293F4B0-5E4A-417A-BDC6-4793E4FC6AA6}" type="parTrans" cxnId="{BB59703F-83ED-4982-8435-EEB0F5E2196E}">
      <dgm:prSet/>
      <dgm:spPr/>
      <dgm:t>
        <a:bodyPr/>
        <a:lstStyle/>
        <a:p>
          <a:endParaRPr lang="en-US"/>
        </a:p>
      </dgm:t>
    </dgm:pt>
    <dgm:pt modelId="{088D4EE6-CD8B-4CDC-95CD-5768AC78DA05}" type="sibTrans" cxnId="{BB59703F-83ED-4982-8435-EEB0F5E2196E}">
      <dgm:prSet/>
      <dgm:spPr/>
      <dgm:t>
        <a:bodyPr/>
        <a:lstStyle/>
        <a:p>
          <a:endParaRPr lang="en-US"/>
        </a:p>
      </dgm:t>
    </dgm:pt>
    <dgm:pt modelId="{EA441BFC-112B-4BDC-8A72-DE550BBFBECC}">
      <dgm:prSet custT="1"/>
      <dgm:spPr/>
      <dgm:t>
        <a:bodyPr/>
        <a:lstStyle/>
        <a:p>
          <a:r>
            <a:rPr lang="en-GB" sz="1600" dirty="0"/>
            <a:t>Gwnewch yn siŵr eich bod yn ateb y cwestiwn yn llawn- gwiriwch y meini prawf marcio am yr hyn sydd yn ddisgwyliedig</a:t>
          </a:r>
        </a:p>
        <a:p>
          <a:endParaRPr lang="en-US" sz="1400" dirty="0"/>
        </a:p>
      </dgm:t>
    </dgm:pt>
    <dgm:pt modelId="{098DB9A7-5EDA-4F04-92E6-F3E463AA4BE7}" type="parTrans" cxnId="{3D162A12-82CF-4E9F-81B9-2AC9C5A24303}">
      <dgm:prSet/>
      <dgm:spPr/>
      <dgm:t>
        <a:bodyPr/>
        <a:lstStyle/>
        <a:p>
          <a:endParaRPr lang="en-US"/>
        </a:p>
      </dgm:t>
    </dgm:pt>
    <dgm:pt modelId="{5CD1B6A9-2249-4ECC-8AD6-124687797B19}" type="sibTrans" cxnId="{3D162A12-82CF-4E9F-81B9-2AC9C5A24303}">
      <dgm:prSet/>
      <dgm:spPr/>
      <dgm:t>
        <a:bodyPr/>
        <a:lstStyle/>
        <a:p>
          <a:endParaRPr lang="en-US"/>
        </a:p>
      </dgm:t>
    </dgm:pt>
    <dgm:pt modelId="{F4EDB5F1-3202-4D99-B446-F0A19419DFE8}">
      <dgm:prSet/>
      <dgm:spPr/>
      <dgm:t>
        <a:bodyPr/>
        <a:lstStyle/>
        <a:p>
          <a:r>
            <a:rPr lang="en-GB" dirty="0"/>
            <a:t>Cadwch at y cyfrif geiriau (+/- 10%)</a:t>
          </a:r>
        </a:p>
        <a:p>
          <a:endParaRPr lang="en-US" dirty="0"/>
        </a:p>
      </dgm:t>
    </dgm:pt>
    <dgm:pt modelId="{B8F0C098-6738-43DD-9E73-797C3FAC22C8}" type="parTrans" cxnId="{2A316A44-1D07-47E6-A6F4-CF13F5C11CB1}">
      <dgm:prSet/>
      <dgm:spPr/>
      <dgm:t>
        <a:bodyPr/>
        <a:lstStyle/>
        <a:p>
          <a:endParaRPr lang="en-US"/>
        </a:p>
      </dgm:t>
    </dgm:pt>
    <dgm:pt modelId="{8E21E2CD-BCC9-4F9B-9540-989E98AD2749}" type="sibTrans" cxnId="{2A316A44-1D07-47E6-A6F4-CF13F5C11CB1}">
      <dgm:prSet/>
      <dgm:spPr/>
      <dgm:t>
        <a:bodyPr/>
        <a:lstStyle/>
        <a:p>
          <a:endParaRPr lang="en-US"/>
        </a:p>
      </dgm:t>
    </dgm:pt>
    <dgm:pt modelId="{D88A3714-CCA9-49EC-97A7-260865D74254}" type="pres">
      <dgm:prSet presAssocID="{72BF2F7B-1578-4D26-B159-CF91CE1C59E5}" presName="root" presStyleCnt="0">
        <dgm:presLayoutVars>
          <dgm:dir/>
          <dgm:resizeHandles val="exact"/>
        </dgm:presLayoutVars>
      </dgm:prSet>
      <dgm:spPr/>
    </dgm:pt>
    <dgm:pt modelId="{74BBB92A-330B-488F-A227-A8A66DCB2966}" type="pres">
      <dgm:prSet presAssocID="{7FBF028A-1156-483F-9562-B7141C252CC5}" presName="compNode" presStyleCnt="0"/>
      <dgm:spPr/>
    </dgm:pt>
    <dgm:pt modelId="{5909C2F4-BF6A-4FF4-9810-E14CEC348CAF}" type="pres">
      <dgm:prSet presAssocID="{7FBF028A-1156-483F-9562-B7141C252CC5}" presName="bgRect" presStyleLbl="bgShp" presStyleIdx="0" presStyleCnt="4" custLinFactNeighborY="13108"/>
      <dgm:spPr/>
    </dgm:pt>
    <dgm:pt modelId="{DA010095-DCFC-4DCD-9E61-C779C30B5133}" type="pres">
      <dgm:prSet presAssocID="{7FBF028A-1156-483F-9562-B7141C252CC5}" presName="iconRect" presStyleLbl="node1" presStyleIdx="0" presStyleCnt="4"/>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ument"/>
        </a:ext>
      </dgm:extLst>
    </dgm:pt>
    <dgm:pt modelId="{95BC6D53-EF1B-4D57-80F7-C39FF87B977B}" type="pres">
      <dgm:prSet presAssocID="{7FBF028A-1156-483F-9562-B7141C252CC5}" presName="spaceRect" presStyleCnt="0"/>
      <dgm:spPr/>
    </dgm:pt>
    <dgm:pt modelId="{ECF9FE16-6DFD-4D2E-BB29-CDBA553FBBF0}" type="pres">
      <dgm:prSet presAssocID="{7FBF028A-1156-483F-9562-B7141C252CC5}" presName="parTx" presStyleLbl="revTx" presStyleIdx="0" presStyleCnt="4" custLinFactNeighborX="175" custLinFactNeighborY="39786">
        <dgm:presLayoutVars>
          <dgm:chMax val="0"/>
          <dgm:chPref val="0"/>
        </dgm:presLayoutVars>
      </dgm:prSet>
      <dgm:spPr/>
    </dgm:pt>
    <dgm:pt modelId="{240298AF-1C57-481A-90F6-865BA01893DA}" type="pres">
      <dgm:prSet presAssocID="{8DA7E310-359D-4E37-80F8-4359530023C9}" presName="sibTrans" presStyleCnt="0"/>
      <dgm:spPr/>
    </dgm:pt>
    <dgm:pt modelId="{1AB65F0E-BE74-492C-A824-01149A00580D}" type="pres">
      <dgm:prSet presAssocID="{9285A022-6BBF-4800-86E3-7EA3C31539D4}" presName="compNode" presStyleCnt="0"/>
      <dgm:spPr/>
    </dgm:pt>
    <dgm:pt modelId="{07749348-DF59-4731-932E-5456FD16E417}" type="pres">
      <dgm:prSet presAssocID="{9285A022-6BBF-4800-86E3-7EA3C31539D4}" presName="bgRect" presStyleLbl="bgShp" presStyleIdx="1" presStyleCnt="4"/>
      <dgm:spPr/>
    </dgm:pt>
    <dgm:pt modelId="{9DB99F3D-2C00-4361-BFD9-2532BA7444BD}" type="pres">
      <dgm:prSet presAssocID="{9285A022-6BBF-4800-86E3-7EA3C31539D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otes"/>
        </a:ext>
      </dgm:extLst>
    </dgm:pt>
    <dgm:pt modelId="{577E957C-4382-4B5F-AC9B-7106EC05B2F9}" type="pres">
      <dgm:prSet presAssocID="{9285A022-6BBF-4800-86E3-7EA3C31539D4}" presName="spaceRect" presStyleCnt="0"/>
      <dgm:spPr/>
    </dgm:pt>
    <dgm:pt modelId="{16072248-AE71-4EEA-8121-43FAC2E331F4}" type="pres">
      <dgm:prSet presAssocID="{9285A022-6BBF-4800-86E3-7EA3C31539D4}" presName="parTx" presStyleLbl="revTx" presStyleIdx="1" presStyleCnt="4" custLinFactNeighborY="29972">
        <dgm:presLayoutVars>
          <dgm:chMax val="0"/>
          <dgm:chPref val="0"/>
        </dgm:presLayoutVars>
      </dgm:prSet>
      <dgm:spPr/>
    </dgm:pt>
    <dgm:pt modelId="{AD0C3166-FD69-479E-9D84-178116D07949}" type="pres">
      <dgm:prSet presAssocID="{088D4EE6-CD8B-4CDC-95CD-5768AC78DA05}" presName="sibTrans" presStyleCnt="0"/>
      <dgm:spPr/>
    </dgm:pt>
    <dgm:pt modelId="{0F910EDC-FEE4-4DA3-A6E9-ECE24E5FAC2C}" type="pres">
      <dgm:prSet presAssocID="{EA441BFC-112B-4BDC-8A72-DE550BBFBECC}" presName="compNode" presStyleCnt="0"/>
      <dgm:spPr/>
    </dgm:pt>
    <dgm:pt modelId="{686039DE-5183-4BE5-A6E2-9F49603D3F36}" type="pres">
      <dgm:prSet presAssocID="{EA441BFC-112B-4BDC-8A72-DE550BBFBECC}" presName="bgRect" presStyleLbl="bgShp" presStyleIdx="2" presStyleCnt="4"/>
      <dgm:spPr/>
    </dgm:pt>
    <dgm:pt modelId="{54CBF373-7372-448E-954E-E62F81AE9FFF}" type="pres">
      <dgm:prSet presAssocID="{EA441BFC-112B-4BDC-8A72-DE550BBFBEC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4D65B881-32AF-4893-82C0-A056621C2209}" type="pres">
      <dgm:prSet presAssocID="{EA441BFC-112B-4BDC-8A72-DE550BBFBECC}" presName="spaceRect" presStyleCnt="0"/>
      <dgm:spPr/>
    </dgm:pt>
    <dgm:pt modelId="{53B0B1C7-4943-4444-808A-77281EE52908}" type="pres">
      <dgm:prSet presAssocID="{EA441BFC-112B-4BDC-8A72-DE550BBFBECC}" presName="parTx" presStyleLbl="revTx" presStyleIdx="2" presStyleCnt="4" custLinFactNeighborY="19893">
        <dgm:presLayoutVars>
          <dgm:chMax val="0"/>
          <dgm:chPref val="0"/>
        </dgm:presLayoutVars>
      </dgm:prSet>
      <dgm:spPr/>
    </dgm:pt>
    <dgm:pt modelId="{3D49A075-D9E1-4281-8D72-802A35DFC359}" type="pres">
      <dgm:prSet presAssocID="{5CD1B6A9-2249-4ECC-8AD6-124687797B19}" presName="sibTrans" presStyleCnt="0"/>
      <dgm:spPr/>
    </dgm:pt>
    <dgm:pt modelId="{DAE63920-AAEA-48CE-BBB2-0489DFB530CC}" type="pres">
      <dgm:prSet presAssocID="{F4EDB5F1-3202-4D99-B446-F0A19419DFE8}" presName="compNode" presStyleCnt="0"/>
      <dgm:spPr/>
    </dgm:pt>
    <dgm:pt modelId="{95B8B605-3720-486F-92FF-8BB9670A57F8}" type="pres">
      <dgm:prSet presAssocID="{F4EDB5F1-3202-4D99-B446-F0A19419DFE8}" presName="bgRect" presStyleLbl="bgShp" presStyleIdx="3" presStyleCnt="4"/>
      <dgm:spPr/>
    </dgm:pt>
    <dgm:pt modelId="{6B109F5C-75DC-4E40-A184-D050E96254FD}" type="pres">
      <dgm:prSet presAssocID="{F4EDB5F1-3202-4D99-B446-F0A19419DFE8}" presName="iconRect" presStyleLbl="node1" presStyleIdx="3" presStyleCnt="4"/>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Filter"/>
        </a:ext>
      </dgm:extLst>
    </dgm:pt>
    <dgm:pt modelId="{95FABE2A-323A-4E69-8DEC-A2FDF8162181}" type="pres">
      <dgm:prSet presAssocID="{F4EDB5F1-3202-4D99-B446-F0A19419DFE8}" presName="spaceRect" presStyleCnt="0"/>
      <dgm:spPr/>
    </dgm:pt>
    <dgm:pt modelId="{CF7E1971-8988-4834-B5B7-D3A8817020D8}" type="pres">
      <dgm:prSet presAssocID="{F4EDB5F1-3202-4D99-B446-F0A19419DFE8}" presName="parTx" presStyleLbl="revTx" presStyleIdx="3" presStyleCnt="4" custScaleX="96320" custScaleY="93358">
        <dgm:presLayoutVars>
          <dgm:chMax val="0"/>
          <dgm:chPref val="0"/>
        </dgm:presLayoutVars>
      </dgm:prSet>
      <dgm:spPr/>
    </dgm:pt>
  </dgm:ptLst>
  <dgm:cxnLst>
    <dgm:cxn modelId="{3D162A12-82CF-4E9F-81B9-2AC9C5A24303}" srcId="{72BF2F7B-1578-4D26-B159-CF91CE1C59E5}" destId="{EA441BFC-112B-4BDC-8A72-DE550BBFBECC}" srcOrd="2" destOrd="0" parTransId="{098DB9A7-5EDA-4F04-92E6-F3E463AA4BE7}" sibTransId="{5CD1B6A9-2249-4ECC-8AD6-124687797B19}"/>
    <dgm:cxn modelId="{AC8E3D2C-B3D1-499B-AA05-D710FA3AEDB9}" type="presOf" srcId="{7FBF028A-1156-483F-9562-B7141C252CC5}" destId="{ECF9FE16-6DFD-4D2E-BB29-CDBA553FBBF0}" srcOrd="0" destOrd="0" presId="urn:microsoft.com/office/officeart/2018/2/layout/IconVerticalSolidList"/>
    <dgm:cxn modelId="{B9DD2E30-535F-4D37-AC3E-6438967B52A6}" type="presOf" srcId="{9285A022-6BBF-4800-86E3-7EA3C31539D4}" destId="{16072248-AE71-4EEA-8121-43FAC2E331F4}" srcOrd="0" destOrd="0" presId="urn:microsoft.com/office/officeart/2018/2/layout/IconVerticalSolidList"/>
    <dgm:cxn modelId="{BB59703F-83ED-4982-8435-EEB0F5E2196E}" srcId="{72BF2F7B-1578-4D26-B159-CF91CE1C59E5}" destId="{9285A022-6BBF-4800-86E3-7EA3C31539D4}" srcOrd="1" destOrd="0" parTransId="{D293F4B0-5E4A-417A-BDC6-4793E4FC6AA6}" sibTransId="{088D4EE6-CD8B-4CDC-95CD-5768AC78DA05}"/>
    <dgm:cxn modelId="{2A316A44-1D07-47E6-A6F4-CF13F5C11CB1}" srcId="{72BF2F7B-1578-4D26-B159-CF91CE1C59E5}" destId="{F4EDB5F1-3202-4D99-B446-F0A19419DFE8}" srcOrd="3" destOrd="0" parTransId="{B8F0C098-6738-43DD-9E73-797C3FAC22C8}" sibTransId="{8E21E2CD-BCC9-4F9B-9540-989E98AD2749}"/>
    <dgm:cxn modelId="{47C5A97B-6CF1-427E-A949-1B60A14D5AEF}" type="presOf" srcId="{EA441BFC-112B-4BDC-8A72-DE550BBFBECC}" destId="{53B0B1C7-4943-4444-808A-77281EE52908}" srcOrd="0" destOrd="0" presId="urn:microsoft.com/office/officeart/2018/2/layout/IconVerticalSolidList"/>
    <dgm:cxn modelId="{EA567087-84F4-49C4-9017-9DC12467CCC0}" type="presOf" srcId="{72BF2F7B-1578-4D26-B159-CF91CE1C59E5}" destId="{D88A3714-CCA9-49EC-97A7-260865D74254}" srcOrd="0" destOrd="0" presId="urn:microsoft.com/office/officeart/2018/2/layout/IconVerticalSolidList"/>
    <dgm:cxn modelId="{8273B2CF-577A-4584-9326-77A1B7F28814}" type="presOf" srcId="{F4EDB5F1-3202-4D99-B446-F0A19419DFE8}" destId="{CF7E1971-8988-4834-B5B7-D3A8817020D8}" srcOrd="0" destOrd="0" presId="urn:microsoft.com/office/officeart/2018/2/layout/IconVerticalSolidList"/>
    <dgm:cxn modelId="{5CC4DEF3-C9C2-4497-BE42-ABFA196E72E5}" srcId="{72BF2F7B-1578-4D26-B159-CF91CE1C59E5}" destId="{7FBF028A-1156-483F-9562-B7141C252CC5}" srcOrd="0" destOrd="0" parTransId="{08D26E7E-2487-4101-B362-0A94761B96BF}" sibTransId="{8DA7E310-359D-4E37-80F8-4359530023C9}"/>
    <dgm:cxn modelId="{EB187151-6DEE-4442-81AA-D0E1C4502B61}" type="presParOf" srcId="{D88A3714-CCA9-49EC-97A7-260865D74254}" destId="{74BBB92A-330B-488F-A227-A8A66DCB2966}" srcOrd="0" destOrd="0" presId="urn:microsoft.com/office/officeart/2018/2/layout/IconVerticalSolidList"/>
    <dgm:cxn modelId="{68802602-853C-48B2-A6DA-288D3FFE7E7F}" type="presParOf" srcId="{74BBB92A-330B-488F-A227-A8A66DCB2966}" destId="{5909C2F4-BF6A-4FF4-9810-E14CEC348CAF}" srcOrd="0" destOrd="0" presId="urn:microsoft.com/office/officeart/2018/2/layout/IconVerticalSolidList"/>
    <dgm:cxn modelId="{1C50B54F-1456-4DD3-B611-0D1AE73A7DA0}" type="presParOf" srcId="{74BBB92A-330B-488F-A227-A8A66DCB2966}" destId="{DA010095-DCFC-4DCD-9E61-C779C30B5133}" srcOrd="1" destOrd="0" presId="urn:microsoft.com/office/officeart/2018/2/layout/IconVerticalSolidList"/>
    <dgm:cxn modelId="{8C72E0B7-677A-4148-B3F9-5B0BD2D767EB}" type="presParOf" srcId="{74BBB92A-330B-488F-A227-A8A66DCB2966}" destId="{95BC6D53-EF1B-4D57-80F7-C39FF87B977B}" srcOrd="2" destOrd="0" presId="urn:microsoft.com/office/officeart/2018/2/layout/IconVerticalSolidList"/>
    <dgm:cxn modelId="{97AF655A-A1C5-4791-9E4D-2459FD6405AD}" type="presParOf" srcId="{74BBB92A-330B-488F-A227-A8A66DCB2966}" destId="{ECF9FE16-6DFD-4D2E-BB29-CDBA553FBBF0}" srcOrd="3" destOrd="0" presId="urn:microsoft.com/office/officeart/2018/2/layout/IconVerticalSolidList"/>
    <dgm:cxn modelId="{925F968A-DD72-4B20-B48F-0FD25D603099}" type="presParOf" srcId="{D88A3714-CCA9-49EC-97A7-260865D74254}" destId="{240298AF-1C57-481A-90F6-865BA01893DA}" srcOrd="1" destOrd="0" presId="urn:microsoft.com/office/officeart/2018/2/layout/IconVerticalSolidList"/>
    <dgm:cxn modelId="{6DDD2AFB-EE7C-4AA2-B38A-7E3AA706746B}" type="presParOf" srcId="{D88A3714-CCA9-49EC-97A7-260865D74254}" destId="{1AB65F0E-BE74-492C-A824-01149A00580D}" srcOrd="2" destOrd="0" presId="urn:microsoft.com/office/officeart/2018/2/layout/IconVerticalSolidList"/>
    <dgm:cxn modelId="{C662504E-6B50-48C6-AE19-6182AFFA3CF1}" type="presParOf" srcId="{1AB65F0E-BE74-492C-A824-01149A00580D}" destId="{07749348-DF59-4731-932E-5456FD16E417}" srcOrd="0" destOrd="0" presId="urn:microsoft.com/office/officeart/2018/2/layout/IconVerticalSolidList"/>
    <dgm:cxn modelId="{0D85DDA5-DBF0-48A9-939E-A8D7F2236454}" type="presParOf" srcId="{1AB65F0E-BE74-492C-A824-01149A00580D}" destId="{9DB99F3D-2C00-4361-BFD9-2532BA7444BD}" srcOrd="1" destOrd="0" presId="urn:microsoft.com/office/officeart/2018/2/layout/IconVerticalSolidList"/>
    <dgm:cxn modelId="{5BB1C8A0-C0B0-48E9-8EEE-756C5DEE5F23}" type="presParOf" srcId="{1AB65F0E-BE74-492C-A824-01149A00580D}" destId="{577E957C-4382-4B5F-AC9B-7106EC05B2F9}" srcOrd="2" destOrd="0" presId="urn:microsoft.com/office/officeart/2018/2/layout/IconVerticalSolidList"/>
    <dgm:cxn modelId="{77C97060-59EC-471C-BBE3-CA77B19DA157}" type="presParOf" srcId="{1AB65F0E-BE74-492C-A824-01149A00580D}" destId="{16072248-AE71-4EEA-8121-43FAC2E331F4}" srcOrd="3" destOrd="0" presId="urn:microsoft.com/office/officeart/2018/2/layout/IconVerticalSolidList"/>
    <dgm:cxn modelId="{9863F364-A4AE-4B68-8E4D-B2610C767AD0}" type="presParOf" srcId="{D88A3714-CCA9-49EC-97A7-260865D74254}" destId="{AD0C3166-FD69-479E-9D84-178116D07949}" srcOrd="3" destOrd="0" presId="urn:microsoft.com/office/officeart/2018/2/layout/IconVerticalSolidList"/>
    <dgm:cxn modelId="{31B832C2-375A-42BD-A9C4-3114B5290DD9}" type="presParOf" srcId="{D88A3714-CCA9-49EC-97A7-260865D74254}" destId="{0F910EDC-FEE4-4DA3-A6E9-ECE24E5FAC2C}" srcOrd="4" destOrd="0" presId="urn:microsoft.com/office/officeart/2018/2/layout/IconVerticalSolidList"/>
    <dgm:cxn modelId="{687F7572-4F47-4729-979B-60AC6D14B54C}" type="presParOf" srcId="{0F910EDC-FEE4-4DA3-A6E9-ECE24E5FAC2C}" destId="{686039DE-5183-4BE5-A6E2-9F49603D3F36}" srcOrd="0" destOrd="0" presId="urn:microsoft.com/office/officeart/2018/2/layout/IconVerticalSolidList"/>
    <dgm:cxn modelId="{F28499C6-A527-4A41-BF8F-52FF921E3997}" type="presParOf" srcId="{0F910EDC-FEE4-4DA3-A6E9-ECE24E5FAC2C}" destId="{54CBF373-7372-448E-954E-E62F81AE9FFF}" srcOrd="1" destOrd="0" presId="urn:microsoft.com/office/officeart/2018/2/layout/IconVerticalSolidList"/>
    <dgm:cxn modelId="{0C1078F0-1AAC-42AD-9174-91552AC0D5E3}" type="presParOf" srcId="{0F910EDC-FEE4-4DA3-A6E9-ECE24E5FAC2C}" destId="{4D65B881-32AF-4893-82C0-A056621C2209}" srcOrd="2" destOrd="0" presId="urn:microsoft.com/office/officeart/2018/2/layout/IconVerticalSolidList"/>
    <dgm:cxn modelId="{5D2AA0BF-7FEF-4E3B-91EF-3E288C1E9F75}" type="presParOf" srcId="{0F910EDC-FEE4-4DA3-A6E9-ECE24E5FAC2C}" destId="{53B0B1C7-4943-4444-808A-77281EE52908}" srcOrd="3" destOrd="0" presId="urn:microsoft.com/office/officeart/2018/2/layout/IconVerticalSolidList"/>
    <dgm:cxn modelId="{CD461F19-9632-40C7-869D-C483F738759B}" type="presParOf" srcId="{D88A3714-CCA9-49EC-97A7-260865D74254}" destId="{3D49A075-D9E1-4281-8D72-802A35DFC359}" srcOrd="5" destOrd="0" presId="urn:microsoft.com/office/officeart/2018/2/layout/IconVerticalSolidList"/>
    <dgm:cxn modelId="{D635311B-416A-4A2D-B5AC-0735DACB5CCA}" type="presParOf" srcId="{D88A3714-CCA9-49EC-97A7-260865D74254}" destId="{DAE63920-AAEA-48CE-BBB2-0489DFB530CC}" srcOrd="6" destOrd="0" presId="urn:microsoft.com/office/officeart/2018/2/layout/IconVerticalSolidList"/>
    <dgm:cxn modelId="{1021B019-025C-4B64-BCB3-7569DEB433EB}" type="presParOf" srcId="{DAE63920-AAEA-48CE-BBB2-0489DFB530CC}" destId="{95B8B605-3720-486F-92FF-8BB9670A57F8}" srcOrd="0" destOrd="0" presId="urn:microsoft.com/office/officeart/2018/2/layout/IconVerticalSolidList"/>
    <dgm:cxn modelId="{6DFF7A56-A5C1-405D-AD71-7E0B54728D6A}" type="presParOf" srcId="{DAE63920-AAEA-48CE-BBB2-0489DFB530CC}" destId="{6B109F5C-75DC-4E40-A184-D050E96254FD}" srcOrd="1" destOrd="0" presId="urn:microsoft.com/office/officeart/2018/2/layout/IconVerticalSolidList"/>
    <dgm:cxn modelId="{07CC2A82-B7C1-45D5-BA55-B21D5DA93679}" type="presParOf" srcId="{DAE63920-AAEA-48CE-BBB2-0489DFB530CC}" destId="{95FABE2A-323A-4E69-8DEC-A2FDF8162181}" srcOrd="2" destOrd="0" presId="urn:microsoft.com/office/officeart/2018/2/layout/IconVerticalSolidList"/>
    <dgm:cxn modelId="{B53F5C64-E062-4751-86A0-4FB00CC1E27E}" type="presParOf" srcId="{DAE63920-AAEA-48CE-BBB2-0489DFB530CC}" destId="{CF7E1971-8988-4834-B5B7-D3A8817020D8}"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09D095E-BB40-47F4-A71B-D53B35022232}" type="doc">
      <dgm:prSet loTypeId="urn:microsoft.com/office/officeart/2016/7/layout/RepeatingBendingProcessNew" loCatId="process" qsTypeId="urn:microsoft.com/office/officeart/2005/8/quickstyle/simple1" qsCatId="simple" csTypeId="urn:microsoft.com/office/officeart/2005/8/colors/accent2_2" csCatId="accent2" phldr="1"/>
      <dgm:spPr/>
      <dgm:t>
        <a:bodyPr/>
        <a:lstStyle/>
        <a:p>
          <a:endParaRPr lang="en-US"/>
        </a:p>
      </dgm:t>
    </dgm:pt>
    <dgm:pt modelId="{D7898526-6C39-4880-975E-1EDBD3DDA766}">
      <dgm:prSet/>
      <dgm:spPr/>
      <dgm:t>
        <a:bodyPr/>
        <a:lstStyle/>
        <a:p>
          <a:r>
            <a:rPr lang="en-US" dirty="0"/>
            <a:t>Cydnabod pwysigrwydd adfyfyrio</a:t>
          </a:r>
        </a:p>
      </dgm:t>
    </dgm:pt>
    <dgm:pt modelId="{E1CE3CF0-9A9C-4BB5-B07A-CF0248369CCA}" type="parTrans" cxnId="{F940C543-0310-4593-BC60-A3DA5CA33A01}">
      <dgm:prSet/>
      <dgm:spPr/>
      <dgm:t>
        <a:bodyPr/>
        <a:lstStyle/>
        <a:p>
          <a:endParaRPr lang="en-US"/>
        </a:p>
      </dgm:t>
    </dgm:pt>
    <dgm:pt modelId="{0DB65DEF-0517-4C70-B411-D0EBBDA2EFB9}" type="sibTrans" cxnId="{F940C543-0310-4593-BC60-A3DA5CA33A01}">
      <dgm:prSet/>
      <dgm:spPr/>
      <dgm:t>
        <a:bodyPr/>
        <a:lstStyle/>
        <a:p>
          <a:endParaRPr lang="en-US" dirty="0"/>
        </a:p>
      </dgm:t>
    </dgm:pt>
    <dgm:pt modelId="{E2F505FB-2B5A-43C3-8C82-9F49D05306D2}">
      <dgm:prSet/>
      <dgm:spPr/>
      <dgm:t>
        <a:bodyPr/>
        <a:lstStyle/>
        <a:p>
          <a:r>
            <a:rPr lang="en-GB" dirty="0"/>
            <a:t>Canfod  model o ymarfer adfyfyriol yr ydych yn gyfforddus ag ef – bydd hyn yn amrywio ar gyfer pob unigolyn</a:t>
          </a:r>
          <a:endParaRPr lang="en-US" dirty="0"/>
        </a:p>
      </dgm:t>
    </dgm:pt>
    <dgm:pt modelId="{872B4A51-59E6-4746-9FD4-32D0C6E4B73C}" type="parTrans" cxnId="{C1895642-4E6C-4277-A650-A7195D4909D5}">
      <dgm:prSet/>
      <dgm:spPr/>
      <dgm:t>
        <a:bodyPr/>
        <a:lstStyle/>
        <a:p>
          <a:endParaRPr lang="en-US"/>
        </a:p>
      </dgm:t>
    </dgm:pt>
    <dgm:pt modelId="{D8FF8429-A53A-4D7D-9387-513DB4C65BD8}" type="sibTrans" cxnId="{C1895642-4E6C-4277-A650-A7195D4909D5}">
      <dgm:prSet/>
      <dgm:spPr/>
      <dgm:t>
        <a:bodyPr/>
        <a:lstStyle/>
        <a:p>
          <a:endParaRPr lang="en-US" dirty="0"/>
        </a:p>
      </dgm:t>
    </dgm:pt>
    <dgm:pt modelId="{98F2F2D7-342D-4D10-867F-961763488AEE}">
      <dgm:prSet/>
      <dgm:spPr/>
      <dgm:t>
        <a:bodyPr/>
        <a:lstStyle/>
        <a:p>
          <a:r>
            <a:rPr lang="en-GB" dirty="0"/>
            <a:t>Canfod "ffrind beirniadol" – a bod yn ffrind beirniadol i eraill</a:t>
          </a:r>
          <a:endParaRPr lang="en-US" dirty="0"/>
        </a:p>
      </dgm:t>
    </dgm:pt>
    <dgm:pt modelId="{A0536032-DC1C-428D-A83E-4CCDA1E6CCBB}" type="parTrans" cxnId="{E2E29A80-608D-4C43-91CD-2B6EA106EEAB}">
      <dgm:prSet/>
      <dgm:spPr/>
      <dgm:t>
        <a:bodyPr/>
        <a:lstStyle/>
        <a:p>
          <a:endParaRPr lang="en-US"/>
        </a:p>
      </dgm:t>
    </dgm:pt>
    <dgm:pt modelId="{241C9367-AE3B-4163-B3BB-EEE0AD474A66}" type="sibTrans" cxnId="{E2E29A80-608D-4C43-91CD-2B6EA106EEAB}">
      <dgm:prSet/>
      <dgm:spPr/>
      <dgm:t>
        <a:bodyPr/>
        <a:lstStyle/>
        <a:p>
          <a:endParaRPr lang="en-US" dirty="0"/>
        </a:p>
      </dgm:t>
    </dgm:pt>
    <dgm:pt modelId="{DA537AAD-041E-4638-8452-843380E0BBD1}">
      <dgm:prSet/>
      <dgm:spPr/>
      <dgm:t>
        <a:bodyPr/>
        <a:lstStyle/>
        <a:p>
          <a:r>
            <a:rPr lang="en-GB" dirty="0"/>
            <a:t>Datblygu eich ymwybyddiaeth o'r hyn sy'n effeithio ar eich gallu i adfyfyrio</a:t>
          </a:r>
          <a:endParaRPr lang="en-US" dirty="0"/>
        </a:p>
      </dgm:t>
    </dgm:pt>
    <dgm:pt modelId="{B2955F17-FC22-4943-940F-687F105B00CD}" type="parTrans" cxnId="{927FF62D-42A9-4A3F-9FFA-342FCB6710B6}">
      <dgm:prSet/>
      <dgm:spPr/>
      <dgm:t>
        <a:bodyPr/>
        <a:lstStyle/>
        <a:p>
          <a:endParaRPr lang="en-US"/>
        </a:p>
      </dgm:t>
    </dgm:pt>
    <dgm:pt modelId="{172FEE02-EE71-4480-B6F3-68F2C1E66985}" type="sibTrans" cxnId="{927FF62D-42A9-4A3F-9FFA-342FCB6710B6}">
      <dgm:prSet/>
      <dgm:spPr/>
      <dgm:t>
        <a:bodyPr/>
        <a:lstStyle/>
        <a:p>
          <a:endParaRPr lang="en-US" dirty="0"/>
        </a:p>
      </dgm:t>
    </dgm:pt>
    <dgm:pt modelId="{3044566D-373C-46D7-B523-509862F66E2B}">
      <dgm:prSet/>
      <dgm:spPr/>
      <dgm:t>
        <a:bodyPr/>
        <a:lstStyle/>
        <a:p>
          <a:r>
            <a:rPr lang="en-GB" dirty="0"/>
            <a:t>Peidiwch ag osgoi'r cwestiynau – ond yn yr un modd peidiwch ag oedi camau gweithredu</a:t>
          </a:r>
          <a:endParaRPr lang="en-US" dirty="0"/>
        </a:p>
      </dgm:t>
    </dgm:pt>
    <dgm:pt modelId="{20621AF1-E1FD-4DB6-94E6-BADCEBC3B69A}" type="parTrans" cxnId="{3A9DD37A-C593-40CB-90C4-7EC6D2FD7019}">
      <dgm:prSet/>
      <dgm:spPr/>
      <dgm:t>
        <a:bodyPr/>
        <a:lstStyle/>
        <a:p>
          <a:endParaRPr lang="en-US"/>
        </a:p>
      </dgm:t>
    </dgm:pt>
    <dgm:pt modelId="{3220D0CE-5057-4A71-85CD-938F2C32B3F2}" type="sibTrans" cxnId="{3A9DD37A-C593-40CB-90C4-7EC6D2FD7019}">
      <dgm:prSet/>
      <dgm:spPr/>
      <dgm:t>
        <a:bodyPr/>
        <a:lstStyle/>
        <a:p>
          <a:endParaRPr lang="en-US" dirty="0"/>
        </a:p>
      </dgm:t>
    </dgm:pt>
    <dgm:pt modelId="{40A67A82-9D95-4883-8AB7-934029651A63}">
      <dgm:prSet/>
      <dgm:spPr/>
      <dgm:t>
        <a:bodyPr/>
        <a:lstStyle/>
        <a:p>
          <a:r>
            <a:rPr lang="en-GB" dirty="0"/>
            <a:t>Adnabod a datblygu nodweddion ymarferydd adfyfyriol</a:t>
          </a:r>
          <a:endParaRPr lang="en-US" dirty="0"/>
        </a:p>
      </dgm:t>
    </dgm:pt>
    <dgm:pt modelId="{D4374FFB-4611-4788-9432-A40A5877BE90}" type="parTrans" cxnId="{A55D6A2A-501E-4D36-AE76-AA458208A113}">
      <dgm:prSet/>
      <dgm:spPr/>
      <dgm:t>
        <a:bodyPr/>
        <a:lstStyle/>
        <a:p>
          <a:endParaRPr lang="en-US"/>
        </a:p>
      </dgm:t>
    </dgm:pt>
    <dgm:pt modelId="{EB5CFA4D-7827-437C-8206-3AFE4DB32EE8}" type="sibTrans" cxnId="{A55D6A2A-501E-4D36-AE76-AA458208A113}">
      <dgm:prSet/>
      <dgm:spPr/>
      <dgm:t>
        <a:bodyPr/>
        <a:lstStyle/>
        <a:p>
          <a:endParaRPr lang="en-US"/>
        </a:p>
      </dgm:t>
    </dgm:pt>
    <dgm:pt modelId="{7CC0923D-A73E-425A-8400-734027770CAB}" type="pres">
      <dgm:prSet presAssocID="{409D095E-BB40-47F4-A71B-D53B35022232}" presName="Name0" presStyleCnt="0">
        <dgm:presLayoutVars>
          <dgm:dir/>
          <dgm:resizeHandles val="exact"/>
        </dgm:presLayoutVars>
      </dgm:prSet>
      <dgm:spPr/>
    </dgm:pt>
    <dgm:pt modelId="{19F7E99A-8730-4A5D-B4F4-36721F08B964}" type="pres">
      <dgm:prSet presAssocID="{D7898526-6C39-4880-975E-1EDBD3DDA766}" presName="node" presStyleLbl="node1" presStyleIdx="0" presStyleCnt="6">
        <dgm:presLayoutVars>
          <dgm:bulletEnabled val="1"/>
        </dgm:presLayoutVars>
      </dgm:prSet>
      <dgm:spPr/>
    </dgm:pt>
    <dgm:pt modelId="{10C02AAD-A8B6-4646-AE5E-166D25E4150C}" type="pres">
      <dgm:prSet presAssocID="{0DB65DEF-0517-4C70-B411-D0EBBDA2EFB9}" presName="sibTrans" presStyleLbl="sibTrans1D1" presStyleIdx="0" presStyleCnt="5"/>
      <dgm:spPr/>
    </dgm:pt>
    <dgm:pt modelId="{17440B41-E0EB-4D79-8B26-F11A611DABF7}" type="pres">
      <dgm:prSet presAssocID="{0DB65DEF-0517-4C70-B411-D0EBBDA2EFB9}" presName="connectorText" presStyleLbl="sibTrans1D1" presStyleIdx="0" presStyleCnt="5"/>
      <dgm:spPr/>
    </dgm:pt>
    <dgm:pt modelId="{EA3ABD67-AE6B-4336-BDBF-EC4352E10B91}" type="pres">
      <dgm:prSet presAssocID="{E2F505FB-2B5A-43C3-8C82-9F49D05306D2}" presName="node" presStyleLbl="node1" presStyleIdx="1" presStyleCnt="6">
        <dgm:presLayoutVars>
          <dgm:bulletEnabled val="1"/>
        </dgm:presLayoutVars>
      </dgm:prSet>
      <dgm:spPr/>
    </dgm:pt>
    <dgm:pt modelId="{E4565FC8-458D-4F52-8341-58BC19F177DD}" type="pres">
      <dgm:prSet presAssocID="{D8FF8429-A53A-4D7D-9387-513DB4C65BD8}" presName="sibTrans" presStyleLbl="sibTrans1D1" presStyleIdx="1" presStyleCnt="5"/>
      <dgm:spPr/>
    </dgm:pt>
    <dgm:pt modelId="{0EDCB7E3-631F-4D43-AB01-342A2440527B}" type="pres">
      <dgm:prSet presAssocID="{D8FF8429-A53A-4D7D-9387-513DB4C65BD8}" presName="connectorText" presStyleLbl="sibTrans1D1" presStyleIdx="1" presStyleCnt="5"/>
      <dgm:spPr/>
    </dgm:pt>
    <dgm:pt modelId="{635ED3E7-F8B4-429F-93B9-19ECF993E455}" type="pres">
      <dgm:prSet presAssocID="{98F2F2D7-342D-4D10-867F-961763488AEE}" presName="node" presStyleLbl="node1" presStyleIdx="2" presStyleCnt="6">
        <dgm:presLayoutVars>
          <dgm:bulletEnabled val="1"/>
        </dgm:presLayoutVars>
      </dgm:prSet>
      <dgm:spPr/>
    </dgm:pt>
    <dgm:pt modelId="{54E54FAC-9598-45B4-BD8A-99616A943EC6}" type="pres">
      <dgm:prSet presAssocID="{241C9367-AE3B-4163-B3BB-EEE0AD474A66}" presName="sibTrans" presStyleLbl="sibTrans1D1" presStyleIdx="2" presStyleCnt="5"/>
      <dgm:spPr/>
    </dgm:pt>
    <dgm:pt modelId="{E1EE3771-F23A-4C88-BE0C-96A54D785E1E}" type="pres">
      <dgm:prSet presAssocID="{241C9367-AE3B-4163-B3BB-EEE0AD474A66}" presName="connectorText" presStyleLbl="sibTrans1D1" presStyleIdx="2" presStyleCnt="5"/>
      <dgm:spPr/>
    </dgm:pt>
    <dgm:pt modelId="{B787B5C6-E277-4FF4-BE5D-A8430307C251}" type="pres">
      <dgm:prSet presAssocID="{DA537AAD-041E-4638-8452-843380E0BBD1}" presName="node" presStyleLbl="node1" presStyleIdx="3" presStyleCnt="6">
        <dgm:presLayoutVars>
          <dgm:bulletEnabled val="1"/>
        </dgm:presLayoutVars>
      </dgm:prSet>
      <dgm:spPr/>
    </dgm:pt>
    <dgm:pt modelId="{B763FCA9-AEB9-4644-B1CD-F95ACA07E1FA}" type="pres">
      <dgm:prSet presAssocID="{172FEE02-EE71-4480-B6F3-68F2C1E66985}" presName="sibTrans" presStyleLbl="sibTrans1D1" presStyleIdx="3" presStyleCnt="5"/>
      <dgm:spPr/>
    </dgm:pt>
    <dgm:pt modelId="{918E09CD-3244-4EC0-B820-7B5FED3DE08C}" type="pres">
      <dgm:prSet presAssocID="{172FEE02-EE71-4480-B6F3-68F2C1E66985}" presName="connectorText" presStyleLbl="sibTrans1D1" presStyleIdx="3" presStyleCnt="5"/>
      <dgm:spPr/>
    </dgm:pt>
    <dgm:pt modelId="{0E2070AB-2EE3-4DB2-B0E8-FCBA23032A3B}" type="pres">
      <dgm:prSet presAssocID="{3044566D-373C-46D7-B523-509862F66E2B}" presName="node" presStyleLbl="node1" presStyleIdx="4" presStyleCnt="6">
        <dgm:presLayoutVars>
          <dgm:bulletEnabled val="1"/>
        </dgm:presLayoutVars>
      </dgm:prSet>
      <dgm:spPr/>
    </dgm:pt>
    <dgm:pt modelId="{8E37B662-70DA-4E8E-8F0C-E38538F29753}" type="pres">
      <dgm:prSet presAssocID="{3220D0CE-5057-4A71-85CD-938F2C32B3F2}" presName="sibTrans" presStyleLbl="sibTrans1D1" presStyleIdx="4" presStyleCnt="5"/>
      <dgm:spPr/>
    </dgm:pt>
    <dgm:pt modelId="{A8DC4AA5-70AD-4263-A031-97C8569441A9}" type="pres">
      <dgm:prSet presAssocID="{3220D0CE-5057-4A71-85CD-938F2C32B3F2}" presName="connectorText" presStyleLbl="sibTrans1D1" presStyleIdx="4" presStyleCnt="5"/>
      <dgm:spPr/>
    </dgm:pt>
    <dgm:pt modelId="{3D1B88A5-036C-4D37-B039-26AC7B686BB1}" type="pres">
      <dgm:prSet presAssocID="{40A67A82-9D95-4883-8AB7-934029651A63}" presName="node" presStyleLbl="node1" presStyleIdx="5" presStyleCnt="6">
        <dgm:presLayoutVars>
          <dgm:bulletEnabled val="1"/>
        </dgm:presLayoutVars>
      </dgm:prSet>
      <dgm:spPr/>
    </dgm:pt>
  </dgm:ptLst>
  <dgm:cxnLst>
    <dgm:cxn modelId="{80D5B70B-2D96-4EFA-AB63-8F82EA45B2E9}" type="presOf" srcId="{40A67A82-9D95-4883-8AB7-934029651A63}" destId="{3D1B88A5-036C-4D37-B039-26AC7B686BB1}" srcOrd="0" destOrd="0" presId="urn:microsoft.com/office/officeart/2016/7/layout/RepeatingBendingProcessNew"/>
    <dgm:cxn modelId="{D4BDE115-A9E2-4F0F-B3C5-3BC8C023A7EB}" type="presOf" srcId="{172FEE02-EE71-4480-B6F3-68F2C1E66985}" destId="{B763FCA9-AEB9-4644-B1CD-F95ACA07E1FA}" srcOrd="0" destOrd="0" presId="urn:microsoft.com/office/officeart/2016/7/layout/RepeatingBendingProcessNew"/>
    <dgm:cxn modelId="{A55D6A2A-501E-4D36-AE76-AA458208A113}" srcId="{409D095E-BB40-47F4-A71B-D53B35022232}" destId="{40A67A82-9D95-4883-8AB7-934029651A63}" srcOrd="5" destOrd="0" parTransId="{D4374FFB-4611-4788-9432-A40A5877BE90}" sibTransId="{EB5CFA4D-7827-437C-8206-3AFE4DB32EE8}"/>
    <dgm:cxn modelId="{927FF62D-42A9-4A3F-9FFA-342FCB6710B6}" srcId="{409D095E-BB40-47F4-A71B-D53B35022232}" destId="{DA537AAD-041E-4638-8452-843380E0BBD1}" srcOrd="3" destOrd="0" parTransId="{B2955F17-FC22-4943-940F-687F105B00CD}" sibTransId="{172FEE02-EE71-4480-B6F3-68F2C1E66985}"/>
    <dgm:cxn modelId="{C1895642-4E6C-4277-A650-A7195D4909D5}" srcId="{409D095E-BB40-47F4-A71B-D53B35022232}" destId="{E2F505FB-2B5A-43C3-8C82-9F49D05306D2}" srcOrd="1" destOrd="0" parTransId="{872B4A51-59E6-4746-9FD4-32D0C6E4B73C}" sibTransId="{D8FF8429-A53A-4D7D-9387-513DB4C65BD8}"/>
    <dgm:cxn modelId="{F940C543-0310-4593-BC60-A3DA5CA33A01}" srcId="{409D095E-BB40-47F4-A71B-D53B35022232}" destId="{D7898526-6C39-4880-975E-1EDBD3DDA766}" srcOrd="0" destOrd="0" parTransId="{E1CE3CF0-9A9C-4BB5-B07A-CF0248369CCA}" sibTransId="{0DB65DEF-0517-4C70-B411-D0EBBDA2EFB9}"/>
    <dgm:cxn modelId="{0C1ED44E-54E0-4B89-8778-89F3439C7123}" type="presOf" srcId="{3044566D-373C-46D7-B523-509862F66E2B}" destId="{0E2070AB-2EE3-4DB2-B0E8-FCBA23032A3B}" srcOrd="0" destOrd="0" presId="urn:microsoft.com/office/officeart/2016/7/layout/RepeatingBendingProcessNew"/>
    <dgm:cxn modelId="{3459DB62-E16F-4778-BAEA-4DD8C660398A}" type="presOf" srcId="{0DB65DEF-0517-4C70-B411-D0EBBDA2EFB9}" destId="{17440B41-E0EB-4D79-8B26-F11A611DABF7}" srcOrd="1" destOrd="0" presId="urn:microsoft.com/office/officeart/2016/7/layout/RepeatingBendingProcessNew"/>
    <dgm:cxn modelId="{DE436765-FB95-4D5F-9AFB-2F4B878CD36A}" type="presOf" srcId="{409D095E-BB40-47F4-A71B-D53B35022232}" destId="{7CC0923D-A73E-425A-8400-734027770CAB}" srcOrd="0" destOrd="0" presId="urn:microsoft.com/office/officeart/2016/7/layout/RepeatingBendingProcessNew"/>
    <dgm:cxn modelId="{F1DB9D73-68B6-4908-95A3-06A12D69B4C3}" type="presOf" srcId="{D8FF8429-A53A-4D7D-9387-513DB4C65BD8}" destId="{E4565FC8-458D-4F52-8341-58BC19F177DD}" srcOrd="0" destOrd="0" presId="urn:microsoft.com/office/officeart/2016/7/layout/RepeatingBendingProcessNew"/>
    <dgm:cxn modelId="{3A9DD37A-C593-40CB-90C4-7EC6D2FD7019}" srcId="{409D095E-BB40-47F4-A71B-D53B35022232}" destId="{3044566D-373C-46D7-B523-509862F66E2B}" srcOrd="4" destOrd="0" parTransId="{20621AF1-E1FD-4DB6-94E6-BADCEBC3B69A}" sibTransId="{3220D0CE-5057-4A71-85CD-938F2C32B3F2}"/>
    <dgm:cxn modelId="{E2E29A80-608D-4C43-91CD-2B6EA106EEAB}" srcId="{409D095E-BB40-47F4-A71B-D53B35022232}" destId="{98F2F2D7-342D-4D10-867F-961763488AEE}" srcOrd="2" destOrd="0" parTransId="{A0536032-DC1C-428D-A83E-4CCDA1E6CCBB}" sibTransId="{241C9367-AE3B-4163-B3BB-EEE0AD474A66}"/>
    <dgm:cxn modelId="{3514E185-D37D-40AB-BC49-0767115B2280}" type="presOf" srcId="{98F2F2D7-342D-4D10-867F-961763488AEE}" destId="{635ED3E7-F8B4-429F-93B9-19ECF993E455}" srcOrd="0" destOrd="0" presId="urn:microsoft.com/office/officeart/2016/7/layout/RepeatingBendingProcessNew"/>
    <dgm:cxn modelId="{46D22891-B476-4317-A068-310CC5E6D41D}" type="presOf" srcId="{241C9367-AE3B-4163-B3BB-EEE0AD474A66}" destId="{54E54FAC-9598-45B4-BD8A-99616A943EC6}" srcOrd="0" destOrd="0" presId="urn:microsoft.com/office/officeart/2016/7/layout/RepeatingBendingProcessNew"/>
    <dgm:cxn modelId="{5F0A7197-0DB1-4063-9F7C-F8146A03EBAE}" type="presOf" srcId="{DA537AAD-041E-4638-8452-843380E0BBD1}" destId="{B787B5C6-E277-4FF4-BE5D-A8430307C251}" srcOrd="0" destOrd="0" presId="urn:microsoft.com/office/officeart/2016/7/layout/RepeatingBendingProcessNew"/>
    <dgm:cxn modelId="{82EEF1AB-B4B1-4886-A173-FD877E912FDA}" type="presOf" srcId="{D8FF8429-A53A-4D7D-9387-513DB4C65BD8}" destId="{0EDCB7E3-631F-4D43-AB01-342A2440527B}" srcOrd="1" destOrd="0" presId="urn:microsoft.com/office/officeart/2016/7/layout/RepeatingBendingProcessNew"/>
    <dgm:cxn modelId="{F9D773BB-0C4E-4EF8-8BE8-E188CE20CD28}" type="presOf" srcId="{D7898526-6C39-4880-975E-1EDBD3DDA766}" destId="{19F7E99A-8730-4A5D-B4F4-36721F08B964}" srcOrd="0" destOrd="0" presId="urn:microsoft.com/office/officeart/2016/7/layout/RepeatingBendingProcessNew"/>
    <dgm:cxn modelId="{2A1461C1-DE58-47C8-8496-5FF3DEFEA07A}" type="presOf" srcId="{172FEE02-EE71-4480-B6F3-68F2C1E66985}" destId="{918E09CD-3244-4EC0-B820-7B5FED3DE08C}" srcOrd="1" destOrd="0" presId="urn:microsoft.com/office/officeart/2016/7/layout/RepeatingBendingProcessNew"/>
    <dgm:cxn modelId="{FD94E4C9-E552-40F8-AB13-6BD225A1DF6E}" type="presOf" srcId="{0DB65DEF-0517-4C70-B411-D0EBBDA2EFB9}" destId="{10C02AAD-A8B6-4646-AE5E-166D25E4150C}" srcOrd="0" destOrd="0" presId="urn:microsoft.com/office/officeart/2016/7/layout/RepeatingBendingProcessNew"/>
    <dgm:cxn modelId="{777376D5-9603-4CC0-A056-C1D306DCF048}" type="presOf" srcId="{3220D0CE-5057-4A71-85CD-938F2C32B3F2}" destId="{8E37B662-70DA-4E8E-8F0C-E38538F29753}" srcOrd="0" destOrd="0" presId="urn:microsoft.com/office/officeart/2016/7/layout/RepeatingBendingProcessNew"/>
    <dgm:cxn modelId="{1A7867DA-B8BD-4DC3-9E72-6ADF985AA6EB}" type="presOf" srcId="{3220D0CE-5057-4A71-85CD-938F2C32B3F2}" destId="{A8DC4AA5-70AD-4263-A031-97C8569441A9}" srcOrd="1" destOrd="0" presId="urn:microsoft.com/office/officeart/2016/7/layout/RepeatingBendingProcessNew"/>
    <dgm:cxn modelId="{B2E7A9DE-AACA-455A-A956-C63F52E08745}" type="presOf" srcId="{241C9367-AE3B-4163-B3BB-EEE0AD474A66}" destId="{E1EE3771-F23A-4C88-BE0C-96A54D785E1E}" srcOrd="1" destOrd="0" presId="urn:microsoft.com/office/officeart/2016/7/layout/RepeatingBendingProcessNew"/>
    <dgm:cxn modelId="{F614AAF8-F91B-4D19-9E58-06D67E798B3C}" type="presOf" srcId="{E2F505FB-2B5A-43C3-8C82-9F49D05306D2}" destId="{EA3ABD67-AE6B-4336-BDBF-EC4352E10B91}" srcOrd="0" destOrd="0" presId="urn:microsoft.com/office/officeart/2016/7/layout/RepeatingBendingProcessNew"/>
    <dgm:cxn modelId="{1E182F8C-BBD5-45D7-A05F-880E5265F133}" type="presParOf" srcId="{7CC0923D-A73E-425A-8400-734027770CAB}" destId="{19F7E99A-8730-4A5D-B4F4-36721F08B964}" srcOrd="0" destOrd="0" presId="urn:microsoft.com/office/officeart/2016/7/layout/RepeatingBendingProcessNew"/>
    <dgm:cxn modelId="{6E23DAD6-4798-49B0-8516-1FAADE9B5571}" type="presParOf" srcId="{7CC0923D-A73E-425A-8400-734027770CAB}" destId="{10C02AAD-A8B6-4646-AE5E-166D25E4150C}" srcOrd="1" destOrd="0" presId="urn:microsoft.com/office/officeart/2016/7/layout/RepeatingBendingProcessNew"/>
    <dgm:cxn modelId="{E9B205F1-4192-41C1-AC33-DFCDD147445A}" type="presParOf" srcId="{10C02AAD-A8B6-4646-AE5E-166D25E4150C}" destId="{17440B41-E0EB-4D79-8B26-F11A611DABF7}" srcOrd="0" destOrd="0" presId="urn:microsoft.com/office/officeart/2016/7/layout/RepeatingBendingProcessNew"/>
    <dgm:cxn modelId="{61A6755C-EC18-41F5-8CD7-A20FC45376BD}" type="presParOf" srcId="{7CC0923D-A73E-425A-8400-734027770CAB}" destId="{EA3ABD67-AE6B-4336-BDBF-EC4352E10B91}" srcOrd="2" destOrd="0" presId="urn:microsoft.com/office/officeart/2016/7/layout/RepeatingBendingProcessNew"/>
    <dgm:cxn modelId="{93840D3A-CD39-496B-AB66-9F40434297D0}" type="presParOf" srcId="{7CC0923D-A73E-425A-8400-734027770CAB}" destId="{E4565FC8-458D-4F52-8341-58BC19F177DD}" srcOrd="3" destOrd="0" presId="urn:microsoft.com/office/officeart/2016/7/layout/RepeatingBendingProcessNew"/>
    <dgm:cxn modelId="{2E5BAE61-B583-483C-B188-ECF0BA802F63}" type="presParOf" srcId="{E4565FC8-458D-4F52-8341-58BC19F177DD}" destId="{0EDCB7E3-631F-4D43-AB01-342A2440527B}" srcOrd="0" destOrd="0" presId="urn:microsoft.com/office/officeart/2016/7/layout/RepeatingBendingProcessNew"/>
    <dgm:cxn modelId="{B65555C1-C958-40FE-B763-66C830CF7847}" type="presParOf" srcId="{7CC0923D-A73E-425A-8400-734027770CAB}" destId="{635ED3E7-F8B4-429F-93B9-19ECF993E455}" srcOrd="4" destOrd="0" presId="urn:microsoft.com/office/officeart/2016/7/layout/RepeatingBendingProcessNew"/>
    <dgm:cxn modelId="{FA45FA84-FD1A-4C91-8B38-45EDDD33C107}" type="presParOf" srcId="{7CC0923D-A73E-425A-8400-734027770CAB}" destId="{54E54FAC-9598-45B4-BD8A-99616A943EC6}" srcOrd="5" destOrd="0" presId="urn:microsoft.com/office/officeart/2016/7/layout/RepeatingBendingProcessNew"/>
    <dgm:cxn modelId="{F10237A0-FDA4-4806-8943-8131571A5E64}" type="presParOf" srcId="{54E54FAC-9598-45B4-BD8A-99616A943EC6}" destId="{E1EE3771-F23A-4C88-BE0C-96A54D785E1E}" srcOrd="0" destOrd="0" presId="urn:microsoft.com/office/officeart/2016/7/layout/RepeatingBendingProcessNew"/>
    <dgm:cxn modelId="{B69CEE2C-441D-4493-B41D-08824837284A}" type="presParOf" srcId="{7CC0923D-A73E-425A-8400-734027770CAB}" destId="{B787B5C6-E277-4FF4-BE5D-A8430307C251}" srcOrd="6" destOrd="0" presId="urn:microsoft.com/office/officeart/2016/7/layout/RepeatingBendingProcessNew"/>
    <dgm:cxn modelId="{59FD9A9A-0A4C-4726-82D3-9A68CA4E2F3E}" type="presParOf" srcId="{7CC0923D-A73E-425A-8400-734027770CAB}" destId="{B763FCA9-AEB9-4644-B1CD-F95ACA07E1FA}" srcOrd="7" destOrd="0" presId="urn:microsoft.com/office/officeart/2016/7/layout/RepeatingBendingProcessNew"/>
    <dgm:cxn modelId="{0E33C82F-EF80-435C-A71E-BF324305C05B}" type="presParOf" srcId="{B763FCA9-AEB9-4644-B1CD-F95ACA07E1FA}" destId="{918E09CD-3244-4EC0-B820-7B5FED3DE08C}" srcOrd="0" destOrd="0" presId="urn:microsoft.com/office/officeart/2016/7/layout/RepeatingBendingProcessNew"/>
    <dgm:cxn modelId="{4CD73B77-8156-42C3-9DA4-FA4137D78DE9}" type="presParOf" srcId="{7CC0923D-A73E-425A-8400-734027770CAB}" destId="{0E2070AB-2EE3-4DB2-B0E8-FCBA23032A3B}" srcOrd="8" destOrd="0" presId="urn:microsoft.com/office/officeart/2016/7/layout/RepeatingBendingProcessNew"/>
    <dgm:cxn modelId="{F7F61A39-8069-4E71-BF3F-A734EC70956B}" type="presParOf" srcId="{7CC0923D-A73E-425A-8400-734027770CAB}" destId="{8E37B662-70DA-4E8E-8F0C-E38538F29753}" srcOrd="9" destOrd="0" presId="urn:microsoft.com/office/officeart/2016/7/layout/RepeatingBendingProcessNew"/>
    <dgm:cxn modelId="{065D1DF3-D93C-4279-9C9B-BB2E122DB76A}" type="presParOf" srcId="{8E37B662-70DA-4E8E-8F0C-E38538F29753}" destId="{A8DC4AA5-70AD-4263-A031-97C8569441A9}" srcOrd="0" destOrd="0" presId="urn:microsoft.com/office/officeart/2016/7/layout/RepeatingBendingProcessNew"/>
    <dgm:cxn modelId="{48AA6834-5533-432D-8014-EF2CFF80C27E}" type="presParOf" srcId="{7CC0923D-A73E-425A-8400-734027770CAB}" destId="{3D1B88A5-036C-4D37-B039-26AC7B686BB1}"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43CD45-C466-4344-B157-BA8F8006B8B5}">
      <dsp:nvSpPr>
        <dsp:cNvPr id="0" name=""/>
        <dsp:cNvSpPr/>
      </dsp:nvSpPr>
      <dsp:spPr>
        <a:xfrm>
          <a:off x="0" y="25116"/>
          <a:ext cx="6589260" cy="123147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dirty="0"/>
            <a:t>Cyfrinachedd </a:t>
          </a:r>
        </a:p>
      </dsp:txBody>
      <dsp:txXfrm>
        <a:off x="60116" y="85232"/>
        <a:ext cx="6469028" cy="1111247"/>
      </dsp:txXfrm>
    </dsp:sp>
    <dsp:sp modelId="{05B7B62D-255C-9A47-9950-1CDABB300199}">
      <dsp:nvSpPr>
        <dsp:cNvPr id="0" name=""/>
        <dsp:cNvSpPr/>
      </dsp:nvSpPr>
      <dsp:spPr>
        <a:xfrm>
          <a:off x="0" y="1345876"/>
          <a:ext cx="6589260" cy="1231479"/>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dirty="0"/>
            <a:t>Parch</a:t>
          </a:r>
        </a:p>
      </dsp:txBody>
      <dsp:txXfrm>
        <a:off x="60116" y="1405992"/>
        <a:ext cx="6469028" cy="1111247"/>
      </dsp:txXfrm>
    </dsp:sp>
    <dsp:sp modelId="{9C92AD0B-DED1-B34C-A198-E22A0C364924}">
      <dsp:nvSpPr>
        <dsp:cNvPr id="0" name=""/>
        <dsp:cNvSpPr/>
      </dsp:nvSpPr>
      <dsp:spPr>
        <a:xfrm>
          <a:off x="0" y="2666636"/>
          <a:ext cx="6589260" cy="1231479"/>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dirty="0"/>
            <a:t>Un person i siarad ar y tro</a:t>
          </a:r>
        </a:p>
      </dsp:txBody>
      <dsp:txXfrm>
        <a:off x="60116" y="2726752"/>
        <a:ext cx="6469028" cy="1111247"/>
      </dsp:txXfrm>
    </dsp:sp>
    <dsp:sp modelId="{6232CD93-11E7-2241-82FC-3A4CB09C5571}">
      <dsp:nvSpPr>
        <dsp:cNvPr id="0" name=""/>
        <dsp:cNvSpPr/>
      </dsp:nvSpPr>
      <dsp:spPr>
        <a:xfrm>
          <a:off x="0" y="3987396"/>
          <a:ext cx="6589260" cy="1231479"/>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dirty="0"/>
            <a:t>Ceisiwch gyfrannu a chanolbwyntio os gwelwch yn dda</a:t>
          </a:r>
        </a:p>
      </dsp:txBody>
      <dsp:txXfrm>
        <a:off x="60116" y="4047512"/>
        <a:ext cx="6469028" cy="11112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CC77E2-D9AE-4DA6-B8BD-9CC78BC28C11}">
      <dsp:nvSpPr>
        <dsp:cNvPr id="0" name=""/>
        <dsp:cNvSpPr/>
      </dsp:nvSpPr>
      <dsp:spPr>
        <a:xfrm>
          <a:off x="0" y="7486"/>
          <a:ext cx="10972800" cy="98338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kern="1200" dirty="0"/>
            <a:t>Gweithdy</a:t>
          </a:r>
          <a:r>
            <a:rPr lang="cy-GB" sz="4100" kern="1200" dirty="0">
              <a:latin typeface="Calibri" panose="020F0502020204030204" pitchFamily="34" charset="0"/>
              <a:ea typeface="Calibri" panose="020F0502020204030204" pitchFamily="34" charset="0"/>
              <a:cs typeface="Calibri" panose="020F0502020204030204" pitchFamily="34" charset="0"/>
            </a:rPr>
            <a:t> 1</a:t>
          </a:r>
          <a:endParaRPr lang="en-US" sz="4100" kern="1200" dirty="0"/>
        </a:p>
      </dsp:txBody>
      <dsp:txXfrm>
        <a:off x="48005" y="55491"/>
        <a:ext cx="10876790" cy="887374"/>
      </dsp:txXfrm>
    </dsp:sp>
    <dsp:sp modelId="{B041D6B0-DDE9-426A-8D23-617E80688448}">
      <dsp:nvSpPr>
        <dsp:cNvPr id="0" name=""/>
        <dsp:cNvSpPr/>
      </dsp:nvSpPr>
      <dsp:spPr>
        <a:xfrm>
          <a:off x="0" y="990871"/>
          <a:ext cx="10972800" cy="42631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8386" tIns="52070" rIns="291592" bIns="52070" numCol="1" spcCol="1270" anchor="t" anchorCtr="0">
          <a:noAutofit/>
        </a:bodyPr>
        <a:lstStyle/>
        <a:p>
          <a:pPr marL="285750" lvl="1" indent="-285750" algn="l" defTabSz="1422400">
            <a:lnSpc>
              <a:spcPct val="90000"/>
            </a:lnSpc>
            <a:spcBef>
              <a:spcPct val="0"/>
            </a:spcBef>
            <a:spcAft>
              <a:spcPct val="20000"/>
            </a:spcAft>
            <a:buChar char="•"/>
          </a:pPr>
          <a:r>
            <a:rPr lang="en-US" sz="3200" kern="1200" dirty="0"/>
            <a:t>Cyflwyniadau a gosod yr olygfa</a:t>
          </a:r>
        </a:p>
        <a:p>
          <a:pPr marL="285750" lvl="1" indent="-285750" algn="l" defTabSz="1422400">
            <a:lnSpc>
              <a:spcPct val="90000"/>
            </a:lnSpc>
            <a:spcBef>
              <a:spcPct val="0"/>
            </a:spcBef>
            <a:spcAft>
              <a:spcPct val="20000"/>
            </a:spcAft>
            <a:buChar char="•"/>
          </a:pPr>
          <a:r>
            <a:rPr lang="en-US" sz="3200" kern="1200" dirty="0"/>
            <a:t>Tasg 1 yn ofynnol i dystiolaethu ymarfer adfyfriol</a:t>
          </a:r>
        </a:p>
        <a:p>
          <a:pPr marL="285750" lvl="1" indent="-285750" algn="l" defTabSz="1422400">
            <a:lnSpc>
              <a:spcPct val="90000"/>
            </a:lnSpc>
            <a:spcBef>
              <a:spcPct val="0"/>
            </a:spcBef>
            <a:spcAft>
              <a:spcPct val="20000"/>
            </a:spcAft>
            <a:buChar char="•"/>
          </a:pPr>
          <a:r>
            <a:rPr lang="en-GB" sz="3200" kern="1200" dirty="0"/>
            <a:t>Theorïau a modelau adfyfyrio</a:t>
          </a:r>
          <a:endParaRPr lang="en-US" sz="3200" kern="1200" dirty="0"/>
        </a:p>
        <a:p>
          <a:pPr marL="285750" lvl="1" indent="-285750" algn="l" defTabSz="1422400">
            <a:lnSpc>
              <a:spcPct val="90000"/>
            </a:lnSpc>
            <a:spcBef>
              <a:spcPct val="0"/>
            </a:spcBef>
            <a:spcAft>
              <a:spcPct val="20000"/>
            </a:spcAft>
            <a:buChar char="•"/>
          </a:pPr>
          <a:r>
            <a:rPr lang="es-ES" sz="3200" kern="1200" dirty="0"/>
            <a:t>Y Portffolio: Tasg 1 rhan (a) Adolygiad Datblygiadol</a:t>
          </a:r>
          <a:endParaRPr lang="en-US" sz="3200" kern="1200" dirty="0"/>
        </a:p>
        <a:p>
          <a:pPr marL="285750" lvl="1" indent="-285750" algn="l" defTabSz="1422400">
            <a:lnSpc>
              <a:spcPct val="90000"/>
            </a:lnSpc>
            <a:spcBef>
              <a:spcPct val="0"/>
            </a:spcBef>
            <a:spcAft>
              <a:spcPct val="20000"/>
            </a:spcAft>
            <a:buChar char="•"/>
          </a:pPr>
          <a:r>
            <a:rPr lang="en-GB" sz="3200" kern="1200" dirty="0"/>
            <a:t>Canlyniadau Dysgu Gofal Cymdeithasol Cymru</a:t>
          </a:r>
          <a:endParaRPr lang="en-US" sz="3200" kern="1200" dirty="0"/>
        </a:p>
        <a:p>
          <a:pPr marL="285750" lvl="1" indent="-285750" algn="l" defTabSz="1422400">
            <a:lnSpc>
              <a:spcPct val="90000"/>
            </a:lnSpc>
            <a:spcBef>
              <a:spcPct val="0"/>
            </a:spcBef>
            <a:spcAft>
              <a:spcPct val="20000"/>
            </a:spcAft>
            <a:buChar char="•"/>
          </a:pPr>
          <a:r>
            <a:rPr lang="en-US" sz="3200" kern="1200" dirty="0"/>
            <a:t>Deallusrwydd Emosiynol</a:t>
          </a:r>
        </a:p>
        <a:p>
          <a:pPr marL="285750" lvl="1" indent="-285750" algn="l" defTabSz="1422400">
            <a:lnSpc>
              <a:spcPct val="90000"/>
            </a:lnSpc>
            <a:spcBef>
              <a:spcPct val="0"/>
            </a:spcBef>
            <a:spcAft>
              <a:spcPct val="20000"/>
            </a:spcAft>
            <a:buChar char="•"/>
          </a:pPr>
          <a:r>
            <a:rPr lang="en-US" sz="3200" kern="1200" dirty="0"/>
            <a:t>Ysgrifennu’n adfyfyriol-feirniadol  </a:t>
          </a:r>
        </a:p>
      </dsp:txBody>
      <dsp:txXfrm>
        <a:off x="0" y="990871"/>
        <a:ext cx="10972800" cy="42631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09C2F4-BF6A-4FF4-9810-E14CEC348CAF}">
      <dsp:nvSpPr>
        <dsp:cNvPr id="0" name=""/>
        <dsp:cNvSpPr/>
      </dsp:nvSpPr>
      <dsp:spPr>
        <a:xfrm>
          <a:off x="0" y="399718"/>
          <a:ext cx="10972800" cy="87201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010095-DCFC-4DCD-9E61-C779C30B5133}">
      <dsp:nvSpPr>
        <dsp:cNvPr id="0" name=""/>
        <dsp:cNvSpPr/>
      </dsp:nvSpPr>
      <dsp:spPr>
        <a:xfrm>
          <a:off x="263784" y="481618"/>
          <a:ext cx="480076" cy="479607"/>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CF9FE16-6DFD-4D2E-BB29-CDBA553FBBF0}">
      <dsp:nvSpPr>
        <dsp:cNvPr id="0" name=""/>
        <dsp:cNvSpPr/>
      </dsp:nvSpPr>
      <dsp:spPr>
        <a:xfrm>
          <a:off x="1024925" y="644494"/>
          <a:ext cx="9874625" cy="9025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517" tIns="95517" rIns="95517" bIns="95517" numCol="1" spcCol="1270" anchor="ctr" anchorCtr="0">
          <a:noAutofit/>
        </a:bodyPr>
        <a:lstStyle/>
        <a:p>
          <a:pPr marL="0" lvl="0" indent="0" algn="l" defTabSz="711200">
            <a:lnSpc>
              <a:spcPct val="90000"/>
            </a:lnSpc>
            <a:spcBef>
              <a:spcPct val="0"/>
            </a:spcBef>
            <a:spcAft>
              <a:spcPct val="35000"/>
            </a:spcAft>
            <a:buNone/>
          </a:pPr>
          <a:r>
            <a:rPr lang="en-GB" sz="1600" b="1" kern="1200" dirty="0"/>
            <a:t>Cyfrinachedd </a:t>
          </a:r>
          <a:r>
            <a:rPr lang="en-GB" sz="1600" kern="1200" dirty="0"/>
            <a:t>–</a:t>
          </a:r>
          <a:r>
            <a:rPr lang="en-GB" sz="1600" b="1" kern="1200" dirty="0"/>
            <a:t>Peidiwch</a:t>
          </a:r>
          <a:r>
            <a:rPr lang="en-GB" sz="1600" kern="1200" dirty="0"/>
            <a:t> a defnyddio llythyren nac enwau ffug wrth ddisgrifio unigolion na chynnwys gwybodaeth allai arwain at adnabod yr unigolion hynny. Cyfeiriwch at unigolion drwy ddefnyddio </a:t>
          </a:r>
          <a:r>
            <a:rPr lang="en-GB" sz="1600" b="1" kern="1200" dirty="0"/>
            <a:t>rhifau</a:t>
          </a:r>
          <a:r>
            <a:rPr lang="en-GB" sz="1600" kern="1200" dirty="0"/>
            <a:t> yn unig. </a:t>
          </a:r>
          <a:r>
            <a:rPr lang="en-GB" sz="1600" b="1" kern="1200" dirty="0"/>
            <a:t>Peidiwch </a:t>
          </a:r>
          <a:r>
            <a:rPr lang="en-GB" sz="1600" kern="1200" dirty="0"/>
            <a:t> enwi’r awdurdod lleol. </a:t>
          </a:r>
        </a:p>
        <a:p>
          <a:pPr marL="0" lvl="0" indent="0" algn="l" defTabSz="711200">
            <a:lnSpc>
              <a:spcPct val="90000"/>
            </a:lnSpc>
            <a:spcBef>
              <a:spcPct val="0"/>
            </a:spcBef>
            <a:spcAft>
              <a:spcPct val="35000"/>
            </a:spcAft>
            <a:buNone/>
          </a:pPr>
          <a:r>
            <a:rPr lang="en-GB" sz="1400" kern="1200" dirty="0"/>
            <a:t> </a:t>
          </a:r>
          <a:endParaRPr lang="en-US" sz="1400" kern="1200" dirty="0"/>
        </a:p>
      </dsp:txBody>
      <dsp:txXfrm>
        <a:off x="1024925" y="644494"/>
        <a:ext cx="9874625" cy="902526"/>
      </dsp:txXfrm>
    </dsp:sp>
    <dsp:sp modelId="{07749348-DF59-4731-932E-5456FD16E417}">
      <dsp:nvSpPr>
        <dsp:cNvPr id="0" name=""/>
        <dsp:cNvSpPr/>
      </dsp:nvSpPr>
      <dsp:spPr>
        <a:xfrm>
          <a:off x="0" y="1446820"/>
          <a:ext cx="10972800" cy="87201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B99F3D-2C00-4361-BFD9-2532BA7444BD}">
      <dsp:nvSpPr>
        <dsp:cNvPr id="0" name=""/>
        <dsp:cNvSpPr/>
      </dsp:nvSpPr>
      <dsp:spPr>
        <a:xfrm>
          <a:off x="263784" y="1643023"/>
          <a:ext cx="480076" cy="47960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6072248-AE71-4EEA-8121-43FAC2E331F4}">
      <dsp:nvSpPr>
        <dsp:cNvPr id="0" name=""/>
        <dsp:cNvSpPr/>
      </dsp:nvSpPr>
      <dsp:spPr>
        <a:xfrm>
          <a:off x="1007644" y="1717326"/>
          <a:ext cx="9874625" cy="9025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517" tIns="95517" rIns="95517" bIns="95517" numCol="1" spcCol="1270" anchor="ctr" anchorCtr="0">
          <a:noAutofit/>
        </a:bodyPr>
        <a:lstStyle/>
        <a:p>
          <a:pPr marL="0" lvl="0" indent="0" algn="l" defTabSz="711200">
            <a:lnSpc>
              <a:spcPct val="90000"/>
            </a:lnSpc>
            <a:spcBef>
              <a:spcPct val="0"/>
            </a:spcBef>
            <a:spcAft>
              <a:spcPct val="35000"/>
            </a:spcAft>
            <a:buNone/>
          </a:pPr>
          <a:r>
            <a:rPr lang="en-GB" sz="1600" b="1" kern="1200" dirty="0"/>
            <a:t>Llen-ladrad </a:t>
          </a:r>
          <a:r>
            <a:rPr lang="en-GB" sz="1600" kern="1200" dirty="0"/>
            <a:t>–wrth ei gyflwyno bydd y </a:t>
          </a:r>
          <a:r>
            <a:rPr lang="en-GB" sz="1600" kern="1200" dirty="0" err="1"/>
            <a:t>portffolio</a:t>
          </a:r>
          <a:r>
            <a:rPr lang="en-GB" sz="1600" kern="1200" dirty="0"/>
            <a:t> yn dangos cyfradd uchel o len-ladrad ac mae’r Brifysgol yn ymwybodol o hyn.</a:t>
          </a:r>
        </a:p>
        <a:p>
          <a:pPr marL="0" lvl="0" indent="0" algn="l" defTabSz="711200">
            <a:lnSpc>
              <a:spcPct val="90000"/>
            </a:lnSpc>
            <a:spcBef>
              <a:spcPct val="0"/>
            </a:spcBef>
            <a:spcAft>
              <a:spcPct val="35000"/>
            </a:spcAft>
            <a:buNone/>
          </a:pPr>
          <a:endParaRPr lang="en-US" sz="1400" kern="1200" dirty="0"/>
        </a:p>
      </dsp:txBody>
      <dsp:txXfrm>
        <a:off x="1007644" y="1717326"/>
        <a:ext cx="9874625" cy="902526"/>
      </dsp:txXfrm>
    </dsp:sp>
    <dsp:sp modelId="{686039DE-5183-4BE5-A6E2-9F49603D3F36}">
      <dsp:nvSpPr>
        <dsp:cNvPr id="0" name=""/>
        <dsp:cNvSpPr/>
      </dsp:nvSpPr>
      <dsp:spPr>
        <a:xfrm>
          <a:off x="0" y="2608226"/>
          <a:ext cx="10972800" cy="87201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CBF373-7372-448E-954E-E62F81AE9FFF}">
      <dsp:nvSpPr>
        <dsp:cNvPr id="0" name=""/>
        <dsp:cNvSpPr/>
      </dsp:nvSpPr>
      <dsp:spPr>
        <a:xfrm>
          <a:off x="263784" y="2804429"/>
          <a:ext cx="480076" cy="47960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3B0B1C7-4943-4444-808A-77281EE52908}">
      <dsp:nvSpPr>
        <dsp:cNvPr id="0" name=""/>
        <dsp:cNvSpPr/>
      </dsp:nvSpPr>
      <dsp:spPr>
        <a:xfrm>
          <a:off x="1007644" y="2787766"/>
          <a:ext cx="9874625" cy="9025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517" tIns="95517" rIns="95517" bIns="95517" numCol="1" spcCol="1270" anchor="ctr" anchorCtr="0">
          <a:noAutofit/>
        </a:bodyPr>
        <a:lstStyle/>
        <a:p>
          <a:pPr marL="0" lvl="0" indent="0" algn="l" defTabSz="711200">
            <a:lnSpc>
              <a:spcPct val="90000"/>
            </a:lnSpc>
            <a:spcBef>
              <a:spcPct val="0"/>
            </a:spcBef>
            <a:spcAft>
              <a:spcPct val="35000"/>
            </a:spcAft>
            <a:buNone/>
          </a:pPr>
          <a:r>
            <a:rPr lang="en-GB" sz="1600" kern="1200" dirty="0"/>
            <a:t>Gwnewch yn siŵr eich bod yn ateb y cwestiwn yn llawn- gwiriwch y meini prawf marcio am yr hyn sydd yn ddisgwyliedig</a:t>
          </a:r>
        </a:p>
        <a:p>
          <a:pPr marL="0" lvl="0" indent="0" algn="l" defTabSz="711200">
            <a:lnSpc>
              <a:spcPct val="90000"/>
            </a:lnSpc>
            <a:spcBef>
              <a:spcPct val="0"/>
            </a:spcBef>
            <a:spcAft>
              <a:spcPct val="35000"/>
            </a:spcAft>
            <a:buNone/>
          </a:pPr>
          <a:endParaRPr lang="en-US" sz="1400" kern="1200" dirty="0"/>
        </a:p>
      </dsp:txBody>
      <dsp:txXfrm>
        <a:off x="1007644" y="2787766"/>
        <a:ext cx="9874625" cy="902526"/>
      </dsp:txXfrm>
    </dsp:sp>
    <dsp:sp modelId="{95B8B605-3720-486F-92FF-8BB9670A57F8}">
      <dsp:nvSpPr>
        <dsp:cNvPr id="0" name=""/>
        <dsp:cNvSpPr/>
      </dsp:nvSpPr>
      <dsp:spPr>
        <a:xfrm>
          <a:off x="0" y="3769632"/>
          <a:ext cx="10972800" cy="87201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109F5C-75DC-4E40-A184-D050E96254FD}">
      <dsp:nvSpPr>
        <dsp:cNvPr id="0" name=""/>
        <dsp:cNvSpPr/>
      </dsp:nvSpPr>
      <dsp:spPr>
        <a:xfrm>
          <a:off x="263784" y="3965835"/>
          <a:ext cx="480076" cy="479607"/>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7E1971-8988-4834-B5B7-D3A8817020D8}">
      <dsp:nvSpPr>
        <dsp:cNvPr id="0" name=""/>
        <dsp:cNvSpPr/>
      </dsp:nvSpPr>
      <dsp:spPr>
        <a:xfrm>
          <a:off x="1189337" y="3799605"/>
          <a:ext cx="9511239" cy="842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517" tIns="95517" rIns="95517" bIns="95517" numCol="1" spcCol="1270" anchor="ctr" anchorCtr="0">
          <a:noAutofit/>
        </a:bodyPr>
        <a:lstStyle/>
        <a:p>
          <a:pPr marL="0" lvl="0" indent="0" algn="l" defTabSz="844550">
            <a:lnSpc>
              <a:spcPct val="90000"/>
            </a:lnSpc>
            <a:spcBef>
              <a:spcPct val="0"/>
            </a:spcBef>
            <a:spcAft>
              <a:spcPct val="35000"/>
            </a:spcAft>
            <a:buNone/>
          </a:pPr>
          <a:r>
            <a:rPr lang="en-GB" sz="1900" kern="1200" dirty="0"/>
            <a:t>Cadwch at y cyfrif geiriau (+/- 10%)</a:t>
          </a:r>
        </a:p>
        <a:p>
          <a:pPr marL="0" lvl="0" indent="0" algn="l" defTabSz="844550">
            <a:lnSpc>
              <a:spcPct val="90000"/>
            </a:lnSpc>
            <a:spcBef>
              <a:spcPct val="0"/>
            </a:spcBef>
            <a:spcAft>
              <a:spcPct val="35000"/>
            </a:spcAft>
            <a:buNone/>
          </a:pPr>
          <a:endParaRPr lang="en-US" sz="1900" kern="1200" dirty="0"/>
        </a:p>
      </dsp:txBody>
      <dsp:txXfrm>
        <a:off x="1189337" y="3799605"/>
        <a:ext cx="9511239" cy="8425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C02AAD-A8B6-4646-AE5E-166D25E4150C}">
      <dsp:nvSpPr>
        <dsp:cNvPr id="0" name=""/>
        <dsp:cNvSpPr/>
      </dsp:nvSpPr>
      <dsp:spPr>
        <a:xfrm>
          <a:off x="3291191" y="1406740"/>
          <a:ext cx="724781" cy="91440"/>
        </a:xfrm>
        <a:custGeom>
          <a:avLst/>
          <a:gdLst/>
          <a:ahLst/>
          <a:cxnLst/>
          <a:rect l="0" t="0" r="0" b="0"/>
          <a:pathLst>
            <a:path>
              <a:moveTo>
                <a:pt x="0" y="45720"/>
              </a:moveTo>
              <a:lnTo>
                <a:pt x="724781"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a:off x="3634698" y="1448683"/>
        <a:ext cx="37769" cy="7553"/>
      </dsp:txXfrm>
    </dsp:sp>
    <dsp:sp modelId="{19F7E99A-8730-4A5D-B4F4-36721F08B964}">
      <dsp:nvSpPr>
        <dsp:cNvPr id="0" name=""/>
        <dsp:cNvSpPr/>
      </dsp:nvSpPr>
      <dsp:spPr>
        <a:xfrm>
          <a:off x="8724" y="467180"/>
          <a:ext cx="3284267" cy="197056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932" tIns="168926" rIns="160932" bIns="168926" numCol="1" spcCol="1270" anchor="ctr" anchorCtr="0">
          <a:noAutofit/>
        </a:bodyPr>
        <a:lstStyle/>
        <a:p>
          <a:pPr marL="0" lvl="0" indent="0" algn="ctr" defTabSz="1022350">
            <a:lnSpc>
              <a:spcPct val="90000"/>
            </a:lnSpc>
            <a:spcBef>
              <a:spcPct val="0"/>
            </a:spcBef>
            <a:spcAft>
              <a:spcPct val="35000"/>
            </a:spcAft>
            <a:buNone/>
          </a:pPr>
          <a:r>
            <a:rPr lang="en-US" sz="2300" kern="1200" dirty="0"/>
            <a:t>Cydnabod pwysigrwydd adfyfyrio</a:t>
          </a:r>
        </a:p>
      </dsp:txBody>
      <dsp:txXfrm>
        <a:off x="8724" y="467180"/>
        <a:ext cx="3284267" cy="1970560"/>
      </dsp:txXfrm>
    </dsp:sp>
    <dsp:sp modelId="{E4565FC8-458D-4F52-8341-58BC19F177DD}">
      <dsp:nvSpPr>
        <dsp:cNvPr id="0" name=""/>
        <dsp:cNvSpPr/>
      </dsp:nvSpPr>
      <dsp:spPr>
        <a:xfrm>
          <a:off x="7330840" y="1406740"/>
          <a:ext cx="724781" cy="91440"/>
        </a:xfrm>
        <a:custGeom>
          <a:avLst/>
          <a:gdLst/>
          <a:ahLst/>
          <a:cxnLst/>
          <a:rect l="0" t="0" r="0" b="0"/>
          <a:pathLst>
            <a:path>
              <a:moveTo>
                <a:pt x="0" y="45720"/>
              </a:moveTo>
              <a:lnTo>
                <a:pt x="724781"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a:off x="7674346" y="1448683"/>
        <a:ext cx="37769" cy="7553"/>
      </dsp:txXfrm>
    </dsp:sp>
    <dsp:sp modelId="{EA3ABD67-AE6B-4336-BDBF-EC4352E10B91}">
      <dsp:nvSpPr>
        <dsp:cNvPr id="0" name=""/>
        <dsp:cNvSpPr/>
      </dsp:nvSpPr>
      <dsp:spPr>
        <a:xfrm>
          <a:off x="4048373" y="467180"/>
          <a:ext cx="3284267" cy="197056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932" tIns="168926" rIns="160932" bIns="168926" numCol="1" spcCol="1270" anchor="ctr" anchorCtr="0">
          <a:noAutofit/>
        </a:bodyPr>
        <a:lstStyle/>
        <a:p>
          <a:pPr marL="0" lvl="0" indent="0" algn="ctr" defTabSz="1022350">
            <a:lnSpc>
              <a:spcPct val="90000"/>
            </a:lnSpc>
            <a:spcBef>
              <a:spcPct val="0"/>
            </a:spcBef>
            <a:spcAft>
              <a:spcPct val="35000"/>
            </a:spcAft>
            <a:buNone/>
          </a:pPr>
          <a:r>
            <a:rPr lang="en-GB" sz="2300" kern="1200" dirty="0"/>
            <a:t>Canfod  model o ymarfer adfyfyriol yr ydych yn gyfforddus ag ef – bydd hyn yn amrywio ar gyfer pob unigolyn</a:t>
          </a:r>
          <a:endParaRPr lang="en-US" sz="2300" kern="1200" dirty="0"/>
        </a:p>
      </dsp:txBody>
      <dsp:txXfrm>
        <a:off x="4048373" y="467180"/>
        <a:ext cx="3284267" cy="1970560"/>
      </dsp:txXfrm>
    </dsp:sp>
    <dsp:sp modelId="{54E54FAC-9598-45B4-BD8A-99616A943EC6}">
      <dsp:nvSpPr>
        <dsp:cNvPr id="0" name=""/>
        <dsp:cNvSpPr/>
      </dsp:nvSpPr>
      <dsp:spPr>
        <a:xfrm>
          <a:off x="1650858" y="2435940"/>
          <a:ext cx="8079297" cy="724781"/>
        </a:xfrm>
        <a:custGeom>
          <a:avLst/>
          <a:gdLst/>
          <a:ahLst/>
          <a:cxnLst/>
          <a:rect l="0" t="0" r="0" b="0"/>
          <a:pathLst>
            <a:path>
              <a:moveTo>
                <a:pt x="8079297" y="0"/>
              </a:moveTo>
              <a:lnTo>
                <a:pt x="8079297" y="379490"/>
              </a:lnTo>
              <a:lnTo>
                <a:pt x="0" y="379490"/>
              </a:lnTo>
              <a:lnTo>
                <a:pt x="0" y="724781"/>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a:off x="5487643" y="2794554"/>
        <a:ext cx="405726" cy="7553"/>
      </dsp:txXfrm>
    </dsp:sp>
    <dsp:sp modelId="{635ED3E7-F8B4-429F-93B9-19ECF993E455}">
      <dsp:nvSpPr>
        <dsp:cNvPr id="0" name=""/>
        <dsp:cNvSpPr/>
      </dsp:nvSpPr>
      <dsp:spPr>
        <a:xfrm>
          <a:off x="8088022" y="467180"/>
          <a:ext cx="3284267" cy="197056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932" tIns="168926" rIns="160932" bIns="168926" numCol="1" spcCol="1270" anchor="ctr" anchorCtr="0">
          <a:noAutofit/>
        </a:bodyPr>
        <a:lstStyle/>
        <a:p>
          <a:pPr marL="0" lvl="0" indent="0" algn="ctr" defTabSz="1022350">
            <a:lnSpc>
              <a:spcPct val="90000"/>
            </a:lnSpc>
            <a:spcBef>
              <a:spcPct val="0"/>
            </a:spcBef>
            <a:spcAft>
              <a:spcPct val="35000"/>
            </a:spcAft>
            <a:buNone/>
          </a:pPr>
          <a:r>
            <a:rPr lang="en-GB" sz="2300" kern="1200" dirty="0"/>
            <a:t>Canfod "ffrind beirniadol" – a bod yn ffrind beirniadol i eraill</a:t>
          </a:r>
          <a:endParaRPr lang="en-US" sz="2300" kern="1200" dirty="0"/>
        </a:p>
      </dsp:txBody>
      <dsp:txXfrm>
        <a:off x="8088022" y="467180"/>
        <a:ext cx="3284267" cy="1970560"/>
      </dsp:txXfrm>
    </dsp:sp>
    <dsp:sp modelId="{B763FCA9-AEB9-4644-B1CD-F95ACA07E1FA}">
      <dsp:nvSpPr>
        <dsp:cNvPr id="0" name=""/>
        <dsp:cNvSpPr/>
      </dsp:nvSpPr>
      <dsp:spPr>
        <a:xfrm>
          <a:off x="3291191" y="4132682"/>
          <a:ext cx="724781" cy="91440"/>
        </a:xfrm>
        <a:custGeom>
          <a:avLst/>
          <a:gdLst/>
          <a:ahLst/>
          <a:cxnLst/>
          <a:rect l="0" t="0" r="0" b="0"/>
          <a:pathLst>
            <a:path>
              <a:moveTo>
                <a:pt x="0" y="45720"/>
              </a:moveTo>
              <a:lnTo>
                <a:pt x="724781"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a:off x="3634698" y="4174625"/>
        <a:ext cx="37769" cy="7553"/>
      </dsp:txXfrm>
    </dsp:sp>
    <dsp:sp modelId="{B787B5C6-E277-4FF4-BE5D-A8430307C251}">
      <dsp:nvSpPr>
        <dsp:cNvPr id="0" name=""/>
        <dsp:cNvSpPr/>
      </dsp:nvSpPr>
      <dsp:spPr>
        <a:xfrm>
          <a:off x="8724" y="3193122"/>
          <a:ext cx="3284267" cy="197056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932" tIns="168926" rIns="160932" bIns="168926" numCol="1" spcCol="1270" anchor="ctr" anchorCtr="0">
          <a:noAutofit/>
        </a:bodyPr>
        <a:lstStyle/>
        <a:p>
          <a:pPr marL="0" lvl="0" indent="0" algn="ctr" defTabSz="1022350">
            <a:lnSpc>
              <a:spcPct val="90000"/>
            </a:lnSpc>
            <a:spcBef>
              <a:spcPct val="0"/>
            </a:spcBef>
            <a:spcAft>
              <a:spcPct val="35000"/>
            </a:spcAft>
            <a:buNone/>
          </a:pPr>
          <a:r>
            <a:rPr lang="en-GB" sz="2300" kern="1200" dirty="0"/>
            <a:t>Datblygu eich ymwybyddiaeth o'r hyn sy'n effeithio ar eich gallu i adfyfyrio</a:t>
          </a:r>
          <a:endParaRPr lang="en-US" sz="2300" kern="1200" dirty="0"/>
        </a:p>
      </dsp:txBody>
      <dsp:txXfrm>
        <a:off x="8724" y="3193122"/>
        <a:ext cx="3284267" cy="1970560"/>
      </dsp:txXfrm>
    </dsp:sp>
    <dsp:sp modelId="{8E37B662-70DA-4E8E-8F0C-E38538F29753}">
      <dsp:nvSpPr>
        <dsp:cNvPr id="0" name=""/>
        <dsp:cNvSpPr/>
      </dsp:nvSpPr>
      <dsp:spPr>
        <a:xfrm>
          <a:off x="7330840" y="4132682"/>
          <a:ext cx="724781" cy="91440"/>
        </a:xfrm>
        <a:custGeom>
          <a:avLst/>
          <a:gdLst/>
          <a:ahLst/>
          <a:cxnLst/>
          <a:rect l="0" t="0" r="0" b="0"/>
          <a:pathLst>
            <a:path>
              <a:moveTo>
                <a:pt x="0" y="45720"/>
              </a:moveTo>
              <a:lnTo>
                <a:pt x="724781"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a:off x="7674346" y="4174625"/>
        <a:ext cx="37769" cy="7553"/>
      </dsp:txXfrm>
    </dsp:sp>
    <dsp:sp modelId="{0E2070AB-2EE3-4DB2-B0E8-FCBA23032A3B}">
      <dsp:nvSpPr>
        <dsp:cNvPr id="0" name=""/>
        <dsp:cNvSpPr/>
      </dsp:nvSpPr>
      <dsp:spPr>
        <a:xfrm>
          <a:off x="4048373" y="3193122"/>
          <a:ext cx="3284267" cy="197056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932" tIns="168926" rIns="160932" bIns="168926" numCol="1" spcCol="1270" anchor="ctr" anchorCtr="0">
          <a:noAutofit/>
        </a:bodyPr>
        <a:lstStyle/>
        <a:p>
          <a:pPr marL="0" lvl="0" indent="0" algn="ctr" defTabSz="1022350">
            <a:lnSpc>
              <a:spcPct val="90000"/>
            </a:lnSpc>
            <a:spcBef>
              <a:spcPct val="0"/>
            </a:spcBef>
            <a:spcAft>
              <a:spcPct val="35000"/>
            </a:spcAft>
            <a:buNone/>
          </a:pPr>
          <a:r>
            <a:rPr lang="en-GB" sz="2300" kern="1200" dirty="0"/>
            <a:t>Peidiwch ag osgoi'r cwestiynau – ond yn yr un modd peidiwch ag oedi camau gweithredu</a:t>
          </a:r>
          <a:endParaRPr lang="en-US" sz="2300" kern="1200" dirty="0"/>
        </a:p>
      </dsp:txBody>
      <dsp:txXfrm>
        <a:off x="4048373" y="3193122"/>
        <a:ext cx="3284267" cy="1970560"/>
      </dsp:txXfrm>
    </dsp:sp>
    <dsp:sp modelId="{3D1B88A5-036C-4D37-B039-26AC7B686BB1}">
      <dsp:nvSpPr>
        <dsp:cNvPr id="0" name=""/>
        <dsp:cNvSpPr/>
      </dsp:nvSpPr>
      <dsp:spPr>
        <a:xfrm>
          <a:off x="8088022" y="3193122"/>
          <a:ext cx="3284267" cy="197056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932" tIns="168926" rIns="160932" bIns="168926" numCol="1" spcCol="1270" anchor="ctr" anchorCtr="0">
          <a:noAutofit/>
        </a:bodyPr>
        <a:lstStyle/>
        <a:p>
          <a:pPr marL="0" lvl="0" indent="0" algn="ctr" defTabSz="1022350">
            <a:lnSpc>
              <a:spcPct val="90000"/>
            </a:lnSpc>
            <a:spcBef>
              <a:spcPct val="0"/>
            </a:spcBef>
            <a:spcAft>
              <a:spcPct val="35000"/>
            </a:spcAft>
            <a:buNone/>
          </a:pPr>
          <a:r>
            <a:rPr lang="en-GB" sz="2300" kern="1200" dirty="0"/>
            <a:t>Adnabod a datblygu nodweddion ymarferydd adfyfyriol</a:t>
          </a:r>
          <a:endParaRPr lang="en-US" sz="2300" kern="1200" dirty="0"/>
        </a:p>
      </dsp:txBody>
      <dsp:txXfrm>
        <a:off x="8088022" y="3193122"/>
        <a:ext cx="3284267" cy="197056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AEFD3E-650C-7840-8BD9-953CF206A188}" type="datetimeFigureOut">
              <a:rPr lang="en-US" smtClean="0"/>
              <a:t>4/24/26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81E2E3-4CAE-224F-9579-5BE56BEBD9A6}" type="slidenum">
              <a:rPr lang="en-US" smtClean="0"/>
              <a:t>‹#›</a:t>
            </a:fld>
            <a:endParaRPr lang="en-US" dirty="0"/>
          </a:p>
        </p:txBody>
      </p:sp>
    </p:spTree>
    <p:extLst>
      <p:ext uri="{BB962C8B-B14F-4D97-AF65-F5344CB8AC3E}">
        <p14:creationId xmlns:p14="http://schemas.microsoft.com/office/powerpoint/2010/main" val="342057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GB" i="0" dirty="0"/>
          </a:p>
        </p:txBody>
      </p:sp>
    </p:spTree>
    <p:extLst>
      <p:ext uri="{BB962C8B-B14F-4D97-AF65-F5344CB8AC3E}">
        <p14:creationId xmlns:p14="http://schemas.microsoft.com/office/powerpoint/2010/main" val="6408207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3</a:t>
            </a:fld>
            <a:endParaRPr lang="en-US" dirty="0"/>
          </a:p>
        </p:txBody>
      </p:sp>
    </p:spTree>
    <p:extLst>
      <p:ext uri="{BB962C8B-B14F-4D97-AF65-F5344CB8AC3E}">
        <p14:creationId xmlns:p14="http://schemas.microsoft.com/office/powerpoint/2010/main" val="18037048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b="0" i="0" u="none" strike="noStrike" kern="1200" dirty="0">
                <a:solidFill>
                  <a:schemeClr val="tx1"/>
                </a:solidFill>
                <a:effectLst/>
                <a:latin typeface="+mn-lt"/>
                <a:ea typeface="+mn-ea"/>
                <a:cs typeface="+mn-cs"/>
              </a:rPr>
              <a:t>Atgoffwch nhw fod gweithdai’n orfodol a byddant yn para drwy’r dydd. Os ydyn nhw’n gorffen yn gynnar, dyma’r amser iddyn nhw weithio ar eu portffolios.</a:t>
            </a:r>
          </a:p>
          <a:p>
            <a:r>
              <a:rPr lang="en-GB" dirty="0"/>
              <a:t>Remind them workshops are mandatory and will be all day. If they finish early this is time for them to work on their portfolios.</a:t>
            </a:r>
          </a:p>
        </p:txBody>
      </p:sp>
    </p:spTree>
    <p:extLst>
      <p:ext uri="{BB962C8B-B14F-4D97-AF65-F5344CB8AC3E}">
        <p14:creationId xmlns:p14="http://schemas.microsoft.com/office/powerpoint/2010/main" val="1406622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b="0" i="0" u="none" strike="noStrike" kern="1200" dirty="0">
                <a:solidFill>
                  <a:schemeClr val="tx1"/>
                </a:solidFill>
                <a:effectLst/>
                <a:latin typeface="+mn-lt"/>
                <a:ea typeface="+mn-ea"/>
                <a:cs typeface="+mn-cs"/>
              </a:rPr>
              <a:t>Cyflwynwch reolau sylfaenol a fydd yn berthnasol i bob gweithdy. Rownd agoriadol i ddod i adnabod ei gilydd. Disgwyliadau trafodaeth; mae gweithdai'n orfodol, dylai dysgwyr roi gwybod i'r hyfforddwr os oes ganddynt unrhyw broblemau. Cyfrinachedd – mae'n bwysig bod mewn lle cyfrinachol (o fewn terfynau) ar gyfer trafodaethau. Atgoffwch nhw i geisio peidio â chael eu denu i'r gwaith, cadwch ffonau i ffwrdd os gallant ac ati.</a:t>
            </a:r>
          </a:p>
          <a:p>
            <a:r>
              <a:rPr lang="en-GB" i="1" dirty="0"/>
              <a:t>Introduce ground rules this will apply to all workshops.</a:t>
            </a:r>
          </a:p>
          <a:p>
            <a:r>
              <a:rPr lang="en-GB" i="1" dirty="0"/>
              <a:t>Opening round to get to know each other. </a:t>
            </a:r>
          </a:p>
          <a:p>
            <a:r>
              <a:rPr lang="en-GB" i="1" dirty="0"/>
              <a:t>Discussion expectations;</a:t>
            </a:r>
            <a:r>
              <a:rPr lang="en-GB" i="1" baseline="0" dirty="0"/>
              <a:t> </a:t>
            </a:r>
            <a:r>
              <a:rPr lang="en-GB" i="1" dirty="0"/>
              <a:t>workshops</a:t>
            </a:r>
            <a:r>
              <a:rPr lang="en-GB" i="1" baseline="0" dirty="0"/>
              <a:t> are mandatory, learners to let trainer know if they are having any problems.</a:t>
            </a:r>
          </a:p>
          <a:p>
            <a:r>
              <a:rPr lang="en-GB" i="1" baseline="0" dirty="0"/>
              <a:t>Confidentiality – important to be in confidential (within limits) space for discussions.</a:t>
            </a:r>
          </a:p>
          <a:p>
            <a:r>
              <a:rPr lang="en-GB" i="1" baseline="0" dirty="0"/>
              <a:t>Remind them to try not to get drawn into work, keep phones off if they can etc. </a:t>
            </a:r>
            <a:endParaRPr lang="en-GB" i="1" dirty="0"/>
          </a:p>
          <a:p>
            <a:endParaRPr lang="en-GB" dirty="0">
              <a:solidFill>
                <a:srgbClr val="FF0000"/>
              </a:solidFill>
              <a:highlight>
                <a:srgbClr val="FFFF00"/>
              </a:highlight>
            </a:endParaRPr>
          </a:p>
        </p:txBody>
      </p:sp>
    </p:spTree>
    <p:extLst>
      <p:ext uri="{BB962C8B-B14F-4D97-AF65-F5344CB8AC3E}">
        <p14:creationId xmlns:p14="http://schemas.microsoft.com/office/powerpoint/2010/main" val="15867331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b="0" i="0" u="none" strike="noStrike" kern="1200" dirty="0">
                <a:solidFill>
                  <a:schemeClr val="tx1"/>
                </a:solidFill>
                <a:effectLst/>
                <a:latin typeface="+mn-lt"/>
                <a:ea typeface="+mn-ea"/>
                <a:cs typeface="+mn-cs"/>
              </a:rPr>
              <a:t>Atgoffwch nhw ble i ddod o hyd i ragor o wybodaeth ynghylch cyfrinachedd a llên-ladrad a'r prif bwyntiau i'w cofio ac y byddant yn colli marciau am dorri rheolau neu os yw'r toriad yn "ddifrifol" byddant yn methu a bydd yn rhaid iddynt ailgyflwyno. Eglurwch y gosb cyfrif geiriau. Llên-ladrad; mae gan y portffolio lawer iawn o gynnwys a fydd yn ymddangos ar sgôr llên-ladrad (tua 45-55%) dywedwch wrthyn nhw ein bod yn cydnabod hyn a pheidio â chynhyrfu. Atgoffwch nhw i wirio'r meini prawf gwneud. Manylion cyfrinachedd a llên-ladrad yn y llawlyfr.</a:t>
            </a:r>
          </a:p>
          <a:p>
            <a:r>
              <a:rPr lang="en-GB" dirty="0"/>
              <a:t>Remind them where to find more info re confidentiality and plagiarism and the main points to remember about and that they will lose marks for breaches or if the breach is “serios” they will fail and have to resubmit. </a:t>
            </a:r>
          </a:p>
          <a:p>
            <a:r>
              <a:rPr lang="en-GB" dirty="0"/>
              <a:t>Explain word count penalty. </a:t>
            </a:r>
          </a:p>
          <a:p>
            <a:r>
              <a:rPr lang="en-GB" dirty="0"/>
              <a:t>Plagiarism; the portfolio has a large amount of content which will come up on plagiarism score (around 45-55%) tell them we recognise this and not to panic. </a:t>
            </a:r>
          </a:p>
          <a:p>
            <a:r>
              <a:rPr lang="en-GB" dirty="0"/>
              <a:t>Remind them to check the making criteria.</a:t>
            </a:r>
          </a:p>
          <a:p>
            <a:r>
              <a:rPr lang="en-GB" dirty="0"/>
              <a:t>Confidentiality and plagiarism details in handbook.</a:t>
            </a:r>
          </a:p>
        </p:txBody>
      </p:sp>
    </p:spTree>
    <p:extLst>
      <p:ext uri="{BB962C8B-B14F-4D97-AF65-F5344CB8AC3E}">
        <p14:creationId xmlns:p14="http://schemas.microsoft.com/office/powerpoint/2010/main" val="14937984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b="0" i="0" u="none" strike="noStrike" kern="1200" dirty="0">
                <a:solidFill>
                  <a:schemeClr val="tx1"/>
                </a:solidFill>
                <a:effectLst/>
                <a:latin typeface="+mn-lt"/>
                <a:ea typeface="+mn-ea"/>
                <a:cs typeface="+mn-cs"/>
              </a:rPr>
              <a:t>Eglurwch y byddwn yn mynd dros y canlyniadau dysgu ar gyfer pob tasg ym mhob gweithdy.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Explain we will go over the learning outcomes for each task in each workshop. </a:t>
            </a:r>
          </a:p>
          <a:p>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7</a:t>
            </a:fld>
            <a:endParaRPr lang="en-US" dirty="0"/>
          </a:p>
        </p:txBody>
      </p:sp>
    </p:spTree>
    <p:extLst>
      <p:ext uri="{BB962C8B-B14F-4D97-AF65-F5344CB8AC3E}">
        <p14:creationId xmlns:p14="http://schemas.microsoft.com/office/powerpoint/2010/main" val="3513738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rtl="0"/>
            <a:r>
              <a:rPr lang="cy-GB" sz="1200" b="0" i="0" u="none" strike="noStrike" kern="1200" dirty="0">
                <a:solidFill>
                  <a:schemeClr val="tx1"/>
                </a:solidFill>
                <a:effectLst/>
                <a:latin typeface="+mn-lt"/>
                <a:ea typeface="+mn-ea"/>
                <a:cs typeface="+mn-cs"/>
              </a:rPr>
              <a:t>Heddiw, byddwn yn canolbwyntio ar dasg 1 rhan a. Bydd gweithdy 4 yn canolbwyntio ar Dasg 1 rhan b. </a:t>
            </a:r>
          </a:p>
          <a:p>
            <a:pPr rtl="0"/>
            <a:r>
              <a:rPr lang="cy-GB" sz="1200" b="0" i="0" u="none" strike="noStrike" kern="1200" dirty="0">
                <a:solidFill>
                  <a:schemeClr val="tx1"/>
                </a:solidFill>
                <a:effectLst/>
                <a:latin typeface="+mn-lt"/>
                <a:ea typeface="+mn-ea"/>
                <a:cs typeface="+mn-cs"/>
              </a:rPr>
              <a:t>Tasg 1 rhan cwestiwn yn y sleid nesaf.</a:t>
            </a:r>
          </a:p>
          <a:p>
            <a:r>
              <a:rPr lang="en-GB" b="0" i="0" baseline="0" dirty="0"/>
              <a:t>Today we are going to focus on task 1 part a. Workshop 4 will focus on Task 1 part b. </a:t>
            </a:r>
          </a:p>
          <a:p>
            <a:r>
              <a:rPr lang="en-GB" b="0" i="0" baseline="0" dirty="0"/>
              <a:t>Task 1 part a question in next slide</a:t>
            </a:r>
            <a:r>
              <a:rPr lang="en-GB" b="0" i="1" baseline="0"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a:t>Bydd</a:t>
            </a:r>
            <a:r>
              <a:rPr lang="en-GB" dirty="0"/>
              <a:t> </a:t>
            </a:r>
            <a:r>
              <a:rPr lang="en-GB" dirty="0" err="1"/>
              <a:t>angen</a:t>
            </a:r>
            <a:r>
              <a:rPr lang="en-GB" dirty="0"/>
              <a:t> </a:t>
            </a:r>
            <a:r>
              <a:rPr lang="en-GB" dirty="0" err="1"/>
              <a:t>trafod</a:t>
            </a:r>
            <a:r>
              <a:rPr lang="en-GB" dirty="0"/>
              <a:t> </a:t>
            </a:r>
            <a:r>
              <a:rPr lang="en-GB" dirty="0" err="1"/>
              <a:t>eich</a:t>
            </a:r>
            <a:r>
              <a:rPr lang="en-GB" dirty="0"/>
              <a:t> </a:t>
            </a:r>
            <a:r>
              <a:rPr lang="en-GB" dirty="0" err="1"/>
              <a:t>anghenion</a:t>
            </a:r>
            <a:r>
              <a:rPr lang="en-GB" dirty="0"/>
              <a:t> </a:t>
            </a:r>
            <a:r>
              <a:rPr lang="en-GB" dirty="0" err="1"/>
              <a:t>datblygiadol</a:t>
            </a:r>
            <a:r>
              <a:rPr lang="en-GB" dirty="0"/>
              <a:t> </a:t>
            </a:r>
            <a:r>
              <a:rPr lang="en-GB" dirty="0" err="1"/>
              <a:t>gyda'ch</a:t>
            </a:r>
            <a:r>
              <a:rPr lang="en-GB" dirty="0"/>
              <a:t> mentor a/neu </a:t>
            </a:r>
            <a:r>
              <a:rPr lang="en-GB" dirty="0" err="1"/>
              <a:t>oruchwyliwr</a:t>
            </a:r>
            <a:r>
              <a:rPr lang="en-GB" dirty="0"/>
              <a:t>/</a:t>
            </a:r>
            <a:r>
              <a:rPr lang="en-GB" dirty="0" err="1"/>
              <a:t>rheolwr</a:t>
            </a:r>
            <a:r>
              <a:rPr lang="en-GB" dirty="0"/>
              <a:t> </a:t>
            </a:r>
            <a:r>
              <a:rPr lang="en-GB" dirty="0" err="1"/>
              <a:t>llinell</a:t>
            </a:r>
            <a:r>
              <a:rPr lang="en-GB" dirty="0"/>
              <a:t>, </a:t>
            </a:r>
            <a:r>
              <a:rPr lang="en-GB" dirty="0" err="1"/>
              <a:t>fel</a:t>
            </a:r>
            <a:r>
              <a:rPr lang="en-GB" dirty="0"/>
              <a:t> </a:t>
            </a:r>
            <a:r>
              <a:rPr lang="en-GB" dirty="0" err="1"/>
              <a:t>rhan</a:t>
            </a:r>
            <a:r>
              <a:rPr lang="en-GB" dirty="0"/>
              <a:t> </a:t>
            </a:r>
            <a:r>
              <a:rPr lang="en-GB" dirty="0" err="1"/>
              <a:t>o’r</a:t>
            </a:r>
            <a:r>
              <a:rPr lang="en-GB" dirty="0"/>
              <a:t> </a:t>
            </a:r>
            <a:r>
              <a:rPr lang="en-GB" dirty="0" err="1"/>
              <a:t>cynllun</a:t>
            </a:r>
            <a:r>
              <a:rPr lang="en-GB" dirty="0"/>
              <a:t> </a:t>
            </a:r>
            <a:r>
              <a:rPr lang="en-GB" dirty="0" err="1"/>
              <a:t>personol</a:t>
            </a:r>
            <a:r>
              <a:rPr lang="en-GB" dirty="0"/>
              <a:t> Tair </a:t>
            </a:r>
            <a:r>
              <a:rPr lang="en-GB" dirty="0" err="1"/>
              <a:t>Blynedd</a:t>
            </a:r>
            <a:r>
              <a:rPr lang="en-GB" dirty="0"/>
              <a:t> </a:t>
            </a:r>
            <a:r>
              <a:rPr lang="en-GB" dirty="0" err="1"/>
              <a:t>Gyntaf</a:t>
            </a:r>
            <a:r>
              <a:rPr lang="en-GB" dirty="0"/>
              <a:t> o </a:t>
            </a:r>
            <a:r>
              <a:rPr lang="en-GB" dirty="0" err="1"/>
              <a:t>Ymarfer</a:t>
            </a:r>
            <a:r>
              <a:rPr lang="en-GB" dirty="0"/>
              <a:t>.</a:t>
            </a:r>
          </a:p>
          <a:p>
            <a:endParaRPr lang="en-GB" b="0" i="1" baseline="0" dirty="0"/>
          </a:p>
        </p:txBody>
      </p:sp>
    </p:spTree>
    <p:extLst>
      <p:ext uri="{BB962C8B-B14F-4D97-AF65-F5344CB8AC3E}">
        <p14:creationId xmlns:p14="http://schemas.microsoft.com/office/powerpoint/2010/main" val="18845464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defTabSz="942289">
              <a:defRPr/>
            </a:pPr>
            <a:br>
              <a:rPr lang="en-GB" dirty="0"/>
            </a:br>
            <a:r>
              <a:rPr lang="en-GB" sz="1200" b="0" i="0" u="none" strike="noStrike" kern="1200" dirty="0" err="1">
                <a:solidFill>
                  <a:schemeClr val="tx1"/>
                </a:solidFill>
                <a:effectLst/>
                <a:latin typeface="+mn-lt"/>
                <a:ea typeface="+mn-ea"/>
                <a:cs typeface="+mn-cs"/>
              </a:rPr>
              <a:t>Myfyrio'n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feirniadol</a:t>
            </a:r>
            <a:r>
              <a:rPr lang="en-GB" sz="1200" b="0" i="0" u="none" strike="noStrike" kern="1200" dirty="0">
                <a:solidFill>
                  <a:schemeClr val="tx1"/>
                </a:solidFill>
                <a:effectLst/>
                <a:latin typeface="+mn-lt"/>
                <a:ea typeface="+mn-ea"/>
                <a:cs typeface="+mn-cs"/>
              </a:rPr>
              <a:t> yw </a:t>
            </a:r>
            <a:r>
              <a:rPr lang="en-GB" sz="1200" b="0" i="0" u="none" strike="noStrike" kern="1200" dirty="0" err="1">
                <a:solidFill>
                  <a:schemeClr val="tx1"/>
                </a:solidFill>
                <a:effectLst/>
                <a:latin typeface="+mn-lt"/>
                <a:ea typeface="+mn-ea"/>
                <a:cs typeface="+mn-cs"/>
              </a:rPr>
              <a:t>prif</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ofyniad</a:t>
            </a:r>
            <a:r>
              <a:rPr lang="en-GB" sz="1200" b="0" i="0" u="none" strike="noStrike" kern="1200" dirty="0">
                <a:solidFill>
                  <a:schemeClr val="tx1"/>
                </a:solidFill>
                <a:effectLst/>
                <a:latin typeface="+mn-lt"/>
                <a:ea typeface="+mn-ea"/>
                <a:cs typeface="+mn-cs"/>
              </a:rPr>
              <a:t> y </a:t>
            </a:r>
            <a:r>
              <a:rPr lang="en-GB" sz="1200" b="0" i="0" u="none" strike="noStrike" kern="1200" dirty="0" err="1">
                <a:solidFill>
                  <a:schemeClr val="tx1"/>
                </a:solidFill>
                <a:effectLst/>
                <a:latin typeface="+mn-lt"/>
                <a:ea typeface="+mn-ea"/>
                <a:cs typeface="+mn-cs"/>
              </a:rPr>
              <a:t>dasg</a:t>
            </a:r>
            <a:r>
              <a:rPr lang="en-GB" sz="1200" b="0" i="0" u="none" strike="noStrike" kern="1200" dirty="0">
                <a:solidFill>
                  <a:schemeClr val="tx1"/>
                </a:solidFill>
                <a:effectLst/>
                <a:latin typeface="+mn-lt"/>
                <a:ea typeface="+mn-ea"/>
                <a:cs typeface="+mn-cs"/>
              </a:rPr>
              <a:t> ac </a:t>
            </a:r>
            <a:r>
              <a:rPr lang="en-GB" sz="1200" b="0" i="0" u="none" strike="noStrike" kern="1200" dirty="0" err="1">
                <a:solidFill>
                  <a:schemeClr val="tx1"/>
                </a:solidFill>
                <a:effectLst/>
                <a:latin typeface="+mn-lt"/>
                <a:ea typeface="+mn-ea"/>
                <a:cs typeface="+mn-cs"/>
              </a:rPr>
              <a:t>mae'n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elfen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allweddol</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o'r</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portffolio</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Rhaid</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iddynt</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ddangos</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tystiolaeth</a:t>
            </a:r>
            <a:r>
              <a:rPr lang="en-GB" sz="1200" b="0" i="0" u="none" strike="noStrike" kern="1200" dirty="0">
                <a:solidFill>
                  <a:schemeClr val="tx1"/>
                </a:solidFill>
                <a:effectLst/>
                <a:latin typeface="+mn-lt"/>
                <a:ea typeface="+mn-ea"/>
                <a:cs typeface="+mn-cs"/>
              </a:rPr>
              <a:t> o </a:t>
            </a:r>
            <a:r>
              <a:rPr lang="en-GB" sz="1200" b="0" i="0" u="none" strike="noStrike" kern="1200" dirty="0" err="1">
                <a:solidFill>
                  <a:schemeClr val="tx1"/>
                </a:solidFill>
                <a:effectLst/>
                <a:latin typeface="+mn-lt"/>
                <a:ea typeface="+mn-ea"/>
                <a:cs typeface="+mn-cs"/>
              </a:rPr>
              <a:t>ddefnyddio</a:t>
            </a:r>
            <a:r>
              <a:rPr lang="en-GB" sz="1200" b="0" i="0" u="none" strike="noStrike" kern="1200" dirty="0">
                <a:solidFill>
                  <a:schemeClr val="tx1"/>
                </a:solidFill>
                <a:effectLst/>
                <a:latin typeface="+mn-lt"/>
                <a:ea typeface="+mn-ea"/>
                <a:cs typeface="+mn-cs"/>
              </a:rPr>
              <a:t> model </a:t>
            </a:r>
            <a:r>
              <a:rPr lang="en-GB" sz="1200" b="0" i="0" u="none" strike="noStrike" kern="1200" dirty="0" err="1">
                <a:solidFill>
                  <a:schemeClr val="tx1"/>
                </a:solidFill>
                <a:effectLst/>
                <a:latin typeface="+mn-lt"/>
                <a:ea typeface="+mn-ea"/>
                <a:cs typeface="+mn-cs"/>
              </a:rPr>
              <a:t>myfyriol</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Tasg</a:t>
            </a:r>
            <a:r>
              <a:rPr lang="en-GB" sz="1200" b="0" i="0" u="none" strike="noStrike" kern="1200" dirty="0">
                <a:solidFill>
                  <a:schemeClr val="tx1"/>
                </a:solidFill>
                <a:effectLst/>
                <a:latin typeface="+mn-lt"/>
                <a:ea typeface="+mn-ea"/>
                <a:cs typeface="+mn-cs"/>
              </a:rPr>
              <a:t> 4, </a:t>
            </a:r>
            <a:r>
              <a:rPr lang="en-GB" sz="1200" b="0" i="0" u="none" strike="noStrike" kern="1200" dirty="0" err="1">
                <a:solidFill>
                  <a:schemeClr val="tx1"/>
                </a:solidFill>
                <a:effectLst/>
                <a:latin typeface="+mn-lt"/>
                <a:ea typeface="+mn-ea"/>
                <a:cs typeface="+mn-cs"/>
              </a:rPr>
              <a:t>cwestiwn</a:t>
            </a:r>
            <a:r>
              <a:rPr lang="en-GB" sz="1200" b="0" i="0" u="none" strike="noStrike" kern="1200" dirty="0">
                <a:solidFill>
                  <a:schemeClr val="tx1"/>
                </a:solidFill>
                <a:effectLst/>
                <a:latin typeface="+mn-lt"/>
                <a:ea typeface="+mn-ea"/>
                <a:cs typeface="+mn-cs"/>
              </a:rPr>
              <a:t> 1, </a:t>
            </a:r>
            <a:r>
              <a:rPr lang="en-GB" sz="1200" b="0" i="0" u="none" strike="noStrike" kern="1200" dirty="0" err="1">
                <a:solidFill>
                  <a:schemeClr val="tx1"/>
                </a:solidFill>
                <a:effectLst/>
                <a:latin typeface="+mn-lt"/>
                <a:ea typeface="+mn-ea"/>
                <a:cs typeface="+mn-cs"/>
              </a:rPr>
              <a:t>yw'r</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unig</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feysydd</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yn</a:t>
            </a:r>
            <a:r>
              <a:rPr lang="en-GB" sz="1200" b="0" i="0" u="none" strike="noStrike" kern="1200" dirty="0">
                <a:solidFill>
                  <a:schemeClr val="tx1"/>
                </a:solidFill>
                <a:effectLst/>
                <a:latin typeface="+mn-lt"/>
                <a:ea typeface="+mn-ea"/>
                <a:cs typeface="+mn-cs"/>
              </a:rPr>
              <a:t> y </a:t>
            </a:r>
            <a:r>
              <a:rPr lang="en-GB" sz="1200" b="0" i="0" u="none" strike="noStrike" kern="1200" dirty="0" err="1">
                <a:solidFill>
                  <a:schemeClr val="tx1"/>
                </a:solidFill>
                <a:effectLst/>
                <a:latin typeface="+mn-lt"/>
                <a:ea typeface="+mn-ea"/>
                <a:cs typeface="+mn-cs"/>
              </a:rPr>
              <a:t>portffolio</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nad</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ydynt</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yn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gofyn</a:t>
            </a:r>
            <a:r>
              <a:rPr lang="en-GB" sz="1200" b="0" i="0" u="none" strike="noStrike" kern="1200" dirty="0">
                <a:solidFill>
                  <a:schemeClr val="tx1"/>
                </a:solidFill>
                <a:effectLst/>
                <a:latin typeface="+mn-lt"/>
                <a:ea typeface="+mn-ea"/>
                <a:cs typeface="+mn-cs"/>
              </a:rPr>
              <a:t> am </a:t>
            </a:r>
            <a:r>
              <a:rPr lang="en-GB" sz="1200" b="0" i="0" u="none" strike="noStrike" kern="1200" dirty="0" err="1">
                <a:solidFill>
                  <a:schemeClr val="tx1"/>
                </a:solidFill>
                <a:effectLst/>
                <a:latin typeface="+mn-lt"/>
                <a:ea typeface="+mn-ea"/>
                <a:cs typeface="+mn-cs"/>
              </a:rPr>
              <a:t>fyfyrio</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Gofynnwch</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iddynt</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feddwl</a:t>
            </a:r>
            <a:r>
              <a:rPr lang="en-GB" sz="1200" b="0" i="0" u="none" strike="noStrike" kern="1200" dirty="0">
                <a:solidFill>
                  <a:schemeClr val="tx1"/>
                </a:solidFill>
                <a:effectLst/>
                <a:latin typeface="+mn-lt"/>
                <a:ea typeface="+mn-ea"/>
                <a:cs typeface="+mn-cs"/>
              </a:rPr>
              <a:t> am </a:t>
            </a:r>
            <a:r>
              <a:rPr lang="en-GB" sz="1200" b="0" i="0" u="none" strike="noStrike" kern="1200" dirty="0" err="1">
                <a:solidFill>
                  <a:schemeClr val="tx1"/>
                </a:solidFill>
                <a:effectLst/>
                <a:latin typeface="+mn-lt"/>
                <a:ea typeface="+mn-ea"/>
                <a:cs typeface="+mn-cs"/>
              </a:rPr>
              <a:t>eu</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taith</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hyd</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yn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hyn</a:t>
            </a:r>
            <a:r>
              <a:rPr lang="en-GB" sz="1200" b="0" i="0" u="none" strike="noStrike" kern="1200" dirty="0">
                <a:solidFill>
                  <a:schemeClr val="tx1"/>
                </a:solidFill>
                <a:effectLst/>
                <a:latin typeface="+mn-lt"/>
                <a:ea typeface="+mn-ea"/>
                <a:cs typeface="+mn-cs"/>
              </a:rPr>
              <a:t> o ran </a:t>
            </a:r>
            <a:r>
              <a:rPr lang="en-GB" sz="1200" b="0" i="0" u="none" strike="noStrike" kern="1200" dirty="0" err="1">
                <a:solidFill>
                  <a:schemeClr val="tx1"/>
                </a:solidFill>
                <a:effectLst/>
                <a:latin typeface="+mn-lt"/>
                <a:ea typeface="+mn-ea"/>
                <a:cs typeface="+mn-cs"/>
              </a:rPr>
              <a:t>newidiadau</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yn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eich</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swydd</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hyfforddiant</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dysgu</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ymchwil</a:t>
            </a:r>
            <a:r>
              <a:rPr lang="en-GB" sz="1200" b="0" i="0" u="none" strike="noStrike" kern="1200" dirty="0">
                <a:solidFill>
                  <a:schemeClr val="tx1"/>
                </a:solidFill>
                <a:effectLst/>
                <a:latin typeface="+mn-lt"/>
                <a:ea typeface="+mn-ea"/>
                <a:cs typeface="+mn-cs"/>
              </a:rPr>
              <a:t> a </a:t>
            </a:r>
            <a:r>
              <a:rPr lang="en-GB" sz="1200" b="0" i="0" u="none" strike="noStrike" kern="1200" dirty="0" err="1">
                <a:solidFill>
                  <a:schemeClr val="tx1"/>
                </a:solidFill>
                <a:effectLst/>
                <a:latin typeface="+mn-lt"/>
                <a:ea typeface="+mn-ea"/>
                <a:cs typeface="+mn-cs"/>
              </a:rPr>
              <a:t>datblygiad</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sydd</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wedi</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effeithio</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ar</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eu</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hymarfer</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Byddwn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yn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ymdrin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â'r</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agweddau</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hyn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drwy</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gydol</a:t>
            </a:r>
            <a:r>
              <a:rPr lang="en-GB" sz="1200" b="0" i="0" u="none" strike="noStrike" kern="1200" dirty="0">
                <a:solidFill>
                  <a:schemeClr val="tx1"/>
                </a:solidFill>
                <a:effectLst/>
                <a:latin typeface="+mn-lt"/>
                <a:ea typeface="+mn-ea"/>
                <a:cs typeface="+mn-cs"/>
              </a:rPr>
              <a:t> y </a:t>
            </a:r>
            <a:r>
              <a:rPr lang="en-GB" sz="1200" b="0" i="0" u="none" strike="noStrike" kern="1200" dirty="0" err="1">
                <a:solidFill>
                  <a:schemeClr val="tx1"/>
                </a:solidFill>
                <a:effectLst/>
                <a:latin typeface="+mn-lt"/>
                <a:ea typeface="+mn-ea"/>
                <a:cs typeface="+mn-cs"/>
              </a:rPr>
              <a:t>dydd.</a:t>
            </a:r>
            <a:r>
              <a:rPr lang="en-GB" b="1" dirty="0" err="1"/>
              <a:t>Critically</a:t>
            </a:r>
            <a:r>
              <a:rPr lang="en-GB" b="1" dirty="0"/>
              <a:t> reflect </a:t>
            </a:r>
            <a:r>
              <a:rPr lang="en-GB" dirty="0"/>
              <a:t>is the key requirement of the task  and is a key element of the portfolio. </a:t>
            </a:r>
          </a:p>
          <a:p>
            <a:pPr defTabSz="942289">
              <a:defRPr/>
            </a:pPr>
            <a:r>
              <a:rPr lang="en-GB" i="0" dirty="0"/>
              <a:t>They must evidence use of a reflective model. </a:t>
            </a:r>
          </a:p>
          <a:p>
            <a:r>
              <a:rPr lang="en-GB" i="0" dirty="0"/>
              <a:t>Task  4 question 1 is the only areas of the portfolio that do not ask for reflection. </a:t>
            </a:r>
          </a:p>
          <a:p>
            <a:r>
              <a:rPr lang="en-GB" i="0" dirty="0"/>
              <a:t>Ask them to think about their journey to date in terms of changes in your job, training, learning, research and development that has impacted on their practice. We will cover these aspects throughout the day.</a:t>
            </a:r>
            <a:endParaRPr lang="en-US" i="0" dirty="0"/>
          </a:p>
          <a:p>
            <a:pPr defTabSz="942289">
              <a:defRPr/>
            </a:pPr>
            <a:endParaRPr lang="en-US" i="0" dirty="0"/>
          </a:p>
        </p:txBody>
      </p:sp>
      <p:sp>
        <p:nvSpPr>
          <p:cNvPr id="4" name="Slide Number Placeholder 3"/>
          <p:cNvSpPr>
            <a:spLocks noGrp="1"/>
          </p:cNvSpPr>
          <p:nvPr>
            <p:ph type="sldNum" sz="quarter" idx="5"/>
          </p:nvPr>
        </p:nvSpPr>
        <p:spPr/>
        <p:txBody>
          <a:bodyPr/>
          <a:lstStyle/>
          <a:p>
            <a:fld id="{79FAF839-70AC-47E6-B12C-E3C1DC6D70E3}" type="slidenum">
              <a:rPr lang="en-GB" smtClean="0"/>
              <a:t>9</a:t>
            </a:fld>
            <a:endParaRPr lang="en-GB" dirty="0"/>
          </a:p>
        </p:txBody>
      </p:sp>
    </p:spTree>
    <p:extLst>
      <p:ext uri="{BB962C8B-B14F-4D97-AF65-F5344CB8AC3E}">
        <p14:creationId xmlns:p14="http://schemas.microsoft.com/office/powerpoint/2010/main" val="42061644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normAutofit/>
          </a:bodyPr>
          <a:lstStyle/>
          <a:p>
            <a:pPr rtl="0"/>
            <a:r>
              <a:rPr lang="cy-GB" sz="1200" b="0" i="0" u="none" strike="noStrike" kern="1200" dirty="0">
                <a:solidFill>
                  <a:schemeClr val="tx1"/>
                </a:solidFill>
                <a:effectLst/>
                <a:latin typeface="+mn-lt"/>
                <a:ea typeface="+mn-ea"/>
                <a:cs typeface="+mn-cs"/>
              </a:rPr>
              <a:t>Ymarfer 1 </a:t>
            </a:r>
          </a:p>
          <a:p>
            <a:pPr rtl="0"/>
            <a:r>
              <a:rPr lang="cy-GB" sz="1200" b="0" i="0" u="none" strike="noStrike" kern="1200" dirty="0">
                <a:solidFill>
                  <a:schemeClr val="tx1"/>
                </a:solidFill>
                <a:effectLst/>
                <a:latin typeface="+mn-lt"/>
                <a:ea typeface="+mn-ea"/>
                <a:cs typeface="+mn-cs"/>
              </a:rPr>
              <a:t>Trafodaeth grŵp mawr –- casglu ymatebion gan rai o'r grŵp – mae'r rhan fwyaf o'r portffolio yn gofyn am ysgrifennu myfyriol yn feirniadol. Nod – cysylltu ymarfer myfyriol yn feirniadol â'r portffolio. Cael y grŵp i ryngweithio.</a:t>
            </a:r>
          </a:p>
          <a:p>
            <a:r>
              <a:rPr lang="en-GB" b="1" i="1" dirty="0"/>
              <a:t>Exercise 1 </a:t>
            </a:r>
          </a:p>
          <a:p>
            <a:r>
              <a:rPr lang="en-GB" i="0" dirty="0"/>
              <a:t>Large</a:t>
            </a:r>
            <a:r>
              <a:rPr lang="en-GB" i="0" baseline="0" dirty="0"/>
              <a:t> group discussion </a:t>
            </a:r>
            <a:r>
              <a:rPr lang="en-GB" i="0" baseline="0" dirty="0">
                <a:solidFill>
                  <a:srgbClr val="92D050"/>
                </a:solidFill>
              </a:rPr>
              <a:t>–- </a:t>
            </a:r>
            <a:r>
              <a:rPr lang="en-GB" i="0" dirty="0">
                <a:solidFill>
                  <a:srgbClr val="92D050"/>
                </a:solidFill>
              </a:rPr>
              <a:t>gather responses from some of  the group </a:t>
            </a:r>
            <a:r>
              <a:rPr lang="en-GB" i="0" dirty="0"/>
              <a:t>– the majority of the portfolio requires critically reflective writing. </a:t>
            </a:r>
          </a:p>
          <a:p>
            <a:r>
              <a:rPr lang="en-GB" b="1" i="0" dirty="0"/>
              <a:t>Aim</a:t>
            </a:r>
            <a:r>
              <a:rPr lang="en-GB" i="0" dirty="0"/>
              <a:t> – to link critically reflective practice to the portfolio.</a:t>
            </a:r>
          </a:p>
          <a:p>
            <a:r>
              <a:rPr lang="en-GB" i="0" dirty="0"/>
              <a:t>To get the group interacting.</a:t>
            </a:r>
          </a:p>
          <a:p>
            <a:endParaRPr lang="en-GB" i="0" dirty="0"/>
          </a:p>
        </p:txBody>
      </p:sp>
    </p:spTree>
    <p:extLst>
      <p:ext uri="{BB962C8B-B14F-4D97-AF65-F5344CB8AC3E}">
        <p14:creationId xmlns:p14="http://schemas.microsoft.com/office/powerpoint/2010/main" val="40506019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a:t>v</a:t>
            </a:r>
            <a:r>
              <a:rPr lang="cy-GB" sz="1200" b="0" i="0" u="none" strike="noStrike" kern="1200" dirty="0">
                <a:solidFill>
                  <a:schemeClr val="tx1"/>
                </a:solidFill>
                <a:effectLst/>
                <a:latin typeface="+mn-lt"/>
                <a:ea typeface="+mn-ea"/>
                <a:cs typeface="+mn-cs"/>
              </a:rPr>
              <a:t>Nod – Crynhoi ymarfer 1.</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a:t>Aim – Sum up exercise 1. </a:t>
            </a:r>
          </a:p>
          <a:p>
            <a:endParaRPr lang="en-GB" i="0" dirty="0"/>
          </a:p>
        </p:txBody>
      </p:sp>
    </p:spTree>
    <p:extLst>
      <p:ext uri="{BB962C8B-B14F-4D97-AF65-F5344CB8AC3E}">
        <p14:creationId xmlns:p14="http://schemas.microsoft.com/office/powerpoint/2010/main" val="4845604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b="0" i="0" u="none" strike="noStrike" kern="1200" dirty="0">
                <a:solidFill>
                  <a:schemeClr val="tx1"/>
                </a:solidFill>
                <a:effectLst/>
                <a:latin typeface="+mn-lt"/>
                <a:ea typeface="+mn-ea"/>
                <a:cs typeface="+mn-cs"/>
              </a:rPr>
              <a:t>Gallant ddefnyddio'r agweddau allweddol hyn yn y tasgau yn y portffolio – edrychwch ar y rhain fel “offeryn golygu”. Atgoffwch y grŵp nad yw dweud eich bod chi'n defnyddio model yn ddigon, mae angen i'r dasg nodi model myfyrio ac yna integreiddio'r model hwn drwy gydol y dasg yn y portffolio.</a:t>
            </a:r>
          </a:p>
          <a:p>
            <a:r>
              <a:rPr lang="en-GB" i="0" dirty="0"/>
              <a:t>They can use these key aspects in the tasks within the portfolio – look to these</a:t>
            </a:r>
            <a:r>
              <a:rPr lang="en-GB" i="0" baseline="0" dirty="0"/>
              <a:t> as an “editing tool”. </a:t>
            </a:r>
          </a:p>
          <a:p>
            <a:r>
              <a:rPr lang="en-GB" i="0" baseline="0" dirty="0"/>
              <a:t>Remind group that saying you're using a model is not enough, the task needs to identify a  model of reflection and then integrated this model throughout the task within the portfolio.</a:t>
            </a:r>
          </a:p>
          <a:p>
            <a:endParaRPr lang="en-GB" i="0" baseline="0" dirty="0"/>
          </a:p>
        </p:txBody>
      </p:sp>
    </p:spTree>
    <p:extLst>
      <p:ext uri="{BB962C8B-B14F-4D97-AF65-F5344CB8AC3E}">
        <p14:creationId xmlns:p14="http://schemas.microsoft.com/office/powerpoint/2010/main" val="12524926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b="0" i="0" u="none" strike="noStrike" kern="1200" dirty="0">
                <a:solidFill>
                  <a:schemeClr val="tx1"/>
                </a:solidFill>
                <a:effectLst/>
                <a:latin typeface="+mn-lt"/>
                <a:ea typeface="+mn-ea"/>
                <a:cs typeface="+mn-cs"/>
              </a:rPr>
              <a:t>Dyma'r canlyniadau dysgu ar gyfer tasg 1, yn ddiweddarach byddwn yn edrych arnynt yn fanylach ochr yn ochr â'r meini prawf asesu.</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These are the learning outcomes for task 1, later on we will look at them in more detail along side the assessment criteria. </a:t>
            </a:r>
          </a:p>
          <a:p>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13</a:t>
            </a:fld>
            <a:endParaRPr lang="en-US" dirty="0"/>
          </a:p>
        </p:txBody>
      </p:sp>
    </p:spTree>
    <p:extLst>
      <p:ext uri="{BB962C8B-B14F-4D97-AF65-F5344CB8AC3E}">
        <p14:creationId xmlns:p14="http://schemas.microsoft.com/office/powerpoint/2010/main" val="27014238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b="0" i="0" u="none" strike="noStrike" kern="1200" dirty="0">
                <a:solidFill>
                  <a:schemeClr val="tx1"/>
                </a:solidFill>
                <a:effectLst/>
                <a:latin typeface="+mn-lt"/>
                <a:ea typeface="+mn-ea"/>
                <a:cs typeface="+mn-cs"/>
              </a:rPr>
              <a:t>Eglurwch y byddwn yn mynd ymlaen i ddadansoddi pob canlyniad dysgu yn ddiweddarach. Mae'r ychydig sleidiau nesaf yn edrych ar themâu cyffredinol i'w helpu i gwblhau'r dasg</a:t>
            </a:r>
          </a:p>
          <a:p>
            <a:r>
              <a:rPr lang="en-US" dirty="0"/>
              <a:t>Explain we will go on to break down each learning outcome later on. The next few slide look at over arching themes to help them complete the task.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rgbClr val="000000"/>
                </a:solidFill>
                <a:latin typeface="+mn-lt"/>
                <a:ea typeface="+mn-ea"/>
                <a:cs typeface="+mn-cs"/>
              </a:rPr>
              <a:t>.</a:t>
            </a:r>
          </a:p>
          <a:p>
            <a:r>
              <a:rPr lang="en-GB" sz="1200" dirty="0">
                <a:solidFill>
                  <a:srgbClr val="000000"/>
                </a:solidFill>
              </a:rPr>
              <a:t>Gweler </a:t>
            </a:r>
            <a:r>
              <a:rPr lang="en-GB" sz="1200" dirty="0" err="1">
                <a:solidFill>
                  <a:srgbClr val="000000"/>
                </a:solidFill>
              </a:rPr>
              <a:t>atodiad</a:t>
            </a:r>
            <a:r>
              <a:rPr lang="en-GB" sz="1200" dirty="0">
                <a:solidFill>
                  <a:srgbClr val="000000"/>
                </a:solidFill>
              </a:rPr>
              <a:t> 5 </a:t>
            </a:r>
            <a:r>
              <a:rPr lang="en-GB" sz="1200" dirty="0" err="1">
                <a:solidFill>
                  <a:srgbClr val="000000"/>
                </a:solidFill>
              </a:rPr>
              <a:t>o'r</a:t>
            </a:r>
            <a:r>
              <a:rPr lang="en-GB" sz="1200" dirty="0">
                <a:solidFill>
                  <a:srgbClr val="000000"/>
                </a:solidFill>
              </a:rPr>
              <a:t> llawlyfr.</a:t>
            </a:r>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14</a:t>
            </a:fld>
            <a:endParaRPr lang="en-US"/>
          </a:p>
        </p:txBody>
      </p:sp>
    </p:spTree>
    <p:extLst>
      <p:ext uri="{BB962C8B-B14F-4D97-AF65-F5344CB8AC3E}">
        <p14:creationId xmlns:p14="http://schemas.microsoft.com/office/powerpoint/2010/main" val="18647170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defTabSz="942289">
              <a:defRPr/>
            </a:pPr>
            <a:br>
              <a:rPr lang="en-GB" dirty="0"/>
            </a:br>
            <a:r>
              <a:rPr lang="en-GB" sz="1200" b="0" i="0" u="none" strike="noStrike" kern="1200" dirty="0" err="1">
                <a:solidFill>
                  <a:schemeClr val="tx1"/>
                </a:solidFill>
                <a:effectLst/>
                <a:latin typeface="+mn-lt"/>
                <a:ea typeface="+mn-ea"/>
                <a:cs typeface="+mn-cs"/>
              </a:rPr>
              <a:t>Cyswllt</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â</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chydweithio</a:t>
            </a:r>
            <a:r>
              <a:rPr lang="en-GB" sz="1200" b="0" i="0" u="none" strike="noStrike" kern="1200" dirty="0">
                <a:solidFill>
                  <a:schemeClr val="tx1"/>
                </a:solidFill>
                <a:effectLst/>
                <a:latin typeface="+mn-lt"/>
                <a:ea typeface="+mn-ea"/>
                <a:cs typeface="+mn-cs"/>
              </a:rPr>
              <a:t> a </a:t>
            </a:r>
            <a:r>
              <a:rPr lang="en-GB" sz="1200" b="0" i="0" u="none" strike="noStrike" kern="1200" dirty="0" err="1">
                <a:solidFill>
                  <a:schemeClr val="tx1"/>
                </a:solidFill>
                <a:effectLst/>
                <a:latin typeface="+mn-lt"/>
                <a:ea typeface="+mn-ea"/>
                <a:cs typeface="+mn-cs"/>
              </a:rPr>
              <a:t>datblygu</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gwydnwch</a:t>
            </a:r>
            <a:r>
              <a:rPr lang="en-GB" sz="1200" b="0" i="0" u="none" strike="noStrike" kern="1200" dirty="0">
                <a:solidFill>
                  <a:schemeClr val="tx1"/>
                </a:solidFill>
                <a:effectLst/>
                <a:latin typeface="+mn-lt"/>
                <a:ea typeface="+mn-ea"/>
                <a:cs typeface="+mn-cs"/>
              </a:rPr>
              <a:t> </a:t>
            </a:r>
          </a:p>
          <a:p>
            <a:pPr defTabSz="942289">
              <a:defRPr/>
            </a:pPr>
            <a:r>
              <a:rPr lang="en-GB" sz="1200" b="0" i="0" u="none" strike="noStrike" kern="1200" dirty="0">
                <a:solidFill>
                  <a:schemeClr val="tx1"/>
                </a:solidFill>
                <a:effectLst/>
                <a:latin typeface="+mn-lt"/>
                <a:ea typeface="+mn-ea"/>
                <a:cs typeface="+mn-cs"/>
              </a:rPr>
              <a:t>Model Salovey a Mayer (1990) </a:t>
            </a:r>
            <a:r>
              <a:rPr lang="en-GB" sz="1200" b="0" i="0" u="none" strike="noStrike" kern="1200" dirty="0" err="1">
                <a:solidFill>
                  <a:schemeClr val="tx1"/>
                </a:solidFill>
                <a:effectLst/>
                <a:latin typeface="+mn-lt"/>
                <a:ea typeface="+mn-ea"/>
                <a:cs typeface="+mn-cs"/>
              </a:rPr>
              <a:t>sy'n</a:t>
            </a:r>
            <a:r>
              <a:rPr lang="en-GB" sz="1200" b="0" i="0" u="none" strike="noStrike" kern="1200" dirty="0">
                <a:solidFill>
                  <a:schemeClr val="tx1"/>
                </a:solidFill>
                <a:effectLst/>
                <a:latin typeface="+mn-lt"/>
                <a:ea typeface="+mn-ea"/>
                <a:cs typeface="+mn-cs"/>
              </a:rPr>
              <a:t> nodi </a:t>
            </a:r>
            <a:r>
              <a:rPr lang="en-GB" sz="1200" b="0" i="0" u="none" strike="noStrike" kern="1200" dirty="0" err="1">
                <a:solidFill>
                  <a:schemeClr val="tx1"/>
                </a:solidFill>
                <a:effectLst/>
                <a:latin typeface="+mn-lt"/>
                <a:ea typeface="+mn-ea"/>
                <a:cs typeface="+mn-cs"/>
              </a:rPr>
              <a:t>pedwar</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ffactor</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gwahanol</a:t>
            </a:r>
            <a:r>
              <a:rPr lang="en-GB" sz="1200" b="0" i="0" u="none" strike="noStrike" kern="1200" dirty="0">
                <a:solidFill>
                  <a:schemeClr val="tx1"/>
                </a:solidFill>
                <a:effectLst/>
                <a:latin typeface="+mn-lt"/>
                <a:ea typeface="+mn-ea"/>
                <a:cs typeface="+mn-cs"/>
              </a:rPr>
              <a:t> o </a:t>
            </a:r>
            <a:r>
              <a:rPr lang="en-GB" sz="1200" b="0" i="0" u="none" strike="noStrike" kern="1200" dirty="0" err="1">
                <a:solidFill>
                  <a:schemeClr val="tx1"/>
                </a:solidFill>
                <a:effectLst/>
                <a:latin typeface="+mn-lt"/>
                <a:ea typeface="+mn-ea"/>
                <a:cs typeface="+mn-cs"/>
              </a:rPr>
              <a:t>ddeallusrwydd</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emosiynol</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Amlygwch</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sut</a:t>
            </a:r>
            <a:r>
              <a:rPr lang="en-GB" sz="1200" b="0" i="0" u="none" strike="noStrike" kern="1200" dirty="0">
                <a:solidFill>
                  <a:schemeClr val="tx1"/>
                </a:solidFill>
                <a:effectLst/>
                <a:latin typeface="+mn-lt"/>
                <a:ea typeface="+mn-ea"/>
                <a:cs typeface="+mn-cs"/>
              </a:rPr>
              <a:t> y </a:t>
            </a:r>
            <a:r>
              <a:rPr lang="en-GB" sz="1200" b="0" i="0" u="none" strike="noStrike" kern="1200" dirty="0" err="1">
                <a:solidFill>
                  <a:schemeClr val="tx1"/>
                </a:solidFill>
                <a:effectLst/>
                <a:latin typeface="+mn-lt"/>
                <a:ea typeface="+mn-ea"/>
                <a:cs typeface="+mn-cs"/>
              </a:rPr>
              <a:t>gallai'r</a:t>
            </a:r>
            <a:r>
              <a:rPr lang="en-GB" sz="1200" b="0" i="0" u="none" strike="noStrike" kern="1200" dirty="0">
                <a:solidFill>
                  <a:schemeClr val="tx1"/>
                </a:solidFill>
                <a:effectLst/>
                <a:latin typeface="+mn-lt"/>
                <a:ea typeface="+mn-ea"/>
                <a:cs typeface="+mn-cs"/>
              </a:rPr>
              <a:t> model </a:t>
            </a:r>
            <a:r>
              <a:rPr lang="en-GB" sz="1200" b="0" i="0" u="none" strike="noStrike" kern="1200" dirty="0" err="1">
                <a:solidFill>
                  <a:schemeClr val="tx1"/>
                </a:solidFill>
                <a:effectLst/>
                <a:latin typeface="+mn-lt"/>
                <a:ea typeface="+mn-ea"/>
                <a:cs typeface="+mn-cs"/>
              </a:rPr>
              <a:t>hwn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eu</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helpu</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i</a:t>
            </a:r>
            <a:r>
              <a:rPr lang="en-GB" sz="1200" b="0" i="0" u="none" strike="noStrike" kern="1200" dirty="0">
                <a:solidFill>
                  <a:schemeClr val="tx1"/>
                </a:solidFill>
                <a:effectLst/>
                <a:latin typeface="+mn-lt"/>
                <a:ea typeface="+mn-ea"/>
                <a:cs typeface="+mn-cs"/>
              </a:rPr>
              <a:t> nodi a </a:t>
            </a:r>
            <a:r>
              <a:rPr lang="en-GB" sz="1200" b="0" i="0" u="none" strike="noStrike" kern="1200" dirty="0" err="1">
                <a:solidFill>
                  <a:schemeClr val="tx1"/>
                </a:solidFill>
                <a:effectLst/>
                <a:latin typeface="+mn-lt"/>
                <a:ea typeface="+mn-ea"/>
                <a:cs typeface="+mn-cs"/>
              </a:rPr>
              <a:t>thrafod</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emosiynau</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yn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eu</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hymarfer</a:t>
            </a:r>
            <a:r>
              <a:rPr lang="en-GB" sz="1200" b="0" i="0" u="none" strike="noStrike" kern="1200" dirty="0">
                <a:solidFill>
                  <a:schemeClr val="tx1"/>
                </a:solidFill>
                <a:effectLst/>
                <a:latin typeface="+mn-lt"/>
                <a:ea typeface="+mn-ea"/>
                <a:cs typeface="+mn-cs"/>
              </a:rPr>
              <a:t> (a </a:t>
            </a:r>
            <a:r>
              <a:rPr lang="en-GB" sz="1200" b="0" i="0" u="none" strike="noStrike" kern="1200" dirty="0" err="1">
                <a:solidFill>
                  <a:schemeClr val="tx1"/>
                </a:solidFill>
                <a:effectLst/>
                <a:latin typeface="+mn-lt"/>
                <a:ea typeface="+mn-ea"/>
                <a:cs typeface="+mn-cs"/>
              </a:rPr>
              <a:t>myfyrio</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ar</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ymarfer</a:t>
            </a:r>
            <a:r>
              <a:rPr lang="en-GB" sz="1200" b="0" i="0" u="none" strike="noStrike" kern="1200" dirty="0">
                <a:solidFill>
                  <a:schemeClr val="tx1"/>
                </a:solidFill>
                <a:effectLst/>
                <a:latin typeface="+mn-lt"/>
                <a:ea typeface="+mn-ea"/>
                <a:cs typeface="+mn-cs"/>
              </a:rPr>
              <a:t> o </a:t>
            </a:r>
            <a:r>
              <a:rPr lang="en-GB" sz="1200" b="0" i="0" u="none" strike="noStrike" kern="1200" dirty="0" err="1">
                <a:solidFill>
                  <a:schemeClr val="tx1"/>
                </a:solidFill>
                <a:effectLst/>
                <a:latin typeface="+mn-lt"/>
                <a:ea typeface="+mn-ea"/>
                <a:cs typeface="+mn-cs"/>
              </a:rPr>
              <a:t>fewn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eu</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portffolios</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yn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nhasg</a:t>
            </a:r>
            <a:r>
              <a:rPr lang="en-GB" sz="1200" b="0" i="0" u="none" strike="noStrike" kern="1200" dirty="0">
                <a:solidFill>
                  <a:schemeClr val="tx1"/>
                </a:solidFill>
                <a:effectLst/>
                <a:latin typeface="+mn-lt"/>
                <a:ea typeface="+mn-ea"/>
                <a:cs typeface="+mn-cs"/>
              </a:rPr>
              <a:t> 1 ac </a:t>
            </a:r>
            <a:r>
              <a:rPr lang="en-GB" sz="1200" b="0" i="0" u="none" strike="noStrike" kern="1200" dirty="0" err="1">
                <a:solidFill>
                  <a:schemeClr val="tx1"/>
                </a:solidFill>
                <a:effectLst/>
                <a:latin typeface="+mn-lt"/>
                <a:ea typeface="+mn-ea"/>
                <a:cs typeface="+mn-cs"/>
              </a:rPr>
              <a:t>yn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ddefnyddiol</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ar</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gyfer</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tasg</a:t>
            </a:r>
            <a:r>
              <a:rPr lang="en-GB" sz="1200" b="0" i="0" u="none" strike="noStrike" kern="1200" dirty="0">
                <a:solidFill>
                  <a:schemeClr val="tx1"/>
                </a:solidFill>
                <a:effectLst/>
                <a:latin typeface="+mn-lt"/>
                <a:ea typeface="+mn-ea"/>
                <a:cs typeface="+mn-cs"/>
              </a:rPr>
              <a:t> 2 a 3).</a:t>
            </a:r>
          </a:p>
          <a:p>
            <a:pPr defTabSz="942289">
              <a:defRPr/>
            </a:pPr>
            <a:r>
              <a:rPr lang="en-GB" b="1" i="0" dirty="0"/>
              <a:t>Link to collaboration and developing resilience </a:t>
            </a:r>
          </a:p>
          <a:p>
            <a:pPr defTabSz="942289">
              <a:defRPr/>
            </a:pPr>
            <a:r>
              <a:rPr lang="en-US" dirty="0"/>
              <a:t>Salovey and Mayer (1990) model that identifies four different factors of emotional intelligence.</a:t>
            </a:r>
          </a:p>
          <a:p>
            <a:pPr defTabSz="942289">
              <a:defRPr/>
            </a:pPr>
            <a:r>
              <a:rPr lang="en-GB" dirty="0"/>
              <a:t>Draw out how this</a:t>
            </a:r>
            <a:r>
              <a:rPr lang="en-GB" baseline="0" dirty="0"/>
              <a:t> model could help them identify and discuss emotions in their </a:t>
            </a:r>
            <a:r>
              <a:rPr lang="en-GB" i="0" baseline="0" dirty="0"/>
              <a:t>practice (and reflection on practice </a:t>
            </a:r>
            <a:r>
              <a:rPr lang="en-GB" i="0" baseline="0" dirty="0">
                <a:solidFill>
                  <a:srgbClr val="92D050"/>
                </a:solidFill>
                <a:highlight>
                  <a:srgbClr val="FFFF00"/>
                </a:highlight>
              </a:rPr>
              <a:t>within their portfolios in task 1 and useful for task 2 and 3)</a:t>
            </a:r>
            <a:r>
              <a:rPr lang="en-GB" i="0" baseline="0" dirty="0">
                <a:highlight>
                  <a:srgbClr val="FFFF00"/>
                </a:highlight>
              </a:rPr>
              <a:t>. </a:t>
            </a:r>
            <a:endParaRPr lang="en-GB" i="0" dirty="0">
              <a:highlight>
                <a:srgbClr val="FFFF00"/>
              </a:highligh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ighlight>
                  <a:srgbClr val="FFFF00"/>
                </a:highlight>
              </a:rPr>
              <a:t>Mae </a:t>
            </a:r>
            <a:r>
              <a:rPr lang="en-GB" sz="1200" dirty="0" err="1">
                <a:highlight>
                  <a:srgbClr val="FFFF00"/>
                </a:highlight>
              </a:rPr>
              <a:t>deallusrwydd</a:t>
            </a:r>
            <a:r>
              <a:rPr lang="en-GB" sz="1200" dirty="0">
                <a:highlight>
                  <a:srgbClr val="FFFF00"/>
                </a:highlight>
              </a:rPr>
              <a:t> </a:t>
            </a:r>
            <a:r>
              <a:rPr lang="en-GB" sz="1200" dirty="0" err="1">
                <a:highlight>
                  <a:srgbClr val="FFFF00"/>
                </a:highlight>
              </a:rPr>
              <a:t>emosiynol</a:t>
            </a:r>
            <a:r>
              <a:rPr lang="en-GB" sz="1200" dirty="0">
                <a:highlight>
                  <a:srgbClr val="FFFF00"/>
                </a:highlight>
              </a:rPr>
              <a:t> yn </a:t>
            </a:r>
            <a:r>
              <a:rPr lang="en-GB" sz="1200" dirty="0" err="1">
                <a:highlight>
                  <a:srgbClr val="FFFF00"/>
                </a:highlight>
              </a:rPr>
              <a:t>cyfeirio</a:t>
            </a:r>
            <a:r>
              <a:rPr lang="en-GB" sz="1200" dirty="0">
                <a:highlight>
                  <a:srgbClr val="FFFF00"/>
                </a:highlight>
              </a:rPr>
              <a:t> at y </a:t>
            </a:r>
            <a:r>
              <a:rPr lang="en-GB" sz="1200" dirty="0" err="1">
                <a:highlight>
                  <a:srgbClr val="FFFF00"/>
                </a:highlight>
              </a:rPr>
              <a:t>gallu</a:t>
            </a:r>
            <a:r>
              <a:rPr lang="en-GB" sz="1200" dirty="0">
                <a:highlight>
                  <a:srgbClr val="FFFF00"/>
                </a:highlight>
              </a:rPr>
              <a:t> </a:t>
            </a:r>
            <a:r>
              <a:rPr lang="en-GB" sz="1200" dirty="0" err="1">
                <a:highlight>
                  <a:srgbClr val="FFFF00"/>
                </a:highlight>
              </a:rPr>
              <a:t>i</a:t>
            </a:r>
            <a:r>
              <a:rPr lang="en-GB" sz="1200" dirty="0">
                <a:highlight>
                  <a:srgbClr val="FFFF00"/>
                </a:highlight>
              </a:rPr>
              <a:t> </a:t>
            </a:r>
            <a:r>
              <a:rPr lang="en-GB" sz="1200" dirty="0" err="1">
                <a:highlight>
                  <a:srgbClr val="FFFF00"/>
                </a:highlight>
              </a:rPr>
              <a:t>ganfod</a:t>
            </a:r>
            <a:r>
              <a:rPr lang="en-GB" sz="1200" dirty="0">
                <a:highlight>
                  <a:srgbClr val="FFFF00"/>
                </a:highlight>
              </a:rPr>
              <a:t>, </a:t>
            </a:r>
            <a:r>
              <a:rPr lang="en-GB" sz="1200" dirty="0" err="1">
                <a:highlight>
                  <a:srgbClr val="FFFF00"/>
                </a:highlight>
              </a:rPr>
              <a:t>rheoli</a:t>
            </a:r>
            <a:r>
              <a:rPr lang="en-GB" sz="1200" dirty="0">
                <a:highlight>
                  <a:srgbClr val="FFFF00"/>
                </a:highlight>
              </a:rPr>
              <a:t> a </a:t>
            </a:r>
            <a:r>
              <a:rPr lang="en-GB" sz="1200" dirty="0" err="1">
                <a:highlight>
                  <a:srgbClr val="FFFF00"/>
                </a:highlight>
              </a:rPr>
              <a:t>gwerthuso</a:t>
            </a:r>
            <a:r>
              <a:rPr lang="en-GB" sz="1200" dirty="0">
                <a:highlight>
                  <a:srgbClr val="FFFF00"/>
                </a:highlight>
              </a:rPr>
              <a:t> </a:t>
            </a:r>
            <a:r>
              <a:rPr lang="en-GB" sz="1200" dirty="0" err="1">
                <a:highlight>
                  <a:srgbClr val="FFFF00"/>
                </a:highlight>
              </a:rPr>
              <a:t>emosiynau</a:t>
            </a:r>
            <a:r>
              <a:rPr lang="en-GB" sz="1200" dirty="0">
                <a:highlight>
                  <a:srgbClr val="FFFF00"/>
                </a:highlight>
              </a:rPr>
              <a:t> </a:t>
            </a:r>
          </a:p>
          <a:p>
            <a:endParaRPr lang="en-GB" dirty="0"/>
          </a:p>
        </p:txBody>
      </p:sp>
    </p:spTree>
    <p:extLst>
      <p:ext uri="{BB962C8B-B14F-4D97-AF65-F5344CB8AC3E}">
        <p14:creationId xmlns:p14="http://schemas.microsoft.com/office/powerpoint/2010/main" val="29381462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rtl="0"/>
            <a:r>
              <a:rPr lang="cy-GB" sz="1200" b="0" i="0" u="none" strike="noStrike" kern="1200" dirty="0">
                <a:solidFill>
                  <a:schemeClr val="tx1"/>
                </a:solidFill>
                <a:effectLst/>
                <a:latin typeface="+mn-lt"/>
                <a:ea typeface="+mn-ea"/>
                <a:cs typeface="+mn-cs"/>
              </a:rPr>
              <a:t>Ymarfer 2</a:t>
            </a:r>
          </a:p>
          <a:p>
            <a:pPr rtl="0"/>
            <a:r>
              <a:rPr lang="cy-GB" sz="1200" b="0" i="0" u="none" strike="noStrike" kern="1200" dirty="0">
                <a:solidFill>
                  <a:schemeClr val="tx1"/>
                </a:solidFill>
                <a:effectLst/>
                <a:latin typeface="+mn-lt"/>
                <a:ea typeface="+mn-ea"/>
                <a:cs typeface="+mn-cs"/>
              </a:rPr>
              <a:t>Trafodaeth grŵp mawr neu fach – gallai fod yn dda defnyddio gwaith grŵp bach yma os yw amser yn caniatáu er mwyn rhoi cyfle i'r dysgwyr fyfyrio ar ymarfer a rhoi rhywfaint o gefnogaeth gan gymheiriaid. Amcan: cael y grŵp i ddechrau meddwl am ffyrdd o fyfyrio ar emosiynau yn y portffolio a chysylltu'r rhain yn ddiweddarach â gweithio ar y cyd, gallai fod yn dda dewis geiriau a ddefnyddir gan y grŵp i ddisgrifio teimladau. Adborth grŵp mawr. Ymarfer grŵp/trafodaeth neu ymarfer grŵp bach os yw amser yn caniatáu – Gofynnwch am gyfraniadau gan bob un o'r grŵp. Os yw amser yn caniatáu 3-5 munud yr un yn dibynnu ar faint y grŵp. Neu dewiswch ychydig o bobl. Efallai yr hoffech ofyn iddynt feddwl am achlysur/achos lle effeithiwyd ar eu hemosiynau wrth weithio gyda rhywun a sut y gwnaethon nhw ddelio â hyn. Gall hyn fod yn ddefnyddiol fel cefnogaeth gan gymheiriaid a chael dysgwyr i uniaethu/fyfyrio ar eu hymarfer eu hunain.</a:t>
            </a:r>
          </a:p>
          <a:p>
            <a:r>
              <a:rPr lang="en-GB" b="1" dirty="0"/>
              <a:t>Exercise 2 </a:t>
            </a:r>
          </a:p>
          <a:p>
            <a:r>
              <a:rPr lang="en-GB" b="1" dirty="0"/>
              <a:t>Large or small group discussion – it might be good to use small group work here if time allows to give the learners a chance to reflect on practice and do some peer support. </a:t>
            </a:r>
          </a:p>
          <a:p>
            <a:r>
              <a:rPr lang="en-GB" b="1" baseline="0" dirty="0"/>
              <a:t>Objective: </a:t>
            </a:r>
            <a:r>
              <a:rPr lang="en-GB" baseline="0" dirty="0"/>
              <a:t>to get the group to start thinking about ways of reflecting on emotions in the portfolio and link these later to to collaborative working, it might be good to pick out words used by the group to describe feelings. Feedback large group.</a:t>
            </a:r>
            <a:endParaRPr lang="en-GB" b="1" dirty="0"/>
          </a:p>
          <a:p>
            <a:r>
              <a:rPr lang="en-GB" i="0" baseline="0" dirty="0"/>
              <a:t>Group exercise/discussion or small group exercise if time allows – Ask for contributions from each of the group. If time allows 3-5 minutes each depending on group size. Or just pick a few people. </a:t>
            </a:r>
          </a:p>
          <a:p>
            <a:r>
              <a:rPr lang="en-GB" baseline="0" dirty="0"/>
              <a:t>You may want to ask them to think of an occasion /case where their emotions were affected when working with someone and how they dealt with this. This can be useful as peer support and getting learners to relate/reflect on their own practice. </a:t>
            </a:r>
            <a:endParaRPr lang="en-GB" dirty="0"/>
          </a:p>
          <a:p>
            <a:endParaRPr lang="en-US" dirty="0"/>
          </a:p>
        </p:txBody>
      </p:sp>
      <p:sp>
        <p:nvSpPr>
          <p:cNvPr id="4" name="Slide Number Placeholder 3"/>
          <p:cNvSpPr>
            <a:spLocks noGrp="1"/>
          </p:cNvSpPr>
          <p:nvPr>
            <p:ph type="sldNum" sz="quarter" idx="5"/>
          </p:nvPr>
        </p:nvSpPr>
        <p:spPr/>
        <p:txBody>
          <a:bodyPr/>
          <a:lstStyle/>
          <a:p>
            <a:fld id="{79FAF839-70AC-47E6-B12C-E3C1DC6D70E3}" type="slidenum">
              <a:rPr lang="en-GB" smtClean="0"/>
              <a:t>16</a:t>
            </a:fld>
            <a:endParaRPr lang="en-GB" dirty="0"/>
          </a:p>
        </p:txBody>
      </p:sp>
    </p:spTree>
    <p:extLst>
      <p:ext uri="{BB962C8B-B14F-4D97-AF65-F5344CB8AC3E}">
        <p14:creationId xmlns:p14="http://schemas.microsoft.com/office/powerpoint/2010/main" val="27288149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42289" rtl="0" eaLnBrk="1" fontAlgn="auto" latinLnBrk="0" hangingPunct="1">
              <a:lnSpc>
                <a:spcPct val="100000"/>
              </a:lnSpc>
              <a:spcBef>
                <a:spcPts val="0"/>
              </a:spcBef>
              <a:spcAft>
                <a:spcPts val="0"/>
              </a:spcAft>
              <a:buClrTx/>
              <a:buSzTx/>
              <a:buFontTx/>
              <a:buNone/>
              <a:tabLst/>
              <a:defRPr/>
            </a:pPr>
            <a:endParaRPr lang="en-GB" sz="1200" dirty="0"/>
          </a:p>
          <a:p>
            <a:pPr rtl="0"/>
            <a:r>
              <a:rPr lang="cy-GB" sz="1200" b="0" i="0" u="none" strike="noStrike" kern="1200" dirty="0">
                <a:solidFill>
                  <a:schemeClr val="tx1"/>
                </a:solidFill>
                <a:effectLst/>
                <a:latin typeface="+mn-lt"/>
                <a:ea typeface="+mn-ea"/>
                <a:cs typeface="+mn-cs"/>
              </a:rPr>
              <a:t>Gwyliwch y fideo.</a:t>
            </a:r>
          </a:p>
          <a:p>
            <a:pPr rtl="0"/>
            <a:r>
              <a:rPr lang="cy-GB" sz="1200" b="0" i="0" u="none" strike="noStrike" kern="1200" dirty="0">
                <a:solidFill>
                  <a:schemeClr val="tx1"/>
                </a:solidFill>
                <a:effectLst/>
                <a:latin typeface="+mn-lt"/>
                <a:ea typeface="+mn-ea"/>
                <a:cs typeface="+mn-cs"/>
              </a:rPr>
              <a:t>Mae Schon yn darparu'r strwythur (damcaniaeth) y mae'r model yn ffitio ynddo. Schon = toesen, model = llenwad jam.</a:t>
            </a:r>
          </a:p>
          <a:p>
            <a:pPr rtl="0"/>
            <a:r>
              <a:rPr lang="cy-GB" sz="1200" b="0" i="0" u="none" strike="noStrike" kern="1200" dirty="0">
                <a:solidFill>
                  <a:schemeClr val="tx1"/>
                </a:solidFill>
                <a:effectLst/>
                <a:latin typeface="+mn-lt"/>
                <a:ea typeface="+mn-ea"/>
                <a:cs typeface="+mn-cs"/>
              </a:rPr>
              <a:t>Nodwch y modelau myfyriol yn y llyfr gwaith y gallant eu defnyddio ar gyfer Ymarfer 2.</a:t>
            </a:r>
          </a:p>
          <a:p>
            <a:pPr rtl="0"/>
            <a:r>
              <a:rPr lang="cy-GB" sz="1200" b="0" i="0" u="none" strike="noStrike" kern="1200" dirty="0">
                <a:solidFill>
                  <a:schemeClr val="tx1"/>
                </a:solidFill>
                <a:effectLst/>
                <a:latin typeface="+mn-lt"/>
                <a:ea typeface="+mn-ea"/>
                <a:cs typeface="+mn-cs"/>
              </a:rPr>
              <a:t>Os ydych chi'n hyfforddi wyneb yn wyneb, gallwch ddefnyddio Cardiau Myfyriol Siobhan Maclean i wneud ymarfer 2.</a:t>
            </a:r>
          </a:p>
          <a:p>
            <a:pPr rtl="0"/>
            <a:r>
              <a:rPr lang="cy-GB" sz="1200" b="0" i="0" u="none" strike="noStrike" kern="1200" dirty="0">
                <a:solidFill>
                  <a:schemeClr val="tx1"/>
                </a:solidFill>
                <a:effectLst/>
                <a:latin typeface="+mn-lt"/>
                <a:ea typeface="+mn-ea"/>
                <a:cs typeface="+mn-cs"/>
              </a:rPr>
              <a:t>Mae'r cwestiwn hwn yn y llyfr gwaith, gofynnwch iddyn nhw ystyried yr elfen hon:</a:t>
            </a:r>
          </a:p>
          <a:p>
            <a:pPr marL="0" marR="0" lvl="0" indent="0" algn="l" defTabSz="942289" rtl="0" eaLnBrk="1" fontAlgn="auto" latinLnBrk="0" hangingPunct="1">
              <a:lnSpc>
                <a:spcPct val="100000"/>
              </a:lnSpc>
              <a:spcBef>
                <a:spcPts val="0"/>
              </a:spcBef>
              <a:spcAft>
                <a:spcPts val="0"/>
              </a:spcAft>
              <a:buClrTx/>
              <a:buSzTx/>
              <a:buFontTx/>
              <a:buNone/>
              <a:tabLst/>
              <a:defRPr/>
            </a:pPr>
            <a:r>
              <a:rPr lang="en-US" dirty="0"/>
              <a:t>Gall </a:t>
            </a:r>
            <a:r>
              <a:rPr lang="en-US" dirty="0" err="1"/>
              <a:t>perthnasu</a:t>
            </a:r>
            <a:r>
              <a:rPr lang="en-US" dirty="0"/>
              <a:t> </a:t>
            </a:r>
            <a:r>
              <a:rPr lang="en-US" dirty="0" err="1"/>
              <a:t>hyn</a:t>
            </a:r>
            <a:r>
              <a:rPr lang="en-US" dirty="0"/>
              <a:t> </a:t>
            </a:r>
            <a:r>
              <a:rPr lang="en-US" dirty="0" err="1"/>
              <a:t>i</a:t>
            </a:r>
            <a:r>
              <a:rPr lang="en-US" dirty="0"/>
              <a:t> </a:t>
            </a:r>
            <a:r>
              <a:rPr lang="en-US" dirty="0" err="1"/>
              <a:t>ddigwyddiad</a:t>
            </a:r>
            <a:r>
              <a:rPr lang="en-US" dirty="0"/>
              <a:t>/ </a:t>
            </a:r>
            <a:r>
              <a:rPr lang="en-US" dirty="0" err="1"/>
              <a:t>achos</a:t>
            </a:r>
            <a:r>
              <a:rPr lang="en-US" dirty="0"/>
              <a:t> </a:t>
            </a:r>
            <a:r>
              <a:rPr lang="en-US" dirty="0" err="1"/>
              <a:t>rydych</a:t>
            </a:r>
            <a:r>
              <a:rPr lang="en-US" dirty="0"/>
              <a:t> </a:t>
            </a:r>
            <a:r>
              <a:rPr lang="en-US" dirty="0" err="1"/>
              <a:t>wedi</a:t>
            </a:r>
            <a:r>
              <a:rPr lang="en-US" dirty="0"/>
              <a:t> bod </a:t>
            </a:r>
            <a:r>
              <a:rPr lang="en-US" dirty="0" err="1"/>
              <a:t>ynghlwm</a:t>
            </a:r>
            <a:r>
              <a:rPr lang="en-US" dirty="0"/>
              <a:t> ag o </a:t>
            </a:r>
            <a:r>
              <a:rPr lang="en-US" dirty="0" err="1"/>
              <a:t>fod</a:t>
            </a:r>
            <a:r>
              <a:rPr lang="en-US" dirty="0"/>
              <a:t> o </a:t>
            </a:r>
            <a:r>
              <a:rPr lang="en-US" dirty="0" err="1"/>
              <a:t>gymorth</a:t>
            </a:r>
            <a:r>
              <a:rPr lang="en-US" dirty="0"/>
              <a:t>, </a:t>
            </a:r>
            <a:r>
              <a:rPr lang="en-US" dirty="0" err="1"/>
              <a:t>ystyriwch</a:t>
            </a:r>
            <a:r>
              <a:rPr lang="en-US" dirty="0"/>
              <a:t> </a:t>
            </a:r>
            <a:r>
              <a:rPr lang="en-US" dirty="0" err="1"/>
              <a:t>eich</a:t>
            </a:r>
            <a:r>
              <a:rPr lang="en-US" dirty="0"/>
              <a:t> </a:t>
            </a:r>
            <a:r>
              <a:rPr lang="en-US" dirty="0" err="1"/>
              <a:t>emosiynau</a:t>
            </a:r>
            <a:r>
              <a:rPr lang="en-US" dirty="0"/>
              <a:t> ac </a:t>
            </a:r>
            <a:r>
              <a:rPr lang="en-US" dirty="0" err="1"/>
              <a:t>effaith</a:t>
            </a:r>
            <a:r>
              <a:rPr lang="en-US" dirty="0"/>
              <a:t> </a:t>
            </a:r>
            <a:r>
              <a:rPr lang="en-US" dirty="0" err="1"/>
              <a:t>hynny</a:t>
            </a:r>
            <a:r>
              <a:rPr lang="en-US" dirty="0"/>
              <a:t>.</a:t>
            </a:r>
          </a:p>
          <a:p>
            <a:pPr defTabSz="942289">
              <a:defRPr/>
            </a:pPr>
            <a:endParaRPr lang="en-GB" i="0" baseline="0" dirty="0">
              <a:solidFill>
                <a:srgbClr val="92D050"/>
              </a:solidFill>
            </a:endParaRPr>
          </a:p>
          <a:p>
            <a:pPr defTabSz="942289">
              <a:defRPr/>
            </a:pPr>
            <a:r>
              <a:rPr lang="en-GB" i="0" dirty="0"/>
              <a:t>Watch video.</a:t>
            </a:r>
          </a:p>
          <a:p>
            <a:pPr defTabSz="942289">
              <a:defRPr/>
            </a:pPr>
            <a:r>
              <a:rPr lang="en-GB" i="0" dirty="0"/>
              <a:t>Schon</a:t>
            </a:r>
            <a:r>
              <a:rPr lang="en-GB" i="0" baseline="0" dirty="0"/>
              <a:t> provides the structure (theory) in which the model fits. Schon = doughnut, model = jam filling. </a:t>
            </a:r>
            <a:endParaRPr lang="en-GB" i="0" dirty="0"/>
          </a:p>
          <a:p>
            <a:pPr defTabSz="942289">
              <a:defRPr/>
            </a:pPr>
            <a:r>
              <a:rPr lang="en-GB" i="0" baseline="0" dirty="0"/>
              <a:t>Flag up the</a:t>
            </a:r>
            <a:r>
              <a:rPr lang="en-GB" i="0" baseline="0" dirty="0">
                <a:solidFill>
                  <a:srgbClr val="92D050"/>
                </a:solidFill>
              </a:rPr>
              <a:t> reflective models in the workbook which they can use for Exercise 2.</a:t>
            </a:r>
          </a:p>
          <a:p>
            <a:pPr defTabSz="942289">
              <a:defRPr/>
            </a:pPr>
            <a:r>
              <a:rPr lang="en-GB" i="0" baseline="0" dirty="0">
                <a:solidFill>
                  <a:srgbClr val="92D050"/>
                </a:solidFill>
              </a:rPr>
              <a:t>If face to face training, you can use Siobhan Maclean Reflective Cards to do exercise 2.  </a:t>
            </a:r>
          </a:p>
          <a:p>
            <a:pPr marL="0" marR="0" lvl="0" indent="0" algn="l" defTabSz="942289" rtl="0" eaLnBrk="1" fontAlgn="auto" latinLnBrk="0" hangingPunct="1">
              <a:lnSpc>
                <a:spcPct val="100000"/>
              </a:lnSpc>
              <a:spcBef>
                <a:spcPts val="0"/>
              </a:spcBef>
              <a:spcAft>
                <a:spcPts val="0"/>
              </a:spcAft>
              <a:buClrTx/>
              <a:buSzTx/>
              <a:buFontTx/>
              <a:buNone/>
              <a:tabLst/>
              <a:defRPr/>
            </a:pPr>
            <a:r>
              <a:rPr lang="en-GB" sz="1200" dirty="0"/>
              <a:t>This question is in workbook ask them to consider this element :</a:t>
            </a:r>
          </a:p>
          <a:p>
            <a:endParaRPr lang="en-GB" dirty="0"/>
          </a:p>
        </p:txBody>
      </p:sp>
    </p:spTree>
    <p:extLst>
      <p:ext uri="{BB962C8B-B14F-4D97-AF65-F5344CB8AC3E}">
        <p14:creationId xmlns:p14="http://schemas.microsoft.com/office/powerpoint/2010/main" val="35703139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rtl="0"/>
            <a:r>
              <a:rPr lang="cy-GB" sz="1200" b="0" i="0" u="none" strike="noStrike" kern="1200" dirty="0">
                <a:solidFill>
                  <a:schemeClr val="tx1"/>
                </a:solidFill>
                <a:effectLst/>
                <a:latin typeface="+mn-lt"/>
                <a:ea typeface="+mn-ea"/>
                <a:cs typeface="+mn-cs"/>
              </a:rPr>
              <a:t>Mae hwn yn fodel hawdd ei ddilyn sy'n gweithio'n dda gyda thasg 1 gan ei fod yn caniatáu edrych yn ôl ar yr hyn a gyflawnwyd hyd yn hyn ac ymlaen at anghenion dysgu newydd a nodwyd. </a:t>
            </a:r>
          </a:p>
          <a:p>
            <a:pPr rtl="0"/>
            <a:r>
              <a:rPr lang="cy-GB" sz="1200" b="0" i="0" u="none" strike="noStrike" kern="1200" dirty="0">
                <a:solidFill>
                  <a:schemeClr val="tx1"/>
                </a:solidFill>
                <a:effectLst/>
                <a:latin typeface="+mn-lt"/>
                <a:ea typeface="+mn-ea"/>
                <a:cs typeface="+mn-cs"/>
              </a:rPr>
              <a:t>Cynghorwch ddysgwyr i chwilio am fersiwn fwy manwl o'r model/au i'w defnyddio yn y dasg.</a:t>
            </a:r>
          </a:p>
          <a:p>
            <a:endParaRPr lang="en-US" dirty="0"/>
          </a:p>
          <a:p>
            <a:r>
              <a:rPr lang="en-US" dirty="0"/>
              <a:t>This is an easy-to-follow model which works well with task 1 as it allows looking back at what has been achieved so far and froward at new learning needs identified. </a:t>
            </a:r>
          </a:p>
          <a:p>
            <a:r>
              <a:rPr lang="en-US" dirty="0"/>
              <a:t>Please advice leaners to look up a more detailed version of the model/s for use in the task. </a:t>
            </a:r>
          </a:p>
          <a:p>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18</a:t>
            </a:fld>
            <a:endParaRPr lang="en-US" dirty="0"/>
          </a:p>
        </p:txBody>
      </p:sp>
    </p:spTree>
    <p:extLst>
      <p:ext uri="{BB962C8B-B14F-4D97-AF65-F5344CB8AC3E}">
        <p14:creationId xmlns:p14="http://schemas.microsoft.com/office/powerpoint/2010/main" val="25097710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txBody>
          <a:bodyPr/>
          <a:lstStyle/>
          <a:p>
            <a:endParaRPr lang="en-US"/>
          </a:p>
        </p:txBody>
      </p:sp>
      <p:sp>
        <p:nvSpPr>
          <p:cNvPr id="6656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cy-GB" sz="1200" b="0" i="0" u="none" strike="noStrike" kern="1200" dirty="0">
                <a:solidFill>
                  <a:schemeClr val="tx1"/>
                </a:solidFill>
                <a:effectLst/>
                <a:latin typeface="+mn-lt"/>
                <a:ea typeface="+mn-ea"/>
                <a:cs typeface="+mn-cs"/>
              </a:rPr>
              <a:t>Mae Kolb yn fodel wedi'i addasu o fyfyrio a ddeilliodd o ddysgu oedolion, mae'n tynnu sylw at bwysigrwydd myfyrio ar ddysgu a datblygu syniadau newydd.</a:t>
            </a:r>
          </a:p>
          <a:p>
            <a:pPr marL="0" marR="0" lvl="0" indent="0" algn="l" defTabSz="914400" rtl="0" eaLnBrk="1" fontAlgn="auto" latinLnBrk="0" hangingPunct="1">
              <a:lnSpc>
                <a:spcPct val="100000"/>
              </a:lnSpc>
              <a:spcBef>
                <a:spcPct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ct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ct val="0"/>
              </a:spcBef>
              <a:spcAft>
                <a:spcPts val="0"/>
              </a:spcAft>
              <a:buClrTx/>
              <a:buSzTx/>
              <a:buFontTx/>
              <a:buNone/>
              <a:tabLst/>
              <a:defRPr/>
            </a:pPr>
            <a:r>
              <a:rPr lang="en-GB" dirty="0"/>
              <a:t>Kolb is an adapted model of reflection that originated in adult learning, it does highlight the importance of reflection on learning and developing new ideas. </a:t>
            </a:r>
          </a:p>
          <a:p>
            <a:pPr>
              <a:spcBef>
                <a:spcPct val="0"/>
              </a:spcBef>
            </a:pPr>
            <a:endParaRPr lang="en-GB" dirty="0"/>
          </a:p>
        </p:txBody>
      </p:sp>
      <p:sp>
        <p:nvSpPr>
          <p:cNvPr id="66564" name="Slide Number Placeholder 3"/>
          <p:cNvSpPr txBox="1">
            <a:spLocks noGrp="1"/>
          </p:cNvSpPr>
          <p:nvPr/>
        </p:nvSpPr>
        <p:spPr bwMode="auto">
          <a:xfrm>
            <a:off x="3884613" y="9378824"/>
            <a:ext cx="2971800" cy="493713"/>
          </a:xfrm>
          <a:prstGeom prst="rect">
            <a:avLst/>
          </a:prstGeom>
          <a:noFill/>
          <a:ln w="9525">
            <a:noFill/>
            <a:miter lim="800000"/>
            <a:headEnd/>
            <a:tailEnd/>
          </a:ln>
        </p:spPr>
        <p:txBody>
          <a:bodyPr lIns="93177" tIns="46589" rIns="93177" bIns="46589" anchor="b"/>
          <a:lstStyle/>
          <a:p>
            <a:pPr algn="r"/>
            <a:fld id="{B57F113B-C03C-4860-9E0F-356C998BC1F8}" type="slidenum">
              <a:rPr lang="en-GB" sz="1200">
                <a:sym typeface="Arial" charset="0"/>
              </a:rPr>
              <a:pPr algn="r"/>
              <a:t>19</a:t>
            </a:fld>
            <a:endParaRPr lang="en-GB" sz="1200" dirty="0">
              <a:sym typeface="Arial" charset="0"/>
            </a:endParaRPr>
          </a:p>
        </p:txBody>
      </p:sp>
    </p:spTree>
    <p:extLst>
      <p:ext uri="{BB962C8B-B14F-4D97-AF65-F5344CB8AC3E}">
        <p14:creationId xmlns:p14="http://schemas.microsoft.com/office/powerpoint/2010/main" val="33751083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b="0" i="0" u="none" strike="noStrike" kern="1200" dirty="0">
                <a:solidFill>
                  <a:schemeClr val="tx1"/>
                </a:solidFill>
                <a:effectLst/>
                <a:latin typeface="+mn-lt"/>
                <a:ea typeface="+mn-ea"/>
                <a:cs typeface="+mn-cs"/>
              </a:rPr>
              <a:t>Cardiau Myfyriol Siobhan Maclean - Os ydych chi'n hyfforddi wyneb yn wyneb, gallai fod yn ddefnyddiol defnyddio'r cardiau myfyriol yma. Gallech ofyn iddyn nhw ddewis un ar gyfer pob un o'r ymarferion canlynol neu roi gwahanol gardiau i bob grŵp ddewis eu ffurf. Mae'n debyg ei bod hi'n well glynu wrth fodelau proses sy'n dilyn arddull gylchol gyda chanlyniadau sy'n arwain at ddatgelu anghenion dysgu yn y dyfodol. Nid yw Gibbs wedi'i gynnwys yn y sleidiau gan ei fod braidd yn hirwyntog ar gyfer tasg gyda chyfrif geiriau mor isel, fodd bynnag, efallai y bydd rhai o'r dysgwyr yn teimlo'n fwy cyfforddus yn defnyddio Gibbs sy'n iawn ond atgoffwch nhw fod yn rhaid iddyn nhw integreiddio pob un o 6 phennawd Gibbs os ydyn nhw'n ei ddefnyddio. Ar-lein - mae'r 3 model yn y sleidiau hefyd yn y llyfr gwaith fel y gallant eu defnyddio mewn ystafelloedd torri allan Timau, mae croeso iddyn nhw hefyd ddefnyddio model o'u dewis. Mae'r 4 F er enghraifft yn eithaf addas.</a:t>
            </a:r>
          </a:p>
          <a:p>
            <a:endParaRPr lang="en-US" dirty="0"/>
          </a:p>
          <a:p>
            <a:r>
              <a:rPr lang="en-US" dirty="0"/>
              <a:t>Siobhan Maclean Reflective Cards - If face to face training, it may be useful here to use the reflective cards. </a:t>
            </a:r>
          </a:p>
          <a:p>
            <a:r>
              <a:rPr lang="en-US" dirty="0"/>
              <a:t>You could ask them to pick one for each of the following exercises or give each group different cards to choose form. </a:t>
            </a:r>
          </a:p>
          <a:p>
            <a:r>
              <a:rPr lang="en-US" dirty="0"/>
              <a:t>It is probably better to stick to process models that follow a circular style with outcomes that lead to uncovering future learning needs. </a:t>
            </a:r>
          </a:p>
          <a:p>
            <a:r>
              <a:rPr lang="en-US" dirty="0"/>
              <a:t>Gibbs has not been included in the slides as it is a bit long winded for a task with such a low word count, however some of the learners may feel more comfortable using Gibbs which is OK but remind them they must integrate each of the 6 headings of Gibbs is they do use it. </a:t>
            </a:r>
          </a:p>
          <a:p>
            <a:r>
              <a:rPr lang="en-US" dirty="0"/>
              <a:t>Online – the 3 models in the slides are also in workbook so they can use them in Teams break out rooms, they are also welcome to use a model of there choice. </a:t>
            </a:r>
          </a:p>
          <a:p>
            <a:r>
              <a:rPr lang="en-US" dirty="0"/>
              <a:t>The 4 F’s for instance is quite fitting. </a:t>
            </a:r>
          </a:p>
          <a:p>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20</a:t>
            </a:fld>
            <a:endParaRPr lang="en-US" dirty="0"/>
          </a:p>
        </p:txBody>
      </p:sp>
    </p:spTree>
    <p:extLst>
      <p:ext uri="{BB962C8B-B14F-4D97-AF65-F5344CB8AC3E}">
        <p14:creationId xmlns:p14="http://schemas.microsoft.com/office/powerpoint/2010/main" val="193741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b="0" i="0" u="none" strike="noStrike" kern="1200" dirty="0">
                <a:solidFill>
                  <a:schemeClr val="tx1"/>
                </a:solidFill>
                <a:effectLst/>
                <a:latin typeface="+mn-lt"/>
                <a:ea typeface="+mn-ea"/>
                <a:cs typeface="+mn-cs"/>
              </a:rPr>
              <a:t>Yn arwain at ymarfer 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sz="1200" dirty="0"/>
              <a:t> Beth </a:t>
            </a:r>
            <a:r>
              <a:rPr lang="en-GB" sz="1200" dirty="0" err="1"/>
              <a:t>allai</a:t>
            </a:r>
            <a:r>
              <a:rPr lang="en-GB" sz="1200" dirty="0"/>
              <a:t> </a:t>
            </a:r>
            <a:r>
              <a:rPr lang="en-GB" sz="1200" dirty="0" err="1"/>
              <a:t>eich</a:t>
            </a:r>
            <a:r>
              <a:rPr lang="en-GB" sz="1200" dirty="0"/>
              <a:t> </a:t>
            </a:r>
            <a:r>
              <a:rPr lang="en-GB" sz="1200" dirty="0" err="1"/>
              <a:t>cefnogi</a:t>
            </a:r>
            <a:r>
              <a:rPr lang="en-GB" sz="1200" dirty="0"/>
              <a:t> yn y </a:t>
            </a:r>
            <a:r>
              <a:rPr lang="en-GB" sz="1200" dirty="0" err="1"/>
              <a:t>dyfodol</a:t>
            </a:r>
            <a:r>
              <a:rPr lang="en-GB" sz="1200" dirty="0"/>
              <a:t> yn </a:t>
            </a:r>
            <a:r>
              <a:rPr lang="en-GB" sz="1200" dirty="0" err="1"/>
              <a:t>eich</a:t>
            </a:r>
            <a:r>
              <a:rPr lang="en-GB" sz="1200" dirty="0"/>
              <a:t> </a:t>
            </a:r>
            <a:r>
              <a:rPr lang="en-GB" sz="1200" dirty="0" err="1"/>
              <a:t>datblygiad</a:t>
            </a:r>
            <a:r>
              <a:rPr lang="en-GB" sz="1200" dirty="0"/>
              <a:t> </a:t>
            </a:r>
            <a:r>
              <a:rPr lang="en-GB" sz="1200" dirty="0" err="1"/>
              <a:t>proffesiynol</a:t>
            </a:r>
            <a:r>
              <a:rPr lang="en-GB" sz="1200" dirty="0"/>
              <a:t> </a:t>
            </a:r>
            <a:r>
              <a:rPr lang="en-GB" sz="1200" dirty="0" err="1"/>
              <a:t>parhaus</a:t>
            </a:r>
            <a:r>
              <a:rPr lang="en-GB" sz="1200" dirty="0"/>
              <a:t>? </a:t>
            </a:r>
            <a:endParaRPr lang="en-GB" dirty="0"/>
          </a:p>
        </p:txBody>
      </p:sp>
    </p:spTree>
    <p:extLst>
      <p:ext uri="{BB962C8B-B14F-4D97-AF65-F5344CB8AC3E}">
        <p14:creationId xmlns:p14="http://schemas.microsoft.com/office/powerpoint/2010/main" val="28081007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Nodi - </a:t>
            </a:r>
            <a:r>
              <a:rPr lang="en-GB" sz="1200" dirty="0" err="1"/>
              <a:t>Penderfynwch</a:t>
            </a:r>
            <a:r>
              <a:rPr lang="en-GB" sz="1200" dirty="0"/>
              <a:t> </a:t>
            </a:r>
            <a:r>
              <a:rPr lang="en-GB" sz="1200" dirty="0" err="1"/>
              <a:t>beth</a:t>
            </a:r>
            <a:r>
              <a:rPr lang="en-GB" sz="1200" dirty="0"/>
              <a:t> </a:t>
            </a:r>
            <a:r>
              <a:rPr lang="en-GB" sz="1200" dirty="0" err="1"/>
              <a:t>yw'r</a:t>
            </a:r>
            <a:r>
              <a:rPr lang="en-GB" sz="1200" dirty="0"/>
              <a:t> </a:t>
            </a:r>
            <a:r>
              <a:rPr lang="en-GB" sz="1200" dirty="0" err="1"/>
              <a:t>pwyntiau</a:t>
            </a:r>
            <a:r>
              <a:rPr lang="en-GB" sz="1200" dirty="0"/>
              <a:t> </a:t>
            </a:r>
            <a:r>
              <a:rPr lang="en-GB" sz="1200" dirty="0" err="1"/>
              <a:t>allweddol</a:t>
            </a:r>
            <a:r>
              <a:rPr lang="en-GB" sz="1200" dirty="0"/>
              <a:t> </a:t>
            </a:r>
            <a:r>
              <a:rPr lang="en-GB" sz="1200" dirty="0" err="1"/>
              <a:t>i'w</a:t>
            </a:r>
            <a:r>
              <a:rPr lang="en-GB" sz="1200" dirty="0"/>
              <a:t> </a:t>
            </a:r>
            <a:r>
              <a:rPr lang="en-GB" sz="1200" dirty="0" err="1"/>
              <a:t>hystyried</a:t>
            </a:r>
            <a:r>
              <a:rPr lang="en-GB" sz="1200" dirty="0"/>
              <a:t> </a:t>
            </a:r>
            <a:r>
              <a:rPr lang="en-GB" sz="1200" dirty="0" err="1"/>
              <a:t>a'u</a:t>
            </a:r>
            <a:r>
              <a:rPr lang="en-GB" sz="1200" dirty="0"/>
              <a:t> </a:t>
            </a:r>
            <a:r>
              <a:rPr lang="en-GB" sz="1200" dirty="0" err="1"/>
              <a:t>goblygiadau</a:t>
            </a:r>
            <a:r>
              <a:rPr lang="en-GB" sz="1200" dirty="0"/>
              <a:t>.</a:t>
            </a:r>
          </a:p>
          <a:p>
            <a:r>
              <a:rPr lang="en-GB" sz="1200" dirty="0" err="1"/>
              <a:t>Cyfiawnhau</a:t>
            </a:r>
            <a:r>
              <a:rPr lang="en-GB" sz="1200" dirty="0"/>
              <a:t> - </a:t>
            </a:r>
            <a:r>
              <a:rPr lang="en-GB" sz="1200" dirty="0" err="1"/>
              <a:t>ynghylch</a:t>
            </a:r>
            <a:r>
              <a:rPr lang="en-GB" sz="1200" dirty="0"/>
              <a:t> pam </a:t>
            </a:r>
            <a:r>
              <a:rPr lang="en-GB" sz="1200" dirty="0" err="1"/>
              <a:t>fod</a:t>
            </a:r>
            <a:r>
              <a:rPr lang="en-GB" sz="1200" dirty="0"/>
              <a:t> </a:t>
            </a:r>
            <a:r>
              <a:rPr lang="en-GB" sz="1200" dirty="0" err="1"/>
              <a:t>gennych</a:t>
            </a:r>
            <a:r>
              <a:rPr lang="en-GB" sz="1200" dirty="0"/>
              <a:t> </a:t>
            </a:r>
            <a:r>
              <a:rPr lang="en-GB" sz="1200" dirty="0" err="1"/>
              <a:t>angen</a:t>
            </a:r>
            <a:r>
              <a:rPr lang="en-GB" sz="1200" dirty="0"/>
              <a:t> </a:t>
            </a:r>
            <a:r>
              <a:rPr lang="en-GB" sz="1200" dirty="0" err="1"/>
              <a:t>dysgu</a:t>
            </a:r>
            <a:r>
              <a:rPr lang="en-GB" sz="1200" dirty="0"/>
              <a:t> </a:t>
            </a:r>
            <a:r>
              <a:rPr lang="en-GB" sz="1200" dirty="0" err="1"/>
              <a:t>penodol</a:t>
            </a:r>
            <a:r>
              <a:rPr lang="en-GB" sz="1200" dirty="0"/>
              <a:t>, neu </a:t>
            </a:r>
            <a:r>
              <a:rPr lang="en-GB" sz="1200" dirty="0" err="1"/>
              <a:t>eich</a:t>
            </a:r>
            <a:r>
              <a:rPr lang="en-GB" sz="1200" dirty="0"/>
              <a:t> bod </a:t>
            </a:r>
            <a:r>
              <a:rPr lang="en-GB" sz="1200" dirty="0" err="1"/>
              <a:t>wedi</a:t>
            </a:r>
            <a:r>
              <a:rPr lang="en-GB" sz="1200" dirty="0"/>
              <a:t> </a:t>
            </a:r>
            <a:r>
              <a:rPr lang="en-GB" sz="1200" dirty="0" err="1"/>
              <a:t>dod</a:t>
            </a:r>
            <a:r>
              <a:rPr lang="en-GB" sz="1200" dirty="0"/>
              <a:t> </a:t>
            </a:r>
            <a:r>
              <a:rPr lang="en-GB" sz="1200" dirty="0" err="1"/>
              <a:t>i</a:t>
            </a:r>
            <a:r>
              <a:rPr lang="en-GB" sz="1200" dirty="0"/>
              <a:t> </a:t>
            </a:r>
            <a:r>
              <a:rPr lang="en-GB" sz="1200" dirty="0" err="1"/>
              <a:t>gasgliadau</a:t>
            </a:r>
            <a:r>
              <a:rPr lang="en-GB" sz="1200" dirty="0"/>
              <a:t> </a:t>
            </a:r>
            <a:r>
              <a:rPr lang="en-GB" sz="1200" dirty="0" err="1"/>
              <a:t>penodol</a:t>
            </a:r>
            <a:r>
              <a:rPr lang="en-GB" sz="1200" dirty="0"/>
              <a:t> </a:t>
            </a:r>
            <a:r>
              <a:rPr lang="en-GB" sz="1200" dirty="0" err="1"/>
              <a:t>ynghylch</a:t>
            </a:r>
            <a:r>
              <a:rPr lang="en-GB" sz="1200" dirty="0"/>
              <a:t> </a:t>
            </a:r>
            <a:r>
              <a:rPr lang="en-GB" sz="1200" dirty="0" err="1"/>
              <a:t>prif</a:t>
            </a:r>
            <a:r>
              <a:rPr lang="en-GB" sz="1200" dirty="0"/>
              <a:t> </a:t>
            </a:r>
            <a:r>
              <a:rPr lang="en-GB" sz="1200" dirty="0" err="1"/>
              <a:t>amcanion</a:t>
            </a:r>
            <a:r>
              <a:rPr lang="en-GB" sz="1200" dirty="0"/>
              <a:t> y </a:t>
            </a:r>
            <a:r>
              <a:rPr lang="en-GB" sz="1200" dirty="0" err="1"/>
              <a:t>dasg</a:t>
            </a:r>
            <a:r>
              <a:rPr lang="en-GB" sz="1200" dirty="0"/>
              <a:t> hon</a:t>
            </a:r>
            <a:endParaRPr lang="en-GB" dirty="0"/>
          </a:p>
        </p:txBody>
      </p:sp>
    </p:spTree>
    <p:extLst>
      <p:ext uri="{BB962C8B-B14F-4D97-AF65-F5344CB8AC3E}">
        <p14:creationId xmlns:p14="http://schemas.microsoft.com/office/powerpoint/2010/main" val="22776930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rtl="0"/>
            <a:r>
              <a:rPr lang="cy-GB" sz="1200" b="0" i="0" u="none" strike="noStrike" kern="1200" dirty="0">
                <a:solidFill>
                  <a:schemeClr val="tx1"/>
                </a:solidFill>
                <a:effectLst/>
                <a:latin typeface="+mn-lt"/>
                <a:ea typeface="+mn-ea"/>
                <a:cs typeface="+mn-cs"/>
              </a:rPr>
              <a:t>Canlyniadau dysgu gyda meini prawf asesu</a:t>
            </a:r>
          </a:p>
          <a:p>
            <a:pPr rtl="0"/>
            <a:r>
              <a:rPr lang="cy-GB" sz="1200" b="0" i="0" u="none" strike="noStrike" kern="1200" dirty="0">
                <a:solidFill>
                  <a:schemeClr val="tx1"/>
                </a:solidFill>
                <a:effectLst/>
                <a:latin typeface="+mn-lt"/>
                <a:ea typeface="+mn-ea"/>
                <a:cs typeface="+mn-cs"/>
              </a:rPr>
              <a:t>Nid oes angen i ddysgwyr nodi dadansoddiad o'r pwyntiau hyn yn eu cyfeiriadau yn y portffolio e.e. nid oes angen iddynt ddweud canlyniad dysgu 1.5.1.</a:t>
            </a:r>
          </a:p>
          <a:p>
            <a:r>
              <a:rPr lang="en-US" dirty="0"/>
              <a:t>Learning outcomes with assessment criteria </a:t>
            </a:r>
          </a:p>
          <a:p>
            <a:r>
              <a:rPr lang="en-US" dirty="0"/>
              <a:t>Learners do not need to identify the break down of these points in their references in the portfolio e.g. they don’t need to say learning outcome 1.5.1. </a:t>
            </a:r>
          </a:p>
          <a:p>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23</a:t>
            </a:fld>
            <a:endParaRPr lang="en-US" dirty="0"/>
          </a:p>
        </p:txBody>
      </p:sp>
    </p:spTree>
    <p:extLst>
      <p:ext uri="{BB962C8B-B14F-4D97-AF65-F5344CB8AC3E}">
        <p14:creationId xmlns:p14="http://schemas.microsoft.com/office/powerpoint/2010/main" val="38314362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lang="en-GB" dirty="0"/>
            </a:br>
            <a:r>
              <a:rPr lang="en-GB" sz="1200" b="0" i="0" u="none" strike="noStrike" kern="1200" dirty="0" err="1">
                <a:solidFill>
                  <a:schemeClr val="tx1"/>
                </a:solidFill>
                <a:effectLst/>
                <a:latin typeface="+mn-lt"/>
                <a:ea typeface="+mn-ea"/>
                <a:cs typeface="+mn-cs"/>
              </a:rPr>
              <a:t>Rhywfaint</a:t>
            </a:r>
            <a:r>
              <a:rPr lang="en-GB" sz="1200" b="0" i="0" u="none" strike="noStrike" kern="1200" dirty="0">
                <a:solidFill>
                  <a:schemeClr val="tx1"/>
                </a:solidFill>
                <a:effectLst/>
                <a:latin typeface="+mn-lt"/>
                <a:ea typeface="+mn-ea"/>
                <a:cs typeface="+mn-cs"/>
              </a:rPr>
              <a:t> o </a:t>
            </a:r>
            <a:r>
              <a:rPr lang="en-GB" sz="1200" b="0" i="0" u="none" strike="noStrike" kern="1200" dirty="0" err="1">
                <a:solidFill>
                  <a:schemeClr val="tx1"/>
                </a:solidFill>
                <a:effectLst/>
                <a:latin typeface="+mn-lt"/>
                <a:ea typeface="+mn-ea"/>
                <a:cs typeface="+mn-cs"/>
              </a:rPr>
              <a:t>syniad</a:t>
            </a:r>
            <a:r>
              <a:rPr lang="en-GB" sz="1200" b="0" i="0" u="none" strike="noStrike" kern="1200" dirty="0">
                <a:solidFill>
                  <a:schemeClr val="tx1"/>
                </a:solidFill>
                <a:effectLst/>
                <a:latin typeface="+mn-lt"/>
                <a:ea typeface="+mn-ea"/>
                <a:cs typeface="+mn-cs"/>
              </a:rPr>
              <a:t> a </a:t>
            </a:r>
            <a:r>
              <a:rPr lang="en-GB" sz="1200" b="0" i="0" u="none" strike="noStrike" kern="1200" dirty="0" err="1">
                <a:solidFill>
                  <a:schemeClr val="tx1"/>
                </a:solidFill>
                <a:effectLst/>
                <a:latin typeface="+mn-lt"/>
                <a:ea typeface="+mn-ea"/>
                <a:cs typeface="+mn-cs"/>
              </a:rPr>
              <a:t>beth</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mae'n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ei</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olygu</a:t>
            </a:r>
            <a:r>
              <a:rPr lang="en-GB" sz="1200" b="0" i="0" u="none" strike="noStrike" kern="1200" dirty="0">
                <a:solidFill>
                  <a:schemeClr val="tx1"/>
                </a:solidFill>
                <a:effectLst/>
                <a:latin typeface="+mn-lt"/>
                <a:ea typeface="+mn-ea"/>
                <a:cs typeface="+mn-cs"/>
              </a:rPr>
              <a:t> – </a:t>
            </a:r>
            <a:r>
              <a:rPr lang="en-GB" sz="1200" b="0" i="0" u="none" strike="noStrike" kern="1200" dirty="0" err="1">
                <a:solidFill>
                  <a:schemeClr val="tx1"/>
                </a:solidFill>
                <a:effectLst/>
                <a:latin typeface="+mn-lt"/>
                <a:ea typeface="+mn-ea"/>
                <a:cs typeface="+mn-cs"/>
              </a:rPr>
              <a:t>byddai'n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dda</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cael</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trafodaeth</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grŵp</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yma</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ynghylch</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asesu</a:t>
            </a:r>
            <a:r>
              <a:rPr lang="en-GB" sz="1200" b="0" i="0" u="none" strike="noStrike" kern="1200" dirty="0">
                <a:solidFill>
                  <a:schemeClr val="tx1"/>
                </a:solidFill>
                <a:effectLst/>
                <a:latin typeface="+mn-lt"/>
                <a:ea typeface="+mn-ea"/>
                <a:cs typeface="+mn-cs"/>
              </a:rPr>
              <a:t> a </a:t>
            </a:r>
            <a:r>
              <a:rPr lang="en-GB" sz="1200" b="0" i="0" u="none" strike="noStrike" kern="1200" dirty="0" err="1">
                <a:solidFill>
                  <a:schemeClr val="tx1"/>
                </a:solidFill>
                <a:effectLst/>
                <a:latin typeface="+mn-lt"/>
                <a:ea typeface="+mn-ea"/>
                <a:cs typeface="+mn-cs"/>
              </a:rPr>
              <a:t>dadansoddi</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mewn</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asesu</a:t>
            </a:r>
            <a:r>
              <a:rPr lang="en-GB" sz="1200" b="0" i="0" u="none" strike="noStrike"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Some idea and what it means – it would be good to have a group discussion here around assessment and analysis in assessment. </a:t>
            </a:r>
          </a:p>
          <a:p>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25</a:t>
            </a:fld>
            <a:endParaRPr lang="en-US" dirty="0"/>
          </a:p>
        </p:txBody>
      </p:sp>
    </p:spTree>
    <p:extLst>
      <p:ext uri="{BB962C8B-B14F-4D97-AF65-F5344CB8AC3E}">
        <p14:creationId xmlns:p14="http://schemas.microsoft.com/office/powerpoint/2010/main" val="28269134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rtl="0"/>
            <a:r>
              <a:rPr lang="cy-GB" sz="1200" b="0" i="0" u="none" strike="noStrike" kern="1200" dirty="0">
                <a:solidFill>
                  <a:schemeClr val="tx1"/>
                </a:solidFill>
                <a:effectLst/>
                <a:latin typeface="+mn-lt"/>
                <a:ea typeface="+mn-ea"/>
                <a:cs typeface="+mn-cs"/>
              </a:rPr>
              <a:t>MAE MODELEU MYFYRIO YN Y LLYFR GWAITH – NEU DEFNYDDIWCH Y CARDIAU MYFYRIO OS YW'N DDEFNYDDIOL.</a:t>
            </a:r>
          </a:p>
          <a:p>
            <a:pPr rtl="0"/>
            <a:r>
              <a:rPr lang="cy-GB" sz="1200" b="0" i="0" u="none" strike="noStrike" kern="1200" dirty="0">
                <a:solidFill>
                  <a:schemeClr val="tx1"/>
                </a:solidFill>
                <a:effectLst/>
                <a:latin typeface="+mn-lt"/>
                <a:ea typeface="+mn-ea"/>
                <a:cs typeface="+mn-cs"/>
              </a:rPr>
              <a:t>Ymarfer 3 – Cwestiwn 1 - mae'n bosibl gwneud y 3 ymarfer nesaf ar wahân ar gyfer pob canlyniad dysgu (10-15 munud mewn grwpiau) neu wneud y 3 gyda'i gilydd fel un ymarfer (20-30 munud mewn grwpiau) bydd hyn yn dibynnu ar faint/amseriad y grŵp a dewis yr hyfforddwr.</a:t>
            </a:r>
          </a:p>
          <a:p>
            <a:pPr rtl="0"/>
            <a:r>
              <a:rPr lang="cy-GB" sz="1200" b="0" i="0" u="none" strike="noStrike" kern="1200" dirty="0">
                <a:solidFill>
                  <a:schemeClr val="tx1"/>
                </a:solidFill>
                <a:effectLst/>
                <a:latin typeface="+mn-lt"/>
                <a:ea typeface="+mn-ea"/>
                <a:cs typeface="+mn-cs"/>
              </a:rPr>
              <a:t>Mewn grwpiau bach, gofynnwch iddynt gwblhau'r cwestiwn gan ganiatáu i bob aelod o'r grŵp drafod a myfyrio ar eu profiad blaenorol ac yna nodi a chyfiawnhau eu hanghenion dysgu yn y dyfodol.</a:t>
            </a:r>
          </a:p>
          <a:p>
            <a:pPr rtl="0"/>
            <a:endParaRPr lang="cy-GB" sz="1200" b="0" i="0" u="none" strike="noStrike" kern="1200" dirty="0">
              <a:solidFill>
                <a:schemeClr val="tx1"/>
              </a:solidFill>
              <a:effectLst/>
              <a:latin typeface="+mn-lt"/>
              <a:ea typeface="+mn-ea"/>
              <a:cs typeface="+mn-cs"/>
            </a:endParaRPr>
          </a:p>
          <a:p>
            <a:pPr rtl="0"/>
            <a:r>
              <a:rPr lang="cy-GB" sz="1200" b="0" i="0" u="none" strike="noStrike" kern="1200" dirty="0">
                <a:solidFill>
                  <a:schemeClr val="tx1"/>
                </a:solidFill>
                <a:effectLst/>
                <a:latin typeface="+mn-lt"/>
                <a:ea typeface="+mn-ea"/>
                <a:cs typeface="+mn-cs"/>
              </a:rPr>
              <a:t>Adborth i grŵp mwy.</a:t>
            </a:r>
          </a:p>
          <a:p>
            <a:pPr rtl="0"/>
            <a:r>
              <a:rPr lang="cy-GB" sz="1200" b="0" i="0" u="none" strike="noStrike" kern="1200" dirty="0">
                <a:solidFill>
                  <a:schemeClr val="tx1"/>
                </a:solidFill>
                <a:effectLst/>
                <a:latin typeface="+mn-lt"/>
                <a:ea typeface="+mn-ea"/>
                <a:cs typeface="+mn-cs"/>
              </a:rPr>
              <a:t>Nod -</a:t>
            </a:r>
          </a:p>
          <a:p>
            <a:pPr rtl="0"/>
            <a:r>
              <a:rPr lang="cy-GB" sz="1200" b="0" i="0" u="none" strike="noStrike" kern="1200" dirty="0">
                <a:solidFill>
                  <a:schemeClr val="tx1"/>
                </a:solidFill>
                <a:effectLst/>
                <a:latin typeface="+mn-lt"/>
                <a:ea typeface="+mn-ea"/>
                <a:cs typeface="+mn-cs"/>
              </a:rPr>
              <a:t>Rhannu syniadau ar sut i ateb y cwestiwn hwn.</a:t>
            </a:r>
          </a:p>
          <a:p>
            <a:pPr rtl="0"/>
            <a:endParaRPr lang="cy-GB" sz="1200" b="0" i="0" u="none" strike="noStrike" kern="1200" dirty="0">
              <a:solidFill>
                <a:schemeClr val="tx1"/>
              </a:solidFill>
              <a:effectLst/>
              <a:latin typeface="+mn-lt"/>
              <a:ea typeface="+mn-ea"/>
              <a:cs typeface="+mn-cs"/>
            </a:endParaRPr>
          </a:p>
          <a:p>
            <a:pPr rtl="0"/>
            <a:r>
              <a:rPr lang="cy-GB" sz="1200" b="0" i="0" u="none" strike="noStrike" kern="1200" dirty="0">
                <a:solidFill>
                  <a:schemeClr val="tx1"/>
                </a:solidFill>
                <a:effectLst/>
                <a:latin typeface="+mn-lt"/>
                <a:ea typeface="+mn-ea"/>
                <a:cs typeface="+mn-cs"/>
              </a:rPr>
              <a:t>Sicrhewch eu bod ar y "llinellau cywir".</a:t>
            </a:r>
          </a:p>
          <a:p>
            <a:pPr rtl="0"/>
            <a:endParaRPr lang="cy-GB" sz="1200" b="0" i="0" u="none" strike="noStrike" kern="1200" dirty="0">
              <a:solidFill>
                <a:schemeClr val="tx1"/>
              </a:solidFill>
              <a:effectLst/>
              <a:latin typeface="+mn-lt"/>
              <a:ea typeface="+mn-ea"/>
              <a:cs typeface="+mn-cs"/>
            </a:endParaRPr>
          </a:p>
          <a:p>
            <a:pPr rtl="0"/>
            <a:r>
              <a:rPr lang="cy-GB" sz="1200" b="0" i="0" u="none" strike="noStrike" kern="1200" dirty="0">
                <a:solidFill>
                  <a:schemeClr val="tx1"/>
                </a:solidFill>
                <a:effectLst/>
                <a:latin typeface="+mn-lt"/>
                <a:ea typeface="+mn-ea"/>
                <a:cs typeface="+mn-cs"/>
              </a:rPr>
              <a:t>Gofynnwch i bob dysgwr lenwi'r llyfr gwaith gydag o leiaf ddechrau ateb i'r dasg hon.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MODELS  OF REFLECTION ARE IN THE WORKBOOK –  OR USE THE REFLECTIVE CARDS IF USEFUL.</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Exercise 3 – Question 1 - </a:t>
            </a:r>
            <a:r>
              <a:rPr lang="en-US" dirty="0"/>
              <a:t>it is possible to do the next 3 exercises separately for each learning outcome (10- 15 mins in groups) or do all 3 together as one exercise (20-30 mins in groups) this will depend on group size/timings and the trainer's preference.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 small groups ask them to complete the question allowing each member of the group to discuss and reflect on their previous experience and then identify and justify their future leaning needs going forward.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Feedback to larger group.</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Aim</a:t>
            </a:r>
            <a:r>
              <a:rPr lang="en-US" dirty="0"/>
              <a:t> -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 share ideas of how to answer this question.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Check they are on the “right lines”.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Get each learner to fill in the workbook with at least a beginning of an answer to this task. </a:t>
            </a:r>
          </a:p>
          <a:p>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26</a:t>
            </a:fld>
            <a:endParaRPr lang="en-US" dirty="0"/>
          </a:p>
        </p:txBody>
      </p:sp>
    </p:spTree>
    <p:extLst>
      <p:ext uri="{BB962C8B-B14F-4D97-AF65-F5344CB8AC3E}">
        <p14:creationId xmlns:p14="http://schemas.microsoft.com/office/powerpoint/2010/main" val="39818689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rtl="0"/>
            <a:r>
              <a:rPr lang="cy-GB" sz="1200" b="0" i="0" u="none" strike="noStrike" kern="1200" dirty="0">
                <a:solidFill>
                  <a:schemeClr val="tx1"/>
                </a:solidFill>
                <a:effectLst/>
                <a:latin typeface="+mn-lt"/>
                <a:ea typeface="+mn-ea"/>
                <a:cs typeface="+mn-cs"/>
              </a:rPr>
              <a:t>MAE MODELEU MYFYRIO YN Y LLYFR GWAITH – NEU DEFNYDDIWCH Y CARDIAU MYFYRIO OS YW'N DDEFNYDDIOL.</a:t>
            </a:r>
          </a:p>
          <a:p>
            <a:pPr rtl="0"/>
            <a:r>
              <a:rPr lang="cy-GB" sz="1200" b="0" i="0" u="none" strike="noStrike" kern="1200" dirty="0">
                <a:solidFill>
                  <a:schemeClr val="tx1"/>
                </a:solidFill>
                <a:effectLst/>
                <a:latin typeface="+mn-lt"/>
                <a:ea typeface="+mn-ea"/>
                <a:cs typeface="+mn-cs"/>
              </a:rPr>
              <a:t>Ymarfer 3 – Cwestiwn 1 - mae'n bosibl gwneud y 3 ymarfer nesaf ar wahân ar gyfer pob canlyniad dysgu (10-15 munud mewn grwpiau) neu wneud y 3 gyda'i gilydd fel un ymarfer (20-30 munud mewn grwpiau) bydd hyn yn dibynnu ar faint/amseriad y grŵp a dewis yr hyfforddwr.</a:t>
            </a:r>
          </a:p>
          <a:p>
            <a:pPr rtl="0"/>
            <a:r>
              <a:rPr lang="cy-GB" sz="1200" b="0" i="0" u="none" strike="noStrike" kern="1200" dirty="0">
                <a:solidFill>
                  <a:schemeClr val="tx1"/>
                </a:solidFill>
                <a:effectLst/>
                <a:latin typeface="+mn-lt"/>
                <a:ea typeface="+mn-ea"/>
                <a:cs typeface="+mn-cs"/>
              </a:rPr>
              <a:t>Mewn grwpiau bach, gofynnwch iddynt gwblhau'r cwestiwn gan ganiatáu i bob aelod o'r grŵp drafod a myfyrio ar eu profiad blaenorol ac yna nodi a chyfiawnhau eu hanghenion dysgu yn y dyfodol.</a:t>
            </a:r>
          </a:p>
          <a:p>
            <a:pPr rtl="0"/>
            <a:endParaRPr lang="cy-GB" sz="1200" b="0" i="0" u="none" strike="noStrike" kern="1200" dirty="0">
              <a:solidFill>
                <a:schemeClr val="tx1"/>
              </a:solidFill>
              <a:effectLst/>
              <a:latin typeface="+mn-lt"/>
              <a:ea typeface="+mn-ea"/>
              <a:cs typeface="+mn-cs"/>
            </a:endParaRPr>
          </a:p>
          <a:p>
            <a:pPr rtl="0"/>
            <a:r>
              <a:rPr lang="cy-GB" sz="1200" b="0" i="0" u="none" strike="noStrike" kern="1200" dirty="0">
                <a:solidFill>
                  <a:schemeClr val="tx1"/>
                </a:solidFill>
                <a:effectLst/>
                <a:latin typeface="+mn-lt"/>
                <a:ea typeface="+mn-ea"/>
                <a:cs typeface="+mn-cs"/>
              </a:rPr>
              <a:t>Adborth i grŵp mwy.</a:t>
            </a:r>
          </a:p>
          <a:p>
            <a:pPr rtl="0"/>
            <a:r>
              <a:rPr lang="cy-GB" sz="1200" b="0" i="0" u="none" strike="noStrike" kern="1200" dirty="0">
                <a:solidFill>
                  <a:schemeClr val="tx1"/>
                </a:solidFill>
                <a:effectLst/>
                <a:latin typeface="+mn-lt"/>
                <a:ea typeface="+mn-ea"/>
                <a:cs typeface="+mn-cs"/>
              </a:rPr>
              <a:t>Nod -</a:t>
            </a:r>
          </a:p>
          <a:p>
            <a:pPr rtl="0"/>
            <a:r>
              <a:rPr lang="cy-GB" sz="1200" b="0" i="0" u="none" strike="noStrike" kern="1200" dirty="0">
                <a:solidFill>
                  <a:schemeClr val="tx1"/>
                </a:solidFill>
                <a:effectLst/>
                <a:latin typeface="+mn-lt"/>
                <a:ea typeface="+mn-ea"/>
                <a:cs typeface="+mn-cs"/>
              </a:rPr>
              <a:t>Rhannu syniadau ar sut i ateb y cwestiwn hwn.</a:t>
            </a:r>
          </a:p>
          <a:p>
            <a:pPr rtl="0"/>
            <a:endParaRPr lang="cy-GB" sz="1200" b="0" i="0" u="none" strike="noStrike" kern="1200" dirty="0">
              <a:solidFill>
                <a:schemeClr val="tx1"/>
              </a:solidFill>
              <a:effectLst/>
              <a:latin typeface="+mn-lt"/>
              <a:ea typeface="+mn-ea"/>
              <a:cs typeface="+mn-cs"/>
            </a:endParaRPr>
          </a:p>
          <a:p>
            <a:pPr rtl="0"/>
            <a:r>
              <a:rPr lang="cy-GB" sz="1200" b="0" i="0" u="none" strike="noStrike" kern="1200" dirty="0">
                <a:solidFill>
                  <a:schemeClr val="tx1"/>
                </a:solidFill>
                <a:effectLst/>
                <a:latin typeface="+mn-lt"/>
                <a:ea typeface="+mn-ea"/>
                <a:cs typeface="+mn-cs"/>
              </a:rPr>
              <a:t>Sicrhewch eu bod ar y "llinellau cywir".</a:t>
            </a:r>
          </a:p>
          <a:p>
            <a:pPr rtl="0"/>
            <a:endParaRPr lang="cy-GB" sz="1200" b="0" i="0" u="none" strike="noStrike" kern="1200" dirty="0">
              <a:solidFill>
                <a:schemeClr val="tx1"/>
              </a:solidFill>
              <a:effectLst/>
              <a:latin typeface="+mn-lt"/>
              <a:ea typeface="+mn-ea"/>
              <a:cs typeface="+mn-cs"/>
            </a:endParaRPr>
          </a:p>
          <a:p>
            <a:pPr rtl="0"/>
            <a:r>
              <a:rPr lang="cy-GB" sz="1200" b="0" i="0" u="none" strike="noStrike" kern="1200" dirty="0">
                <a:solidFill>
                  <a:schemeClr val="tx1"/>
                </a:solidFill>
                <a:effectLst/>
                <a:latin typeface="+mn-lt"/>
                <a:ea typeface="+mn-ea"/>
                <a:cs typeface="+mn-cs"/>
              </a:rPr>
              <a:t>Gofynnwch i bob dysgwr lenwi'r llyfr gwaith gydag o leiaf ddechrau ateb i'r dasg hon.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MODELS  OF REFLECTION ARE IN THE WORKBOOK –  OR USE THE REFLECTIVE CARDS IF USEFUL.</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Exercise 3 – Question 1 - </a:t>
            </a:r>
            <a:r>
              <a:rPr lang="en-US" dirty="0"/>
              <a:t>it is possible to do the next 3 exercises separately for each learning outcome (10- 15 mins in groups) or do all 3 together as one exercise (20-30 mins in groups) this will depend on group size/timings and the trainer's preference.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 small groups ask them to complete the question allowing each member of the group to discuss and reflect on their previous experience and then identify and justify their future leaning needs going forward.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Feedback to larger group.</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Aim</a:t>
            </a:r>
            <a:r>
              <a:rPr lang="en-US" dirty="0"/>
              <a:t> -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 share ideas of how to answer this question.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Check they are on the “right lines”.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Get each learner to fill in the workbook with at least a beginning of an answer to this task. </a:t>
            </a:r>
          </a:p>
          <a:p>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27</a:t>
            </a:fld>
            <a:endParaRPr lang="en-US" dirty="0"/>
          </a:p>
        </p:txBody>
      </p:sp>
    </p:spTree>
    <p:extLst>
      <p:ext uri="{BB962C8B-B14F-4D97-AF65-F5344CB8AC3E}">
        <p14:creationId xmlns:p14="http://schemas.microsoft.com/office/powerpoint/2010/main" val="37554279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28</a:t>
            </a:fld>
            <a:endParaRPr lang="en-US" dirty="0"/>
          </a:p>
        </p:txBody>
      </p:sp>
    </p:spTree>
    <p:extLst>
      <p:ext uri="{BB962C8B-B14F-4D97-AF65-F5344CB8AC3E}">
        <p14:creationId xmlns:p14="http://schemas.microsoft.com/office/powerpoint/2010/main" val="40161119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rtl="0"/>
            <a:r>
              <a:rPr lang="cy-GB" sz="1200" b="0" i="0" u="none" strike="noStrike" kern="1200" dirty="0">
                <a:solidFill>
                  <a:schemeClr val="tx1"/>
                </a:solidFill>
                <a:effectLst/>
                <a:latin typeface="+mn-lt"/>
                <a:ea typeface="+mn-ea"/>
                <a:cs typeface="+mn-cs"/>
              </a:rPr>
              <a:t>Tynnwch sylw at ganllawiau 3 blynedd gyntaf ymarfer SCW sy'n anelu at gefnogi gweithwyr cymdeithasol newydd i feithrin gwydnwch, hyder a chymhwysedd.</a:t>
            </a:r>
          </a:p>
          <a:p>
            <a:pPr rtl="0"/>
            <a:r>
              <a:rPr lang="cy-GB" sz="1200" b="0" i="0" u="none" strike="noStrike" kern="1200" dirty="0">
                <a:solidFill>
                  <a:schemeClr val="tx1"/>
                </a:solidFill>
                <a:effectLst/>
                <a:latin typeface="+mn-lt"/>
                <a:ea typeface="+mn-ea"/>
                <a:cs typeface="+mn-cs"/>
              </a:rPr>
              <a:t>Cyswllt ag ymarfer Deallusrwydd Emosiynol.</a:t>
            </a:r>
          </a:p>
          <a:p>
            <a:pPr rtl="0"/>
            <a:r>
              <a:rPr lang="cy-GB" sz="1200" b="0" i="0" u="none" strike="noStrike" kern="1200" dirty="0">
                <a:solidFill>
                  <a:schemeClr val="tx1"/>
                </a:solidFill>
                <a:effectLst/>
                <a:latin typeface="+mn-lt"/>
                <a:ea typeface="+mn-ea"/>
                <a:cs typeface="+mn-cs"/>
              </a:rPr>
              <a:t>Mae hyn yn cysylltu â'r meini prawf asesu cydweithio.</a:t>
            </a:r>
          </a:p>
          <a:p>
            <a:endParaRPr lang="en-GB" i="0" dirty="0"/>
          </a:p>
          <a:p>
            <a:r>
              <a:rPr lang="en-GB" i="0" dirty="0"/>
              <a:t>Flag up </a:t>
            </a:r>
            <a:r>
              <a:rPr lang="en-GB" dirty="0"/>
              <a:t>SCW first</a:t>
            </a:r>
            <a:r>
              <a:rPr lang="en-GB" baseline="0" dirty="0"/>
              <a:t> 3 years in practice guidance which aims to support new social workers to build resilience, confidence and competence. </a:t>
            </a:r>
          </a:p>
          <a:p>
            <a:r>
              <a:rPr lang="en-GB" baseline="0" dirty="0"/>
              <a:t>Link to emotional Intelligence exercise.</a:t>
            </a:r>
          </a:p>
          <a:p>
            <a:r>
              <a:rPr lang="en-GB" baseline="0" dirty="0"/>
              <a:t>This links to the collaboration assessment criteria.</a:t>
            </a:r>
          </a:p>
          <a:p>
            <a:endParaRPr lang="en-GB" dirty="0"/>
          </a:p>
        </p:txBody>
      </p:sp>
    </p:spTree>
    <p:extLst>
      <p:ext uri="{BB962C8B-B14F-4D97-AF65-F5344CB8AC3E}">
        <p14:creationId xmlns:p14="http://schemas.microsoft.com/office/powerpoint/2010/main" val="13388440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b="0" i="0" u="none" strike="noStrike" kern="1200" dirty="0">
                <a:solidFill>
                  <a:schemeClr val="tx1"/>
                </a:solidFill>
                <a:effectLst/>
                <a:latin typeface="+mn-lt"/>
                <a:ea typeface="+mn-ea"/>
                <a:cs typeface="+mn-cs"/>
              </a:rPr>
              <a:t>Rhai awgrymiadau o bethau y gallent eu hystyried/canolbwyntio arnynt o dan y canlyniad dysgu hwn mewn perthynas â'u datblygiad proffesiynol. Pa rai eraill y gallant eu nodi?</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Some suggestions of things they could consider/focus on under this learning outcome in relation to their professional development. What others can they identify? </a:t>
            </a:r>
          </a:p>
          <a:p>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31</a:t>
            </a:fld>
            <a:endParaRPr lang="en-US" dirty="0"/>
          </a:p>
        </p:txBody>
      </p:sp>
    </p:spTree>
    <p:extLst>
      <p:ext uri="{BB962C8B-B14F-4D97-AF65-F5344CB8AC3E}">
        <p14:creationId xmlns:p14="http://schemas.microsoft.com/office/powerpoint/2010/main" val="6266477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rtl="0"/>
            <a:r>
              <a:rPr lang="cy-GB" sz="1200" b="0" i="0" u="none" strike="noStrike" kern="1200" dirty="0">
                <a:solidFill>
                  <a:schemeClr val="tx1"/>
                </a:solidFill>
                <a:effectLst/>
                <a:latin typeface="+mn-lt"/>
                <a:ea typeface="+mn-ea"/>
                <a:cs typeface="+mn-cs"/>
              </a:rPr>
              <a:t>Ymarfer 3 - Cwestiwn 2</a:t>
            </a:r>
          </a:p>
          <a:p>
            <a:pPr rtl="0"/>
            <a:r>
              <a:rPr lang="cy-GB" sz="1200" b="0" i="0" u="none" strike="noStrike" kern="1200" dirty="0">
                <a:solidFill>
                  <a:schemeClr val="tx1"/>
                </a:solidFill>
                <a:effectLst/>
                <a:latin typeface="+mn-lt"/>
                <a:ea typeface="+mn-ea"/>
                <a:cs typeface="+mn-cs"/>
              </a:rPr>
              <a:t>Grwpiau bach - gofynnwch iddynt gwblhau'r dasg gan ganiatáu i bob aelod o'r grŵp drafod a myfyrio ar eu profiad blaenorol ac yna nodi a chyfiawnhau eu hanghenion dysgu yn y dyfodol o dan y pennawd cydweithio.</a:t>
            </a:r>
          </a:p>
          <a:p>
            <a:pPr rtl="0"/>
            <a:r>
              <a:rPr lang="cy-GB" sz="1200" b="0" i="0" u="none" strike="noStrike" kern="1200" dirty="0">
                <a:solidFill>
                  <a:schemeClr val="tx1"/>
                </a:solidFill>
                <a:effectLst/>
                <a:latin typeface="+mn-lt"/>
                <a:ea typeface="+mn-ea"/>
                <a:cs typeface="+mn-cs"/>
              </a:rPr>
              <a:t>Adborth i grŵp mwy.</a:t>
            </a:r>
          </a:p>
          <a:p>
            <a:pPr rtl="0"/>
            <a:r>
              <a:rPr lang="cy-GB" sz="1200" b="0" i="0" u="none" strike="noStrike" kern="1200" dirty="0">
                <a:solidFill>
                  <a:schemeClr val="tx1"/>
                </a:solidFill>
                <a:effectLst/>
                <a:latin typeface="+mn-lt"/>
                <a:ea typeface="+mn-ea"/>
                <a:cs typeface="+mn-cs"/>
              </a:rPr>
              <a:t>Nod -</a:t>
            </a:r>
          </a:p>
          <a:p>
            <a:pPr rtl="0"/>
            <a:r>
              <a:rPr lang="cy-GB" sz="1200" b="0" i="0" u="none" strike="noStrike" kern="1200" dirty="0">
                <a:solidFill>
                  <a:schemeClr val="tx1"/>
                </a:solidFill>
                <a:effectLst/>
                <a:latin typeface="+mn-lt"/>
                <a:ea typeface="+mn-ea"/>
                <a:cs typeface="+mn-cs"/>
              </a:rPr>
              <a:t>Rhannu syniadau ar sut i ateb y cwestiwn hwn.</a:t>
            </a:r>
          </a:p>
          <a:p>
            <a:pPr rtl="0"/>
            <a:r>
              <a:rPr lang="cy-GB" sz="1200" b="0" i="0" u="none" strike="noStrike" kern="1200" dirty="0">
                <a:solidFill>
                  <a:schemeClr val="tx1"/>
                </a:solidFill>
                <a:effectLst/>
                <a:latin typeface="+mn-lt"/>
                <a:ea typeface="+mn-ea"/>
                <a:cs typeface="+mn-cs"/>
              </a:rPr>
              <a:t>Sicrhewch eu bod ar y "llinellau cywir".</a:t>
            </a:r>
          </a:p>
          <a:p>
            <a:pPr rtl="0"/>
            <a:r>
              <a:rPr lang="cy-GB" sz="1200" b="0" i="0" u="none" strike="noStrike" kern="1200" dirty="0">
                <a:solidFill>
                  <a:schemeClr val="tx1"/>
                </a:solidFill>
                <a:effectLst/>
                <a:latin typeface="+mn-lt"/>
                <a:ea typeface="+mn-ea"/>
                <a:cs typeface="+mn-cs"/>
              </a:rPr>
              <a:t>Gofynnwch i bob dysgwr lenwi'r llyfr gwaith gydag o leiaf ddechrau ateb i'r dasg hon.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Exercise 3 - Question 2</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Small groups - ask them to complete the task allowing each member of the group to discuss and reflect on their previous experience and then identify and justify their future leaning needs under the collaboration heading.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Feedback to larger group.</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Aim</a:t>
            </a:r>
            <a:r>
              <a:rPr lang="en-US" dirty="0"/>
              <a:t> -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 share ideas of how to answer this question.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Check they are on the “right lines”.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Get each learner to fill in the workbook with at least a beginning of an answer to this task. </a:t>
            </a:r>
          </a:p>
          <a:p>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32</a:t>
            </a:fld>
            <a:endParaRPr lang="en-US" dirty="0"/>
          </a:p>
        </p:txBody>
      </p:sp>
    </p:spTree>
    <p:extLst>
      <p:ext uri="{BB962C8B-B14F-4D97-AF65-F5344CB8AC3E}">
        <p14:creationId xmlns:p14="http://schemas.microsoft.com/office/powerpoint/2010/main" val="5944358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b="0" i="0" u="none" strike="noStrike" kern="1200" dirty="0">
                <a:solidFill>
                  <a:schemeClr val="tx1"/>
                </a:solidFill>
                <a:effectLst/>
                <a:latin typeface="+mn-lt"/>
                <a:ea typeface="+mn-ea"/>
                <a:cs typeface="+mn-cs"/>
              </a:rPr>
              <a:t>Cyswllt â datblygiad proffesiynol a gwneud penderfyniadau. Ffyrdd y gallant ddangos tystiolaeth o dan y penawdau: Goruchwyliaethau, hyfforddiant dysgu, ymchwil. Gallai hyn fod yn drafodaeth gyffredinol os yw hynny'n ddefnyddiol, neu gallwch ei dynnu allan o'r ymarfer nesaf.</a:t>
            </a:r>
          </a:p>
          <a:p>
            <a:endParaRPr lang="en-US" dirty="0"/>
          </a:p>
          <a:p>
            <a:r>
              <a:rPr lang="en-US" dirty="0"/>
              <a:t>Link to professional development and decision making. </a:t>
            </a:r>
          </a:p>
          <a:p>
            <a:r>
              <a:rPr lang="en-US" dirty="0"/>
              <a:t>Ways they can evidence under the headings: Supervisions, training learning, research, This could be a general discussion if that is helpful, or you can draw it out of the next exercise. </a:t>
            </a:r>
          </a:p>
          <a:p>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35</a:t>
            </a:fld>
            <a:endParaRPr lang="en-US" dirty="0"/>
          </a:p>
        </p:txBody>
      </p:sp>
    </p:spTree>
    <p:extLst>
      <p:ext uri="{BB962C8B-B14F-4D97-AF65-F5344CB8AC3E}">
        <p14:creationId xmlns:p14="http://schemas.microsoft.com/office/powerpoint/2010/main" val="35185357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err="1"/>
              <a:t>Monitro</a:t>
            </a:r>
            <a:r>
              <a:rPr lang="en-GB" sz="1200" dirty="0"/>
              <a:t>, </a:t>
            </a:r>
            <a:r>
              <a:rPr lang="en-GB" sz="1200" dirty="0" err="1"/>
              <a:t>cefnogi</a:t>
            </a:r>
            <a:r>
              <a:rPr lang="en-GB" sz="1200" dirty="0"/>
              <a:t> a </a:t>
            </a:r>
            <a:r>
              <a:rPr lang="en-GB" sz="1200" dirty="0" err="1"/>
              <a:t>datblygu</a:t>
            </a:r>
            <a:r>
              <a:rPr lang="en-GB" sz="1200" dirty="0"/>
              <a:t> staff</a:t>
            </a:r>
          </a:p>
          <a:p>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37</a:t>
            </a:fld>
            <a:endParaRPr lang="en-US" dirty="0"/>
          </a:p>
        </p:txBody>
      </p:sp>
    </p:spTree>
    <p:extLst>
      <p:ext uri="{BB962C8B-B14F-4D97-AF65-F5344CB8AC3E}">
        <p14:creationId xmlns:p14="http://schemas.microsoft.com/office/powerpoint/2010/main" val="13042048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rtl="0"/>
            <a:r>
              <a:rPr lang="cy-GB" sz="1200" b="0" i="0" u="none" strike="noStrike" kern="1200" dirty="0">
                <a:solidFill>
                  <a:schemeClr val="tx1"/>
                </a:solidFill>
                <a:effectLst/>
                <a:latin typeface="+mn-lt"/>
                <a:ea typeface="+mn-ea"/>
                <a:cs typeface="+mn-cs"/>
              </a:rPr>
              <a:t>Ymarfer 3 - Cwestiwn 3</a:t>
            </a:r>
          </a:p>
          <a:p>
            <a:pPr rtl="0"/>
            <a:r>
              <a:rPr lang="cy-GB" sz="1200" b="0" i="0" u="none" strike="noStrike" kern="1200" dirty="0">
                <a:solidFill>
                  <a:schemeClr val="tx1"/>
                </a:solidFill>
                <a:effectLst/>
                <a:latin typeface="+mn-lt"/>
                <a:ea typeface="+mn-ea"/>
                <a:cs typeface="+mn-cs"/>
              </a:rPr>
              <a:t>Grwpiau bach - gofynnwch iddynt gwblhau'r cwestiwn gan ganiatáu i bob aelod o'r grŵp drafod a myfyrio ar eu profiad blaenorol ac yna nodi a chyfiawnhau eu hanghenion dysgu yn y dyfodol.</a:t>
            </a:r>
          </a:p>
          <a:p>
            <a:pPr rtl="0"/>
            <a:r>
              <a:rPr lang="cy-GB" sz="1200" b="0" i="0" u="none" strike="noStrike" kern="1200" dirty="0">
                <a:solidFill>
                  <a:schemeClr val="tx1"/>
                </a:solidFill>
                <a:effectLst/>
                <a:latin typeface="+mn-lt"/>
                <a:ea typeface="+mn-ea"/>
                <a:cs typeface="+mn-cs"/>
              </a:rPr>
              <a:t>Adborth i grŵp mwy.</a:t>
            </a:r>
          </a:p>
          <a:p>
            <a:pPr rtl="0"/>
            <a:r>
              <a:rPr lang="cy-GB" sz="1200" b="0" i="0" u="none" strike="noStrike" kern="1200" dirty="0">
                <a:solidFill>
                  <a:schemeClr val="tx1"/>
                </a:solidFill>
                <a:effectLst/>
                <a:latin typeface="+mn-lt"/>
                <a:ea typeface="+mn-ea"/>
                <a:cs typeface="+mn-cs"/>
              </a:rPr>
              <a:t>Nod -Rhannu syniadau ar sut i ateb y cwestiwn hwn.</a:t>
            </a:r>
          </a:p>
          <a:p>
            <a:pPr rtl="0"/>
            <a:r>
              <a:rPr lang="cy-GB" sz="1200" b="0" i="0" u="none" strike="noStrike" kern="1200" dirty="0">
                <a:solidFill>
                  <a:schemeClr val="tx1"/>
                </a:solidFill>
                <a:effectLst/>
                <a:latin typeface="+mn-lt"/>
                <a:ea typeface="+mn-ea"/>
                <a:cs typeface="+mn-cs"/>
              </a:rPr>
              <a:t>Sicrhewch eu bod ar y "llinellau cywir". Gofynnwch i bob dysgwr lenwi'r llyfr gwaith gydag o leiaf ddechrau ateb i'r dasg hon.</a:t>
            </a:r>
          </a:p>
          <a:p>
            <a:pPr rtl="0"/>
            <a:r>
              <a:rPr lang="cy-GB" sz="1200" b="0" i="0" u="none" strike="noStrike" kern="1200" dirty="0">
                <a:solidFill>
                  <a:schemeClr val="tx1"/>
                </a:solidFill>
                <a:effectLst/>
                <a:latin typeface="+mn-lt"/>
                <a:ea typeface="+mn-ea"/>
                <a:cs typeface="+mn-cs"/>
              </a:rPr>
              <a:t>Yma, gallent ystyried - datblygu sgiliau gwneud penderfyniadau proffesiynol, defnyddio damcaniaeth, atebolrwydd ac ati.</a:t>
            </a:r>
          </a:p>
          <a:p>
            <a:pPr rtl="0"/>
            <a:r>
              <a:rPr lang="cy-GB" sz="1200" b="0" i="0" u="none" strike="noStrike" kern="1200" dirty="0">
                <a:solidFill>
                  <a:schemeClr val="tx1"/>
                </a:solidFill>
                <a:effectLst/>
                <a:latin typeface="+mn-lt"/>
                <a:ea typeface="+mn-ea"/>
                <a:cs typeface="+mn-cs"/>
              </a:rPr>
              <a:t>Anogwch y Dysgwyr i gofnodi mewn llyfrau gwaith.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Exercise 3 - Question 3</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Small groups - ask them to complete the question allowing each member of the group to discuss and reflect on their previous experience and then identify and justify their future leaning needs.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Feedback to larger group.</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Aim</a:t>
            </a:r>
            <a:r>
              <a:rPr lang="en-US" dirty="0"/>
              <a:t> -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 share ideas of how to answer this question.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Check they are on the “right lines”.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Get each learner to fill in the workbook with at least a beginning of an answer to this task.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2"/>
                </a:solidFill>
              </a:rPr>
              <a:t>Here they could consider  - developing skills of professional decision making, using theory, accountability etc.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Calibri" panose="020F0502020204030204" pitchFamily="34" charset="0"/>
                <a:cs typeface="Times New Roman" panose="02020603050405020304" pitchFamily="18" charset="0"/>
              </a:rPr>
              <a:t>Encourage Learners to record in workbooks.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err="1">
                <a:ln>
                  <a:noFill/>
                </a:ln>
                <a:solidFill>
                  <a:prstClr val="black"/>
                </a:solidFill>
                <a:effectLst/>
                <a:uLnTx/>
                <a:uFillTx/>
                <a:latin typeface="+mn-lt"/>
                <a:ea typeface="Calibri" panose="020F0502020204030204" pitchFamily="34" charset="0"/>
                <a:cs typeface="Times New Roman" panose="02020603050405020304" pitchFamily="18" charset="0"/>
              </a:rPr>
              <a:t>Efallai</a:t>
            </a:r>
            <a:r>
              <a:rPr kumimoji="0" lang="en-GB" sz="1200" b="0" i="0" u="none" strike="noStrike" kern="1200" cap="none" spc="0" normalizeH="0" baseline="0" noProof="0" dirty="0">
                <a:ln>
                  <a:noFill/>
                </a:ln>
                <a:solidFill>
                  <a:prstClr val="black"/>
                </a:solidFill>
                <a:effectLst/>
                <a:uLnTx/>
                <a:uFillTx/>
                <a:latin typeface="+mn-lt"/>
                <a:ea typeface="Calibri" panose="020F0502020204030204" pitchFamily="34" charset="0"/>
                <a:cs typeface="Times New Roman" panose="02020603050405020304" pitchFamily="18" charset="0"/>
              </a:rPr>
              <a:t> y </a:t>
            </a:r>
            <a:r>
              <a:rPr kumimoji="0" lang="en-GB" sz="1200" b="0" i="0" u="none" strike="noStrike" kern="1200" cap="none" spc="0" normalizeH="0" baseline="0" noProof="0" dirty="0" err="1">
                <a:ln>
                  <a:noFill/>
                </a:ln>
                <a:solidFill>
                  <a:prstClr val="black"/>
                </a:solidFill>
                <a:effectLst/>
                <a:uLnTx/>
                <a:uFillTx/>
                <a:latin typeface="+mn-lt"/>
                <a:ea typeface="Calibri" panose="020F0502020204030204" pitchFamily="34" charset="0"/>
                <a:cs typeface="Times New Roman" panose="02020603050405020304" pitchFamily="18" charset="0"/>
              </a:rPr>
              <a:t>byddai'n</a:t>
            </a:r>
            <a:r>
              <a:rPr kumimoji="0" lang="en-GB" sz="1200" b="0" i="0" u="none" strike="noStrike" kern="1200" cap="none" spc="0" normalizeH="0" baseline="0" noProof="0" dirty="0">
                <a:ln>
                  <a:noFill/>
                </a:ln>
                <a:solidFill>
                  <a:prstClr val="black"/>
                </a:solidFill>
                <a:effectLst/>
                <a:uLnTx/>
                <a:uFillTx/>
                <a:latin typeface="+mn-lt"/>
                <a:ea typeface="Calibri" panose="020F0502020204030204" pitchFamily="34" charset="0"/>
                <a:cs typeface="Times New Roman" panose="02020603050405020304" pitchFamily="18" charset="0"/>
              </a:rPr>
              <a:t> </a:t>
            </a:r>
            <a:r>
              <a:rPr kumimoji="0" lang="en-GB" sz="1200" b="0" i="0" u="none" strike="noStrike" kern="1200" cap="none" spc="0" normalizeH="0" baseline="0" noProof="0" dirty="0" err="1">
                <a:ln>
                  <a:noFill/>
                </a:ln>
                <a:solidFill>
                  <a:prstClr val="black"/>
                </a:solidFill>
                <a:effectLst/>
                <a:uLnTx/>
                <a:uFillTx/>
                <a:latin typeface="+mn-lt"/>
                <a:ea typeface="Calibri" panose="020F0502020204030204" pitchFamily="34" charset="0"/>
                <a:cs typeface="Times New Roman" panose="02020603050405020304" pitchFamily="18" charset="0"/>
              </a:rPr>
              <a:t>ddefnyddiol</a:t>
            </a:r>
            <a:r>
              <a:rPr kumimoji="0" lang="en-GB" sz="1200" b="0" i="0" u="none" strike="noStrike" kern="1200" cap="none" spc="0" normalizeH="0" baseline="0" noProof="0" dirty="0">
                <a:ln>
                  <a:noFill/>
                </a:ln>
                <a:solidFill>
                  <a:prstClr val="black"/>
                </a:solidFill>
                <a:effectLst/>
                <a:uLnTx/>
                <a:uFillTx/>
                <a:latin typeface="+mn-lt"/>
                <a:ea typeface="Calibri" panose="020F0502020204030204" pitchFamily="34" charset="0"/>
                <a:cs typeface="Times New Roman" panose="02020603050405020304" pitchFamily="18" charset="0"/>
              </a:rPr>
              <a:t> </a:t>
            </a:r>
            <a:r>
              <a:rPr kumimoji="0" lang="en-GB" sz="1200" b="0" i="0" u="none" strike="noStrike" kern="1200" cap="none" spc="0" normalizeH="0" baseline="0" noProof="0" dirty="0" err="1">
                <a:ln>
                  <a:noFill/>
                </a:ln>
                <a:solidFill>
                  <a:prstClr val="black"/>
                </a:solidFill>
                <a:effectLst/>
                <a:uLnTx/>
                <a:uFillTx/>
                <a:latin typeface="+mn-lt"/>
                <a:ea typeface="Calibri" panose="020F0502020204030204" pitchFamily="34" charset="0"/>
                <a:cs typeface="Times New Roman" panose="02020603050405020304" pitchFamily="18" charset="0"/>
              </a:rPr>
              <a:t>i</a:t>
            </a:r>
            <a:r>
              <a:rPr kumimoji="0" lang="en-GB" sz="1200" b="0" i="0" u="none" strike="noStrike" kern="1200" cap="none" spc="0" normalizeH="0" baseline="0" noProof="0" dirty="0">
                <a:ln>
                  <a:noFill/>
                </a:ln>
                <a:solidFill>
                  <a:prstClr val="black"/>
                </a:solidFill>
                <a:effectLst/>
                <a:uLnTx/>
                <a:uFillTx/>
                <a:latin typeface="+mn-lt"/>
                <a:ea typeface="Calibri" panose="020F0502020204030204" pitchFamily="34" charset="0"/>
                <a:cs typeface="Times New Roman" panose="02020603050405020304" pitchFamily="18" charset="0"/>
              </a:rPr>
              <a:t> chi </a:t>
            </a:r>
            <a:r>
              <a:rPr kumimoji="0" lang="en-GB" sz="1200" b="0" i="0" u="none" strike="noStrike" kern="1200" cap="none" spc="0" normalizeH="0" baseline="0" noProof="0" dirty="0" err="1">
                <a:ln>
                  <a:noFill/>
                </a:ln>
                <a:solidFill>
                  <a:prstClr val="black"/>
                </a:solidFill>
                <a:effectLst/>
                <a:uLnTx/>
                <a:uFillTx/>
                <a:latin typeface="+mn-lt"/>
                <a:ea typeface="Calibri" panose="020F0502020204030204" pitchFamily="34" charset="0"/>
                <a:cs typeface="Times New Roman" panose="02020603050405020304" pitchFamily="18" charset="0"/>
              </a:rPr>
              <a:t>gofnodi</a:t>
            </a:r>
            <a:r>
              <a:rPr kumimoji="0" lang="en-GB" sz="1200" b="0" i="0" u="none" strike="noStrike" kern="1200" cap="none" spc="0" normalizeH="0" baseline="0" noProof="0" dirty="0">
                <a:ln>
                  <a:noFill/>
                </a:ln>
                <a:solidFill>
                  <a:prstClr val="black"/>
                </a:solidFill>
                <a:effectLst/>
                <a:uLnTx/>
                <a:uFillTx/>
                <a:latin typeface="+mn-lt"/>
                <a:ea typeface="Calibri" panose="020F0502020204030204" pitchFamily="34" charset="0"/>
                <a:cs typeface="Times New Roman" panose="02020603050405020304" pitchFamily="18" charset="0"/>
              </a:rPr>
              <a:t> </a:t>
            </a:r>
            <a:r>
              <a:rPr kumimoji="0" lang="en-GB" sz="1200" b="0" i="0" u="none" strike="noStrike" kern="1200" cap="none" spc="0" normalizeH="0" baseline="0" noProof="0" dirty="0" err="1">
                <a:ln>
                  <a:noFill/>
                </a:ln>
                <a:solidFill>
                  <a:prstClr val="black"/>
                </a:solidFill>
                <a:effectLst/>
                <a:uLnTx/>
                <a:uFillTx/>
                <a:latin typeface="+mn-lt"/>
                <a:ea typeface="Calibri" panose="020F0502020204030204" pitchFamily="34" charset="0"/>
                <a:cs typeface="Times New Roman" panose="02020603050405020304" pitchFamily="18" charset="0"/>
              </a:rPr>
              <a:t>eich</a:t>
            </a:r>
            <a:r>
              <a:rPr kumimoji="0" lang="en-GB" sz="1200" b="0" i="0" u="none" strike="noStrike" kern="1200" cap="none" spc="0" normalizeH="0" baseline="0" noProof="0" dirty="0">
                <a:ln>
                  <a:noFill/>
                </a:ln>
                <a:solidFill>
                  <a:prstClr val="black"/>
                </a:solidFill>
                <a:effectLst/>
                <a:uLnTx/>
                <a:uFillTx/>
                <a:latin typeface="+mn-lt"/>
                <a:ea typeface="Calibri" panose="020F0502020204030204" pitchFamily="34" charset="0"/>
                <a:cs typeface="Times New Roman" panose="02020603050405020304" pitchFamily="18" charset="0"/>
              </a:rPr>
              <a:t> </a:t>
            </a:r>
            <a:r>
              <a:rPr kumimoji="0" lang="en-GB" sz="1200" b="0" i="0" u="none" strike="noStrike" kern="1200" cap="none" spc="0" normalizeH="0" baseline="0" noProof="0" dirty="0" err="1">
                <a:ln>
                  <a:noFill/>
                </a:ln>
                <a:solidFill>
                  <a:prstClr val="black"/>
                </a:solidFill>
                <a:effectLst/>
                <a:uLnTx/>
                <a:uFillTx/>
                <a:latin typeface="+mn-lt"/>
                <a:ea typeface="Calibri" panose="020F0502020204030204" pitchFamily="34" charset="0"/>
                <a:cs typeface="Times New Roman" panose="02020603050405020304" pitchFamily="18" charset="0"/>
              </a:rPr>
              <a:t>atebion</a:t>
            </a:r>
            <a:r>
              <a:rPr kumimoji="0" lang="en-GB" sz="1200" b="0" i="0" u="none" strike="noStrike" kern="1200" cap="none" spc="0" normalizeH="0" baseline="0" noProof="0" dirty="0">
                <a:ln>
                  <a:noFill/>
                </a:ln>
                <a:solidFill>
                  <a:prstClr val="black"/>
                </a:solidFill>
                <a:effectLst/>
                <a:uLnTx/>
                <a:uFillTx/>
                <a:latin typeface="+mn-lt"/>
                <a:ea typeface="Calibri" panose="020F0502020204030204" pitchFamily="34" charset="0"/>
                <a:cs typeface="Times New Roman" panose="02020603050405020304" pitchFamily="18" charset="0"/>
              </a:rPr>
              <a:t> yn y </a:t>
            </a:r>
            <a:r>
              <a:rPr kumimoji="0" lang="en-GB" sz="1200" b="0" i="0" u="none" strike="noStrike" kern="1200" cap="none" spc="0" normalizeH="0" baseline="0" noProof="0" dirty="0" err="1">
                <a:ln>
                  <a:noFill/>
                </a:ln>
                <a:solidFill>
                  <a:prstClr val="black"/>
                </a:solidFill>
                <a:effectLst/>
                <a:uLnTx/>
                <a:uFillTx/>
                <a:latin typeface="+mn-lt"/>
                <a:ea typeface="Calibri" panose="020F0502020204030204" pitchFamily="34" charset="0"/>
                <a:cs typeface="Times New Roman" panose="02020603050405020304" pitchFamily="18" charset="0"/>
              </a:rPr>
              <a:t>llyfr</a:t>
            </a:r>
            <a:r>
              <a:rPr kumimoji="0" lang="en-GB" sz="1200" b="0" i="0" u="none" strike="noStrike" kern="1200" cap="none" spc="0" normalizeH="0" baseline="0" noProof="0" dirty="0">
                <a:ln>
                  <a:noFill/>
                </a:ln>
                <a:solidFill>
                  <a:prstClr val="black"/>
                </a:solidFill>
                <a:effectLst/>
                <a:uLnTx/>
                <a:uFillTx/>
                <a:latin typeface="+mn-lt"/>
                <a:ea typeface="Calibri" panose="020F0502020204030204" pitchFamily="34" charset="0"/>
                <a:cs typeface="Times New Roman" panose="02020603050405020304" pitchFamily="18" charset="0"/>
              </a:rPr>
              <a:t> </a:t>
            </a:r>
            <a:r>
              <a:rPr kumimoji="0" lang="en-GB" sz="1200" b="0" i="0" u="none" strike="noStrike" kern="1200" cap="none" spc="0" normalizeH="0" baseline="0" noProof="0" dirty="0" err="1">
                <a:ln>
                  <a:noFill/>
                </a:ln>
                <a:solidFill>
                  <a:prstClr val="black"/>
                </a:solidFill>
                <a:effectLst/>
                <a:uLnTx/>
                <a:uFillTx/>
                <a:latin typeface="+mn-lt"/>
                <a:ea typeface="Calibri" panose="020F0502020204030204" pitchFamily="34" charset="0"/>
                <a:cs typeface="Times New Roman" panose="02020603050405020304" pitchFamily="18" charset="0"/>
              </a:rPr>
              <a:t>gwaith</a:t>
            </a:r>
            <a:r>
              <a:rPr kumimoji="0" lang="en-GB" sz="1200" b="0" i="0" u="none" strike="noStrike" kern="1200" cap="none" spc="0" normalizeH="0" baseline="0" noProof="0" dirty="0">
                <a:ln>
                  <a:noFill/>
                </a:ln>
                <a:solidFill>
                  <a:prstClr val="black"/>
                </a:solidFill>
                <a:effectLst/>
                <a:uLnTx/>
                <a:uFillTx/>
                <a:latin typeface="+mn-lt"/>
                <a:ea typeface="Calibri" panose="020F0502020204030204" pitchFamily="34" charset="0"/>
                <a:cs typeface="Times New Roman" panose="02020603050405020304" pitchFamily="18" charset="0"/>
              </a:rPr>
              <a:t> er </a:t>
            </a:r>
            <a:r>
              <a:rPr kumimoji="0" lang="en-GB" sz="1200" b="0" i="0" u="none" strike="noStrike" kern="1200" cap="none" spc="0" normalizeH="0" baseline="0" noProof="0" dirty="0" err="1">
                <a:ln>
                  <a:noFill/>
                </a:ln>
                <a:solidFill>
                  <a:prstClr val="black"/>
                </a:solidFill>
                <a:effectLst/>
                <a:uLnTx/>
                <a:uFillTx/>
                <a:latin typeface="+mn-lt"/>
                <a:ea typeface="Calibri" panose="020F0502020204030204" pitchFamily="34" charset="0"/>
                <a:cs typeface="Times New Roman" panose="02020603050405020304" pitchFamily="18" charset="0"/>
              </a:rPr>
              <a:t>mwyn</a:t>
            </a:r>
            <a:r>
              <a:rPr kumimoji="0" lang="en-GB" sz="1200" b="0" i="0" u="none" strike="noStrike" kern="1200" cap="none" spc="0" normalizeH="0" baseline="0" noProof="0" dirty="0">
                <a:ln>
                  <a:noFill/>
                </a:ln>
                <a:solidFill>
                  <a:prstClr val="black"/>
                </a:solidFill>
                <a:effectLst/>
                <a:uLnTx/>
                <a:uFillTx/>
                <a:latin typeface="+mn-lt"/>
                <a:ea typeface="Calibri" panose="020F0502020204030204" pitchFamily="34" charset="0"/>
                <a:cs typeface="Times New Roman" panose="02020603050405020304" pitchFamily="18" charset="0"/>
              </a:rPr>
              <a:t> </a:t>
            </a:r>
            <a:r>
              <a:rPr kumimoji="0" lang="en-GB" sz="1200" b="0" i="0" u="none" strike="noStrike" kern="1200" cap="none" spc="0" normalizeH="0" baseline="0" noProof="0" dirty="0" err="1">
                <a:ln>
                  <a:noFill/>
                </a:ln>
                <a:solidFill>
                  <a:prstClr val="black"/>
                </a:solidFill>
                <a:effectLst/>
                <a:uLnTx/>
                <a:uFillTx/>
                <a:latin typeface="+mn-lt"/>
                <a:ea typeface="Calibri" panose="020F0502020204030204" pitchFamily="34" charset="0"/>
                <a:cs typeface="Times New Roman" panose="02020603050405020304" pitchFamily="18" charset="0"/>
              </a:rPr>
              <a:t>cyfeirio</a:t>
            </a:r>
            <a:r>
              <a:rPr kumimoji="0" lang="en-GB" sz="1200" b="0" i="0" u="none" strike="noStrike" kern="1200" cap="none" spc="0" normalizeH="0" baseline="0" noProof="0" dirty="0">
                <a:ln>
                  <a:noFill/>
                </a:ln>
                <a:solidFill>
                  <a:prstClr val="black"/>
                </a:solidFill>
                <a:effectLst/>
                <a:uLnTx/>
                <a:uFillTx/>
                <a:latin typeface="+mn-lt"/>
                <a:ea typeface="Calibri" panose="020F0502020204030204" pitchFamily="34" charset="0"/>
                <a:cs typeface="Times New Roman" panose="02020603050405020304" pitchFamily="18" charset="0"/>
              </a:rPr>
              <a:t> </a:t>
            </a:r>
            <a:r>
              <a:rPr kumimoji="0" lang="en-GB" sz="1200" b="0" i="0" u="none" strike="noStrike" kern="1200" cap="none" spc="0" normalizeH="0" baseline="0" noProof="0" dirty="0" err="1">
                <a:ln>
                  <a:noFill/>
                </a:ln>
                <a:solidFill>
                  <a:prstClr val="black"/>
                </a:solidFill>
                <a:effectLst/>
                <a:uLnTx/>
                <a:uFillTx/>
                <a:latin typeface="+mn-lt"/>
                <a:ea typeface="Calibri" panose="020F0502020204030204" pitchFamily="34" charset="0"/>
                <a:cs typeface="Times New Roman" panose="02020603050405020304" pitchFamily="18" charset="0"/>
              </a:rPr>
              <a:t>atynt</a:t>
            </a:r>
            <a:r>
              <a:rPr kumimoji="0" lang="en-GB" sz="1200" b="0" i="0" u="none" strike="noStrike" kern="1200" cap="none" spc="0" normalizeH="0" baseline="0" noProof="0" dirty="0">
                <a:ln>
                  <a:noFill/>
                </a:ln>
                <a:solidFill>
                  <a:prstClr val="black"/>
                </a:solidFill>
                <a:effectLst/>
                <a:uLnTx/>
                <a:uFillTx/>
                <a:latin typeface="+mn-lt"/>
                <a:ea typeface="Calibri" panose="020F0502020204030204" pitchFamily="34" charset="0"/>
                <a:cs typeface="Times New Roman" panose="02020603050405020304" pitchFamily="18" charset="0"/>
              </a:rPr>
              <a:t> yn y </a:t>
            </a:r>
            <a:r>
              <a:rPr kumimoji="0" lang="en-GB" sz="1200" b="0" i="0" u="none" strike="noStrike" kern="1200" cap="none" spc="0" normalizeH="0" baseline="0" noProof="0" dirty="0" err="1">
                <a:ln>
                  <a:noFill/>
                </a:ln>
                <a:solidFill>
                  <a:prstClr val="black"/>
                </a:solidFill>
                <a:effectLst/>
                <a:uLnTx/>
                <a:uFillTx/>
                <a:latin typeface="+mn-lt"/>
                <a:ea typeface="Calibri" panose="020F0502020204030204" pitchFamily="34" charset="0"/>
                <a:cs typeface="Times New Roman" panose="02020603050405020304" pitchFamily="18" charset="0"/>
              </a:rPr>
              <a:t>dyfodol</a:t>
            </a:r>
            <a:r>
              <a:rPr kumimoji="0" lang="en-GB" sz="1200" b="0" i="0" u="none" strike="noStrike" kern="1200" cap="none" spc="0" normalizeH="0" baseline="0" noProof="0" dirty="0">
                <a:ln>
                  <a:noFill/>
                </a:ln>
                <a:solidFill>
                  <a:prstClr val="black"/>
                </a:solidFill>
                <a:effectLst/>
                <a:uLnTx/>
                <a:uFillTx/>
                <a:latin typeface="+mn-lt"/>
                <a:ea typeface="Calibri" panose="020F0502020204030204" pitchFamily="34" charset="0"/>
                <a:cs typeface="Times New Roman" panose="02020603050405020304" pitchFamily="18" charset="0"/>
              </a:rPr>
              <a:t>.</a:t>
            </a:r>
            <a:endParaRPr kumimoji="0" lang="en-US" sz="1000" b="0" i="0" u="none" strike="noStrike" kern="1200" cap="none" spc="0" normalizeH="0" baseline="0" noProof="0" dirty="0">
              <a:ln>
                <a:noFill/>
              </a:ln>
              <a:solidFill>
                <a:srgbClr val="44546A"/>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solidFill>
                <a:schemeClr val="tx2"/>
              </a:solidFill>
            </a:endParaRPr>
          </a:p>
          <a:p>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39</a:t>
            </a:fld>
            <a:endParaRPr lang="en-US" dirty="0"/>
          </a:p>
        </p:txBody>
      </p:sp>
    </p:spTree>
    <p:extLst>
      <p:ext uri="{BB962C8B-B14F-4D97-AF65-F5344CB8AC3E}">
        <p14:creationId xmlns:p14="http://schemas.microsoft.com/office/powerpoint/2010/main" val="30528323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b="0" i="0" u="none" strike="noStrike" kern="1200" dirty="0">
                <a:solidFill>
                  <a:schemeClr val="tx1"/>
                </a:solidFill>
                <a:effectLst/>
                <a:latin typeface="+mn-lt"/>
                <a:ea typeface="+mn-ea"/>
                <a:cs typeface="+mn-cs"/>
              </a:rPr>
              <a:t>Tynnwch sylw at bwysigrwydd defnyddio model myfyriol yn y portffolio a gofyniad ar gyfer tasg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Flag up importance of using a reflective model in portfolio </a:t>
            </a:r>
            <a:r>
              <a:rPr lang="en-GB" i="0" dirty="0"/>
              <a:t>and </a:t>
            </a:r>
            <a:r>
              <a:rPr lang="en-GB" b="1" i="0" dirty="0"/>
              <a:t>a requirement for task 1.</a:t>
            </a:r>
          </a:p>
          <a:p>
            <a:endParaRPr lang="en-GB" b="1" i="1" dirty="0"/>
          </a:p>
        </p:txBody>
      </p:sp>
    </p:spTree>
    <p:extLst>
      <p:ext uri="{BB962C8B-B14F-4D97-AF65-F5344CB8AC3E}">
        <p14:creationId xmlns:p14="http://schemas.microsoft.com/office/powerpoint/2010/main" val="175211616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GB" i="0" dirty="0"/>
          </a:p>
        </p:txBody>
      </p:sp>
    </p:spTree>
    <p:extLst>
      <p:ext uri="{BB962C8B-B14F-4D97-AF65-F5344CB8AC3E}">
        <p14:creationId xmlns:p14="http://schemas.microsoft.com/office/powerpoint/2010/main" val="33289326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481E2E3-4CAE-224F-9579-5BE56BEBD9A6}" type="slidenum">
              <a:rPr lang="en-US" smtClean="0"/>
              <a:t>42</a:t>
            </a:fld>
            <a:endParaRPr lang="en-US" dirty="0"/>
          </a:p>
        </p:txBody>
      </p:sp>
    </p:spTree>
    <p:extLst>
      <p:ext uri="{BB962C8B-B14F-4D97-AF65-F5344CB8AC3E}">
        <p14:creationId xmlns:p14="http://schemas.microsoft.com/office/powerpoint/2010/main" val="27192538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rtl="0"/>
            <a:r>
              <a:rPr lang="cy-GB" sz="1200" b="0" i="0" u="none" strike="noStrike" kern="1200" dirty="0">
                <a:solidFill>
                  <a:schemeClr val="tx1"/>
                </a:solidFill>
                <a:effectLst/>
                <a:latin typeface="+mn-lt"/>
                <a:ea typeface="+mn-ea"/>
                <a:cs typeface="+mn-cs"/>
              </a:rPr>
              <a:t>Mae angen i chi weithio tuag at ysgrifennu myfyriol yn feirniadol. Mae cynnwys y portffolio yn annog hyn ac yn bwysig yn caniatáu archwilio ac ystyried cyd-destun cymdeithasol-wleidyddol ymarfer.</a:t>
            </a:r>
          </a:p>
          <a:p>
            <a:pPr rtl="0"/>
            <a:r>
              <a:rPr lang="cy-GB" sz="1200" b="0" i="0" u="none" strike="noStrike" kern="1200" dirty="0">
                <a:solidFill>
                  <a:schemeClr val="tx1"/>
                </a:solidFill>
                <a:effectLst/>
                <a:latin typeface="+mn-lt"/>
                <a:ea typeface="+mn-ea"/>
                <a:cs typeface="+mn-cs"/>
              </a:rPr>
              <a:t>Atgoffwch y grŵp fod llawer o wybodaeth ddefnyddiol yn atodiadau'r llyfr gwaith i'w helpu i gwblhau'r dasg hon. Os oes gennych amser ar ôl, gallech fynd dros rywfaint o hyn gyda nhw.</a:t>
            </a:r>
          </a:p>
          <a:p>
            <a:endParaRPr lang="en-GB" dirty="0"/>
          </a:p>
          <a:p>
            <a:r>
              <a:rPr lang="en-GB" dirty="0"/>
              <a:t>You need</a:t>
            </a:r>
            <a:r>
              <a:rPr lang="en-GB" baseline="0" dirty="0"/>
              <a:t> to work towards critically reflective writing. The portfolio contents encourage this and importantly allow for exploration and consideration of the socio-political context of practice.</a:t>
            </a:r>
          </a:p>
          <a:p>
            <a:r>
              <a:rPr lang="en-GB" baseline="0" dirty="0"/>
              <a:t>Remind the group there is lots of helpful information in the workbook appendixes to help them complete this task. If you have time remaining, you could go over some of this with them. </a:t>
            </a:r>
            <a:endParaRPr lang="en-GB" dirty="0"/>
          </a:p>
          <a:p>
            <a:endParaRPr lang="en-GB" dirty="0"/>
          </a:p>
        </p:txBody>
      </p:sp>
    </p:spTree>
    <p:extLst>
      <p:ext uri="{BB962C8B-B14F-4D97-AF65-F5344CB8AC3E}">
        <p14:creationId xmlns:p14="http://schemas.microsoft.com/office/powerpoint/2010/main" val="25878349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rtl="0"/>
            <a:r>
              <a:rPr lang="cy-GB" sz="1200" b="0" i="0" u="none" strike="noStrike" kern="1200" dirty="0">
                <a:solidFill>
                  <a:schemeClr val="tx1"/>
                </a:solidFill>
                <a:effectLst/>
                <a:latin typeface="+mn-lt"/>
                <a:ea typeface="+mn-ea"/>
                <a:cs typeface="+mn-cs"/>
              </a:rPr>
              <a:t>YMARFER YCHWANEGOL AR fyfyrio YN Y LLYFR GWAITH OS OES ANGEN</a:t>
            </a:r>
          </a:p>
          <a:p>
            <a:pPr rtl="0"/>
            <a:r>
              <a:rPr lang="cy-GB" sz="1200" b="0" i="0" u="none" strike="noStrike" kern="1200" dirty="0">
                <a:solidFill>
                  <a:schemeClr val="tx1"/>
                </a:solidFill>
                <a:effectLst/>
                <a:latin typeface="+mn-lt"/>
                <a:ea typeface="+mn-ea"/>
                <a:cs typeface="+mn-cs"/>
              </a:rPr>
              <a:t>Mae cyfeiriadau yn y llyfr gwaith.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EXTRA EXERCISE ON REFLECTION IN WORKBOOK IF NEEDED </a:t>
            </a:r>
          </a:p>
          <a:p>
            <a:r>
              <a:rPr lang="en-US" dirty="0"/>
              <a:t>References are in the workbook.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79FAF839-70AC-47E6-B12C-E3C1DC6D70E3}" type="slidenum">
              <a:rPr lang="en-GB" smtClean="0"/>
              <a:t>44</a:t>
            </a:fld>
            <a:endParaRPr lang="en-GB" dirty="0"/>
          </a:p>
        </p:txBody>
      </p:sp>
    </p:spTree>
    <p:extLst>
      <p:ext uri="{BB962C8B-B14F-4D97-AF65-F5344CB8AC3E}">
        <p14:creationId xmlns:p14="http://schemas.microsoft.com/office/powerpoint/2010/main" val="354274572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b="0" i="0" u="none" strike="noStrike" kern="1200" dirty="0">
                <a:solidFill>
                  <a:schemeClr val="tx1"/>
                </a:solidFill>
                <a:effectLst/>
                <a:latin typeface="+mn-lt"/>
                <a:ea typeface="+mn-ea"/>
                <a:cs typeface="+mn-cs"/>
              </a:rPr>
              <a:t>Ceisiwch adborth gan y grŵp naill ai gan ddefnyddio'r dull hwn neu'r un rydych chi'n ei ddefnyddio yn eich awdurdod lleol. Anfonwch at Caz wedi'i farcio â Chohort Gwerthuso … gweithdy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Please </a:t>
            </a:r>
            <a:r>
              <a:rPr lang="en-US" dirty="0"/>
              <a:t>get feedback from the group either using this method or that you are using in your local authority. Please send to Caz marked Evaluation Cohort …  workshop 1.  </a:t>
            </a:r>
          </a:p>
          <a:p>
            <a:endParaRPr lang="en-US" dirty="0"/>
          </a:p>
        </p:txBody>
      </p:sp>
      <p:sp>
        <p:nvSpPr>
          <p:cNvPr id="4" name="Slide Number Placeholder 3"/>
          <p:cNvSpPr>
            <a:spLocks noGrp="1"/>
          </p:cNvSpPr>
          <p:nvPr>
            <p:ph type="sldNum" sz="quarter" idx="5"/>
          </p:nvPr>
        </p:nvSpPr>
        <p:spPr/>
        <p:txBody>
          <a:bodyPr/>
          <a:lstStyle/>
          <a:p>
            <a:fld id="{79FAF839-70AC-47E6-B12C-E3C1DC6D70E3}" type="slidenum">
              <a:rPr lang="en-GB" smtClean="0"/>
              <a:t>46</a:t>
            </a:fld>
            <a:endParaRPr lang="en-GB" dirty="0"/>
          </a:p>
        </p:txBody>
      </p:sp>
    </p:spTree>
    <p:extLst>
      <p:ext uri="{BB962C8B-B14F-4D97-AF65-F5344CB8AC3E}">
        <p14:creationId xmlns:p14="http://schemas.microsoft.com/office/powerpoint/2010/main" val="38730527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57DE6-2716-E96A-3EA9-DA18FA8D7E6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1DB52C1-8605-B395-9A19-EC57A547AF6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7A887A8B-6B6C-B6E7-CCB3-563895198730}"/>
              </a:ext>
            </a:extLst>
          </p:cNvPr>
          <p:cNvSpPr>
            <a:spLocks noGrp="1"/>
          </p:cNvSpPr>
          <p:nvPr>
            <p:ph type="dt" sz="half" idx="10"/>
          </p:nvPr>
        </p:nvSpPr>
        <p:spPr/>
        <p:txBody>
          <a:bodyPr/>
          <a:lstStyle/>
          <a:p>
            <a:fld id="{03EEFC92-8787-ED41-ADC3-4D0EAB35D6FA}" type="datetime1">
              <a:rPr lang="en-GB" smtClean="0"/>
              <a:t>24/04/2026</a:t>
            </a:fld>
            <a:endParaRPr lang="en-US" dirty="0"/>
          </a:p>
        </p:txBody>
      </p:sp>
      <p:sp>
        <p:nvSpPr>
          <p:cNvPr id="5" name="Footer Placeholder 4">
            <a:extLst>
              <a:ext uri="{FF2B5EF4-FFF2-40B4-BE49-F238E27FC236}">
                <a16:creationId xmlns:a16="http://schemas.microsoft.com/office/drawing/2014/main" id="{94E77103-2DEE-C5E4-DB55-14EE69C884DD}"/>
              </a:ext>
            </a:extLst>
          </p:cNvPr>
          <p:cNvSpPr>
            <a:spLocks noGrp="1"/>
          </p:cNvSpPr>
          <p:nvPr>
            <p:ph type="ftr" sz="quarter" idx="11"/>
          </p:nvPr>
        </p:nvSpPr>
        <p:spPr/>
        <p:txBody>
          <a:bodyPr/>
          <a:lstStyle/>
          <a:p>
            <a:r>
              <a:rPr lang="en-US" dirty="0"/>
              <a:t>PORTH AGORED Consolidation of Social Work Practice</a:t>
            </a:r>
          </a:p>
        </p:txBody>
      </p:sp>
      <p:sp>
        <p:nvSpPr>
          <p:cNvPr id="6" name="Slide Number Placeholder 5">
            <a:extLst>
              <a:ext uri="{FF2B5EF4-FFF2-40B4-BE49-F238E27FC236}">
                <a16:creationId xmlns:a16="http://schemas.microsoft.com/office/drawing/2014/main" id="{4BE8CAAD-111D-125A-DE88-C5BDC9CAEED2}"/>
              </a:ext>
            </a:extLst>
          </p:cNvPr>
          <p:cNvSpPr>
            <a:spLocks noGrp="1"/>
          </p:cNvSpPr>
          <p:nvPr>
            <p:ph type="sldNum" sz="quarter" idx="12"/>
          </p:nvPr>
        </p:nvSpPr>
        <p:spPr/>
        <p:txBody>
          <a:bodyPr/>
          <a:lstStyle/>
          <a:p>
            <a:fld id="{35470E4D-CFB8-FE4B-A9A4-B32541D0D757}" type="slidenum">
              <a:rPr lang="en-US" smtClean="0"/>
              <a:t>‹#›</a:t>
            </a:fld>
            <a:endParaRPr lang="en-US" dirty="0"/>
          </a:p>
        </p:txBody>
      </p:sp>
    </p:spTree>
    <p:extLst>
      <p:ext uri="{BB962C8B-B14F-4D97-AF65-F5344CB8AC3E}">
        <p14:creationId xmlns:p14="http://schemas.microsoft.com/office/powerpoint/2010/main" val="488080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1A0CA-74CB-CDB8-0715-B4E0EEE47E0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BC13284-F4C0-689C-209B-EB86482CB27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35A3A8C-2919-4D80-AF7A-9B8C593C293A}"/>
              </a:ext>
            </a:extLst>
          </p:cNvPr>
          <p:cNvSpPr>
            <a:spLocks noGrp="1"/>
          </p:cNvSpPr>
          <p:nvPr>
            <p:ph type="dt" sz="half" idx="10"/>
          </p:nvPr>
        </p:nvSpPr>
        <p:spPr/>
        <p:txBody>
          <a:bodyPr/>
          <a:lstStyle/>
          <a:p>
            <a:fld id="{322FA005-0757-D842-8B8A-554CB9E3ED08}" type="datetime1">
              <a:rPr lang="en-GB" smtClean="0"/>
              <a:t>24/04/2026</a:t>
            </a:fld>
            <a:endParaRPr lang="en-US" dirty="0"/>
          </a:p>
        </p:txBody>
      </p:sp>
      <p:sp>
        <p:nvSpPr>
          <p:cNvPr id="5" name="Footer Placeholder 4">
            <a:extLst>
              <a:ext uri="{FF2B5EF4-FFF2-40B4-BE49-F238E27FC236}">
                <a16:creationId xmlns:a16="http://schemas.microsoft.com/office/drawing/2014/main" id="{C27EF907-D67E-E840-2A2B-F1C2C38F0A23}"/>
              </a:ext>
            </a:extLst>
          </p:cNvPr>
          <p:cNvSpPr>
            <a:spLocks noGrp="1"/>
          </p:cNvSpPr>
          <p:nvPr>
            <p:ph type="ftr" sz="quarter" idx="11"/>
          </p:nvPr>
        </p:nvSpPr>
        <p:spPr/>
        <p:txBody>
          <a:bodyPr/>
          <a:lstStyle/>
          <a:p>
            <a:r>
              <a:rPr lang="en-US" dirty="0"/>
              <a:t>PORTH AGORED Consolidation of Social Work Practice</a:t>
            </a:r>
          </a:p>
        </p:txBody>
      </p:sp>
      <p:sp>
        <p:nvSpPr>
          <p:cNvPr id="6" name="Slide Number Placeholder 5">
            <a:extLst>
              <a:ext uri="{FF2B5EF4-FFF2-40B4-BE49-F238E27FC236}">
                <a16:creationId xmlns:a16="http://schemas.microsoft.com/office/drawing/2014/main" id="{726D0C15-9D15-9165-0238-9D5A3D0D0CD1}"/>
              </a:ext>
            </a:extLst>
          </p:cNvPr>
          <p:cNvSpPr>
            <a:spLocks noGrp="1"/>
          </p:cNvSpPr>
          <p:nvPr>
            <p:ph type="sldNum" sz="quarter" idx="12"/>
          </p:nvPr>
        </p:nvSpPr>
        <p:spPr/>
        <p:txBody>
          <a:bodyPr/>
          <a:lstStyle/>
          <a:p>
            <a:fld id="{35470E4D-CFB8-FE4B-A9A4-B32541D0D757}" type="slidenum">
              <a:rPr lang="en-US" smtClean="0"/>
              <a:t>‹#›</a:t>
            </a:fld>
            <a:endParaRPr lang="en-US" dirty="0"/>
          </a:p>
        </p:txBody>
      </p:sp>
    </p:spTree>
    <p:extLst>
      <p:ext uri="{BB962C8B-B14F-4D97-AF65-F5344CB8AC3E}">
        <p14:creationId xmlns:p14="http://schemas.microsoft.com/office/powerpoint/2010/main" val="3121216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B714B-17B7-00AA-2DED-2936B1E193E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0E74DA8-7093-6268-C6EC-9B1E8DF5D4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D9835A7-FF0E-005E-F564-B29D37A6769C}"/>
              </a:ext>
            </a:extLst>
          </p:cNvPr>
          <p:cNvSpPr>
            <a:spLocks noGrp="1"/>
          </p:cNvSpPr>
          <p:nvPr>
            <p:ph type="dt" sz="half" idx="10"/>
          </p:nvPr>
        </p:nvSpPr>
        <p:spPr/>
        <p:txBody>
          <a:bodyPr/>
          <a:lstStyle/>
          <a:p>
            <a:fld id="{75081B5E-8B3A-6F49-B819-875045C79D17}" type="datetime1">
              <a:rPr lang="en-GB" smtClean="0"/>
              <a:t>24/04/2026</a:t>
            </a:fld>
            <a:endParaRPr lang="en-US" dirty="0"/>
          </a:p>
        </p:txBody>
      </p:sp>
      <p:sp>
        <p:nvSpPr>
          <p:cNvPr id="5" name="Footer Placeholder 4">
            <a:extLst>
              <a:ext uri="{FF2B5EF4-FFF2-40B4-BE49-F238E27FC236}">
                <a16:creationId xmlns:a16="http://schemas.microsoft.com/office/drawing/2014/main" id="{82C42BBD-E72A-B4C5-387C-183693EEE616}"/>
              </a:ext>
            </a:extLst>
          </p:cNvPr>
          <p:cNvSpPr>
            <a:spLocks noGrp="1"/>
          </p:cNvSpPr>
          <p:nvPr>
            <p:ph type="ftr" sz="quarter" idx="11"/>
          </p:nvPr>
        </p:nvSpPr>
        <p:spPr/>
        <p:txBody>
          <a:bodyPr/>
          <a:lstStyle/>
          <a:p>
            <a:r>
              <a:rPr lang="en-US" dirty="0"/>
              <a:t>PORTH AGORED Consolidation of Social Work Practice</a:t>
            </a:r>
          </a:p>
        </p:txBody>
      </p:sp>
      <p:sp>
        <p:nvSpPr>
          <p:cNvPr id="6" name="Slide Number Placeholder 5">
            <a:extLst>
              <a:ext uri="{FF2B5EF4-FFF2-40B4-BE49-F238E27FC236}">
                <a16:creationId xmlns:a16="http://schemas.microsoft.com/office/drawing/2014/main" id="{D9C42E9F-5D53-6BB7-0C3C-A4F825C8A114}"/>
              </a:ext>
            </a:extLst>
          </p:cNvPr>
          <p:cNvSpPr>
            <a:spLocks noGrp="1"/>
          </p:cNvSpPr>
          <p:nvPr>
            <p:ph type="sldNum" sz="quarter" idx="12"/>
          </p:nvPr>
        </p:nvSpPr>
        <p:spPr/>
        <p:txBody>
          <a:bodyPr/>
          <a:lstStyle/>
          <a:p>
            <a:fld id="{35470E4D-CFB8-FE4B-A9A4-B32541D0D757}" type="slidenum">
              <a:rPr lang="en-US" smtClean="0"/>
              <a:t>‹#›</a:t>
            </a:fld>
            <a:endParaRPr lang="en-US" dirty="0"/>
          </a:p>
        </p:txBody>
      </p:sp>
    </p:spTree>
    <p:extLst>
      <p:ext uri="{BB962C8B-B14F-4D97-AF65-F5344CB8AC3E}">
        <p14:creationId xmlns:p14="http://schemas.microsoft.com/office/powerpoint/2010/main" val="2358417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45E01-98D5-AE9C-CA52-186BF6AD4EC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3872556-2E3F-3866-2761-39E380E49DD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6600D98-9424-58A7-9025-1F38AD8F853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DCC9DA8-D39D-2DB8-F11F-17DDFA2237C8}"/>
              </a:ext>
            </a:extLst>
          </p:cNvPr>
          <p:cNvSpPr>
            <a:spLocks noGrp="1"/>
          </p:cNvSpPr>
          <p:nvPr>
            <p:ph type="dt" sz="half" idx="10"/>
          </p:nvPr>
        </p:nvSpPr>
        <p:spPr/>
        <p:txBody>
          <a:bodyPr/>
          <a:lstStyle/>
          <a:p>
            <a:fld id="{356FBDBF-E4D7-D541-9B03-6D80058B27FA}" type="datetime1">
              <a:rPr lang="en-GB" smtClean="0"/>
              <a:t>24/04/2026</a:t>
            </a:fld>
            <a:endParaRPr lang="en-US" dirty="0"/>
          </a:p>
        </p:txBody>
      </p:sp>
      <p:sp>
        <p:nvSpPr>
          <p:cNvPr id="6" name="Footer Placeholder 5">
            <a:extLst>
              <a:ext uri="{FF2B5EF4-FFF2-40B4-BE49-F238E27FC236}">
                <a16:creationId xmlns:a16="http://schemas.microsoft.com/office/drawing/2014/main" id="{8B73BB2D-A8EB-77D0-3F7A-03EBC7C0705D}"/>
              </a:ext>
            </a:extLst>
          </p:cNvPr>
          <p:cNvSpPr>
            <a:spLocks noGrp="1"/>
          </p:cNvSpPr>
          <p:nvPr>
            <p:ph type="ftr" sz="quarter" idx="11"/>
          </p:nvPr>
        </p:nvSpPr>
        <p:spPr/>
        <p:txBody>
          <a:bodyPr/>
          <a:lstStyle/>
          <a:p>
            <a:r>
              <a:rPr lang="en-US" dirty="0"/>
              <a:t>PORTH AGORED Consolidation of Social Work Practice</a:t>
            </a:r>
          </a:p>
        </p:txBody>
      </p:sp>
      <p:sp>
        <p:nvSpPr>
          <p:cNvPr id="7" name="Slide Number Placeholder 6">
            <a:extLst>
              <a:ext uri="{FF2B5EF4-FFF2-40B4-BE49-F238E27FC236}">
                <a16:creationId xmlns:a16="http://schemas.microsoft.com/office/drawing/2014/main" id="{814ABA53-0661-6934-AE9D-E80CB1E6AD55}"/>
              </a:ext>
            </a:extLst>
          </p:cNvPr>
          <p:cNvSpPr>
            <a:spLocks noGrp="1"/>
          </p:cNvSpPr>
          <p:nvPr>
            <p:ph type="sldNum" sz="quarter" idx="12"/>
          </p:nvPr>
        </p:nvSpPr>
        <p:spPr/>
        <p:txBody>
          <a:bodyPr/>
          <a:lstStyle/>
          <a:p>
            <a:fld id="{35470E4D-CFB8-FE4B-A9A4-B32541D0D757}" type="slidenum">
              <a:rPr lang="en-US" smtClean="0"/>
              <a:t>‹#›</a:t>
            </a:fld>
            <a:endParaRPr lang="en-US" dirty="0"/>
          </a:p>
        </p:txBody>
      </p:sp>
    </p:spTree>
    <p:extLst>
      <p:ext uri="{BB962C8B-B14F-4D97-AF65-F5344CB8AC3E}">
        <p14:creationId xmlns:p14="http://schemas.microsoft.com/office/powerpoint/2010/main" val="855758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3C5CD-7D13-E8BE-3737-31EAB2A7B21C}"/>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0A03916-5743-BE6C-201D-8EDB46566B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353FFFE-9AC3-F2EA-FAEF-7354371F177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4C5934E-4195-FB87-29D0-E61A5C8C3C7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F8BB9DB-21CB-DD0A-C1D2-E665617A132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A818B55-0039-5C1F-6DC6-00A201E157D5}"/>
              </a:ext>
            </a:extLst>
          </p:cNvPr>
          <p:cNvSpPr>
            <a:spLocks noGrp="1"/>
          </p:cNvSpPr>
          <p:nvPr>
            <p:ph type="dt" sz="half" idx="10"/>
          </p:nvPr>
        </p:nvSpPr>
        <p:spPr/>
        <p:txBody>
          <a:bodyPr/>
          <a:lstStyle/>
          <a:p>
            <a:fld id="{3615E15D-0085-E34B-9866-1DA8136C0EB1}" type="datetime1">
              <a:rPr lang="en-GB" smtClean="0"/>
              <a:t>24/04/2026</a:t>
            </a:fld>
            <a:endParaRPr lang="en-US" dirty="0"/>
          </a:p>
        </p:txBody>
      </p:sp>
      <p:sp>
        <p:nvSpPr>
          <p:cNvPr id="8" name="Footer Placeholder 7">
            <a:extLst>
              <a:ext uri="{FF2B5EF4-FFF2-40B4-BE49-F238E27FC236}">
                <a16:creationId xmlns:a16="http://schemas.microsoft.com/office/drawing/2014/main" id="{E5DA899C-634D-3BA7-97DB-F4638D9C1ECE}"/>
              </a:ext>
            </a:extLst>
          </p:cNvPr>
          <p:cNvSpPr>
            <a:spLocks noGrp="1"/>
          </p:cNvSpPr>
          <p:nvPr>
            <p:ph type="ftr" sz="quarter" idx="11"/>
          </p:nvPr>
        </p:nvSpPr>
        <p:spPr/>
        <p:txBody>
          <a:bodyPr/>
          <a:lstStyle/>
          <a:p>
            <a:r>
              <a:rPr lang="en-US" dirty="0"/>
              <a:t>PORTH AGORED Consolidation of Social Work Practice</a:t>
            </a:r>
          </a:p>
        </p:txBody>
      </p:sp>
      <p:sp>
        <p:nvSpPr>
          <p:cNvPr id="9" name="Slide Number Placeholder 8">
            <a:extLst>
              <a:ext uri="{FF2B5EF4-FFF2-40B4-BE49-F238E27FC236}">
                <a16:creationId xmlns:a16="http://schemas.microsoft.com/office/drawing/2014/main" id="{09A36C31-CC0F-1357-3E4B-5F694A8BBBF8}"/>
              </a:ext>
            </a:extLst>
          </p:cNvPr>
          <p:cNvSpPr>
            <a:spLocks noGrp="1"/>
          </p:cNvSpPr>
          <p:nvPr>
            <p:ph type="sldNum" sz="quarter" idx="12"/>
          </p:nvPr>
        </p:nvSpPr>
        <p:spPr/>
        <p:txBody>
          <a:bodyPr/>
          <a:lstStyle/>
          <a:p>
            <a:fld id="{35470E4D-CFB8-FE4B-A9A4-B32541D0D757}" type="slidenum">
              <a:rPr lang="en-US" smtClean="0"/>
              <a:t>‹#›</a:t>
            </a:fld>
            <a:endParaRPr lang="en-US" dirty="0"/>
          </a:p>
        </p:txBody>
      </p:sp>
    </p:spTree>
    <p:extLst>
      <p:ext uri="{BB962C8B-B14F-4D97-AF65-F5344CB8AC3E}">
        <p14:creationId xmlns:p14="http://schemas.microsoft.com/office/powerpoint/2010/main" val="2132049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60A29-D2EB-97F2-A7C4-340ADD87963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C8FDA62F-A4A8-22B6-D9B7-31D2C8A1E29E}"/>
              </a:ext>
            </a:extLst>
          </p:cNvPr>
          <p:cNvSpPr>
            <a:spLocks noGrp="1"/>
          </p:cNvSpPr>
          <p:nvPr>
            <p:ph type="dt" sz="half" idx="10"/>
          </p:nvPr>
        </p:nvSpPr>
        <p:spPr/>
        <p:txBody>
          <a:bodyPr/>
          <a:lstStyle/>
          <a:p>
            <a:fld id="{DF35B31C-9551-FB40-B571-07D54A161B49}" type="datetime1">
              <a:rPr lang="en-GB" smtClean="0"/>
              <a:t>24/04/2026</a:t>
            </a:fld>
            <a:endParaRPr lang="en-US" dirty="0"/>
          </a:p>
        </p:txBody>
      </p:sp>
      <p:sp>
        <p:nvSpPr>
          <p:cNvPr id="4" name="Footer Placeholder 3">
            <a:extLst>
              <a:ext uri="{FF2B5EF4-FFF2-40B4-BE49-F238E27FC236}">
                <a16:creationId xmlns:a16="http://schemas.microsoft.com/office/drawing/2014/main" id="{9247056A-5BBB-E35F-498D-BE0B0D884E07}"/>
              </a:ext>
            </a:extLst>
          </p:cNvPr>
          <p:cNvSpPr>
            <a:spLocks noGrp="1"/>
          </p:cNvSpPr>
          <p:nvPr>
            <p:ph type="ftr" sz="quarter" idx="11"/>
          </p:nvPr>
        </p:nvSpPr>
        <p:spPr/>
        <p:txBody>
          <a:bodyPr/>
          <a:lstStyle/>
          <a:p>
            <a:r>
              <a:rPr lang="en-US" dirty="0"/>
              <a:t>PORTH AGORED Consolidation of Social Work Practice</a:t>
            </a:r>
          </a:p>
        </p:txBody>
      </p:sp>
      <p:sp>
        <p:nvSpPr>
          <p:cNvPr id="5" name="Slide Number Placeholder 4">
            <a:extLst>
              <a:ext uri="{FF2B5EF4-FFF2-40B4-BE49-F238E27FC236}">
                <a16:creationId xmlns:a16="http://schemas.microsoft.com/office/drawing/2014/main" id="{485CD951-7C9C-7EC6-6B2F-5F1209AAAB79}"/>
              </a:ext>
            </a:extLst>
          </p:cNvPr>
          <p:cNvSpPr>
            <a:spLocks noGrp="1"/>
          </p:cNvSpPr>
          <p:nvPr>
            <p:ph type="sldNum" sz="quarter" idx="12"/>
          </p:nvPr>
        </p:nvSpPr>
        <p:spPr/>
        <p:txBody>
          <a:bodyPr/>
          <a:lstStyle/>
          <a:p>
            <a:fld id="{35470E4D-CFB8-FE4B-A9A4-B32541D0D757}" type="slidenum">
              <a:rPr lang="en-US" smtClean="0"/>
              <a:t>‹#›</a:t>
            </a:fld>
            <a:endParaRPr lang="en-US" dirty="0"/>
          </a:p>
        </p:txBody>
      </p:sp>
    </p:spTree>
    <p:extLst>
      <p:ext uri="{BB962C8B-B14F-4D97-AF65-F5344CB8AC3E}">
        <p14:creationId xmlns:p14="http://schemas.microsoft.com/office/powerpoint/2010/main" val="504355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AC8156-671D-4652-4FAD-185BBFA4629D}"/>
              </a:ext>
            </a:extLst>
          </p:cNvPr>
          <p:cNvSpPr>
            <a:spLocks noGrp="1"/>
          </p:cNvSpPr>
          <p:nvPr>
            <p:ph type="dt" sz="half" idx="10"/>
          </p:nvPr>
        </p:nvSpPr>
        <p:spPr/>
        <p:txBody>
          <a:bodyPr/>
          <a:lstStyle/>
          <a:p>
            <a:fld id="{B72928A4-EBCD-7040-BD61-159464E782F3}" type="datetime1">
              <a:rPr lang="en-GB" smtClean="0"/>
              <a:t>24/04/2026</a:t>
            </a:fld>
            <a:endParaRPr lang="en-US" dirty="0"/>
          </a:p>
        </p:txBody>
      </p:sp>
      <p:sp>
        <p:nvSpPr>
          <p:cNvPr id="3" name="Footer Placeholder 2">
            <a:extLst>
              <a:ext uri="{FF2B5EF4-FFF2-40B4-BE49-F238E27FC236}">
                <a16:creationId xmlns:a16="http://schemas.microsoft.com/office/drawing/2014/main" id="{59607B3B-A123-3E6B-1F26-258A7711D9F2}"/>
              </a:ext>
            </a:extLst>
          </p:cNvPr>
          <p:cNvSpPr>
            <a:spLocks noGrp="1"/>
          </p:cNvSpPr>
          <p:nvPr>
            <p:ph type="ftr" sz="quarter" idx="11"/>
          </p:nvPr>
        </p:nvSpPr>
        <p:spPr/>
        <p:txBody>
          <a:bodyPr/>
          <a:lstStyle/>
          <a:p>
            <a:r>
              <a:rPr lang="en-US" dirty="0"/>
              <a:t>PORTH AGORED Consolidation of Social Work Practice</a:t>
            </a:r>
          </a:p>
        </p:txBody>
      </p:sp>
      <p:sp>
        <p:nvSpPr>
          <p:cNvPr id="4" name="Slide Number Placeholder 3">
            <a:extLst>
              <a:ext uri="{FF2B5EF4-FFF2-40B4-BE49-F238E27FC236}">
                <a16:creationId xmlns:a16="http://schemas.microsoft.com/office/drawing/2014/main" id="{EACD0DCE-8868-BEB8-8104-710FB099DFED}"/>
              </a:ext>
            </a:extLst>
          </p:cNvPr>
          <p:cNvSpPr>
            <a:spLocks noGrp="1"/>
          </p:cNvSpPr>
          <p:nvPr>
            <p:ph type="sldNum" sz="quarter" idx="12"/>
          </p:nvPr>
        </p:nvSpPr>
        <p:spPr/>
        <p:txBody>
          <a:bodyPr/>
          <a:lstStyle/>
          <a:p>
            <a:fld id="{35470E4D-CFB8-FE4B-A9A4-B32541D0D757}" type="slidenum">
              <a:rPr lang="en-US" smtClean="0"/>
              <a:t>‹#›</a:t>
            </a:fld>
            <a:endParaRPr lang="en-US" dirty="0"/>
          </a:p>
        </p:txBody>
      </p:sp>
    </p:spTree>
    <p:extLst>
      <p:ext uri="{BB962C8B-B14F-4D97-AF65-F5344CB8AC3E}">
        <p14:creationId xmlns:p14="http://schemas.microsoft.com/office/powerpoint/2010/main" val="2837761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9BE19-E7C6-6723-E7E7-91C9CFE045F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E80100A-99C0-4263-F695-0BCB6BB6CA2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B932312-2655-61F7-8159-5E1B71C7F3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3C6FA11-DB88-AE72-19B5-A7D8E240C7F8}"/>
              </a:ext>
            </a:extLst>
          </p:cNvPr>
          <p:cNvSpPr>
            <a:spLocks noGrp="1"/>
          </p:cNvSpPr>
          <p:nvPr>
            <p:ph type="dt" sz="half" idx="10"/>
          </p:nvPr>
        </p:nvSpPr>
        <p:spPr/>
        <p:txBody>
          <a:bodyPr/>
          <a:lstStyle/>
          <a:p>
            <a:fld id="{2EA87A4C-98A9-FE4A-BD1A-4737A292B308}" type="datetime1">
              <a:rPr lang="en-GB" smtClean="0"/>
              <a:t>24/04/2026</a:t>
            </a:fld>
            <a:endParaRPr lang="en-US" dirty="0"/>
          </a:p>
        </p:txBody>
      </p:sp>
      <p:sp>
        <p:nvSpPr>
          <p:cNvPr id="6" name="Footer Placeholder 5">
            <a:extLst>
              <a:ext uri="{FF2B5EF4-FFF2-40B4-BE49-F238E27FC236}">
                <a16:creationId xmlns:a16="http://schemas.microsoft.com/office/drawing/2014/main" id="{363148B1-C3E3-639C-3316-49F4600F8075}"/>
              </a:ext>
            </a:extLst>
          </p:cNvPr>
          <p:cNvSpPr>
            <a:spLocks noGrp="1"/>
          </p:cNvSpPr>
          <p:nvPr>
            <p:ph type="ftr" sz="quarter" idx="11"/>
          </p:nvPr>
        </p:nvSpPr>
        <p:spPr/>
        <p:txBody>
          <a:bodyPr/>
          <a:lstStyle/>
          <a:p>
            <a:r>
              <a:rPr lang="en-US" dirty="0"/>
              <a:t>PORTH AGORED Consolidation of Social Work Practice</a:t>
            </a:r>
          </a:p>
        </p:txBody>
      </p:sp>
      <p:sp>
        <p:nvSpPr>
          <p:cNvPr id="7" name="Slide Number Placeholder 6">
            <a:extLst>
              <a:ext uri="{FF2B5EF4-FFF2-40B4-BE49-F238E27FC236}">
                <a16:creationId xmlns:a16="http://schemas.microsoft.com/office/drawing/2014/main" id="{6901F459-0986-6086-AACD-C009C34A7A6B}"/>
              </a:ext>
            </a:extLst>
          </p:cNvPr>
          <p:cNvSpPr>
            <a:spLocks noGrp="1"/>
          </p:cNvSpPr>
          <p:nvPr>
            <p:ph type="sldNum" sz="quarter" idx="12"/>
          </p:nvPr>
        </p:nvSpPr>
        <p:spPr/>
        <p:txBody>
          <a:bodyPr/>
          <a:lstStyle/>
          <a:p>
            <a:fld id="{35470E4D-CFB8-FE4B-A9A4-B32541D0D757}" type="slidenum">
              <a:rPr lang="en-US" smtClean="0"/>
              <a:t>‹#›</a:t>
            </a:fld>
            <a:endParaRPr lang="en-US" dirty="0"/>
          </a:p>
        </p:txBody>
      </p:sp>
    </p:spTree>
    <p:extLst>
      <p:ext uri="{BB962C8B-B14F-4D97-AF65-F5344CB8AC3E}">
        <p14:creationId xmlns:p14="http://schemas.microsoft.com/office/powerpoint/2010/main" val="2970289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D7522-48ED-53B7-65A5-46BA10B9048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0BC0A7D-D278-1235-F64B-5FE93E87AAA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C38FA9CD-F74B-36C8-9AE9-75F8F74AEE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BBF498-C5A6-FD3C-216D-AA686D634918}"/>
              </a:ext>
            </a:extLst>
          </p:cNvPr>
          <p:cNvSpPr>
            <a:spLocks noGrp="1"/>
          </p:cNvSpPr>
          <p:nvPr>
            <p:ph type="dt" sz="half" idx="10"/>
          </p:nvPr>
        </p:nvSpPr>
        <p:spPr/>
        <p:txBody>
          <a:bodyPr/>
          <a:lstStyle/>
          <a:p>
            <a:fld id="{99FC96E9-A42C-0F4D-8E15-1905FA589DBA}" type="datetime1">
              <a:rPr lang="en-GB" smtClean="0"/>
              <a:t>24/04/2026</a:t>
            </a:fld>
            <a:endParaRPr lang="en-US" dirty="0"/>
          </a:p>
        </p:txBody>
      </p:sp>
      <p:sp>
        <p:nvSpPr>
          <p:cNvPr id="6" name="Footer Placeholder 5">
            <a:extLst>
              <a:ext uri="{FF2B5EF4-FFF2-40B4-BE49-F238E27FC236}">
                <a16:creationId xmlns:a16="http://schemas.microsoft.com/office/drawing/2014/main" id="{1335A104-BADE-D7BD-7BEB-9D042E6EFBA4}"/>
              </a:ext>
            </a:extLst>
          </p:cNvPr>
          <p:cNvSpPr>
            <a:spLocks noGrp="1"/>
          </p:cNvSpPr>
          <p:nvPr>
            <p:ph type="ftr" sz="quarter" idx="11"/>
          </p:nvPr>
        </p:nvSpPr>
        <p:spPr/>
        <p:txBody>
          <a:bodyPr/>
          <a:lstStyle/>
          <a:p>
            <a:r>
              <a:rPr lang="en-US" dirty="0"/>
              <a:t>PORTH AGORED Consolidation of Social Work Practice</a:t>
            </a:r>
          </a:p>
        </p:txBody>
      </p:sp>
      <p:sp>
        <p:nvSpPr>
          <p:cNvPr id="7" name="Slide Number Placeholder 6">
            <a:extLst>
              <a:ext uri="{FF2B5EF4-FFF2-40B4-BE49-F238E27FC236}">
                <a16:creationId xmlns:a16="http://schemas.microsoft.com/office/drawing/2014/main" id="{BC6A2E25-AFBC-B04E-7604-F33E03299FB4}"/>
              </a:ext>
            </a:extLst>
          </p:cNvPr>
          <p:cNvSpPr>
            <a:spLocks noGrp="1"/>
          </p:cNvSpPr>
          <p:nvPr>
            <p:ph type="sldNum" sz="quarter" idx="12"/>
          </p:nvPr>
        </p:nvSpPr>
        <p:spPr/>
        <p:txBody>
          <a:bodyPr/>
          <a:lstStyle/>
          <a:p>
            <a:fld id="{35470E4D-CFB8-FE4B-A9A4-B32541D0D757}" type="slidenum">
              <a:rPr lang="en-US" smtClean="0"/>
              <a:t>‹#›</a:t>
            </a:fld>
            <a:endParaRPr lang="en-US" dirty="0"/>
          </a:p>
        </p:txBody>
      </p:sp>
    </p:spTree>
    <p:extLst>
      <p:ext uri="{BB962C8B-B14F-4D97-AF65-F5344CB8AC3E}">
        <p14:creationId xmlns:p14="http://schemas.microsoft.com/office/powerpoint/2010/main" val="1510572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26B06-0FA3-8016-D70D-587FA6B46C63}"/>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85300C4-54DE-FD33-5120-32E3D72E73F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8AD42A6-ED1C-574E-336F-81E0E8B5049D}"/>
              </a:ext>
            </a:extLst>
          </p:cNvPr>
          <p:cNvSpPr>
            <a:spLocks noGrp="1"/>
          </p:cNvSpPr>
          <p:nvPr>
            <p:ph type="dt" sz="half" idx="10"/>
          </p:nvPr>
        </p:nvSpPr>
        <p:spPr/>
        <p:txBody>
          <a:bodyPr/>
          <a:lstStyle/>
          <a:p>
            <a:fld id="{11015D6C-AD05-6742-AF6C-8EE15FE90E9C}" type="datetime1">
              <a:rPr lang="en-GB" smtClean="0"/>
              <a:t>24/04/2026</a:t>
            </a:fld>
            <a:endParaRPr lang="en-US" dirty="0"/>
          </a:p>
        </p:txBody>
      </p:sp>
      <p:sp>
        <p:nvSpPr>
          <p:cNvPr id="5" name="Footer Placeholder 4">
            <a:extLst>
              <a:ext uri="{FF2B5EF4-FFF2-40B4-BE49-F238E27FC236}">
                <a16:creationId xmlns:a16="http://schemas.microsoft.com/office/drawing/2014/main" id="{E4ECA5C6-1A1A-0B95-EB86-97F7D0711883}"/>
              </a:ext>
            </a:extLst>
          </p:cNvPr>
          <p:cNvSpPr>
            <a:spLocks noGrp="1"/>
          </p:cNvSpPr>
          <p:nvPr>
            <p:ph type="ftr" sz="quarter" idx="11"/>
          </p:nvPr>
        </p:nvSpPr>
        <p:spPr/>
        <p:txBody>
          <a:bodyPr/>
          <a:lstStyle/>
          <a:p>
            <a:r>
              <a:rPr lang="en-US" dirty="0"/>
              <a:t>PORTH AGORED Consolidation of Social Work Practice</a:t>
            </a:r>
          </a:p>
        </p:txBody>
      </p:sp>
      <p:sp>
        <p:nvSpPr>
          <p:cNvPr id="6" name="Slide Number Placeholder 5">
            <a:extLst>
              <a:ext uri="{FF2B5EF4-FFF2-40B4-BE49-F238E27FC236}">
                <a16:creationId xmlns:a16="http://schemas.microsoft.com/office/drawing/2014/main" id="{F12E53B9-FB9D-29AC-E80D-FA276EB99B7A}"/>
              </a:ext>
            </a:extLst>
          </p:cNvPr>
          <p:cNvSpPr>
            <a:spLocks noGrp="1"/>
          </p:cNvSpPr>
          <p:nvPr>
            <p:ph type="sldNum" sz="quarter" idx="12"/>
          </p:nvPr>
        </p:nvSpPr>
        <p:spPr/>
        <p:txBody>
          <a:bodyPr/>
          <a:lstStyle/>
          <a:p>
            <a:fld id="{35470E4D-CFB8-FE4B-A9A4-B32541D0D757}" type="slidenum">
              <a:rPr lang="en-US" smtClean="0"/>
              <a:t>‹#›</a:t>
            </a:fld>
            <a:endParaRPr lang="en-US" dirty="0"/>
          </a:p>
        </p:txBody>
      </p:sp>
    </p:spTree>
    <p:extLst>
      <p:ext uri="{BB962C8B-B14F-4D97-AF65-F5344CB8AC3E}">
        <p14:creationId xmlns:p14="http://schemas.microsoft.com/office/powerpoint/2010/main" val="21014351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9D6D97-B7F9-449F-9BCE-634E7D8495E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A51C701-8400-7742-F027-E75C07A4258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8156F2F-56B5-D025-821F-8135FE7BF527}"/>
              </a:ext>
            </a:extLst>
          </p:cNvPr>
          <p:cNvSpPr>
            <a:spLocks noGrp="1"/>
          </p:cNvSpPr>
          <p:nvPr>
            <p:ph type="dt" sz="half" idx="10"/>
          </p:nvPr>
        </p:nvSpPr>
        <p:spPr/>
        <p:txBody>
          <a:bodyPr/>
          <a:lstStyle/>
          <a:p>
            <a:fld id="{F956C157-267D-8F40-8960-7378A51A6174}" type="datetime1">
              <a:rPr lang="en-GB" smtClean="0"/>
              <a:t>24/04/2026</a:t>
            </a:fld>
            <a:endParaRPr lang="en-US" dirty="0"/>
          </a:p>
        </p:txBody>
      </p:sp>
      <p:sp>
        <p:nvSpPr>
          <p:cNvPr id="5" name="Footer Placeholder 4">
            <a:extLst>
              <a:ext uri="{FF2B5EF4-FFF2-40B4-BE49-F238E27FC236}">
                <a16:creationId xmlns:a16="http://schemas.microsoft.com/office/drawing/2014/main" id="{B465545B-9C71-4BEA-57EF-8CF46ABC9465}"/>
              </a:ext>
            </a:extLst>
          </p:cNvPr>
          <p:cNvSpPr>
            <a:spLocks noGrp="1"/>
          </p:cNvSpPr>
          <p:nvPr>
            <p:ph type="ftr" sz="quarter" idx="11"/>
          </p:nvPr>
        </p:nvSpPr>
        <p:spPr/>
        <p:txBody>
          <a:bodyPr/>
          <a:lstStyle/>
          <a:p>
            <a:r>
              <a:rPr lang="en-US" dirty="0"/>
              <a:t>PORTH AGORED Consolidation of Social Work Practice</a:t>
            </a:r>
          </a:p>
        </p:txBody>
      </p:sp>
      <p:sp>
        <p:nvSpPr>
          <p:cNvPr id="6" name="Slide Number Placeholder 5">
            <a:extLst>
              <a:ext uri="{FF2B5EF4-FFF2-40B4-BE49-F238E27FC236}">
                <a16:creationId xmlns:a16="http://schemas.microsoft.com/office/drawing/2014/main" id="{15D3A349-FE13-1E63-E4D7-E7D9F502EA32}"/>
              </a:ext>
            </a:extLst>
          </p:cNvPr>
          <p:cNvSpPr>
            <a:spLocks noGrp="1"/>
          </p:cNvSpPr>
          <p:nvPr>
            <p:ph type="sldNum" sz="quarter" idx="12"/>
          </p:nvPr>
        </p:nvSpPr>
        <p:spPr/>
        <p:txBody>
          <a:bodyPr/>
          <a:lstStyle/>
          <a:p>
            <a:fld id="{35470E4D-CFB8-FE4B-A9A4-B32541D0D757}" type="slidenum">
              <a:rPr lang="en-US" smtClean="0"/>
              <a:t>‹#›</a:t>
            </a:fld>
            <a:endParaRPr lang="en-US" dirty="0"/>
          </a:p>
        </p:txBody>
      </p:sp>
    </p:spTree>
    <p:extLst>
      <p:ext uri="{BB962C8B-B14F-4D97-AF65-F5344CB8AC3E}">
        <p14:creationId xmlns:p14="http://schemas.microsoft.com/office/powerpoint/2010/main" val="1027356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4299AA-B741-0134-0FDC-6502236FB3E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FCE66C1-CF01-E007-F85C-46DD2D5426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CBDB97D-2D4E-C429-65E2-9E56640FE3B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163929-19C9-E24B-8F71-7FC6908BE030}" type="datetime1">
              <a:rPr lang="en-GB" smtClean="0"/>
              <a:t>24/04/2026</a:t>
            </a:fld>
            <a:endParaRPr lang="en-US" dirty="0"/>
          </a:p>
        </p:txBody>
      </p:sp>
      <p:sp>
        <p:nvSpPr>
          <p:cNvPr id="5" name="Footer Placeholder 4">
            <a:extLst>
              <a:ext uri="{FF2B5EF4-FFF2-40B4-BE49-F238E27FC236}">
                <a16:creationId xmlns:a16="http://schemas.microsoft.com/office/drawing/2014/main" id="{E97CFA9A-DD5F-AF23-C778-FF953D4CC9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PORTH AGORED Consolidation of Social Work Practice</a:t>
            </a:r>
          </a:p>
        </p:txBody>
      </p:sp>
      <p:sp>
        <p:nvSpPr>
          <p:cNvPr id="6" name="Slide Number Placeholder 5">
            <a:extLst>
              <a:ext uri="{FF2B5EF4-FFF2-40B4-BE49-F238E27FC236}">
                <a16:creationId xmlns:a16="http://schemas.microsoft.com/office/drawing/2014/main" id="{008DFA5C-F852-2A97-0034-BA0A4369CA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470E4D-CFB8-FE4B-A9A4-B32541D0D757}" type="slidenum">
              <a:rPr lang="en-US" smtClean="0"/>
              <a:t>‹#›</a:t>
            </a:fld>
            <a:endParaRPr lang="en-US" dirty="0"/>
          </a:p>
        </p:txBody>
      </p:sp>
    </p:spTree>
    <p:extLst>
      <p:ext uri="{BB962C8B-B14F-4D97-AF65-F5344CB8AC3E}">
        <p14:creationId xmlns:p14="http://schemas.microsoft.com/office/powerpoint/2010/main" val="726291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hyperlink" Target="https://www.peoplematters.in/article/training-development/3-forces-reshaping-tomorrows-learning-development-agenda-27496"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hyperlink" Target="https://technofaq.org/posts/2016/01/why-emotional-intelligence-should-be-developed-from-an-elementary-level/"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youtu.be/KOIdHp9fwmw?feature=shared"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hyperlink" Target="https://youtu.be/BSs_K2VEnDU?feature=shared"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4.xml"/><Relationship Id="rId5" Type="http://schemas.openxmlformats.org/officeDocument/2006/relationships/image" Target="../media/image18.pn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s://kpu.pressbooks.pub/employmentlaw/chapter/identify-the-characteristics-of-reflective-writing/"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libapps-eu.s3.amazonaws.com/accounts/47330/images/ERA.png"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hyperlink" Target="https://leadinginlimbo.weebly.com/leading-in-limbo/rabbit-holes-sandcastles"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30.xml"/><Relationship Id="rId1" Type="http://schemas.openxmlformats.org/officeDocument/2006/relationships/slideLayout" Target="../slideLayouts/slideLayout5.xml"/><Relationship Id="rId4" Type="http://schemas.openxmlformats.org/officeDocument/2006/relationships/hyperlink" Target="https://wjmc.blogspot.com/2012/07/what-is-transparency.html"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31.svg"/></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7.xml"/><Relationship Id="rId1" Type="http://schemas.openxmlformats.org/officeDocument/2006/relationships/slideLayout" Target="../slideLayouts/slideLayout5.xml"/><Relationship Id="rId4" Type="http://schemas.openxmlformats.org/officeDocument/2006/relationships/hyperlink" Target="https://puravidaapps.com/light.php"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29A0517-9D84-1E95-6BF1-F29666CA5EC7}"/>
              </a:ext>
            </a:extLst>
          </p:cNvPr>
          <p:cNvSpPr>
            <a:spLocks noGrp="1"/>
          </p:cNvSpPr>
          <p:nvPr>
            <p:ph type="ctrTitle"/>
          </p:nvPr>
        </p:nvSpPr>
        <p:spPr>
          <a:xfrm>
            <a:off x="838200" y="451381"/>
            <a:ext cx="10512552" cy="4066540"/>
          </a:xfrm>
        </p:spPr>
        <p:txBody>
          <a:bodyPr anchor="b">
            <a:normAutofit/>
          </a:bodyPr>
          <a:lstStyle/>
          <a:p>
            <a:pPr algn="l"/>
            <a:r>
              <a:rPr lang="en-GB" sz="6600" dirty="0"/>
              <a:t>Porth Agored</a:t>
            </a:r>
            <a:br>
              <a:rPr lang="en-GB" sz="6600" dirty="0"/>
            </a:br>
            <a:r>
              <a:rPr lang="en-GB" sz="6600" dirty="0"/>
              <a:t>Tystysgrif i Raddedigion</a:t>
            </a:r>
            <a:endParaRPr lang="en-US" sz="6600" dirty="0"/>
          </a:p>
        </p:txBody>
      </p:sp>
      <p:sp>
        <p:nvSpPr>
          <p:cNvPr id="3" name="Subtitle 2">
            <a:extLst>
              <a:ext uri="{FF2B5EF4-FFF2-40B4-BE49-F238E27FC236}">
                <a16:creationId xmlns:a16="http://schemas.microsoft.com/office/drawing/2014/main" id="{A7BE6352-10C2-9667-A0DA-15E16A51A1D4}"/>
              </a:ext>
            </a:extLst>
          </p:cNvPr>
          <p:cNvSpPr>
            <a:spLocks noGrp="1"/>
          </p:cNvSpPr>
          <p:nvPr>
            <p:ph type="subTitle" idx="1"/>
          </p:nvPr>
        </p:nvSpPr>
        <p:spPr>
          <a:xfrm>
            <a:off x="838199" y="4983276"/>
            <a:ext cx="10512552" cy="1126680"/>
          </a:xfrm>
        </p:spPr>
        <p:txBody>
          <a:bodyPr>
            <a:normAutofit/>
          </a:bodyPr>
          <a:lstStyle/>
          <a:p>
            <a:pPr algn="l"/>
            <a:r>
              <a:rPr lang="en-GB" dirty="0"/>
              <a:t>DAPP</a:t>
            </a:r>
            <a:r>
              <a:rPr lang="en-GB" b="0" dirty="0"/>
              <a:t> –Rhaglen Cadarnhau</a:t>
            </a:r>
            <a:br>
              <a:rPr lang="en-GB" b="0" dirty="0"/>
            </a:br>
            <a:r>
              <a:rPr lang="en-GB" dirty="0"/>
              <a:t>Gweithd</a:t>
            </a:r>
            <a:r>
              <a:rPr lang="cy-GB" dirty="0"/>
              <a:t>y</a:t>
            </a:r>
            <a:r>
              <a:rPr lang="en-GB" b="0" dirty="0"/>
              <a:t> 1</a:t>
            </a:r>
            <a:endParaRPr lang="en-US" dirty="0"/>
          </a:p>
        </p:txBody>
      </p:sp>
      <p:sp>
        <p:nvSpPr>
          <p:cNvPr id="49"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a:extLst>
              <a:ext uri="{FF2B5EF4-FFF2-40B4-BE49-F238E27FC236}">
                <a16:creationId xmlns:a16="http://schemas.microsoft.com/office/drawing/2014/main" id="{F4E3BCDA-F764-B5F9-C9C8-F66225A7B6DF}"/>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sz="1100" dirty="0"/>
              <a:t>PORTH AGORED - Consolidation of Social Work Practice Programme</a:t>
            </a:r>
          </a:p>
        </p:txBody>
      </p:sp>
      <p:sp>
        <p:nvSpPr>
          <p:cNvPr id="5" name="Slide Number Placeholder 4">
            <a:extLst>
              <a:ext uri="{FF2B5EF4-FFF2-40B4-BE49-F238E27FC236}">
                <a16:creationId xmlns:a16="http://schemas.microsoft.com/office/drawing/2014/main" id="{A79C183C-B9AC-77F6-4011-E3CB66C9AFFA}"/>
              </a:ext>
            </a:extLst>
          </p:cNvPr>
          <p:cNvSpPr>
            <a:spLocks noGrp="1"/>
          </p:cNvSpPr>
          <p:nvPr>
            <p:ph type="sldNum" sz="quarter" idx="12"/>
          </p:nvPr>
        </p:nvSpPr>
        <p:spPr>
          <a:xfrm>
            <a:off x="8610600" y="6356350"/>
            <a:ext cx="2743200" cy="365125"/>
          </a:xfrm>
        </p:spPr>
        <p:txBody>
          <a:bodyPr>
            <a:normAutofit/>
          </a:bodyPr>
          <a:lstStyle/>
          <a:p>
            <a:pPr>
              <a:spcAft>
                <a:spcPts val="600"/>
              </a:spcAft>
            </a:pPr>
            <a:fld id="{35470E4D-CFB8-FE4B-A9A4-B32541D0D757}" type="slidenum">
              <a:rPr lang="en-US"/>
              <a:pPr>
                <a:spcAft>
                  <a:spcPts val="600"/>
                </a:spcAft>
              </a:pPr>
              <a:t>1</a:t>
            </a:fld>
            <a:endParaRPr lang="en-US" dirty="0"/>
          </a:p>
        </p:txBody>
      </p:sp>
    </p:spTree>
    <p:extLst>
      <p:ext uri="{BB962C8B-B14F-4D97-AF65-F5344CB8AC3E}">
        <p14:creationId xmlns:p14="http://schemas.microsoft.com/office/powerpoint/2010/main" val="3832417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10" presetClass="entr" presetSubtype="0" fill="hold" grpId="0" nodeType="withEffect">
                                  <p:stCondLst>
                                    <p:cond delay="1000"/>
                                  </p:stCondLst>
                                  <p:iterate type="wd">
                                    <p:tmPct val="15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alpha val="35000"/>
          </a:schemeClr>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C5278130-DFE0-457B-8698-88DF69019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3" name="Rectangle 22">
            <a:extLst>
              <a:ext uri="{FF2B5EF4-FFF2-40B4-BE49-F238E27FC236}">
                <a16:creationId xmlns:a16="http://schemas.microsoft.com/office/drawing/2014/main" id="{2F99531B-1681-4D6E-BECB-18325B33A6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5" name="Rectangle 24">
            <a:extLst>
              <a:ext uri="{FF2B5EF4-FFF2-40B4-BE49-F238E27FC236}">
                <a16:creationId xmlns:a16="http://schemas.microsoft.com/office/drawing/2014/main" id="{20344094-430A-400B-804B-910E696A1A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4" y="709375"/>
            <a:ext cx="10713676" cy="5433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453C67DF-7782-4E57-AB9B-F1B4811AD8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43451" y="1248213"/>
            <a:ext cx="5413238" cy="4326335"/>
          </a:xfrm>
          <a:prstGeom prst="rect">
            <a:avLst/>
          </a:prstGeom>
          <a:solidFill>
            <a:schemeClr val="accent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p:cNvSpPr>
            <a:spLocks noGrp="1"/>
          </p:cNvSpPr>
          <p:nvPr>
            <p:ph type="title"/>
          </p:nvPr>
        </p:nvSpPr>
        <p:spPr>
          <a:xfrm>
            <a:off x="504967" y="297180"/>
            <a:ext cx="3609833" cy="5582469"/>
          </a:xfrm>
        </p:spPr>
        <p:txBody>
          <a:bodyPr vert="horz" lIns="91440" tIns="45720" rIns="91440" bIns="45720" rtlCol="0" anchor="ctr">
            <a:normAutofit/>
          </a:bodyPr>
          <a:lstStyle/>
          <a:p>
            <a:br>
              <a:rPr lang="en-US" sz="3100" kern="1200" dirty="0">
                <a:solidFill>
                  <a:schemeClr val="tx1"/>
                </a:solidFill>
                <a:latin typeface="+mj-lt"/>
                <a:ea typeface="+mj-ea"/>
                <a:cs typeface="+mj-cs"/>
              </a:rPr>
            </a:br>
            <a:r>
              <a:rPr lang="en-US" sz="4000" b="1" dirty="0"/>
              <a:t>Disgwyliadau</a:t>
            </a:r>
            <a:br>
              <a:rPr lang="en-US" sz="4000" b="1" kern="1200" dirty="0">
                <a:solidFill>
                  <a:schemeClr val="tx1"/>
                </a:solidFill>
                <a:latin typeface="+mj-lt"/>
                <a:ea typeface="+mj-ea"/>
                <a:cs typeface="+mj-cs"/>
              </a:rPr>
            </a:br>
            <a:r>
              <a:rPr lang="en-US" sz="4000" b="1" kern="1200" dirty="0">
                <a:solidFill>
                  <a:schemeClr val="tx1"/>
                </a:solidFill>
                <a:latin typeface="+mj-lt"/>
                <a:ea typeface="+mj-ea"/>
                <a:cs typeface="+mj-cs"/>
              </a:rPr>
              <a:t>/Rheolau o fewn</a:t>
            </a:r>
            <a:r>
              <a:rPr lang="en-US" sz="4000" b="1" dirty="0"/>
              <a:t> gweithdai</a:t>
            </a:r>
            <a:endParaRPr lang="en-US" sz="4000" b="1" kern="1200" dirty="0">
              <a:solidFill>
                <a:schemeClr val="tx1"/>
              </a:solidFill>
              <a:latin typeface="+mj-lt"/>
              <a:ea typeface="+mj-ea"/>
              <a:cs typeface="+mj-cs"/>
            </a:endParaRPr>
          </a:p>
        </p:txBody>
      </p:sp>
      <p:cxnSp>
        <p:nvCxnSpPr>
          <p:cNvPr id="29" name="Straight Connector 28">
            <a:extLst>
              <a:ext uri="{FF2B5EF4-FFF2-40B4-BE49-F238E27FC236}">
                <a16:creationId xmlns:a16="http://schemas.microsoft.com/office/drawing/2014/main" id="{B03A5AE3-BD30-455C-842B-7626C8BEF0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365990"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4" name="Slide Number Placeholder 3"/>
          <p:cNvSpPr>
            <a:spLocks noGrp="1"/>
          </p:cNvSpPr>
          <p:nvPr>
            <p:ph type="sldNum" sz="quarter" idx="12"/>
          </p:nvPr>
        </p:nvSpPr>
        <p:spPr>
          <a:xfrm>
            <a:off x="11380641" y="0"/>
            <a:ext cx="811359" cy="704762"/>
          </a:xfrm>
        </p:spPr>
        <p:txBody>
          <a:bodyPr vert="horz" lIns="91440" tIns="45720" rIns="91440" bIns="45720" rtlCol="0" anchor="ctr">
            <a:normAutofit/>
          </a:bodyPr>
          <a:lstStyle/>
          <a:p>
            <a:pPr algn="ctr">
              <a:spcAft>
                <a:spcPts val="600"/>
              </a:spcAft>
            </a:pPr>
            <a:fld id="{1E2FB795-8CD3-4813-9C65-0932CECE18E1}" type="slidenum">
              <a:rPr lang="en-US"/>
              <a:pPr algn="ctr">
                <a:spcAft>
                  <a:spcPts val="600"/>
                </a:spcAft>
              </a:pPr>
              <a:t>2</a:t>
            </a:fld>
            <a:endParaRPr lang="en-US" dirty="0"/>
          </a:p>
        </p:txBody>
      </p:sp>
      <p:cxnSp>
        <p:nvCxnSpPr>
          <p:cNvPr id="31" name="Straight Connector 30">
            <a:extLst>
              <a:ext uri="{FF2B5EF4-FFF2-40B4-BE49-F238E27FC236}">
                <a16:creationId xmlns:a16="http://schemas.microsoft.com/office/drawing/2014/main" id="{2DBECAA5-1F2D-470D-875C-8F2C2CA3E5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18001"/>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2" name="Footer Placeholder 1">
            <a:extLst>
              <a:ext uri="{FF2B5EF4-FFF2-40B4-BE49-F238E27FC236}">
                <a16:creationId xmlns:a16="http://schemas.microsoft.com/office/drawing/2014/main" id="{F584AFAA-BCF3-66C4-E10E-2DCDF5A1D590}"/>
              </a:ext>
            </a:extLst>
          </p:cNvPr>
          <p:cNvSpPr>
            <a:spLocks noGrp="1"/>
          </p:cNvSpPr>
          <p:nvPr>
            <p:ph type="ftr" sz="quarter" idx="11"/>
          </p:nvPr>
        </p:nvSpPr>
        <p:spPr>
          <a:xfrm>
            <a:off x="6828293" y="6134382"/>
            <a:ext cx="4114800" cy="723618"/>
          </a:xfrm>
        </p:spPr>
        <p:txBody>
          <a:bodyPr vert="horz" lIns="91440" tIns="45720" rIns="91440" bIns="45720" rtlCol="0" anchor="ctr">
            <a:normAutofit/>
          </a:bodyPr>
          <a:lstStyle/>
          <a:p>
            <a:pPr algn="r">
              <a:spcAft>
                <a:spcPts val="600"/>
              </a:spcAft>
            </a:pPr>
            <a:r>
              <a:rPr lang="en-US" kern="1200" dirty="0">
                <a:solidFill>
                  <a:schemeClr val="tx1">
                    <a:tint val="75000"/>
                  </a:schemeClr>
                </a:solidFill>
                <a:latin typeface="+mn-lt"/>
                <a:ea typeface="+mn-ea"/>
                <a:cs typeface="+mn-cs"/>
              </a:rPr>
              <a:t>PORTH AGORED Consolidation of Social Work Practice</a:t>
            </a:r>
          </a:p>
        </p:txBody>
      </p:sp>
      <p:graphicFrame>
        <p:nvGraphicFramePr>
          <p:cNvPr id="17" name="Content Placeholder 5">
            <a:extLst>
              <a:ext uri="{FF2B5EF4-FFF2-40B4-BE49-F238E27FC236}">
                <a16:creationId xmlns:a16="http://schemas.microsoft.com/office/drawing/2014/main" id="{94A09FE2-BFA4-0968-2363-2EA42903F11E}"/>
              </a:ext>
            </a:extLst>
          </p:cNvPr>
          <p:cNvGraphicFramePr>
            <a:graphicFrameLocks noGrp="1"/>
          </p:cNvGraphicFramePr>
          <p:nvPr>
            <p:ph sz="quarter" idx="2"/>
            <p:extLst>
              <p:ext uri="{D42A27DB-BD31-4B8C-83A1-F6EECF244321}">
                <p14:modId xmlns:p14="http://schemas.microsoft.com/office/powerpoint/2010/main" val="3236759774"/>
              </p:ext>
            </p:extLst>
          </p:nvPr>
        </p:nvGraphicFramePr>
        <p:xfrm>
          <a:off x="4776730" y="819369"/>
          <a:ext cx="6589260" cy="52439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37381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1">
            <a:extLst>
              <a:ext uri="{FF2B5EF4-FFF2-40B4-BE49-F238E27FC236}">
                <a16:creationId xmlns:a16="http://schemas.microsoft.com/office/drawing/2014/main" id="{8E66EEE8-F66A-4254-9927-AAC65F5D76D6}"/>
              </a:ext>
            </a:extLst>
          </p:cNvPr>
          <p:cNvGraphicFramePr>
            <a:graphicFrameLocks noGrp="1"/>
          </p:cNvGraphicFramePr>
          <p:nvPr>
            <p:ph idx="1"/>
            <p:extLst>
              <p:ext uri="{D42A27DB-BD31-4B8C-83A1-F6EECF244321}">
                <p14:modId xmlns:p14="http://schemas.microsoft.com/office/powerpoint/2010/main" val="1671668712"/>
              </p:ext>
            </p:extLst>
          </p:nvPr>
        </p:nvGraphicFramePr>
        <p:xfrm>
          <a:off x="609600" y="1004341"/>
          <a:ext cx="10972800" cy="52615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a:extLst>
              <a:ext uri="{FF2B5EF4-FFF2-40B4-BE49-F238E27FC236}">
                <a16:creationId xmlns:a16="http://schemas.microsoft.com/office/drawing/2014/main" id="{3BD93037-604D-4FEE-B26B-63DC888B09C5}"/>
              </a:ext>
            </a:extLst>
          </p:cNvPr>
          <p:cNvSpPr>
            <a:spLocks noGrp="1"/>
          </p:cNvSpPr>
          <p:nvPr>
            <p:ph type="title"/>
          </p:nvPr>
        </p:nvSpPr>
        <p:spPr>
          <a:xfrm>
            <a:off x="609600" y="274638"/>
            <a:ext cx="10972800" cy="954555"/>
          </a:xfrm>
        </p:spPr>
        <p:txBody>
          <a:bodyPr anchor="ctr">
            <a:normAutofit/>
          </a:bodyPr>
          <a:lstStyle/>
          <a:p>
            <a:r>
              <a:rPr lang="en-GB" b="1" dirty="0"/>
              <a:t>Cyflwyniad</a:t>
            </a:r>
          </a:p>
        </p:txBody>
      </p:sp>
      <p:sp>
        <p:nvSpPr>
          <p:cNvPr id="4" name="Slide Number Placeholder 3">
            <a:extLst>
              <a:ext uri="{FF2B5EF4-FFF2-40B4-BE49-F238E27FC236}">
                <a16:creationId xmlns:a16="http://schemas.microsoft.com/office/drawing/2014/main" id="{34AAEF52-C8F6-4256-B35F-11842B29D9C0}"/>
              </a:ext>
            </a:extLst>
          </p:cNvPr>
          <p:cNvSpPr>
            <a:spLocks noGrp="1"/>
          </p:cNvSpPr>
          <p:nvPr>
            <p:ph type="sldNum" sz="quarter" idx="12"/>
          </p:nvPr>
        </p:nvSpPr>
        <p:spPr/>
        <p:txBody>
          <a:bodyPr wrap="square" anchor="b">
            <a:normAutofit/>
          </a:bodyPr>
          <a:lstStyle/>
          <a:p>
            <a:pPr>
              <a:spcAft>
                <a:spcPts val="600"/>
              </a:spcAft>
              <a:defRPr/>
            </a:pPr>
            <a:fld id="{7774C298-7B0E-45D6-A1A1-14F34D0A5FD3}" type="slidenum">
              <a:rPr lang="en-GB" altLang="en-US" smtClean="0"/>
              <a:pPr>
                <a:spcAft>
                  <a:spcPts val="600"/>
                </a:spcAft>
                <a:defRPr/>
              </a:pPr>
              <a:t>3</a:t>
            </a:fld>
            <a:endParaRPr lang="en-GB" altLang="en-US" dirty="0"/>
          </a:p>
        </p:txBody>
      </p:sp>
      <p:sp>
        <p:nvSpPr>
          <p:cNvPr id="2" name="Footer Placeholder 1">
            <a:extLst>
              <a:ext uri="{FF2B5EF4-FFF2-40B4-BE49-F238E27FC236}">
                <a16:creationId xmlns:a16="http://schemas.microsoft.com/office/drawing/2014/main" id="{40EE8712-0A8D-FDCB-3669-9F2DEB98FCCC}"/>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28356281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6" name="Rectangle 55">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Shape 57">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b="1" dirty="0">
                <a:solidFill>
                  <a:srgbClr val="FFFFFF"/>
                </a:solidFill>
              </a:rPr>
              <a:t>Trefn y Gweithdai</a:t>
            </a:r>
          </a:p>
        </p:txBody>
      </p:sp>
      <p:sp>
        <p:nvSpPr>
          <p:cNvPr id="60" name="Arc 59">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Content Placeholder 2"/>
          <p:cNvSpPr>
            <a:spLocks noGrp="1"/>
          </p:cNvSpPr>
          <p:nvPr>
            <p:ph idx="1"/>
          </p:nvPr>
        </p:nvSpPr>
        <p:spPr>
          <a:xfrm>
            <a:off x="4447308" y="591344"/>
            <a:ext cx="6906491" cy="5585619"/>
          </a:xfrm>
        </p:spPr>
        <p:txBody>
          <a:bodyPr anchor="ctr">
            <a:normAutofit/>
          </a:bodyPr>
          <a:lstStyle/>
          <a:p>
            <a:r>
              <a:rPr lang="en-GB" sz="2200" b="1" dirty="0"/>
              <a:t>Gweithd</a:t>
            </a:r>
            <a:r>
              <a:rPr lang="en-GB" sz="2200" b="1" dirty="0">
                <a:latin typeface="Calibri" panose="020F0502020204030204" pitchFamily="34" charset="0"/>
                <a:ea typeface="Calibri" panose="020F0502020204030204" pitchFamily="34" charset="0"/>
                <a:cs typeface="Calibri" panose="020F0502020204030204" pitchFamily="34" charset="0"/>
              </a:rPr>
              <a:t>y</a:t>
            </a:r>
            <a:r>
              <a:rPr lang="en-GB" sz="2200" b="1" dirty="0"/>
              <a:t> 1 </a:t>
            </a:r>
            <a:r>
              <a:rPr lang="en-GB" sz="2200" dirty="0"/>
              <a:t>- Tasg 1, Rhan a- Adolygiad Datblygiadol: Canlyniadau Dysgu Gofal Cymdeithasol Cymru, Adfyfyrio ac Adfyfrio Beirniadol.</a:t>
            </a:r>
          </a:p>
          <a:p>
            <a:r>
              <a:rPr lang="en-GB" sz="2200" b="1" dirty="0"/>
              <a:t>Gweithdy 2 </a:t>
            </a:r>
            <a:r>
              <a:rPr lang="en-GB" sz="2200" dirty="0"/>
              <a:t>– Tasg 2 – Arsylwad o Ymarfer:</a:t>
            </a:r>
            <a:r>
              <a:rPr kumimoji="0" lang="en-GB" sz="2200" b="0" i="0" u="none" strike="noStrike" kern="1200" cap="none" spc="0" normalizeH="0" baseline="0" noProof="0" dirty="0">
                <a:ln>
                  <a:noFill/>
                </a:ln>
                <a:effectLst/>
                <a:uLnTx/>
                <a:uFillTx/>
                <a:latin typeface="Calibri" panose="020F0502020204030204"/>
                <a:ea typeface="+mn-ea"/>
                <a:cs typeface="+mn-cs"/>
              </a:rPr>
              <a:t> </a:t>
            </a:r>
            <a:r>
              <a:rPr kumimoji="0" lang="en-GB" sz="2200" b="0" i="0" u="none" strike="noStrike" kern="1200" cap="none" spc="0" normalizeH="0" baseline="0" noProof="0" dirty="0" err="1">
                <a:ln>
                  <a:noFill/>
                </a:ln>
                <a:effectLst/>
                <a:uLnTx/>
                <a:uFillTx/>
                <a:latin typeface="Calibri" panose="020F0502020204030204"/>
                <a:ea typeface="+mn-ea"/>
                <a:cs typeface="+mn-cs"/>
              </a:rPr>
              <a:t>Canlyniadau</a:t>
            </a:r>
            <a:r>
              <a:rPr kumimoji="0" lang="en-GB" sz="2200" b="0" i="0" u="none" strike="noStrike" kern="1200" cap="none" spc="0" normalizeH="0" baseline="0" noProof="0" dirty="0">
                <a:ln>
                  <a:noFill/>
                </a:ln>
                <a:effectLst/>
                <a:uLnTx/>
                <a:uFillTx/>
                <a:latin typeface="Calibri" panose="020F0502020204030204"/>
                <a:ea typeface="+mn-ea"/>
                <a:cs typeface="+mn-cs"/>
              </a:rPr>
              <a:t> </a:t>
            </a:r>
            <a:r>
              <a:rPr kumimoji="0" lang="en-GB" sz="2200" b="0" i="0" u="none" strike="noStrike" kern="1200" cap="none" spc="0" normalizeH="0" baseline="0" noProof="0" dirty="0" err="1">
                <a:ln>
                  <a:noFill/>
                </a:ln>
                <a:effectLst/>
                <a:uLnTx/>
                <a:uFillTx/>
                <a:latin typeface="Calibri" panose="020F0502020204030204"/>
                <a:ea typeface="+mn-ea"/>
                <a:cs typeface="+mn-cs"/>
              </a:rPr>
              <a:t>Dysgu</a:t>
            </a:r>
            <a:r>
              <a:rPr kumimoji="0" lang="en-GB" sz="2200" b="0" i="0" u="none" strike="noStrike" kern="1200" cap="none" spc="0" normalizeH="0" baseline="0" noProof="0" dirty="0">
                <a:ln>
                  <a:noFill/>
                </a:ln>
                <a:effectLst/>
                <a:uLnTx/>
                <a:uFillTx/>
                <a:latin typeface="Calibri" panose="020F0502020204030204"/>
                <a:ea typeface="+mn-ea"/>
                <a:cs typeface="+mn-cs"/>
              </a:rPr>
              <a:t> </a:t>
            </a:r>
            <a:r>
              <a:rPr kumimoji="0" lang="en-GB" sz="2200" b="0" i="0" u="none" strike="noStrike" kern="1200" cap="none" spc="0" normalizeH="0" baseline="0" noProof="0" dirty="0" err="1">
                <a:ln>
                  <a:noFill/>
                </a:ln>
                <a:effectLst/>
                <a:uLnTx/>
                <a:uFillTx/>
                <a:latin typeface="Calibri" panose="020F0502020204030204"/>
                <a:ea typeface="+mn-ea"/>
                <a:cs typeface="+mn-cs"/>
              </a:rPr>
              <a:t>Gofal</a:t>
            </a:r>
            <a:r>
              <a:rPr kumimoji="0" lang="en-GB" sz="2200" b="0" i="0" u="none" strike="noStrike" kern="1200" cap="none" spc="0" normalizeH="0" baseline="0" noProof="0" dirty="0">
                <a:ln>
                  <a:noFill/>
                </a:ln>
                <a:effectLst/>
                <a:uLnTx/>
                <a:uFillTx/>
                <a:latin typeface="Calibri" panose="020F0502020204030204"/>
                <a:ea typeface="+mn-ea"/>
                <a:cs typeface="+mn-cs"/>
              </a:rPr>
              <a:t> </a:t>
            </a:r>
            <a:r>
              <a:rPr kumimoji="0" lang="en-GB" sz="2200" b="0" i="0" u="none" strike="noStrike" kern="1200" cap="none" spc="0" normalizeH="0" baseline="0" noProof="0" dirty="0" err="1">
                <a:ln>
                  <a:noFill/>
                </a:ln>
                <a:effectLst/>
                <a:uLnTx/>
                <a:uFillTx/>
                <a:latin typeface="Calibri" panose="020F0502020204030204"/>
                <a:ea typeface="+mn-ea"/>
                <a:cs typeface="+mn-cs"/>
              </a:rPr>
              <a:t>Cymdeithasol</a:t>
            </a:r>
            <a:r>
              <a:rPr kumimoji="0" lang="en-GB" sz="2200" b="0" i="0" u="none" strike="noStrike" kern="1200" cap="none" spc="0" normalizeH="0" baseline="0" noProof="0" dirty="0">
                <a:ln>
                  <a:noFill/>
                </a:ln>
                <a:effectLst/>
                <a:uLnTx/>
                <a:uFillTx/>
                <a:latin typeface="Calibri" panose="020F0502020204030204"/>
                <a:ea typeface="+mn-ea"/>
                <a:cs typeface="+mn-cs"/>
              </a:rPr>
              <a:t> Cymru</a:t>
            </a:r>
            <a:r>
              <a:rPr lang="en-GB" altLang="en-US" sz="2200" dirty="0">
                <a:ea typeface="Calibri" panose="020F0502020204030204" pitchFamily="34" charset="0"/>
                <a:cs typeface="Arial" panose="020B0604020202020204" pitchFamily="34" charset="0"/>
              </a:rPr>
              <a:t>, Cydweithio, Sgiliau Cyfathrebu,</a:t>
            </a:r>
            <a:r>
              <a:rPr lang="en-GB" sz="2200" dirty="0"/>
              <a:t> Cyd-destun Cymreig, Gwerthoedd a’r C</a:t>
            </a:r>
            <a:r>
              <a:rPr lang="en-GB" sz="2200" dirty="0">
                <a:latin typeface="Calibri" panose="020F0502020204030204" pitchFamily="34" charset="0"/>
                <a:ea typeface="Calibri" panose="020F0502020204030204" pitchFamily="34" charset="0"/>
                <a:cs typeface="Calibri" panose="020F0502020204030204" pitchFamily="34" charset="0"/>
              </a:rPr>
              <a:t>ôdau Ymarfer Proffesiynol.</a:t>
            </a:r>
            <a:endParaRPr lang="en-GB" sz="2200" dirty="0"/>
          </a:p>
          <a:p>
            <a:r>
              <a:rPr lang="en-GB" sz="2200" b="1" dirty="0"/>
              <a:t>Gweithdy 3 - </a:t>
            </a:r>
            <a:r>
              <a:rPr lang="en-GB" sz="2200" dirty="0"/>
              <a:t>Tasg 3 – Diogelu: Canlyniadau Dysgu Gofal Cymdeithasol Cymru, deddfwriaeth, theor</a:t>
            </a:r>
            <a:r>
              <a:rPr lang="en-GB" sz="2200" dirty="0">
                <a:latin typeface="Calibri" panose="020F0502020204030204" pitchFamily="34" charset="0"/>
                <a:ea typeface="Calibri" panose="020F0502020204030204" pitchFamily="34" charset="0"/>
                <a:cs typeface="Calibri" panose="020F0502020204030204" pitchFamily="34" charset="0"/>
              </a:rPr>
              <a:t>ïau,</a:t>
            </a:r>
            <a:r>
              <a:rPr lang="en-GB" sz="2200" dirty="0"/>
              <a:t> dadansoddi wrth asesu, cydweithio a gwneud penderfyniadau proffesiynol. </a:t>
            </a:r>
          </a:p>
          <a:p>
            <a:r>
              <a:rPr lang="en-GB" sz="2200" b="1" dirty="0" err="1"/>
              <a:t>Gweithdy</a:t>
            </a:r>
            <a:r>
              <a:rPr lang="en-GB" sz="2200" b="1" dirty="0"/>
              <a:t> 4 </a:t>
            </a:r>
            <a:r>
              <a:rPr lang="en-GB" sz="2200" dirty="0"/>
              <a:t>– Tasg 4 - Diogelu o </a:t>
            </a:r>
            <a:r>
              <a:rPr lang="en-GB" sz="2200" dirty="0" err="1"/>
              <a:t>fewn</a:t>
            </a:r>
            <a:r>
              <a:rPr lang="en-GB" sz="2200" dirty="0"/>
              <a:t> </a:t>
            </a:r>
            <a:r>
              <a:rPr lang="en-GB" sz="2200" dirty="0" err="1"/>
              <a:t>maes</a:t>
            </a:r>
            <a:r>
              <a:rPr lang="en-GB" sz="2200" dirty="0"/>
              <a:t> </a:t>
            </a:r>
            <a:r>
              <a:rPr lang="en-GB" sz="2200" dirty="0" err="1"/>
              <a:t>gwahanol</a:t>
            </a:r>
            <a:r>
              <a:rPr lang="en-GB" sz="2200" dirty="0"/>
              <a:t> </a:t>
            </a:r>
            <a:r>
              <a:rPr lang="en-GB" sz="2200" dirty="0" err="1"/>
              <a:t>i’ch</a:t>
            </a:r>
            <a:r>
              <a:rPr lang="en-GB" sz="2200" dirty="0"/>
              <a:t> </a:t>
            </a:r>
            <a:r>
              <a:rPr lang="en-GB" sz="2200" dirty="0" err="1"/>
              <a:t>prif</a:t>
            </a:r>
            <a:r>
              <a:rPr lang="en-GB" sz="2200" dirty="0"/>
              <a:t> </a:t>
            </a:r>
            <a:r>
              <a:rPr lang="en-GB" sz="2200" dirty="0" err="1"/>
              <a:t>faes</a:t>
            </a:r>
            <a:r>
              <a:rPr lang="en-GB" sz="2200" dirty="0"/>
              <a:t> </a:t>
            </a:r>
            <a:r>
              <a:rPr lang="en-GB" sz="2200" dirty="0" err="1"/>
              <a:t>gwaith</a:t>
            </a:r>
            <a:r>
              <a:rPr lang="en-GB" sz="2200" dirty="0"/>
              <a:t>. Tasg 1, Rhan b – Adolygiad Datblygiadol, meini prawf marcio, gwybodaeth am gyflwyno. Sesiwn 1 i 1 gyda’r hyfforddwr am gyngor, cefnogaeth ac arweiniad. </a:t>
            </a:r>
          </a:p>
        </p:txBody>
      </p:sp>
      <p:sp>
        <p:nvSpPr>
          <p:cNvPr id="5" name="Footer Placeholder 4">
            <a:extLst>
              <a:ext uri="{FF2B5EF4-FFF2-40B4-BE49-F238E27FC236}">
                <a16:creationId xmlns:a16="http://schemas.microsoft.com/office/drawing/2014/main" id="{BF89E9E6-A77D-E514-EA65-8FA30E05FFA9}"/>
              </a:ext>
            </a:extLst>
          </p:cNvPr>
          <p:cNvSpPr>
            <a:spLocks noGrp="1"/>
          </p:cNvSpPr>
          <p:nvPr>
            <p:ph type="ftr" sz="quarter" idx="11"/>
          </p:nvPr>
        </p:nvSpPr>
        <p:spPr>
          <a:xfrm>
            <a:off x="4038600" y="6356350"/>
            <a:ext cx="5251174" cy="365125"/>
          </a:xfrm>
        </p:spPr>
        <p:txBody>
          <a:bodyPr>
            <a:normAutofit/>
          </a:bodyPr>
          <a:lstStyle/>
          <a:p>
            <a:pPr>
              <a:spcAft>
                <a:spcPts val="600"/>
              </a:spcAft>
            </a:pPr>
            <a:r>
              <a:rPr lang="en-US" dirty="0"/>
              <a:t>PORTH AGORED Consolidation of Social Work Practice</a:t>
            </a:r>
            <a:endParaRPr lang="en-US"/>
          </a:p>
        </p:txBody>
      </p:sp>
      <p:sp>
        <p:nvSpPr>
          <p:cNvPr id="4" name="Slide Number Placeholder 3"/>
          <p:cNvSpPr>
            <a:spLocks noGrp="1"/>
          </p:cNvSpPr>
          <p:nvPr>
            <p:ph type="sldNum" sz="quarter" idx="12"/>
          </p:nvPr>
        </p:nvSpPr>
        <p:spPr>
          <a:xfrm>
            <a:off x="9541564" y="6356350"/>
            <a:ext cx="1812235" cy="365125"/>
          </a:xfrm>
        </p:spPr>
        <p:txBody>
          <a:bodyPr>
            <a:normAutofit/>
          </a:bodyPr>
          <a:lstStyle/>
          <a:p>
            <a:pPr>
              <a:spcAft>
                <a:spcPts val="600"/>
              </a:spcAft>
            </a:pPr>
            <a:fld id="{1E2FB795-8CD3-4813-9C65-0932CECE18E1}" type="slidenum">
              <a:rPr lang="en-GB"/>
              <a:pPr>
                <a:spcAft>
                  <a:spcPts val="600"/>
                </a:spcAft>
              </a:pPr>
              <a:t>4</a:t>
            </a:fld>
            <a:endParaRPr lang="en-GB" dirty="0"/>
          </a:p>
        </p:txBody>
      </p:sp>
    </p:spTree>
    <p:extLst>
      <p:ext uri="{BB962C8B-B14F-4D97-AF65-F5344CB8AC3E}">
        <p14:creationId xmlns:p14="http://schemas.microsoft.com/office/powerpoint/2010/main" val="2101701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838200" y="365125"/>
            <a:ext cx="10515600" cy="1325563"/>
          </a:xfrm>
        </p:spPr>
        <p:txBody>
          <a:bodyPr>
            <a:normAutofit/>
          </a:bodyPr>
          <a:lstStyle/>
          <a:p>
            <a:r>
              <a:rPr lang="en-GB" sz="5400" b="1" dirty="0"/>
              <a:t>Dal i fyny </a:t>
            </a:r>
          </a:p>
        </p:txBody>
      </p:sp>
      <p:sp>
        <p:nvSpPr>
          <p:cNvPr id="1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838200" y="1929384"/>
            <a:ext cx="10515600" cy="4251960"/>
          </a:xfrm>
        </p:spPr>
        <p:txBody>
          <a:bodyPr>
            <a:normAutofit/>
          </a:bodyPr>
          <a:lstStyle/>
          <a:p>
            <a:r>
              <a:rPr lang="en-GB" sz="2400" b="1" dirty="0"/>
              <a:t>Mentoriaid-</a:t>
            </a:r>
            <a:r>
              <a:rPr lang="en-GB" sz="2400" dirty="0"/>
              <a:t> A ydych wedi cwrdd </a:t>
            </a:r>
            <a:r>
              <a:rPr lang="en-GB" sz="2400" dirty="0">
                <a:latin typeface="Calibri" panose="020F0502020204030204" pitchFamily="34" charset="0"/>
                <a:ea typeface="Calibri" panose="020F0502020204030204" pitchFamily="34" charset="0"/>
                <a:cs typeface="Calibri" panose="020F0502020204030204" pitchFamily="34" charset="0"/>
              </a:rPr>
              <a:t>â’ch mentoriaid? Os ddim</a:t>
            </a:r>
            <a:r>
              <a:rPr lang="en-GB" sz="2400" dirty="0"/>
              <a:t>, trefnwch gyfarfod cyn gynted </a:t>
            </a:r>
            <a:r>
              <a:rPr lang="en-GB" sz="2400" dirty="0">
                <a:latin typeface="Calibri" panose="020F0502020204030204" pitchFamily="34" charset="0"/>
                <a:ea typeface="Calibri" panose="020F0502020204030204" pitchFamily="34" charset="0"/>
                <a:cs typeface="Calibri" panose="020F0502020204030204" pitchFamily="34" charset="0"/>
              </a:rPr>
              <a:t>â phosib os gwelwch yn dda.</a:t>
            </a:r>
            <a:r>
              <a:rPr lang="en-GB" sz="2400" dirty="0"/>
              <a:t> Os nad oes mentor wedi ei drefnu ar eich cyfer, gadewch i’ch cydlynydd wybod.</a:t>
            </a:r>
          </a:p>
          <a:p>
            <a:r>
              <a:rPr lang="en-GB" sz="2400" b="1" dirty="0"/>
              <a:t>Y Cytundeb Dysgu </a:t>
            </a:r>
            <a:r>
              <a:rPr lang="en-GB" sz="2400" dirty="0"/>
              <a:t>– Dylid cwblhau’r cytundeb dysgu a’i arwyddo o fewn y sesiwn mentora cyntaf.</a:t>
            </a:r>
          </a:p>
          <a:p>
            <a:r>
              <a:rPr lang="en-GB" sz="2400" b="1" dirty="0"/>
              <a:t>Cofrestru</a:t>
            </a:r>
            <a:r>
              <a:rPr lang="en-GB" sz="2400" dirty="0"/>
              <a:t> – A ydych wedi cwblhau’r broses gofrestru gyda’r Brifysgol? Sicrhewch eich bod wedi cael cadarnhad cofrestru gan y Brifysgol a’ch bod yn medru defnyddio Moodle.</a:t>
            </a:r>
          </a:p>
          <a:p>
            <a:r>
              <a:rPr lang="en-GB" sz="2400" b="1" dirty="0"/>
              <a:t>Niwroamrywiaeth</a:t>
            </a:r>
            <a:r>
              <a:rPr lang="en-GB" sz="2400" dirty="0"/>
              <a:t> – Os oes gennych anghenion dysgu unigol/niwroamrywiaeth eich cyfrifoldeb chi yw dweud wrth y brifysgol, eich cyflogwr a’r adran hyfforddi.</a:t>
            </a:r>
          </a:p>
          <a:p>
            <a:r>
              <a:rPr lang="en-GB" sz="2400" b="1" dirty="0"/>
              <a:t>Dyddiad Cyflwyno</a:t>
            </a:r>
            <a:endParaRPr lang="en-GB" sz="2400" dirty="0"/>
          </a:p>
          <a:p>
            <a:endParaRPr lang="en-GB" sz="2200" dirty="0"/>
          </a:p>
          <a:p>
            <a:endParaRPr lang="en-GB" sz="2200" dirty="0"/>
          </a:p>
        </p:txBody>
      </p:sp>
      <p:sp>
        <p:nvSpPr>
          <p:cNvPr id="4" name="Slide Number Placeholder 3"/>
          <p:cNvSpPr>
            <a:spLocks noGrp="1"/>
          </p:cNvSpPr>
          <p:nvPr>
            <p:ph type="sldNum" sz="quarter" idx="12"/>
          </p:nvPr>
        </p:nvSpPr>
        <p:spPr>
          <a:xfrm>
            <a:off x="8610600" y="6356350"/>
            <a:ext cx="2743200" cy="365125"/>
          </a:xfrm>
        </p:spPr>
        <p:txBody>
          <a:bodyPr>
            <a:normAutofit/>
          </a:bodyPr>
          <a:lstStyle/>
          <a:p>
            <a:pPr>
              <a:spcAft>
                <a:spcPts val="600"/>
              </a:spcAft>
            </a:pPr>
            <a:fld id="{1E2FB795-8CD3-4813-9C65-0932CECE18E1}" type="slidenum">
              <a:rPr lang="en-GB" b="1"/>
              <a:pPr>
                <a:spcAft>
                  <a:spcPts val="600"/>
                </a:spcAft>
              </a:pPr>
              <a:t>5</a:t>
            </a:fld>
            <a:endParaRPr lang="en-GB" b="1" dirty="0"/>
          </a:p>
        </p:txBody>
      </p:sp>
      <p:sp>
        <p:nvSpPr>
          <p:cNvPr id="5" name="Footer Placeholder 4">
            <a:extLst>
              <a:ext uri="{FF2B5EF4-FFF2-40B4-BE49-F238E27FC236}">
                <a16:creationId xmlns:a16="http://schemas.microsoft.com/office/drawing/2014/main" id="{EBD42B9A-D76B-DD0A-E1E8-4686106AC5A4}"/>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93564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2">
            <a:extLst>
              <a:ext uri="{FF2B5EF4-FFF2-40B4-BE49-F238E27FC236}">
                <a16:creationId xmlns:a16="http://schemas.microsoft.com/office/drawing/2014/main" id="{6218AE45-3496-46CA-8DA2-A1725312E0C6}"/>
              </a:ext>
            </a:extLst>
          </p:cNvPr>
          <p:cNvGraphicFramePr>
            <a:graphicFrameLocks noGrp="1"/>
          </p:cNvGraphicFramePr>
          <p:nvPr>
            <p:ph idx="1"/>
            <p:extLst>
              <p:ext uri="{D42A27DB-BD31-4B8C-83A1-F6EECF244321}">
                <p14:modId xmlns:p14="http://schemas.microsoft.com/office/powerpoint/2010/main" val="1337058792"/>
              </p:ext>
            </p:extLst>
          </p:nvPr>
        </p:nvGraphicFramePr>
        <p:xfrm>
          <a:off x="609600" y="1481137"/>
          <a:ext cx="10972800" cy="49276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a:extLst>
              <a:ext uri="{FF2B5EF4-FFF2-40B4-BE49-F238E27FC236}">
                <a16:creationId xmlns:a16="http://schemas.microsoft.com/office/drawing/2014/main" id="{6AA67B0E-5D66-4632-9538-FB4F706195DC}"/>
              </a:ext>
            </a:extLst>
          </p:cNvPr>
          <p:cNvSpPr>
            <a:spLocks noGrp="1"/>
          </p:cNvSpPr>
          <p:nvPr>
            <p:ph type="title"/>
          </p:nvPr>
        </p:nvSpPr>
        <p:spPr/>
        <p:txBody>
          <a:bodyPr anchor="ctr">
            <a:normAutofit/>
          </a:bodyPr>
          <a:lstStyle/>
          <a:p>
            <a:r>
              <a:rPr lang="en-GB" b="1" dirty="0"/>
              <a:t>Gofynion y Portffolio: Gweler y llawlyfr am fwy o fanylion</a:t>
            </a:r>
            <a:endParaRPr lang="en-GB" sz="3500" b="1" dirty="0"/>
          </a:p>
        </p:txBody>
      </p:sp>
      <p:sp>
        <p:nvSpPr>
          <p:cNvPr id="4" name="Slide Number Placeholder 3">
            <a:extLst>
              <a:ext uri="{FF2B5EF4-FFF2-40B4-BE49-F238E27FC236}">
                <a16:creationId xmlns:a16="http://schemas.microsoft.com/office/drawing/2014/main" id="{C7D449EA-98F5-46F2-B748-98A2AB052CCB}"/>
              </a:ext>
            </a:extLst>
          </p:cNvPr>
          <p:cNvSpPr>
            <a:spLocks noGrp="1"/>
          </p:cNvSpPr>
          <p:nvPr>
            <p:ph type="sldNum" sz="quarter" idx="12"/>
          </p:nvPr>
        </p:nvSpPr>
        <p:spPr/>
        <p:txBody>
          <a:bodyPr wrap="square" anchor="b">
            <a:normAutofit/>
          </a:bodyPr>
          <a:lstStyle/>
          <a:p>
            <a:pPr>
              <a:spcAft>
                <a:spcPts val="600"/>
              </a:spcAft>
            </a:pPr>
            <a:fld id="{1E2FB795-8CD3-4813-9C65-0932CECE18E1}" type="slidenum">
              <a:rPr lang="en-GB" smtClean="0"/>
              <a:pPr>
                <a:spcAft>
                  <a:spcPts val="600"/>
                </a:spcAft>
              </a:pPr>
              <a:t>6</a:t>
            </a:fld>
            <a:endParaRPr lang="en-GB" dirty="0"/>
          </a:p>
        </p:txBody>
      </p:sp>
      <p:sp>
        <p:nvSpPr>
          <p:cNvPr id="3" name="Footer Placeholder 2">
            <a:extLst>
              <a:ext uri="{FF2B5EF4-FFF2-40B4-BE49-F238E27FC236}">
                <a16:creationId xmlns:a16="http://schemas.microsoft.com/office/drawing/2014/main" id="{B03B0EEF-D511-BCF1-1FFA-0044F74CD7EA}"/>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542013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3D8A7C2-A6D6-C9AE-5D8A-7B2AD9F34CAE}"/>
              </a:ext>
            </a:extLst>
          </p:cNvPr>
          <p:cNvSpPr>
            <a:spLocks noGrp="1"/>
          </p:cNvSpPr>
          <p:nvPr>
            <p:ph type="title"/>
          </p:nvPr>
        </p:nvSpPr>
        <p:spPr>
          <a:xfrm>
            <a:off x="534838" y="793630"/>
            <a:ext cx="3907270" cy="5186546"/>
          </a:xfrm>
        </p:spPr>
        <p:txBody>
          <a:bodyPr>
            <a:normAutofit/>
          </a:bodyPr>
          <a:lstStyle/>
          <a:p>
            <a:r>
              <a:rPr lang="en-US" sz="5400" b="1" dirty="0"/>
              <a:t>Canlyniadau Dysgu Gofal Cymdeithasol Cymru</a:t>
            </a:r>
          </a:p>
        </p:txBody>
      </p:sp>
      <p:sp>
        <p:nvSpPr>
          <p:cNvPr id="21"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350711D-776C-AA9E-3DD5-1BEAED7F1844}"/>
              </a:ext>
            </a:extLst>
          </p:cNvPr>
          <p:cNvSpPr>
            <a:spLocks noGrp="1"/>
          </p:cNvSpPr>
          <p:nvPr>
            <p:ph idx="1"/>
          </p:nvPr>
        </p:nvSpPr>
        <p:spPr>
          <a:xfrm>
            <a:off x="5126418" y="552091"/>
            <a:ext cx="6224335" cy="5431536"/>
          </a:xfrm>
        </p:spPr>
        <p:txBody>
          <a:bodyPr anchor="ctr">
            <a:normAutofit/>
          </a:bodyPr>
          <a:lstStyle/>
          <a:p>
            <a:pPr marL="0" indent="0">
              <a:buNone/>
            </a:pPr>
            <a:r>
              <a:rPr lang="en-US" sz="2200" dirty="0">
                <a:latin typeface="Arial" panose="020B0604020202020204" pitchFamily="34" charset="0"/>
                <a:cs typeface="Arial" panose="020B0604020202020204" pitchFamily="34" charset="0"/>
              </a:rPr>
              <a:t>Mae'r portffolio yn </a:t>
            </a:r>
            <a:r>
              <a:rPr lang="cy-GB" sz="2200" dirty="0">
                <a:latin typeface="Arial" panose="020B0604020202020204" pitchFamily="34" charset="0"/>
                <a:cs typeface="Arial" panose="020B0604020202020204" pitchFamily="34" charset="0"/>
              </a:rPr>
              <a:t>seiliedig</a:t>
            </a:r>
            <a:r>
              <a:rPr lang="en-US" sz="2200" dirty="0">
                <a:latin typeface="Arial" panose="020B0604020202020204" pitchFamily="34" charset="0"/>
                <a:cs typeface="Arial" panose="020B0604020202020204" pitchFamily="34" charset="0"/>
              </a:rPr>
              <a:t> ar 3 canlyniad dysgu GCC:</a:t>
            </a:r>
          </a:p>
          <a:p>
            <a:pPr marL="0" indent="0">
              <a:buNone/>
            </a:pPr>
            <a:r>
              <a:rPr lang="en-GB" sz="2200" dirty="0">
                <a:latin typeface="Arial" panose="020B0604020202020204" pitchFamily="34" charset="0"/>
                <a:cs typeface="Arial" panose="020B0604020202020204" pitchFamily="34" charset="0"/>
              </a:rPr>
              <a:t>Bydd </a:t>
            </a:r>
            <a:r>
              <a:rPr lang="cy-GB" sz="2200" dirty="0">
                <a:latin typeface="Arial" panose="020B0604020202020204" pitchFamily="34" charset="0"/>
                <a:cs typeface="Arial" panose="020B0604020202020204" pitchFamily="34" charset="0"/>
              </a:rPr>
              <a:t>pob</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tasg</a:t>
            </a:r>
            <a:r>
              <a:rPr lang="en-GB" sz="2200" dirty="0">
                <a:latin typeface="Arial" panose="020B0604020202020204" pitchFamily="34" charset="0"/>
                <a:cs typeface="Arial" panose="020B0604020202020204" pitchFamily="34" charset="0"/>
              </a:rPr>
              <a:t> o fewn y </a:t>
            </a:r>
            <a:r>
              <a:rPr lang="en-GB" sz="2200" dirty="0" err="1">
                <a:latin typeface="Arial" panose="020B0604020202020204" pitchFamily="34" charset="0"/>
                <a:cs typeface="Arial" panose="020B0604020202020204" pitchFamily="34" charset="0"/>
              </a:rPr>
              <a:t>portffolio</a:t>
            </a:r>
            <a:r>
              <a:rPr lang="en-GB" sz="2200" dirty="0">
                <a:latin typeface="Arial" panose="020B0604020202020204" pitchFamily="34" charset="0"/>
                <a:cs typeface="Arial" panose="020B0604020202020204" pitchFamily="34" charset="0"/>
              </a:rPr>
              <a:t> yn gofyn i chi dystiolaethu gwahanol agweddau o’r 3 canlyniad mewn perthynas â phob </a:t>
            </a:r>
            <a:r>
              <a:rPr lang="en-GB" sz="2200" dirty="0" err="1">
                <a:latin typeface="Arial" panose="020B0604020202020204" pitchFamily="34" charset="0"/>
                <a:cs typeface="Arial" panose="020B0604020202020204" pitchFamily="34" charset="0"/>
              </a:rPr>
              <a:t>tasg</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gweler</a:t>
            </a:r>
            <a:r>
              <a:rPr lang="en-GB" sz="2200" dirty="0">
                <a:latin typeface="Arial" panose="020B0604020202020204" pitchFamily="34" charset="0"/>
                <a:cs typeface="Arial" panose="020B0604020202020204" pitchFamily="34" charset="0"/>
              </a:rPr>
              <a:t> atodiad 4 o'r llawlyfr)</a:t>
            </a:r>
          </a:p>
          <a:p>
            <a:pPr marL="0" indent="0">
              <a:buNone/>
            </a:pPr>
            <a:r>
              <a:rPr lang="en-GB" sz="2200" dirty="0">
                <a:latin typeface="Arial" panose="020B0604020202020204" pitchFamily="34" charset="0"/>
                <a:cs typeface="Arial" panose="020B0604020202020204" pitchFamily="34" charset="0"/>
              </a:rPr>
              <a:t>Y canlyniadau dysgu:</a:t>
            </a:r>
          </a:p>
          <a:p>
            <a:pPr marL="457200" indent="-457200">
              <a:buFont typeface="+mj-lt"/>
              <a:buAutoNum type="arabicPeriod"/>
            </a:pPr>
            <a:r>
              <a:rPr lang="en-US" sz="2200" dirty="0">
                <a:latin typeface="Arial" panose="020B0604020202020204" pitchFamily="34" charset="0"/>
                <a:cs typeface="Arial" panose="020B0604020202020204" pitchFamily="34" charset="0"/>
              </a:rPr>
              <a:t>Dadansoddi wrth asesu i lywio ymyriadau</a:t>
            </a:r>
          </a:p>
          <a:p>
            <a:pPr marL="457200" indent="-457200">
              <a:buFont typeface="+mj-lt"/>
              <a:buAutoNum type="arabicPeriod"/>
            </a:pPr>
            <a:r>
              <a:rPr lang="en-US" sz="2200" dirty="0">
                <a:latin typeface="Arial" panose="020B0604020202020204" pitchFamily="34" charset="0"/>
                <a:cs typeface="Arial" panose="020B0604020202020204" pitchFamily="34" charset="0"/>
              </a:rPr>
              <a:t>Cydweithio â phobl sydd angen gofal a chymorth, eu gofalwyr a gweithwyr proffesiynol eraill</a:t>
            </a:r>
          </a:p>
          <a:p>
            <a:pPr marL="457200" indent="-457200">
              <a:buFont typeface="+mj-lt"/>
              <a:buAutoNum type="arabicPeriod"/>
            </a:pPr>
            <a:r>
              <a:rPr lang="en-US" sz="2200" dirty="0">
                <a:latin typeface="Arial" panose="020B0604020202020204" pitchFamily="34" charset="0"/>
                <a:cs typeface="Arial" panose="020B0604020202020204" pitchFamily="34" charset="0"/>
              </a:rPr>
              <a:t>Cymhwyso barn broffesiynol mewn sefyllfaoedd cynyddol gymhleth</a:t>
            </a:r>
          </a:p>
          <a:p>
            <a:pPr marL="0" indent="0">
              <a:buNone/>
            </a:pPr>
            <a:endParaRPr lang="en-US" sz="2200"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DD6634D5-4782-712C-3648-078906A7A333}"/>
              </a:ext>
            </a:extLst>
          </p:cNvPr>
          <p:cNvSpPr>
            <a:spLocks noGrp="1"/>
          </p:cNvSpPr>
          <p:nvPr>
            <p:ph type="sldNum" sz="quarter" idx="12"/>
          </p:nvPr>
        </p:nvSpPr>
        <p:spPr/>
        <p:txBody>
          <a:bodyPr/>
          <a:lstStyle/>
          <a:p>
            <a:fld id="{35470E4D-CFB8-FE4B-A9A4-B32541D0D757}" type="slidenum">
              <a:rPr lang="en-US" smtClean="0"/>
              <a:t>7</a:t>
            </a:fld>
            <a:endParaRPr lang="en-US" dirty="0"/>
          </a:p>
        </p:txBody>
      </p:sp>
      <p:sp>
        <p:nvSpPr>
          <p:cNvPr id="5" name="Footer Placeholder 4">
            <a:extLst>
              <a:ext uri="{FF2B5EF4-FFF2-40B4-BE49-F238E27FC236}">
                <a16:creationId xmlns:a16="http://schemas.microsoft.com/office/drawing/2014/main" id="{FC2C6623-9466-A9C1-201F-FDAB0CC72630}"/>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40895641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144" y="-102477"/>
            <a:ext cx="10972800" cy="1143000"/>
          </a:xfrm>
        </p:spPr>
        <p:txBody>
          <a:bodyPr anchor="ctr">
            <a:normAutofit/>
          </a:bodyPr>
          <a:lstStyle/>
          <a:p>
            <a:pPr>
              <a:lnSpc>
                <a:spcPct val="90000"/>
              </a:lnSpc>
            </a:pPr>
            <a:br>
              <a:rPr lang="en-GB" sz="3500" dirty="0"/>
            </a:br>
            <a:r>
              <a:rPr lang="en-GB" sz="3500" b="1" dirty="0"/>
              <a:t>Tasg 1 – Adolygiad Datblygiadol (Rhan a)</a:t>
            </a:r>
          </a:p>
        </p:txBody>
      </p:sp>
      <p:pic>
        <p:nvPicPr>
          <p:cNvPr id="6" name="Picture 5" descr="A picture containing diagram&#10;&#10;Description automatically generated">
            <a:extLst>
              <a:ext uri="{FF2B5EF4-FFF2-40B4-BE49-F238E27FC236}">
                <a16:creationId xmlns:a16="http://schemas.microsoft.com/office/drawing/2014/main" id="{D2F12BF4-44A8-99F4-9EBB-B933769A176F}"/>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47417" b="6153"/>
          <a:stretch/>
        </p:blipFill>
        <p:spPr>
          <a:xfrm>
            <a:off x="858155" y="1579397"/>
            <a:ext cx="3684814" cy="3699205"/>
          </a:xfrm>
          <a:prstGeom prst="rect">
            <a:avLst/>
          </a:prstGeom>
          <a:noFill/>
          <a:ln>
            <a:noFill/>
            <a:prstDash val="sysDash"/>
            <a:miter lim="800000"/>
          </a:ln>
        </p:spPr>
      </p:pic>
      <p:sp>
        <p:nvSpPr>
          <p:cNvPr id="3" name="Content Placeholder 2"/>
          <p:cNvSpPr>
            <a:spLocks noGrp="1"/>
          </p:cNvSpPr>
          <p:nvPr>
            <p:ph sz="quarter" idx="4"/>
          </p:nvPr>
        </p:nvSpPr>
        <p:spPr>
          <a:xfrm>
            <a:off x="4759172" y="1202537"/>
            <a:ext cx="6879772" cy="5153813"/>
          </a:xfrm>
        </p:spPr>
        <p:txBody>
          <a:bodyPr wrap="square" anchor="t">
            <a:normAutofit lnSpcReduction="10000"/>
          </a:bodyPr>
          <a:lstStyle/>
          <a:p>
            <a:pPr>
              <a:lnSpc>
                <a:spcPct val="90000"/>
              </a:lnSpc>
              <a:spcAft>
                <a:spcPts val="600"/>
              </a:spcAft>
            </a:pPr>
            <a:r>
              <a:rPr lang="en-GB" dirty="0"/>
              <a:t>Mae gan </a:t>
            </a:r>
            <a:r>
              <a:rPr lang="en-GB" dirty="0" err="1"/>
              <a:t>tasg</a:t>
            </a:r>
            <a:r>
              <a:rPr lang="en-GB" dirty="0"/>
              <a:t> 1 ddwy ran (a &amp; b).</a:t>
            </a:r>
          </a:p>
          <a:p>
            <a:pPr>
              <a:lnSpc>
                <a:spcPct val="90000"/>
              </a:lnSpc>
              <a:spcAft>
                <a:spcPts val="600"/>
              </a:spcAft>
            </a:pPr>
            <a:r>
              <a:rPr lang="en-GB" dirty="0"/>
              <a:t>Bydd rhan a) yn cael ei gwblhau ar </a:t>
            </a:r>
            <a:r>
              <a:rPr lang="en-GB" b="1" dirty="0"/>
              <a:t>ddechrau</a:t>
            </a:r>
            <a:r>
              <a:rPr lang="en-GB" dirty="0"/>
              <a:t>’r rhaglen.</a:t>
            </a:r>
          </a:p>
          <a:p>
            <a:pPr>
              <a:lnSpc>
                <a:spcPct val="90000"/>
              </a:lnSpc>
              <a:spcAft>
                <a:spcPts val="600"/>
              </a:spcAft>
            </a:pPr>
            <a:r>
              <a:rPr lang="en-GB" dirty="0" err="1"/>
              <a:t>Rhaid</a:t>
            </a:r>
            <a:r>
              <a:rPr lang="en-GB" dirty="0"/>
              <a:t> i chi nodi o fewn y dasg hon eich bod wedi trafod eich anghenion datblygiadol proffesiynol ar gyfer y flwyddyn sydd i ddod gyda'ch mentor a/neu oruchwyliwr/rheolwr llinell.</a:t>
            </a:r>
          </a:p>
          <a:p>
            <a:pPr>
              <a:lnSpc>
                <a:spcPct val="90000"/>
              </a:lnSpc>
              <a:spcAft>
                <a:spcPts val="600"/>
              </a:spcAft>
            </a:pPr>
            <a:r>
              <a:rPr lang="en-GB" b="1" dirty="0"/>
              <a:t>Rhaid</a:t>
            </a:r>
            <a:r>
              <a:rPr lang="en-GB" dirty="0"/>
              <a:t> ymgorffori'r defnydd o fodel adfyfriol yn y </a:t>
            </a:r>
            <a:r>
              <a:rPr lang="en-GB" b="1" dirty="0"/>
              <a:t>ddwy </a:t>
            </a:r>
            <a:r>
              <a:rPr lang="en-GB" dirty="0"/>
              <a:t>ran o’r dasg, a &amp; b.</a:t>
            </a:r>
          </a:p>
          <a:p>
            <a:pPr>
              <a:lnSpc>
                <a:spcPct val="90000"/>
              </a:lnSpc>
              <a:spcAft>
                <a:spcPts val="600"/>
              </a:spcAft>
            </a:pPr>
            <a:r>
              <a:rPr lang="en-GB" dirty="0"/>
              <a:t>Cwbwlheir </a:t>
            </a:r>
            <a:r>
              <a:rPr lang="en-GB" dirty="0" err="1"/>
              <a:t>tasg</a:t>
            </a:r>
            <a:r>
              <a:rPr lang="en-GB" dirty="0"/>
              <a:t> 1 rhan b) ar </a:t>
            </a:r>
            <a:r>
              <a:rPr lang="en-GB" b="1" dirty="0"/>
              <a:t>ddiwedd</a:t>
            </a:r>
            <a:r>
              <a:rPr lang="en-GB" dirty="0"/>
              <a:t> y rhaglen.</a:t>
            </a:r>
          </a:p>
        </p:txBody>
      </p:sp>
      <p:sp>
        <p:nvSpPr>
          <p:cNvPr id="4" name="Slide Number Placeholder 3"/>
          <p:cNvSpPr>
            <a:spLocks noGrp="1"/>
          </p:cNvSpPr>
          <p:nvPr>
            <p:ph type="sldNum" sz="quarter" idx="12"/>
          </p:nvPr>
        </p:nvSpPr>
        <p:spPr>
          <a:xfrm>
            <a:off x="11529484" y="6408739"/>
            <a:ext cx="488949" cy="365125"/>
          </a:xfrm>
        </p:spPr>
        <p:txBody>
          <a:bodyPr wrap="square" anchor="b">
            <a:normAutofit/>
          </a:bodyPr>
          <a:lstStyle/>
          <a:p>
            <a:pPr>
              <a:spcAft>
                <a:spcPts val="600"/>
              </a:spcAft>
            </a:pPr>
            <a:fld id="{1E2FB795-8CD3-4813-9C65-0932CECE18E1}" type="slidenum">
              <a:rPr lang="en-GB" smtClean="0"/>
              <a:pPr>
                <a:spcAft>
                  <a:spcPts val="600"/>
                </a:spcAft>
              </a:pPr>
              <a:t>8</a:t>
            </a:fld>
            <a:endParaRPr lang="en-GB" dirty="0"/>
          </a:p>
        </p:txBody>
      </p:sp>
      <p:sp>
        <p:nvSpPr>
          <p:cNvPr id="5" name="Footer Placeholder 4">
            <a:extLst>
              <a:ext uri="{FF2B5EF4-FFF2-40B4-BE49-F238E27FC236}">
                <a16:creationId xmlns:a16="http://schemas.microsoft.com/office/drawing/2014/main" id="{9D244F04-7343-12EB-F7BF-9A0AAACE40BC}"/>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5393209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8">
            <a:extLst>
              <a:ext uri="{FF2B5EF4-FFF2-40B4-BE49-F238E27FC236}">
                <a16:creationId xmlns:a16="http://schemas.microsoft.com/office/drawing/2014/main" id="{7F405E11-E652-8BA4-3627-96B5F3DFA0BB}"/>
              </a:ext>
            </a:extLst>
          </p:cNvPr>
          <p:cNvSpPr>
            <a:spLocks noGrp="1"/>
          </p:cNvSpPr>
          <p:nvPr>
            <p:ph type="title"/>
          </p:nvPr>
        </p:nvSpPr>
        <p:spPr>
          <a:xfrm>
            <a:off x="838200" y="365125"/>
            <a:ext cx="10515600" cy="1325563"/>
          </a:xfrm>
        </p:spPr>
        <p:txBody>
          <a:bodyPr>
            <a:normAutofit/>
          </a:bodyPr>
          <a:lstStyle/>
          <a:p>
            <a:r>
              <a:rPr lang="en-GB" sz="5400" b="1" dirty="0"/>
              <a:t>Y Cwestiwn-Tasg 1 Rhan a</a:t>
            </a:r>
            <a:endParaRPr lang="en-US" sz="5400" b="1" dirty="0"/>
          </a:p>
        </p:txBody>
      </p:sp>
      <p:sp>
        <p:nvSpPr>
          <p:cNvPr id="16"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Content Placeholder 5">
            <a:extLst>
              <a:ext uri="{FF2B5EF4-FFF2-40B4-BE49-F238E27FC236}">
                <a16:creationId xmlns:a16="http://schemas.microsoft.com/office/drawing/2014/main" id="{0933D950-26A3-9630-C303-C75E3D81ACD7}"/>
              </a:ext>
            </a:extLst>
          </p:cNvPr>
          <p:cNvSpPr>
            <a:spLocks noGrp="1"/>
          </p:cNvSpPr>
          <p:nvPr>
            <p:ph idx="1"/>
          </p:nvPr>
        </p:nvSpPr>
        <p:spPr>
          <a:xfrm>
            <a:off x="838200" y="1883121"/>
            <a:ext cx="10853928" cy="4454305"/>
          </a:xfrm>
        </p:spPr>
        <p:txBody>
          <a:bodyPr>
            <a:normAutofit/>
          </a:bodyPr>
          <a:lstStyle/>
          <a:p>
            <a:pPr marL="0" indent="0">
              <a:buNone/>
            </a:pPr>
            <a:r>
              <a:rPr lang="en-US" sz="2000" dirty="0"/>
              <a:t>Defnyddiwch </a:t>
            </a:r>
            <a:r>
              <a:rPr lang="en-US" sz="2000" b="1" dirty="0"/>
              <a:t>fodel adfyfyriol</a:t>
            </a:r>
            <a:r>
              <a:rPr lang="en-US" sz="2000" dirty="0"/>
              <a:t>, i fyfyrio yn feirniadol ar eich datblygiad proffesiynol ers cymhwyso’n weithiwr cymdeithasol</a:t>
            </a:r>
          </a:p>
          <a:p>
            <a:pPr marL="0" indent="0">
              <a:buNone/>
            </a:pPr>
            <a:r>
              <a:rPr lang="en-US" sz="2000" dirty="0"/>
              <a:t>Ar sail hyn, ac wrth drafod â’ch mentor/goruchwyliwr/rheolwr llinell, ewch ymlaen i nodi a chyfiawnhau eich anghenion datblygiadol i’r dyfodol dros y 12 mis sydd i ddod o dan bob un o 3 canlyniad dysgu Gofal Cymdeithasol Cymru (GCC) a restrir isod, gan roi o leiaf un angen datblygiadol ar gyfer pob un o’r canlyniadau dysgu isod:</a:t>
            </a:r>
          </a:p>
          <a:p>
            <a:pPr marL="457200" indent="-457200">
              <a:buFont typeface="+mj-lt"/>
              <a:buAutoNum type="arabicPeriod"/>
            </a:pPr>
            <a:r>
              <a:rPr lang="en-US" sz="2000" dirty="0"/>
              <a:t>Dadansoddi wrth asesu er mwyn hysbysu ymyriadau.</a:t>
            </a:r>
          </a:p>
          <a:p>
            <a:pPr marL="457200" indent="-457200">
              <a:buFont typeface="+mj-lt"/>
              <a:buAutoNum type="arabicPeriod"/>
            </a:pPr>
            <a:r>
              <a:rPr lang="en-US" sz="2000" dirty="0"/>
              <a:t>Cydweithio â phobl sydd angen gofal a chymorth, eu gofalwyr a gweithwyr proffesiynol eraill.</a:t>
            </a:r>
          </a:p>
          <a:p>
            <a:pPr marL="457200" indent="-457200">
              <a:buFont typeface="+mj-lt"/>
              <a:buAutoNum type="arabicPeriod"/>
            </a:pPr>
            <a:r>
              <a:rPr lang="en-US" sz="2000" dirty="0"/>
              <a:t>Cymhwyso barn broffesiynol mewn sefyllfaoedd cynyddol gymhleth.</a:t>
            </a:r>
          </a:p>
          <a:p>
            <a:pPr marL="0" indent="0">
              <a:buNone/>
            </a:pPr>
            <a:r>
              <a:rPr lang="en-US" sz="2000" dirty="0"/>
              <a:t>Rhaid i’r dasg hon gyfeirio at sut mae’r oruchwyliaeth, yr hyfforddiant, y dysgu a’r ymchwil wedi dylanwadu ar eich ymarfer, a sut y byddant yn gwneud hynny.</a:t>
            </a:r>
          </a:p>
          <a:p>
            <a:pPr marL="0" indent="0">
              <a:buNone/>
            </a:pPr>
            <a:r>
              <a:rPr lang="en-US" sz="2000" dirty="0"/>
              <a:t>(gweler atodiad 4 yn y Llawlyfr am fanylion pellach).</a:t>
            </a:r>
          </a:p>
          <a:p>
            <a:pPr marL="0" indent="0">
              <a:buNone/>
            </a:pPr>
            <a:endParaRPr lang="en-US" sz="2000" dirty="0"/>
          </a:p>
        </p:txBody>
      </p:sp>
      <p:sp>
        <p:nvSpPr>
          <p:cNvPr id="2" name="Slide Number Placeholder 1">
            <a:extLst>
              <a:ext uri="{FF2B5EF4-FFF2-40B4-BE49-F238E27FC236}">
                <a16:creationId xmlns:a16="http://schemas.microsoft.com/office/drawing/2014/main" id="{B2278CC3-81EA-F8FC-9C5B-1173386D1E29}"/>
              </a:ext>
            </a:extLst>
          </p:cNvPr>
          <p:cNvSpPr>
            <a:spLocks noGrp="1"/>
          </p:cNvSpPr>
          <p:nvPr>
            <p:ph type="sldNum" sz="quarter" idx="12"/>
          </p:nvPr>
        </p:nvSpPr>
        <p:spPr/>
        <p:txBody>
          <a:bodyPr/>
          <a:lstStyle/>
          <a:p>
            <a:fld id="{35470E4D-CFB8-FE4B-A9A4-B32541D0D757}" type="slidenum">
              <a:rPr lang="en-US" smtClean="0"/>
              <a:t>9</a:t>
            </a:fld>
            <a:endParaRPr lang="en-US" dirty="0"/>
          </a:p>
        </p:txBody>
      </p:sp>
      <p:sp>
        <p:nvSpPr>
          <p:cNvPr id="3" name="Footer Placeholder 2">
            <a:extLst>
              <a:ext uri="{FF2B5EF4-FFF2-40B4-BE49-F238E27FC236}">
                <a16:creationId xmlns:a16="http://schemas.microsoft.com/office/drawing/2014/main" id="{64B4A2CB-F5B2-20D3-C2E5-1E5276118973}"/>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1943252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8" name="Rectangle 6"/>
          <p:cNvSpPr>
            <a:spLocks noGrp="1" noRot="1" noChangeArrowheads="1"/>
          </p:cNvSpPr>
          <p:nvPr>
            <p:ph idx="1"/>
          </p:nvPr>
        </p:nvSpPr>
        <p:spPr>
          <a:xfrm>
            <a:off x="751562" y="1169130"/>
            <a:ext cx="10359024" cy="5243702"/>
          </a:xfrm>
        </p:spPr>
        <p:txBody>
          <a:bodyPr>
            <a:normAutofit/>
          </a:bodyPr>
          <a:lstStyle/>
          <a:p>
            <a:pPr algn="ctr">
              <a:buFont typeface="Wingdings" pitchFamily="2" charset="2"/>
              <a:buNone/>
            </a:pPr>
            <a:r>
              <a:rPr lang="en-GB" sz="3200" b="1" dirty="0"/>
              <a:t>Ymarfer 1</a:t>
            </a:r>
          </a:p>
          <a:p>
            <a:pPr algn="ctr">
              <a:buFont typeface="Wingdings" pitchFamily="2" charset="2"/>
              <a:buNone/>
            </a:pPr>
            <a:r>
              <a:rPr lang="en-GB" sz="3200" dirty="0"/>
              <a:t>Pam for adfyfyrio mor hanfodol i waith cymdeithasol?</a:t>
            </a:r>
          </a:p>
        </p:txBody>
      </p:sp>
      <p:sp>
        <p:nvSpPr>
          <p:cNvPr id="28674" name="Rectangle 2"/>
          <p:cNvSpPr>
            <a:spLocks noGrp="1" noRot="1" noChangeArrowheads="1"/>
          </p:cNvSpPr>
          <p:nvPr>
            <p:ph type="title"/>
          </p:nvPr>
        </p:nvSpPr>
        <p:spPr>
          <a:xfrm>
            <a:off x="1991544" y="188640"/>
            <a:ext cx="8229600" cy="1143000"/>
          </a:xfrm>
        </p:spPr>
        <p:txBody>
          <a:bodyPr>
            <a:normAutofit/>
          </a:bodyPr>
          <a:lstStyle/>
          <a:p>
            <a:pPr algn="ctr"/>
            <a:r>
              <a:rPr lang="en-GB" sz="4000" dirty="0"/>
              <a:t>Adfyfyrio </a:t>
            </a:r>
          </a:p>
        </p:txBody>
      </p:sp>
      <p:sp>
        <p:nvSpPr>
          <p:cNvPr id="4" name="Slide Number Placeholder 3"/>
          <p:cNvSpPr>
            <a:spLocks noGrp="1"/>
          </p:cNvSpPr>
          <p:nvPr>
            <p:ph type="sldNum" sz="quarter" idx="12"/>
          </p:nvPr>
        </p:nvSpPr>
        <p:spPr>
          <a:xfrm>
            <a:off x="8400256" y="6309321"/>
            <a:ext cx="2133600" cy="365125"/>
          </a:xfrm>
        </p:spPr>
        <p:txBody>
          <a:bodyPr/>
          <a:lstStyle/>
          <a:p>
            <a:fld id="{1E2FB795-8CD3-4813-9C65-0932CECE18E1}" type="slidenum">
              <a:rPr lang="en-GB" sz="2800" b="1">
                <a:solidFill>
                  <a:schemeClr val="bg1"/>
                </a:solidFill>
              </a:rPr>
              <a:pPr/>
              <a:t>10</a:t>
            </a:fld>
            <a:endParaRPr lang="en-GB" sz="2800" b="1" dirty="0">
              <a:solidFill>
                <a:schemeClr val="bg1"/>
              </a:solidFill>
            </a:endParaRPr>
          </a:p>
        </p:txBody>
      </p:sp>
      <p:pic>
        <p:nvPicPr>
          <p:cNvPr id="6" name="Content Placeholder 4">
            <a:extLst>
              <a:ext uri="{FF2B5EF4-FFF2-40B4-BE49-F238E27FC236}">
                <a16:creationId xmlns:a16="http://schemas.microsoft.com/office/drawing/2014/main" id="{21E3C2F7-1AD9-403A-B478-B52EDFFED16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74129" y="3038516"/>
            <a:ext cx="1929869" cy="2650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a:extLst>
              <a:ext uri="{FF2B5EF4-FFF2-40B4-BE49-F238E27FC236}">
                <a16:creationId xmlns:a16="http://schemas.microsoft.com/office/drawing/2014/main" id="{DBAEF104-84F2-13A3-0189-7276D7711BD3}"/>
              </a:ext>
            </a:extLst>
          </p:cNvPr>
          <p:cNvSpPr>
            <a:spLocks noGrp="1"/>
          </p:cNvSpPr>
          <p:nvPr>
            <p:ph type="ftr" sz="quarter" idx="11"/>
          </p:nvPr>
        </p:nvSpPr>
        <p:spPr/>
        <p:txBody>
          <a:bodyPr/>
          <a:lstStyle/>
          <a:p>
            <a:r>
              <a:rPr lang="en-US" dirty="0"/>
              <a:t>PORTH AGORED Consolidation of Social Work Practice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Grp="1" noRot="1" noChangeArrowheads="1"/>
          </p:cNvSpPr>
          <p:nvPr>
            <p:ph type="title"/>
          </p:nvPr>
        </p:nvSpPr>
        <p:spPr>
          <a:xfrm>
            <a:off x="349337" y="-236114"/>
            <a:ext cx="10515600" cy="1325563"/>
          </a:xfrm>
        </p:spPr>
        <p:txBody>
          <a:bodyPr anchor="ctr">
            <a:normAutofit/>
          </a:bodyPr>
          <a:lstStyle/>
          <a:p>
            <a:pPr>
              <a:lnSpc>
                <a:spcPct val="90000"/>
              </a:lnSpc>
            </a:pPr>
            <a:br>
              <a:rPr lang="en-GB" sz="3500" dirty="0"/>
            </a:br>
            <a:r>
              <a:rPr lang="en-GB" sz="3500" b="1" dirty="0"/>
              <a:t>Ymarfer Adfyfyriol o fewn Gwaith Cymdeithasol</a:t>
            </a:r>
          </a:p>
        </p:txBody>
      </p:sp>
      <p:sp>
        <p:nvSpPr>
          <p:cNvPr id="4102" name="Rectangle 6"/>
          <p:cNvSpPr>
            <a:spLocks noGrp="1" noRot="1" noChangeArrowheads="1"/>
          </p:cNvSpPr>
          <p:nvPr>
            <p:ph sz="quarter" idx="2"/>
          </p:nvPr>
        </p:nvSpPr>
        <p:spPr>
          <a:xfrm>
            <a:off x="3954415" y="1215695"/>
            <a:ext cx="7295213" cy="5140655"/>
          </a:xfrm>
        </p:spPr>
        <p:txBody>
          <a:bodyPr wrap="square" anchor="t">
            <a:noAutofit/>
          </a:bodyPr>
          <a:lstStyle/>
          <a:p>
            <a:pPr marL="109537" indent="0">
              <a:lnSpc>
                <a:spcPct val="90000"/>
              </a:lnSpc>
              <a:spcAft>
                <a:spcPts val="600"/>
              </a:spcAft>
              <a:buNone/>
            </a:pPr>
            <a:r>
              <a:rPr lang="en-GB" sz="2400" dirty="0"/>
              <a:t>Mae Adfyfyrio Beirniadol yn agwedd allweddol o broffesiynoldeb. Mae'n weithgaredd DPP a all wneud y gorau o ddysgu drwy:</a:t>
            </a:r>
          </a:p>
          <a:p>
            <a:pPr marL="452437" indent="-342900">
              <a:spcAft>
                <a:spcPts val="600"/>
              </a:spcAft>
            </a:pPr>
            <a:r>
              <a:rPr lang="en-GB" sz="2400" dirty="0"/>
              <a:t>Wella atebolrwydd</a:t>
            </a:r>
          </a:p>
          <a:p>
            <a:pPr marL="452437" indent="-342900">
              <a:spcAft>
                <a:spcPts val="600"/>
              </a:spcAft>
            </a:pPr>
            <a:r>
              <a:rPr lang="en-GB" sz="2400" dirty="0"/>
              <a:t>Gefnogi damcaniaethu – gan ddefnyddio damcaniaethu mewn ymarfer a thynnu damcaniaethu allan o ymarfer </a:t>
            </a:r>
          </a:p>
          <a:p>
            <a:pPr marL="452437" indent="-342900">
              <a:spcAft>
                <a:spcPts val="600"/>
              </a:spcAft>
            </a:pPr>
            <a:r>
              <a:rPr lang="en-GB" sz="2400" dirty="0"/>
              <a:t>Wella ymarfer – yn enwedig ymarfer cydweithredol</a:t>
            </a:r>
          </a:p>
          <a:p>
            <a:pPr marL="452437" indent="-342900">
              <a:spcAft>
                <a:spcPts val="600"/>
              </a:spcAft>
            </a:pPr>
            <a:r>
              <a:rPr lang="en-GB" sz="2400" dirty="0"/>
              <a:t> Sicrhau y gwneir penderfyniadau moesegol mewn ymarfer cymhleth </a:t>
            </a:r>
          </a:p>
          <a:p>
            <a:pPr marL="452437" indent="-342900">
              <a:spcAft>
                <a:spcPts val="600"/>
              </a:spcAft>
            </a:pPr>
            <a:r>
              <a:rPr lang="en-GB" sz="2400" dirty="0"/>
              <a:t>Cynyddu ‘craidd’ a gwytnwch yr ymarferwr </a:t>
            </a:r>
          </a:p>
          <a:p>
            <a:pPr marL="452437" indent="-342900">
              <a:spcAft>
                <a:spcPts val="600"/>
              </a:spcAft>
            </a:pPr>
            <a:endParaRPr lang="en-GB" sz="2400" dirty="0"/>
          </a:p>
          <a:p>
            <a:pPr marL="452437" indent="-342900">
              <a:spcAft>
                <a:spcPts val="600"/>
              </a:spcAft>
            </a:pPr>
            <a:endParaRPr lang="en-GB" sz="2400" dirty="0"/>
          </a:p>
          <a:p>
            <a:pPr marL="452437" indent="-342900">
              <a:spcAft>
                <a:spcPts val="600"/>
              </a:spcAft>
            </a:pPr>
            <a:endParaRPr lang="en-GB" sz="2400" dirty="0"/>
          </a:p>
        </p:txBody>
      </p:sp>
      <p:sp>
        <p:nvSpPr>
          <p:cNvPr id="5" name="Slide Number Placeholder 4"/>
          <p:cNvSpPr>
            <a:spLocks noGrp="1"/>
          </p:cNvSpPr>
          <p:nvPr>
            <p:ph type="sldNum" sz="quarter" idx="12"/>
          </p:nvPr>
        </p:nvSpPr>
        <p:spPr/>
        <p:txBody>
          <a:bodyPr wrap="square" anchor="b">
            <a:normAutofit/>
          </a:bodyPr>
          <a:lstStyle/>
          <a:p>
            <a:pPr>
              <a:spcAft>
                <a:spcPts val="600"/>
              </a:spcAft>
            </a:pPr>
            <a:fld id="{1E2FB795-8CD3-4813-9C65-0932CECE18E1}" type="slidenum">
              <a:rPr lang="en-GB" b="1"/>
              <a:pPr>
                <a:spcAft>
                  <a:spcPts val="600"/>
                </a:spcAft>
              </a:pPr>
              <a:t>11</a:t>
            </a:fld>
            <a:endParaRPr lang="en-GB" b="1" dirty="0"/>
          </a:p>
        </p:txBody>
      </p:sp>
      <p:pic>
        <p:nvPicPr>
          <p:cNvPr id="2" name="Picture 1">
            <a:extLst>
              <a:ext uri="{FF2B5EF4-FFF2-40B4-BE49-F238E27FC236}">
                <a16:creationId xmlns:a16="http://schemas.microsoft.com/office/drawing/2014/main" id="{83DC909D-459D-4827-932A-6BA054797EA0}"/>
              </a:ext>
            </a:extLst>
          </p:cNvPr>
          <p:cNvPicPr>
            <a:picLocks noChangeAspect="1"/>
          </p:cNvPicPr>
          <p:nvPr/>
        </p:nvPicPr>
        <p:blipFill>
          <a:blip r:embed="rId3"/>
          <a:stretch>
            <a:fillRect/>
          </a:stretch>
        </p:blipFill>
        <p:spPr>
          <a:xfrm>
            <a:off x="144855" y="2236333"/>
            <a:ext cx="3899441" cy="2632847"/>
          </a:xfrm>
          <a:prstGeom prst="rect">
            <a:avLst/>
          </a:prstGeom>
          <a:noFill/>
          <a:ln>
            <a:noFill/>
            <a:prstDash val="sysDash"/>
            <a:miter lim="800000"/>
          </a:ln>
        </p:spPr>
      </p:pic>
      <p:sp>
        <p:nvSpPr>
          <p:cNvPr id="3" name="Footer Placeholder 2">
            <a:extLst>
              <a:ext uri="{FF2B5EF4-FFF2-40B4-BE49-F238E27FC236}">
                <a16:creationId xmlns:a16="http://schemas.microsoft.com/office/drawing/2014/main" id="{CD297F19-4C09-1E3D-AADF-E6BDEAEE043C}"/>
              </a:ext>
            </a:extLst>
          </p:cNvPr>
          <p:cNvSpPr>
            <a:spLocks noGrp="1"/>
          </p:cNvSpPr>
          <p:nvPr>
            <p:ph type="ftr" sz="quarter" idx="11"/>
          </p:nvPr>
        </p:nvSpPr>
        <p:spPr/>
        <p:txBody>
          <a:bodyPr/>
          <a:lstStyle/>
          <a:p>
            <a:r>
              <a:rPr lang="en-US" dirty="0"/>
              <a:t>PORTH AGORED Consolidation of Social Work Practice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388F20F8-60BF-42FE-A252-DFD5A7445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98A68847-134F-4AF1-B1C6-332344C9C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dirty="0"/>
          </a:p>
        </p:txBody>
      </p:sp>
      <p:sp>
        <p:nvSpPr>
          <p:cNvPr id="2" name="Title 1"/>
          <p:cNvSpPr>
            <a:spLocks noGrp="1"/>
          </p:cNvSpPr>
          <p:nvPr>
            <p:ph type="title"/>
          </p:nvPr>
        </p:nvSpPr>
        <p:spPr>
          <a:xfrm>
            <a:off x="838200" y="365125"/>
            <a:ext cx="10515600" cy="1325563"/>
          </a:xfrm>
        </p:spPr>
        <p:txBody>
          <a:bodyPr vert="horz" lIns="91440" tIns="45720" rIns="91440" bIns="45720" rtlCol="0" anchor="ctr">
            <a:normAutofit/>
          </a:bodyPr>
          <a:lstStyle/>
          <a:p>
            <a:pPr algn="ctr"/>
            <a:r>
              <a:rPr lang="en-US" b="1" dirty="0"/>
              <a:t>Agweddau Allweddol o Ymarfer Adfyfyriol-Feirniadol</a:t>
            </a:r>
            <a:endParaRPr lang="en-US" b="1" kern="1200" dirty="0">
              <a:solidFill>
                <a:schemeClr val="tx1"/>
              </a:solidFill>
              <a:latin typeface="+mj-lt"/>
              <a:ea typeface="+mj-ea"/>
              <a:cs typeface="+mj-cs"/>
            </a:endParaRPr>
          </a:p>
        </p:txBody>
      </p:sp>
      <p:sp>
        <p:nvSpPr>
          <p:cNvPr id="3" name="Content Placeholder 2"/>
          <p:cNvSpPr>
            <a:spLocks/>
          </p:cNvSpPr>
          <p:nvPr/>
        </p:nvSpPr>
        <p:spPr>
          <a:xfrm>
            <a:off x="6337057" y="2002965"/>
            <a:ext cx="5016742" cy="3818804"/>
          </a:xfrm>
          <a:prstGeom prst="rect">
            <a:avLst/>
          </a:prstGeom>
        </p:spPr>
        <p:txBody>
          <a:bodyPr>
            <a:normAutofit/>
          </a:bodyPr>
          <a:lstStyle/>
          <a:p>
            <a:pPr marL="281178" indent="-281178" defTabSz="652333">
              <a:spcAft>
                <a:spcPts val="492"/>
              </a:spcAft>
              <a:buFont typeface="Arial" panose="020B0604020202020204" pitchFamily="34" charset="0"/>
              <a:buChar char="•"/>
            </a:pPr>
            <a:r>
              <a:rPr lang="en-GB" sz="2400" dirty="0"/>
              <a:t>Rhaid i</a:t>
            </a:r>
            <a:r>
              <a:rPr lang="en-GB" sz="2400" kern="1200" dirty="0">
                <a:solidFill>
                  <a:schemeClr val="tx1"/>
                </a:solidFill>
                <a:latin typeface="+mn-lt"/>
                <a:ea typeface="+mn-ea"/>
                <a:cs typeface="+mn-cs"/>
              </a:rPr>
              <a:t>ntegreiddio'r model </a:t>
            </a:r>
            <a:r>
              <a:rPr lang="en-GB" sz="2400" dirty="0"/>
              <a:t>ad</a:t>
            </a:r>
            <a:r>
              <a:rPr lang="en-GB" sz="2400" kern="1200" dirty="0">
                <a:solidFill>
                  <a:schemeClr val="tx1"/>
                </a:solidFill>
                <a:latin typeface="+mn-lt"/>
                <a:ea typeface="+mn-ea"/>
                <a:cs typeface="+mn-cs"/>
              </a:rPr>
              <a:t>yfyriol yn llawn trwy gydol </a:t>
            </a:r>
            <a:r>
              <a:rPr lang="en-GB" sz="2400" kern="1200" dirty="0" err="1">
                <a:solidFill>
                  <a:schemeClr val="tx1"/>
                </a:solidFill>
                <a:latin typeface="+mn-lt"/>
                <a:ea typeface="+mn-ea"/>
                <a:cs typeface="+mn-cs"/>
              </a:rPr>
              <a:t>tasg</a:t>
            </a:r>
            <a:r>
              <a:rPr lang="en-GB" sz="2400" kern="1200" dirty="0">
                <a:solidFill>
                  <a:schemeClr val="tx1"/>
                </a:solidFill>
                <a:latin typeface="+mn-lt"/>
                <a:ea typeface="+mn-ea"/>
                <a:cs typeface="+mn-cs"/>
              </a:rPr>
              <a:t> 1 yn rhan a </a:t>
            </a:r>
            <a:r>
              <a:rPr lang="en-GB" sz="2400" dirty="0"/>
              <a:t>&amp;</a:t>
            </a:r>
            <a:r>
              <a:rPr lang="en-GB" sz="2400" kern="1200" dirty="0">
                <a:solidFill>
                  <a:schemeClr val="tx1"/>
                </a:solidFill>
                <a:latin typeface="+mn-lt"/>
                <a:ea typeface="+mn-ea"/>
                <a:cs typeface="+mn-cs"/>
              </a:rPr>
              <a:t> b.</a:t>
            </a:r>
          </a:p>
          <a:p>
            <a:pPr marL="281178" indent="-281178" defTabSz="652333">
              <a:spcAft>
                <a:spcPts val="492"/>
              </a:spcAft>
              <a:buFont typeface="Arial" panose="020B0604020202020204" pitchFamily="34" charset="0"/>
              <a:buChar char="•"/>
            </a:pPr>
            <a:r>
              <a:rPr lang="en-GB" sz="2400" kern="1200" dirty="0">
                <a:solidFill>
                  <a:schemeClr val="tx1"/>
                </a:solidFill>
                <a:latin typeface="+mn-lt"/>
                <a:ea typeface="+mn-ea"/>
                <a:cs typeface="+mn-cs"/>
              </a:rPr>
              <a:t>Mae </a:t>
            </a:r>
            <a:r>
              <a:rPr lang="en-GB" sz="2400" kern="1200" dirty="0" err="1">
                <a:solidFill>
                  <a:schemeClr val="tx1"/>
                </a:solidFill>
                <a:latin typeface="+mn-lt"/>
                <a:ea typeface="+mn-ea"/>
                <a:cs typeface="+mn-cs"/>
              </a:rPr>
              <a:t>agweddau</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allweddol</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ar</a:t>
            </a:r>
            <a:r>
              <a:rPr lang="en-GB" sz="2400" kern="1200" dirty="0">
                <a:solidFill>
                  <a:schemeClr val="tx1"/>
                </a:solidFill>
                <a:latin typeface="+mn-lt"/>
                <a:ea typeface="+mn-ea"/>
                <a:cs typeface="+mn-cs"/>
              </a:rPr>
              <a:t> ymarfer adfyfyriol-feirniadol, </a:t>
            </a:r>
            <a:r>
              <a:rPr lang="en-GB" sz="2400" kern="1200" dirty="0" err="1">
                <a:solidFill>
                  <a:schemeClr val="tx1"/>
                </a:solidFill>
                <a:latin typeface="+mn-lt"/>
                <a:ea typeface="+mn-ea"/>
                <a:cs typeface="+mn-cs"/>
              </a:rPr>
              <a:t>sef</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emosiynau</a:t>
            </a:r>
            <a:r>
              <a:rPr lang="en-GB" sz="2400" kern="1200" dirty="0">
                <a:solidFill>
                  <a:schemeClr val="tx1"/>
                </a:solidFill>
                <a:latin typeface="+mn-lt"/>
                <a:ea typeface="+mn-ea"/>
                <a:cs typeface="+mn-cs"/>
              </a:rPr>
              <a:t> a </a:t>
            </a:r>
            <a:r>
              <a:rPr lang="en-GB" sz="2400" kern="1200" dirty="0" err="1">
                <a:solidFill>
                  <a:schemeClr val="tx1"/>
                </a:solidFill>
                <a:latin typeface="+mn-lt"/>
                <a:ea typeface="+mn-ea"/>
                <a:cs typeface="+mn-cs"/>
              </a:rPr>
              <a:t>theimladau</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dynameg</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pŵer</a:t>
            </a:r>
            <a:r>
              <a:rPr lang="en-GB" sz="2400" kern="1200" dirty="0">
                <a:solidFill>
                  <a:schemeClr val="tx1"/>
                </a:solidFill>
                <a:latin typeface="+mn-lt"/>
                <a:ea typeface="+mn-ea"/>
                <a:cs typeface="+mn-cs"/>
              </a:rPr>
              <a:t> a </a:t>
            </a:r>
            <a:r>
              <a:rPr lang="en-GB" sz="2400" kern="1200" dirty="0" err="1">
                <a:solidFill>
                  <a:schemeClr val="tx1"/>
                </a:solidFill>
                <a:latin typeface="+mn-lt"/>
                <a:ea typeface="+mn-ea"/>
                <a:cs typeface="+mn-cs"/>
              </a:rPr>
              <a:t>phŵer</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gwerthoedd</a:t>
            </a:r>
            <a:r>
              <a:rPr lang="en-GB" sz="2400" kern="1200" dirty="0">
                <a:solidFill>
                  <a:schemeClr val="tx1"/>
                </a:solidFill>
                <a:latin typeface="+mn-lt"/>
                <a:ea typeface="+mn-ea"/>
                <a:cs typeface="+mn-cs"/>
              </a:rPr>
              <a:t> a </a:t>
            </a:r>
            <a:r>
              <a:rPr lang="en-GB" sz="2400" kern="1200" dirty="0" err="1">
                <a:solidFill>
                  <a:schemeClr val="tx1"/>
                </a:solidFill>
                <a:latin typeface="+mn-lt"/>
                <a:ea typeface="+mn-ea"/>
                <a:cs typeface="+mn-cs"/>
              </a:rPr>
              <a:t>moeseg</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lefel</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eich</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gwybodaeth</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a'ch</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sgiliau</a:t>
            </a:r>
            <a:r>
              <a:rPr lang="en-GB" sz="2400" kern="1200" dirty="0">
                <a:solidFill>
                  <a:schemeClr val="tx1"/>
                </a:solidFill>
                <a:latin typeface="+mn-lt"/>
                <a:ea typeface="+mn-ea"/>
                <a:cs typeface="+mn-cs"/>
              </a:rPr>
              <a:t>. </a:t>
            </a:r>
          </a:p>
          <a:p>
            <a:pPr>
              <a:spcAft>
                <a:spcPts val="600"/>
              </a:spcAft>
            </a:pPr>
            <a:endParaRPr lang="en-GB" dirty="0"/>
          </a:p>
        </p:txBody>
      </p:sp>
      <p:sp>
        <p:nvSpPr>
          <p:cNvPr id="5" name="Content Placeholder 4"/>
          <p:cNvSpPr>
            <a:spLocks/>
          </p:cNvSpPr>
          <p:nvPr/>
        </p:nvSpPr>
        <p:spPr>
          <a:xfrm>
            <a:off x="838201" y="2002965"/>
            <a:ext cx="5018258" cy="3818804"/>
          </a:xfrm>
          <a:prstGeom prst="rect">
            <a:avLst/>
          </a:prstGeom>
        </p:spPr>
        <p:txBody>
          <a:bodyPr>
            <a:noAutofit/>
          </a:bodyPr>
          <a:lstStyle/>
          <a:p>
            <a:pPr marL="281178" indent="-281178" defTabSz="652333">
              <a:spcAft>
                <a:spcPts val="492"/>
              </a:spcAft>
              <a:buFont typeface="Arial" panose="020B0604020202020204" pitchFamily="34" charset="0"/>
              <a:buChar char="•"/>
            </a:pPr>
            <a:r>
              <a:rPr lang="en-GB" sz="2400" kern="1200" dirty="0">
                <a:solidFill>
                  <a:schemeClr val="tx1"/>
                </a:solidFill>
                <a:latin typeface="+mn-lt"/>
                <a:ea typeface="+mn-ea"/>
                <a:cs typeface="+mn-cs"/>
              </a:rPr>
              <a:t>Gall defnyddio model/au o ymarfer </a:t>
            </a:r>
            <a:r>
              <a:rPr lang="en-GB" sz="2400" dirty="0" err="1"/>
              <a:t>adf</a:t>
            </a:r>
            <a:r>
              <a:rPr lang="en-GB" sz="2400" kern="1200" dirty="0" err="1">
                <a:solidFill>
                  <a:schemeClr val="tx1"/>
                </a:solidFill>
                <a:latin typeface="+mn-lt"/>
                <a:ea typeface="+mn-ea"/>
                <a:cs typeface="+mn-cs"/>
              </a:rPr>
              <a:t>yfyriol</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helpu</a:t>
            </a:r>
            <a:r>
              <a:rPr lang="en-GB" sz="2400" kern="1200" dirty="0">
                <a:solidFill>
                  <a:schemeClr val="tx1"/>
                </a:solidFill>
                <a:latin typeface="+mn-lt"/>
                <a:ea typeface="+mn-ea"/>
                <a:cs typeface="+mn-cs"/>
              </a:rPr>
              <a:t> i strwythuro eich gwaith.</a:t>
            </a:r>
          </a:p>
          <a:p>
            <a:pPr marL="281178" indent="-281178" defTabSz="652333">
              <a:spcAft>
                <a:spcPts val="492"/>
              </a:spcAft>
              <a:buFont typeface="Arial" panose="020B0604020202020204" pitchFamily="34" charset="0"/>
              <a:buChar char="•"/>
            </a:pPr>
            <a:r>
              <a:rPr lang="cy-GB" sz="2400" dirty="0"/>
              <a:t>Ceisiwch osgoi bod yn rhy </a:t>
            </a:r>
            <a:r>
              <a:rPr lang="en-GB" sz="2400" kern="1200" dirty="0" err="1">
                <a:solidFill>
                  <a:schemeClr val="tx1"/>
                </a:solidFill>
                <a:latin typeface="+mn-lt"/>
                <a:ea typeface="+mn-ea"/>
                <a:cs typeface="+mn-cs"/>
              </a:rPr>
              <a:t>ddisgrifiadol</a:t>
            </a:r>
            <a:r>
              <a:rPr lang="en-GB" sz="2400" kern="1200" dirty="0">
                <a:solidFill>
                  <a:schemeClr val="tx1"/>
                </a:solidFill>
                <a:latin typeface="+mn-lt"/>
                <a:ea typeface="+mn-ea"/>
                <a:cs typeface="+mn-cs"/>
              </a:rPr>
              <a:t> wrth </a:t>
            </a:r>
            <a:r>
              <a:rPr lang="en-GB" sz="2400" kern="1200" dirty="0" err="1">
                <a:solidFill>
                  <a:schemeClr val="tx1"/>
                </a:solidFill>
                <a:latin typeface="+mn-lt"/>
                <a:ea typeface="+mn-ea"/>
                <a:cs typeface="+mn-cs"/>
              </a:rPr>
              <a:t>ysgrifennu</a:t>
            </a:r>
            <a:r>
              <a:rPr lang="en-GB" sz="2400" kern="1200" dirty="0">
                <a:solidFill>
                  <a:schemeClr val="tx1"/>
                </a:solidFill>
                <a:latin typeface="+mn-lt"/>
                <a:ea typeface="+mn-ea"/>
                <a:cs typeface="+mn-cs"/>
              </a:rPr>
              <a:t>.</a:t>
            </a:r>
          </a:p>
          <a:p>
            <a:pPr marL="281178" indent="-281178" defTabSz="652333">
              <a:spcAft>
                <a:spcPts val="492"/>
              </a:spcAft>
              <a:buFont typeface="Arial" panose="020B0604020202020204" pitchFamily="34" charset="0"/>
              <a:buChar char="•"/>
            </a:pPr>
            <a:r>
              <a:rPr lang="en-GB" sz="2400" dirty="0" err="1"/>
              <a:t>C</a:t>
            </a:r>
            <a:r>
              <a:rPr lang="en-GB" sz="2400" kern="1200" dirty="0" err="1">
                <a:solidFill>
                  <a:schemeClr val="tx1"/>
                </a:solidFill>
                <a:latin typeface="+mn-lt"/>
                <a:ea typeface="+mn-ea"/>
                <a:cs typeface="+mn-cs"/>
              </a:rPr>
              <a:t>yflwyn</a:t>
            </a:r>
            <a:r>
              <a:rPr lang="en-GB" sz="2400" kern="1200" dirty="0" err="1">
                <a:latin typeface="+mn-lt"/>
                <a:ea typeface="+mn-ea"/>
                <a:cs typeface="+mn-cs"/>
              </a:rPr>
              <a:t>wch</a:t>
            </a:r>
            <a:r>
              <a:rPr lang="en-GB" sz="2400" kern="1200" dirty="0">
                <a:solidFill>
                  <a:schemeClr val="tx1"/>
                </a:solidFill>
                <a:latin typeface="+mn-lt"/>
                <a:ea typeface="+mn-ea"/>
                <a:cs typeface="+mn-cs"/>
              </a:rPr>
              <a:t> pa </a:t>
            </a:r>
            <a:r>
              <a:rPr lang="en-GB" sz="2400" kern="1200" dirty="0" err="1">
                <a:solidFill>
                  <a:schemeClr val="tx1"/>
                </a:solidFill>
                <a:latin typeface="+mn-lt"/>
                <a:ea typeface="+mn-ea"/>
                <a:cs typeface="+mn-cs"/>
              </a:rPr>
              <a:t>fodel</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adfyfyriol</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rydych</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chi'n</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ei</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ddefnyddio</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a'i</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gyfeirio'n</a:t>
            </a:r>
            <a:r>
              <a:rPr lang="en-GB" sz="2400" kern="1200" dirty="0">
                <a:solidFill>
                  <a:schemeClr val="tx1"/>
                </a:solidFill>
                <a:latin typeface="+mn-lt"/>
                <a:ea typeface="+mn-ea"/>
                <a:cs typeface="+mn-cs"/>
              </a:rPr>
              <a:t> </a:t>
            </a:r>
            <a:r>
              <a:rPr lang="en-GB" sz="2400" kern="1200" dirty="0" err="1">
                <a:solidFill>
                  <a:schemeClr val="tx1"/>
                </a:solidFill>
                <a:latin typeface="+mn-lt"/>
                <a:ea typeface="+mn-ea"/>
                <a:cs typeface="+mn-cs"/>
              </a:rPr>
              <a:t>gywir</a:t>
            </a:r>
            <a:r>
              <a:rPr lang="en-GB" sz="2400" kern="1200" dirty="0">
                <a:solidFill>
                  <a:schemeClr val="tx1"/>
                </a:solidFill>
                <a:latin typeface="+mn-lt"/>
                <a:ea typeface="+mn-ea"/>
                <a:cs typeface="+mn-cs"/>
              </a:rPr>
              <a:t>. </a:t>
            </a:r>
          </a:p>
          <a:p>
            <a:pPr marL="281178" indent="-281178" defTabSz="652333">
              <a:spcAft>
                <a:spcPts val="492"/>
              </a:spcAft>
              <a:buFont typeface="Arial" panose="020B0604020202020204" pitchFamily="34" charset="0"/>
              <a:buChar char="•"/>
            </a:pPr>
            <a:endParaRPr lang="en-GB" sz="2400" kern="1200" dirty="0">
              <a:solidFill>
                <a:schemeClr val="tx1"/>
              </a:solidFill>
              <a:latin typeface="+mn-lt"/>
              <a:ea typeface="+mn-ea"/>
              <a:cs typeface="+mn-cs"/>
            </a:endParaRPr>
          </a:p>
        </p:txBody>
      </p:sp>
      <p:sp>
        <p:nvSpPr>
          <p:cNvPr id="4" name="Slide Number Placeholder 3"/>
          <p:cNvSpPr>
            <a:spLocks/>
          </p:cNvSpPr>
          <p:nvPr/>
        </p:nvSpPr>
        <p:spPr>
          <a:xfrm>
            <a:off x="7943236" y="5463873"/>
            <a:ext cx="1963109" cy="261293"/>
          </a:xfrm>
          <a:prstGeom prst="rect">
            <a:avLst/>
          </a:prstGeom>
        </p:spPr>
        <p:txBody>
          <a:bodyPr/>
          <a:lstStyle/>
          <a:p>
            <a:pPr defTabSz="652333">
              <a:spcAft>
                <a:spcPts val="492"/>
              </a:spcAft>
            </a:pPr>
            <a:fld id="{1E2FB795-8CD3-4813-9C65-0932CECE18E1}" type="slidenum">
              <a:rPr lang="en-GB" sz="1284" kern="1200">
                <a:solidFill>
                  <a:schemeClr val="tx1"/>
                </a:solidFill>
                <a:latin typeface="+mn-lt"/>
                <a:ea typeface="+mn-ea"/>
                <a:cs typeface="+mn-cs"/>
              </a:rPr>
              <a:pPr defTabSz="652333">
                <a:spcAft>
                  <a:spcPts val="492"/>
                </a:spcAft>
              </a:pPr>
              <a:t>12</a:t>
            </a:fld>
            <a:endParaRPr lang="en-GB" dirty="0"/>
          </a:p>
        </p:txBody>
      </p:sp>
      <p:sp>
        <p:nvSpPr>
          <p:cNvPr id="6" name="Footer Placeholder 5">
            <a:extLst>
              <a:ext uri="{FF2B5EF4-FFF2-40B4-BE49-F238E27FC236}">
                <a16:creationId xmlns:a16="http://schemas.microsoft.com/office/drawing/2014/main" id="{05661DA4-BB90-6D5B-03E7-74B61E7E516F}"/>
              </a:ext>
            </a:extLst>
          </p:cNvPr>
          <p:cNvSpPr>
            <a:spLocks/>
          </p:cNvSpPr>
          <p:nvPr/>
        </p:nvSpPr>
        <p:spPr>
          <a:xfrm>
            <a:off x="4335864" y="5902509"/>
            <a:ext cx="3856539" cy="261293"/>
          </a:xfrm>
          <a:prstGeom prst="rect">
            <a:avLst/>
          </a:prstGeom>
        </p:spPr>
        <p:txBody>
          <a:bodyPr/>
          <a:lstStyle/>
          <a:p>
            <a:pPr defTabSz="652333">
              <a:spcAft>
                <a:spcPts val="492"/>
              </a:spcAft>
            </a:pPr>
            <a:r>
              <a:rPr lang="en-US" sz="1284" kern="1200" dirty="0">
                <a:solidFill>
                  <a:schemeClr val="tx1"/>
                </a:solidFill>
                <a:latin typeface="+mn-lt"/>
                <a:ea typeface="+mn-ea"/>
                <a:cs typeface="+mn-cs"/>
              </a:rPr>
              <a:t>PORTH AGORED Consolidation of Social Work Practice</a:t>
            </a:r>
            <a:endParaRPr lang="en-US" dirty="0"/>
          </a:p>
        </p:txBody>
      </p:sp>
    </p:spTree>
    <p:extLst>
      <p:ext uri="{BB962C8B-B14F-4D97-AF65-F5344CB8AC3E}">
        <p14:creationId xmlns:p14="http://schemas.microsoft.com/office/powerpoint/2010/main" val="9276264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Rectangle 22">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748A52-760A-8E89-AF7D-80A0958727F4}"/>
              </a:ext>
            </a:extLst>
          </p:cNvPr>
          <p:cNvSpPr>
            <a:spLocks noGrp="1"/>
          </p:cNvSpPr>
          <p:nvPr>
            <p:ph type="title"/>
          </p:nvPr>
        </p:nvSpPr>
        <p:spPr>
          <a:xfrm>
            <a:off x="300943" y="586855"/>
            <a:ext cx="3600030" cy="3464284"/>
          </a:xfrm>
        </p:spPr>
        <p:txBody>
          <a:bodyPr anchor="b">
            <a:normAutofit/>
          </a:bodyPr>
          <a:lstStyle/>
          <a:p>
            <a:pPr algn="r"/>
            <a:r>
              <a:rPr lang="en-GB" sz="4000" b="1" dirty="0" err="1">
                <a:solidFill>
                  <a:srgbClr val="FFFFFF"/>
                </a:solidFill>
                <a:effectLst/>
                <a:latin typeface="Arial" panose="020B0604020202020204" pitchFamily="34" charset="0"/>
              </a:rPr>
              <a:t>Canlyniadau</a:t>
            </a:r>
            <a:r>
              <a:rPr lang="en-GB" sz="4000" b="1" dirty="0">
                <a:solidFill>
                  <a:srgbClr val="FFFFFF"/>
                </a:solidFill>
                <a:effectLst/>
                <a:latin typeface="Arial" panose="020B0604020202020204" pitchFamily="34" charset="0"/>
              </a:rPr>
              <a:t> </a:t>
            </a:r>
            <a:r>
              <a:rPr lang="en-GB" sz="4000" b="1" dirty="0" err="1">
                <a:solidFill>
                  <a:srgbClr val="FFFFFF"/>
                </a:solidFill>
                <a:effectLst/>
                <a:latin typeface="Arial" panose="020B0604020202020204" pitchFamily="34" charset="0"/>
              </a:rPr>
              <a:t>Dysgu</a:t>
            </a:r>
            <a:r>
              <a:rPr lang="en-GB" sz="4000" b="1" dirty="0">
                <a:solidFill>
                  <a:srgbClr val="FFFFFF"/>
                </a:solidFill>
                <a:effectLst/>
                <a:latin typeface="Arial" panose="020B0604020202020204" pitchFamily="34" charset="0"/>
              </a:rPr>
              <a:t> </a:t>
            </a:r>
            <a:br>
              <a:rPr lang="en-GB" sz="4000" b="1" dirty="0">
                <a:solidFill>
                  <a:srgbClr val="FFFFFF"/>
                </a:solidFill>
                <a:effectLst/>
                <a:latin typeface="Arial" panose="020B0604020202020204" pitchFamily="34" charset="0"/>
              </a:rPr>
            </a:br>
            <a:r>
              <a:rPr lang="en-GB" sz="4000" b="1" dirty="0" err="1">
                <a:solidFill>
                  <a:srgbClr val="FFFFFF"/>
                </a:solidFill>
                <a:effectLst/>
                <a:latin typeface="Arial" panose="020B0604020202020204" pitchFamily="34" charset="0"/>
              </a:rPr>
              <a:t>Tasg</a:t>
            </a:r>
            <a:r>
              <a:rPr lang="en-GB" sz="4000" b="1" dirty="0">
                <a:solidFill>
                  <a:srgbClr val="FFFFFF"/>
                </a:solidFill>
                <a:effectLst/>
                <a:latin typeface="Arial" panose="020B0604020202020204" pitchFamily="34" charset="0"/>
              </a:rPr>
              <a:t> 1 Rhan a</a:t>
            </a:r>
            <a:endParaRPr lang="en-US" sz="4000" dirty="0">
              <a:solidFill>
                <a:srgbClr val="FFFFFF"/>
              </a:solidFill>
            </a:endParaRPr>
          </a:p>
        </p:txBody>
      </p:sp>
      <p:sp>
        <p:nvSpPr>
          <p:cNvPr id="5" name="Footer Placeholder 4">
            <a:extLst>
              <a:ext uri="{FF2B5EF4-FFF2-40B4-BE49-F238E27FC236}">
                <a16:creationId xmlns:a16="http://schemas.microsoft.com/office/drawing/2014/main" id="{0B7B9BF1-FE6C-0FE0-D6D7-62D32226611E}"/>
              </a:ext>
            </a:extLst>
          </p:cNvPr>
          <p:cNvSpPr>
            <a:spLocks noGrp="1"/>
          </p:cNvSpPr>
          <p:nvPr>
            <p:ph type="ftr" sz="quarter" idx="11"/>
          </p:nvPr>
        </p:nvSpPr>
        <p:spPr>
          <a:xfrm rot="5400000">
            <a:off x="-1828800" y="1984248"/>
            <a:ext cx="4114800" cy="365125"/>
          </a:xfrm>
        </p:spPr>
        <p:txBody>
          <a:bodyPr>
            <a:normAutofit/>
          </a:bodyPr>
          <a:lstStyle/>
          <a:p>
            <a:pPr algn="l">
              <a:spcAft>
                <a:spcPts val="600"/>
              </a:spcAft>
            </a:pPr>
            <a:r>
              <a:rPr lang="en-US" sz="1100">
                <a:solidFill>
                  <a:srgbClr val="FFFFFF"/>
                </a:solidFill>
              </a:rPr>
              <a:t>PORTH AGORED Consolidation of Social Work Practice</a:t>
            </a:r>
          </a:p>
        </p:txBody>
      </p:sp>
      <p:sp>
        <p:nvSpPr>
          <p:cNvPr id="3" name="Content Placeholder 2">
            <a:extLst>
              <a:ext uri="{FF2B5EF4-FFF2-40B4-BE49-F238E27FC236}">
                <a16:creationId xmlns:a16="http://schemas.microsoft.com/office/drawing/2014/main" id="{0D8B0190-18FF-72F1-BEE6-FDF1D67799C9}"/>
              </a:ext>
            </a:extLst>
          </p:cNvPr>
          <p:cNvSpPr>
            <a:spLocks noGrp="1"/>
          </p:cNvSpPr>
          <p:nvPr>
            <p:ph idx="1"/>
          </p:nvPr>
        </p:nvSpPr>
        <p:spPr>
          <a:xfrm>
            <a:off x="4799975" y="1301815"/>
            <a:ext cx="6555347" cy="5546047"/>
          </a:xfrm>
        </p:spPr>
        <p:txBody>
          <a:bodyPr anchor="ctr">
            <a:normAutofit lnSpcReduction="10000"/>
          </a:bodyPr>
          <a:lstStyle/>
          <a:p>
            <a:pPr marL="0" indent="0">
              <a:buNone/>
            </a:pPr>
            <a:r>
              <a:rPr lang="en-GB" sz="2400" b="1" dirty="0">
                <a:effectLst/>
                <a:latin typeface="Arial" panose="020B0604020202020204" pitchFamily="34" charset="0"/>
              </a:rPr>
              <a:t>1. </a:t>
            </a:r>
            <a:r>
              <a:rPr lang="en-GB" sz="2400" b="1" dirty="0" err="1">
                <a:effectLst/>
                <a:latin typeface="Arial" panose="020B0604020202020204" pitchFamily="34" charset="0"/>
              </a:rPr>
              <a:t>Dadansoddi</a:t>
            </a:r>
            <a:r>
              <a:rPr lang="en-GB" sz="2400" b="1" dirty="0">
                <a:effectLst/>
                <a:latin typeface="Arial" panose="020B0604020202020204" pitchFamily="34" charset="0"/>
              </a:rPr>
              <a:t> </a:t>
            </a:r>
            <a:r>
              <a:rPr lang="en-GB" sz="2400" b="1" dirty="0" err="1">
                <a:effectLst/>
                <a:latin typeface="Arial" panose="020B0604020202020204" pitchFamily="34" charset="0"/>
              </a:rPr>
              <a:t>wrth</a:t>
            </a:r>
            <a:r>
              <a:rPr lang="en-GB" sz="2400" b="1" dirty="0">
                <a:effectLst/>
                <a:latin typeface="Arial" panose="020B0604020202020204" pitchFamily="34" charset="0"/>
              </a:rPr>
              <a:t> </a:t>
            </a:r>
            <a:r>
              <a:rPr lang="en-GB" sz="2400" b="1" dirty="0" err="1">
                <a:effectLst/>
                <a:latin typeface="Arial" panose="020B0604020202020204" pitchFamily="34" charset="0"/>
              </a:rPr>
              <a:t>asesu</a:t>
            </a:r>
            <a:r>
              <a:rPr lang="en-GB" sz="2400" b="1" dirty="0">
                <a:effectLst/>
                <a:latin typeface="Arial" panose="020B0604020202020204" pitchFamily="34" charset="0"/>
              </a:rPr>
              <a:t> </a:t>
            </a:r>
            <a:r>
              <a:rPr lang="en-GB" sz="2400" b="1" dirty="0" err="1">
                <a:effectLst/>
                <a:latin typeface="Arial" panose="020B0604020202020204" pitchFamily="34" charset="0"/>
              </a:rPr>
              <a:t>i</a:t>
            </a:r>
            <a:r>
              <a:rPr lang="en-GB" sz="2400" b="1" dirty="0">
                <a:effectLst/>
                <a:latin typeface="Arial" panose="020B0604020202020204" pitchFamily="34" charset="0"/>
              </a:rPr>
              <a:t> </a:t>
            </a:r>
            <a:r>
              <a:rPr lang="en-GB" sz="2400" b="1" dirty="0" err="1">
                <a:effectLst/>
                <a:latin typeface="Arial" panose="020B0604020202020204" pitchFamily="34" charset="0"/>
              </a:rPr>
              <a:t>lywio</a:t>
            </a:r>
            <a:r>
              <a:rPr lang="en-GB" sz="2400" b="1" dirty="0">
                <a:effectLst/>
                <a:latin typeface="Arial" panose="020B0604020202020204" pitchFamily="34" charset="0"/>
              </a:rPr>
              <a:t> </a:t>
            </a:r>
            <a:r>
              <a:rPr lang="en-GB" sz="2400" b="1" dirty="0" err="1">
                <a:effectLst/>
                <a:latin typeface="Arial" panose="020B0604020202020204" pitchFamily="34" charset="0"/>
              </a:rPr>
              <a:t>ymyriadau</a:t>
            </a:r>
            <a:endParaRPr lang="en-GB" sz="2400" b="1" dirty="0">
              <a:effectLst/>
              <a:latin typeface="Arial" panose="020B0604020202020204" pitchFamily="34" charset="0"/>
            </a:endParaRPr>
          </a:p>
          <a:p>
            <a:pPr marL="0" indent="0">
              <a:buNone/>
            </a:pPr>
            <a:r>
              <a:rPr lang="en-GB" sz="2400" dirty="0">
                <a:effectLst/>
                <a:latin typeface="ArialMT"/>
              </a:rPr>
              <a:t>1.5. </a:t>
            </a:r>
            <a:r>
              <a:rPr lang="en-GB" sz="2400" dirty="0" err="1">
                <a:latin typeface="ArialMT"/>
              </a:rPr>
              <a:t>Adfy</a:t>
            </a:r>
            <a:r>
              <a:rPr lang="en-GB" sz="2400" dirty="0" err="1">
                <a:effectLst/>
                <a:latin typeface="ArialMT"/>
              </a:rPr>
              <a:t>fyrio’n</a:t>
            </a:r>
            <a:r>
              <a:rPr lang="en-GB" sz="2400" dirty="0">
                <a:effectLst/>
                <a:latin typeface="ArialMT"/>
              </a:rPr>
              <a:t> </a:t>
            </a:r>
            <a:r>
              <a:rPr lang="en-GB" sz="2400" dirty="0" err="1">
                <a:latin typeface="ArialMT"/>
              </a:rPr>
              <a:t>f</a:t>
            </a:r>
            <a:r>
              <a:rPr lang="en-GB" sz="2400" dirty="0" err="1">
                <a:effectLst/>
                <a:latin typeface="ArialMT"/>
              </a:rPr>
              <a:t>eirniadol</a:t>
            </a:r>
            <a:r>
              <a:rPr lang="en-GB" sz="2400" dirty="0">
                <a:effectLst/>
                <a:latin typeface="ArialMT"/>
              </a:rPr>
              <a:t> </a:t>
            </a:r>
            <a:r>
              <a:rPr lang="en-GB" sz="2400" dirty="0" err="1">
                <a:effectLst/>
                <a:latin typeface="ArialMT"/>
              </a:rPr>
              <a:t>i</a:t>
            </a:r>
            <a:r>
              <a:rPr lang="en-GB" sz="2400" dirty="0">
                <a:effectLst/>
                <a:latin typeface="ArialMT"/>
              </a:rPr>
              <a:t> </a:t>
            </a:r>
            <a:r>
              <a:rPr lang="en-GB" sz="2400" dirty="0" err="1">
                <a:effectLst/>
                <a:latin typeface="ArialMT"/>
              </a:rPr>
              <a:t>werthuso</a:t>
            </a:r>
            <a:r>
              <a:rPr lang="en-GB" sz="2400" dirty="0">
                <a:effectLst/>
                <a:latin typeface="ArialMT"/>
              </a:rPr>
              <a:t> </a:t>
            </a:r>
            <a:r>
              <a:rPr lang="en-GB" sz="2400" dirty="0" err="1">
                <a:effectLst/>
                <a:latin typeface="ArialMT"/>
              </a:rPr>
              <a:t>dadansoddiad</a:t>
            </a:r>
            <a:r>
              <a:rPr lang="en-GB" sz="2400" dirty="0">
                <a:effectLst/>
                <a:latin typeface="ArialMT"/>
              </a:rPr>
              <a:t> </a:t>
            </a:r>
            <a:r>
              <a:rPr lang="en-GB" sz="2400" dirty="0" err="1">
                <a:effectLst/>
                <a:latin typeface="ArialMT"/>
              </a:rPr>
              <a:t>eich</a:t>
            </a:r>
            <a:r>
              <a:rPr lang="en-GB" sz="2400" dirty="0">
                <a:effectLst/>
                <a:latin typeface="ArialMT"/>
              </a:rPr>
              <a:t> </a:t>
            </a:r>
            <a:r>
              <a:rPr lang="en-GB" sz="2400" dirty="0" err="1">
                <a:effectLst/>
                <a:latin typeface="ArialMT"/>
              </a:rPr>
              <a:t>hun</a:t>
            </a:r>
            <a:r>
              <a:rPr lang="en-GB" sz="2400" dirty="0">
                <a:effectLst/>
                <a:latin typeface="ArialMT"/>
              </a:rPr>
              <a:t> </a:t>
            </a:r>
            <a:r>
              <a:rPr lang="en-GB" sz="2400" dirty="0" err="1">
                <a:effectLst/>
                <a:latin typeface="ArialMT"/>
              </a:rPr>
              <a:t>mewn</a:t>
            </a:r>
            <a:r>
              <a:rPr lang="en-GB" sz="2400" dirty="0">
                <a:effectLst/>
                <a:latin typeface="ArialMT"/>
              </a:rPr>
              <a:t> </a:t>
            </a:r>
            <a:r>
              <a:rPr lang="en-GB" sz="2400" dirty="0" err="1">
                <a:effectLst/>
                <a:latin typeface="ArialMT"/>
              </a:rPr>
              <a:t>asesiadau</a:t>
            </a:r>
            <a:r>
              <a:rPr lang="en-GB" sz="2400" dirty="0">
                <a:effectLst/>
                <a:latin typeface="ArialMT"/>
              </a:rPr>
              <a:t> </a:t>
            </a:r>
            <a:r>
              <a:rPr lang="en-GB" sz="2400" dirty="0" err="1">
                <a:effectLst/>
                <a:latin typeface="ArialMT"/>
              </a:rPr>
              <a:t>gwaith</a:t>
            </a:r>
            <a:r>
              <a:rPr lang="en-GB" sz="2400" dirty="0">
                <a:effectLst/>
                <a:latin typeface="ArialMT"/>
              </a:rPr>
              <a:t> </a:t>
            </a:r>
            <a:r>
              <a:rPr lang="en-GB" sz="2400" dirty="0" err="1">
                <a:effectLst/>
                <a:latin typeface="ArialMT"/>
              </a:rPr>
              <a:t>cymdeithasol</a:t>
            </a:r>
            <a:endParaRPr lang="en-GB" sz="2400" dirty="0">
              <a:effectLst/>
              <a:latin typeface="ArialMT"/>
            </a:endParaRPr>
          </a:p>
          <a:p>
            <a:pPr marL="0" indent="0">
              <a:buNone/>
            </a:pPr>
            <a:r>
              <a:rPr lang="en-GB" sz="2400" b="1" dirty="0">
                <a:effectLst/>
                <a:latin typeface="Arial" panose="020B0604020202020204" pitchFamily="34" charset="0"/>
              </a:rPr>
              <a:t>2. </a:t>
            </a:r>
            <a:r>
              <a:rPr lang="en-GB" sz="2400" b="1" dirty="0" err="1">
                <a:effectLst/>
                <a:latin typeface="Arial" panose="020B0604020202020204" pitchFamily="34" charset="0"/>
              </a:rPr>
              <a:t>Cydweithio</a:t>
            </a:r>
            <a:r>
              <a:rPr lang="en-GB" sz="2400" b="1" dirty="0">
                <a:effectLst/>
                <a:latin typeface="Arial" panose="020B0604020202020204" pitchFamily="34" charset="0"/>
              </a:rPr>
              <a:t> </a:t>
            </a:r>
            <a:r>
              <a:rPr lang="en-GB" sz="2400" b="1" dirty="0">
                <a:latin typeface="Arial" panose="020B0604020202020204" pitchFamily="34" charset="0"/>
              </a:rPr>
              <a:t>ag </a:t>
            </a:r>
            <a:r>
              <a:rPr lang="en-GB" sz="2400" b="1" dirty="0" err="1">
                <a:latin typeface="Arial" panose="020B0604020202020204" pitchFamily="34" charset="0"/>
              </a:rPr>
              <a:t>unigolion</a:t>
            </a:r>
            <a:r>
              <a:rPr lang="en-GB" sz="2400" b="1" dirty="0">
                <a:latin typeface="Arial" panose="020B0604020202020204" pitchFamily="34" charset="0"/>
              </a:rPr>
              <a:t> </a:t>
            </a:r>
            <a:r>
              <a:rPr lang="en-GB" sz="2400" b="1" dirty="0" err="1">
                <a:effectLst/>
                <a:latin typeface="Arial" panose="020B0604020202020204" pitchFamily="34" charset="0"/>
              </a:rPr>
              <a:t>sydd</a:t>
            </a:r>
            <a:r>
              <a:rPr lang="en-GB" sz="2400" b="1" dirty="0">
                <a:effectLst/>
                <a:latin typeface="Arial" panose="020B0604020202020204" pitchFamily="34" charset="0"/>
              </a:rPr>
              <a:t> </a:t>
            </a:r>
            <a:r>
              <a:rPr lang="en-GB" sz="2400" b="1" dirty="0" err="1">
                <a:effectLst/>
                <a:latin typeface="Arial" panose="020B0604020202020204" pitchFamily="34" charset="0"/>
              </a:rPr>
              <a:t>angen</a:t>
            </a:r>
            <a:r>
              <a:rPr lang="en-GB" sz="2400" b="1" dirty="0">
                <a:effectLst/>
                <a:latin typeface="Arial" panose="020B0604020202020204" pitchFamily="34" charset="0"/>
              </a:rPr>
              <a:t> </a:t>
            </a:r>
            <a:r>
              <a:rPr lang="en-GB" sz="2400" b="1" dirty="0" err="1">
                <a:effectLst/>
                <a:latin typeface="Arial" panose="020B0604020202020204" pitchFamily="34" charset="0"/>
              </a:rPr>
              <a:t>gofal</a:t>
            </a:r>
            <a:r>
              <a:rPr lang="en-GB" sz="2400" b="1" dirty="0">
                <a:effectLst/>
                <a:latin typeface="Arial" panose="020B0604020202020204" pitchFamily="34" charset="0"/>
              </a:rPr>
              <a:t> a </a:t>
            </a:r>
            <a:r>
              <a:rPr lang="en-GB" sz="2400" b="1" dirty="0" err="1">
                <a:effectLst/>
                <a:latin typeface="Arial" panose="020B0604020202020204" pitchFamily="34" charset="0"/>
              </a:rPr>
              <a:t>chymorth</a:t>
            </a:r>
            <a:r>
              <a:rPr lang="en-GB" sz="2400" b="1" dirty="0">
                <a:effectLst/>
                <a:latin typeface="Arial" panose="020B0604020202020204" pitchFamily="34" charset="0"/>
              </a:rPr>
              <a:t>, </a:t>
            </a:r>
            <a:r>
              <a:rPr lang="en-GB" sz="2400" b="1" dirty="0" err="1">
                <a:effectLst/>
                <a:latin typeface="Arial" panose="020B0604020202020204" pitchFamily="34" charset="0"/>
              </a:rPr>
              <a:t>eu</a:t>
            </a:r>
            <a:r>
              <a:rPr lang="en-GB" sz="2400" b="1" dirty="0">
                <a:effectLst/>
                <a:latin typeface="Arial" panose="020B0604020202020204" pitchFamily="34" charset="0"/>
              </a:rPr>
              <a:t> </a:t>
            </a:r>
            <a:r>
              <a:rPr lang="en-GB" sz="2400" b="1" dirty="0" err="1">
                <a:effectLst/>
                <a:latin typeface="Arial" panose="020B0604020202020204" pitchFamily="34" charset="0"/>
              </a:rPr>
              <a:t>gofalwyr</a:t>
            </a:r>
            <a:r>
              <a:rPr lang="en-GB" sz="2400" b="1" dirty="0">
                <a:effectLst/>
                <a:latin typeface="Arial" panose="020B0604020202020204" pitchFamily="34" charset="0"/>
              </a:rPr>
              <a:t> a </a:t>
            </a:r>
            <a:r>
              <a:rPr lang="en-GB" sz="2400" b="1" dirty="0" err="1">
                <a:effectLst/>
                <a:latin typeface="Arial" panose="020B0604020202020204" pitchFamily="34" charset="0"/>
              </a:rPr>
              <a:t>gweithwyr</a:t>
            </a:r>
            <a:r>
              <a:rPr lang="en-GB" sz="2400" b="1" dirty="0">
                <a:effectLst/>
                <a:latin typeface="Arial" panose="020B0604020202020204" pitchFamily="34" charset="0"/>
              </a:rPr>
              <a:t> </a:t>
            </a:r>
            <a:r>
              <a:rPr lang="en-GB" sz="2400" b="1" dirty="0" err="1">
                <a:effectLst/>
                <a:latin typeface="Arial" panose="020B0604020202020204" pitchFamily="34" charset="0"/>
              </a:rPr>
              <a:t>proffesiynol</a:t>
            </a:r>
            <a:r>
              <a:rPr lang="en-GB" sz="2400" b="1" dirty="0">
                <a:effectLst/>
                <a:latin typeface="Arial" panose="020B0604020202020204" pitchFamily="34" charset="0"/>
              </a:rPr>
              <a:t> </a:t>
            </a:r>
            <a:r>
              <a:rPr lang="en-GB" sz="2400" b="1" dirty="0" err="1">
                <a:effectLst/>
                <a:latin typeface="Arial" panose="020B0604020202020204" pitchFamily="34" charset="0"/>
              </a:rPr>
              <a:t>eraill</a:t>
            </a:r>
            <a:endParaRPr lang="en-GB" sz="2400" b="1" dirty="0">
              <a:effectLst/>
              <a:latin typeface="Arial" panose="020B0604020202020204" pitchFamily="34" charset="0"/>
            </a:endParaRPr>
          </a:p>
          <a:p>
            <a:pPr marL="0" indent="0">
              <a:buNone/>
            </a:pPr>
            <a:r>
              <a:rPr lang="en-GB" sz="2400" dirty="0">
                <a:effectLst/>
                <a:latin typeface="ArialMT"/>
              </a:rPr>
              <a:t>2.3. </a:t>
            </a:r>
            <a:r>
              <a:rPr lang="en-GB" sz="2400" dirty="0" err="1">
                <a:effectLst/>
                <a:latin typeface="ArialMT"/>
              </a:rPr>
              <a:t>Adfyfyrio’n</a:t>
            </a:r>
            <a:r>
              <a:rPr lang="en-GB" sz="2400" dirty="0">
                <a:effectLst/>
                <a:latin typeface="ArialMT"/>
              </a:rPr>
              <a:t> </a:t>
            </a:r>
            <a:r>
              <a:rPr lang="en-GB" sz="2400" dirty="0" err="1">
                <a:effectLst/>
                <a:latin typeface="ArialMT"/>
              </a:rPr>
              <a:t>feirniadol</a:t>
            </a:r>
            <a:r>
              <a:rPr lang="en-GB" sz="2400" dirty="0">
                <a:effectLst/>
                <a:latin typeface="ArialMT"/>
              </a:rPr>
              <a:t> </a:t>
            </a:r>
            <a:r>
              <a:rPr lang="en-GB" sz="2400" dirty="0" err="1">
                <a:effectLst/>
                <a:latin typeface="ArialMT"/>
              </a:rPr>
              <a:t>ar</a:t>
            </a:r>
            <a:r>
              <a:rPr lang="en-GB" sz="2400" dirty="0">
                <a:effectLst/>
                <a:latin typeface="ArialMT"/>
              </a:rPr>
              <a:t> </a:t>
            </a:r>
            <a:r>
              <a:rPr lang="en-GB" sz="2400" dirty="0" err="1">
                <a:effectLst/>
                <a:latin typeface="ArialMT"/>
              </a:rPr>
              <a:t>waith</a:t>
            </a:r>
            <a:r>
              <a:rPr lang="en-GB" sz="2400" dirty="0">
                <a:effectLst/>
                <a:latin typeface="ArialMT"/>
              </a:rPr>
              <a:t> </a:t>
            </a:r>
            <a:r>
              <a:rPr lang="en-GB" sz="2400" dirty="0" err="1">
                <a:effectLst/>
                <a:latin typeface="ArialMT"/>
              </a:rPr>
              <a:t>cydweithredol</a:t>
            </a:r>
            <a:r>
              <a:rPr lang="en-GB" sz="2400" dirty="0">
                <a:effectLst/>
                <a:latin typeface="ArialMT"/>
              </a:rPr>
              <a:t> </a:t>
            </a:r>
            <a:r>
              <a:rPr lang="en-GB" sz="2400" dirty="0" err="1">
                <a:effectLst/>
                <a:latin typeface="ArialMT"/>
              </a:rPr>
              <a:t>ei</a:t>
            </a:r>
            <a:r>
              <a:rPr lang="en-GB" sz="2400" dirty="0">
                <a:effectLst/>
                <a:latin typeface="ArialMT"/>
              </a:rPr>
              <a:t> </a:t>
            </a:r>
            <a:r>
              <a:rPr lang="en-GB" sz="2400" dirty="0" err="1">
                <a:effectLst/>
                <a:latin typeface="ArialMT"/>
              </a:rPr>
              <a:t>hun</a:t>
            </a:r>
            <a:endParaRPr lang="en-GB" sz="2400" dirty="0">
              <a:effectLst/>
            </a:endParaRPr>
          </a:p>
          <a:p>
            <a:pPr marL="0" indent="0">
              <a:buNone/>
            </a:pPr>
            <a:r>
              <a:rPr lang="en-GB" sz="2400" dirty="0">
                <a:effectLst/>
                <a:latin typeface="ArialMT"/>
              </a:rPr>
              <a:t>3.2. </a:t>
            </a:r>
            <a:r>
              <a:rPr lang="en-GB" sz="2400" dirty="0" err="1">
                <a:latin typeface="ArialMT"/>
              </a:rPr>
              <a:t>R</a:t>
            </a:r>
            <a:r>
              <a:rPr lang="en-GB" sz="2400" dirty="0" err="1">
                <a:effectLst/>
                <a:latin typeface="ArialMT"/>
              </a:rPr>
              <a:t>heoli</a:t>
            </a:r>
            <a:r>
              <a:rPr lang="en-GB" sz="2400" dirty="0">
                <a:effectLst/>
                <a:latin typeface="ArialMT"/>
              </a:rPr>
              <a:t> </a:t>
            </a:r>
            <a:r>
              <a:rPr lang="en-GB" sz="2400" dirty="0" err="1">
                <a:effectLst/>
                <a:latin typeface="ArialMT"/>
              </a:rPr>
              <a:t>eich</a:t>
            </a:r>
            <a:r>
              <a:rPr lang="en-GB" sz="2400" dirty="0">
                <a:effectLst/>
                <a:latin typeface="ArialMT"/>
              </a:rPr>
              <a:t> </a:t>
            </a:r>
            <a:r>
              <a:rPr lang="en-GB" sz="2400" dirty="0" err="1">
                <a:effectLst/>
                <a:latin typeface="ArialMT"/>
              </a:rPr>
              <a:t>rôl</a:t>
            </a:r>
            <a:r>
              <a:rPr lang="en-GB" sz="2400" dirty="0">
                <a:effectLst/>
                <a:latin typeface="ArialMT"/>
              </a:rPr>
              <a:t> </a:t>
            </a:r>
            <a:r>
              <a:rPr lang="en-GB" sz="2400" dirty="0" err="1">
                <a:effectLst/>
                <a:latin typeface="ArialMT"/>
              </a:rPr>
              <a:t>fel</a:t>
            </a:r>
            <a:r>
              <a:rPr lang="en-GB" sz="2400" dirty="0">
                <a:effectLst/>
                <a:latin typeface="ArialMT"/>
              </a:rPr>
              <a:t> </a:t>
            </a:r>
            <a:r>
              <a:rPr lang="en-GB" sz="2400" dirty="0" err="1">
                <a:effectLst/>
                <a:latin typeface="ArialMT"/>
              </a:rPr>
              <a:t>gweithiwr</a:t>
            </a:r>
            <a:r>
              <a:rPr lang="en-GB" sz="2400" dirty="0">
                <a:effectLst/>
                <a:latin typeface="ArialMT"/>
              </a:rPr>
              <a:t> </a:t>
            </a:r>
            <a:r>
              <a:rPr lang="en-GB" sz="2400" dirty="0" err="1">
                <a:effectLst/>
                <a:latin typeface="ArialMT"/>
              </a:rPr>
              <a:t>cymdeithasol</a:t>
            </a:r>
            <a:r>
              <a:rPr lang="en-GB" sz="2400" dirty="0">
                <a:effectLst/>
                <a:latin typeface="ArialMT"/>
              </a:rPr>
              <a:t> </a:t>
            </a:r>
            <a:r>
              <a:rPr lang="en-GB" sz="2400" dirty="0" err="1">
                <a:effectLst/>
                <a:latin typeface="ArialMT"/>
              </a:rPr>
              <a:t>mewn</a:t>
            </a:r>
            <a:r>
              <a:rPr lang="en-GB" sz="2400" dirty="0">
                <a:effectLst/>
                <a:latin typeface="ArialMT"/>
              </a:rPr>
              <a:t> </a:t>
            </a:r>
            <a:r>
              <a:rPr lang="en-GB" sz="2400" dirty="0" err="1">
                <a:effectLst/>
                <a:latin typeface="ArialMT"/>
              </a:rPr>
              <a:t>sefyllfaoedd</a:t>
            </a:r>
            <a:r>
              <a:rPr lang="en-GB" sz="2400" dirty="0">
                <a:effectLst/>
                <a:latin typeface="ArialMT"/>
              </a:rPr>
              <a:t> </a:t>
            </a:r>
            <a:r>
              <a:rPr lang="en-GB" sz="2400" dirty="0" err="1">
                <a:effectLst/>
                <a:latin typeface="ArialMT"/>
              </a:rPr>
              <a:t>gynyddol</a:t>
            </a:r>
            <a:r>
              <a:rPr lang="en-GB" sz="2400" dirty="0">
                <a:effectLst/>
                <a:latin typeface="ArialMT"/>
              </a:rPr>
              <a:t> </a:t>
            </a:r>
            <a:r>
              <a:rPr lang="en-GB" sz="2400" dirty="0" err="1">
                <a:effectLst/>
                <a:latin typeface="ArialMT"/>
              </a:rPr>
              <a:t>gymhleth</a:t>
            </a:r>
            <a:endParaRPr lang="en-US" sz="2400" dirty="0"/>
          </a:p>
          <a:p>
            <a:pPr marL="0" indent="0">
              <a:buNone/>
            </a:pPr>
            <a:r>
              <a:rPr lang="en-GB" sz="2400" b="1" dirty="0">
                <a:latin typeface="Arial" panose="020B0604020202020204" pitchFamily="34" charset="0"/>
              </a:rPr>
              <a:t>3. </a:t>
            </a:r>
            <a:r>
              <a:rPr lang="en-GB" sz="2400" b="1" dirty="0" err="1">
                <a:latin typeface="Arial" panose="020B0604020202020204" pitchFamily="34" charset="0"/>
              </a:rPr>
              <a:t>C</a:t>
            </a:r>
            <a:r>
              <a:rPr lang="en-GB" sz="2400" b="1" dirty="0" err="1">
                <a:effectLst/>
                <a:latin typeface="Arial" panose="020B0604020202020204" pitchFamily="34" charset="0"/>
              </a:rPr>
              <a:t>ymhwyso</a:t>
            </a:r>
            <a:r>
              <a:rPr lang="en-GB" sz="2400" b="1" dirty="0">
                <a:effectLst/>
                <a:latin typeface="Arial" panose="020B0604020202020204" pitchFamily="34" charset="0"/>
              </a:rPr>
              <a:t> barn </a:t>
            </a:r>
            <a:r>
              <a:rPr lang="en-GB" sz="2400" b="1" dirty="0" err="1">
                <a:effectLst/>
                <a:latin typeface="Arial" panose="020B0604020202020204" pitchFamily="34" charset="0"/>
              </a:rPr>
              <a:t>broffesiynol</a:t>
            </a:r>
            <a:r>
              <a:rPr lang="en-GB" sz="2400" b="1" dirty="0">
                <a:effectLst/>
                <a:latin typeface="Arial" panose="020B0604020202020204" pitchFamily="34" charset="0"/>
              </a:rPr>
              <a:t> </a:t>
            </a:r>
            <a:r>
              <a:rPr lang="en-GB" sz="2400" b="1" dirty="0" err="1">
                <a:effectLst/>
                <a:latin typeface="Arial" panose="020B0604020202020204" pitchFamily="34" charset="0"/>
              </a:rPr>
              <a:t>mewn</a:t>
            </a:r>
            <a:r>
              <a:rPr lang="en-GB" sz="2400" b="1" dirty="0">
                <a:effectLst/>
                <a:latin typeface="Arial" panose="020B0604020202020204" pitchFamily="34" charset="0"/>
              </a:rPr>
              <a:t> </a:t>
            </a:r>
            <a:r>
              <a:rPr lang="en-GB" sz="2400" b="1" dirty="0" err="1">
                <a:effectLst/>
                <a:latin typeface="Arial" panose="020B0604020202020204" pitchFamily="34" charset="0"/>
              </a:rPr>
              <a:t>sefyllfaoedd</a:t>
            </a:r>
            <a:r>
              <a:rPr lang="en-GB" sz="2400" b="1" dirty="0">
                <a:effectLst/>
                <a:latin typeface="Arial" panose="020B0604020202020204" pitchFamily="34" charset="0"/>
              </a:rPr>
              <a:t> </a:t>
            </a:r>
            <a:r>
              <a:rPr lang="en-GB" sz="2400" b="1" dirty="0" err="1">
                <a:effectLst/>
                <a:latin typeface="Arial" panose="020B0604020202020204" pitchFamily="34" charset="0"/>
              </a:rPr>
              <a:t>cynyddol</a:t>
            </a:r>
            <a:r>
              <a:rPr lang="en-GB" sz="2400" b="1" dirty="0">
                <a:effectLst/>
                <a:latin typeface="Arial" panose="020B0604020202020204" pitchFamily="34" charset="0"/>
              </a:rPr>
              <a:t> </a:t>
            </a:r>
            <a:r>
              <a:rPr lang="en-GB" sz="2400" b="1" dirty="0" err="1">
                <a:effectLst/>
                <a:latin typeface="Arial" panose="020B0604020202020204" pitchFamily="34" charset="0"/>
              </a:rPr>
              <a:t>gymhleth</a:t>
            </a:r>
            <a:endParaRPr lang="en-GB" sz="2400" b="1" dirty="0">
              <a:effectLst/>
              <a:latin typeface="Arial" panose="020B0604020202020204" pitchFamily="34" charset="0"/>
            </a:endParaRPr>
          </a:p>
          <a:p>
            <a:pPr marL="0" indent="0">
              <a:buNone/>
            </a:pPr>
            <a:r>
              <a:rPr lang="en-GB" sz="2400" dirty="0">
                <a:effectLst/>
                <a:latin typeface="ArialMT"/>
              </a:rPr>
              <a:t>3.7. </a:t>
            </a:r>
            <a:r>
              <a:rPr lang="en-GB" sz="2400" dirty="0" err="1">
                <a:latin typeface="ArialMT"/>
              </a:rPr>
              <a:t>Y</a:t>
            </a:r>
            <a:r>
              <a:rPr lang="en-GB" sz="2400" dirty="0" err="1">
                <a:effectLst/>
                <a:latin typeface="ArialMT"/>
              </a:rPr>
              <a:t>marfer</a:t>
            </a:r>
            <a:r>
              <a:rPr lang="en-GB" sz="2400" dirty="0">
                <a:effectLst/>
                <a:latin typeface="ArialMT"/>
              </a:rPr>
              <a:t> </a:t>
            </a:r>
            <a:r>
              <a:rPr lang="en-GB" sz="2400" dirty="0" err="1">
                <a:effectLst/>
                <a:latin typeface="ArialMT"/>
              </a:rPr>
              <a:t>atebolrwydd</a:t>
            </a:r>
            <a:r>
              <a:rPr lang="en-GB" sz="2400" dirty="0">
                <a:effectLst/>
                <a:latin typeface="ArialMT"/>
              </a:rPr>
              <a:t> </a:t>
            </a:r>
            <a:r>
              <a:rPr lang="en-GB" sz="2400" dirty="0" err="1">
                <a:effectLst/>
                <a:latin typeface="ArialMT"/>
              </a:rPr>
              <a:t>proffesiynol</a:t>
            </a:r>
            <a:r>
              <a:rPr lang="en-GB" sz="2400" dirty="0">
                <a:effectLst/>
                <a:latin typeface="ArialMT"/>
              </a:rPr>
              <a:t> </a:t>
            </a:r>
            <a:r>
              <a:rPr lang="en-GB" sz="2400" dirty="0" err="1">
                <a:effectLst/>
                <a:latin typeface="ArialMT"/>
              </a:rPr>
              <a:t>mewn</a:t>
            </a:r>
            <a:r>
              <a:rPr lang="en-GB" sz="2400" dirty="0">
                <a:effectLst/>
                <a:latin typeface="ArialMT"/>
              </a:rPr>
              <a:t> </a:t>
            </a:r>
            <a:r>
              <a:rPr lang="en-GB" sz="2400" dirty="0" err="1">
                <a:effectLst/>
                <a:latin typeface="ArialMT"/>
              </a:rPr>
              <a:t>sefyllfaoedd</a:t>
            </a:r>
            <a:r>
              <a:rPr lang="en-GB" sz="2400" dirty="0">
                <a:effectLst/>
                <a:latin typeface="ArialMT"/>
              </a:rPr>
              <a:t> </a:t>
            </a:r>
            <a:r>
              <a:rPr lang="en-GB" sz="2400" dirty="0" err="1">
                <a:effectLst/>
                <a:latin typeface="ArialMT"/>
              </a:rPr>
              <a:t>cynyddol</a:t>
            </a:r>
            <a:r>
              <a:rPr lang="en-GB" sz="2400" dirty="0">
                <a:effectLst/>
                <a:latin typeface="ArialMT"/>
              </a:rPr>
              <a:t> </a:t>
            </a:r>
            <a:r>
              <a:rPr lang="en-GB" sz="2400" dirty="0" err="1">
                <a:latin typeface="ArialMT"/>
              </a:rPr>
              <a:t>g</a:t>
            </a:r>
            <a:r>
              <a:rPr lang="en-GB" sz="2400" dirty="0" err="1">
                <a:effectLst/>
                <a:latin typeface="ArialMT"/>
              </a:rPr>
              <a:t>ymhleth</a:t>
            </a:r>
            <a:r>
              <a:rPr lang="en-GB" sz="2400" dirty="0">
                <a:effectLst/>
                <a:latin typeface="ArialMT"/>
              </a:rPr>
              <a:t>.</a:t>
            </a:r>
            <a:endParaRPr lang="en-US" sz="2400" dirty="0"/>
          </a:p>
          <a:p>
            <a:pPr marL="0" indent="0">
              <a:buNone/>
            </a:pPr>
            <a:endParaRPr lang="en-GB" sz="2000" dirty="0">
              <a:effectLst/>
              <a:latin typeface="ArialMT"/>
            </a:endParaRPr>
          </a:p>
          <a:p>
            <a:pPr marL="0" indent="0">
              <a:buNone/>
            </a:pPr>
            <a:endParaRPr lang="en-GB" sz="2000" dirty="0">
              <a:effectLst/>
              <a:latin typeface="ArialMT"/>
            </a:endParaRPr>
          </a:p>
          <a:p>
            <a:endParaRPr lang="en-GB" sz="2000" dirty="0"/>
          </a:p>
          <a:p>
            <a:endParaRPr lang="en-US" sz="2000" dirty="0"/>
          </a:p>
        </p:txBody>
      </p:sp>
      <p:sp>
        <p:nvSpPr>
          <p:cNvPr id="6" name="Slide Number Placeholder 5">
            <a:extLst>
              <a:ext uri="{FF2B5EF4-FFF2-40B4-BE49-F238E27FC236}">
                <a16:creationId xmlns:a16="http://schemas.microsoft.com/office/drawing/2014/main" id="{849916C0-B28C-A206-01F2-188EE54ABD1A}"/>
              </a:ext>
            </a:extLst>
          </p:cNvPr>
          <p:cNvSpPr>
            <a:spLocks noGrp="1"/>
          </p:cNvSpPr>
          <p:nvPr>
            <p:ph type="sldNum" sz="quarter" idx="12"/>
          </p:nvPr>
        </p:nvSpPr>
        <p:spPr>
          <a:xfrm>
            <a:off x="11704320" y="6455664"/>
            <a:ext cx="448056" cy="365125"/>
          </a:xfrm>
        </p:spPr>
        <p:txBody>
          <a:bodyPr>
            <a:normAutofit/>
          </a:bodyPr>
          <a:lstStyle/>
          <a:p>
            <a:pPr>
              <a:spcAft>
                <a:spcPts val="600"/>
              </a:spcAft>
            </a:pPr>
            <a:fld id="{35470E4D-CFB8-FE4B-A9A4-B32541D0D757}" type="slidenum">
              <a:rPr lang="en-US" sz="1100">
                <a:solidFill>
                  <a:schemeClr val="tx1">
                    <a:lumMod val="50000"/>
                    <a:lumOff val="50000"/>
                  </a:schemeClr>
                </a:solidFill>
              </a:rPr>
              <a:pPr>
                <a:spcAft>
                  <a:spcPts val="600"/>
                </a:spcAft>
              </a:pPr>
              <a:t>13</a:t>
            </a:fld>
            <a:endParaRPr lang="en-US" sz="1100">
              <a:solidFill>
                <a:schemeClr val="tx1">
                  <a:lumMod val="50000"/>
                  <a:lumOff val="50000"/>
                </a:schemeClr>
              </a:solidFill>
            </a:endParaRPr>
          </a:p>
        </p:txBody>
      </p:sp>
    </p:spTree>
    <p:extLst>
      <p:ext uri="{BB962C8B-B14F-4D97-AF65-F5344CB8AC3E}">
        <p14:creationId xmlns:p14="http://schemas.microsoft.com/office/powerpoint/2010/main" val="18468147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3D6582-D45E-A7D8-20E3-18024FAB5D9B}"/>
              </a:ext>
            </a:extLst>
          </p:cNvPr>
          <p:cNvSpPr>
            <a:spLocks noGrp="1"/>
          </p:cNvSpPr>
          <p:nvPr>
            <p:ph type="title"/>
          </p:nvPr>
        </p:nvSpPr>
        <p:spPr>
          <a:xfrm>
            <a:off x="572493" y="238539"/>
            <a:ext cx="11018520" cy="1434415"/>
          </a:xfrm>
        </p:spPr>
        <p:txBody>
          <a:bodyPr anchor="b">
            <a:normAutofit fontScale="90000"/>
          </a:bodyPr>
          <a:lstStyle/>
          <a:p>
            <a:r>
              <a:rPr lang="en-GB" sz="5400" b="0" i="0" u="none" strike="noStrike" dirty="0">
                <a:solidFill>
                  <a:srgbClr val="000000"/>
                </a:solidFill>
                <a:effectLst/>
                <a:latin typeface="Helvetica" pitchFamily="2" charset="0"/>
              </a:rPr>
              <a:t>Canlyniadau </a:t>
            </a:r>
            <a:r>
              <a:rPr lang="en-GB" sz="5400" b="0" i="0" u="none" strike="noStrike" dirty="0" err="1">
                <a:solidFill>
                  <a:srgbClr val="000000"/>
                </a:solidFill>
                <a:effectLst/>
                <a:latin typeface="Helvetica" pitchFamily="2" charset="0"/>
              </a:rPr>
              <a:t>Dysgu</a:t>
            </a:r>
            <a:r>
              <a:rPr lang="en-GB" sz="5400" b="0" i="0" u="none" strike="noStrike" dirty="0">
                <a:solidFill>
                  <a:srgbClr val="000000"/>
                </a:solidFill>
                <a:effectLst/>
                <a:latin typeface="Helvetica" pitchFamily="2" charset="0"/>
              </a:rPr>
              <a:t> </a:t>
            </a:r>
            <a:r>
              <a:rPr lang="en-GB" sz="5400" b="0" i="0" u="none" strike="noStrike" dirty="0" err="1">
                <a:solidFill>
                  <a:srgbClr val="000000"/>
                </a:solidFill>
                <a:effectLst/>
                <a:latin typeface="Helvetica" pitchFamily="2" charset="0"/>
              </a:rPr>
              <a:t>Gofal</a:t>
            </a:r>
            <a:r>
              <a:rPr lang="en-GB" sz="5400" b="0" i="0" u="none" strike="noStrike" dirty="0">
                <a:solidFill>
                  <a:srgbClr val="000000"/>
                </a:solidFill>
                <a:effectLst/>
                <a:latin typeface="Helvetica" pitchFamily="2" charset="0"/>
              </a:rPr>
              <a:t> </a:t>
            </a:r>
            <a:r>
              <a:rPr lang="en-GB" sz="5400" b="0" i="0" u="none" strike="noStrike" dirty="0" err="1">
                <a:solidFill>
                  <a:srgbClr val="000000"/>
                </a:solidFill>
                <a:effectLst/>
                <a:latin typeface="Helvetica" pitchFamily="2" charset="0"/>
              </a:rPr>
              <a:t>Cymdeithasol</a:t>
            </a:r>
            <a:r>
              <a:rPr lang="en-GB" sz="5400" b="0" i="0" u="none" strike="noStrike" dirty="0">
                <a:solidFill>
                  <a:srgbClr val="000000"/>
                </a:solidFill>
                <a:effectLst/>
                <a:latin typeface="Helvetica" pitchFamily="2" charset="0"/>
              </a:rPr>
              <a:t> Cymru (GCC)</a:t>
            </a:r>
            <a:endParaRPr lang="en-US" sz="5400" dirty="0"/>
          </a:p>
        </p:txBody>
      </p:sp>
      <p:sp>
        <p:nvSpPr>
          <p:cNvPr id="2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4FF6DFF9-5433-7B82-301B-EF45E84BF67B}"/>
              </a:ext>
            </a:extLst>
          </p:cNvPr>
          <p:cNvSpPr>
            <a:spLocks noGrp="1"/>
          </p:cNvSpPr>
          <p:nvPr>
            <p:ph idx="1"/>
          </p:nvPr>
        </p:nvSpPr>
        <p:spPr>
          <a:xfrm>
            <a:off x="572493" y="2071316"/>
            <a:ext cx="6713552" cy="4119172"/>
          </a:xfrm>
        </p:spPr>
        <p:txBody>
          <a:bodyPr anchor="t">
            <a:noAutofit/>
          </a:bodyPr>
          <a:lstStyle/>
          <a:p>
            <a:r>
              <a:rPr lang="en-GB" sz="2400" b="0" i="0" u="none" strike="noStrike" dirty="0">
                <a:solidFill>
                  <a:srgbClr val="000000"/>
                </a:solidFill>
                <a:effectLst/>
                <a:latin typeface="Arial" panose="020B0604020202020204" pitchFamily="34" charset="0"/>
                <a:cs typeface="Arial" panose="020B0604020202020204" pitchFamily="34" charset="0"/>
              </a:rPr>
              <a:t>Mae </a:t>
            </a:r>
            <a:r>
              <a:rPr lang="en-GB" sz="2400" b="0" i="0" u="none" strike="noStrike" dirty="0" err="1">
                <a:solidFill>
                  <a:srgbClr val="000000"/>
                </a:solidFill>
                <a:effectLst/>
                <a:latin typeface="Arial" panose="020B0604020202020204" pitchFamily="34" charset="0"/>
                <a:cs typeface="Arial" panose="020B0604020202020204" pitchFamily="34" charset="0"/>
              </a:rPr>
              <a:t>pob</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tasg</a:t>
            </a:r>
            <a:r>
              <a:rPr lang="en-GB" sz="2400" b="0" i="0" u="none" strike="noStrike" dirty="0">
                <a:solidFill>
                  <a:srgbClr val="000000"/>
                </a:solidFill>
                <a:effectLst/>
                <a:latin typeface="Arial" panose="020B0604020202020204" pitchFamily="34" charset="0"/>
                <a:cs typeface="Arial" panose="020B0604020202020204" pitchFamily="34" charset="0"/>
              </a:rPr>
              <a:t> yn </a:t>
            </a:r>
            <a:r>
              <a:rPr lang="en-GB" sz="2400" b="0" i="0" u="none" strike="noStrike" dirty="0" err="1">
                <a:solidFill>
                  <a:srgbClr val="000000"/>
                </a:solidFill>
                <a:effectLst/>
                <a:latin typeface="Arial" panose="020B0604020202020204" pitchFamily="34" charset="0"/>
                <a:cs typeface="Arial" panose="020B0604020202020204" pitchFamily="34" charset="0"/>
              </a:rPr>
              <a:t>gofyn</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i</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ddysgwyr</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fodloni</a:t>
            </a:r>
            <a:r>
              <a:rPr lang="en-GB" sz="2400" b="0" i="0" u="none" strike="noStrike" dirty="0">
                <a:solidFill>
                  <a:srgbClr val="000000"/>
                </a:solidFill>
                <a:effectLst/>
                <a:latin typeface="Arial" panose="020B0604020202020204" pitchFamily="34" charset="0"/>
                <a:cs typeface="Arial" panose="020B0604020202020204" pitchFamily="34" charset="0"/>
              </a:rPr>
              <a:t> canlyniadau </a:t>
            </a:r>
            <a:r>
              <a:rPr lang="en-GB" sz="2400" b="0" i="0" u="none" strike="noStrike" dirty="0" err="1">
                <a:solidFill>
                  <a:srgbClr val="000000"/>
                </a:solidFill>
                <a:effectLst/>
                <a:latin typeface="Arial" panose="020B0604020202020204" pitchFamily="34" charset="0"/>
                <a:cs typeface="Arial" panose="020B0604020202020204" pitchFamily="34" charset="0"/>
              </a:rPr>
              <a:t>dysgu</a:t>
            </a:r>
            <a:r>
              <a:rPr lang="en-GB" sz="2400" b="0" i="0" u="none" strike="noStrike" dirty="0">
                <a:solidFill>
                  <a:srgbClr val="000000"/>
                </a:solidFill>
                <a:effectLst/>
                <a:latin typeface="Arial" panose="020B0604020202020204" pitchFamily="34" charset="0"/>
                <a:cs typeface="Arial" panose="020B0604020202020204" pitchFamily="34" charset="0"/>
              </a:rPr>
              <a:t> GCC </a:t>
            </a:r>
            <a:r>
              <a:rPr lang="en-GB" sz="2400" b="0" i="0" u="none" strike="noStrike" dirty="0" err="1">
                <a:solidFill>
                  <a:srgbClr val="000000"/>
                </a:solidFill>
                <a:effectLst/>
                <a:latin typeface="Arial" panose="020B0604020202020204" pitchFamily="34" charset="0"/>
                <a:cs typeface="Arial" panose="020B0604020202020204" pitchFamily="34" charset="0"/>
              </a:rPr>
              <a:t>sydd</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wedi'u</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pennu</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ar</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gyfer</a:t>
            </a:r>
            <a:r>
              <a:rPr lang="en-GB" sz="2400" b="0" i="0" u="none" strike="noStrike" dirty="0">
                <a:solidFill>
                  <a:srgbClr val="000000"/>
                </a:solidFill>
                <a:effectLst/>
                <a:latin typeface="Arial" panose="020B0604020202020204" pitchFamily="34" charset="0"/>
                <a:cs typeface="Arial" panose="020B0604020202020204" pitchFamily="34" charset="0"/>
              </a:rPr>
              <a:t> y </a:t>
            </a:r>
            <a:r>
              <a:rPr lang="en-GB" sz="2400" b="0" i="0" u="none" strike="noStrike" dirty="0" err="1">
                <a:solidFill>
                  <a:srgbClr val="000000"/>
                </a:solidFill>
                <a:effectLst/>
                <a:latin typeface="Arial" panose="020B0604020202020204" pitchFamily="34" charset="0"/>
                <a:cs typeface="Arial" panose="020B0604020202020204" pitchFamily="34" charset="0"/>
              </a:rPr>
              <a:t>dasg</a:t>
            </a:r>
            <a:r>
              <a:rPr lang="en-GB" sz="2400" dirty="0">
                <a:solidFill>
                  <a:srgbClr val="000000"/>
                </a:solidFill>
                <a:latin typeface="Arial" panose="020B0604020202020204" pitchFamily="34" charset="0"/>
                <a:cs typeface="Arial" panose="020B0604020202020204" pitchFamily="34" charset="0"/>
              </a:rPr>
              <a:t>.</a:t>
            </a:r>
          </a:p>
          <a:p>
            <a:r>
              <a:rPr lang="en-GB" sz="2400" dirty="0">
                <a:solidFill>
                  <a:srgbClr val="000000"/>
                </a:solidFill>
                <a:latin typeface="Arial" panose="020B0604020202020204" pitchFamily="34" charset="0"/>
                <a:cs typeface="Arial" panose="020B0604020202020204" pitchFamily="34" charset="0"/>
              </a:rPr>
              <a:t>Yn </a:t>
            </a:r>
            <a:r>
              <a:rPr lang="en-GB" sz="2400" dirty="0" err="1">
                <a:solidFill>
                  <a:srgbClr val="000000"/>
                </a:solidFill>
                <a:latin typeface="Arial" panose="020B0604020202020204" pitchFamily="34" charset="0"/>
                <a:cs typeface="Arial" panose="020B0604020202020204" pitchFamily="34" charset="0"/>
              </a:rPr>
              <a:t>ogystal</a:t>
            </a:r>
            <a:r>
              <a:rPr lang="en-GB" sz="2400" dirty="0">
                <a:solidFill>
                  <a:srgbClr val="000000"/>
                </a:solidFill>
                <a:latin typeface="Arial" panose="020B0604020202020204" pitchFamily="34" charset="0"/>
                <a:cs typeface="Arial" panose="020B0604020202020204" pitchFamily="34" charset="0"/>
              </a:rPr>
              <a:t>, </a:t>
            </a:r>
            <a:r>
              <a:rPr lang="en-GB" sz="2400" dirty="0" err="1">
                <a:solidFill>
                  <a:srgbClr val="000000"/>
                </a:solidFill>
                <a:latin typeface="Arial" panose="020B0604020202020204" pitchFamily="34" charset="0"/>
                <a:cs typeface="Arial" panose="020B0604020202020204" pitchFamily="34" charset="0"/>
              </a:rPr>
              <a:t>mae</a:t>
            </a:r>
            <a:r>
              <a:rPr lang="en-GB" sz="2400" dirty="0">
                <a:solidFill>
                  <a:srgbClr val="000000"/>
                </a:solidFill>
                <a:latin typeface="Arial" panose="020B0604020202020204" pitchFamily="34" charset="0"/>
                <a:cs typeface="Arial" panose="020B0604020202020204" pitchFamily="34" charset="0"/>
              </a:rPr>
              <a:t> </a:t>
            </a:r>
            <a:r>
              <a:rPr lang="en-GB" sz="2400" dirty="0" err="1">
                <a:solidFill>
                  <a:srgbClr val="000000"/>
                </a:solidFill>
                <a:latin typeface="Arial" panose="020B0604020202020204" pitchFamily="34" charset="0"/>
                <a:cs typeface="Arial" panose="020B0604020202020204" pitchFamily="34" charset="0"/>
              </a:rPr>
              <a:t>angen</a:t>
            </a:r>
            <a:r>
              <a:rPr lang="en-GB" sz="2400" dirty="0">
                <a:solidFill>
                  <a:srgbClr val="000000"/>
                </a:solidFill>
                <a:latin typeface="Arial" panose="020B0604020202020204" pitchFamily="34" charset="0"/>
                <a:cs typeface="Arial" panose="020B0604020202020204" pitchFamily="34" charset="0"/>
              </a:rPr>
              <a:t> </a:t>
            </a:r>
            <a:r>
              <a:rPr lang="en-GB" sz="2400" dirty="0" err="1">
                <a:solidFill>
                  <a:srgbClr val="000000"/>
                </a:solidFill>
                <a:latin typeface="Arial" panose="020B0604020202020204" pitchFamily="34" charset="0"/>
                <a:cs typeface="Arial" panose="020B0604020202020204" pitchFamily="34" charset="0"/>
              </a:rPr>
              <a:t>i</a:t>
            </a:r>
            <a:r>
              <a:rPr lang="en-GB" sz="2400" dirty="0">
                <a:solidFill>
                  <a:srgbClr val="000000"/>
                </a:solidFill>
                <a:latin typeface="Arial" panose="020B0604020202020204" pitchFamily="34" charset="0"/>
                <a:cs typeface="Arial" panose="020B0604020202020204" pitchFamily="34" charset="0"/>
              </a:rPr>
              <a:t> </a:t>
            </a:r>
            <a:r>
              <a:rPr lang="en-GB" sz="2400" dirty="0" err="1">
                <a:solidFill>
                  <a:srgbClr val="000000"/>
                </a:solidFill>
                <a:latin typeface="Arial" panose="020B0604020202020204" pitchFamily="34" charset="0"/>
                <a:cs typeface="Arial" panose="020B0604020202020204" pitchFamily="34" charset="0"/>
              </a:rPr>
              <a:t>ddysgwyr</a:t>
            </a:r>
            <a:r>
              <a:rPr lang="en-GB" sz="2400" dirty="0">
                <a:solidFill>
                  <a:srgbClr val="000000"/>
                </a:solidFill>
                <a:latin typeface="Arial" panose="020B0604020202020204" pitchFamily="34" charset="0"/>
                <a:cs typeface="Arial" panose="020B0604020202020204" pitchFamily="34" charset="0"/>
              </a:rPr>
              <a:t> </a:t>
            </a:r>
            <a:r>
              <a:rPr lang="en-GB" sz="2400" dirty="0" err="1">
                <a:solidFill>
                  <a:srgbClr val="000000"/>
                </a:solidFill>
                <a:latin typeface="Arial" panose="020B0604020202020204" pitchFamily="34" charset="0"/>
                <a:cs typeface="Arial" panose="020B0604020202020204" pitchFamily="34" charset="0"/>
              </a:rPr>
              <a:t>ateb</a:t>
            </a:r>
            <a:r>
              <a:rPr lang="en-GB" sz="2400" dirty="0">
                <a:solidFill>
                  <a:srgbClr val="000000"/>
                </a:solidFill>
                <a:latin typeface="Arial" panose="020B0604020202020204" pitchFamily="34" charset="0"/>
                <a:cs typeface="Arial" panose="020B0604020202020204" pitchFamily="34" charset="0"/>
              </a:rPr>
              <a:t> </a:t>
            </a:r>
            <a:r>
              <a:rPr lang="en-GB" sz="2400" dirty="0" err="1">
                <a:solidFill>
                  <a:srgbClr val="000000"/>
                </a:solidFill>
                <a:latin typeface="Arial" panose="020B0604020202020204" pitchFamily="34" charset="0"/>
                <a:cs typeface="Arial" panose="020B0604020202020204" pitchFamily="34" charset="0"/>
              </a:rPr>
              <a:t>pob</a:t>
            </a:r>
            <a:r>
              <a:rPr lang="en-GB" sz="2400" dirty="0">
                <a:solidFill>
                  <a:srgbClr val="000000"/>
                </a:solidFill>
                <a:latin typeface="Arial" panose="020B0604020202020204" pitchFamily="34" charset="0"/>
                <a:cs typeface="Arial" panose="020B0604020202020204" pitchFamily="34" charset="0"/>
              </a:rPr>
              <a:t> </a:t>
            </a:r>
            <a:r>
              <a:rPr lang="en-GB" sz="2400" dirty="0" err="1">
                <a:solidFill>
                  <a:srgbClr val="000000"/>
                </a:solidFill>
                <a:latin typeface="Arial" panose="020B0604020202020204" pitchFamily="34" charset="0"/>
                <a:cs typeface="Arial" panose="020B0604020202020204" pitchFamily="34" charset="0"/>
              </a:rPr>
              <a:t>agwedd</a:t>
            </a:r>
            <a:r>
              <a:rPr lang="en-GB" sz="2400" dirty="0">
                <a:solidFill>
                  <a:srgbClr val="000000"/>
                </a:solidFill>
                <a:latin typeface="Arial" panose="020B0604020202020204" pitchFamily="34" charset="0"/>
                <a:cs typeface="Arial" panose="020B0604020202020204" pitchFamily="34" charset="0"/>
              </a:rPr>
              <a:t> </a:t>
            </a:r>
            <a:r>
              <a:rPr lang="en-GB" sz="2400" dirty="0" err="1">
                <a:solidFill>
                  <a:srgbClr val="000000"/>
                </a:solidFill>
                <a:latin typeface="Arial" panose="020B0604020202020204" pitchFamily="34" charset="0"/>
                <a:cs typeface="Arial" panose="020B0604020202020204" pitchFamily="34" charset="0"/>
              </a:rPr>
              <a:t>o'r</a:t>
            </a:r>
            <a:r>
              <a:rPr lang="en-GB" sz="2400" dirty="0">
                <a:solidFill>
                  <a:srgbClr val="000000"/>
                </a:solidFill>
                <a:latin typeface="Arial" panose="020B0604020202020204" pitchFamily="34" charset="0"/>
                <a:cs typeface="Arial" panose="020B0604020202020204" pitchFamily="34" charset="0"/>
              </a:rPr>
              <a:t> </a:t>
            </a:r>
            <a:r>
              <a:rPr lang="en-GB" sz="2400" dirty="0" err="1">
                <a:solidFill>
                  <a:srgbClr val="000000"/>
                </a:solidFill>
                <a:latin typeface="Arial" panose="020B0604020202020204" pitchFamily="34" charset="0"/>
                <a:cs typeface="Arial" panose="020B0604020202020204" pitchFamily="34" charset="0"/>
              </a:rPr>
              <a:t>cwestiwn</a:t>
            </a:r>
            <a:r>
              <a:rPr lang="en-GB" sz="2400" dirty="0">
                <a:solidFill>
                  <a:srgbClr val="000000"/>
                </a:solidFill>
                <a:latin typeface="Arial" panose="020B0604020202020204" pitchFamily="34" charset="0"/>
                <a:cs typeface="Arial" panose="020B0604020202020204" pitchFamily="34" charset="0"/>
              </a:rPr>
              <a:t> gan </a:t>
            </a:r>
            <a:r>
              <a:rPr lang="en-GB" sz="2400" dirty="0" err="1">
                <a:solidFill>
                  <a:srgbClr val="000000"/>
                </a:solidFill>
                <a:latin typeface="Arial" panose="020B0604020202020204" pitchFamily="34" charset="0"/>
                <a:cs typeface="Arial" panose="020B0604020202020204" pitchFamily="34" charset="0"/>
              </a:rPr>
              <a:t>gwrdd</a:t>
            </a:r>
            <a:r>
              <a:rPr lang="en-GB" sz="2400" dirty="0">
                <a:solidFill>
                  <a:srgbClr val="000000"/>
                </a:solidFill>
                <a:latin typeface="Arial" panose="020B0604020202020204" pitchFamily="34" charset="0"/>
                <a:cs typeface="Arial" panose="020B0604020202020204" pitchFamily="34" charset="0"/>
              </a:rPr>
              <a:t> </a:t>
            </a:r>
            <a:r>
              <a:rPr lang="en-GB" sz="2400" dirty="0" err="1">
                <a:solidFill>
                  <a:srgbClr val="000000"/>
                </a:solidFill>
                <a:latin typeface="Arial" panose="020B0604020202020204" pitchFamily="34" charset="0"/>
                <a:cs typeface="Arial" panose="020B0604020202020204" pitchFamily="34" charset="0"/>
              </a:rPr>
              <a:t>â'r</a:t>
            </a:r>
            <a:r>
              <a:rPr lang="en-GB" sz="2400" dirty="0">
                <a:solidFill>
                  <a:srgbClr val="000000"/>
                </a:solidFill>
                <a:latin typeface="Arial" panose="020B0604020202020204" pitchFamily="34" charset="0"/>
                <a:cs typeface="Arial" panose="020B0604020202020204" pitchFamily="34" charset="0"/>
              </a:rPr>
              <a:t> </a:t>
            </a:r>
            <a:r>
              <a:rPr lang="en-GB" sz="2400" dirty="0" err="1">
                <a:solidFill>
                  <a:srgbClr val="000000"/>
                </a:solidFill>
                <a:latin typeface="Arial" panose="020B0604020202020204" pitchFamily="34" charset="0"/>
                <a:cs typeface="Arial" panose="020B0604020202020204" pitchFamily="34" charset="0"/>
              </a:rPr>
              <a:t>meini</a:t>
            </a:r>
            <a:r>
              <a:rPr lang="en-GB" sz="2400" dirty="0">
                <a:solidFill>
                  <a:srgbClr val="000000"/>
                </a:solidFill>
                <a:latin typeface="Arial" panose="020B0604020202020204" pitchFamily="34" charset="0"/>
                <a:cs typeface="Arial" panose="020B0604020202020204" pitchFamily="34" charset="0"/>
              </a:rPr>
              <a:t> </a:t>
            </a:r>
            <a:r>
              <a:rPr lang="en-GB" sz="2400" dirty="0" err="1">
                <a:solidFill>
                  <a:srgbClr val="000000"/>
                </a:solidFill>
                <a:latin typeface="Arial" panose="020B0604020202020204" pitchFamily="34" charset="0"/>
                <a:cs typeface="Arial" panose="020B0604020202020204" pitchFamily="34" charset="0"/>
              </a:rPr>
              <a:t>prawf</a:t>
            </a:r>
            <a:r>
              <a:rPr lang="en-GB" sz="2400" dirty="0">
                <a:solidFill>
                  <a:srgbClr val="000000"/>
                </a:solidFill>
                <a:latin typeface="Arial" panose="020B0604020202020204" pitchFamily="34" charset="0"/>
                <a:cs typeface="Arial" panose="020B0604020202020204" pitchFamily="34" charset="0"/>
              </a:rPr>
              <a:t> </a:t>
            </a:r>
            <a:r>
              <a:rPr lang="en-GB" sz="2400" dirty="0" err="1">
                <a:solidFill>
                  <a:srgbClr val="000000"/>
                </a:solidFill>
                <a:latin typeface="Arial" panose="020B0604020202020204" pitchFamily="34" charset="0"/>
                <a:cs typeface="Arial" panose="020B0604020202020204" pitchFamily="34" charset="0"/>
              </a:rPr>
              <a:t>marcio</a:t>
            </a:r>
            <a:r>
              <a:rPr lang="en-GB" sz="2400" dirty="0">
                <a:solidFill>
                  <a:srgbClr val="000000"/>
                </a:solidFill>
                <a:latin typeface="Arial" panose="020B0604020202020204" pitchFamily="34" charset="0"/>
                <a:cs typeface="Arial" panose="020B0604020202020204" pitchFamily="34" charset="0"/>
              </a:rPr>
              <a:t>. </a:t>
            </a:r>
          </a:p>
          <a:p>
            <a:r>
              <a:rPr lang="en-GB" sz="2400" dirty="0">
                <a:solidFill>
                  <a:srgbClr val="000000"/>
                </a:solidFill>
                <a:latin typeface="Arial" panose="020B0604020202020204" pitchFamily="34" charset="0"/>
                <a:cs typeface="Arial" panose="020B0604020202020204" pitchFamily="34" charset="0"/>
              </a:rPr>
              <a:t>B</a:t>
            </a:r>
            <a:r>
              <a:rPr lang="en-GB" sz="2400" b="0" i="0" u="none" strike="noStrike" dirty="0">
                <a:solidFill>
                  <a:srgbClr val="000000"/>
                </a:solidFill>
                <a:effectLst/>
                <a:latin typeface="Arial" panose="020B0604020202020204" pitchFamily="34" charset="0"/>
                <a:cs typeface="Arial" panose="020B0604020202020204" pitchFamily="34" charset="0"/>
              </a:rPr>
              <a:t>yddwn yn </a:t>
            </a:r>
            <a:r>
              <a:rPr lang="en-GB" sz="2400" b="0" i="0" u="none" strike="noStrike" dirty="0" err="1">
                <a:solidFill>
                  <a:srgbClr val="000000"/>
                </a:solidFill>
                <a:effectLst/>
                <a:latin typeface="Arial" panose="020B0604020202020204" pitchFamily="34" charset="0"/>
                <a:cs typeface="Arial" panose="020B0604020202020204" pitchFamily="34" charset="0"/>
              </a:rPr>
              <a:t>ystyried</a:t>
            </a:r>
            <a:r>
              <a:rPr lang="en-GB" sz="2400" b="0" i="0" u="none" strike="noStrike" dirty="0">
                <a:solidFill>
                  <a:srgbClr val="000000"/>
                </a:solidFill>
                <a:effectLst/>
                <a:latin typeface="Arial" panose="020B0604020202020204" pitchFamily="34" charset="0"/>
                <a:cs typeface="Arial" panose="020B0604020202020204" pitchFamily="34" charset="0"/>
              </a:rPr>
              <a:t> y </a:t>
            </a:r>
            <a:r>
              <a:rPr lang="en-GB" sz="2400" b="0" i="0" u="none" strike="noStrike" dirty="0" err="1">
                <a:solidFill>
                  <a:srgbClr val="000000"/>
                </a:solidFill>
                <a:effectLst/>
                <a:latin typeface="Arial" panose="020B0604020202020204" pitchFamily="34" charset="0"/>
                <a:cs typeface="Arial" panose="020B0604020202020204" pitchFamily="34" charset="0"/>
              </a:rPr>
              <a:t>canlyniadau</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dysgu</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penodol</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ar</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gyfer</a:t>
            </a:r>
            <a:r>
              <a:rPr lang="en-GB" sz="2400" b="0" i="0" u="none" strike="noStrike" dirty="0">
                <a:solidFill>
                  <a:srgbClr val="000000"/>
                </a:solidFill>
                <a:effectLst/>
                <a:latin typeface="Arial" panose="020B0604020202020204" pitchFamily="34" charset="0"/>
                <a:cs typeface="Arial" panose="020B0604020202020204" pitchFamily="34" charset="0"/>
              </a:rPr>
              <a:t> Tasg 1 Rhan A, a </a:t>
            </a:r>
            <a:r>
              <a:rPr lang="en-GB" sz="2400" b="0" i="0" u="none" strike="noStrike" dirty="0" err="1">
                <a:solidFill>
                  <a:srgbClr val="000000"/>
                </a:solidFill>
                <a:effectLst/>
                <a:latin typeface="Arial" panose="020B0604020202020204" pitchFamily="34" charset="0"/>
                <a:cs typeface="Arial" panose="020B0604020202020204" pitchFamily="34" charset="0"/>
              </a:rPr>
              <a:t>edrych</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ar</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sut</a:t>
            </a:r>
            <a:r>
              <a:rPr lang="en-GB" sz="2400" b="0" i="0" u="none" strike="noStrike" dirty="0">
                <a:solidFill>
                  <a:srgbClr val="000000"/>
                </a:solidFill>
                <a:effectLst/>
                <a:latin typeface="Arial" panose="020B0604020202020204" pitchFamily="34" charset="0"/>
                <a:cs typeface="Arial" panose="020B0604020202020204" pitchFamily="34" charset="0"/>
              </a:rPr>
              <a:t> y gallant </a:t>
            </a:r>
            <a:r>
              <a:rPr lang="en-GB" sz="2400" b="0" i="0" u="none" strike="noStrike" dirty="0" err="1">
                <a:solidFill>
                  <a:srgbClr val="000000"/>
                </a:solidFill>
                <a:effectLst/>
                <a:latin typeface="Arial" panose="020B0604020202020204" pitchFamily="34" charset="0"/>
                <a:cs typeface="Arial" panose="020B0604020202020204" pitchFamily="34" charset="0"/>
              </a:rPr>
              <a:t>gyflawni'r</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canlyniadau</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hyn</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wrth</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ysgrifennu'r</a:t>
            </a:r>
            <a:r>
              <a:rPr lang="en-GB" sz="2400" b="0" i="0" u="none" strike="noStrike" dirty="0">
                <a:solidFill>
                  <a:srgbClr val="000000"/>
                </a:solidFill>
                <a:effectLst/>
                <a:latin typeface="Arial" panose="020B0604020202020204" pitchFamily="34" charset="0"/>
                <a:cs typeface="Arial" panose="020B0604020202020204" pitchFamily="34" charset="0"/>
              </a:rPr>
              <a:t> </a:t>
            </a:r>
            <a:r>
              <a:rPr lang="en-GB" sz="2400" b="0" i="0" u="none" strike="noStrike" dirty="0" err="1">
                <a:solidFill>
                  <a:srgbClr val="000000"/>
                </a:solidFill>
                <a:effectLst/>
                <a:latin typeface="Arial" panose="020B0604020202020204" pitchFamily="34" charset="0"/>
                <a:cs typeface="Arial" panose="020B0604020202020204" pitchFamily="34" charset="0"/>
              </a:rPr>
              <a:t>dasg</a:t>
            </a:r>
            <a:r>
              <a:rPr lang="en-GB" sz="2400" b="0" i="0" u="none" strike="noStrike" dirty="0">
                <a:solidFill>
                  <a:srgbClr val="000000"/>
                </a:solidFill>
                <a:effectLst/>
                <a:latin typeface="Arial" panose="020B0604020202020204" pitchFamily="34" charset="0"/>
                <a:cs typeface="Arial" panose="020B0604020202020204" pitchFamily="34" charset="0"/>
              </a:rPr>
              <a:t> yn y </a:t>
            </a:r>
            <a:r>
              <a:rPr lang="en-GB" sz="2400" b="0" i="0" u="none" strike="noStrike" dirty="0" err="1">
                <a:solidFill>
                  <a:srgbClr val="000000"/>
                </a:solidFill>
                <a:effectLst/>
                <a:latin typeface="Arial" panose="020B0604020202020204" pitchFamily="34" charset="0"/>
                <a:cs typeface="Arial" panose="020B0604020202020204" pitchFamily="34" charset="0"/>
              </a:rPr>
              <a:t>portffolio</a:t>
            </a:r>
            <a:r>
              <a:rPr lang="en-GB" sz="2400" b="0" i="0" u="none" strike="noStrike" dirty="0">
                <a:solidFill>
                  <a:srgbClr val="000000"/>
                </a:solidFill>
                <a:effectLst/>
                <a:latin typeface="Arial" panose="020B0604020202020204" pitchFamily="34" charset="0"/>
                <a:cs typeface="Arial" panose="020B0604020202020204" pitchFamily="34" charset="0"/>
              </a:rPr>
              <a:t>.</a:t>
            </a:r>
          </a:p>
        </p:txBody>
      </p:sp>
      <p:pic>
        <p:nvPicPr>
          <p:cNvPr id="19" name="Picture 18" descr="A group of people sitting around a table with a paper&#10;&#10;Description automatically generated">
            <a:extLst>
              <a:ext uri="{FF2B5EF4-FFF2-40B4-BE49-F238E27FC236}">
                <a16:creationId xmlns:a16="http://schemas.microsoft.com/office/drawing/2014/main" id="{D13CC898-35BE-0174-979C-D92919B342AC}"/>
              </a:ext>
            </a:extLst>
          </p:cNvPr>
          <p:cNvPicPr>
            <a:picLocks noChangeAspect="1"/>
          </p:cNvPicPr>
          <p:nvPr/>
        </p:nvPicPr>
        <p:blipFill rotWithShape="1">
          <a:blip r:embed="rId3"/>
          <a:srcRect l="25055" r="20830" b="2"/>
          <a:stretch/>
        </p:blipFill>
        <p:spPr>
          <a:xfrm>
            <a:off x="7675658" y="2093976"/>
            <a:ext cx="3941064" cy="4096512"/>
          </a:xfrm>
          <a:prstGeom prst="rect">
            <a:avLst/>
          </a:prstGeom>
        </p:spPr>
      </p:pic>
      <p:sp>
        <p:nvSpPr>
          <p:cNvPr id="5" name="Footer Placeholder 4">
            <a:extLst>
              <a:ext uri="{FF2B5EF4-FFF2-40B4-BE49-F238E27FC236}">
                <a16:creationId xmlns:a16="http://schemas.microsoft.com/office/drawing/2014/main" id="{39B58DFB-6BAE-3BD1-C0A3-9B9DDBA302FB}"/>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dirty="0"/>
              <a:t>PORTH AGORED Consolidation of Social Work Practice</a:t>
            </a:r>
          </a:p>
        </p:txBody>
      </p:sp>
      <p:sp>
        <p:nvSpPr>
          <p:cNvPr id="6" name="Slide Number Placeholder 5">
            <a:extLst>
              <a:ext uri="{FF2B5EF4-FFF2-40B4-BE49-F238E27FC236}">
                <a16:creationId xmlns:a16="http://schemas.microsoft.com/office/drawing/2014/main" id="{147594A5-3428-A4CC-85A9-C9D7F1B10A73}"/>
              </a:ext>
            </a:extLst>
          </p:cNvPr>
          <p:cNvSpPr>
            <a:spLocks noGrp="1"/>
          </p:cNvSpPr>
          <p:nvPr>
            <p:ph type="sldNum" sz="quarter" idx="12"/>
          </p:nvPr>
        </p:nvSpPr>
        <p:spPr>
          <a:xfrm>
            <a:off x="8610600" y="6356350"/>
            <a:ext cx="2743200" cy="365125"/>
          </a:xfrm>
        </p:spPr>
        <p:txBody>
          <a:bodyPr>
            <a:normAutofit/>
          </a:bodyPr>
          <a:lstStyle/>
          <a:p>
            <a:pPr>
              <a:spcAft>
                <a:spcPts val="600"/>
              </a:spcAft>
            </a:pPr>
            <a:fld id="{35470E4D-CFB8-FE4B-A9A4-B32541D0D757}" type="slidenum">
              <a:rPr lang="en-US"/>
              <a:pPr>
                <a:spcAft>
                  <a:spcPts val="600"/>
                </a:spcAft>
              </a:pPr>
              <a:t>14</a:t>
            </a:fld>
            <a:endParaRPr lang="en-US" dirty="0"/>
          </a:p>
        </p:txBody>
      </p:sp>
    </p:spTree>
    <p:extLst>
      <p:ext uri="{BB962C8B-B14F-4D97-AF65-F5344CB8AC3E}">
        <p14:creationId xmlns:p14="http://schemas.microsoft.com/office/powerpoint/2010/main" val="22414794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descr="EI.png"/>
          <p:cNvPicPr>
            <a:picLocks noGrp="1" noChangeAspect="1"/>
          </p:cNvPicPr>
          <p:nvPr>
            <p:ph sz="half" idx="1"/>
          </p:nvPr>
        </p:nvPicPr>
        <p:blipFill>
          <a:blip r:embed="rId3" cstate="print"/>
          <a:stretch>
            <a:fillRect/>
          </a:stretch>
        </p:blipFill>
        <p:spPr>
          <a:xfrm>
            <a:off x="179882" y="1635920"/>
            <a:ext cx="5471410" cy="4240530"/>
          </a:xfrm>
          <a:prstGeom prst="rect">
            <a:avLst/>
          </a:prstGeom>
          <a:noFill/>
        </p:spPr>
      </p:pic>
      <p:sp>
        <p:nvSpPr>
          <p:cNvPr id="10" name="Content Placeholder 9"/>
          <p:cNvSpPr>
            <a:spLocks noGrp="1"/>
          </p:cNvSpPr>
          <p:nvPr>
            <p:ph sz="half" idx="2"/>
          </p:nvPr>
        </p:nvSpPr>
        <p:spPr>
          <a:xfrm>
            <a:off x="5533901" y="1243689"/>
            <a:ext cx="6377050" cy="5559661"/>
          </a:xfrm>
        </p:spPr>
        <p:txBody>
          <a:bodyPr wrap="square" anchor="t">
            <a:normAutofit/>
          </a:bodyPr>
          <a:lstStyle/>
          <a:p>
            <a:pPr marL="0" indent="0">
              <a:lnSpc>
                <a:spcPct val="90000"/>
              </a:lnSpc>
              <a:buNone/>
            </a:pPr>
            <a:r>
              <a:rPr lang="en-GB" sz="2000" dirty="0"/>
              <a:t>“</a:t>
            </a:r>
            <a:r>
              <a:rPr lang="en-GB" sz="2400" dirty="0"/>
              <a:t>A form of social intelligence that involves the ability to monitor one’s own and others’ feelings and emotions, to discriminate among them, and to use this information to guide one’s own thinking and action”</a:t>
            </a:r>
          </a:p>
          <a:p>
            <a:pPr marL="0" indent="0">
              <a:lnSpc>
                <a:spcPct val="90000"/>
              </a:lnSpc>
              <a:buNone/>
            </a:pPr>
            <a:r>
              <a:rPr lang="en-GB" sz="2400" dirty="0"/>
              <a:t>Gan gynnwys:</a:t>
            </a:r>
          </a:p>
          <a:p>
            <a:r>
              <a:rPr lang="en-GB" sz="2400" dirty="0"/>
              <a:t>canfyddiad o emosiwn </a:t>
            </a:r>
          </a:p>
          <a:p>
            <a:r>
              <a:rPr lang="en-GB" sz="2400" dirty="0"/>
              <a:t>y gallu i resymu gan ddefnyddio emosiynau</a:t>
            </a:r>
          </a:p>
          <a:p>
            <a:r>
              <a:rPr lang="en-GB" sz="2400" dirty="0"/>
              <a:t>y gallu i ddeall emosiwn</a:t>
            </a:r>
          </a:p>
          <a:p>
            <a:r>
              <a:rPr lang="en-GB" sz="2400" dirty="0"/>
              <a:t>y gallu i reoli emosiynau </a:t>
            </a:r>
          </a:p>
          <a:p>
            <a:pPr marL="0" indent="0">
              <a:lnSpc>
                <a:spcPct val="90000"/>
              </a:lnSpc>
              <a:buNone/>
            </a:pPr>
            <a:endParaRPr lang="en-GB" sz="2400" dirty="0"/>
          </a:p>
          <a:p>
            <a:pPr marL="0" indent="0">
              <a:lnSpc>
                <a:spcPct val="90000"/>
              </a:lnSpc>
              <a:buNone/>
            </a:pPr>
            <a:r>
              <a:rPr lang="en-GB" sz="2400" dirty="0"/>
              <a:t>Salovey a Mayer 1990</a:t>
            </a:r>
          </a:p>
        </p:txBody>
      </p:sp>
      <p:sp>
        <p:nvSpPr>
          <p:cNvPr id="2" name="Text Placeholder 1">
            <a:extLst>
              <a:ext uri="{FF2B5EF4-FFF2-40B4-BE49-F238E27FC236}">
                <a16:creationId xmlns:a16="http://schemas.microsoft.com/office/drawing/2014/main" id="{27C003C5-8033-49CF-96C0-2605942D2D69}"/>
              </a:ext>
            </a:extLst>
          </p:cNvPr>
          <p:cNvSpPr>
            <a:spLocks noGrp="1"/>
          </p:cNvSpPr>
          <p:nvPr>
            <p:ph type="title"/>
          </p:nvPr>
        </p:nvSpPr>
        <p:spPr>
          <a:xfrm>
            <a:off x="393492" y="108304"/>
            <a:ext cx="10515600" cy="1325563"/>
          </a:xfrm>
        </p:spPr>
        <p:txBody>
          <a:bodyPr anchor="ctr">
            <a:normAutofit/>
          </a:bodyPr>
          <a:lstStyle/>
          <a:p>
            <a:r>
              <a:rPr lang="en-GB" b="1" dirty="0"/>
              <a:t>Deallusrwydd Emosiynol</a:t>
            </a:r>
          </a:p>
        </p:txBody>
      </p:sp>
      <p:sp>
        <p:nvSpPr>
          <p:cNvPr id="6" name="Slide Number Placeholder 5"/>
          <p:cNvSpPr>
            <a:spLocks noGrp="1"/>
          </p:cNvSpPr>
          <p:nvPr>
            <p:ph type="sldNum" sz="quarter" idx="12"/>
          </p:nvPr>
        </p:nvSpPr>
        <p:spPr/>
        <p:txBody>
          <a:bodyPr wrap="square" anchor="b">
            <a:normAutofit/>
          </a:bodyPr>
          <a:lstStyle/>
          <a:p>
            <a:pPr>
              <a:spcAft>
                <a:spcPts val="600"/>
              </a:spcAft>
            </a:pPr>
            <a:fld id="{1E2FB795-8CD3-4813-9C65-0932CECE18E1}" type="slidenum">
              <a:rPr lang="en-GB" b="1"/>
              <a:pPr>
                <a:spcAft>
                  <a:spcPts val="600"/>
                </a:spcAft>
              </a:pPr>
              <a:t>15</a:t>
            </a:fld>
            <a:endParaRPr lang="en-GB" b="1" dirty="0"/>
          </a:p>
        </p:txBody>
      </p:sp>
      <p:sp>
        <p:nvSpPr>
          <p:cNvPr id="3" name="Footer Placeholder 2">
            <a:extLst>
              <a:ext uri="{FF2B5EF4-FFF2-40B4-BE49-F238E27FC236}">
                <a16:creationId xmlns:a16="http://schemas.microsoft.com/office/drawing/2014/main" id="{CF64E584-D764-364A-19F8-132772002203}"/>
              </a:ext>
            </a:extLst>
          </p:cNvPr>
          <p:cNvSpPr>
            <a:spLocks noGrp="1"/>
          </p:cNvSpPr>
          <p:nvPr>
            <p:ph type="ftr" sz="quarter" idx="11"/>
          </p:nvPr>
        </p:nvSpPr>
        <p:spPr/>
        <p:txBody>
          <a:bodyPr/>
          <a:lstStyle/>
          <a:p>
            <a:r>
              <a:rPr lang="en-US" dirty="0"/>
              <a:t>PORTH AGORED Consolidation of Social Work Practice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0EE3777-9E61-904D-94F2-ECB77BFA442D}"/>
              </a:ext>
            </a:extLst>
          </p:cNvPr>
          <p:cNvSpPr>
            <a:spLocks noGrp="1"/>
          </p:cNvSpPr>
          <p:nvPr>
            <p:ph type="title"/>
          </p:nvPr>
        </p:nvSpPr>
        <p:spPr>
          <a:xfrm>
            <a:off x="609600" y="273050"/>
            <a:ext cx="10972800" cy="1143000"/>
          </a:xfrm>
        </p:spPr>
        <p:txBody>
          <a:bodyPr anchor="ctr">
            <a:normAutofit/>
          </a:bodyPr>
          <a:lstStyle/>
          <a:p>
            <a:pPr>
              <a:lnSpc>
                <a:spcPct val="90000"/>
              </a:lnSpc>
            </a:pPr>
            <a:br>
              <a:rPr lang="en-GB" sz="3500" dirty="0"/>
            </a:br>
            <a:endParaRPr lang="en-US" sz="3500" dirty="0"/>
          </a:p>
        </p:txBody>
      </p:sp>
      <p:pic>
        <p:nvPicPr>
          <p:cNvPr id="12" name="Picture 11" descr="Logo&#10;&#10;Description automatically generated">
            <a:extLst>
              <a:ext uri="{FF2B5EF4-FFF2-40B4-BE49-F238E27FC236}">
                <a16:creationId xmlns:a16="http://schemas.microsoft.com/office/drawing/2014/main" id="{1017878E-847D-D857-E904-584A25BBA924}"/>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077" r="8784" b="1"/>
          <a:stretch/>
        </p:blipFill>
        <p:spPr>
          <a:xfrm>
            <a:off x="266700" y="1623911"/>
            <a:ext cx="4385979" cy="3209348"/>
          </a:xfrm>
          <a:prstGeom prst="rect">
            <a:avLst/>
          </a:prstGeom>
          <a:noFill/>
          <a:ln>
            <a:noFill/>
            <a:prstDash val="sysDash"/>
            <a:miter lim="800000"/>
          </a:ln>
        </p:spPr>
      </p:pic>
      <p:sp>
        <p:nvSpPr>
          <p:cNvPr id="2" name="Content Placeholder 1">
            <a:extLst>
              <a:ext uri="{FF2B5EF4-FFF2-40B4-BE49-F238E27FC236}">
                <a16:creationId xmlns:a16="http://schemas.microsoft.com/office/drawing/2014/main" id="{8EBB93A0-0C7D-DA4C-8C1F-92BB93D72573}"/>
              </a:ext>
            </a:extLst>
          </p:cNvPr>
          <p:cNvSpPr>
            <a:spLocks noGrp="1"/>
          </p:cNvSpPr>
          <p:nvPr>
            <p:ph sz="quarter" idx="4"/>
          </p:nvPr>
        </p:nvSpPr>
        <p:spPr>
          <a:xfrm>
            <a:off x="4784271" y="538842"/>
            <a:ext cx="6798129" cy="6235021"/>
          </a:xfrm>
        </p:spPr>
        <p:txBody>
          <a:bodyPr wrap="square" anchor="t">
            <a:normAutofit/>
          </a:bodyPr>
          <a:lstStyle/>
          <a:p>
            <a:pPr>
              <a:lnSpc>
                <a:spcPct val="90000"/>
              </a:lnSpc>
              <a:spcAft>
                <a:spcPts val="600"/>
              </a:spcAft>
              <a:buFont typeface="Wingdings" pitchFamily="2" charset="2"/>
              <a:buNone/>
            </a:pPr>
            <a:r>
              <a:rPr lang="en-GB" b="1" dirty="0"/>
              <a:t>Ymarfer</a:t>
            </a:r>
            <a:r>
              <a:rPr lang="en-GB" sz="2800" b="1" dirty="0"/>
              <a:t> 3 – </a:t>
            </a:r>
            <a:r>
              <a:rPr lang="en-GB" b="1" dirty="0"/>
              <a:t>Deallusrwydd Emosiynol</a:t>
            </a:r>
            <a:endParaRPr lang="en-GB" sz="2800" dirty="0"/>
          </a:p>
          <a:p>
            <a:pPr>
              <a:lnSpc>
                <a:spcPct val="90000"/>
              </a:lnSpc>
              <a:spcAft>
                <a:spcPts val="600"/>
              </a:spcAft>
            </a:pPr>
            <a:r>
              <a:rPr lang="en-US" dirty="0"/>
              <a:t>Pam rydych chi’n meddwl ei fod yn bwysig i adnabod eich emosiynau mewn perthynas â'ch gwaith? </a:t>
            </a:r>
          </a:p>
          <a:p>
            <a:pPr>
              <a:lnSpc>
                <a:spcPct val="90000"/>
              </a:lnSpc>
              <a:spcAft>
                <a:spcPts val="600"/>
              </a:spcAft>
            </a:pPr>
            <a:r>
              <a:rPr lang="en-US" dirty="0"/>
              <a:t>Efallai eich bod am ystyried beth allai fynd o'i le, yr effaith bosibl a’r canlyniadau i unigolion yr ydym yn gweithio â hwy, a'r effaith ar wneud penderfyniadau proffesiynol?</a:t>
            </a:r>
          </a:p>
          <a:p>
            <a:pPr>
              <a:lnSpc>
                <a:spcPct val="90000"/>
              </a:lnSpc>
              <a:spcAft>
                <a:spcPts val="600"/>
              </a:spcAft>
            </a:pPr>
            <a:endParaRPr lang="en-US" sz="1700" dirty="0"/>
          </a:p>
        </p:txBody>
      </p:sp>
      <p:sp>
        <p:nvSpPr>
          <p:cNvPr id="4" name="Slide Number Placeholder 3">
            <a:extLst>
              <a:ext uri="{FF2B5EF4-FFF2-40B4-BE49-F238E27FC236}">
                <a16:creationId xmlns:a16="http://schemas.microsoft.com/office/drawing/2014/main" id="{448785BD-C070-DB4A-AA76-21AC4D25EAFA}"/>
              </a:ext>
            </a:extLst>
          </p:cNvPr>
          <p:cNvSpPr>
            <a:spLocks noGrp="1"/>
          </p:cNvSpPr>
          <p:nvPr>
            <p:ph type="sldNum" sz="quarter" idx="12"/>
          </p:nvPr>
        </p:nvSpPr>
        <p:spPr>
          <a:xfrm>
            <a:off x="11529484" y="6408739"/>
            <a:ext cx="488949" cy="365125"/>
          </a:xfrm>
        </p:spPr>
        <p:txBody>
          <a:bodyPr wrap="square" anchor="b">
            <a:normAutofit/>
          </a:bodyPr>
          <a:lstStyle/>
          <a:p>
            <a:pPr>
              <a:spcAft>
                <a:spcPts val="600"/>
              </a:spcAft>
              <a:defRPr/>
            </a:pPr>
            <a:fld id="{7774C298-7B0E-45D6-A1A1-14F34D0A5FD3}" type="slidenum">
              <a:rPr lang="en-GB" altLang="en-US" smtClean="0"/>
              <a:pPr>
                <a:spcAft>
                  <a:spcPts val="600"/>
                </a:spcAft>
                <a:defRPr/>
              </a:pPr>
              <a:t>16</a:t>
            </a:fld>
            <a:endParaRPr lang="en-GB" altLang="en-US" dirty="0"/>
          </a:p>
        </p:txBody>
      </p:sp>
      <p:sp>
        <p:nvSpPr>
          <p:cNvPr id="5" name="Footer Placeholder 4">
            <a:extLst>
              <a:ext uri="{FF2B5EF4-FFF2-40B4-BE49-F238E27FC236}">
                <a16:creationId xmlns:a16="http://schemas.microsoft.com/office/drawing/2014/main" id="{99A0B50E-7F12-4B4D-51F5-F2CD34B63727}"/>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40268957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49349" y="978941"/>
            <a:ext cx="9455103" cy="4842530"/>
          </a:xfrm>
        </p:spPr>
        <p:txBody>
          <a:bodyPr>
            <a:normAutofit fontScale="85000" lnSpcReduction="20000"/>
          </a:bodyPr>
          <a:lstStyle/>
          <a:p>
            <a:pPr marL="0" indent="0">
              <a:spcBef>
                <a:spcPct val="20000"/>
              </a:spcBef>
              <a:buNone/>
              <a:defRPr/>
            </a:pPr>
            <a:endParaRPr lang="en-GB" sz="2800" dirty="0"/>
          </a:p>
          <a:p>
            <a:pPr marL="0" indent="0">
              <a:spcBef>
                <a:spcPct val="20000"/>
              </a:spcBef>
              <a:buNone/>
              <a:defRPr/>
            </a:pPr>
            <a:r>
              <a:rPr lang="en-GB" sz="2800" dirty="0"/>
              <a:t>Donald Schön  - The Reflective Practitioner (1983)</a:t>
            </a:r>
          </a:p>
          <a:p>
            <a:pPr marL="0" indent="0">
              <a:spcBef>
                <a:spcPct val="20000"/>
              </a:spcBef>
              <a:buNone/>
              <a:defRPr/>
            </a:pPr>
            <a:r>
              <a:rPr lang="en-GB" sz="2800" dirty="0"/>
              <a:t>“Reflection in action” </a:t>
            </a:r>
          </a:p>
          <a:p>
            <a:pPr marL="0" indent="0">
              <a:spcBef>
                <a:spcPct val="20000"/>
              </a:spcBef>
              <a:buNone/>
              <a:defRPr/>
            </a:pPr>
            <a:r>
              <a:rPr lang="en-GB" sz="2800" dirty="0"/>
              <a:t>“Reflection on action” </a:t>
            </a:r>
          </a:p>
          <a:p>
            <a:pPr marL="0" indent="0">
              <a:spcBef>
                <a:spcPct val="20000"/>
              </a:spcBef>
              <a:buNone/>
              <a:defRPr/>
            </a:pPr>
            <a:endParaRPr lang="en-GB" sz="2800" dirty="0"/>
          </a:p>
          <a:p>
            <a:pPr marL="0" indent="0">
              <a:spcBef>
                <a:spcPct val="20000"/>
              </a:spcBef>
              <a:buNone/>
              <a:defRPr/>
            </a:pPr>
            <a:r>
              <a:rPr lang="en-GB" sz="2800" dirty="0"/>
              <a:t>Wedi ei addasu gan Killian a Todnem (1991) sydd wedi ychwanegu:</a:t>
            </a:r>
          </a:p>
          <a:p>
            <a:pPr marL="0" indent="0">
              <a:spcBef>
                <a:spcPct val="20000"/>
              </a:spcBef>
              <a:buNone/>
              <a:defRPr/>
            </a:pPr>
            <a:r>
              <a:rPr lang="en-GB" sz="2800" dirty="0"/>
              <a:t>“Reflection for action”</a:t>
            </a:r>
          </a:p>
          <a:p>
            <a:pPr marL="0" indent="0">
              <a:spcBef>
                <a:spcPct val="20000"/>
              </a:spcBef>
              <a:buNone/>
              <a:defRPr/>
            </a:pPr>
            <a:endParaRPr lang="en-GB" sz="2800" dirty="0"/>
          </a:p>
          <a:p>
            <a:pPr marL="0" indent="0">
              <a:spcBef>
                <a:spcPct val="20000"/>
              </a:spcBef>
              <a:buNone/>
              <a:defRPr/>
            </a:pPr>
            <a:r>
              <a:rPr lang="en-GB" sz="2800" dirty="0"/>
              <a:t>Cofiwch, </a:t>
            </a:r>
            <a:r>
              <a:rPr lang="en-GB" sz="2800" b="1" dirty="0" err="1"/>
              <a:t>damcaniaeth</a:t>
            </a:r>
            <a:r>
              <a:rPr lang="en-GB" sz="2800" dirty="0"/>
              <a:t> adfyfyrio yw Schön,  – </a:t>
            </a:r>
            <a:r>
              <a:rPr lang="en-GB" sz="2800" dirty="0" err="1"/>
              <a:t>mae’n</a:t>
            </a:r>
            <a:r>
              <a:rPr lang="en-GB" sz="2800" dirty="0"/>
              <a:t> tynnu sylw at yr angen i adfyfyrio yn hytrach na darparu model </a:t>
            </a:r>
            <a:r>
              <a:rPr lang="en-GB" dirty="0"/>
              <a:t>i allu g</a:t>
            </a:r>
            <a:r>
              <a:rPr lang="en-GB" sz="2800" dirty="0"/>
              <a:t>wneud hynny</a:t>
            </a:r>
          </a:p>
          <a:p>
            <a:pPr marL="0" indent="0">
              <a:spcBef>
                <a:spcPct val="20000"/>
              </a:spcBef>
              <a:buNone/>
              <a:defRPr/>
            </a:pPr>
            <a:endParaRPr lang="en-GB" sz="1800" b="1" dirty="0"/>
          </a:p>
          <a:p>
            <a:pPr marL="0" indent="0">
              <a:spcBef>
                <a:spcPct val="20000"/>
              </a:spcBef>
              <a:buNone/>
              <a:defRPr/>
            </a:pPr>
            <a:r>
              <a:rPr lang="en-GB" sz="1800" b="1" dirty="0"/>
              <a:t>The Stages of Reflection</a:t>
            </a:r>
          </a:p>
          <a:p>
            <a:pPr marL="0" indent="0">
              <a:spcBef>
                <a:spcPct val="20000"/>
              </a:spcBef>
              <a:buNone/>
              <a:defRPr/>
            </a:pPr>
            <a:r>
              <a:rPr lang="en-GB" sz="1800" b="1" i="1" dirty="0">
                <a:hlinkClick r:id="rId3"/>
              </a:rPr>
              <a:t>https://youtu.be/KOIdHp9fwmw?feature=shared</a:t>
            </a:r>
            <a:endParaRPr lang="en-GB" sz="1800" b="1" i="1" dirty="0"/>
          </a:p>
          <a:p>
            <a:pPr marL="0" indent="0">
              <a:spcBef>
                <a:spcPct val="20000"/>
              </a:spcBef>
              <a:buNone/>
              <a:defRPr/>
            </a:pPr>
            <a:endParaRPr lang="en-GB" sz="2600" b="1" i="1" dirty="0"/>
          </a:p>
          <a:p>
            <a:pPr marL="0" indent="0">
              <a:spcBef>
                <a:spcPct val="20000"/>
              </a:spcBef>
              <a:buNone/>
              <a:defRPr/>
            </a:pPr>
            <a:r>
              <a:rPr lang="en-GB" sz="2600" b="1" i="0" u="none" strike="noStrike" dirty="0">
                <a:solidFill>
                  <a:srgbClr val="0F0F0F"/>
                </a:solidFill>
                <a:effectLst/>
                <a:latin typeface="YouTube Sans"/>
              </a:rPr>
              <a:t>Camau Adfyfyrio</a:t>
            </a:r>
          </a:p>
          <a:p>
            <a:pPr marL="0" indent="0">
              <a:spcBef>
                <a:spcPct val="20000"/>
              </a:spcBef>
              <a:buNone/>
              <a:defRPr/>
            </a:pPr>
            <a:r>
              <a:rPr lang="en-GB" sz="1800" b="1" i="1" dirty="0">
                <a:hlinkClick r:id="rId4"/>
              </a:rPr>
              <a:t>https://youtu.be/BSs_K2VEnDU?feature=shared</a:t>
            </a:r>
            <a:endParaRPr lang="en-GB" sz="1800" b="1" i="1" dirty="0"/>
          </a:p>
          <a:p>
            <a:pPr marL="0" indent="0">
              <a:spcBef>
                <a:spcPct val="20000"/>
              </a:spcBef>
              <a:buNone/>
              <a:defRPr/>
            </a:pPr>
            <a:endParaRPr lang="en-GB" sz="1800" b="1" i="1" dirty="0"/>
          </a:p>
          <a:p>
            <a:endParaRPr lang="en-GB" dirty="0"/>
          </a:p>
        </p:txBody>
      </p:sp>
      <p:sp>
        <p:nvSpPr>
          <p:cNvPr id="2" name="Title 1"/>
          <p:cNvSpPr>
            <a:spLocks noGrp="1"/>
          </p:cNvSpPr>
          <p:nvPr>
            <p:ph type="title"/>
          </p:nvPr>
        </p:nvSpPr>
        <p:spPr>
          <a:xfrm>
            <a:off x="269851" y="751115"/>
            <a:ext cx="10972800" cy="743834"/>
          </a:xfrm>
        </p:spPr>
        <p:txBody>
          <a:bodyPr>
            <a:normAutofit fontScale="90000"/>
          </a:bodyPr>
          <a:lstStyle/>
          <a:p>
            <a:pPr algn="ctr"/>
            <a:r>
              <a:rPr lang="en-GB" sz="4400" b="1" dirty="0"/>
              <a:t>Theori Adfyfyriol</a:t>
            </a:r>
            <a:br>
              <a:rPr lang="en-GB" sz="3600" dirty="0"/>
            </a:br>
            <a:endParaRPr lang="en-GB" dirty="0"/>
          </a:p>
        </p:txBody>
      </p:sp>
      <p:sp>
        <p:nvSpPr>
          <p:cNvPr id="4" name="Slide Number Placeholder 3"/>
          <p:cNvSpPr>
            <a:spLocks noGrp="1"/>
          </p:cNvSpPr>
          <p:nvPr>
            <p:ph type="sldNum" sz="quarter" idx="12"/>
          </p:nvPr>
        </p:nvSpPr>
        <p:spPr/>
        <p:txBody>
          <a:bodyPr/>
          <a:lstStyle/>
          <a:p>
            <a:fld id="{1E2FB795-8CD3-4813-9C65-0932CECE18E1}" type="slidenum">
              <a:rPr lang="en-GB" smtClean="0"/>
              <a:pPr/>
              <a:t>17</a:t>
            </a:fld>
            <a:endParaRPr lang="en-GB" dirty="0"/>
          </a:p>
        </p:txBody>
      </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830729" y="4283292"/>
            <a:ext cx="2411922" cy="2073058"/>
          </a:xfrm>
          <a:prstGeom prst="rect">
            <a:avLst/>
          </a:prstGeom>
        </p:spPr>
      </p:pic>
      <p:sp>
        <p:nvSpPr>
          <p:cNvPr id="6" name="Footer Placeholder 5">
            <a:extLst>
              <a:ext uri="{FF2B5EF4-FFF2-40B4-BE49-F238E27FC236}">
                <a16:creationId xmlns:a16="http://schemas.microsoft.com/office/drawing/2014/main" id="{5A238058-FC27-5515-7159-81C93FC77E1C}"/>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20461771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BCA467EE-C794-9444-9920-D24485DE8B30}"/>
              </a:ext>
            </a:extLst>
          </p:cNvPr>
          <p:cNvSpPr>
            <a:spLocks noGrp="1"/>
          </p:cNvSpPr>
          <p:nvPr>
            <p:ph type="title"/>
          </p:nvPr>
        </p:nvSpPr>
        <p:spPr>
          <a:xfrm>
            <a:off x="2580175" y="245326"/>
            <a:ext cx="7824936" cy="1143000"/>
          </a:xfrm>
        </p:spPr>
        <p:txBody>
          <a:bodyPr/>
          <a:lstStyle/>
          <a:p>
            <a:r>
              <a:rPr lang="en-US" b="1" dirty="0"/>
              <a:t>Model Adfyfyrio Borton</a:t>
            </a:r>
          </a:p>
        </p:txBody>
      </p:sp>
      <p:pic>
        <p:nvPicPr>
          <p:cNvPr id="6" name="Picture 6" descr="Guideline - Reflective writing, 2015">
            <a:extLst>
              <a:ext uri="{FF2B5EF4-FFF2-40B4-BE49-F238E27FC236}">
                <a16:creationId xmlns:a16="http://schemas.microsoft.com/office/drawing/2014/main" id="{5C97055D-C875-D3BC-5969-35178CFB698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169" r="16377" b="-259"/>
          <a:stretch/>
        </p:blipFill>
        <p:spPr bwMode="auto">
          <a:xfrm>
            <a:off x="314982" y="1388326"/>
            <a:ext cx="4530386" cy="3839594"/>
          </a:xfrm>
          <a:prstGeom prst="rect">
            <a:avLst/>
          </a:prstGeom>
          <a:solidFill>
            <a:srgbClr val="FFFFFF"/>
          </a:solidFill>
        </p:spPr>
      </p:pic>
      <p:pic>
        <p:nvPicPr>
          <p:cNvPr id="7" name="Picture 4" descr="Gibbs Reflective Model | Assignment Freelancers">
            <a:extLst>
              <a:ext uri="{FF2B5EF4-FFF2-40B4-BE49-F238E27FC236}">
                <a16:creationId xmlns:a16="http://schemas.microsoft.com/office/drawing/2014/main" id="{E9BCFB14-1D06-8F44-EFE2-2E03A35CF44A}"/>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907459" y="1400710"/>
            <a:ext cx="7253874" cy="4394300"/>
          </a:xfrm>
          <a:prstGeom prst="rect">
            <a:avLst/>
          </a:prstGeom>
          <a:solidFill>
            <a:srgbClr val="FFFFFF"/>
          </a:solidFill>
        </p:spPr>
      </p:pic>
      <p:pic>
        <p:nvPicPr>
          <p:cNvPr id="2" name="Picture 1">
            <a:extLst>
              <a:ext uri="{FF2B5EF4-FFF2-40B4-BE49-F238E27FC236}">
                <a16:creationId xmlns:a16="http://schemas.microsoft.com/office/drawing/2014/main" id="{D363B02C-BCB1-2FED-7BD8-1166A6C3D336}"/>
              </a:ext>
            </a:extLst>
          </p:cNvPr>
          <p:cNvPicPr>
            <a:picLocks noChangeAspect="1"/>
          </p:cNvPicPr>
          <p:nvPr/>
        </p:nvPicPr>
        <p:blipFill>
          <a:blip r:embed="rId5"/>
          <a:stretch>
            <a:fillRect/>
          </a:stretch>
        </p:blipFill>
        <p:spPr>
          <a:xfrm>
            <a:off x="1160659" y="5356564"/>
            <a:ext cx="3082006" cy="1182350"/>
          </a:xfrm>
          <a:prstGeom prst="rect">
            <a:avLst/>
          </a:prstGeom>
        </p:spPr>
      </p:pic>
      <p:sp>
        <p:nvSpPr>
          <p:cNvPr id="3" name="Slide Number Placeholder 2">
            <a:extLst>
              <a:ext uri="{FF2B5EF4-FFF2-40B4-BE49-F238E27FC236}">
                <a16:creationId xmlns:a16="http://schemas.microsoft.com/office/drawing/2014/main" id="{C4838560-B57F-24FB-F0FA-979989488F43}"/>
              </a:ext>
            </a:extLst>
          </p:cNvPr>
          <p:cNvSpPr>
            <a:spLocks noGrp="1"/>
          </p:cNvSpPr>
          <p:nvPr>
            <p:ph type="sldNum" sz="quarter" idx="12"/>
          </p:nvPr>
        </p:nvSpPr>
        <p:spPr/>
        <p:txBody>
          <a:bodyPr/>
          <a:lstStyle/>
          <a:p>
            <a:fld id="{35470E4D-CFB8-FE4B-A9A4-B32541D0D757}" type="slidenum">
              <a:rPr lang="en-US" smtClean="0"/>
              <a:t>18</a:t>
            </a:fld>
            <a:endParaRPr lang="en-US" dirty="0"/>
          </a:p>
        </p:txBody>
      </p:sp>
      <p:sp>
        <p:nvSpPr>
          <p:cNvPr id="4" name="Footer Placeholder 3">
            <a:extLst>
              <a:ext uri="{FF2B5EF4-FFF2-40B4-BE49-F238E27FC236}">
                <a16:creationId xmlns:a16="http://schemas.microsoft.com/office/drawing/2014/main" id="{DEA6D68E-2ED9-35B5-5DF6-0E8F5CD5A38D}"/>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1211722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noChangeArrowheads="1"/>
          </p:cNvSpPr>
          <p:nvPr>
            <p:ph idx="1"/>
          </p:nvPr>
        </p:nvSpPr>
        <p:spPr>
          <a:xfrm>
            <a:off x="308378" y="1553528"/>
            <a:ext cx="8595592" cy="4521200"/>
          </a:xfrm>
        </p:spPr>
        <p:txBody>
          <a:bodyPr>
            <a:normAutofit/>
          </a:bodyPr>
          <a:lstStyle/>
          <a:p>
            <a:pPr>
              <a:buNone/>
              <a:tabLst>
                <a:tab pos="4395788" algn="l"/>
                <a:tab pos="4660900" algn="l"/>
              </a:tabLst>
            </a:pPr>
            <a:r>
              <a:rPr lang="en-US" sz="2000" dirty="0">
                <a:latin typeface="Arial" panose="020B0604020202020204" pitchFamily="34" charset="0"/>
                <a:cs typeface="Arial" panose="020B0604020202020204" pitchFamily="34" charset="0"/>
              </a:rPr>
              <a:t>Y Profiad Diriaethol/ 	Beth oedd y digwyddiad?</a:t>
            </a:r>
          </a:p>
          <a:p>
            <a:pPr>
              <a:buNone/>
              <a:tabLst>
                <a:tab pos="4395788" algn="l"/>
                <a:tab pos="4660900" algn="l"/>
              </a:tabLst>
            </a:pPr>
            <a:r>
              <a:rPr lang="en-US" sz="2000" dirty="0">
                <a:latin typeface="Arial" panose="020B0604020202020204" pitchFamily="34" charset="0"/>
                <a:cs typeface="Arial" panose="020B0604020202020204" pitchFamily="34" charset="0"/>
              </a:rPr>
              <a:t>Arsylwi Adfyfyriol	Beth oedd eich meddyliau a’ch 	teimladau chi ynghylch y 	profiad?</a:t>
            </a:r>
          </a:p>
          <a:p>
            <a:pPr>
              <a:buNone/>
              <a:tabLst>
                <a:tab pos="4395788" algn="l"/>
                <a:tab pos="4660900" algn="l"/>
              </a:tabLst>
            </a:pPr>
            <a:r>
              <a:rPr lang="en-US" sz="2000" dirty="0">
                <a:latin typeface="Arial" panose="020B0604020202020204" pitchFamily="34" charset="0"/>
                <a:cs typeface="Arial" panose="020B0604020202020204" pitchFamily="34" charset="0"/>
              </a:rPr>
              <a:t>Cysyniadu Haniaethol 	Sut allwch chi ddefnyddio eich 	profiadau blaenorol a’ch 	gwybodaeth i’ch cynorthwyo i 	wneud synnwyr o’r profiad hwn?</a:t>
            </a:r>
          </a:p>
          <a:p>
            <a:pPr>
              <a:buNone/>
              <a:tabLst>
                <a:tab pos="4395788" algn="l"/>
                <a:tab pos="4660900" algn="l"/>
              </a:tabLst>
            </a:pPr>
            <a:r>
              <a:rPr lang="en-US" sz="2000" dirty="0">
                <a:latin typeface="Arial" panose="020B0604020202020204" pitchFamily="34" charset="0"/>
                <a:cs typeface="Arial" panose="020B0604020202020204" pitchFamily="34" charset="0"/>
              </a:rPr>
              <a:t>Arbrofi Gweithredol 	Pe byddai hyn yn digwydd eto, 	beth fyddech chi’n ei wneud yn 	wahanol?</a:t>
            </a:r>
          </a:p>
          <a:p>
            <a:pPr>
              <a:buNone/>
              <a:tabLst>
                <a:tab pos="4395788" algn="l"/>
                <a:tab pos="4660900" algn="l"/>
              </a:tabLst>
            </a:pPr>
            <a:r>
              <a:rPr lang="en-US" sz="2000" dirty="0">
                <a:latin typeface="Arial" panose="020B0604020202020204" pitchFamily="34" charset="0"/>
                <a:cs typeface="Arial" panose="020B0604020202020204" pitchFamily="34" charset="0"/>
              </a:rPr>
              <a:t>		Pa wybodaeth ychwanegol ydych 	chi ei hangen?</a:t>
            </a:r>
          </a:p>
          <a:p>
            <a:pPr>
              <a:buNone/>
              <a:tabLst>
                <a:tab pos="4395788" algn="l"/>
                <a:tab pos="4660900" algn="l"/>
              </a:tabLst>
            </a:pPr>
            <a:endParaRPr lang="en-GB" sz="2000" dirty="0">
              <a:latin typeface="Arial" panose="020B0604020202020204" pitchFamily="34" charset="0"/>
              <a:cs typeface="Arial" panose="020B0604020202020204" pitchFamily="34" charset="0"/>
            </a:endParaRPr>
          </a:p>
        </p:txBody>
      </p:sp>
      <p:sp>
        <p:nvSpPr>
          <p:cNvPr id="65538" name="Rectangle 2"/>
          <p:cNvSpPr>
            <a:spLocks noGrp="1" noChangeArrowheads="1"/>
          </p:cNvSpPr>
          <p:nvPr>
            <p:ph type="title"/>
          </p:nvPr>
        </p:nvSpPr>
        <p:spPr/>
        <p:txBody>
          <a:bodyPr>
            <a:normAutofit/>
          </a:bodyPr>
          <a:lstStyle/>
          <a:p>
            <a:r>
              <a:rPr lang="en-GB" sz="3000" b="1" dirty="0">
                <a:solidFill>
                  <a:schemeClr val="tx1"/>
                </a:solidFill>
              </a:rPr>
              <a:t>Mae Kolb yn darparu model o ddysg oedolion arbrofol sy’n addasu’n rhwydd fel model adfyfyrio</a:t>
            </a:r>
          </a:p>
        </p:txBody>
      </p:sp>
      <p:sp>
        <p:nvSpPr>
          <p:cNvPr id="4" name="Slide Number Placeholder 3"/>
          <p:cNvSpPr>
            <a:spLocks noGrp="1"/>
          </p:cNvSpPr>
          <p:nvPr>
            <p:ph type="sldNum" sz="quarter" idx="12"/>
          </p:nvPr>
        </p:nvSpPr>
        <p:spPr/>
        <p:txBody>
          <a:bodyPr/>
          <a:lstStyle/>
          <a:p>
            <a:fld id="{1E2FB795-8CD3-4813-9C65-0932CECE18E1}" type="slidenum">
              <a:rPr lang="en-GB" sz="2800" b="1">
                <a:solidFill>
                  <a:schemeClr val="bg1"/>
                </a:solidFill>
              </a:rPr>
              <a:pPr/>
              <a:t>19</a:t>
            </a:fld>
            <a:endParaRPr lang="en-GB" sz="2800" b="1" dirty="0">
              <a:solidFill>
                <a:schemeClr val="bg1"/>
              </a:solidFill>
            </a:endParaRPr>
          </a:p>
        </p:txBody>
      </p:sp>
      <p:pic>
        <p:nvPicPr>
          <p:cNvPr id="2" name="Picture 1" descr="Diagram&#10;&#10;Description automatically generated">
            <a:extLst>
              <a:ext uri="{FF2B5EF4-FFF2-40B4-BE49-F238E27FC236}">
                <a16:creationId xmlns:a16="http://schemas.microsoft.com/office/drawing/2014/main" id="{6A850082-32BF-51DD-14DA-4D7753E778E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86673" y="1972310"/>
            <a:ext cx="3620467" cy="2986885"/>
          </a:xfrm>
          <a:prstGeom prst="rect">
            <a:avLst/>
          </a:prstGeom>
          <a:noFill/>
        </p:spPr>
      </p:pic>
      <p:sp>
        <p:nvSpPr>
          <p:cNvPr id="3" name="Footer Placeholder 2">
            <a:extLst>
              <a:ext uri="{FF2B5EF4-FFF2-40B4-BE49-F238E27FC236}">
                <a16:creationId xmlns:a16="http://schemas.microsoft.com/office/drawing/2014/main" id="{7CFC011E-817E-F2B6-FDB4-1B57EF366B1B}"/>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919083168"/>
      </p:ext>
    </p:extLst>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6" name="Rectangle 1045">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8" name="Rectangle 1047">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3"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2252C5BD-BDBB-EA6A-E800-241F8E98C43D}"/>
              </a:ext>
            </a:extLst>
          </p:cNvPr>
          <p:cNvSpPr>
            <a:spLocks noGrp="1"/>
          </p:cNvSpPr>
          <p:nvPr>
            <p:ph type="title"/>
          </p:nvPr>
        </p:nvSpPr>
        <p:spPr>
          <a:xfrm>
            <a:off x="465552" y="249115"/>
            <a:ext cx="4939676" cy="2148841"/>
          </a:xfrm>
        </p:spPr>
        <p:txBody>
          <a:bodyPr anchor="t">
            <a:normAutofit/>
          </a:bodyPr>
          <a:lstStyle/>
          <a:p>
            <a:pPr marL="0" marR="0" lvl="0" indent="0" defTabSz="914400" rtl="0" eaLnBrk="0" fontAlgn="base" latinLnBrk="0" hangingPunct="0">
              <a:spcBef>
                <a:spcPct val="0"/>
              </a:spcBef>
              <a:spcAft>
                <a:spcPts val="600"/>
              </a:spcAft>
              <a:tabLst/>
            </a:pPr>
            <a:r>
              <a:rPr lang="en-US" altLang="en-US" sz="4000" dirty="0">
                <a:latin typeface="Arial" panose="020B0604020202020204" pitchFamily="34" charset="0"/>
                <a:cs typeface="Arial" panose="020B0604020202020204" pitchFamily="34" charset="0"/>
              </a:rPr>
              <a:t>Cylch Tri Cham</a:t>
            </a:r>
            <a:br>
              <a:rPr kumimoji="0" lang="en-US" altLang="en-US" sz="4000" b="0" i="0" u="none" strike="noStrike" cap="none" normalizeH="0" baseline="0" dirty="0">
                <a:ln>
                  <a:noFill/>
                </a:ln>
                <a:effectLst/>
                <a:latin typeface="Arial" panose="020B0604020202020204" pitchFamily="34" charset="0"/>
                <a:cs typeface="Arial" panose="020B0604020202020204" pitchFamily="34" charset="0"/>
              </a:rPr>
            </a:br>
            <a:r>
              <a:rPr kumimoji="0" lang="en-US" altLang="en-US" sz="4000" b="0" i="0" u="none" strike="noStrike" cap="none" normalizeH="0" baseline="0" dirty="0">
                <a:ln>
                  <a:noFill/>
                </a:ln>
                <a:effectLst/>
                <a:latin typeface="Arial" panose="020B0604020202020204" pitchFamily="34" charset="0"/>
                <a:cs typeface="Arial" panose="020B0604020202020204" pitchFamily="34" charset="0"/>
              </a:rPr>
              <a:t>Jasper (ERA),(2013)</a:t>
            </a:r>
            <a:endParaRPr lang="en-US" sz="4000" dirty="0"/>
          </a:p>
        </p:txBody>
      </p:sp>
      <p:pic>
        <p:nvPicPr>
          <p:cNvPr id="1026" name="Picture 2" descr="ERA Cycle">
            <a:hlinkClick r:id="rId3"/>
            <a:extLst>
              <a:ext uri="{FF2B5EF4-FFF2-40B4-BE49-F238E27FC236}">
                <a16:creationId xmlns:a16="http://schemas.microsoft.com/office/drawing/2014/main" id="{6F83C10A-AA46-1954-01D4-31ABF962748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776" r="570" b="-2"/>
          <a:stretch/>
        </p:blipFill>
        <p:spPr bwMode="auto">
          <a:xfrm>
            <a:off x="-11006" y="3606801"/>
            <a:ext cx="5586448" cy="3251197"/>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7F4F14F8-447D-6B77-3C90-FA109A5DDDBF}"/>
              </a:ext>
            </a:extLst>
          </p:cNvPr>
          <p:cNvSpPr>
            <a:spLocks noGrp="1"/>
          </p:cNvSpPr>
          <p:nvPr>
            <p:ph idx="1"/>
          </p:nvPr>
        </p:nvSpPr>
        <p:spPr>
          <a:xfrm>
            <a:off x="5920309" y="423600"/>
            <a:ext cx="5800636" cy="6010796"/>
          </a:xfrm>
        </p:spPr>
        <p:txBody>
          <a:bodyPr anchor="t">
            <a:normAutofit/>
          </a:bodyPr>
          <a:lstStyle/>
          <a:p>
            <a:pPr marL="0" marR="0" lvl="0" indent="0" defTabSz="914400" rtl="0" eaLnBrk="0" fontAlgn="base" latinLnBrk="0" hangingPunct="0">
              <a:spcBef>
                <a:spcPct val="0"/>
              </a:spcBef>
              <a:spcAft>
                <a:spcPts val="600"/>
              </a:spcAft>
              <a:buClrTx/>
              <a:buSzTx/>
              <a:buFontTx/>
              <a:buNone/>
              <a:tabLst/>
            </a:pPr>
            <a:endParaRPr lang="en-US" altLang="en-US" sz="2400" b="1" dirty="0">
              <a:latin typeface="Arial" panose="020B0604020202020204" pitchFamily="34" charset="0"/>
              <a:cs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pPr>
            <a:r>
              <a:rPr lang="en-US" altLang="en-US" sz="2400" b="1" dirty="0">
                <a:latin typeface="Arial" panose="020B0604020202020204" pitchFamily="34" charset="0"/>
                <a:cs typeface="Arial" panose="020B0604020202020204" pitchFamily="34" charset="0"/>
              </a:rPr>
              <a:t>Dechreuwch gyda'r profiad. </a:t>
            </a:r>
            <a:r>
              <a:rPr lang="en-US" altLang="en-US" sz="2400" dirty="0">
                <a:latin typeface="Arial" panose="020B0604020202020204" pitchFamily="34" charset="0"/>
                <a:cs typeface="Arial" panose="020B0604020202020204" pitchFamily="34" charset="0"/>
              </a:rPr>
              <a:t>Gall y profiad hwn fod yn gadarnhaol neu'n negyddol, neu gymysgedd o'r ddau. </a:t>
            </a:r>
          </a:p>
          <a:p>
            <a:pPr marL="0" marR="0" lvl="0" indent="0" defTabSz="914400" rtl="0" eaLnBrk="0" fontAlgn="base" latinLnBrk="0" hangingPunct="0">
              <a:spcBef>
                <a:spcPct val="0"/>
              </a:spcBef>
              <a:spcAft>
                <a:spcPts val="600"/>
              </a:spcAft>
              <a:buClrTx/>
              <a:buSzTx/>
              <a:buFontTx/>
              <a:buNone/>
              <a:tabLst/>
            </a:pPr>
            <a:r>
              <a:rPr kumimoji="0" lang="en-US" altLang="en-US" sz="2400" b="1" i="0" u="none" strike="noStrike" cap="none" normalizeH="0" baseline="0" dirty="0">
                <a:ln>
                  <a:noFill/>
                </a:ln>
                <a:effectLst/>
                <a:latin typeface="Arial" panose="020B0604020202020204" pitchFamily="34" charset="0"/>
                <a:cs typeface="Arial" panose="020B0604020202020204" pitchFamily="34" charset="0"/>
              </a:rPr>
              <a:t>Adfyfyr</a:t>
            </a:r>
            <a:r>
              <a:rPr lang="en-US" altLang="en-US" sz="2400" b="1" dirty="0">
                <a:latin typeface="Arial" panose="020B0604020202020204" pitchFamily="34" charset="0"/>
                <a:cs typeface="Arial" panose="020B0604020202020204" pitchFamily="34" charset="0"/>
              </a:rPr>
              <a:t>iwch ar </a:t>
            </a:r>
            <a:r>
              <a:rPr kumimoji="0" lang="en-US" altLang="en-US" sz="2400" b="1" i="0" u="none" strike="noStrike" cap="none" normalizeH="0" baseline="0" dirty="0">
                <a:ln>
                  <a:noFill/>
                </a:ln>
                <a:effectLst/>
                <a:latin typeface="Arial" panose="020B0604020202020204" pitchFamily="34" charset="0"/>
                <a:cs typeface="Arial" panose="020B0604020202020204" pitchFamily="34" charset="0"/>
              </a:rPr>
              <a:t>yr hyn sydd wedi digwydd. </a:t>
            </a:r>
            <a:r>
              <a:rPr kumimoji="0" lang="en-US" altLang="en-US" sz="2400" i="0" u="none" strike="noStrike" cap="none" normalizeH="0" baseline="0" dirty="0">
                <a:ln>
                  <a:noFill/>
                </a:ln>
                <a:effectLst/>
                <a:latin typeface="Arial" panose="020B0604020202020204" pitchFamily="34" charset="0"/>
                <a:cs typeface="Arial" panose="020B0604020202020204" pitchFamily="34" charset="0"/>
              </a:rPr>
              <a:t>Bydd hyn yn eich galluogi i feddwl trwy'r profiad, archwilio meddyliau a theimladau am yr hyn a ddigwyddodd a phenderfynu ar y camau nesaf.</a:t>
            </a:r>
          </a:p>
          <a:p>
            <a:pPr marL="0" marR="0" lvl="0" indent="0" defTabSz="914400" rtl="0" eaLnBrk="0" fontAlgn="base" latinLnBrk="0" hangingPunct="0">
              <a:spcBef>
                <a:spcPct val="0"/>
              </a:spcBef>
              <a:spcAft>
                <a:spcPts val="600"/>
              </a:spcAft>
              <a:buClrTx/>
              <a:buSzTx/>
              <a:buFontTx/>
              <a:buNone/>
              <a:tabLst/>
            </a:pPr>
            <a:r>
              <a:rPr lang="en-US" altLang="en-US" sz="2400" b="1" dirty="0">
                <a:latin typeface="Arial" panose="020B0604020202020204" pitchFamily="34" charset="0"/>
                <a:cs typeface="Arial" panose="020B0604020202020204" pitchFamily="34" charset="0"/>
              </a:rPr>
              <a:t>Gweithredwch.</a:t>
            </a:r>
            <a:r>
              <a:rPr kumimoji="0" lang="en-US" altLang="en-US" sz="2400" i="0" u="none" strike="noStrike" cap="none" normalizeH="0" baseline="0" dirty="0">
                <a:ln>
                  <a:noFill/>
                </a:ln>
                <a:effectLst/>
                <a:latin typeface="Arial" panose="020B0604020202020204" pitchFamily="34" charset="0"/>
                <a:cs typeface="Arial" panose="020B0604020202020204" pitchFamily="34" charset="0"/>
              </a:rPr>
              <a:t>Bydd yr hyn a wnawn o ganlyniad i brofiad yn wahanol yn dibynnu ar yr unigolyn.  </a:t>
            </a:r>
          </a:p>
          <a:p>
            <a:pPr marL="0" marR="0" lvl="0" indent="0" defTabSz="914400" rtl="0" eaLnBrk="0" fontAlgn="base" latinLnBrk="0" hangingPunct="0">
              <a:spcBef>
                <a:spcPct val="0"/>
              </a:spcBef>
              <a:spcAft>
                <a:spcPts val="600"/>
              </a:spcAft>
              <a:buClrTx/>
              <a:buSzTx/>
              <a:buFontTx/>
              <a:buNone/>
              <a:tabLst/>
            </a:pPr>
            <a:r>
              <a:rPr kumimoji="0" lang="en-US" altLang="en-US" sz="2400" b="0" i="0" u="none" strike="noStrike" cap="none" normalizeH="0" baseline="0" dirty="0">
                <a:ln>
                  <a:noFill/>
                </a:ln>
                <a:effectLst/>
              </a:rPr>
              <a:t>Bydd y weithred hon yn arwain at brofiad arall a bydd y cylch yn parhau.</a:t>
            </a:r>
          </a:p>
          <a:p>
            <a:pPr marL="0" marR="0" lvl="0" indent="0" defTabSz="914400" rtl="0" eaLnBrk="0" fontAlgn="base" latinLnBrk="0" hangingPunct="0">
              <a:spcBef>
                <a:spcPct val="0"/>
              </a:spcBef>
              <a:spcAft>
                <a:spcPts val="600"/>
              </a:spcAft>
              <a:buClrTx/>
              <a:buSzTx/>
              <a:buFontTx/>
              <a:buNone/>
              <a:tabLst/>
            </a:pPr>
            <a:r>
              <a:rPr kumimoji="0" lang="en-US" altLang="en-US" sz="1400" b="0" i="0" u="none" strike="noStrike" cap="none" normalizeH="0" baseline="0" dirty="0">
                <a:ln>
                  <a:noFill/>
                </a:ln>
                <a:effectLst/>
                <a:latin typeface="Arial" panose="020B0604020202020204" pitchFamily="34" charset="0"/>
                <a:cs typeface="Arial" panose="020B0604020202020204" pitchFamily="34" charset="0"/>
              </a:rPr>
              <a:t>Jasper, M. (2013). Beginning Reflective Practice. Andover: Cengage Learning.</a:t>
            </a:r>
          </a:p>
        </p:txBody>
      </p:sp>
      <p:sp>
        <p:nvSpPr>
          <p:cNvPr id="2" name="Slide Number Placeholder 1">
            <a:extLst>
              <a:ext uri="{FF2B5EF4-FFF2-40B4-BE49-F238E27FC236}">
                <a16:creationId xmlns:a16="http://schemas.microsoft.com/office/drawing/2014/main" id="{C33E379E-9171-2202-E979-FFACC58FCAA9}"/>
              </a:ext>
            </a:extLst>
          </p:cNvPr>
          <p:cNvSpPr>
            <a:spLocks noGrp="1"/>
          </p:cNvSpPr>
          <p:nvPr>
            <p:ph type="sldNum" sz="quarter" idx="12"/>
          </p:nvPr>
        </p:nvSpPr>
        <p:spPr/>
        <p:txBody>
          <a:bodyPr/>
          <a:lstStyle/>
          <a:p>
            <a:fld id="{35470E4D-CFB8-FE4B-A9A4-B32541D0D757}" type="slidenum">
              <a:rPr lang="en-US" smtClean="0"/>
              <a:t>20</a:t>
            </a:fld>
            <a:endParaRPr lang="en-US" dirty="0"/>
          </a:p>
        </p:txBody>
      </p:sp>
      <p:sp>
        <p:nvSpPr>
          <p:cNvPr id="3" name="Footer Placeholder 2">
            <a:extLst>
              <a:ext uri="{FF2B5EF4-FFF2-40B4-BE49-F238E27FC236}">
                <a16:creationId xmlns:a16="http://schemas.microsoft.com/office/drawing/2014/main" id="{D71A09D5-B637-D94E-5494-A57DB063B3CA}"/>
              </a:ext>
            </a:extLst>
          </p:cNvPr>
          <p:cNvSpPr>
            <a:spLocks noGrp="1"/>
          </p:cNvSpPr>
          <p:nvPr>
            <p:ph type="ftr" sz="quarter" idx="11"/>
          </p:nvPr>
        </p:nvSpPr>
        <p:spPr/>
        <p:txBody>
          <a:bodyPr/>
          <a:lstStyle/>
          <a:p>
            <a:r>
              <a:rPr lang="en-US" dirty="0"/>
              <a:t>PORTH AGORED Consolidation of Social Work Practice</a:t>
            </a:r>
          </a:p>
        </p:txBody>
      </p:sp>
      <p:sp>
        <p:nvSpPr>
          <p:cNvPr id="7" name="TextBox 6">
            <a:extLst>
              <a:ext uri="{FF2B5EF4-FFF2-40B4-BE49-F238E27FC236}">
                <a16:creationId xmlns:a16="http://schemas.microsoft.com/office/drawing/2014/main" id="{FF6FD20F-FD37-161C-0AAA-2AD83DAEBFB0}"/>
              </a:ext>
            </a:extLst>
          </p:cNvPr>
          <p:cNvSpPr txBox="1"/>
          <p:nvPr/>
        </p:nvSpPr>
        <p:spPr>
          <a:xfrm>
            <a:off x="471055" y="1460059"/>
            <a:ext cx="6099858" cy="1431161"/>
          </a:xfrm>
          <a:prstGeom prst="rect">
            <a:avLst/>
          </a:prstGeom>
          <a:noFill/>
        </p:spPr>
        <p:txBody>
          <a:bodyPr wrap="square">
            <a:spAutoFit/>
          </a:bodyPr>
          <a:lstStyle/>
          <a:p>
            <a:pPr marL="0" marR="0" lvl="0" indent="0" defTabSz="914400" rtl="0" eaLnBrk="0" fontAlgn="base" latinLnBrk="0" hangingPunct="0">
              <a:spcBef>
                <a:spcPct val="0"/>
              </a:spcBef>
              <a:spcAft>
                <a:spcPts val="600"/>
              </a:spcAft>
              <a:buClrTx/>
              <a:buSzTx/>
              <a:buFontTx/>
              <a:buNone/>
              <a:tabLst/>
            </a:pPr>
            <a:r>
              <a:rPr kumimoji="0" lang="en-US" altLang="en-US" sz="1800" b="0" i="0" u="none" strike="noStrike" cap="none" normalizeH="0" baseline="0" dirty="0">
                <a:ln>
                  <a:noFill/>
                </a:ln>
                <a:effectLst/>
                <a:latin typeface="Arial" panose="020B0604020202020204" pitchFamily="34" charset="0"/>
                <a:cs typeface="Arial" panose="020B0604020202020204" pitchFamily="34" charset="0"/>
              </a:rPr>
              <a:t>Mae tri cham Jasper, </a:t>
            </a:r>
            <a:r>
              <a:rPr kumimoji="0" lang="en-US" altLang="en-US" sz="1800" b="0" i="0" u="none" strike="noStrike" cap="none" normalizeH="0" baseline="0" dirty="0" err="1">
                <a:ln>
                  <a:noFill/>
                </a:ln>
                <a:effectLst/>
                <a:latin typeface="Arial" panose="020B0604020202020204" pitchFamily="34" charset="0"/>
                <a:cs typeface="Arial" panose="020B0604020202020204" pitchFamily="34" charset="0"/>
              </a:rPr>
              <a:t>cylch</a:t>
            </a:r>
            <a:r>
              <a:rPr kumimoji="0" lang="en-US" altLang="en-US" sz="1800" b="0" i="0" u="none" strike="noStrike" cap="none" normalizeH="0" baseline="0" dirty="0">
                <a:ln>
                  <a:noFill/>
                </a:ln>
                <a:effectLst/>
                <a:latin typeface="Arial" panose="020B0604020202020204" pitchFamily="34" charset="0"/>
                <a:cs typeface="Arial" panose="020B0604020202020204" pitchFamily="34" charset="0"/>
              </a:rPr>
              <a:t> (ERA) </a:t>
            </a:r>
            <a:r>
              <a:rPr kumimoji="0" lang="en-US" altLang="en-US" sz="1800" b="0" i="0" u="none" strike="noStrike" cap="none" normalizeH="0" baseline="0" dirty="0" err="1">
                <a:ln>
                  <a:noFill/>
                </a:ln>
                <a:effectLst/>
                <a:latin typeface="Arial" panose="020B0604020202020204" pitchFamily="34" charset="0"/>
                <a:cs typeface="Arial" panose="020B0604020202020204" pitchFamily="34" charset="0"/>
              </a:rPr>
              <a:t>yn</a:t>
            </a:r>
            <a:r>
              <a:rPr kumimoji="0" lang="en-US" altLang="en-US" sz="1800" b="0" i="0" u="none" strike="noStrike" cap="none" normalizeH="0" baseline="0" dirty="0">
                <a:ln>
                  <a:noFill/>
                </a:ln>
                <a:effectLst/>
                <a:latin typeface="Arial" panose="020B0604020202020204" pitchFamily="34" charset="0"/>
                <a:cs typeface="Arial" panose="020B0604020202020204" pitchFamily="34" charset="0"/>
              </a:rPr>
              <a:t> </a:t>
            </a:r>
            <a:r>
              <a:rPr kumimoji="0" lang="en-US" altLang="en-US" sz="1800" b="0" i="0" u="none" strike="noStrike" cap="none" normalizeH="0" baseline="0" dirty="0" err="1">
                <a:ln>
                  <a:noFill/>
                </a:ln>
                <a:effectLst/>
                <a:latin typeface="Arial" panose="020B0604020202020204" pitchFamily="34" charset="0"/>
                <a:cs typeface="Arial" panose="020B0604020202020204" pitchFamily="34" charset="0"/>
              </a:rPr>
              <a:t>cynnwys</a:t>
            </a:r>
            <a:r>
              <a:rPr kumimoji="0" lang="en-US" altLang="en-US" sz="1800" b="0" i="0" u="none" strike="noStrike" cap="none" normalizeH="0" baseline="0" dirty="0">
                <a:ln>
                  <a:noFill/>
                </a:ln>
                <a:effectLst/>
                <a:latin typeface="Arial" panose="020B0604020202020204" pitchFamily="34" charset="0"/>
                <a:cs typeface="Arial" panose="020B0604020202020204" pitchFamily="34" charset="0"/>
              </a:rPr>
              <a:t>:</a:t>
            </a:r>
          </a:p>
          <a:p>
            <a:pPr marL="285750" marR="0" lvl="0" indent="-285750" defTabSz="914400" rtl="0" eaLnBrk="0" fontAlgn="base" latinLnBrk="0" hangingPunct="0">
              <a:spcBef>
                <a:spcPct val="0"/>
              </a:spcBef>
              <a:spcAft>
                <a:spcPts val="600"/>
              </a:spcAft>
              <a:buClrTx/>
              <a:buSzTx/>
              <a:buFont typeface="Arial" panose="020B0604020202020204" pitchFamily="34" charset="0"/>
              <a:buChar char="•"/>
              <a:tabLst/>
            </a:pPr>
            <a:r>
              <a:rPr kumimoji="0" lang="en-US" altLang="en-US" sz="1800" b="0" i="0" u="none" strike="noStrike" cap="none" normalizeH="0" baseline="0" dirty="0">
                <a:ln>
                  <a:noFill/>
                </a:ln>
                <a:effectLst/>
                <a:latin typeface="Arial" panose="020B0604020202020204" pitchFamily="34" charset="0"/>
                <a:cs typeface="Arial" panose="020B0604020202020204" pitchFamily="34" charset="0"/>
              </a:rPr>
              <a:t> </a:t>
            </a:r>
            <a:r>
              <a:rPr kumimoji="0" lang="en-US" altLang="en-US" sz="1800" b="0" i="0" u="none" strike="noStrike" cap="none" normalizeH="0" baseline="0" dirty="0" err="1">
                <a:ln>
                  <a:noFill/>
                </a:ln>
                <a:effectLst/>
                <a:latin typeface="Arial" panose="020B0604020202020204" pitchFamily="34" charset="0"/>
                <a:cs typeface="Arial" panose="020B0604020202020204" pitchFamily="34" charset="0"/>
              </a:rPr>
              <a:t>Profiad</a:t>
            </a:r>
            <a:endParaRPr kumimoji="0" lang="en-US" altLang="en-US" sz="1800" b="0" i="0" u="none" strike="noStrike" cap="none" normalizeH="0" baseline="0" dirty="0">
              <a:ln>
                <a:noFill/>
              </a:ln>
              <a:effectLst/>
              <a:latin typeface="Arial" panose="020B0604020202020204" pitchFamily="34" charset="0"/>
              <a:cs typeface="Arial" panose="020B0604020202020204" pitchFamily="34" charset="0"/>
            </a:endParaRPr>
          </a:p>
          <a:p>
            <a:pPr marL="285750" marR="0" lvl="0" indent="-285750" defTabSz="914400" rtl="0" eaLnBrk="0" fontAlgn="base" latinLnBrk="0" hangingPunct="0">
              <a:spcBef>
                <a:spcPct val="0"/>
              </a:spcBef>
              <a:spcAft>
                <a:spcPts val="600"/>
              </a:spcAft>
              <a:buClrTx/>
              <a:buSzTx/>
              <a:buFont typeface="Arial" panose="020B0604020202020204" pitchFamily="34" charset="0"/>
              <a:buChar char="•"/>
              <a:tabLst/>
            </a:pPr>
            <a:r>
              <a:rPr kumimoji="0" lang="en-US" altLang="en-US" sz="1800" b="0" i="0" u="none" strike="noStrike" cap="none" normalizeH="0" baseline="0" dirty="0">
                <a:ln>
                  <a:noFill/>
                </a:ln>
                <a:effectLst/>
                <a:latin typeface="Arial" panose="020B0604020202020204" pitchFamily="34" charset="0"/>
                <a:cs typeface="Arial" panose="020B0604020202020204" pitchFamily="34" charset="0"/>
              </a:rPr>
              <a:t> </a:t>
            </a:r>
            <a:r>
              <a:rPr kumimoji="0" lang="en-US" altLang="en-US" sz="1800" b="0" i="0" u="none" strike="noStrike" cap="none" normalizeH="0" baseline="0" dirty="0" err="1">
                <a:ln>
                  <a:noFill/>
                </a:ln>
                <a:effectLst/>
                <a:latin typeface="Arial" panose="020B0604020202020204" pitchFamily="34" charset="0"/>
                <a:cs typeface="Arial" panose="020B0604020202020204" pitchFamily="34" charset="0"/>
              </a:rPr>
              <a:t>Adfyfyrio</a:t>
            </a:r>
            <a:endParaRPr kumimoji="0" lang="en-US" altLang="en-US" sz="1800" b="0" i="0" u="none" strike="noStrike" cap="none" normalizeH="0" baseline="0" dirty="0">
              <a:ln>
                <a:noFill/>
              </a:ln>
              <a:effectLst/>
              <a:latin typeface="Arial" panose="020B0604020202020204" pitchFamily="34" charset="0"/>
              <a:cs typeface="Arial" panose="020B0604020202020204" pitchFamily="34" charset="0"/>
            </a:endParaRPr>
          </a:p>
          <a:p>
            <a:pPr marL="285750" marR="0" lvl="0" indent="-285750" defTabSz="914400" rtl="0" eaLnBrk="0" fontAlgn="base" latinLnBrk="0" hangingPunct="0">
              <a:spcBef>
                <a:spcPct val="0"/>
              </a:spcBef>
              <a:spcAft>
                <a:spcPts val="600"/>
              </a:spcAft>
              <a:buClrTx/>
              <a:buSzTx/>
              <a:buFont typeface="Arial" panose="020B0604020202020204" pitchFamily="34" charset="0"/>
              <a:buChar char="•"/>
              <a:tabLst/>
            </a:pPr>
            <a:r>
              <a:rPr kumimoji="0" lang="en-US" altLang="en-US" sz="1800" b="0" i="0" u="none" strike="noStrike" cap="none" normalizeH="0" baseline="0" dirty="0">
                <a:ln>
                  <a:noFill/>
                </a:ln>
                <a:effectLst/>
                <a:latin typeface="Arial" panose="020B0604020202020204" pitchFamily="34" charset="0"/>
                <a:cs typeface="Arial" panose="020B0604020202020204" pitchFamily="34" charset="0"/>
              </a:rPr>
              <a:t> </a:t>
            </a:r>
            <a:r>
              <a:rPr kumimoji="0" lang="en-US" altLang="en-US" sz="1800" b="0" i="0" u="none" strike="noStrike" cap="none" normalizeH="0" baseline="0" dirty="0" err="1">
                <a:ln>
                  <a:noFill/>
                </a:ln>
                <a:effectLst/>
                <a:latin typeface="Arial" panose="020B0604020202020204" pitchFamily="34" charset="0"/>
                <a:cs typeface="Arial" panose="020B0604020202020204" pitchFamily="34" charset="0"/>
              </a:rPr>
              <a:t>Gweithredu</a:t>
            </a:r>
            <a:endParaRPr kumimoji="0" lang="en-US" altLang="en-US" sz="1800" b="0" i="0" u="none" strike="noStrike" cap="none" normalizeH="0" baseline="0" dirty="0">
              <a:ln>
                <a:noFill/>
              </a:ln>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82427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a:xfrm>
            <a:off x="572493" y="238539"/>
            <a:ext cx="11018520" cy="1434415"/>
          </a:xfrm>
        </p:spPr>
        <p:txBody>
          <a:bodyPr anchor="b">
            <a:normAutofit/>
          </a:bodyPr>
          <a:lstStyle/>
          <a:p>
            <a:r>
              <a:rPr lang="en-GB" sz="5400" dirty="0"/>
              <a:t>Cychwyn Arni</a:t>
            </a:r>
          </a:p>
        </p:txBody>
      </p:sp>
      <p:sp>
        <p:nvSpPr>
          <p:cNvPr id="2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Content Placeholder 1"/>
          <p:cNvSpPr>
            <a:spLocks noGrp="1"/>
          </p:cNvSpPr>
          <p:nvPr>
            <p:ph idx="1"/>
          </p:nvPr>
        </p:nvSpPr>
        <p:spPr>
          <a:xfrm>
            <a:off x="572492" y="1838816"/>
            <a:ext cx="6742707" cy="4490656"/>
          </a:xfrm>
        </p:spPr>
        <p:txBody>
          <a:bodyPr anchor="t">
            <a:normAutofit/>
          </a:bodyPr>
          <a:lstStyle/>
          <a:p>
            <a:pPr marL="0" indent="0">
              <a:buNone/>
            </a:pPr>
            <a:r>
              <a:rPr lang="en-GB" sz="2000" dirty="0"/>
              <a:t>Yn Nhasg 1 Rhan (a) gallech ystyried, er enghraifft:</a:t>
            </a:r>
          </a:p>
          <a:p>
            <a:r>
              <a:rPr lang="en-GB" sz="2000" dirty="0"/>
              <a:t>Beth sydd wedi eich cefnogi i ddod yn ymarferydd mwy hyderus, cymwys a </a:t>
            </a:r>
            <a:r>
              <a:rPr lang="en-GB" sz="2000" dirty="0" err="1"/>
              <a:t>gwydn</a:t>
            </a:r>
            <a:r>
              <a:rPr lang="en-GB" sz="2000" dirty="0"/>
              <a:t>?</a:t>
            </a:r>
          </a:p>
          <a:p>
            <a:r>
              <a:rPr lang="en-GB" sz="2000" dirty="0"/>
              <a:t>A oes rhwystrau i hyn?</a:t>
            </a:r>
          </a:p>
          <a:p>
            <a:r>
              <a:rPr lang="en-GB" sz="2000" dirty="0"/>
              <a:t>Pa feysydd o'ch datblygiad proffesiynol yn y dyfodol ydych chi'n meddwl fydd yn bwysig i'r bobl/teuluoedd rydych chi'n gweithio gyda nhw a gweithwyr proffesiynol eraill rydych chi'n gweithio gyda nhw? </a:t>
            </a:r>
          </a:p>
          <a:p>
            <a:r>
              <a:rPr lang="en-GB" sz="2000" dirty="0" err="1"/>
              <a:t>Nodwch</a:t>
            </a:r>
            <a:r>
              <a:rPr lang="en-GB" sz="2000" dirty="0"/>
              <a:t> a chyfiawnhau'r anghenion datblygiadol hyn yn y dyfodol o dan 3 canlyniad dysgu GCC.</a:t>
            </a:r>
          </a:p>
          <a:p>
            <a:r>
              <a:rPr lang="en-GB" sz="2000" dirty="0"/>
              <a:t>Ystyriwch sut y byddwch yn mynd i'r afael â'r anghenion dysgu hyn? E.e. trwy hyfforddiant, dysgu, goruchwylio, ymchwil ac ati. </a:t>
            </a:r>
          </a:p>
          <a:p>
            <a:endParaRPr lang="en-GB" sz="1900" dirty="0">
              <a:highlight>
                <a:srgbClr val="FFFF00"/>
              </a:highlight>
            </a:endParaRPr>
          </a:p>
        </p:txBody>
      </p:sp>
      <p:pic>
        <p:nvPicPr>
          <p:cNvPr id="13" name="Picture 12" descr="White puzzle with one red piece">
            <a:extLst>
              <a:ext uri="{FF2B5EF4-FFF2-40B4-BE49-F238E27FC236}">
                <a16:creationId xmlns:a16="http://schemas.microsoft.com/office/drawing/2014/main" id="{B7B0649F-42C9-634B-B601-0D0BC1AB0720}"/>
              </a:ext>
            </a:extLst>
          </p:cNvPr>
          <p:cNvPicPr>
            <a:picLocks noChangeAspect="1"/>
          </p:cNvPicPr>
          <p:nvPr/>
        </p:nvPicPr>
        <p:blipFill rotWithShape="1">
          <a:blip r:embed="rId3"/>
          <a:srcRect l="23691" r="22194" b="2"/>
          <a:stretch/>
        </p:blipFill>
        <p:spPr>
          <a:xfrm>
            <a:off x="7675658" y="2093976"/>
            <a:ext cx="3941064" cy="4096512"/>
          </a:xfrm>
          <a:prstGeom prst="rect">
            <a:avLst/>
          </a:prstGeom>
        </p:spPr>
      </p:pic>
      <p:sp>
        <p:nvSpPr>
          <p:cNvPr id="5" name="Footer Placeholder 4">
            <a:extLst>
              <a:ext uri="{FF2B5EF4-FFF2-40B4-BE49-F238E27FC236}">
                <a16:creationId xmlns:a16="http://schemas.microsoft.com/office/drawing/2014/main" id="{BE3012F0-67FB-9C0F-15E0-D28189E34552}"/>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dirty="0"/>
              <a:t>PORTH AGORED Consolidation of Social Work Practice</a:t>
            </a:r>
          </a:p>
        </p:txBody>
      </p:sp>
      <p:sp>
        <p:nvSpPr>
          <p:cNvPr id="3" name="Slide Number Placeholder 2"/>
          <p:cNvSpPr>
            <a:spLocks noGrp="1"/>
          </p:cNvSpPr>
          <p:nvPr>
            <p:ph type="sldNum" sz="quarter" idx="12"/>
          </p:nvPr>
        </p:nvSpPr>
        <p:spPr>
          <a:xfrm>
            <a:off x="8610600" y="6356350"/>
            <a:ext cx="2743200" cy="365125"/>
          </a:xfrm>
        </p:spPr>
        <p:txBody>
          <a:bodyPr>
            <a:normAutofit/>
          </a:bodyPr>
          <a:lstStyle/>
          <a:p>
            <a:pPr>
              <a:spcAft>
                <a:spcPts val="600"/>
              </a:spcAft>
            </a:pPr>
            <a:fld id="{1E2FB795-8CD3-4813-9C65-0932CECE18E1}" type="slidenum">
              <a:rPr lang="en-GB"/>
              <a:pPr>
                <a:spcAft>
                  <a:spcPts val="600"/>
                </a:spcAft>
              </a:pPr>
              <a:t>21</a:t>
            </a:fld>
            <a:endParaRPr lang="en-GB" dirty="0"/>
          </a:p>
        </p:txBody>
      </p:sp>
    </p:spTree>
    <p:extLst>
      <p:ext uri="{BB962C8B-B14F-4D97-AF65-F5344CB8AC3E}">
        <p14:creationId xmlns:p14="http://schemas.microsoft.com/office/powerpoint/2010/main" val="10366090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572493" y="238539"/>
            <a:ext cx="11018520" cy="1434415"/>
          </a:xfrm>
        </p:spPr>
        <p:txBody>
          <a:bodyPr anchor="b">
            <a:normAutofit/>
          </a:bodyPr>
          <a:lstStyle/>
          <a:p>
            <a:r>
              <a:rPr lang="en-GB" sz="5400" b="1" dirty="0"/>
              <a:t>Terminoleg</a:t>
            </a:r>
          </a:p>
        </p:txBody>
      </p:sp>
      <p:sp>
        <p:nvSpPr>
          <p:cNvPr id="2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405114" y="1571148"/>
            <a:ext cx="7607547" cy="4785202"/>
          </a:xfrm>
        </p:spPr>
        <p:txBody>
          <a:bodyPr anchor="t">
            <a:normAutofit fontScale="92500" lnSpcReduction="10000"/>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GB" sz="2000" b="1" dirty="0"/>
          </a:p>
          <a:p>
            <a:pPr marL="0" indent="0">
              <a:buNone/>
            </a:pPr>
            <a:r>
              <a:rPr lang="en-GB" sz="2400" b="1" dirty="0"/>
              <a:t>Nodi </a:t>
            </a:r>
          </a:p>
          <a:p>
            <a:r>
              <a:rPr lang="en-GB" sz="2400" dirty="0" err="1"/>
              <a:t>Nodwch</a:t>
            </a:r>
            <a:r>
              <a:rPr lang="en-GB" sz="2400" dirty="0"/>
              <a:t> y pwyntiau allweddol.  Peidiwch â chynhyrchu rhestr yn unig, mae angen i chi nodi perthnasedd a / neu swyddogaeth y peth / au rydych wedi'u nodi.</a:t>
            </a:r>
          </a:p>
          <a:p>
            <a:r>
              <a:rPr lang="en-GB" sz="2400" dirty="0" err="1"/>
              <a:t>Penderfynwch</a:t>
            </a:r>
            <a:r>
              <a:rPr lang="en-GB" sz="2400" dirty="0"/>
              <a:t> beth yw'r pwyntiau allweddol i'w hystyried a'u goblygiadau.</a:t>
            </a:r>
          </a:p>
          <a:p>
            <a:pPr marL="0" indent="0">
              <a:buNone/>
            </a:pPr>
            <a:r>
              <a:rPr lang="en-GB" sz="2400" b="1" dirty="0" err="1"/>
              <a:t>Cyfiawnhau</a:t>
            </a:r>
            <a:r>
              <a:rPr lang="en-GB" sz="2400" b="1" dirty="0"/>
              <a:t>  </a:t>
            </a:r>
          </a:p>
          <a:p>
            <a:r>
              <a:rPr lang="en-GB" sz="2400" dirty="0" err="1"/>
              <a:t>Darparwch</a:t>
            </a:r>
            <a:r>
              <a:rPr lang="en-GB" sz="2400" dirty="0"/>
              <a:t> </a:t>
            </a:r>
            <a:r>
              <a:rPr lang="en-GB" sz="2400" dirty="0" err="1"/>
              <a:t>corff</a:t>
            </a:r>
            <a:r>
              <a:rPr lang="en-GB" sz="2400" dirty="0"/>
              <a:t> o dystiolaeth i gefnogi eich syniadau a'ch safbwyntiau. </a:t>
            </a:r>
          </a:p>
          <a:p>
            <a:r>
              <a:rPr lang="en-GB" sz="2400" dirty="0" err="1"/>
              <a:t>Darparwch</a:t>
            </a:r>
            <a:r>
              <a:rPr lang="en-GB" sz="2400" dirty="0"/>
              <a:t> </a:t>
            </a:r>
            <a:r>
              <a:rPr lang="en-GB" sz="2400" dirty="0" err="1"/>
              <a:t>reswm</a:t>
            </a:r>
            <a:r>
              <a:rPr lang="en-GB" sz="2400" dirty="0"/>
              <a:t> dros safbwynt neu ddadl. </a:t>
            </a:r>
          </a:p>
          <a:p>
            <a:r>
              <a:rPr lang="en-GB" sz="2400" dirty="0"/>
              <a:t>Mae angen i chi ddarparu tystiolaeth ac esboniad ategol o'ch safbwynt sy'n dangos sail </a:t>
            </a:r>
            <a:r>
              <a:rPr lang="en-GB" sz="2400" dirty="0" err="1"/>
              <a:t>ddigonol</a:t>
            </a:r>
            <a:r>
              <a:rPr lang="en-GB" sz="2400" dirty="0"/>
              <a:t>. </a:t>
            </a:r>
          </a:p>
        </p:txBody>
      </p:sp>
      <p:pic>
        <p:nvPicPr>
          <p:cNvPr id="6" name="Picture 5" descr="Magnifying glass on clear background">
            <a:extLst>
              <a:ext uri="{FF2B5EF4-FFF2-40B4-BE49-F238E27FC236}">
                <a16:creationId xmlns:a16="http://schemas.microsoft.com/office/drawing/2014/main" id="{98497D4C-A690-E326-4BF7-F891D3EA4B55}"/>
              </a:ext>
            </a:extLst>
          </p:cNvPr>
          <p:cNvPicPr>
            <a:picLocks noChangeAspect="1"/>
          </p:cNvPicPr>
          <p:nvPr/>
        </p:nvPicPr>
        <p:blipFill rotWithShape="1">
          <a:blip r:embed="rId3"/>
          <a:srcRect l="30931" r="4853" b="2"/>
          <a:stretch/>
        </p:blipFill>
        <p:spPr>
          <a:xfrm>
            <a:off x="8324536" y="2201755"/>
            <a:ext cx="3462350" cy="3598916"/>
          </a:xfrm>
          <a:prstGeom prst="rect">
            <a:avLst/>
          </a:prstGeom>
        </p:spPr>
      </p:pic>
      <p:sp>
        <p:nvSpPr>
          <p:cNvPr id="5" name="Footer Placeholder 4">
            <a:extLst>
              <a:ext uri="{FF2B5EF4-FFF2-40B4-BE49-F238E27FC236}">
                <a16:creationId xmlns:a16="http://schemas.microsoft.com/office/drawing/2014/main" id="{68B37475-A297-6D12-0B64-66EA77274875}"/>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dirty="0"/>
              <a:t>PORTH AGORED Consolidation of Social Work Practice</a:t>
            </a:r>
          </a:p>
        </p:txBody>
      </p:sp>
      <p:sp>
        <p:nvSpPr>
          <p:cNvPr id="4" name="Slide Number Placeholder 3"/>
          <p:cNvSpPr>
            <a:spLocks noGrp="1"/>
          </p:cNvSpPr>
          <p:nvPr>
            <p:ph type="sldNum" sz="quarter" idx="12"/>
          </p:nvPr>
        </p:nvSpPr>
        <p:spPr>
          <a:xfrm>
            <a:off x="8610600" y="6356350"/>
            <a:ext cx="2743200" cy="365125"/>
          </a:xfrm>
        </p:spPr>
        <p:txBody>
          <a:bodyPr>
            <a:normAutofit/>
          </a:bodyPr>
          <a:lstStyle/>
          <a:p>
            <a:pPr>
              <a:spcAft>
                <a:spcPts val="600"/>
              </a:spcAft>
            </a:pPr>
            <a:fld id="{1E2FB795-8CD3-4813-9C65-0932CECE18E1}" type="slidenum">
              <a:rPr lang="en-GB"/>
              <a:pPr>
                <a:spcAft>
                  <a:spcPts val="600"/>
                </a:spcAft>
              </a:pPr>
              <a:t>22</a:t>
            </a:fld>
            <a:endParaRPr lang="en-GB" dirty="0"/>
          </a:p>
        </p:txBody>
      </p:sp>
    </p:spTree>
    <p:extLst>
      <p:ext uri="{BB962C8B-B14F-4D97-AF65-F5344CB8AC3E}">
        <p14:creationId xmlns:p14="http://schemas.microsoft.com/office/powerpoint/2010/main" val="18482981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FAB43-6ADA-3B85-CB68-E5798926BA57}"/>
              </a:ext>
            </a:extLst>
          </p:cNvPr>
          <p:cNvSpPr>
            <a:spLocks noGrp="1"/>
          </p:cNvSpPr>
          <p:nvPr>
            <p:ph type="title"/>
          </p:nvPr>
        </p:nvSpPr>
        <p:spPr>
          <a:xfrm>
            <a:off x="617220" y="468630"/>
            <a:ext cx="10736580" cy="1222058"/>
          </a:xfrm>
        </p:spPr>
        <p:txBody>
          <a:bodyPr>
            <a:normAutofit fontScale="90000"/>
          </a:bodyPr>
          <a:lstStyle/>
          <a:p>
            <a:r>
              <a:rPr lang="en-GB" b="1" dirty="0">
                <a:effectLst/>
                <a:latin typeface="Arial" panose="020B0604020202020204" pitchFamily="34" charset="0"/>
              </a:rPr>
              <a:t>Canlyniadau Dysgu Tasg 1 Rhan a (a b)</a:t>
            </a:r>
            <a:br>
              <a:rPr lang="en-GB" sz="1800" b="1" dirty="0">
                <a:effectLst/>
                <a:latin typeface="Arial" panose="020B0604020202020204" pitchFamily="34" charset="0"/>
              </a:rPr>
            </a:br>
            <a:br>
              <a:rPr lang="en-GB" dirty="0"/>
            </a:br>
            <a:endParaRPr lang="en-US" dirty="0"/>
          </a:p>
        </p:txBody>
      </p:sp>
      <p:sp>
        <p:nvSpPr>
          <p:cNvPr id="6" name="Content Placeholder 5">
            <a:extLst>
              <a:ext uri="{FF2B5EF4-FFF2-40B4-BE49-F238E27FC236}">
                <a16:creationId xmlns:a16="http://schemas.microsoft.com/office/drawing/2014/main" id="{64BEBC6F-F7AD-BFBA-C02E-A76BFB66686B}"/>
              </a:ext>
            </a:extLst>
          </p:cNvPr>
          <p:cNvSpPr>
            <a:spLocks noGrp="1"/>
          </p:cNvSpPr>
          <p:nvPr>
            <p:ph sz="half" idx="2"/>
          </p:nvPr>
        </p:nvSpPr>
        <p:spPr>
          <a:xfrm>
            <a:off x="838538" y="1690688"/>
            <a:ext cx="9718972" cy="4351338"/>
          </a:xfrm>
        </p:spPr>
        <p:txBody>
          <a:bodyPr>
            <a:normAutofit/>
          </a:bodyPr>
          <a:lstStyle/>
          <a:p>
            <a:pPr marL="0" indent="0">
              <a:buNone/>
            </a:pPr>
            <a:r>
              <a:rPr lang="en-GB" b="1" dirty="0" err="1">
                <a:latin typeface="ArialMT"/>
              </a:rPr>
              <a:t>Canlyniad</a:t>
            </a:r>
            <a:r>
              <a:rPr lang="en-GB" b="1" dirty="0">
                <a:latin typeface="ArialMT"/>
              </a:rPr>
              <a:t> </a:t>
            </a:r>
            <a:r>
              <a:rPr lang="en-GB" b="1" dirty="0" err="1">
                <a:latin typeface="ArialMT"/>
              </a:rPr>
              <a:t>Dysgu</a:t>
            </a:r>
            <a:r>
              <a:rPr lang="en-GB" b="1" dirty="0">
                <a:latin typeface="ArialMT"/>
              </a:rPr>
              <a:t> </a:t>
            </a:r>
            <a:endParaRPr lang="en-GB" b="1" dirty="0">
              <a:effectLst/>
              <a:latin typeface="ArialMT"/>
            </a:endParaRPr>
          </a:p>
          <a:p>
            <a:pPr marL="0" indent="0">
              <a:buNone/>
            </a:pPr>
            <a:r>
              <a:rPr lang="en-GB" dirty="0">
                <a:effectLst/>
                <a:latin typeface="ArialMT"/>
              </a:rPr>
              <a:t>1.5. –</a:t>
            </a:r>
            <a:r>
              <a:rPr lang="en-GB" dirty="0">
                <a:latin typeface="ArialMT"/>
              </a:rPr>
              <a:t>Adfy</a:t>
            </a:r>
            <a:r>
              <a:rPr lang="en-GB" dirty="0">
                <a:effectLst/>
                <a:latin typeface="ArialMT"/>
              </a:rPr>
              <a:t>fyrio’n </a:t>
            </a:r>
            <a:r>
              <a:rPr lang="en-GB" dirty="0">
                <a:latin typeface="ArialMT"/>
              </a:rPr>
              <a:t>f</a:t>
            </a:r>
            <a:r>
              <a:rPr lang="en-GB" dirty="0">
                <a:effectLst/>
                <a:latin typeface="ArialMT"/>
              </a:rPr>
              <a:t>eirniadol i werthuso dadansoddiad eich hun mewn asesiadau </a:t>
            </a:r>
            <a:r>
              <a:rPr lang="en-GB" dirty="0" err="1">
                <a:effectLst/>
                <a:latin typeface="ArialMT"/>
              </a:rPr>
              <a:t>gwaith</a:t>
            </a:r>
            <a:r>
              <a:rPr lang="en-GB" dirty="0">
                <a:effectLst/>
                <a:latin typeface="ArialMT"/>
              </a:rPr>
              <a:t> </a:t>
            </a:r>
            <a:r>
              <a:rPr lang="en-GB" dirty="0" err="1">
                <a:effectLst/>
                <a:latin typeface="ArialMT"/>
              </a:rPr>
              <a:t>cymdeithasol</a:t>
            </a:r>
            <a:r>
              <a:rPr lang="en-GB" dirty="0">
                <a:effectLst/>
                <a:latin typeface="ArialMT"/>
              </a:rPr>
              <a:t>.</a:t>
            </a:r>
          </a:p>
          <a:p>
            <a:pPr marL="0" indent="0">
              <a:buNone/>
            </a:pPr>
            <a:endParaRPr lang="en-GB" dirty="0">
              <a:latin typeface="ArialMT"/>
            </a:endParaRPr>
          </a:p>
          <a:p>
            <a:pPr marL="0" indent="0">
              <a:buNone/>
            </a:pPr>
            <a:endParaRPr lang="en-GB" dirty="0">
              <a:effectLst/>
              <a:latin typeface="ArialMT"/>
            </a:endParaRPr>
          </a:p>
          <a:p>
            <a:pPr marL="0" indent="0">
              <a:buNone/>
            </a:pPr>
            <a:endParaRPr lang="en-GB" dirty="0">
              <a:effectLst/>
            </a:endParaRPr>
          </a:p>
          <a:p>
            <a:endParaRPr lang="en-US" dirty="0"/>
          </a:p>
        </p:txBody>
      </p:sp>
      <p:sp>
        <p:nvSpPr>
          <p:cNvPr id="8" name="Text Placeholder 7">
            <a:extLst>
              <a:ext uri="{FF2B5EF4-FFF2-40B4-BE49-F238E27FC236}">
                <a16:creationId xmlns:a16="http://schemas.microsoft.com/office/drawing/2014/main" id="{DDD70E81-31EB-F18C-1EA2-E0C100CCD4C4}"/>
              </a:ext>
            </a:extLst>
          </p:cNvPr>
          <p:cNvSpPr>
            <a:spLocks noGrp="1"/>
          </p:cNvSpPr>
          <p:nvPr>
            <p:ph type="body" sz="quarter" idx="4294967295"/>
          </p:nvPr>
        </p:nvSpPr>
        <p:spPr>
          <a:xfrm>
            <a:off x="617220" y="905668"/>
            <a:ext cx="9144000" cy="823913"/>
          </a:xfrm>
        </p:spPr>
        <p:txBody>
          <a:bodyPr>
            <a:normAutofit/>
          </a:bodyPr>
          <a:lstStyle/>
          <a:p>
            <a:pPr marL="0" indent="0">
              <a:buNone/>
            </a:pPr>
            <a:r>
              <a:rPr lang="en-GB" sz="3200" b="1" dirty="0">
                <a:effectLst/>
                <a:latin typeface="Arial" panose="020B0604020202020204" pitchFamily="34" charset="0"/>
              </a:rPr>
              <a:t>1. Dadansoddi wrth asesu i lywio ymyriadau</a:t>
            </a:r>
            <a:endParaRPr lang="en-GB" sz="3200" dirty="0"/>
          </a:p>
          <a:p>
            <a:endParaRPr lang="en-US" dirty="0"/>
          </a:p>
        </p:txBody>
      </p:sp>
      <p:sp>
        <p:nvSpPr>
          <p:cNvPr id="4" name="Slide Number Placeholder 3">
            <a:extLst>
              <a:ext uri="{FF2B5EF4-FFF2-40B4-BE49-F238E27FC236}">
                <a16:creationId xmlns:a16="http://schemas.microsoft.com/office/drawing/2014/main" id="{58293C66-EAAD-A438-D4B5-BA7EC7F83CAD}"/>
              </a:ext>
            </a:extLst>
          </p:cNvPr>
          <p:cNvSpPr>
            <a:spLocks noGrp="1"/>
          </p:cNvSpPr>
          <p:nvPr>
            <p:ph type="sldNum" sz="quarter" idx="12"/>
          </p:nvPr>
        </p:nvSpPr>
        <p:spPr/>
        <p:txBody>
          <a:bodyPr/>
          <a:lstStyle/>
          <a:p>
            <a:fld id="{35470E4D-CFB8-FE4B-A9A4-B32541D0D757}" type="slidenum">
              <a:rPr lang="en-US" smtClean="0"/>
              <a:t>23</a:t>
            </a:fld>
            <a:endParaRPr lang="en-US" dirty="0"/>
          </a:p>
        </p:txBody>
      </p:sp>
      <p:sp>
        <p:nvSpPr>
          <p:cNvPr id="7" name="Footer Placeholder 6">
            <a:extLst>
              <a:ext uri="{FF2B5EF4-FFF2-40B4-BE49-F238E27FC236}">
                <a16:creationId xmlns:a16="http://schemas.microsoft.com/office/drawing/2014/main" id="{205580D5-93B3-2440-7F63-374E24056C9C}"/>
              </a:ext>
            </a:extLst>
          </p:cNvPr>
          <p:cNvSpPr>
            <a:spLocks noGrp="1"/>
          </p:cNvSpPr>
          <p:nvPr>
            <p:ph type="ftr" sz="quarter" idx="11"/>
          </p:nvPr>
        </p:nvSpPr>
        <p:spPr/>
        <p:txBody>
          <a:bodyPr/>
          <a:lstStyle/>
          <a:p>
            <a:r>
              <a:rPr lang="en-US" dirty="0"/>
              <a:t>PORTH AGORED Consolidation of Social Work Practice</a:t>
            </a:r>
          </a:p>
        </p:txBody>
      </p:sp>
      <p:sp>
        <p:nvSpPr>
          <p:cNvPr id="11" name="Rectangle 1">
            <a:extLst>
              <a:ext uri="{FF2B5EF4-FFF2-40B4-BE49-F238E27FC236}">
                <a16:creationId xmlns:a16="http://schemas.microsoft.com/office/drawing/2014/main" id="{62E5F347-98B6-C5F0-6EC8-2D75F970672D}"/>
              </a:ext>
            </a:extLst>
          </p:cNvPr>
          <p:cNvSpPr>
            <a:spLocks noChangeArrowheads="1"/>
          </p:cNvSpPr>
          <p:nvPr/>
        </p:nvSpPr>
        <p:spPr bwMode="auto">
          <a:xfrm>
            <a:off x="0" y="-323165"/>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2" name="Rectangle 2">
            <a:extLst>
              <a:ext uri="{FF2B5EF4-FFF2-40B4-BE49-F238E27FC236}">
                <a16:creationId xmlns:a16="http://schemas.microsoft.com/office/drawing/2014/main" id="{CF8EB9C4-3B09-B358-8241-21E78B298780}"/>
              </a:ext>
            </a:extLst>
          </p:cNvPr>
          <p:cNvSpPr>
            <a:spLocks noChangeArrowheads="1"/>
          </p:cNvSpPr>
          <p:nvPr/>
        </p:nvSpPr>
        <p:spPr bwMode="auto">
          <a:xfrm>
            <a:off x="838538" y="3743425"/>
            <a:ext cx="825258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2800" b="0" i="0" u="none" strike="noStrike" cap="none" normalizeH="0" baseline="0" dirty="0">
                <a:ln>
                  <a:noFill/>
                </a:ln>
                <a:solidFill>
                  <a:schemeClr val="tx1"/>
                </a:solidFill>
                <a:effectLst/>
                <a:latin typeface="Arial" panose="020B0604020202020204" pitchFamily="34" charset="0"/>
              </a:rPr>
            </a:br>
            <a:r>
              <a:rPr kumimoji="0" lang="en-US" altLang="en-US" sz="2800" b="0" i="0" u="none" strike="noStrike" cap="none" normalizeH="0" baseline="0" dirty="0">
                <a:ln>
                  <a:noFill/>
                </a:ln>
                <a:solidFill>
                  <a:srgbClr val="1F1F1F"/>
                </a:solidFill>
                <a:effectLst/>
                <a:latin typeface="Helvetica Neue" panose="02000503000000020004" pitchFamily="2" charset="0"/>
              </a:rPr>
              <a:t>Mae </a:t>
            </a:r>
            <a:r>
              <a:rPr kumimoji="0" lang="en-US" altLang="en-US" sz="2800" b="0" i="0" u="none" strike="noStrike" cap="none" normalizeH="0" baseline="0" dirty="0" err="1">
                <a:ln>
                  <a:noFill/>
                </a:ln>
                <a:solidFill>
                  <a:srgbClr val="1F1F1F"/>
                </a:solidFill>
                <a:effectLst/>
                <a:latin typeface="Helvetica Neue" panose="02000503000000020004" pitchFamily="2" charset="0"/>
              </a:rPr>
              <a:t>rhagor</a:t>
            </a:r>
            <a:r>
              <a:rPr kumimoji="0" lang="en-US" altLang="en-US" sz="2800" b="0" i="0" u="none" strike="noStrike" cap="none" normalizeH="0" baseline="0" dirty="0">
                <a:ln>
                  <a:noFill/>
                </a:ln>
                <a:solidFill>
                  <a:srgbClr val="1F1F1F"/>
                </a:solidFill>
                <a:effectLst/>
                <a:latin typeface="Helvetica Neue" panose="02000503000000020004" pitchFamily="2" charset="0"/>
              </a:rPr>
              <a:t> o </a:t>
            </a:r>
            <a:r>
              <a:rPr kumimoji="0" lang="en-US" altLang="en-US" sz="2800" b="0" i="0" u="none" strike="noStrike" cap="none" normalizeH="0" baseline="0" dirty="0" err="1">
                <a:ln>
                  <a:noFill/>
                </a:ln>
                <a:solidFill>
                  <a:srgbClr val="1F1F1F"/>
                </a:solidFill>
                <a:effectLst/>
                <a:latin typeface="Helvetica Neue" panose="02000503000000020004" pitchFamily="2" charset="0"/>
              </a:rPr>
              <a:t>fanylion</a:t>
            </a:r>
            <a:r>
              <a:rPr kumimoji="0" lang="en-US" altLang="en-US" sz="2800" b="0" i="0" u="none" strike="noStrike" cap="none" normalizeH="0" baseline="0" dirty="0">
                <a:ln>
                  <a:noFill/>
                </a:ln>
                <a:solidFill>
                  <a:srgbClr val="1F1F1F"/>
                </a:solidFill>
                <a:effectLst/>
                <a:latin typeface="Helvetica Neue" panose="02000503000000020004" pitchFamily="2" charset="0"/>
              </a:rPr>
              <a:t> am y </a:t>
            </a:r>
            <a:r>
              <a:rPr kumimoji="0" lang="en-US" altLang="en-US" sz="2800" b="0" i="0" u="none" strike="noStrike" cap="none" normalizeH="0" baseline="0" dirty="0" err="1">
                <a:ln>
                  <a:noFill/>
                </a:ln>
                <a:solidFill>
                  <a:srgbClr val="1F1F1F"/>
                </a:solidFill>
                <a:effectLst/>
                <a:latin typeface="Helvetica Neue" panose="02000503000000020004" pitchFamily="2" charset="0"/>
              </a:rPr>
              <a:t>meini</a:t>
            </a:r>
            <a:r>
              <a:rPr kumimoji="0" lang="en-US" altLang="en-US" sz="2800" b="0" i="0" u="none" strike="noStrike" cap="none" normalizeH="0" baseline="0" dirty="0">
                <a:ln>
                  <a:noFill/>
                </a:ln>
                <a:solidFill>
                  <a:srgbClr val="1F1F1F"/>
                </a:solidFill>
                <a:effectLst/>
                <a:latin typeface="Helvetica Neue" panose="02000503000000020004" pitchFamily="2" charset="0"/>
              </a:rPr>
              <a:t> </a:t>
            </a:r>
            <a:r>
              <a:rPr kumimoji="0" lang="en-US" altLang="en-US" sz="2800" b="0" i="0" u="none" strike="noStrike" cap="none" normalizeH="0" baseline="0" dirty="0" err="1">
                <a:ln>
                  <a:noFill/>
                </a:ln>
                <a:solidFill>
                  <a:srgbClr val="1F1F1F"/>
                </a:solidFill>
                <a:effectLst/>
                <a:latin typeface="Helvetica Neue" panose="02000503000000020004" pitchFamily="2" charset="0"/>
              </a:rPr>
              <a:t>prawf</a:t>
            </a:r>
            <a:r>
              <a:rPr kumimoji="0" lang="en-US" altLang="en-US" sz="2800" b="0" i="0" u="none" strike="noStrike" cap="none" normalizeH="0" baseline="0" dirty="0">
                <a:ln>
                  <a:noFill/>
                </a:ln>
                <a:solidFill>
                  <a:srgbClr val="1F1F1F"/>
                </a:solidFill>
                <a:effectLst/>
                <a:latin typeface="Helvetica Neue" panose="02000503000000020004" pitchFamily="2" charset="0"/>
              </a:rPr>
              <a:t> </a:t>
            </a:r>
            <a:r>
              <a:rPr kumimoji="0" lang="en-US" altLang="en-US" sz="2800" b="0" i="0" u="none" strike="noStrike" cap="none" normalizeH="0" baseline="0" dirty="0" err="1">
                <a:ln>
                  <a:noFill/>
                </a:ln>
                <a:solidFill>
                  <a:srgbClr val="1F1F1F"/>
                </a:solidFill>
                <a:effectLst/>
                <a:latin typeface="Helvetica Neue" panose="02000503000000020004" pitchFamily="2" charset="0"/>
              </a:rPr>
              <a:t>Asesu</a:t>
            </a:r>
            <a:r>
              <a:rPr kumimoji="0" lang="en-US" altLang="en-US" sz="2800" b="0" i="0" u="none" strike="noStrike" cap="none" normalizeH="0" baseline="0" dirty="0">
                <a:ln>
                  <a:noFill/>
                </a:ln>
                <a:solidFill>
                  <a:srgbClr val="1F1F1F"/>
                </a:solidFill>
                <a:effectLst/>
                <a:latin typeface="Helvetica Neue" panose="02000503000000020004" pitchFamily="2" charset="0"/>
              </a:rPr>
              <a:t> </a:t>
            </a:r>
            <a:r>
              <a:rPr kumimoji="0" lang="en-US" altLang="en-US" sz="2800" b="0" i="0" u="none" strike="noStrike" cap="none" normalizeH="0" baseline="0" dirty="0" err="1">
                <a:ln>
                  <a:noFill/>
                </a:ln>
                <a:solidFill>
                  <a:srgbClr val="1F1F1F"/>
                </a:solidFill>
                <a:effectLst/>
                <a:latin typeface="Helvetica Neue" panose="02000503000000020004" pitchFamily="2" charset="0"/>
              </a:rPr>
              <a:t>i’w</a:t>
            </a:r>
            <a:r>
              <a:rPr kumimoji="0" lang="en-US" altLang="en-US" sz="2800" b="0" i="0" u="none" strike="noStrike" cap="none" normalizeH="0" baseline="0" dirty="0">
                <a:ln>
                  <a:noFill/>
                </a:ln>
                <a:solidFill>
                  <a:srgbClr val="1F1F1F"/>
                </a:solidFill>
                <a:effectLst/>
                <a:latin typeface="Helvetica Neue" panose="02000503000000020004" pitchFamily="2"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err="1">
                <a:ln>
                  <a:noFill/>
                </a:ln>
                <a:solidFill>
                  <a:srgbClr val="1F1F1F"/>
                </a:solidFill>
                <a:effectLst/>
                <a:latin typeface="Helvetica Neue" panose="02000503000000020004" pitchFamily="2" charset="0"/>
              </a:rPr>
              <a:t>gweld</a:t>
            </a:r>
            <a:r>
              <a:rPr kumimoji="0" lang="en-US" altLang="en-US" sz="2800" b="0" i="0" u="none" strike="noStrike" cap="none" normalizeH="0" baseline="0" dirty="0">
                <a:ln>
                  <a:noFill/>
                </a:ln>
                <a:solidFill>
                  <a:srgbClr val="1F1F1F"/>
                </a:solidFill>
                <a:effectLst/>
                <a:latin typeface="Helvetica Neue" panose="02000503000000020004" pitchFamily="2" charset="0"/>
              </a:rPr>
              <a:t> </a:t>
            </a:r>
            <a:r>
              <a:rPr kumimoji="0" lang="en-US" altLang="en-US" sz="2800" b="0" i="0" u="none" strike="noStrike" cap="none" normalizeH="0" baseline="0" dirty="0" err="1">
                <a:ln>
                  <a:noFill/>
                </a:ln>
                <a:solidFill>
                  <a:srgbClr val="1F1F1F"/>
                </a:solidFill>
                <a:effectLst/>
                <a:latin typeface="Helvetica Neue" panose="02000503000000020004" pitchFamily="2" charset="0"/>
              </a:rPr>
              <a:t>yn</a:t>
            </a:r>
            <a:r>
              <a:rPr kumimoji="0" lang="en-US" altLang="en-US" sz="2800" b="0" i="0" u="none" strike="noStrike" cap="none" normalizeH="0" baseline="0" dirty="0">
                <a:ln>
                  <a:noFill/>
                </a:ln>
                <a:solidFill>
                  <a:srgbClr val="1F1F1F"/>
                </a:solidFill>
                <a:effectLst/>
                <a:latin typeface="Helvetica Neue" panose="02000503000000020004" pitchFamily="2" charset="0"/>
              </a:rPr>
              <a:t> </a:t>
            </a:r>
            <a:r>
              <a:rPr kumimoji="0" lang="en-US" altLang="en-US" sz="2800" b="0" i="0" u="none" strike="noStrike" cap="none" normalizeH="0" baseline="0" dirty="0" err="1">
                <a:ln>
                  <a:noFill/>
                </a:ln>
                <a:solidFill>
                  <a:srgbClr val="1F1F1F"/>
                </a:solidFill>
                <a:effectLst/>
                <a:latin typeface="Helvetica Neue" panose="02000503000000020004" pitchFamily="2" charset="0"/>
              </a:rPr>
              <a:t>atodiad</a:t>
            </a:r>
            <a:r>
              <a:rPr kumimoji="0" lang="en-US" altLang="en-US" sz="2800" b="0" i="0" u="none" strike="noStrike" cap="none" normalizeH="0" baseline="0" dirty="0">
                <a:ln>
                  <a:noFill/>
                </a:ln>
                <a:solidFill>
                  <a:srgbClr val="1F1F1F"/>
                </a:solidFill>
                <a:effectLst/>
                <a:latin typeface="Helvetica Neue" panose="02000503000000020004" pitchFamily="2" charset="0"/>
              </a:rPr>
              <a:t> 4 y </a:t>
            </a:r>
            <a:r>
              <a:rPr kumimoji="0" lang="en-US" altLang="en-US" sz="2800" b="0" i="0" u="none" strike="noStrike" cap="none" normalizeH="0" baseline="0" dirty="0" err="1">
                <a:ln>
                  <a:noFill/>
                </a:ln>
                <a:solidFill>
                  <a:srgbClr val="1F1F1F"/>
                </a:solidFill>
                <a:effectLst/>
                <a:latin typeface="Helvetica Neue" panose="02000503000000020004" pitchFamily="2" charset="0"/>
              </a:rPr>
              <a:t>llawlyfr</a:t>
            </a:r>
            <a:r>
              <a:rPr kumimoji="0" lang="en-US" altLang="en-US" sz="2100" b="0" i="0" u="none" strike="noStrike" cap="none" normalizeH="0" baseline="0" dirty="0">
                <a:ln>
                  <a:noFill/>
                </a:ln>
                <a:solidFill>
                  <a:srgbClr val="1F1F1F"/>
                </a:solidFill>
                <a:effectLst/>
                <a:latin typeface="Helvetica Neue" panose="02000503000000020004" pitchFamily="2"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730669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31250FA-934F-184F-374C-B4C91269B521}"/>
              </a:ext>
            </a:extLst>
          </p:cNvPr>
          <p:cNvSpPr>
            <a:spLocks noGrp="1"/>
          </p:cNvSpPr>
          <p:nvPr>
            <p:ph type="title"/>
          </p:nvPr>
        </p:nvSpPr>
        <p:spPr/>
        <p:txBody>
          <a:bodyPr/>
          <a:lstStyle/>
          <a:p>
            <a:endParaRPr lang="en-US"/>
          </a:p>
        </p:txBody>
      </p:sp>
      <p:sp>
        <p:nvSpPr>
          <p:cNvPr id="8" name="Content Placeholder 7">
            <a:extLst>
              <a:ext uri="{FF2B5EF4-FFF2-40B4-BE49-F238E27FC236}">
                <a16:creationId xmlns:a16="http://schemas.microsoft.com/office/drawing/2014/main" id="{946708D6-2F22-558C-F516-4242AFEC91AC}"/>
              </a:ext>
            </a:extLst>
          </p:cNvPr>
          <p:cNvSpPr>
            <a:spLocks noGrp="1"/>
          </p:cNvSpPr>
          <p:nvPr>
            <p:ph idx="1"/>
          </p:nvPr>
        </p:nvSpPr>
        <p:spPr/>
        <p:txBody>
          <a:bodyPr/>
          <a:lstStyle/>
          <a:p>
            <a:pPr marL="0" indent="0">
              <a:buNone/>
            </a:pPr>
            <a:r>
              <a:rPr lang="en-GB" sz="3200" b="1" dirty="0" err="1">
                <a:latin typeface="Arial" panose="020B0604020202020204" pitchFamily="34" charset="0"/>
              </a:rPr>
              <a:t>Meini</a:t>
            </a:r>
            <a:r>
              <a:rPr lang="en-GB" sz="3200" b="1" dirty="0">
                <a:latin typeface="Arial" panose="020B0604020202020204" pitchFamily="34" charset="0"/>
              </a:rPr>
              <a:t> </a:t>
            </a:r>
            <a:r>
              <a:rPr lang="en-GB" sz="3200" b="1" dirty="0" err="1">
                <a:latin typeface="Arial" panose="020B0604020202020204" pitchFamily="34" charset="0"/>
              </a:rPr>
              <a:t>Prawf</a:t>
            </a:r>
            <a:r>
              <a:rPr lang="en-GB" sz="3200" b="1" dirty="0">
                <a:latin typeface="Arial" panose="020B0604020202020204" pitchFamily="34" charset="0"/>
              </a:rPr>
              <a:t> </a:t>
            </a:r>
            <a:r>
              <a:rPr lang="en-GB" sz="3200" b="1" dirty="0" err="1">
                <a:latin typeface="Arial" panose="020B0604020202020204" pitchFamily="34" charset="0"/>
              </a:rPr>
              <a:t>Asesu</a:t>
            </a:r>
            <a:endParaRPr lang="en-GB" sz="3200" b="1" dirty="0"/>
          </a:p>
          <a:p>
            <a:r>
              <a:rPr lang="en-GB" dirty="0">
                <a:solidFill>
                  <a:srgbClr val="000000"/>
                </a:solidFill>
                <a:latin typeface="Arial" panose="020B0604020202020204" pitchFamily="34" charset="0"/>
              </a:rPr>
              <a:t>Gall y </a:t>
            </a:r>
            <a:r>
              <a:rPr lang="en-GB" dirty="0" err="1">
                <a:solidFill>
                  <a:srgbClr val="000000"/>
                </a:solidFill>
                <a:latin typeface="Arial" panose="020B0604020202020204" pitchFamily="34" charset="0"/>
              </a:rPr>
              <a:t>dysgwr</a:t>
            </a:r>
            <a:r>
              <a:rPr lang="en-GB" dirty="0">
                <a:solidFill>
                  <a:srgbClr val="000000"/>
                </a:solidFill>
                <a:latin typeface="Arial" panose="020B0604020202020204" pitchFamily="34" charset="0"/>
              </a:rPr>
              <a:t>: </a:t>
            </a:r>
          </a:p>
          <a:p>
            <a:r>
              <a:rPr lang="en-GB" dirty="0">
                <a:solidFill>
                  <a:srgbClr val="000000"/>
                </a:solidFill>
                <a:latin typeface="Arial" panose="020B0604020202020204" pitchFamily="34" charset="0"/>
              </a:rPr>
              <a:t>1.5.1. </a:t>
            </a:r>
            <a:r>
              <a:rPr lang="en-GB" dirty="0" err="1">
                <a:solidFill>
                  <a:srgbClr val="000000"/>
                </a:solidFill>
                <a:latin typeface="Arial" panose="020B0604020202020204" pitchFamily="34" charset="0"/>
              </a:rPr>
              <a:t>Werthuso’n</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bersonol</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ar</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ddadansoddi</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mewn</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asesiadau</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gwaith</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cymdeithasol</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trwy</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adfyfyrio</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beirniadol</a:t>
            </a:r>
            <a:r>
              <a:rPr lang="en-GB" dirty="0">
                <a:solidFill>
                  <a:srgbClr val="000000"/>
                </a:solidFill>
                <a:latin typeface="Arial" panose="020B0604020202020204" pitchFamily="34" charset="0"/>
              </a:rPr>
              <a:t>.</a:t>
            </a:r>
          </a:p>
          <a:p>
            <a:r>
              <a:rPr lang="en-GB" dirty="0">
                <a:solidFill>
                  <a:srgbClr val="000000"/>
                </a:solidFill>
                <a:latin typeface="Arial" panose="020B0604020202020204" pitchFamily="34" charset="0"/>
              </a:rPr>
              <a:t>1.5.2. </a:t>
            </a:r>
            <a:r>
              <a:rPr lang="en-GB" dirty="0" err="1">
                <a:solidFill>
                  <a:srgbClr val="000000"/>
                </a:solidFill>
                <a:latin typeface="Arial" panose="020B0604020202020204" pitchFamily="34" charset="0"/>
              </a:rPr>
              <a:t>Werthuso</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arfer</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personol</a:t>
            </a:r>
            <a:r>
              <a:rPr lang="en-GB" dirty="0">
                <a:solidFill>
                  <a:srgbClr val="000000"/>
                </a:solidFill>
                <a:latin typeface="Arial" panose="020B0604020202020204" pitchFamily="34" charset="0"/>
              </a:rPr>
              <a:t> o </a:t>
            </a:r>
            <a:r>
              <a:rPr lang="en-GB" dirty="0" err="1">
                <a:solidFill>
                  <a:srgbClr val="000000"/>
                </a:solidFill>
                <a:latin typeface="Arial" panose="020B0604020202020204" pitchFamily="34" charset="0"/>
              </a:rPr>
              <a:t>ddadansoddi</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mewn</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asesiadau</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gwaith</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cymdeithasol</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i</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adnabod</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cryfderau</a:t>
            </a:r>
            <a:r>
              <a:rPr lang="en-GB" dirty="0">
                <a:solidFill>
                  <a:srgbClr val="000000"/>
                </a:solidFill>
                <a:latin typeface="Arial" panose="020B0604020202020204" pitchFamily="34" charset="0"/>
              </a:rPr>
              <a:t> a </a:t>
            </a:r>
            <a:r>
              <a:rPr lang="en-GB" dirty="0" err="1">
                <a:solidFill>
                  <a:srgbClr val="000000"/>
                </a:solidFill>
                <a:latin typeface="Arial" panose="020B0604020202020204" pitchFamily="34" charset="0"/>
              </a:rPr>
              <a:t>meysydd</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dysgu</a:t>
            </a:r>
            <a:r>
              <a:rPr lang="en-GB" dirty="0">
                <a:solidFill>
                  <a:srgbClr val="000000"/>
                </a:solidFill>
                <a:latin typeface="Arial" panose="020B0604020202020204" pitchFamily="34" charset="0"/>
              </a:rPr>
              <a:t> a </a:t>
            </a:r>
            <a:r>
              <a:rPr lang="en-GB" dirty="0" err="1">
                <a:solidFill>
                  <a:srgbClr val="000000"/>
                </a:solidFill>
                <a:latin typeface="Arial" panose="020B0604020202020204" pitchFamily="34" charset="0"/>
              </a:rPr>
              <a:t>datblygiad</a:t>
            </a:r>
            <a:r>
              <a:rPr lang="en-GB" dirty="0">
                <a:solidFill>
                  <a:srgbClr val="000000"/>
                </a:solidFill>
                <a:latin typeface="Arial" panose="020B0604020202020204" pitchFamily="34" charset="0"/>
              </a:rPr>
              <a:t>.</a:t>
            </a:r>
          </a:p>
          <a:p>
            <a:r>
              <a:rPr lang="en-GB" dirty="0">
                <a:solidFill>
                  <a:srgbClr val="000000"/>
                </a:solidFill>
                <a:latin typeface="Arial" panose="020B0604020202020204" pitchFamily="34" charset="0"/>
              </a:rPr>
              <a:t>1.5.3. </a:t>
            </a:r>
            <a:r>
              <a:rPr lang="en-GB" dirty="0" err="1">
                <a:solidFill>
                  <a:srgbClr val="000000"/>
                </a:solidFill>
                <a:latin typeface="Arial" panose="020B0604020202020204" pitchFamily="34" charset="0"/>
              </a:rPr>
              <a:t>Gynhyrchu</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cynllun</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dysgu</a:t>
            </a:r>
            <a:r>
              <a:rPr lang="en-GB" dirty="0">
                <a:solidFill>
                  <a:srgbClr val="000000"/>
                </a:solidFill>
                <a:latin typeface="Arial" panose="020B0604020202020204" pitchFamily="34" charset="0"/>
              </a:rPr>
              <a:t> a </a:t>
            </a:r>
            <a:r>
              <a:rPr lang="en-GB" dirty="0" err="1">
                <a:solidFill>
                  <a:srgbClr val="000000"/>
                </a:solidFill>
                <a:latin typeface="Arial" panose="020B0604020202020204" pitchFamily="34" charset="0"/>
              </a:rPr>
              <a:t>datblygu</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proffesiynol</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ei</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hun</a:t>
            </a:r>
            <a:r>
              <a:rPr lang="en-GB" dirty="0">
                <a:solidFill>
                  <a:srgbClr val="000000"/>
                </a:solidFill>
                <a:latin typeface="Arial" panose="020B0604020202020204" pitchFamily="34" charset="0"/>
              </a:rPr>
              <a:t>.</a:t>
            </a:r>
          </a:p>
          <a:p>
            <a:endParaRPr lang="en-US" dirty="0"/>
          </a:p>
        </p:txBody>
      </p:sp>
      <p:sp>
        <p:nvSpPr>
          <p:cNvPr id="5" name="Footer Placeholder 4">
            <a:extLst>
              <a:ext uri="{FF2B5EF4-FFF2-40B4-BE49-F238E27FC236}">
                <a16:creationId xmlns:a16="http://schemas.microsoft.com/office/drawing/2014/main" id="{9A177D3B-5D40-B0CE-0F19-F945C1D4F622}"/>
              </a:ext>
            </a:extLst>
          </p:cNvPr>
          <p:cNvSpPr>
            <a:spLocks noGrp="1"/>
          </p:cNvSpPr>
          <p:nvPr>
            <p:ph type="ftr" sz="quarter" idx="11"/>
          </p:nvPr>
        </p:nvSpPr>
        <p:spPr/>
        <p:txBody>
          <a:bodyPr/>
          <a:lstStyle/>
          <a:p>
            <a:r>
              <a:rPr lang="en-US"/>
              <a:t>PORTH AGORED Consolidation of Social Work Practice</a:t>
            </a:r>
            <a:endParaRPr lang="en-US" dirty="0"/>
          </a:p>
        </p:txBody>
      </p:sp>
      <p:sp>
        <p:nvSpPr>
          <p:cNvPr id="6" name="Slide Number Placeholder 5">
            <a:extLst>
              <a:ext uri="{FF2B5EF4-FFF2-40B4-BE49-F238E27FC236}">
                <a16:creationId xmlns:a16="http://schemas.microsoft.com/office/drawing/2014/main" id="{AB9BD359-4AB2-8DF6-2A58-7586E7948507}"/>
              </a:ext>
            </a:extLst>
          </p:cNvPr>
          <p:cNvSpPr>
            <a:spLocks noGrp="1"/>
          </p:cNvSpPr>
          <p:nvPr>
            <p:ph type="sldNum" sz="quarter" idx="12"/>
          </p:nvPr>
        </p:nvSpPr>
        <p:spPr/>
        <p:txBody>
          <a:bodyPr/>
          <a:lstStyle/>
          <a:p>
            <a:fld id="{35470E4D-CFB8-FE4B-A9A4-B32541D0D757}" type="slidenum">
              <a:rPr lang="en-US" smtClean="0"/>
              <a:t>24</a:t>
            </a:fld>
            <a:endParaRPr lang="en-US" dirty="0"/>
          </a:p>
        </p:txBody>
      </p:sp>
    </p:spTree>
    <p:extLst>
      <p:ext uri="{BB962C8B-B14F-4D97-AF65-F5344CB8AC3E}">
        <p14:creationId xmlns:p14="http://schemas.microsoft.com/office/powerpoint/2010/main" val="33615177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7">
            <a:extLst>
              <a:ext uri="{FF2B5EF4-FFF2-40B4-BE49-F238E27FC236}">
                <a16:creationId xmlns:a16="http://schemas.microsoft.com/office/drawing/2014/main" id="{1CD7C7A7-F24B-1239-2909-EE30B2D7D26C}"/>
              </a:ext>
            </a:extLst>
          </p:cNvPr>
          <p:cNvSpPr>
            <a:spLocks noGrp="1"/>
          </p:cNvSpPr>
          <p:nvPr>
            <p:ph type="title"/>
          </p:nvPr>
        </p:nvSpPr>
        <p:spPr>
          <a:xfrm>
            <a:off x="5139266" y="23149"/>
            <a:ext cx="6747933" cy="2037144"/>
          </a:xfrm>
        </p:spPr>
        <p:txBody>
          <a:bodyPr vert="horz" lIns="91440" tIns="45720" rIns="91440" bIns="45720" rtlCol="0" anchor="ctr">
            <a:normAutofit/>
          </a:bodyPr>
          <a:lstStyle/>
          <a:p>
            <a:r>
              <a:rPr lang="en-US" sz="5400" kern="1200" dirty="0">
                <a:solidFill>
                  <a:schemeClr val="tx1"/>
                </a:solidFill>
                <a:latin typeface="+mj-lt"/>
                <a:ea typeface="+mj-ea"/>
                <a:cs typeface="+mj-cs"/>
              </a:rPr>
              <a:t>Dadansoddi wrth Asesu</a:t>
            </a:r>
          </a:p>
        </p:txBody>
      </p:sp>
      <p:sp>
        <p:nvSpPr>
          <p:cNvPr id="15"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ontent Placeholder 3">
            <a:extLst>
              <a:ext uri="{FF2B5EF4-FFF2-40B4-BE49-F238E27FC236}">
                <a16:creationId xmlns:a16="http://schemas.microsoft.com/office/drawing/2014/main" id="{6C8FDA7B-08B8-53C0-71E1-1BF148030EA0}"/>
              </a:ext>
            </a:extLst>
          </p:cNvPr>
          <p:cNvSpPr>
            <a:spLocks/>
          </p:cNvSpPr>
          <p:nvPr/>
        </p:nvSpPr>
        <p:spPr>
          <a:xfrm>
            <a:off x="5126418" y="552091"/>
            <a:ext cx="6224335" cy="5431536"/>
          </a:xfrm>
          <a:prstGeom prst="rect">
            <a:avLst/>
          </a:prstGeom>
        </p:spPr>
        <p:txBody>
          <a:bodyPr vert="horz" lIns="91440" tIns="45720" rIns="91440" bIns="45720" rtlCol="0" anchor="ctr">
            <a:normAutofit/>
          </a:bodyPr>
          <a:lstStyle/>
          <a:p>
            <a:pPr>
              <a:lnSpc>
                <a:spcPct val="90000"/>
              </a:lnSpc>
              <a:spcAft>
                <a:spcPts val="600"/>
              </a:spcAft>
            </a:pPr>
            <a:r>
              <a:rPr lang="en-US" sz="2800" dirty="0"/>
              <a:t>Er mwyn cynnal asesiad sy’n gywir ac yn rymusol mae angen i weithwyr ddatblygu ystod o sgiliau gan gynnwys: </a:t>
            </a:r>
          </a:p>
          <a:p>
            <a:pPr marL="457200" indent="-457200">
              <a:lnSpc>
                <a:spcPct val="90000"/>
              </a:lnSpc>
              <a:spcAft>
                <a:spcPts val="600"/>
              </a:spcAft>
              <a:buFont typeface="Arial" panose="020B0604020202020204" pitchFamily="34" charset="0"/>
              <a:buChar char="•"/>
            </a:pPr>
            <a:r>
              <a:rPr lang="en-US" sz="2800" dirty="0"/>
              <a:t>Cyfathrebu</a:t>
            </a:r>
          </a:p>
          <a:p>
            <a:pPr marL="457200" indent="-457200">
              <a:lnSpc>
                <a:spcPct val="90000"/>
              </a:lnSpc>
              <a:spcAft>
                <a:spcPts val="600"/>
              </a:spcAft>
              <a:buFont typeface="Arial" panose="020B0604020202020204" pitchFamily="34" charset="0"/>
              <a:buChar char="•"/>
            </a:pPr>
            <a:r>
              <a:rPr lang="en-US" sz="2800" dirty="0" err="1"/>
              <a:t>Negodi</a:t>
            </a:r>
            <a:r>
              <a:rPr lang="en-US" sz="2800" dirty="0"/>
              <a:t> (negotiation)</a:t>
            </a:r>
          </a:p>
          <a:p>
            <a:pPr marL="457200" indent="-457200">
              <a:lnSpc>
                <a:spcPct val="90000"/>
              </a:lnSpc>
              <a:spcAft>
                <a:spcPts val="600"/>
              </a:spcAft>
              <a:buFont typeface="Arial" panose="020B0604020202020204" pitchFamily="34" charset="0"/>
              <a:buChar char="•"/>
            </a:pPr>
            <a:r>
              <a:rPr lang="en-US" sz="2800" dirty="0"/>
              <a:t>Gwneud Penderfyniadau </a:t>
            </a:r>
          </a:p>
          <a:p>
            <a:pPr marL="0" indent="-228600">
              <a:lnSpc>
                <a:spcPct val="90000"/>
              </a:lnSpc>
              <a:spcAft>
                <a:spcPts val="600"/>
              </a:spcAft>
              <a:buFont typeface="Arial" panose="020B0604020202020204" pitchFamily="34" charset="0"/>
              <a:buChar char="•"/>
            </a:pPr>
            <a:endParaRPr lang="en-US" sz="2200" dirty="0"/>
          </a:p>
        </p:txBody>
      </p:sp>
      <p:sp>
        <p:nvSpPr>
          <p:cNvPr id="2" name="Slide Number Placeholder 1">
            <a:extLst>
              <a:ext uri="{FF2B5EF4-FFF2-40B4-BE49-F238E27FC236}">
                <a16:creationId xmlns:a16="http://schemas.microsoft.com/office/drawing/2014/main" id="{5EA4A2EA-1525-102D-527D-E64CC10C7CC3}"/>
              </a:ext>
            </a:extLst>
          </p:cNvPr>
          <p:cNvSpPr>
            <a:spLocks/>
          </p:cNvSpPr>
          <p:nvPr/>
        </p:nvSpPr>
        <p:spPr>
          <a:xfrm>
            <a:off x="7917418" y="6033483"/>
            <a:ext cx="1880570" cy="250307"/>
          </a:xfrm>
          <a:prstGeom prst="rect">
            <a:avLst/>
          </a:prstGeom>
        </p:spPr>
        <p:txBody>
          <a:bodyPr/>
          <a:lstStyle/>
          <a:p>
            <a:pPr defTabSz="621792">
              <a:spcAft>
                <a:spcPts val="600"/>
              </a:spcAft>
            </a:pPr>
            <a:fld id="{35470E4D-CFB8-FE4B-A9A4-B32541D0D757}" type="slidenum">
              <a:rPr lang="en-US" sz="1224" kern="1200">
                <a:solidFill>
                  <a:schemeClr val="tx1"/>
                </a:solidFill>
                <a:latin typeface="+mn-lt"/>
                <a:ea typeface="+mn-ea"/>
                <a:cs typeface="+mn-cs"/>
              </a:rPr>
              <a:pPr defTabSz="621792">
                <a:spcAft>
                  <a:spcPts val="600"/>
                </a:spcAft>
              </a:pPr>
              <a:t>25</a:t>
            </a:fld>
            <a:endParaRPr lang="en-US" dirty="0"/>
          </a:p>
        </p:txBody>
      </p:sp>
      <p:sp>
        <p:nvSpPr>
          <p:cNvPr id="3" name="Footer Placeholder 2">
            <a:extLst>
              <a:ext uri="{FF2B5EF4-FFF2-40B4-BE49-F238E27FC236}">
                <a16:creationId xmlns:a16="http://schemas.microsoft.com/office/drawing/2014/main" id="{F0633675-B376-F4AC-6944-BFC02E2EB510}"/>
              </a:ext>
            </a:extLst>
          </p:cNvPr>
          <p:cNvSpPr>
            <a:spLocks/>
          </p:cNvSpPr>
          <p:nvPr/>
        </p:nvSpPr>
        <p:spPr>
          <a:xfrm>
            <a:off x="138673" y="6453476"/>
            <a:ext cx="3976127" cy="699364"/>
          </a:xfrm>
          <a:prstGeom prst="rect">
            <a:avLst/>
          </a:prstGeom>
        </p:spPr>
        <p:txBody>
          <a:bodyPr/>
          <a:lstStyle/>
          <a:p>
            <a:pPr defTabSz="621792">
              <a:spcAft>
                <a:spcPts val="600"/>
              </a:spcAft>
            </a:pPr>
            <a:r>
              <a:rPr lang="en-US" sz="1224" kern="1200" dirty="0">
                <a:solidFill>
                  <a:schemeClr val="tx1"/>
                </a:solidFill>
                <a:latin typeface="+mn-lt"/>
                <a:ea typeface="+mn-ea"/>
                <a:cs typeface="+mn-cs"/>
              </a:rPr>
              <a:t>PORTH AGORED Consolidation of Social Work Practice</a:t>
            </a:r>
            <a:endParaRPr lang="en-US" dirty="0"/>
          </a:p>
        </p:txBody>
      </p:sp>
      <p:pic>
        <p:nvPicPr>
          <p:cNvPr id="7" name="Picture 6" descr="Pen placed on top of a signature line">
            <a:extLst>
              <a:ext uri="{FF2B5EF4-FFF2-40B4-BE49-F238E27FC236}">
                <a16:creationId xmlns:a16="http://schemas.microsoft.com/office/drawing/2014/main" id="{32A67B5A-1930-E527-CCEB-CC9769BE8E05}"/>
              </a:ext>
            </a:extLst>
          </p:cNvPr>
          <p:cNvPicPr>
            <a:picLocks noChangeAspect="1"/>
          </p:cNvPicPr>
          <p:nvPr/>
        </p:nvPicPr>
        <p:blipFill>
          <a:blip r:embed="rId3"/>
          <a:srcRect l="55225" r="5330" b="-2"/>
          <a:stretch>
            <a:fillRect/>
          </a:stretch>
        </p:blipFill>
        <p:spPr>
          <a:xfrm>
            <a:off x="0" y="0"/>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Tree>
    <p:extLst>
      <p:ext uri="{BB962C8B-B14F-4D97-AF65-F5344CB8AC3E}">
        <p14:creationId xmlns:p14="http://schemas.microsoft.com/office/powerpoint/2010/main" val="4949128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1" name="Rectangle 3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Freeform: Shape 3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1" name="Rectangle 4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8F1E2841-574C-5B36-D5E4-F3850821EBE5}"/>
              </a:ext>
            </a:extLst>
          </p:cNvPr>
          <p:cNvSpPr>
            <a:spLocks noGrp="1"/>
          </p:cNvSpPr>
          <p:nvPr>
            <p:ph type="title"/>
          </p:nvPr>
        </p:nvSpPr>
        <p:spPr>
          <a:xfrm>
            <a:off x="466722" y="586855"/>
            <a:ext cx="3201366" cy="3387497"/>
          </a:xfrm>
        </p:spPr>
        <p:txBody>
          <a:bodyPr anchor="b">
            <a:normAutofit/>
          </a:bodyPr>
          <a:lstStyle/>
          <a:p>
            <a:pPr algn="r"/>
            <a:r>
              <a:rPr lang="en-US" sz="4000" b="1" dirty="0" err="1">
                <a:solidFill>
                  <a:srgbClr val="FFFFFF"/>
                </a:solidFill>
              </a:rPr>
              <a:t>Dadansoddi</a:t>
            </a:r>
            <a:r>
              <a:rPr lang="en-US" sz="4000" b="1" dirty="0">
                <a:solidFill>
                  <a:srgbClr val="FFFFFF"/>
                </a:solidFill>
              </a:rPr>
              <a:t> </a:t>
            </a:r>
            <a:r>
              <a:rPr lang="en-US" sz="4000" b="1" dirty="0" err="1">
                <a:solidFill>
                  <a:srgbClr val="FFFFFF"/>
                </a:solidFill>
              </a:rPr>
              <a:t>wrth</a:t>
            </a:r>
            <a:r>
              <a:rPr lang="en-US" sz="4000" b="1" dirty="0">
                <a:solidFill>
                  <a:srgbClr val="FFFFFF"/>
                </a:solidFill>
              </a:rPr>
              <a:t> </a:t>
            </a:r>
            <a:r>
              <a:rPr lang="en-US" sz="4000" b="1" dirty="0" err="1">
                <a:solidFill>
                  <a:srgbClr val="FFFFFF"/>
                </a:solidFill>
              </a:rPr>
              <a:t>Asesu</a:t>
            </a:r>
            <a:endParaRPr lang="en-US" sz="4000" b="1" dirty="0">
              <a:solidFill>
                <a:srgbClr val="FFFFFF"/>
              </a:solidFill>
            </a:endParaRPr>
          </a:p>
        </p:txBody>
      </p:sp>
      <p:sp>
        <p:nvSpPr>
          <p:cNvPr id="7" name="Footer Placeholder 6">
            <a:extLst>
              <a:ext uri="{FF2B5EF4-FFF2-40B4-BE49-F238E27FC236}">
                <a16:creationId xmlns:a16="http://schemas.microsoft.com/office/drawing/2014/main" id="{FEAAD790-BE6E-8D3F-D97E-7703BD0AE4BF}"/>
              </a:ext>
            </a:extLst>
          </p:cNvPr>
          <p:cNvSpPr>
            <a:spLocks noGrp="1"/>
          </p:cNvSpPr>
          <p:nvPr>
            <p:ph type="ftr" sz="quarter" idx="11"/>
          </p:nvPr>
        </p:nvSpPr>
        <p:spPr>
          <a:xfrm rot="5400000">
            <a:off x="-1828800" y="1984248"/>
            <a:ext cx="4114800" cy="365125"/>
          </a:xfrm>
        </p:spPr>
        <p:txBody>
          <a:bodyPr>
            <a:normAutofit/>
          </a:bodyPr>
          <a:lstStyle/>
          <a:p>
            <a:pPr algn="l">
              <a:spcAft>
                <a:spcPts val="600"/>
              </a:spcAft>
            </a:pPr>
            <a:r>
              <a:rPr lang="en-US" sz="1100">
                <a:solidFill>
                  <a:srgbClr val="FFFFFF"/>
                </a:solidFill>
              </a:rPr>
              <a:t>PORTH AGORED Consolidation of Social Work Practice</a:t>
            </a:r>
          </a:p>
        </p:txBody>
      </p:sp>
      <p:sp>
        <p:nvSpPr>
          <p:cNvPr id="10" name="Content Placeholder 9">
            <a:extLst>
              <a:ext uri="{FF2B5EF4-FFF2-40B4-BE49-F238E27FC236}">
                <a16:creationId xmlns:a16="http://schemas.microsoft.com/office/drawing/2014/main" id="{45D545AE-D666-7BC5-93E6-A5E3D5CF417D}"/>
              </a:ext>
            </a:extLst>
          </p:cNvPr>
          <p:cNvSpPr>
            <a:spLocks noGrp="1"/>
          </p:cNvSpPr>
          <p:nvPr>
            <p:ph idx="1"/>
          </p:nvPr>
        </p:nvSpPr>
        <p:spPr>
          <a:xfrm>
            <a:off x="4398381" y="335666"/>
            <a:ext cx="7454096" cy="6082787"/>
          </a:xfrm>
        </p:spPr>
        <p:txBody>
          <a:bodyPr anchor="ctr">
            <a:noAutofit/>
          </a:bodyPr>
          <a:lstStyle/>
          <a:p>
            <a:pPr marL="0" indent="0" defTabSz="621792">
              <a:spcAft>
                <a:spcPts val="600"/>
              </a:spcAft>
              <a:buNone/>
            </a:pPr>
            <a:r>
              <a:rPr lang="en-GB" sz="2000" dirty="0">
                <a:cs typeface="Arial" panose="020B0604020202020204" pitchFamily="34" charset="0"/>
              </a:rPr>
              <a:t>Yn </a:t>
            </a:r>
            <a:r>
              <a:rPr lang="en-GB" sz="2000" dirty="0" err="1">
                <a:cs typeface="Arial" panose="020B0604020202020204" pitchFamily="34" charset="0"/>
              </a:rPr>
              <a:t>arwain</a:t>
            </a:r>
            <a:r>
              <a:rPr lang="en-GB" sz="2000" dirty="0">
                <a:cs typeface="Arial" panose="020B0604020202020204" pitchFamily="34" charset="0"/>
              </a:rPr>
              <a:t> at</a:t>
            </a:r>
            <a:r>
              <a:rPr lang="en-GB" sz="2000" kern="1200" dirty="0">
                <a:ea typeface="+mn-ea"/>
                <a:cs typeface="Arial" panose="020B0604020202020204" pitchFamily="34" charset="0"/>
              </a:rPr>
              <a:t>:</a:t>
            </a:r>
          </a:p>
          <a:p>
            <a:pPr marL="342900" indent="-342900" defTabSz="621792">
              <a:spcAft>
                <a:spcPts val="600"/>
              </a:spcAft>
              <a:buFont typeface="Arial" panose="020B0604020202020204" pitchFamily="34" charset="0"/>
              <a:buChar char="•"/>
            </a:pPr>
            <a:r>
              <a:rPr lang="en-GB" sz="2000" dirty="0" err="1">
                <a:cs typeface="Arial" panose="020B0604020202020204" pitchFamily="34" charset="0"/>
              </a:rPr>
              <a:t>Gynllunio</a:t>
            </a:r>
            <a:r>
              <a:rPr lang="en-GB" sz="2000" dirty="0">
                <a:cs typeface="Arial" panose="020B0604020202020204" pitchFamily="34" charset="0"/>
              </a:rPr>
              <a:t> </a:t>
            </a:r>
            <a:r>
              <a:rPr lang="en-GB" sz="2000" dirty="0" err="1">
                <a:cs typeface="Arial" panose="020B0604020202020204" pitchFamily="34" charset="0"/>
              </a:rPr>
              <a:t>gwaith</a:t>
            </a:r>
            <a:r>
              <a:rPr lang="en-GB" sz="2000" dirty="0">
                <a:cs typeface="Arial" panose="020B0604020202020204" pitchFamily="34" charset="0"/>
              </a:rPr>
              <a:t> yn y </a:t>
            </a:r>
            <a:r>
              <a:rPr lang="en-GB" sz="2000" dirty="0" err="1">
                <a:cs typeface="Arial" panose="020B0604020202020204" pitchFamily="34" charset="0"/>
              </a:rPr>
              <a:t>dyfodol</a:t>
            </a:r>
            <a:r>
              <a:rPr lang="en-GB" sz="2000" kern="1200" dirty="0">
                <a:ea typeface="+mn-ea"/>
                <a:cs typeface="Arial" panose="020B0604020202020204" pitchFamily="34" charset="0"/>
              </a:rPr>
              <a:t> </a:t>
            </a:r>
          </a:p>
          <a:p>
            <a:pPr marL="342900" indent="-342900" defTabSz="621792">
              <a:spcAft>
                <a:spcPts val="600"/>
              </a:spcAft>
              <a:buFont typeface="Arial" panose="020B0604020202020204" pitchFamily="34" charset="0"/>
              <a:buChar char="•"/>
            </a:pPr>
            <a:r>
              <a:rPr lang="en-GB" sz="2000" dirty="0" err="1">
                <a:cs typeface="Arial" panose="020B0604020202020204" pitchFamily="34" charset="0"/>
              </a:rPr>
              <a:t>Gwneud</a:t>
            </a:r>
            <a:r>
              <a:rPr lang="en-GB" sz="2000" dirty="0">
                <a:cs typeface="Arial" panose="020B0604020202020204" pitchFamily="34" charset="0"/>
              </a:rPr>
              <a:t> </a:t>
            </a:r>
            <a:r>
              <a:rPr lang="en-GB" sz="2000" dirty="0" err="1">
                <a:cs typeface="Arial" panose="020B0604020202020204" pitchFamily="34" charset="0"/>
              </a:rPr>
              <a:t>synnwyr</a:t>
            </a:r>
            <a:r>
              <a:rPr lang="en-GB" sz="2000" dirty="0">
                <a:cs typeface="Arial" panose="020B0604020202020204" pitchFamily="34" charset="0"/>
              </a:rPr>
              <a:t> </a:t>
            </a:r>
            <a:r>
              <a:rPr lang="en-GB" sz="2000" dirty="0" err="1">
                <a:cs typeface="Arial" panose="020B0604020202020204" pitchFamily="34" charset="0"/>
              </a:rPr>
              <a:t>o’r</a:t>
            </a:r>
            <a:r>
              <a:rPr lang="en-GB" sz="2000" dirty="0">
                <a:cs typeface="Arial" panose="020B0604020202020204" pitchFamily="34" charset="0"/>
              </a:rPr>
              <a:t> </a:t>
            </a:r>
            <a:r>
              <a:rPr lang="en-GB" sz="2000" dirty="0" err="1">
                <a:cs typeface="Arial" panose="020B0604020202020204" pitchFamily="34" charset="0"/>
              </a:rPr>
              <a:t>sefyllfa</a:t>
            </a:r>
            <a:endParaRPr lang="en-GB" sz="2000" kern="1200" dirty="0">
              <a:ea typeface="+mn-ea"/>
              <a:cs typeface="Arial" panose="020B0604020202020204" pitchFamily="34" charset="0"/>
            </a:endParaRPr>
          </a:p>
          <a:p>
            <a:pPr marL="342900" indent="-342900" defTabSz="621792">
              <a:spcAft>
                <a:spcPts val="600"/>
              </a:spcAft>
              <a:buFont typeface="Arial" panose="020B0604020202020204" pitchFamily="34" charset="0"/>
              <a:buChar char="•"/>
            </a:pPr>
            <a:r>
              <a:rPr lang="en-GB" sz="2000" dirty="0" err="1">
                <a:cs typeface="Arial" panose="020B0604020202020204" pitchFamily="34" charset="0"/>
              </a:rPr>
              <a:t>G</a:t>
            </a:r>
            <a:r>
              <a:rPr lang="en-GB" sz="2000" kern="1200" dirty="0" err="1">
                <a:ea typeface="+mn-ea"/>
                <a:cs typeface="Arial" panose="020B0604020202020204" pitchFamily="34" charset="0"/>
              </a:rPr>
              <a:t>reu</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darlun</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o’r</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hyn</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sy’n</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digwydd</a:t>
            </a:r>
            <a:endParaRPr lang="en-GB" sz="2000" kern="1200" dirty="0">
              <a:ea typeface="+mn-ea"/>
              <a:cs typeface="Arial" panose="020B0604020202020204" pitchFamily="34" charset="0"/>
            </a:endParaRPr>
          </a:p>
          <a:p>
            <a:pPr marL="342900" indent="-342900" defTabSz="621792">
              <a:spcAft>
                <a:spcPts val="600"/>
              </a:spcAft>
              <a:buFont typeface="Arial" panose="020B0604020202020204" pitchFamily="34" charset="0"/>
              <a:buChar char="•"/>
            </a:pPr>
            <a:r>
              <a:rPr lang="en-GB" sz="2000" kern="1200" dirty="0" err="1">
                <a:ea typeface="+mn-ea"/>
                <a:cs typeface="Arial" panose="020B0604020202020204" pitchFamily="34" charset="0"/>
              </a:rPr>
              <a:t>Ddeall</a:t>
            </a:r>
            <a:r>
              <a:rPr lang="en-GB" sz="2000" kern="1200" dirty="0">
                <a:ea typeface="+mn-ea"/>
                <a:cs typeface="Arial" panose="020B0604020202020204" pitchFamily="34" charset="0"/>
              </a:rPr>
              <a:t> y </a:t>
            </a:r>
            <a:r>
              <a:rPr lang="en-GB" sz="2000" kern="1200" dirty="0" err="1">
                <a:ea typeface="+mn-ea"/>
                <a:cs typeface="Arial" panose="020B0604020202020204" pitchFamily="34" charset="0"/>
              </a:rPr>
              <a:t>sefyllfa</a:t>
            </a:r>
            <a:r>
              <a:rPr lang="en-GB" sz="2000" kern="1200" dirty="0">
                <a:ea typeface="+mn-ea"/>
                <a:cs typeface="Arial" panose="020B0604020202020204" pitchFamily="34" charset="0"/>
              </a:rPr>
              <a:t> </a:t>
            </a:r>
            <a:r>
              <a:rPr lang="en-GB" sz="2000" dirty="0">
                <a:cs typeface="Arial" panose="020B0604020202020204" pitchFamily="34" charset="0"/>
              </a:rPr>
              <a:t>o </a:t>
            </a:r>
            <a:r>
              <a:rPr lang="en-GB" sz="2000" dirty="0" err="1">
                <a:cs typeface="Arial" panose="020B0604020202020204" pitchFamily="34" charset="0"/>
              </a:rPr>
              <a:t>safbwynt</a:t>
            </a:r>
            <a:r>
              <a:rPr lang="en-GB" sz="2000" dirty="0">
                <a:cs typeface="Arial" panose="020B0604020202020204" pitchFamily="34" charset="0"/>
              </a:rPr>
              <a:t> </a:t>
            </a:r>
            <a:r>
              <a:rPr lang="en-GB" sz="2000" dirty="0" err="1">
                <a:cs typeface="Arial" panose="020B0604020202020204" pitchFamily="34" charset="0"/>
              </a:rPr>
              <a:t>tystiolaeth</a:t>
            </a:r>
            <a:r>
              <a:rPr lang="en-GB" sz="2000" dirty="0">
                <a:cs typeface="Arial" panose="020B0604020202020204" pitchFamily="34" charset="0"/>
              </a:rPr>
              <a:t> </a:t>
            </a:r>
            <a:r>
              <a:rPr lang="en-GB" sz="2000" dirty="0" err="1">
                <a:cs typeface="Arial" panose="020B0604020202020204" pitchFamily="34" charset="0"/>
              </a:rPr>
              <a:t>ymarfer</a:t>
            </a:r>
            <a:endParaRPr lang="en-GB" sz="2000" dirty="0">
              <a:cs typeface="Arial" panose="020B0604020202020204" pitchFamily="34" charset="0"/>
            </a:endParaRPr>
          </a:p>
          <a:p>
            <a:pPr marL="342900" indent="-342900" defTabSz="621792">
              <a:spcAft>
                <a:spcPts val="600"/>
              </a:spcAft>
              <a:buFont typeface="Arial" panose="020B0604020202020204" pitchFamily="34" charset="0"/>
              <a:buChar char="•"/>
            </a:pPr>
            <a:r>
              <a:rPr lang="en-GB" sz="2000" kern="1200" dirty="0" err="1">
                <a:ea typeface="+mn-ea"/>
                <a:cs typeface="Arial" panose="020B0604020202020204" pitchFamily="34" charset="0"/>
              </a:rPr>
              <a:t>Ddeall</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cymhelliant</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cryfderau</a:t>
            </a:r>
            <a:r>
              <a:rPr lang="en-GB" sz="2000" kern="1200" dirty="0">
                <a:ea typeface="+mn-ea"/>
                <a:cs typeface="Arial" panose="020B0604020202020204" pitchFamily="34" charset="0"/>
              </a:rPr>
              <a:t> ac </a:t>
            </a:r>
            <a:r>
              <a:rPr lang="en-GB" sz="2000" kern="1200" dirty="0" err="1">
                <a:ea typeface="+mn-ea"/>
                <a:cs typeface="Arial" panose="020B0604020202020204" pitchFamily="34" charset="0"/>
              </a:rPr>
              <a:t>adnoddau</a:t>
            </a:r>
            <a:r>
              <a:rPr lang="en-GB" sz="2000" kern="1200" dirty="0">
                <a:ea typeface="+mn-ea"/>
                <a:cs typeface="Arial" panose="020B0604020202020204" pitchFamily="34" charset="0"/>
              </a:rPr>
              <a:t> </a:t>
            </a:r>
          </a:p>
          <a:p>
            <a:pPr marL="342900" indent="-342900" defTabSz="621792">
              <a:spcAft>
                <a:spcPts val="600"/>
              </a:spcAft>
              <a:buFont typeface="Arial" panose="020B0604020202020204" pitchFamily="34" charset="0"/>
              <a:buChar char="•"/>
            </a:pPr>
            <a:r>
              <a:rPr lang="en-GB" sz="2000" kern="1200" dirty="0" err="1">
                <a:ea typeface="+mn-ea"/>
                <a:cs typeface="Arial" panose="020B0604020202020204" pitchFamily="34" charset="0"/>
              </a:rPr>
              <a:t>Ddealltwriaeth</a:t>
            </a:r>
            <a:r>
              <a:rPr lang="en-GB" sz="2000" kern="1200" dirty="0">
                <a:ea typeface="+mn-ea"/>
                <a:cs typeface="Arial" panose="020B0604020202020204" pitchFamily="34" charset="0"/>
              </a:rPr>
              <a:t> o </a:t>
            </a:r>
            <a:r>
              <a:rPr lang="en-GB" sz="2000" dirty="0" err="1">
                <a:cs typeface="Arial" panose="020B0604020202020204" pitchFamily="34" charset="0"/>
              </a:rPr>
              <a:t>e</a:t>
            </a:r>
            <a:r>
              <a:rPr lang="en-GB" sz="2000" kern="1200" dirty="0" err="1">
                <a:ea typeface="+mn-ea"/>
                <a:cs typeface="Arial" panose="020B0604020202020204" pitchFamily="34" charset="0"/>
              </a:rPr>
              <a:t>ffaith</a:t>
            </a:r>
            <a:r>
              <a:rPr lang="en-GB" sz="2000" kern="1200" dirty="0">
                <a:ea typeface="+mn-ea"/>
                <a:cs typeface="Arial" panose="020B0604020202020204" pitchFamily="34" charset="0"/>
              </a:rPr>
              <a:t> </a:t>
            </a:r>
            <a:r>
              <a:rPr lang="en-GB" sz="2000" dirty="0" err="1">
                <a:cs typeface="Arial" panose="020B0604020202020204" pitchFamily="34" charset="0"/>
              </a:rPr>
              <a:t>d</a:t>
            </a:r>
            <a:r>
              <a:rPr lang="en-GB" sz="2000" kern="1200" dirty="0" err="1">
                <a:ea typeface="+mn-ea"/>
                <a:cs typeface="Arial" panose="020B0604020202020204" pitchFamily="34" charset="0"/>
              </a:rPr>
              <a:t>iwylliant</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ethnigrwydd</a:t>
            </a:r>
            <a:r>
              <a:rPr lang="en-GB" sz="2000" kern="1200" dirty="0">
                <a:ea typeface="+mn-ea"/>
                <a:cs typeface="Arial" panose="020B0604020202020204" pitchFamily="34" charset="0"/>
              </a:rPr>
              <a:t> a </a:t>
            </a:r>
            <a:r>
              <a:rPr lang="en-GB" sz="2000" kern="1200" dirty="0" err="1">
                <a:ea typeface="+mn-ea"/>
                <a:cs typeface="Arial" panose="020B0604020202020204" pitchFamily="34" charset="0"/>
              </a:rPr>
              <a:t>chrefydd</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ar</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anghenion</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darpariaeth</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gwasanaeth</a:t>
            </a:r>
            <a:endParaRPr lang="en-GB" sz="2000" kern="1200" dirty="0">
              <a:ea typeface="+mn-ea"/>
              <a:cs typeface="Arial" panose="020B0604020202020204" pitchFamily="34" charset="0"/>
            </a:endParaRPr>
          </a:p>
          <a:p>
            <a:pPr marL="342900" indent="-342900" defTabSz="621792">
              <a:spcAft>
                <a:spcPts val="600"/>
              </a:spcAft>
              <a:buFont typeface="Arial" panose="020B0604020202020204" pitchFamily="34" charset="0"/>
              <a:buChar char="•"/>
            </a:pPr>
            <a:r>
              <a:rPr lang="en-GB" sz="2000" dirty="0" err="1">
                <a:cs typeface="Arial" panose="020B0604020202020204" pitchFamily="34" charset="0"/>
              </a:rPr>
              <a:t>D</a:t>
            </a:r>
            <a:r>
              <a:rPr lang="en-GB" sz="2000" kern="1200" dirty="0" err="1">
                <a:ea typeface="+mn-ea"/>
                <a:cs typeface="Arial" panose="020B0604020202020204" pitchFamily="34" charset="0"/>
              </a:rPr>
              <a:t>rafod</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pryderon</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dabtblygiad</a:t>
            </a:r>
            <a:r>
              <a:rPr lang="en-GB" sz="2000" kern="1200" dirty="0">
                <a:ea typeface="+mn-ea"/>
                <a:cs typeface="Arial" panose="020B0604020202020204" pitchFamily="34" charset="0"/>
              </a:rPr>
              <a:t> a </a:t>
            </a:r>
            <a:r>
              <a:rPr lang="en-GB" sz="2000" kern="1200" dirty="0" err="1">
                <a:ea typeface="+mn-ea"/>
                <a:cs typeface="Arial" panose="020B0604020202020204" pitchFamily="34" charset="0"/>
              </a:rPr>
              <a:t>newid</a:t>
            </a:r>
            <a:endParaRPr lang="en-GB" sz="2000" kern="1200" dirty="0">
              <a:ea typeface="+mn-ea"/>
              <a:cs typeface="Arial" panose="020B0604020202020204" pitchFamily="34" charset="0"/>
            </a:endParaRPr>
          </a:p>
          <a:p>
            <a:pPr marL="342900" indent="-342900" defTabSz="621792">
              <a:spcAft>
                <a:spcPts val="600"/>
              </a:spcAft>
              <a:buFont typeface="Arial" panose="020B0604020202020204" pitchFamily="34" charset="0"/>
              <a:buChar char="•"/>
            </a:pPr>
            <a:r>
              <a:rPr lang="en-GB" sz="2000" dirty="0" err="1">
                <a:cs typeface="Arial" panose="020B0604020202020204" pitchFamily="34" charset="0"/>
              </a:rPr>
              <a:t>Hwyluso</a:t>
            </a:r>
            <a:r>
              <a:rPr lang="en-GB" sz="2000" dirty="0">
                <a:cs typeface="Arial" panose="020B0604020202020204" pitchFamily="34" charset="0"/>
              </a:rPr>
              <a:t> </a:t>
            </a:r>
            <a:r>
              <a:rPr lang="en-GB" sz="2000" dirty="0" err="1">
                <a:cs typeface="Arial" panose="020B0604020202020204" pitchFamily="34" charset="0"/>
              </a:rPr>
              <a:t>rhannu</a:t>
            </a:r>
            <a:r>
              <a:rPr lang="en-GB" sz="2000" dirty="0">
                <a:cs typeface="Arial" panose="020B0604020202020204" pitchFamily="34" charset="0"/>
              </a:rPr>
              <a:t> </a:t>
            </a:r>
            <a:r>
              <a:rPr lang="en-GB" sz="2000" dirty="0" err="1">
                <a:cs typeface="Arial" panose="020B0604020202020204" pitchFamily="34" charset="0"/>
              </a:rPr>
              <a:t>gwybodaeth</a:t>
            </a:r>
            <a:endParaRPr lang="en-GB" sz="2000" dirty="0">
              <a:cs typeface="Arial" panose="020B0604020202020204" pitchFamily="34" charset="0"/>
            </a:endParaRPr>
          </a:p>
          <a:p>
            <a:pPr marL="342900" indent="-342900" defTabSz="621792">
              <a:spcAft>
                <a:spcPts val="600"/>
              </a:spcAft>
              <a:buFont typeface="Arial" panose="020B0604020202020204" pitchFamily="34" charset="0"/>
              <a:buChar char="•"/>
            </a:pPr>
            <a:r>
              <a:rPr lang="en-GB" sz="2000" kern="1200" dirty="0" err="1">
                <a:ea typeface="+mn-ea"/>
                <a:cs typeface="Arial" panose="020B0604020202020204" pitchFamily="34" charset="0"/>
              </a:rPr>
              <a:t>Lywio</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penderfynniadau</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diogelu</a:t>
            </a:r>
            <a:endParaRPr lang="en-GB" sz="2000" kern="1200" dirty="0">
              <a:ea typeface="+mn-ea"/>
              <a:cs typeface="Arial" panose="020B0604020202020204" pitchFamily="34" charset="0"/>
            </a:endParaRPr>
          </a:p>
          <a:p>
            <a:pPr marL="342900" indent="-342900" defTabSz="621792">
              <a:spcAft>
                <a:spcPts val="600"/>
              </a:spcAft>
              <a:buFont typeface="Arial" panose="020B0604020202020204" pitchFamily="34" charset="0"/>
              <a:buChar char="•"/>
            </a:pPr>
            <a:r>
              <a:rPr lang="en-GB" sz="2000" kern="1200" dirty="0" err="1">
                <a:ea typeface="+mn-ea"/>
                <a:cs typeface="Arial" panose="020B0604020202020204" pitchFamily="34" charset="0"/>
              </a:rPr>
              <a:t>Ddyrannu</a:t>
            </a:r>
            <a:r>
              <a:rPr lang="en-GB" sz="2000" kern="1200" dirty="0">
                <a:ea typeface="+mn-ea"/>
                <a:cs typeface="Arial" panose="020B0604020202020204" pitchFamily="34" charset="0"/>
              </a:rPr>
              <a:t> </a:t>
            </a:r>
            <a:r>
              <a:rPr lang="en-GB" sz="2000" kern="1200" dirty="0" err="1">
                <a:ea typeface="+mn-ea"/>
                <a:cs typeface="Arial" panose="020B0604020202020204" pitchFamily="34" charset="0"/>
              </a:rPr>
              <a:t>gwasanaethau</a:t>
            </a:r>
            <a:endParaRPr lang="en-GB" sz="2000" kern="1200" dirty="0">
              <a:ea typeface="+mn-ea"/>
              <a:cs typeface="Arial" panose="020B0604020202020204" pitchFamily="34" charset="0"/>
            </a:endParaRPr>
          </a:p>
          <a:p>
            <a:pPr marL="342900" indent="-342900" defTabSz="621792">
              <a:spcAft>
                <a:spcPts val="600"/>
              </a:spcAft>
              <a:buFont typeface="Arial" panose="020B0604020202020204" pitchFamily="34" charset="0"/>
              <a:buChar char="•"/>
            </a:pPr>
            <a:r>
              <a:rPr lang="en-GB" sz="2000" dirty="0" err="1">
                <a:cs typeface="Arial" panose="020B0604020202020204" pitchFamily="34" charset="0"/>
              </a:rPr>
              <a:t>Fesur</a:t>
            </a:r>
            <a:r>
              <a:rPr lang="en-GB" sz="2000" dirty="0">
                <a:cs typeface="Arial" panose="020B0604020202020204" pitchFamily="34" charset="0"/>
              </a:rPr>
              <a:t> </a:t>
            </a:r>
            <a:r>
              <a:rPr lang="en-GB" sz="2000" dirty="0" err="1">
                <a:cs typeface="Arial" panose="020B0604020202020204" pitchFamily="34" charset="0"/>
              </a:rPr>
              <a:t>cynnydd</a:t>
            </a:r>
            <a:r>
              <a:rPr lang="en-GB" sz="2000" dirty="0">
                <a:cs typeface="Arial" panose="020B0604020202020204" pitchFamily="34" charset="0"/>
              </a:rPr>
              <a:t> </a:t>
            </a:r>
            <a:r>
              <a:rPr lang="en-GB" sz="2000" dirty="0" err="1">
                <a:cs typeface="Arial" panose="020B0604020202020204" pitchFamily="34" charset="0"/>
              </a:rPr>
              <a:t>dros</a:t>
            </a:r>
            <a:r>
              <a:rPr lang="en-GB" sz="2000" dirty="0">
                <a:cs typeface="Arial" panose="020B0604020202020204" pitchFamily="34" charset="0"/>
              </a:rPr>
              <a:t> </a:t>
            </a:r>
            <a:r>
              <a:rPr lang="en-GB" sz="2000" dirty="0" err="1">
                <a:cs typeface="Arial" panose="020B0604020202020204" pitchFamily="34" charset="0"/>
              </a:rPr>
              <a:t>amser</a:t>
            </a:r>
            <a:endParaRPr lang="en-GB" sz="2000" dirty="0">
              <a:cs typeface="Arial" panose="020B0604020202020204" pitchFamily="34" charset="0"/>
            </a:endParaRPr>
          </a:p>
          <a:p>
            <a:r>
              <a:rPr lang="en-US" sz="2000" dirty="0" err="1"/>
              <a:t>Gyfrannu</a:t>
            </a:r>
            <a:r>
              <a:rPr lang="en-US" sz="2000" dirty="0"/>
              <a:t> at </a:t>
            </a:r>
            <a:r>
              <a:rPr lang="en-US" sz="2000" dirty="0" err="1"/>
              <a:t>reoli</a:t>
            </a:r>
            <a:r>
              <a:rPr lang="en-US" sz="2000" dirty="0"/>
              <a:t> a </a:t>
            </a:r>
            <a:r>
              <a:rPr lang="en-US" sz="2000" dirty="0" err="1"/>
              <a:t>datblygu</a:t>
            </a:r>
            <a:r>
              <a:rPr lang="en-US" sz="2000" dirty="0"/>
              <a:t> </a:t>
            </a:r>
            <a:r>
              <a:rPr lang="en-US" sz="2000" dirty="0" err="1"/>
              <a:t>gwasanaethau</a:t>
            </a:r>
            <a:endParaRPr lang="en-US" sz="2000" dirty="0"/>
          </a:p>
        </p:txBody>
      </p:sp>
      <p:sp>
        <p:nvSpPr>
          <p:cNvPr id="8" name="Slide Number Placeholder 7">
            <a:extLst>
              <a:ext uri="{FF2B5EF4-FFF2-40B4-BE49-F238E27FC236}">
                <a16:creationId xmlns:a16="http://schemas.microsoft.com/office/drawing/2014/main" id="{717F9C2A-BDBC-FB9A-BEF9-44A838525A59}"/>
              </a:ext>
            </a:extLst>
          </p:cNvPr>
          <p:cNvSpPr>
            <a:spLocks noGrp="1"/>
          </p:cNvSpPr>
          <p:nvPr>
            <p:ph type="sldNum" sz="quarter" idx="12"/>
          </p:nvPr>
        </p:nvSpPr>
        <p:spPr>
          <a:xfrm>
            <a:off x="11704320" y="6455664"/>
            <a:ext cx="448056" cy="365125"/>
          </a:xfrm>
        </p:spPr>
        <p:txBody>
          <a:bodyPr>
            <a:normAutofit/>
          </a:bodyPr>
          <a:lstStyle/>
          <a:p>
            <a:pPr>
              <a:spcAft>
                <a:spcPts val="600"/>
              </a:spcAft>
            </a:pPr>
            <a:fld id="{35470E4D-CFB8-FE4B-A9A4-B32541D0D757}" type="slidenum">
              <a:rPr lang="en-US" sz="1100">
                <a:solidFill>
                  <a:schemeClr val="tx1">
                    <a:lumMod val="50000"/>
                    <a:lumOff val="50000"/>
                  </a:schemeClr>
                </a:solidFill>
              </a:rPr>
              <a:pPr>
                <a:spcAft>
                  <a:spcPts val="600"/>
                </a:spcAft>
              </a:pPr>
              <a:t>26</a:t>
            </a:fld>
            <a:endParaRPr lang="en-US" sz="1100">
              <a:solidFill>
                <a:schemeClr val="tx1">
                  <a:lumMod val="50000"/>
                  <a:lumOff val="50000"/>
                </a:schemeClr>
              </a:solidFill>
            </a:endParaRPr>
          </a:p>
        </p:txBody>
      </p:sp>
    </p:spTree>
    <p:extLst>
      <p:ext uri="{BB962C8B-B14F-4D97-AF65-F5344CB8AC3E}">
        <p14:creationId xmlns:p14="http://schemas.microsoft.com/office/powerpoint/2010/main" val="32945349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614520-537B-0CCF-AECC-474C6F38BD12}"/>
              </a:ext>
            </a:extLst>
          </p:cNvPr>
          <p:cNvSpPr>
            <a:spLocks noGrp="1"/>
          </p:cNvSpPr>
          <p:nvPr>
            <p:ph type="title"/>
          </p:nvPr>
        </p:nvSpPr>
        <p:spPr>
          <a:xfrm>
            <a:off x="896112" y="609600"/>
            <a:ext cx="7860891" cy="1600200"/>
          </a:xfrm>
        </p:spPr>
        <p:txBody>
          <a:bodyPr anchor="b">
            <a:normAutofit/>
          </a:bodyPr>
          <a:lstStyle/>
          <a:p>
            <a:r>
              <a:rPr lang="en-GB" sz="3600" b="1" dirty="0">
                <a:effectLst/>
                <a:latin typeface="Arial" panose="020B0604020202020204" pitchFamily="34" charset="0"/>
              </a:rPr>
              <a:t>1. </a:t>
            </a:r>
            <a:r>
              <a:rPr lang="en-GB" sz="3600" b="1" dirty="0">
                <a:latin typeface="Arial" panose="020B0604020202020204" pitchFamily="34" charset="0"/>
              </a:rPr>
              <a:t>Dadansoddi wrth Asesu i Lywio Ymyriadau</a:t>
            </a:r>
            <a:br>
              <a:rPr lang="en-GB" sz="3600" dirty="0">
                <a:solidFill>
                  <a:schemeClr val="tx2"/>
                </a:solidFill>
              </a:rPr>
            </a:br>
            <a:endParaRPr lang="en-US" sz="3600" dirty="0">
              <a:solidFill>
                <a:schemeClr val="tx2"/>
              </a:solidFill>
            </a:endParaRPr>
          </a:p>
        </p:txBody>
      </p:sp>
      <p:sp>
        <p:nvSpPr>
          <p:cNvPr id="3" name="Content Placeholder 2">
            <a:extLst>
              <a:ext uri="{FF2B5EF4-FFF2-40B4-BE49-F238E27FC236}">
                <a16:creationId xmlns:a16="http://schemas.microsoft.com/office/drawing/2014/main" id="{EC5204AC-FD72-3C16-263C-7C085446076C}"/>
              </a:ext>
            </a:extLst>
          </p:cNvPr>
          <p:cNvSpPr>
            <a:spLocks noGrp="1"/>
          </p:cNvSpPr>
          <p:nvPr>
            <p:ph idx="1"/>
          </p:nvPr>
        </p:nvSpPr>
        <p:spPr>
          <a:xfrm>
            <a:off x="988616" y="1747139"/>
            <a:ext cx="9161224" cy="4501261"/>
          </a:xfrm>
        </p:spPr>
        <p:txBody>
          <a:bodyPr>
            <a:normAutofit/>
          </a:bodyPr>
          <a:lstStyle/>
          <a:p>
            <a:pPr marL="0" indent="0">
              <a:buNone/>
            </a:pPr>
            <a:r>
              <a:rPr lang="en-GB" sz="2400" b="1" dirty="0"/>
              <a:t>Ymarfer 3 </a:t>
            </a:r>
          </a:p>
          <a:p>
            <a:pPr marL="0" indent="0">
              <a:buNone/>
            </a:pPr>
            <a:r>
              <a:rPr lang="en-GB" sz="2400" b="1" dirty="0"/>
              <a:t>Cwestiwn 1</a:t>
            </a:r>
          </a:p>
          <a:p>
            <a:pPr marL="0" indent="0">
              <a:buNone/>
            </a:pPr>
            <a:r>
              <a:rPr lang="en-GB" sz="2400" dirty="0"/>
              <a:t>Mewn grwpiau bach;</a:t>
            </a:r>
          </a:p>
          <a:p>
            <a:r>
              <a:rPr lang="en-US" sz="2400" dirty="0"/>
              <a:t>Defnyddiwch fodel myfyriol o'ch dewis i edrych yn ôl ar yr hyn rydych wedi'i gyflawni hyd yma o dan y canlyniad dysgu: dadansoddi wrth asesu i lywio ymyriadau. Yn seiliedig ar hyn, ceisiwch nodi a chyfiawnhau eich anghenion dysgu dros y 12 mis nesaf.</a:t>
            </a:r>
          </a:p>
          <a:p>
            <a:r>
              <a:rPr lang="en-GB" sz="2400" b="1" dirty="0">
                <a:effectLst/>
                <a:ea typeface="Calibri" panose="020F0502020204030204" pitchFamily="34" charset="0"/>
                <a:cs typeface="Times New Roman" panose="02020603050405020304" pitchFamily="18" charset="0"/>
              </a:rPr>
              <a:t>Ystyriwch</a:t>
            </a:r>
            <a:r>
              <a:rPr lang="en-GB" sz="2400" dirty="0">
                <a:effectLst/>
                <a:ea typeface="Calibri" panose="020F0502020204030204" pitchFamily="34" charset="0"/>
                <a:cs typeface="Times New Roman" panose="02020603050405020304" pitchFamily="18" charset="0"/>
              </a:rPr>
              <a:t>: </a:t>
            </a:r>
            <a:r>
              <a:rPr lang="en-GB" sz="2400" dirty="0">
                <a:ea typeface="Calibri" panose="020F0502020204030204" pitchFamily="34" charset="0"/>
                <a:cs typeface="Times New Roman" panose="02020603050405020304" pitchFamily="18" charset="0"/>
              </a:rPr>
              <a:t>O</a:t>
            </a:r>
            <a:r>
              <a:rPr lang="en-GB" sz="2400" dirty="0">
                <a:effectLst/>
                <a:ea typeface="Calibri" panose="020F0502020204030204" pitchFamily="34" charset="0"/>
                <a:cs typeface="Times New Roman" panose="02020603050405020304" pitchFamily="18" charset="0"/>
              </a:rPr>
              <a:t>ruchwyliaeth, dysgu, hyfforddiant, ymchwil a sut mae'r rhain wedi cyfrannu at eich datblygiad proffesiynol? </a:t>
            </a:r>
          </a:p>
          <a:p>
            <a:r>
              <a:rPr lang="en-GB" sz="2400" dirty="0">
                <a:ea typeface="Calibri" panose="020F0502020204030204" pitchFamily="34" charset="0"/>
                <a:cs typeface="Times New Roman" panose="02020603050405020304" pitchFamily="18" charset="0"/>
              </a:rPr>
              <a:t>Efallai y byddai'n ddefnyddiol i chi gofnodi eich atebion yn y llyfr gwaith er mwyn cyfeirio atynt yn y dyfodol.</a:t>
            </a:r>
            <a:endParaRPr lang="en-US" sz="1600" dirty="0">
              <a:solidFill>
                <a:schemeClr val="tx2"/>
              </a:solidFill>
            </a:endParaRPr>
          </a:p>
        </p:txBody>
      </p:sp>
      <p:grpSp>
        <p:nvGrpSpPr>
          <p:cNvPr id="22" name="Group 21">
            <a:extLst>
              <a:ext uri="{FF2B5EF4-FFF2-40B4-BE49-F238E27FC236}">
                <a16:creationId xmlns:a16="http://schemas.microsoft.com/office/drawing/2014/main" id="{F2C6548C-3B6A-8257-11A5-C6BC870A7A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82720" y="4015411"/>
            <a:ext cx="365077" cy="367579"/>
            <a:chOff x="10572581" y="4151226"/>
            <a:chExt cx="365077" cy="367579"/>
          </a:xfrm>
        </p:grpSpPr>
        <p:sp>
          <p:nvSpPr>
            <p:cNvPr id="9" name="Freeform: Shape 8">
              <a:extLst>
                <a:ext uri="{FF2B5EF4-FFF2-40B4-BE49-F238E27FC236}">
                  <a16:creationId xmlns:a16="http://schemas.microsoft.com/office/drawing/2014/main" id="{2256C25D-D3D8-F7A6-A6FE-5B7ADB0601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9479010">
              <a:off x="10572581" y="4151226"/>
              <a:ext cx="365077" cy="367579"/>
            </a:xfrm>
            <a:custGeom>
              <a:avLst/>
              <a:gdLst>
                <a:gd name="connsiteX0" fmla="*/ 2531073 w 4828010"/>
                <a:gd name="connsiteY0" fmla="*/ 0 h 4873559"/>
                <a:gd name="connsiteX1" fmla="*/ 3937963 w 4828010"/>
                <a:gd name="connsiteY1" fmla="*/ 437433 h 4873559"/>
                <a:gd name="connsiteX2" fmla="*/ 4806231 w 4828010"/>
                <a:gd name="connsiteY2" fmla="*/ 1773180 h 4873559"/>
                <a:gd name="connsiteX3" fmla="*/ 4448644 w 4828010"/>
                <a:gd name="connsiteY3" fmla="*/ 3933235 h 4873559"/>
                <a:gd name="connsiteX4" fmla="*/ 3192542 w 4828010"/>
                <a:gd name="connsiteY4" fmla="*/ 4716168 h 4873559"/>
                <a:gd name="connsiteX5" fmla="*/ 937448 w 4828010"/>
                <a:gd name="connsiteY5" fmla="*/ 4547691 h 4873559"/>
                <a:gd name="connsiteX6" fmla="*/ 12348 w 4828010"/>
                <a:gd name="connsiteY6" fmla="*/ 3026750 h 4873559"/>
                <a:gd name="connsiteX7" fmla="*/ 553508 w 4828010"/>
                <a:gd name="connsiteY7" fmla="*/ 740383 h 4873559"/>
                <a:gd name="connsiteX8" fmla="*/ 2531073 w 4828010"/>
                <a:gd name="connsiteY8" fmla="*/ 0 h 4873559"/>
                <a:gd name="connsiteX0" fmla="*/ 2531073 w 4828010"/>
                <a:gd name="connsiteY0" fmla="*/ 0 h 4853896"/>
                <a:gd name="connsiteX1" fmla="*/ 3937963 w 4828010"/>
                <a:gd name="connsiteY1" fmla="*/ 437433 h 4853896"/>
                <a:gd name="connsiteX2" fmla="*/ 4806231 w 4828010"/>
                <a:gd name="connsiteY2" fmla="*/ 1773180 h 4853896"/>
                <a:gd name="connsiteX3" fmla="*/ 4448644 w 4828010"/>
                <a:gd name="connsiteY3" fmla="*/ 3933235 h 4853896"/>
                <a:gd name="connsiteX4" fmla="*/ 3192542 w 4828010"/>
                <a:gd name="connsiteY4" fmla="*/ 4716168 h 4853896"/>
                <a:gd name="connsiteX5" fmla="*/ 1075671 w 4828010"/>
                <a:gd name="connsiteY5" fmla="*/ 4473263 h 4853896"/>
                <a:gd name="connsiteX6" fmla="*/ 12348 w 4828010"/>
                <a:gd name="connsiteY6" fmla="*/ 3026750 h 4853896"/>
                <a:gd name="connsiteX7" fmla="*/ 553508 w 4828010"/>
                <a:gd name="connsiteY7" fmla="*/ 740383 h 4853896"/>
                <a:gd name="connsiteX8" fmla="*/ 2531073 w 4828010"/>
                <a:gd name="connsiteY8" fmla="*/ 0 h 4853896"/>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84014 w 4780951"/>
                <a:gd name="connsiteY0" fmla="*/ 0 h 4850182"/>
                <a:gd name="connsiteX1" fmla="*/ 3890904 w 4780951"/>
                <a:gd name="connsiteY1" fmla="*/ 437433 h 4850182"/>
                <a:gd name="connsiteX2" fmla="*/ 4759172 w 4780951"/>
                <a:gd name="connsiteY2" fmla="*/ 1773180 h 4850182"/>
                <a:gd name="connsiteX3" fmla="*/ 4401585 w 4780951"/>
                <a:gd name="connsiteY3" fmla="*/ 3933235 h 4850182"/>
                <a:gd name="connsiteX4" fmla="*/ 3145483 w 4780951"/>
                <a:gd name="connsiteY4" fmla="*/ 4716168 h 4850182"/>
                <a:gd name="connsiteX5" fmla="*/ 1113673 w 4780951"/>
                <a:gd name="connsiteY5" fmla="*/ 4467947 h 4850182"/>
                <a:gd name="connsiteX6" fmla="*/ 39717 w 4780951"/>
                <a:gd name="connsiteY6" fmla="*/ 3101178 h 4850182"/>
                <a:gd name="connsiteX7" fmla="*/ 506449 w 4780951"/>
                <a:gd name="connsiteY7" fmla="*/ 740383 h 4850182"/>
                <a:gd name="connsiteX8" fmla="*/ 2484014 w 4780951"/>
                <a:gd name="connsiteY8" fmla="*/ 0 h 4850182"/>
                <a:gd name="connsiteX0" fmla="*/ 2484014 w 4780127"/>
                <a:gd name="connsiteY0" fmla="*/ 0 h 4850182"/>
                <a:gd name="connsiteX1" fmla="*/ 3890904 w 4780127"/>
                <a:gd name="connsiteY1" fmla="*/ 437433 h 4850182"/>
                <a:gd name="connsiteX2" fmla="*/ 4759172 w 4780127"/>
                <a:gd name="connsiteY2" fmla="*/ 1773180 h 4850182"/>
                <a:gd name="connsiteX3" fmla="*/ 4390953 w 4780127"/>
                <a:gd name="connsiteY3" fmla="*/ 3805644 h 4850182"/>
                <a:gd name="connsiteX4" fmla="*/ 3145483 w 4780127"/>
                <a:gd name="connsiteY4" fmla="*/ 4716168 h 4850182"/>
                <a:gd name="connsiteX5" fmla="*/ 1113673 w 4780127"/>
                <a:gd name="connsiteY5" fmla="*/ 4467947 h 4850182"/>
                <a:gd name="connsiteX6" fmla="*/ 39717 w 4780127"/>
                <a:gd name="connsiteY6" fmla="*/ 3101178 h 4850182"/>
                <a:gd name="connsiteX7" fmla="*/ 506449 w 4780127"/>
                <a:gd name="connsiteY7" fmla="*/ 740383 h 4850182"/>
                <a:gd name="connsiteX8" fmla="*/ 2484014 w 4780127"/>
                <a:gd name="connsiteY8" fmla="*/ 0 h 4850182"/>
                <a:gd name="connsiteX0" fmla="*/ 2484014 w 4778010"/>
                <a:gd name="connsiteY0" fmla="*/ 0 h 4846926"/>
                <a:gd name="connsiteX1" fmla="*/ 3890904 w 4778010"/>
                <a:gd name="connsiteY1" fmla="*/ 437433 h 4846926"/>
                <a:gd name="connsiteX2" fmla="*/ 4759172 w 4778010"/>
                <a:gd name="connsiteY2" fmla="*/ 1773180 h 4846926"/>
                <a:gd name="connsiteX3" fmla="*/ 4390953 w 4778010"/>
                <a:gd name="connsiteY3" fmla="*/ 3805644 h 4846926"/>
                <a:gd name="connsiteX4" fmla="*/ 3343914 w 4778010"/>
                <a:gd name="connsiteY4" fmla="*/ 4712128 h 4846926"/>
                <a:gd name="connsiteX5" fmla="*/ 1113673 w 4778010"/>
                <a:gd name="connsiteY5" fmla="*/ 4467947 h 4846926"/>
                <a:gd name="connsiteX6" fmla="*/ 39717 w 4778010"/>
                <a:gd name="connsiteY6" fmla="*/ 3101178 h 4846926"/>
                <a:gd name="connsiteX7" fmla="*/ 506449 w 4778010"/>
                <a:gd name="connsiteY7" fmla="*/ 740383 h 4846926"/>
                <a:gd name="connsiteX8" fmla="*/ 2484014 w 4778010"/>
                <a:gd name="connsiteY8" fmla="*/ 0 h 4846926"/>
                <a:gd name="connsiteX0" fmla="*/ 2484014 w 4782503"/>
                <a:gd name="connsiteY0" fmla="*/ 0 h 4846926"/>
                <a:gd name="connsiteX1" fmla="*/ 3890904 w 4782503"/>
                <a:gd name="connsiteY1" fmla="*/ 437433 h 4846926"/>
                <a:gd name="connsiteX2" fmla="*/ 4759172 w 4782503"/>
                <a:gd name="connsiteY2" fmla="*/ 1773180 h 4846926"/>
                <a:gd name="connsiteX3" fmla="*/ 4450482 w 4782503"/>
                <a:gd name="connsiteY3" fmla="*/ 3688481 h 4846926"/>
                <a:gd name="connsiteX4" fmla="*/ 3343914 w 4782503"/>
                <a:gd name="connsiteY4" fmla="*/ 4712128 h 4846926"/>
                <a:gd name="connsiteX5" fmla="*/ 1113673 w 4782503"/>
                <a:gd name="connsiteY5" fmla="*/ 4467947 h 4846926"/>
                <a:gd name="connsiteX6" fmla="*/ 39717 w 4782503"/>
                <a:gd name="connsiteY6" fmla="*/ 3101178 h 4846926"/>
                <a:gd name="connsiteX7" fmla="*/ 506449 w 4782503"/>
                <a:gd name="connsiteY7" fmla="*/ 740383 h 4846926"/>
                <a:gd name="connsiteX8" fmla="*/ 2484014 w 4782503"/>
                <a:gd name="connsiteY8" fmla="*/ 0 h 4846926"/>
                <a:gd name="connsiteX0" fmla="*/ 2484014 w 4784889"/>
                <a:gd name="connsiteY0" fmla="*/ 0 h 4846926"/>
                <a:gd name="connsiteX1" fmla="*/ 3890904 w 4784889"/>
                <a:gd name="connsiteY1" fmla="*/ 437433 h 4846926"/>
                <a:gd name="connsiteX2" fmla="*/ 4759172 w 4784889"/>
                <a:gd name="connsiteY2" fmla="*/ 1773180 h 4846926"/>
                <a:gd name="connsiteX3" fmla="*/ 4474294 w 4784889"/>
                <a:gd name="connsiteY3" fmla="*/ 3676361 h 4846926"/>
                <a:gd name="connsiteX4" fmla="*/ 3343914 w 4784889"/>
                <a:gd name="connsiteY4" fmla="*/ 4712128 h 4846926"/>
                <a:gd name="connsiteX5" fmla="*/ 1113673 w 4784889"/>
                <a:gd name="connsiteY5" fmla="*/ 4467947 h 4846926"/>
                <a:gd name="connsiteX6" fmla="*/ 39717 w 4784889"/>
                <a:gd name="connsiteY6" fmla="*/ 3101178 h 4846926"/>
                <a:gd name="connsiteX7" fmla="*/ 506449 w 4784889"/>
                <a:gd name="connsiteY7" fmla="*/ 740383 h 4846926"/>
                <a:gd name="connsiteX8" fmla="*/ 2484014 w 4784889"/>
                <a:gd name="connsiteY8" fmla="*/ 0 h 4846926"/>
                <a:gd name="connsiteX0" fmla="*/ 2484014 w 4784889"/>
                <a:gd name="connsiteY0" fmla="*/ 0 h 4860980"/>
                <a:gd name="connsiteX1" fmla="*/ 3890904 w 4784889"/>
                <a:gd name="connsiteY1" fmla="*/ 437433 h 4860980"/>
                <a:gd name="connsiteX2" fmla="*/ 4759172 w 4784889"/>
                <a:gd name="connsiteY2" fmla="*/ 1773180 h 4860980"/>
                <a:gd name="connsiteX3" fmla="*/ 4474294 w 4784889"/>
                <a:gd name="connsiteY3" fmla="*/ 3676361 h 4860980"/>
                <a:gd name="connsiteX4" fmla="*/ 3343914 w 4784889"/>
                <a:gd name="connsiteY4" fmla="*/ 4712128 h 4860980"/>
                <a:gd name="connsiteX5" fmla="*/ 1097799 w 4784889"/>
                <a:gd name="connsiteY5" fmla="*/ 4524510 h 4860980"/>
                <a:gd name="connsiteX6" fmla="*/ 39717 w 4784889"/>
                <a:gd name="connsiteY6" fmla="*/ 3101178 h 4860980"/>
                <a:gd name="connsiteX7" fmla="*/ 506449 w 4784889"/>
                <a:gd name="connsiteY7" fmla="*/ 740383 h 4860980"/>
                <a:gd name="connsiteX8" fmla="*/ 2484014 w 4784889"/>
                <a:gd name="connsiteY8" fmla="*/ 0 h 4860980"/>
                <a:gd name="connsiteX0" fmla="*/ 2484014 w 4783308"/>
                <a:gd name="connsiteY0" fmla="*/ 0 h 4860981"/>
                <a:gd name="connsiteX1" fmla="*/ 3890904 w 4783308"/>
                <a:gd name="connsiteY1" fmla="*/ 437433 h 4860981"/>
                <a:gd name="connsiteX2" fmla="*/ 4759172 w 4783308"/>
                <a:gd name="connsiteY2" fmla="*/ 1773180 h 4860981"/>
                <a:gd name="connsiteX3" fmla="*/ 4474294 w 4783308"/>
                <a:gd name="connsiteY3" fmla="*/ 3676361 h 4860981"/>
                <a:gd name="connsiteX4" fmla="*/ 3443129 w 4783308"/>
                <a:gd name="connsiteY4" fmla="*/ 4712129 h 4860981"/>
                <a:gd name="connsiteX5" fmla="*/ 1097799 w 4783308"/>
                <a:gd name="connsiteY5" fmla="*/ 4524510 h 4860981"/>
                <a:gd name="connsiteX6" fmla="*/ 39717 w 4783308"/>
                <a:gd name="connsiteY6" fmla="*/ 3101178 h 4860981"/>
                <a:gd name="connsiteX7" fmla="*/ 506449 w 4783308"/>
                <a:gd name="connsiteY7" fmla="*/ 740383 h 4860981"/>
                <a:gd name="connsiteX8" fmla="*/ 2484014 w 4783308"/>
                <a:gd name="connsiteY8" fmla="*/ 0 h 4860981"/>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532073 w 4784141"/>
                <a:gd name="connsiteY0" fmla="*/ 0 h 4773425"/>
                <a:gd name="connsiteX1" fmla="*/ 3891737 w 4784141"/>
                <a:gd name="connsiteY1" fmla="*/ 389356 h 4773425"/>
                <a:gd name="connsiteX2" fmla="*/ 4760005 w 4784141"/>
                <a:gd name="connsiteY2" fmla="*/ 1725103 h 4773425"/>
                <a:gd name="connsiteX3" fmla="*/ 4475127 w 4784141"/>
                <a:gd name="connsiteY3" fmla="*/ 3628284 h 4773425"/>
                <a:gd name="connsiteX4" fmla="*/ 3443962 w 4784141"/>
                <a:gd name="connsiteY4" fmla="*/ 4664052 h 4773425"/>
                <a:gd name="connsiteX5" fmla="*/ 1098632 w 4784141"/>
                <a:gd name="connsiteY5" fmla="*/ 4476433 h 4773425"/>
                <a:gd name="connsiteX6" fmla="*/ 40550 w 4784141"/>
                <a:gd name="connsiteY6" fmla="*/ 3053101 h 4773425"/>
                <a:gd name="connsiteX7" fmla="*/ 507282 w 4784141"/>
                <a:gd name="connsiteY7" fmla="*/ 692306 h 4773425"/>
                <a:gd name="connsiteX8" fmla="*/ 2532073 w 4784141"/>
                <a:gd name="connsiteY8" fmla="*/ 0 h 4773425"/>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58783 w 4784614"/>
                <a:gd name="connsiteY0" fmla="*/ 525 h 4757924"/>
                <a:gd name="connsiteX1" fmla="*/ 3892210 w 4784614"/>
                <a:gd name="connsiteY1" fmla="*/ 373855 h 4757924"/>
                <a:gd name="connsiteX2" fmla="*/ 4760478 w 4784614"/>
                <a:gd name="connsiteY2" fmla="*/ 1709602 h 4757924"/>
                <a:gd name="connsiteX3" fmla="*/ 4475600 w 4784614"/>
                <a:gd name="connsiteY3" fmla="*/ 3612783 h 4757924"/>
                <a:gd name="connsiteX4" fmla="*/ 3444435 w 4784614"/>
                <a:gd name="connsiteY4" fmla="*/ 4648551 h 4757924"/>
                <a:gd name="connsiteX5" fmla="*/ 1099105 w 4784614"/>
                <a:gd name="connsiteY5" fmla="*/ 4460932 h 4757924"/>
                <a:gd name="connsiteX6" fmla="*/ 41023 w 4784614"/>
                <a:gd name="connsiteY6" fmla="*/ 3037600 h 4757924"/>
                <a:gd name="connsiteX7" fmla="*/ 507755 w 4784614"/>
                <a:gd name="connsiteY7" fmla="*/ 676805 h 4757924"/>
                <a:gd name="connsiteX8" fmla="*/ 2558783 w 4784614"/>
                <a:gd name="connsiteY8" fmla="*/ 525 h 4757924"/>
                <a:gd name="connsiteX0" fmla="*/ 2558783 w 4784614"/>
                <a:gd name="connsiteY0" fmla="*/ 408 h 4757807"/>
                <a:gd name="connsiteX1" fmla="*/ 3907953 w 4784614"/>
                <a:gd name="connsiteY1" fmla="*/ 443183 h 4757807"/>
                <a:gd name="connsiteX2" fmla="*/ 4760478 w 4784614"/>
                <a:gd name="connsiteY2" fmla="*/ 1709485 h 4757807"/>
                <a:gd name="connsiteX3" fmla="*/ 4475600 w 4784614"/>
                <a:gd name="connsiteY3" fmla="*/ 3612666 h 4757807"/>
                <a:gd name="connsiteX4" fmla="*/ 3444435 w 4784614"/>
                <a:gd name="connsiteY4" fmla="*/ 4648434 h 4757807"/>
                <a:gd name="connsiteX5" fmla="*/ 1099105 w 4784614"/>
                <a:gd name="connsiteY5" fmla="*/ 4460815 h 4757807"/>
                <a:gd name="connsiteX6" fmla="*/ 41023 w 4784614"/>
                <a:gd name="connsiteY6" fmla="*/ 3037483 h 4757807"/>
                <a:gd name="connsiteX7" fmla="*/ 507755 w 4784614"/>
                <a:gd name="connsiteY7" fmla="*/ 676688 h 4757807"/>
                <a:gd name="connsiteX8" fmla="*/ 2558783 w 4784614"/>
                <a:gd name="connsiteY8" fmla="*/ 408 h 4757807"/>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90 h 4954518"/>
                <a:gd name="connsiteX1" fmla="*/ 3910127 w 4786788"/>
                <a:gd name="connsiteY1" fmla="*/ 639894 h 4954518"/>
                <a:gd name="connsiteX2" fmla="*/ 4762652 w 4786788"/>
                <a:gd name="connsiteY2" fmla="*/ 1906196 h 4954518"/>
                <a:gd name="connsiteX3" fmla="*/ 4477774 w 4786788"/>
                <a:gd name="connsiteY3" fmla="*/ 3809377 h 4954518"/>
                <a:gd name="connsiteX4" fmla="*/ 3446609 w 4786788"/>
                <a:gd name="connsiteY4" fmla="*/ 4845145 h 4954518"/>
                <a:gd name="connsiteX5" fmla="*/ 1101279 w 4786788"/>
                <a:gd name="connsiteY5" fmla="*/ 4657526 h 4954518"/>
                <a:gd name="connsiteX6" fmla="*/ 43197 w 4786788"/>
                <a:gd name="connsiteY6" fmla="*/ 3234194 h 4954518"/>
                <a:gd name="connsiteX7" fmla="*/ 509929 w 4786788"/>
                <a:gd name="connsiteY7" fmla="*/ 873399 h 4954518"/>
                <a:gd name="connsiteX8" fmla="*/ 2675744 w 4786788"/>
                <a:gd name="connsiteY8" fmla="*/ 290 h 4954518"/>
                <a:gd name="connsiteX0" fmla="*/ 2675744 w 4786788"/>
                <a:gd name="connsiteY0" fmla="*/ 326 h 4954554"/>
                <a:gd name="connsiteX1" fmla="*/ 3990884 w 4786788"/>
                <a:gd name="connsiteY1" fmla="*/ 591130 h 4954554"/>
                <a:gd name="connsiteX2" fmla="*/ 4762652 w 4786788"/>
                <a:gd name="connsiteY2" fmla="*/ 1906232 h 4954554"/>
                <a:gd name="connsiteX3" fmla="*/ 4477774 w 4786788"/>
                <a:gd name="connsiteY3" fmla="*/ 3809413 h 4954554"/>
                <a:gd name="connsiteX4" fmla="*/ 3446609 w 4786788"/>
                <a:gd name="connsiteY4" fmla="*/ 4845181 h 4954554"/>
                <a:gd name="connsiteX5" fmla="*/ 1101279 w 4786788"/>
                <a:gd name="connsiteY5" fmla="*/ 4657562 h 4954554"/>
                <a:gd name="connsiteX6" fmla="*/ 43197 w 4786788"/>
                <a:gd name="connsiteY6" fmla="*/ 3234230 h 4954554"/>
                <a:gd name="connsiteX7" fmla="*/ 509929 w 4786788"/>
                <a:gd name="connsiteY7" fmla="*/ 873435 h 4954554"/>
                <a:gd name="connsiteX8" fmla="*/ 2675744 w 4786788"/>
                <a:gd name="connsiteY8" fmla="*/ 326 h 4954554"/>
                <a:gd name="connsiteX0" fmla="*/ 2662196 w 4773240"/>
                <a:gd name="connsiteY0" fmla="*/ 326 h 4954554"/>
                <a:gd name="connsiteX1" fmla="*/ 3977336 w 4773240"/>
                <a:gd name="connsiteY1" fmla="*/ 591130 h 4954554"/>
                <a:gd name="connsiteX2" fmla="*/ 4749104 w 4773240"/>
                <a:gd name="connsiteY2" fmla="*/ 1906232 h 4954554"/>
                <a:gd name="connsiteX3" fmla="*/ 4464226 w 4773240"/>
                <a:gd name="connsiteY3" fmla="*/ 3809413 h 4954554"/>
                <a:gd name="connsiteX4" fmla="*/ 3433061 w 4773240"/>
                <a:gd name="connsiteY4" fmla="*/ 4845181 h 4954554"/>
                <a:gd name="connsiteX5" fmla="*/ 1087731 w 4773240"/>
                <a:gd name="connsiteY5" fmla="*/ 4657562 h 4954554"/>
                <a:gd name="connsiteX6" fmla="*/ 29649 w 4773240"/>
                <a:gd name="connsiteY6" fmla="*/ 3234230 h 4954554"/>
                <a:gd name="connsiteX7" fmla="*/ 640977 w 4773240"/>
                <a:gd name="connsiteY7" fmla="*/ 730117 h 4954554"/>
                <a:gd name="connsiteX8" fmla="*/ 2662196 w 4773240"/>
                <a:gd name="connsiteY8" fmla="*/ 326 h 4954554"/>
                <a:gd name="connsiteX0" fmla="*/ 2664762 w 4775806"/>
                <a:gd name="connsiteY0" fmla="*/ 326 h 4954554"/>
                <a:gd name="connsiteX1" fmla="*/ 3979902 w 4775806"/>
                <a:gd name="connsiteY1" fmla="*/ 591130 h 4954554"/>
                <a:gd name="connsiteX2" fmla="*/ 4751670 w 4775806"/>
                <a:gd name="connsiteY2" fmla="*/ 1906232 h 4954554"/>
                <a:gd name="connsiteX3" fmla="*/ 4466792 w 4775806"/>
                <a:gd name="connsiteY3" fmla="*/ 3809413 h 4954554"/>
                <a:gd name="connsiteX4" fmla="*/ 3435627 w 4775806"/>
                <a:gd name="connsiteY4" fmla="*/ 4845181 h 4954554"/>
                <a:gd name="connsiteX5" fmla="*/ 1090297 w 4775806"/>
                <a:gd name="connsiteY5" fmla="*/ 4657562 h 4954554"/>
                <a:gd name="connsiteX6" fmla="*/ 32215 w 4775806"/>
                <a:gd name="connsiteY6" fmla="*/ 3234230 h 4954554"/>
                <a:gd name="connsiteX7" fmla="*/ 607899 w 4775806"/>
                <a:gd name="connsiteY7" fmla="*/ 806182 h 4954554"/>
                <a:gd name="connsiteX8" fmla="*/ 2664762 w 4775806"/>
                <a:gd name="connsiteY8" fmla="*/ 326 h 4954554"/>
                <a:gd name="connsiteX0" fmla="*/ 2673549 w 4784593"/>
                <a:gd name="connsiteY0" fmla="*/ 326 h 4954554"/>
                <a:gd name="connsiteX1" fmla="*/ 3988689 w 4784593"/>
                <a:gd name="connsiteY1" fmla="*/ 591130 h 4954554"/>
                <a:gd name="connsiteX2" fmla="*/ 4760457 w 4784593"/>
                <a:gd name="connsiteY2" fmla="*/ 1906232 h 4954554"/>
                <a:gd name="connsiteX3" fmla="*/ 4475579 w 4784593"/>
                <a:gd name="connsiteY3" fmla="*/ 3809413 h 4954554"/>
                <a:gd name="connsiteX4" fmla="*/ 3444414 w 4784593"/>
                <a:gd name="connsiteY4" fmla="*/ 4845181 h 4954554"/>
                <a:gd name="connsiteX5" fmla="*/ 1099084 w 4784593"/>
                <a:gd name="connsiteY5" fmla="*/ 4657562 h 4954554"/>
                <a:gd name="connsiteX6" fmla="*/ 41002 w 4784593"/>
                <a:gd name="connsiteY6" fmla="*/ 3234230 h 4954554"/>
                <a:gd name="connsiteX7" fmla="*/ 616686 w 4784593"/>
                <a:gd name="connsiteY7" fmla="*/ 806182 h 4954554"/>
                <a:gd name="connsiteX8" fmla="*/ 2673549 w 4784593"/>
                <a:gd name="connsiteY8" fmla="*/ 326 h 4954554"/>
                <a:gd name="connsiteX0" fmla="*/ 2649000 w 4760044"/>
                <a:gd name="connsiteY0" fmla="*/ 326 h 4964273"/>
                <a:gd name="connsiteX1" fmla="*/ 3964140 w 4760044"/>
                <a:gd name="connsiteY1" fmla="*/ 591130 h 4964273"/>
                <a:gd name="connsiteX2" fmla="*/ 4735908 w 4760044"/>
                <a:gd name="connsiteY2" fmla="*/ 1906232 h 4964273"/>
                <a:gd name="connsiteX3" fmla="*/ 4451030 w 4760044"/>
                <a:gd name="connsiteY3" fmla="*/ 3809413 h 4964273"/>
                <a:gd name="connsiteX4" fmla="*/ 3419865 w 4760044"/>
                <a:gd name="connsiteY4" fmla="*/ 4845181 h 4964273"/>
                <a:gd name="connsiteX5" fmla="*/ 1074535 w 4760044"/>
                <a:gd name="connsiteY5" fmla="*/ 4657562 h 4964273"/>
                <a:gd name="connsiteX6" fmla="*/ 33359 w 4760044"/>
                <a:gd name="connsiteY6" fmla="*/ 2995991 h 4964273"/>
                <a:gd name="connsiteX7" fmla="*/ 592137 w 4760044"/>
                <a:gd name="connsiteY7" fmla="*/ 806182 h 4964273"/>
                <a:gd name="connsiteX8" fmla="*/ 2649000 w 4760044"/>
                <a:gd name="connsiteY8" fmla="*/ 326 h 4964273"/>
                <a:gd name="connsiteX0" fmla="*/ 2649000 w 4468508"/>
                <a:gd name="connsiteY0" fmla="*/ 326 h 4964273"/>
                <a:gd name="connsiteX1" fmla="*/ 3964140 w 4468508"/>
                <a:gd name="connsiteY1" fmla="*/ 591130 h 4964273"/>
                <a:gd name="connsiteX2" fmla="*/ 4451030 w 4468508"/>
                <a:gd name="connsiteY2" fmla="*/ 3809413 h 4964273"/>
                <a:gd name="connsiteX3" fmla="*/ 3419865 w 4468508"/>
                <a:gd name="connsiteY3" fmla="*/ 4845181 h 4964273"/>
                <a:gd name="connsiteX4" fmla="*/ 1074535 w 4468508"/>
                <a:gd name="connsiteY4" fmla="*/ 4657562 h 4964273"/>
                <a:gd name="connsiteX5" fmla="*/ 33359 w 4468508"/>
                <a:gd name="connsiteY5" fmla="*/ 2995991 h 4964273"/>
                <a:gd name="connsiteX6" fmla="*/ 592137 w 4468508"/>
                <a:gd name="connsiteY6" fmla="*/ 806182 h 4964273"/>
                <a:gd name="connsiteX7" fmla="*/ 2649000 w 4468508"/>
                <a:gd name="connsiteY7" fmla="*/ 326 h 4964273"/>
                <a:gd name="connsiteX0" fmla="*/ 2788684 w 4608192"/>
                <a:gd name="connsiteY0" fmla="*/ 326 h 4845177"/>
                <a:gd name="connsiteX1" fmla="*/ 4103824 w 4608192"/>
                <a:gd name="connsiteY1" fmla="*/ 591130 h 4845177"/>
                <a:gd name="connsiteX2" fmla="*/ 4590714 w 4608192"/>
                <a:gd name="connsiteY2" fmla="*/ 3809413 h 4845177"/>
                <a:gd name="connsiteX3" fmla="*/ 3559549 w 4608192"/>
                <a:gd name="connsiteY3" fmla="*/ 4845181 h 4845177"/>
                <a:gd name="connsiteX4" fmla="*/ 173043 w 4608192"/>
                <a:gd name="connsiteY4" fmla="*/ 2995991 h 4845177"/>
                <a:gd name="connsiteX5" fmla="*/ 731821 w 4608192"/>
                <a:gd name="connsiteY5" fmla="*/ 806182 h 4845177"/>
                <a:gd name="connsiteX6" fmla="*/ 2788684 w 4608192"/>
                <a:gd name="connsiteY6" fmla="*/ 326 h 4845177"/>
                <a:gd name="connsiteX0" fmla="*/ 2788684 w 4656382"/>
                <a:gd name="connsiteY0" fmla="*/ 326 h 4593408"/>
                <a:gd name="connsiteX1" fmla="*/ 4103824 w 4656382"/>
                <a:gd name="connsiteY1" fmla="*/ 591130 h 4593408"/>
                <a:gd name="connsiteX2" fmla="*/ 4590714 w 4656382"/>
                <a:gd name="connsiteY2" fmla="*/ 3809413 h 4593408"/>
                <a:gd name="connsiteX3" fmla="*/ 2737164 w 4656382"/>
                <a:gd name="connsiteY3" fmla="*/ 4593410 h 4593408"/>
                <a:gd name="connsiteX4" fmla="*/ 173043 w 4656382"/>
                <a:gd name="connsiteY4" fmla="*/ 2995991 h 4593408"/>
                <a:gd name="connsiteX5" fmla="*/ 731821 w 4656382"/>
                <a:gd name="connsiteY5" fmla="*/ 806182 h 4593408"/>
                <a:gd name="connsiteX6" fmla="*/ 2788684 w 4656382"/>
                <a:gd name="connsiteY6" fmla="*/ 326 h 4593408"/>
                <a:gd name="connsiteX0" fmla="*/ 2788684 w 4720632"/>
                <a:gd name="connsiteY0" fmla="*/ 326 h 4593408"/>
                <a:gd name="connsiteX1" fmla="*/ 4103824 w 4720632"/>
                <a:gd name="connsiteY1" fmla="*/ 591130 h 4593408"/>
                <a:gd name="connsiteX2" fmla="*/ 4661706 w 4720632"/>
                <a:gd name="connsiteY2" fmla="*/ 3597011 h 4593408"/>
                <a:gd name="connsiteX3" fmla="*/ 2737164 w 4720632"/>
                <a:gd name="connsiteY3" fmla="*/ 4593410 h 4593408"/>
                <a:gd name="connsiteX4" fmla="*/ 173043 w 4720632"/>
                <a:gd name="connsiteY4" fmla="*/ 2995991 h 4593408"/>
                <a:gd name="connsiteX5" fmla="*/ 731821 w 4720632"/>
                <a:gd name="connsiteY5" fmla="*/ 806182 h 4593408"/>
                <a:gd name="connsiteX6" fmla="*/ 2788684 w 4720632"/>
                <a:gd name="connsiteY6" fmla="*/ 326 h 4593408"/>
                <a:gd name="connsiteX0" fmla="*/ 2615637 w 4547585"/>
                <a:gd name="connsiteY0" fmla="*/ 326 h 4593408"/>
                <a:gd name="connsiteX1" fmla="*/ 3930777 w 4547585"/>
                <a:gd name="connsiteY1" fmla="*/ 591130 h 4593408"/>
                <a:gd name="connsiteX2" fmla="*/ 4488659 w 4547585"/>
                <a:gd name="connsiteY2" fmla="*/ 3597011 h 4593408"/>
                <a:gd name="connsiteX3" fmla="*/ 2564117 w 4547585"/>
                <a:gd name="connsiteY3" fmla="*/ 4593410 h 4593408"/>
                <a:gd name="connsiteX4" fmla="*/ -4 w 4547585"/>
                <a:gd name="connsiteY4" fmla="*/ 2995991 h 4593408"/>
                <a:gd name="connsiteX5" fmla="*/ 2615637 w 4547585"/>
                <a:gd name="connsiteY5" fmla="*/ 326 h 4593408"/>
                <a:gd name="connsiteX0" fmla="*/ 1599114 w 4547585"/>
                <a:gd name="connsiteY0" fmla="*/ 673 h 4392722"/>
                <a:gd name="connsiteX1" fmla="*/ 3930777 w 4547585"/>
                <a:gd name="connsiteY1" fmla="*/ 390444 h 4392722"/>
                <a:gd name="connsiteX2" fmla="*/ 4488659 w 4547585"/>
                <a:gd name="connsiteY2" fmla="*/ 3396325 h 4392722"/>
                <a:gd name="connsiteX3" fmla="*/ 2564117 w 4547585"/>
                <a:gd name="connsiteY3" fmla="*/ 4392724 h 4392722"/>
                <a:gd name="connsiteX4" fmla="*/ -4 w 4547585"/>
                <a:gd name="connsiteY4" fmla="*/ 2795305 h 4392722"/>
                <a:gd name="connsiteX5" fmla="*/ 1599114 w 4547585"/>
                <a:gd name="connsiteY5" fmla="*/ 673 h 4392722"/>
                <a:gd name="connsiteX0" fmla="*/ 1599114 w 4556102"/>
                <a:gd name="connsiteY0" fmla="*/ 673 h 4345138"/>
                <a:gd name="connsiteX1" fmla="*/ 3930777 w 4556102"/>
                <a:gd name="connsiteY1" fmla="*/ 390444 h 4345138"/>
                <a:gd name="connsiteX2" fmla="*/ 4488659 w 4556102"/>
                <a:gd name="connsiteY2" fmla="*/ 3396325 h 4345138"/>
                <a:gd name="connsiteX3" fmla="*/ 2425030 w 4556102"/>
                <a:gd name="connsiteY3" fmla="*/ 4345136 h 4345138"/>
                <a:gd name="connsiteX4" fmla="*/ -4 w 4556102"/>
                <a:gd name="connsiteY4" fmla="*/ 2795305 h 4345138"/>
                <a:gd name="connsiteX5" fmla="*/ 1599114 w 4556102"/>
                <a:gd name="connsiteY5" fmla="*/ 673 h 4345138"/>
                <a:gd name="connsiteX0" fmla="*/ 1308676 w 4265664"/>
                <a:gd name="connsiteY0" fmla="*/ 673 h 4345138"/>
                <a:gd name="connsiteX1" fmla="*/ 3640339 w 4265664"/>
                <a:gd name="connsiteY1" fmla="*/ 390444 h 4345138"/>
                <a:gd name="connsiteX2" fmla="*/ 4198221 w 4265664"/>
                <a:gd name="connsiteY2" fmla="*/ 3396325 h 4345138"/>
                <a:gd name="connsiteX3" fmla="*/ 2134592 w 4265664"/>
                <a:gd name="connsiteY3" fmla="*/ 4345136 h 4345138"/>
                <a:gd name="connsiteX4" fmla="*/ 2 w 4265664"/>
                <a:gd name="connsiteY4" fmla="*/ 2737868 h 4345138"/>
                <a:gd name="connsiteX5" fmla="*/ 1308676 w 4265664"/>
                <a:gd name="connsiteY5" fmla="*/ 673 h 4345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65664" h="4345138">
                  <a:moveTo>
                    <a:pt x="1308676" y="673"/>
                  </a:moveTo>
                  <a:cubicBezTo>
                    <a:pt x="1850442" y="-12337"/>
                    <a:pt x="3307336" y="165670"/>
                    <a:pt x="3640339" y="390444"/>
                  </a:cubicBezTo>
                  <a:cubicBezTo>
                    <a:pt x="3940677" y="1025292"/>
                    <a:pt x="4449179" y="2737210"/>
                    <a:pt x="4198221" y="3396325"/>
                  </a:cubicBezTo>
                  <a:cubicBezTo>
                    <a:pt x="3947263" y="4055440"/>
                    <a:pt x="2447418" y="4230167"/>
                    <a:pt x="2134592" y="4345136"/>
                  </a:cubicBezTo>
                  <a:cubicBezTo>
                    <a:pt x="1398314" y="4209566"/>
                    <a:pt x="471290" y="3411035"/>
                    <a:pt x="2" y="2737868"/>
                  </a:cubicBezTo>
                  <a:cubicBezTo>
                    <a:pt x="8589" y="1972354"/>
                    <a:pt x="653546" y="401483"/>
                    <a:pt x="1308676" y="673"/>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Shape 9">
              <a:extLst>
                <a:ext uri="{FF2B5EF4-FFF2-40B4-BE49-F238E27FC236}">
                  <a16:creationId xmlns:a16="http://schemas.microsoft.com/office/drawing/2014/main" id="{E56C2CA3-536C-6DE8-9D13-45366F3B4F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9479010">
              <a:off x="10572581" y="4151226"/>
              <a:ext cx="365077" cy="367579"/>
            </a:xfrm>
            <a:custGeom>
              <a:avLst/>
              <a:gdLst>
                <a:gd name="connsiteX0" fmla="*/ 2531073 w 4828010"/>
                <a:gd name="connsiteY0" fmla="*/ 0 h 4873559"/>
                <a:gd name="connsiteX1" fmla="*/ 3937963 w 4828010"/>
                <a:gd name="connsiteY1" fmla="*/ 437433 h 4873559"/>
                <a:gd name="connsiteX2" fmla="*/ 4806231 w 4828010"/>
                <a:gd name="connsiteY2" fmla="*/ 1773180 h 4873559"/>
                <a:gd name="connsiteX3" fmla="*/ 4448644 w 4828010"/>
                <a:gd name="connsiteY3" fmla="*/ 3933235 h 4873559"/>
                <a:gd name="connsiteX4" fmla="*/ 3192542 w 4828010"/>
                <a:gd name="connsiteY4" fmla="*/ 4716168 h 4873559"/>
                <a:gd name="connsiteX5" fmla="*/ 937448 w 4828010"/>
                <a:gd name="connsiteY5" fmla="*/ 4547691 h 4873559"/>
                <a:gd name="connsiteX6" fmla="*/ 12348 w 4828010"/>
                <a:gd name="connsiteY6" fmla="*/ 3026750 h 4873559"/>
                <a:gd name="connsiteX7" fmla="*/ 553508 w 4828010"/>
                <a:gd name="connsiteY7" fmla="*/ 740383 h 4873559"/>
                <a:gd name="connsiteX8" fmla="*/ 2531073 w 4828010"/>
                <a:gd name="connsiteY8" fmla="*/ 0 h 4873559"/>
                <a:gd name="connsiteX0" fmla="*/ 2531073 w 4828010"/>
                <a:gd name="connsiteY0" fmla="*/ 0 h 4853896"/>
                <a:gd name="connsiteX1" fmla="*/ 3937963 w 4828010"/>
                <a:gd name="connsiteY1" fmla="*/ 437433 h 4853896"/>
                <a:gd name="connsiteX2" fmla="*/ 4806231 w 4828010"/>
                <a:gd name="connsiteY2" fmla="*/ 1773180 h 4853896"/>
                <a:gd name="connsiteX3" fmla="*/ 4448644 w 4828010"/>
                <a:gd name="connsiteY3" fmla="*/ 3933235 h 4853896"/>
                <a:gd name="connsiteX4" fmla="*/ 3192542 w 4828010"/>
                <a:gd name="connsiteY4" fmla="*/ 4716168 h 4853896"/>
                <a:gd name="connsiteX5" fmla="*/ 1075671 w 4828010"/>
                <a:gd name="connsiteY5" fmla="*/ 4473263 h 4853896"/>
                <a:gd name="connsiteX6" fmla="*/ 12348 w 4828010"/>
                <a:gd name="connsiteY6" fmla="*/ 3026750 h 4853896"/>
                <a:gd name="connsiteX7" fmla="*/ 553508 w 4828010"/>
                <a:gd name="connsiteY7" fmla="*/ 740383 h 4853896"/>
                <a:gd name="connsiteX8" fmla="*/ 2531073 w 4828010"/>
                <a:gd name="connsiteY8" fmla="*/ 0 h 4853896"/>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84014 w 4780951"/>
                <a:gd name="connsiteY0" fmla="*/ 0 h 4850182"/>
                <a:gd name="connsiteX1" fmla="*/ 3890904 w 4780951"/>
                <a:gd name="connsiteY1" fmla="*/ 437433 h 4850182"/>
                <a:gd name="connsiteX2" fmla="*/ 4759172 w 4780951"/>
                <a:gd name="connsiteY2" fmla="*/ 1773180 h 4850182"/>
                <a:gd name="connsiteX3" fmla="*/ 4401585 w 4780951"/>
                <a:gd name="connsiteY3" fmla="*/ 3933235 h 4850182"/>
                <a:gd name="connsiteX4" fmla="*/ 3145483 w 4780951"/>
                <a:gd name="connsiteY4" fmla="*/ 4716168 h 4850182"/>
                <a:gd name="connsiteX5" fmla="*/ 1113673 w 4780951"/>
                <a:gd name="connsiteY5" fmla="*/ 4467947 h 4850182"/>
                <a:gd name="connsiteX6" fmla="*/ 39717 w 4780951"/>
                <a:gd name="connsiteY6" fmla="*/ 3101178 h 4850182"/>
                <a:gd name="connsiteX7" fmla="*/ 506449 w 4780951"/>
                <a:gd name="connsiteY7" fmla="*/ 740383 h 4850182"/>
                <a:gd name="connsiteX8" fmla="*/ 2484014 w 4780951"/>
                <a:gd name="connsiteY8" fmla="*/ 0 h 4850182"/>
                <a:gd name="connsiteX0" fmla="*/ 2484014 w 4780127"/>
                <a:gd name="connsiteY0" fmla="*/ 0 h 4850182"/>
                <a:gd name="connsiteX1" fmla="*/ 3890904 w 4780127"/>
                <a:gd name="connsiteY1" fmla="*/ 437433 h 4850182"/>
                <a:gd name="connsiteX2" fmla="*/ 4759172 w 4780127"/>
                <a:gd name="connsiteY2" fmla="*/ 1773180 h 4850182"/>
                <a:gd name="connsiteX3" fmla="*/ 4390953 w 4780127"/>
                <a:gd name="connsiteY3" fmla="*/ 3805644 h 4850182"/>
                <a:gd name="connsiteX4" fmla="*/ 3145483 w 4780127"/>
                <a:gd name="connsiteY4" fmla="*/ 4716168 h 4850182"/>
                <a:gd name="connsiteX5" fmla="*/ 1113673 w 4780127"/>
                <a:gd name="connsiteY5" fmla="*/ 4467947 h 4850182"/>
                <a:gd name="connsiteX6" fmla="*/ 39717 w 4780127"/>
                <a:gd name="connsiteY6" fmla="*/ 3101178 h 4850182"/>
                <a:gd name="connsiteX7" fmla="*/ 506449 w 4780127"/>
                <a:gd name="connsiteY7" fmla="*/ 740383 h 4850182"/>
                <a:gd name="connsiteX8" fmla="*/ 2484014 w 4780127"/>
                <a:gd name="connsiteY8" fmla="*/ 0 h 4850182"/>
                <a:gd name="connsiteX0" fmla="*/ 2484014 w 4778010"/>
                <a:gd name="connsiteY0" fmla="*/ 0 h 4846926"/>
                <a:gd name="connsiteX1" fmla="*/ 3890904 w 4778010"/>
                <a:gd name="connsiteY1" fmla="*/ 437433 h 4846926"/>
                <a:gd name="connsiteX2" fmla="*/ 4759172 w 4778010"/>
                <a:gd name="connsiteY2" fmla="*/ 1773180 h 4846926"/>
                <a:gd name="connsiteX3" fmla="*/ 4390953 w 4778010"/>
                <a:gd name="connsiteY3" fmla="*/ 3805644 h 4846926"/>
                <a:gd name="connsiteX4" fmla="*/ 3343914 w 4778010"/>
                <a:gd name="connsiteY4" fmla="*/ 4712128 h 4846926"/>
                <a:gd name="connsiteX5" fmla="*/ 1113673 w 4778010"/>
                <a:gd name="connsiteY5" fmla="*/ 4467947 h 4846926"/>
                <a:gd name="connsiteX6" fmla="*/ 39717 w 4778010"/>
                <a:gd name="connsiteY6" fmla="*/ 3101178 h 4846926"/>
                <a:gd name="connsiteX7" fmla="*/ 506449 w 4778010"/>
                <a:gd name="connsiteY7" fmla="*/ 740383 h 4846926"/>
                <a:gd name="connsiteX8" fmla="*/ 2484014 w 4778010"/>
                <a:gd name="connsiteY8" fmla="*/ 0 h 4846926"/>
                <a:gd name="connsiteX0" fmla="*/ 2484014 w 4782503"/>
                <a:gd name="connsiteY0" fmla="*/ 0 h 4846926"/>
                <a:gd name="connsiteX1" fmla="*/ 3890904 w 4782503"/>
                <a:gd name="connsiteY1" fmla="*/ 437433 h 4846926"/>
                <a:gd name="connsiteX2" fmla="*/ 4759172 w 4782503"/>
                <a:gd name="connsiteY2" fmla="*/ 1773180 h 4846926"/>
                <a:gd name="connsiteX3" fmla="*/ 4450482 w 4782503"/>
                <a:gd name="connsiteY3" fmla="*/ 3688481 h 4846926"/>
                <a:gd name="connsiteX4" fmla="*/ 3343914 w 4782503"/>
                <a:gd name="connsiteY4" fmla="*/ 4712128 h 4846926"/>
                <a:gd name="connsiteX5" fmla="*/ 1113673 w 4782503"/>
                <a:gd name="connsiteY5" fmla="*/ 4467947 h 4846926"/>
                <a:gd name="connsiteX6" fmla="*/ 39717 w 4782503"/>
                <a:gd name="connsiteY6" fmla="*/ 3101178 h 4846926"/>
                <a:gd name="connsiteX7" fmla="*/ 506449 w 4782503"/>
                <a:gd name="connsiteY7" fmla="*/ 740383 h 4846926"/>
                <a:gd name="connsiteX8" fmla="*/ 2484014 w 4782503"/>
                <a:gd name="connsiteY8" fmla="*/ 0 h 4846926"/>
                <a:gd name="connsiteX0" fmla="*/ 2484014 w 4784889"/>
                <a:gd name="connsiteY0" fmla="*/ 0 h 4846926"/>
                <a:gd name="connsiteX1" fmla="*/ 3890904 w 4784889"/>
                <a:gd name="connsiteY1" fmla="*/ 437433 h 4846926"/>
                <a:gd name="connsiteX2" fmla="*/ 4759172 w 4784889"/>
                <a:gd name="connsiteY2" fmla="*/ 1773180 h 4846926"/>
                <a:gd name="connsiteX3" fmla="*/ 4474294 w 4784889"/>
                <a:gd name="connsiteY3" fmla="*/ 3676361 h 4846926"/>
                <a:gd name="connsiteX4" fmla="*/ 3343914 w 4784889"/>
                <a:gd name="connsiteY4" fmla="*/ 4712128 h 4846926"/>
                <a:gd name="connsiteX5" fmla="*/ 1113673 w 4784889"/>
                <a:gd name="connsiteY5" fmla="*/ 4467947 h 4846926"/>
                <a:gd name="connsiteX6" fmla="*/ 39717 w 4784889"/>
                <a:gd name="connsiteY6" fmla="*/ 3101178 h 4846926"/>
                <a:gd name="connsiteX7" fmla="*/ 506449 w 4784889"/>
                <a:gd name="connsiteY7" fmla="*/ 740383 h 4846926"/>
                <a:gd name="connsiteX8" fmla="*/ 2484014 w 4784889"/>
                <a:gd name="connsiteY8" fmla="*/ 0 h 4846926"/>
                <a:gd name="connsiteX0" fmla="*/ 2484014 w 4784889"/>
                <a:gd name="connsiteY0" fmla="*/ 0 h 4860980"/>
                <a:gd name="connsiteX1" fmla="*/ 3890904 w 4784889"/>
                <a:gd name="connsiteY1" fmla="*/ 437433 h 4860980"/>
                <a:gd name="connsiteX2" fmla="*/ 4759172 w 4784889"/>
                <a:gd name="connsiteY2" fmla="*/ 1773180 h 4860980"/>
                <a:gd name="connsiteX3" fmla="*/ 4474294 w 4784889"/>
                <a:gd name="connsiteY3" fmla="*/ 3676361 h 4860980"/>
                <a:gd name="connsiteX4" fmla="*/ 3343914 w 4784889"/>
                <a:gd name="connsiteY4" fmla="*/ 4712128 h 4860980"/>
                <a:gd name="connsiteX5" fmla="*/ 1097799 w 4784889"/>
                <a:gd name="connsiteY5" fmla="*/ 4524510 h 4860980"/>
                <a:gd name="connsiteX6" fmla="*/ 39717 w 4784889"/>
                <a:gd name="connsiteY6" fmla="*/ 3101178 h 4860980"/>
                <a:gd name="connsiteX7" fmla="*/ 506449 w 4784889"/>
                <a:gd name="connsiteY7" fmla="*/ 740383 h 4860980"/>
                <a:gd name="connsiteX8" fmla="*/ 2484014 w 4784889"/>
                <a:gd name="connsiteY8" fmla="*/ 0 h 4860980"/>
                <a:gd name="connsiteX0" fmla="*/ 2484014 w 4783308"/>
                <a:gd name="connsiteY0" fmla="*/ 0 h 4860981"/>
                <a:gd name="connsiteX1" fmla="*/ 3890904 w 4783308"/>
                <a:gd name="connsiteY1" fmla="*/ 437433 h 4860981"/>
                <a:gd name="connsiteX2" fmla="*/ 4759172 w 4783308"/>
                <a:gd name="connsiteY2" fmla="*/ 1773180 h 4860981"/>
                <a:gd name="connsiteX3" fmla="*/ 4474294 w 4783308"/>
                <a:gd name="connsiteY3" fmla="*/ 3676361 h 4860981"/>
                <a:gd name="connsiteX4" fmla="*/ 3443129 w 4783308"/>
                <a:gd name="connsiteY4" fmla="*/ 4712129 h 4860981"/>
                <a:gd name="connsiteX5" fmla="*/ 1097799 w 4783308"/>
                <a:gd name="connsiteY5" fmla="*/ 4524510 h 4860981"/>
                <a:gd name="connsiteX6" fmla="*/ 39717 w 4783308"/>
                <a:gd name="connsiteY6" fmla="*/ 3101178 h 4860981"/>
                <a:gd name="connsiteX7" fmla="*/ 506449 w 4783308"/>
                <a:gd name="connsiteY7" fmla="*/ 740383 h 4860981"/>
                <a:gd name="connsiteX8" fmla="*/ 2484014 w 4783308"/>
                <a:gd name="connsiteY8" fmla="*/ 0 h 4860981"/>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532073 w 4784141"/>
                <a:gd name="connsiteY0" fmla="*/ 0 h 4773425"/>
                <a:gd name="connsiteX1" fmla="*/ 3891737 w 4784141"/>
                <a:gd name="connsiteY1" fmla="*/ 389356 h 4773425"/>
                <a:gd name="connsiteX2" fmla="*/ 4760005 w 4784141"/>
                <a:gd name="connsiteY2" fmla="*/ 1725103 h 4773425"/>
                <a:gd name="connsiteX3" fmla="*/ 4475127 w 4784141"/>
                <a:gd name="connsiteY3" fmla="*/ 3628284 h 4773425"/>
                <a:gd name="connsiteX4" fmla="*/ 3443962 w 4784141"/>
                <a:gd name="connsiteY4" fmla="*/ 4664052 h 4773425"/>
                <a:gd name="connsiteX5" fmla="*/ 1098632 w 4784141"/>
                <a:gd name="connsiteY5" fmla="*/ 4476433 h 4773425"/>
                <a:gd name="connsiteX6" fmla="*/ 40550 w 4784141"/>
                <a:gd name="connsiteY6" fmla="*/ 3053101 h 4773425"/>
                <a:gd name="connsiteX7" fmla="*/ 507282 w 4784141"/>
                <a:gd name="connsiteY7" fmla="*/ 692306 h 4773425"/>
                <a:gd name="connsiteX8" fmla="*/ 2532073 w 4784141"/>
                <a:gd name="connsiteY8" fmla="*/ 0 h 4773425"/>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58783 w 4784614"/>
                <a:gd name="connsiteY0" fmla="*/ 525 h 4757924"/>
                <a:gd name="connsiteX1" fmla="*/ 3892210 w 4784614"/>
                <a:gd name="connsiteY1" fmla="*/ 373855 h 4757924"/>
                <a:gd name="connsiteX2" fmla="*/ 4760478 w 4784614"/>
                <a:gd name="connsiteY2" fmla="*/ 1709602 h 4757924"/>
                <a:gd name="connsiteX3" fmla="*/ 4475600 w 4784614"/>
                <a:gd name="connsiteY3" fmla="*/ 3612783 h 4757924"/>
                <a:gd name="connsiteX4" fmla="*/ 3444435 w 4784614"/>
                <a:gd name="connsiteY4" fmla="*/ 4648551 h 4757924"/>
                <a:gd name="connsiteX5" fmla="*/ 1099105 w 4784614"/>
                <a:gd name="connsiteY5" fmla="*/ 4460932 h 4757924"/>
                <a:gd name="connsiteX6" fmla="*/ 41023 w 4784614"/>
                <a:gd name="connsiteY6" fmla="*/ 3037600 h 4757924"/>
                <a:gd name="connsiteX7" fmla="*/ 507755 w 4784614"/>
                <a:gd name="connsiteY7" fmla="*/ 676805 h 4757924"/>
                <a:gd name="connsiteX8" fmla="*/ 2558783 w 4784614"/>
                <a:gd name="connsiteY8" fmla="*/ 525 h 4757924"/>
                <a:gd name="connsiteX0" fmla="*/ 2558783 w 4784614"/>
                <a:gd name="connsiteY0" fmla="*/ 408 h 4757807"/>
                <a:gd name="connsiteX1" fmla="*/ 3907953 w 4784614"/>
                <a:gd name="connsiteY1" fmla="*/ 443183 h 4757807"/>
                <a:gd name="connsiteX2" fmla="*/ 4760478 w 4784614"/>
                <a:gd name="connsiteY2" fmla="*/ 1709485 h 4757807"/>
                <a:gd name="connsiteX3" fmla="*/ 4475600 w 4784614"/>
                <a:gd name="connsiteY3" fmla="*/ 3612666 h 4757807"/>
                <a:gd name="connsiteX4" fmla="*/ 3444435 w 4784614"/>
                <a:gd name="connsiteY4" fmla="*/ 4648434 h 4757807"/>
                <a:gd name="connsiteX5" fmla="*/ 1099105 w 4784614"/>
                <a:gd name="connsiteY5" fmla="*/ 4460815 h 4757807"/>
                <a:gd name="connsiteX6" fmla="*/ 41023 w 4784614"/>
                <a:gd name="connsiteY6" fmla="*/ 3037483 h 4757807"/>
                <a:gd name="connsiteX7" fmla="*/ 507755 w 4784614"/>
                <a:gd name="connsiteY7" fmla="*/ 676688 h 4757807"/>
                <a:gd name="connsiteX8" fmla="*/ 2558783 w 4784614"/>
                <a:gd name="connsiteY8" fmla="*/ 408 h 4757807"/>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90 h 4954518"/>
                <a:gd name="connsiteX1" fmla="*/ 3910127 w 4786788"/>
                <a:gd name="connsiteY1" fmla="*/ 639894 h 4954518"/>
                <a:gd name="connsiteX2" fmla="*/ 4762652 w 4786788"/>
                <a:gd name="connsiteY2" fmla="*/ 1906196 h 4954518"/>
                <a:gd name="connsiteX3" fmla="*/ 4477774 w 4786788"/>
                <a:gd name="connsiteY3" fmla="*/ 3809377 h 4954518"/>
                <a:gd name="connsiteX4" fmla="*/ 3446609 w 4786788"/>
                <a:gd name="connsiteY4" fmla="*/ 4845145 h 4954518"/>
                <a:gd name="connsiteX5" fmla="*/ 1101279 w 4786788"/>
                <a:gd name="connsiteY5" fmla="*/ 4657526 h 4954518"/>
                <a:gd name="connsiteX6" fmla="*/ 43197 w 4786788"/>
                <a:gd name="connsiteY6" fmla="*/ 3234194 h 4954518"/>
                <a:gd name="connsiteX7" fmla="*/ 509929 w 4786788"/>
                <a:gd name="connsiteY7" fmla="*/ 873399 h 4954518"/>
                <a:gd name="connsiteX8" fmla="*/ 2675744 w 4786788"/>
                <a:gd name="connsiteY8" fmla="*/ 290 h 4954518"/>
                <a:gd name="connsiteX0" fmla="*/ 2675744 w 4786788"/>
                <a:gd name="connsiteY0" fmla="*/ 326 h 4954554"/>
                <a:gd name="connsiteX1" fmla="*/ 3990884 w 4786788"/>
                <a:gd name="connsiteY1" fmla="*/ 591130 h 4954554"/>
                <a:gd name="connsiteX2" fmla="*/ 4762652 w 4786788"/>
                <a:gd name="connsiteY2" fmla="*/ 1906232 h 4954554"/>
                <a:gd name="connsiteX3" fmla="*/ 4477774 w 4786788"/>
                <a:gd name="connsiteY3" fmla="*/ 3809413 h 4954554"/>
                <a:gd name="connsiteX4" fmla="*/ 3446609 w 4786788"/>
                <a:gd name="connsiteY4" fmla="*/ 4845181 h 4954554"/>
                <a:gd name="connsiteX5" fmla="*/ 1101279 w 4786788"/>
                <a:gd name="connsiteY5" fmla="*/ 4657562 h 4954554"/>
                <a:gd name="connsiteX6" fmla="*/ 43197 w 4786788"/>
                <a:gd name="connsiteY6" fmla="*/ 3234230 h 4954554"/>
                <a:gd name="connsiteX7" fmla="*/ 509929 w 4786788"/>
                <a:gd name="connsiteY7" fmla="*/ 873435 h 4954554"/>
                <a:gd name="connsiteX8" fmla="*/ 2675744 w 4786788"/>
                <a:gd name="connsiteY8" fmla="*/ 326 h 4954554"/>
                <a:gd name="connsiteX0" fmla="*/ 2662196 w 4773240"/>
                <a:gd name="connsiteY0" fmla="*/ 326 h 4954554"/>
                <a:gd name="connsiteX1" fmla="*/ 3977336 w 4773240"/>
                <a:gd name="connsiteY1" fmla="*/ 591130 h 4954554"/>
                <a:gd name="connsiteX2" fmla="*/ 4749104 w 4773240"/>
                <a:gd name="connsiteY2" fmla="*/ 1906232 h 4954554"/>
                <a:gd name="connsiteX3" fmla="*/ 4464226 w 4773240"/>
                <a:gd name="connsiteY3" fmla="*/ 3809413 h 4954554"/>
                <a:gd name="connsiteX4" fmla="*/ 3433061 w 4773240"/>
                <a:gd name="connsiteY4" fmla="*/ 4845181 h 4954554"/>
                <a:gd name="connsiteX5" fmla="*/ 1087731 w 4773240"/>
                <a:gd name="connsiteY5" fmla="*/ 4657562 h 4954554"/>
                <a:gd name="connsiteX6" fmla="*/ 29649 w 4773240"/>
                <a:gd name="connsiteY6" fmla="*/ 3234230 h 4954554"/>
                <a:gd name="connsiteX7" fmla="*/ 640977 w 4773240"/>
                <a:gd name="connsiteY7" fmla="*/ 730117 h 4954554"/>
                <a:gd name="connsiteX8" fmla="*/ 2662196 w 4773240"/>
                <a:gd name="connsiteY8" fmla="*/ 326 h 4954554"/>
                <a:gd name="connsiteX0" fmla="*/ 2664762 w 4775806"/>
                <a:gd name="connsiteY0" fmla="*/ 326 h 4954554"/>
                <a:gd name="connsiteX1" fmla="*/ 3979902 w 4775806"/>
                <a:gd name="connsiteY1" fmla="*/ 591130 h 4954554"/>
                <a:gd name="connsiteX2" fmla="*/ 4751670 w 4775806"/>
                <a:gd name="connsiteY2" fmla="*/ 1906232 h 4954554"/>
                <a:gd name="connsiteX3" fmla="*/ 4466792 w 4775806"/>
                <a:gd name="connsiteY3" fmla="*/ 3809413 h 4954554"/>
                <a:gd name="connsiteX4" fmla="*/ 3435627 w 4775806"/>
                <a:gd name="connsiteY4" fmla="*/ 4845181 h 4954554"/>
                <a:gd name="connsiteX5" fmla="*/ 1090297 w 4775806"/>
                <a:gd name="connsiteY5" fmla="*/ 4657562 h 4954554"/>
                <a:gd name="connsiteX6" fmla="*/ 32215 w 4775806"/>
                <a:gd name="connsiteY6" fmla="*/ 3234230 h 4954554"/>
                <a:gd name="connsiteX7" fmla="*/ 607899 w 4775806"/>
                <a:gd name="connsiteY7" fmla="*/ 806182 h 4954554"/>
                <a:gd name="connsiteX8" fmla="*/ 2664762 w 4775806"/>
                <a:gd name="connsiteY8" fmla="*/ 326 h 4954554"/>
                <a:gd name="connsiteX0" fmla="*/ 2673549 w 4784593"/>
                <a:gd name="connsiteY0" fmla="*/ 326 h 4954554"/>
                <a:gd name="connsiteX1" fmla="*/ 3988689 w 4784593"/>
                <a:gd name="connsiteY1" fmla="*/ 591130 h 4954554"/>
                <a:gd name="connsiteX2" fmla="*/ 4760457 w 4784593"/>
                <a:gd name="connsiteY2" fmla="*/ 1906232 h 4954554"/>
                <a:gd name="connsiteX3" fmla="*/ 4475579 w 4784593"/>
                <a:gd name="connsiteY3" fmla="*/ 3809413 h 4954554"/>
                <a:gd name="connsiteX4" fmla="*/ 3444414 w 4784593"/>
                <a:gd name="connsiteY4" fmla="*/ 4845181 h 4954554"/>
                <a:gd name="connsiteX5" fmla="*/ 1099084 w 4784593"/>
                <a:gd name="connsiteY5" fmla="*/ 4657562 h 4954554"/>
                <a:gd name="connsiteX6" fmla="*/ 41002 w 4784593"/>
                <a:gd name="connsiteY6" fmla="*/ 3234230 h 4954554"/>
                <a:gd name="connsiteX7" fmla="*/ 616686 w 4784593"/>
                <a:gd name="connsiteY7" fmla="*/ 806182 h 4954554"/>
                <a:gd name="connsiteX8" fmla="*/ 2673549 w 4784593"/>
                <a:gd name="connsiteY8" fmla="*/ 326 h 4954554"/>
                <a:gd name="connsiteX0" fmla="*/ 2649000 w 4760044"/>
                <a:gd name="connsiteY0" fmla="*/ 326 h 4964273"/>
                <a:gd name="connsiteX1" fmla="*/ 3964140 w 4760044"/>
                <a:gd name="connsiteY1" fmla="*/ 591130 h 4964273"/>
                <a:gd name="connsiteX2" fmla="*/ 4735908 w 4760044"/>
                <a:gd name="connsiteY2" fmla="*/ 1906232 h 4964273"/>
                <a:gd name="connsiteX3" fmla="*/ 4451030 w 4760044"/>
                <a:gd name="connsiteY3" fmla="*/ 3809413 h 4964273"/>
                <a:gd name="connsiteX4" fmla="*/ 3419865 w 4760044"/>
                <a:gd name="connsiteY4" fmla="*/ 4845181 h 4964273"/>
                <a:gd name="connsiteX5" fmla="*/ 1074535 w 4760044"/>
                <a:gd name="connsiteY5" fmla="*/ 4657562 h 4964273"/>
                <a:gd name="connsiteX6" fmla="*/ 33359 w 4760044"/>
                <a:gd name="connsiteY6" fmla="*/ 2995991 h 4964273"/>
                <a:gd name="connsiteX7" fmla="*/ 592137 w 4760044"/>
                <a:gd name="connsiteY7" fmla="*/ 806182 h 4964273"/>
                <a:gd name="connsiteX8" fmla="*/ 2649000 w 4760044"/>
                <a:gd name="connsiteY8" fmla="*/ 326 h 4964273"/>
                <a:gd name="connsiteX0" fmla="*/ 2649000 w 4468508"/>
                <a:gd name="connsiteY0" fmla="*/ 326 h 4964273"/>
                <a:gd name="connsiteX1" fmla="*/ 3964140 w 4468508"/>
                <a:gd name="connsiteY1" fmla="*/ 591130 h 4964273"/>
                <a:gd name="connsiteX2" fmla="*/ 4451030 w 4468508"/>
                <a:gd name="connsiteY2" fmla="*/ 3809413 h 4964273"/>
                <a:gd name="connsiteX3" fmla="*/ 3419865 w 4468508"/>
                <a:gd name="connsiteY3" fmla="*/ 4845181 h 4964273"/>
                <a:gd name="connsiteX4" fmla="*/ 1074535 w 4468508"/>
                <a:gd name="connsiteY4" fmla="*/ 4657562 h 4964273"/>
                <a:gd name="connsiteX5" fmla="*/ 33359 w 4468508"/>
                <a:gd name="connsiteY5" fmla="*/ 2995991 h 4964273"/>
                <a:gd name="connsiteX6" fmla="*/ 592137 w 4468508"/>
                <a:gd name="connsiteY6" fmla="*/ 806182 h 4964273"/>
                <a:gd name="connsiteX7" fmla="*/ 2649000 w 4468508"/>
                <a:gd name="connsiteY7" fmla="*/ 326 h 4964273"/>
                <a:gd name="connsiteX0" fmla="*/ 2788684 w 4608192"/>
                <a:gd name="connsiteY0" fmla="*/ 326 h 4845177"/>
                <a:gd name="connsiteX1" fmla="*/ 4103824 w 4608192"/>
                <a:gd name="connsiteY1" fmla="*/ 591130 h 4845177"/>
                <a:gd name="connsiteX2" fmla="*/ 4590714 w 4608192"/>
                <a:gd name="connsiteY2" fmla="*/ 3809413 h 4845177"/>
                <a:gd name="connsiteX3" fmla="*/ 3559549 w 4608192"/>
                <a:gd name="connsiteY3" fmla="*/ 4845181 h 4845177"/>
                <a:gd name="connsiteX4" fmla="*/ 173043 w 4608192"/>
                <a:gd name="connsiteY4" fmla="*/ 2995991 h 4845177"/>
                <a:gd name="connsiteX5" fmla="*/ 731821 w 4608192"/>
                <a:gd name="connsiteY5" fmla="*/ 806182 h 4845177"/>
                <a:gd name="connsiteX6" fmla="*/ 2788684 w 4608192"/>
                <a:gd name="connsiteY6" fmla="*/ 326 h 4845177"/>
                <a:gd name="connsiteX0" fmla="*/ 2788684 w 4656382"/>
                <a:gd name="connsiteY0" fmla="*/ 326 h 4593408"/>
                <a:gd name="connsiteX1" fmla="*/ 4103824 w 4656382"/>
                <a:gd name="connsiteY1" fmla="*/ 591130 h 4593408"/>
                <a:gd name="connsiteX2" fmla="*/ 4590714 w 4656382"/>
                <a:gd name="connsiteY2" fmla="*/ 3809413 h 4593408"/>
                <a:gd name="connsiteX3" fmla="*/ 2737164 w 4656382"/>
                <a:gd name="connsiteY3" fmla="*/ 4593410 h 4593408"/>
                <a:gd name="connsiteX4" fmla="*/ 173043 w 4656382"/>
                <a:gd name="connsiteY4" fmla="*/ 2995991 h 4593408"/>
                <a:gd name="connsiteX5" fmla="*/ 731821 w 4656382"/>
                <a:gd name="connsiteY5" fmla="*/ 806182 h 4593408"/>
                <a:gd name="connsiteX6" fmla="*/ 2788684 w 4656382"/>
                <a:gd name="connsiteY6" fmla="*/ 326 h 4593408"/>
                <a:gd name="connsiteX0" fmla="*/ 2788684 w 4720632"/>
                <a:gd name="connsiteY0" fmla="*/ 326 h 4593408"/>
                <a:gd name="connsiteX1" fmla="*/ 4103824 w 4720632"/>
                <a:gd name="connsiteY1" fmla="*/ 591130 h 4593408"/>
                <a:gd name="connsiteX2" fmla="*/ 4661706 w 4720632"/>
                <a:gd name="connsiteY2" fmla="*/ 3597011 h 4593408"/>
                <a:gd name="connsiteX3" fmla="*/ 2737164 w 4720632"/>
                <a:gd name="connsiteY3" fmla="*/ 4593410 h 4593408"/>
                <a:gd name="connsiteX4" fmla="*/ 173043 w 4720632"/>
                <a:gd name="connsiteY4" fmla="*/ 2995991 h 4593408"/>
                <a:gd name="connsiteX5" fmla="*/ 731821 w 4720632"/>
                <a:gd name="connsiteY5" fmla="*/ 806182 h 4593408"/>
                <a:gd name="connsiteX6" fmla="*/ 2788684 w 4720632"/>
                <a:gd name="connsiteY6" fmla="*/ 326 h 4593408"/>
                <a:gd name="connsiteX0" fmla="*/ 2615637 w 4547585"/>
                <a:gd name="connsiteY0" fmla="*/ 326 h 4593408"/>
                <a:gd name="connsiteX1" fmla="*/ 3930777 w 4547585"/>
                <a:gd name="connsiteY1" fmla="*/ 591130 h 4593408"/>
                <a:gd name="connsiteX2" fmla="*/ 4488659 w 4547585"/>
                <a:gd name="connsiteY2" fmla="*/ 3597011 h 4593408"/>
                <a:gd name="connsiteX3" fmla="*/ 2564117 w 4547585"/>
                <a:gd name="connsiteY3" fmla="*/ 4593410 h 4593408"/>
                <a:gd name="connsiteX4" fmla="*/ -4 w 4547585"/>
                <a:gd name="connsiteY4" fmla="*/ 2995991 h 4593408"/>
                <a:gd name="connsiteX5" fmla="*/ 2615637 w 4547585"/>
                <a:gd name="connsiteY5" fmla="*/ 326 h 4593408"/>
                <a:gd name="connsiteX0" fmla="*/ 1599114 w 4547585"/>
                <a:gd name="connsiteY0" fmla="*/ 673 h 4392722"/>
                <a:gd name="connsiteX1" fmla="*/ 3930777 w 4547585"/>
                <a:gd name="connsiteY1" fmla="*/ 390444 h 4392722"/>
                <a:gd name="connsiteX2" fmla="*/ 4488659 w 4547585"/>
                <a:gd name="connsiteY2" fmla="*/ 3396325 h 4392722"/>
                <a:gd name="connsiteX3" fmla="*/ 2564117 w 4547585"/>
                <a:gd name="connsiteY3" fmla="*/ 4392724 h 4392722"/>
                <a:gd name="connsiteX4" fmla="*/ -4 w 4547585"/>
                <a:gd name="connsiteY4" fmla="*/ 2795305 h 4392722"/>
                <a:gd name="connsiteX5" fmla="*/ 1599114 w 4547585"/>
                <a:gd name="connsiteY5" fmla="*/ 673 h 4392722"/>
                <a:gd name="connsiteX0" fmla="*/ 1599114 w 4556102"/>
                <a:gd name="connsiteY0" fmla="*/ 673 h 4345138"/>
                <a:gd name="connsiteX1" fmla="*/ 3930777 w 4556102"/>
                <a:gd name="connsiteY1" fmla="*/ 390444 h 4345138"/>
                <a:gd name="connsiteX2" fmla="*/ 4488659 w 4556102"/>
                <a:gd name="connsiteY2" fmla="*/ 3396325 h 4345138"/>
                <a:gd name="connsiteX3" fmla="*/ 2425030 w 4556102"/>
                <a:gd name="connsiteY3" fmla="*/ 4345136 h 4345138"/>
                <a:gd name="connsiteX4" fmla="*/ -4 w 4556102"/>
                <a:gd name="connsiteY4" fmla="*/ 2795305 h 4345138"/>
                <a:gd name="connsiteX5" fmla="*/ 1599114 w 4556102"/>
                <a:gd name="connsiteY5" fmla="*/ 673 h 4345138"/>
                <a:gd name="connsiteX0" fmla="*/ 1308676 w 4265664"/>
                <a:gd name="connsiteY0" fmla="*/ 673 h 4345138"/>
                <a:gd name="connsiteX1" fmla="*/ 3640339 w 4265664"/>
                <a:gd name="connsiteY1" fmla="*/ 390444 h 4345138"/>
                <a:gd name="connsiteX2" fmla="*/ 4198221 w 4265664"/>
                <a:gd name="connsiteY2" fmla="*/ 3396325 h 4345138"/>
                <a:gd name="connsiteX3" fmla="*/ 2134592 w 4265664"/>
                <a:gd name="connsiteY3" fmla="*/ 4345136 h 4345138"/>
                <a:gd name="connsiteX4" fmla="*/ 2 w 4265664"/>
                <a:gd name="connsiteY4" fmla="*/ 2737868 h 4345138"/>
                <a:gd name="connsiteX5" fmla="*/ 1308676 w 4265664"/>
                <a:gd name="connsiteY5" fmla="*/ 673 h 4345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65664" h="4345138">
                  <a:moveTo>
                    <a:pt x="1308676" y="673"/>
                  </a:moveTo>
                  <a:cubicBezTo>
                    <a:pt x="1850442" y="-12337"/>
                    <a:pt x="3307336" y="165670"/>
                    <a:pt x="3640339" y="390444"/>
                  </a:cubicBezTo>
                  <a:cubicBezTo>
                    <a:pt x="3940677" y="1025292"/>
                    <a:pt x="4449179" y="2737210"/>
                    <a:pt x="4198221" y="3396325"/>
                  </a:cubicBezTo>
                  <a:cubicBezTo>
                    <a:pt x="3947263" y="4055440"/>
                    <a:pt x="2447418" y="4230167"/>
                    <a:pt x="2134592" y="4345136"/>
                  </a:cubicBezTo>
                  <a:cubicBezTo>
                    <a:pt x="1398314" y="4209566"/>
                    <a:pt x="471290" y="3411035"/>
                    <a:pt x="2" y="2737868"/>
                  </a:cubicBezTo>
                  <a:cubicBezTo>
                    <a:pt x="8589" y="1972354"/>
                    <a:pt x="653546" y="401483"/>
                    <a:pt x="1308676" y="673"/>
                  </a:cubicBezTo>
                  <a:close/>
                </a:path>
              </a:pathLst>
            </a:custGeom>
            <a:solidFill>
              <a:schemeClr val="accent3">
                <a:lumMod val="20000"/>
                <a:lumOff val="80000"/>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24" name="Group 23">
            <a:extLst>
              <a:ext uri="{FF2B5EF4-FFF2-40B4-BE49-F238E27FC236}">
                <a16:creationId xmlns:a16="http://schemas.microsoft.com/office/drawing/2014/main" id="{24C0A946-12C3-A520-F0B5-923DC75A80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7263076">
            <a:off x="10134779" y="4708386"/>
            <a:ext cx="1216404" cy="1834961"/>
            <a:chOff x="11571873" y="5176897"/>
            <a:chExt cx="1284318" cy="1937410"/>
          </a:xfrm>
        </p:grpSpPr>
        <p:sp>
          <p:nvSpPr>
            <p:cNvPr id="13" name="Freeform: Shape 12">
              <a:extLst>
                <a:ext uri="{FF2B5EF4-FFF2-40B4-BE49-F238E27FC236}">
                  <a16:creationId xmlns:a16="http://schemas.microsoft.com/office/drawing/2014/main" id="{7CD91F6F-C848-053D-FF98-DEB9F49DCA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516067" flipH="1">
              <a:off x="11571873" y="5176897"/>
              <a:ext cx="1284318" cy="1937410"/>
            </a:xfrm>
            <a:custGeom>
              <a:avLst/>
              <a:gdLst>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99666 w 1914334"/>
                <a:gd name="connsiteY28" fmla="*/ 437421 h 2986466"/>
                <a:gd name="connsiteX29" fmla="*/ 685894 w 1914334"/>
                <a:gd name="connsiteY29" fmla="*/ 678417 h 2986466"/>
                <a:gd name="connsiteX30" fmla="*/ 508792 w 1914334"/>
                <a:gd name="connsiteY30" fmla="*/ 1006120 h 2986466"/>
                <a:gd name="connsiteX31" fmla="*/ 511266 w 1914334"/>
                <a:gd name="connsiteY31" fmla="*/ 1050185 h 2986466"/>
                <a:gd name="connsiteX32" fmla="*/ 930004 w 1914334"/>
                <a:gd name="connsiteY32" fmla="*/ 813729 h 2986466"/>
                <a:gd name="connsiteX33" fmla="*/ 1422398 w 1914334"/>
                <a:gd name="connsiteY33" fmla="*/ 701643 h 2986466"/>
                <a:gd name="connsiteX34" fmla="*/ 1435000 w 1914334"/>
                <a:gd name="connsiteY34"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73669 w 1953003"/>
                <a:gd name="connsiteY0" fmla="*/ 708401 h 2986134"/>
                <a:gd name="connsiteX1" fmla="*/ 1411076 w 1953003"/>
                <a:gd name="connsiteY1" fmla="*/ 919813 h 2986134"/>
                <a:gd name="connsiteX2" fmla="*/ 1189873 w 1953003"/>
                <a:gd name="connsiteY2" fmla="*/ 1213129 h 2986134"/>
                <a:gd name="connsiteX3" fmla="*/ 908992 w 1953003"/>
                <a:gd name="connsiteY3" fmla="*/ 1450576 h 2986134"/>
                <a:gd name="connsiteX4" fmla="*/ 566731 w 1953003"/>
                <a:gd name="connsiteY4" fmla="*/ 1632245 h 2986134"/>
                <a:gd name="connsiteX5" fmla="*/ 737079 w 1953003"/>
                <a:gd name="connsiteY5" fmla="*/ 1653421 h 2986134"/>
                <a:gd name="connsiteX6" fmla="*/ 1274693 w 1953003"/>
                <a:gd name="connsiteY6" fmla="*/ 1655250 h 2986134"/>
                <a:gd name="connsiteX7" fmla="*/ 1674785 w 1953003"/>
                <a:gd name="connsiteY7" fmla="*/ 1749816 h 2986134"/>
                <a:gd name="connsiteX8" fmla="*/ 1932074 w 1953003"/>
                <a:gd name="connsiteY8" fmla="*/ 1866208 h 2986134"/>
                <a:gd name="connsiteX9" fmla="*/ 1905948 w 1953003"/>
                <a:gd name="connsiteY9" fmla="*/ 1943962 h 2986134"/>
                <a:gd name="connsiteX10" fmla="*/ 1652961 w 1953003"/>
                <a:gd name="connsiteY10" fmla="*/ 2106263 h 2986134"/>
                <a:gd name="connsiteX11" fmla="*/ 1252869 w 1953003"/>
                <a:gd name="connsiteY11" fmla="*/ 2208104 h 2986134"/>
                <a:gd name="connsiteX12" fmla="*/ 935554 w 1953003"/>
                <a:gd name="connsiteY12" fmla="*/ 2195250 h 2986134"/>
                <a:gd name="connsiteX13" fmla="*/ 578462 w 1953003"/>
                <a:gd name="connsiteY13" fmla="*/ 2089164 h 2986134"/>
                <a:gd name="connsiteX14" fmla="*/ 321668 w 1953003"/>
                <a:gd name="connsiteY14" fmla="*/ 1949541 h 2986134"/>
                <a:gd name="connsiteX15" fmla="*/ 291941 w 1953003"/>
                <a:gd name="connsiteY15" fmla="*/ 2002232 h 2986134"/>
                <a:gd name="connsiteX16" fmla="*/ 340903 w 1953003"/>
                <a:gd name="connsiteY16" fmla="*/ 2395326 h 2986134"/>
                <a:gd name="connsiteX17" fmla="*/ 426218 w 1953003"/>
                <a:gd name="connsiteY17" fmla="*/ 2772335 h 2986134"/>
                <a:gd name="connsiteX18" fmla="*/ 465002 w 1953003"/>
                <a:gd name="connsiteY18" fmla="*/ 2891702 h 2986134"/>
                <a:gd name="connsiteX19" fmla="*/ 246582 w 1953003"/>
                <a:gd name="connsiteY19" fmla="*/ 2986134 h 2986134"/>
                <a:gd name="connsiteX20" fmla="*/ 76777 w 1953003"/>
                <a:gd name="connsiteY20" fmla="*/ 2352917 h 2986134"/>
                <a:gd name="connsiteX21" fmla="*/ 131 w 1953003"/>
                <a:gd name="connsiteY21" fmla="*/ 1730652 h 2986134"/>
                <a:gd name="connsiteX22" fmla="*/ 105626 w 1953003"/>
                <a:gd name="connsiteY22" fmla="*/ 904785 h 2986134"/>
                <a:gd name="connsiteX23" fmla="*/ 278097 w 1953003"/>
                <a:gd name="connsiteY23" fmla="*/ 433148 h 2986134"/>
                <a:gd name="connsiteX24" fmla="*/ 443604 w 1953003"/>
                <a:gd name="connsiteY24" fmla="*/ 172515 h 2986134"/>
                <a:gd name="connsiteX25" fmla="*/ 612455 w 1953003"/>
                <a:gd name="connsiteY25" fmla="*/ 0 h 2986134"/>
                <a:gd name="connsiteX26" fmla="*/ 731677 w 1953003"/>
                <a:gd name="connsiteY26" fmla="*/ 332056 h 2986134"/>
                <a:gd name="connsiteX27" fmla="*/ 724563 w 1953003"/>
                <a:gd name="connsiteY27" fmla="*/ 678085 h 2986134"/>
                <a:gd name="connsiteX28" fmla="*/ 547461 w 1953003"/>
                <a:gd name="connsiteY28" fmla="*/ 1005788 h 2986134"/>
                <a:gd name="connsiteX29" fmla="*/ 549935 w 1953003"/>
                <a:gd name="connsiteY29" fmla="*/ 1049853 h 2986134"/>
                <a:gd name="connsiteX30" fmla="*/ 968673 w 1953003"/>
                <a:gd name="connsiteY30" fmla="*/ 813397 h 2986134"/>
                <a:gd name="connsiteX31" fmla="*/ 1461067 w 1953003"/>
                <a:gd name="connsiteY31" fmla="*/ 701311 h 2986134"/>
                <a:gd name="connsiteX32" fmla="*/ 1473669 w 1953003"/>
                <a:gd name="connsiteY32" fmla="*/ 708401 h 2986134"/>
                <a:gd name="connsiteX0" fmla="*/ 1473951 w 1953285"/>
                <a:gd name="connsiteY0" fmla="*/ 708401 h 2986134"/>
                <a:gd name="connsiteX1" fmla="*/ 1411358 w 1953285"/>
                <a:gd name="connsiteY1" fmla="*/ 919813 h 2986134"/>
                <a:gd name="connsiteX2" fmla="*/ 1190155 w 1953285"/>
                <a:gd name="connsiteY2" fmla="*/ 1213129 h 2986134"/>
                <a:gd name="connsiteX3" fmla="*/ 909274 w 1953285"/>
                <a:gd name="connsiteY3" fmla="*/ 1450576 h 2986134"/>
                <a:gd name="connsiteX4" fmla="*/ 567013 w 1953285"/>
                <a:gd name="connsiteY4" fmla="*/ 1632245 h 2986134"/>
                <a:gd name="connsiteX5" fmla="*/ 737361 w 1953285"/>
                <a:gd name="connsiteY5" fmla="*/ 1653421 h 2986134"/>
                <a:gd name="connsiteX6" fmla="*/ 1274975 w 1953285"/>
                <a:gd name="connsiteY6" fmla="*/ 1655250 h 2986134"/>
                <a:gd name="connsiteX7" fmla="*/ 1675067 w 1953285"/>
                <a:gd name="connsiteY7" fmla="*/ 1749816 h 2986134"/>
                <a:gd name="connsiteX8" fmla="*/ 1932356 w 1953285"/>
                <a:gd name="connsiteY8" fmla="*/ 1866208 h 2986134"/>
                <a:gd name="connsiteX9" fmla="*/ 1906230 w 1953285"/>
                <a:gd name="connsiteY9" fmla="*/ 1943962 h 2986134"/>
                <a:gd name="connsiteX10" fmla="*/ 1653243 w 1953285"/>
                <a:gd name="connsiteY10" fmla="*/ 2106263 h 2986134"/>
                <a:gd name="connsiteX11" fmla="*/ 1253151 w 1953285"/>
                <a:gd name="connsiteY11" fmla="*/ 2208104 h 2986134"/>
                <a:gd name="connsiteX12" fmla="*/ 935836 w 1953285"/>
                <a:gd name="connsiteY12" fmla="*/ 2195250 h 2986134"/>
                <a:gd name="connsiteX13" fmla="*/ 578744 w 1953285"/>
                <a:gd name="connsiteY13" fmla="*/ 2089164 h 2986134"/>
                <a:gd name="connsiteX14" fmla="*/ 321950 w 1953285"/>
                <a:gd name="connsiteY14" fmla="*/ 1949541 h 2986134"/>
                <a:gd name="connsiteX15" fmla="*/ 292223 w 1953285"/>
                <a:gd name="connsiteY15" fmla="*/ 2002232 h 2986134"/>
                <a:gd name="connsiteX16" fmla="*/ 341185 w 1953285"/>
                <a:gd name="connsiteY16" fmla="*/ 2395326 h 2986134"/>
                <a:gd name="connsiteX17" fmla="*/ 426500 w 1953285"/>
                <a:gd name="connsiteY17" fmla="*/ 2772335 h 2986134"/>
                <a:gd name="connsiteX18" fmla="*/ 465284 w 1953285"/>
                <a:gd name="connsiteY18" fmla="*/ 2891702 h 2986134"/>
                <a:gd name="connsiteX19" fmla="*/ 246864 w 1953285"/>
                <a:gd name="connsiteY19" fmla="*/ 2986134 h 2986134"/>
                <a:gd name="connsiteX20" fmla="*/ 48349 w 1953285"/>
                <a:gd name="connsiteY20" fmla="*/ 2358824 h 2986134"/>
                <a:gd name="connsiteX21" fmla="*/ 413 w 1953285"/>
                <a:gd name="connsiteY21" fmla="*/ 1730652 h 2986134"/>
                <a:gd name="connsiteX22" fmla="*/ 105908 w 1953285"/>
                <a:gd name="connsiteY22" fmla="*/ 904785 h 2986134"/>
                <a:gd name="connsiteX23" fmla="*/ 278379 w 1953285"/>
                <a:gd name="connsiteY23" fmla="*/ 433148 h 2986134"/>
                <a:gd name="connsiteX24" fmla="*/ 443886 w 1953285"/>
                <a:gd name="connsiteY24" fmla="*/ 172515 h 2986134"/>
                <a:gd name="connsiteX25" fmla="*/ 612737 w 1953285"/>
                <a:gd name="connsiteY25" fmla="*/ 0 h 2986134"/>
                <a:gd name="connsiteX26" fmla="*/ 731959 w 1953285"/>
                <a:gd name="connsiteY26" fmla="*/ 332056 h 2986134"/>
                <a:gd name="connsiteX27" fmla="*/ 724845 w 1953285"/>
                <a:gd name="connsiteY27" fmla="*/ 678085 h 2986134"/>
                <a:gd name="connsiteX28" fmla="*/ 547743 w 1953285"/>
                <a:gd name="connsiteY28" fmla="*/ 1005788 h 2986134"/>
                <a:gd name="connsiteX29" fmla="*/ 550217 w 1953285"/>
                <a:gd name="connsiteY29" fmla="*/ 1049853 h 2986134"/>
                <a:gd name="connsiteX30" fmla="*/ 968955 w 1953285"/>
                <a:gd name="connsiteY30" fmla="*/ 813397 h 2986134"/>
                <a:gd name="connsiteX31" fmla="*/ 1461349 w 1953285"/>
                <a:gd name="connsiteY31" fmla="*/ 701311 h 2986134"/>
                <a:gd name="connsiteX32" fmla="*/ 1473951 w 1953285"/>
                <a:gd name="connsiteY32" fmla="*/ 708401 h 2986134"/>
                <a:gd name="connsiteX0" fmla="*/ 1473856 w 1953190"/>
                <a:gd name="connsiteY0" fmla="*/ 708401 h 2991508"/>
                <a:gd name="connsiteX1" fmla="*/ 1411263 w 1953190"/>
                <a:gd name="connsiteY1" fmla="*/ 919813 h 2991508"/>
                <a:gd name="connsiteX2" fmla="*/ 1190060 w 1953190"/>
                <a:gd name="connsiteY2" fmla="*/ 1213129 h 2991508"/>
                <a:gd name="connsiteX3" fmla="*/ 909179 w 1953190"/>
                <a:gd name="connsiteY3" fmla="*/ 1450576 h 2991508"/>
                <a:gd name="connsiteX4" fmla="*/ 566918 w 1953190"/>
                <a:gd name="connsiteY4" fmla="*/ 1632245 h 2991508"/>
                <a:gd name="connsiteX5" fmla="*/ 737266 w 1953190"/>
                <a:gd name="connsiteY5" fmla="*/ 1653421 h 2991508"/>
                <a:gd name="connsiteX6" fmla="*/ 1274880 w 1953190"/>
                <a:gd name="connsiteY6" fmla="*/ 1655250 h 2991508"/>
                <a:gd name="connsiteX7" fmla="*/ 1674972 w 1953190"/>
                <a:gd name="connsiteY7" fmla="*/ 1749816 h 2991508"/>
                <a:gd name="connsiteX8" fmla="*/ 1932261 w 1953190"/>
                <a:gd name="connsiteY8" fmla="*/ 1866208 h 2991508"/>
                <a:gd name="connsiteX9" fmla="*/ 1906135 w 1953190"/>
                <a:gd name="connsiteY9" fmla="*/ 1943962 h 2991508"/>
                <a:gd name="connsiteX10" fmla="*/ 1653148 w 1953190"/>
                <a:gd name="connsiteY10" fmla="*/ 2106263 h 2991508"/>
                <a:gd name="connsiteX11" fmla="*/ 1253056 w 1953190"/>
                <a:gd name="connsiteY11" fmla="*/ 2208104 h 2991508"/>
                <a:gd name="connsiteX12" fmla="*/ 935741 w 1953190"/>
                <a:gd name="connsiteY12" fmla="*/ 2195250 h 2991508"/>
                <a:gd name="connsiteX13" fmla="*/ 578649 w 1953190"/>
                <a:gd name="connsiteY13" fmla="*/ 2089164 h 2991508"/>
                <a:gd name="connsiteX14" fmla="*/ 321855 w 1953190"/>
                <a:gd name="connsiteY14" fmla="*/ 1949541 h 2991508"/>
                <a:gd name="connsiteX15" fmla="*/ 292128 w 1953190"/>
                <a:gd name="connsiteY15" fmla="*/ 2002232 h 2991508"/>
                <a:gd name="connsiteX16" fmla="*/ 341090 w 1953190"/>
                <a:gd name="connsiteY16" fmla="*/ 2395326 h 2991508"/>
                <a:gd name="connsiteX17" fmla="*/ 426405 w 1953190"/>
                <a:gd name="connsiteY17" fmla="*/ 2772335 h 2991508"/>
                <a:gd name="connsiteX18" fmla="*/ 465189 w 1953190"/>
                <a:gd name="connsiteY18" fmla="*/ 2891702 h 2991508"/>
                <a:gd name="connsiteX19" fmla="*/ 220668 w 1953190"/>
                <a:gd name="connsiteY19" fmla="*/ 2991507 h 2991508"/>
                <a:gd name="connsiteX20" fmla="*/ 48254 w 1953190"/>
                <a:gd name="connsiteY20" fmla="*/ 2358824 h 2991508"/>
                <a:gd name="connsiteX21" fmla="*/ 318 w 1953190"/>
                <a:gd name="connsiteY21" fmla="*/ 1730652 h 2991508"/>
                <a:gd name="connsiteX22" fmla="*/ 105813 w 1953190"/>
                <a:gd name="connsiteY22" fmla="*/ 904785 h 2991508"/>
                <a:gd name="connsiteX23" fmla="*/ 278284 w 1953190"/>
                <a:gd name="connsiteY23" fmla="*/ 433148 h 2991508"/>
                <a:gd name="connsiteX24" fmla="*/ 443791 w 1953190"/>
                <a:gd name="connsiteY24" fmla="*/ 172515 h 2991508"/>
                <a:gd name="connsiteX25" fmla="*/ 612642 w 1953190"/>
                <a:gd name="connsiteY25" fmla="*/ 0 h 2991508"/>
                <a:gd name="connsiteX26" fmla="*/ 731864 w 1953190"/>
                <a:gd name="connsiteY26" fmla="*/ 332056 h 2991508"/>
                <a:gd name="connsiteX27" fmla="*/ 724750 w 1953190"/>
                <a:gd name="connsiteY27" fmla="*/ 678085 h 2991508"/>
                <a:gd name="connsiteX28" fmla="*/ 547648 w 1953190"/>
                <a:gd name="connsiteY28" fmla="*/ 1005788 h 2991508"/>
                <a:gd name="connsiteX29" fmla="*/ 550122 w 1953190"/>
                <a:gd name="connsiteY29" fmla="*/ 1049853 h 2991508"/>
                <a:gd name="connsiteX30" fmla="*/ 968860 w 1953190"/>
                <a:gd name="connsiteY30" fmla="*/ 813397 h 2991508"/>
                <a:gd name="connsiteX31" fmla="*/ 1461254 w 1953190"/>
                <a:gd name="connsiteY31" fmla="*/ 701311 h 2991508"/>
                <a:gd name="connsiteX32" fmla="*/ 1473856 w 1953190"/>
                <a:gd name="connsiteY32" fmla="*/ 708401 h 2991508"/>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35637 w 1983014"/>
                <a:gd name="connsiteY22" fmla="*/ 904785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750 w 1983084"/>
                <a:gd name="connsiteY0" fmla="*/ 708401 h 2991507"/>
                <a:gd name="connsiteX1" fmla="*/ 1441157 w 1983084"/>
                <a:gd name="connsiteY1" fmla="*/ 919813 h 2991507"/>
                <a:gd name="connsiteX2" fmla="*/ 1219954 w 1983084"/>
                <a:gd name="connsiteY2" fmla="*/ 1213129 h 2991507"/>
                <a:gd name="connsiteX3" fmla="*/ 939073 w 1983084"/>
                <a:gd name="connsiteY3" fmla="*/ 1450576 h 2991507"/>
                <a:gd name="connsiteX4" fmla="*/ 596812 w 1983084"/>
                <a:gd name="connsiteY4" fmla="*/ 1632245 h 2991507"/>
                <a:gd name="connsiteX5" fmla="*/ 767160 w 1983084"/>
                <a:gd name="connsiteY5" fmla="*/ 1653421 h 2991507"/>
                <a:gd name="connsiteX6" fmla="*/ 1304774 w 1983084"/>
                <a:gd name="connsiteY6" fmla="*/ 1655250 h 2991507"/>
                <a:gd name="connsiteX7" fmla="*/ 1704866 w 1983084"/>
                <a:gd name="connsiteY7" fmla="*/ 1749816 h 2991507"/>
                <a:gd name="connsiteX8" fmla="*/ 1962155 w 1983084"/>
                <a:gd name="connsiteY8" fmla="*/ 1866208 h 2991507"/>
                <a:gd name="connsiteX9" fmla="*/ 1936029 w 1983084"/>
                <a:gd name="connsiteY9" fmla="*/ 1943962 h 2991507"/>
                <a:gd name="connsiteX10" fmla="*/ 1683042 w 1983084"/>
                <a:gd name="connsiteY10" fmla="*/ 2106263 h 2991507"/>
                <a:gd name="connsiteX11" fmla="*/ 1282950 w 1983084"/>
                <a:gd name="connsiteY11" fmla="*/ 2208104 h 2991507"/>
                <a:gd name="connsiteX12" fmla="*/ 965635 w 1983084"/>
                <a:gd name="connsiteY12" fmla="*/ 2195250 h 2991507"/>
                <a:gd name="connsiteX13" fmla="*/ 608543 w 1983084"/>
                <a:gd name="connsiteY13" fmla="*/ 2089164 h 2991507"/>
                <a:gd name="connsiteX14" fmla="*/ 351749 w 1983084"/>
                <a:gd name="connsiteY14" fmla="*/ 1949541 h 2991507"/>
                <a:gd name="connsiteX15" fmla="*/ 342903 w 1983084"/>
                <a:gd name="connsiteY15" fmla="*/ 1997936 h 2991507"/>
                <a:gd name="connsiteX16" fmla="*/ 396859 w 1983084"/>
                <a:gd name="connsiteY16" fmla="*/ 2349194 h 2991507"/>
                <a:gd name="connsiteX17" fmla="*/ 489005 w 1983084"/>
                <a:gd name="connsiteY17" fmla="*/ 2732957 h 2991507"/>
                <a:gd name="connsiteX18" fmla="*/ 553043 w 1983084"/>
                <a:gd name="connsiteY18" fmla="*/ 2882494 h 2991507"/>
                <a:gd name="connsiteX19" fmla="*/ 250562 w 1983084"/>
                <a:gd name="connsiteY19" fmla="*/ 2991507 h 2991507"/>
                <a:gd name="connsiteX20" fmla="*/ 63305 w 1983084"/>
                <a:gd name="connsiteY20" fmla="*/ 2363639 h 2991507"/>
                <a:gd name="connsiteX21" fmla="*/ 199 w 1983084"/>
                <a:gd name="connsiteY21" fmla="*/ 1690577 h 2991507"/>
                <a:gd name="connsiteX22" fmla="*/ 120046 w 1983084"/>
                <a:gd name="connsiteY22" fmla="*/ 908009 h 2991507"/>
                <a:gd name="connsiteX23" fmla="*/ 308178 w 1983084"/>
                <a:gd name="connsiteY23" fmla="*/ 433148 h 2991507"/>
                <a:gd name="connsiteX24" fmla="*/ 473685 w 1983084"/>
                <a:gd name="connsiteY24" fmla="*/ 172515 h 2991507"/>
                <a:gd name="connsiteX25" fmla="*/ 642536 w 1983084"/>
                <a:gd name="connsiteY25" fmla="*/ 0 h 2991507"/>
                <a:gd name="connsiteX26" fmla="*/ 761758 w 1983084"/>
                <a:gd name="connsiteY26" fmla="*/ 332056 h 2991507"/>
                <a:gd name="connsiteX27" fmla="*/ 754644 w 1983084"/>
                <a:gd name="connsiteY27" fmla="*/ 678085 h 2991507"/>
                <a:gd name="connsiteX28" fmla="*/ 577542 w 1983084"/>
                <a:gd name="connsiteY28" fmla="*/ 1005788 h 2991507"/>
                <a:gd name="connsiteX29" fmla="*/ 580016 w 1983084"/>
                <a:gd name="connsiteY29" fmla="*/ 1049853 h 2991507"/>
                <a:gd name="connsiteX30" fmla="*/ 998754 w 1983084"/>
                <a:gd name="connsiteY30" fmla="*/ 813397 h 2991507"/>
                <a:gd name="connsiteX31" fmla="*/ 1491148 w 1983084"/>
                <a:gd name="connsiteY31" fmla="*/ 701311 h 2991507"/>
                <a:gd name="connsiteX32" fmla="*/ 1503750 w 1983084"/>
                <a:gd name="connsiteY32" fmla="*/ 708401 h 2991507"/>
                <a:gd name="connsiteX0" fmla="*/ 1503751 w 1983085"/>
                <a:gd name="connsiteY0" fmla="*/ 708401 h 2991507"/>
                <a:gd name="connsiteX1" fmla="*/ 1441158 w 1983085"/>
                <a:gd name="connsiteY1" fmla="*/ 919813 h 2991507"/>
                <a:gd name="connsiteX2" fmla="*/ 1219955 w 1983085"/>
                <a:gd name="connsiteY2" fmla="*/ 1213129 h 2991507"/>
                <a:gd name="connsiteX3" fmla="*/ 939074 w 1983085"/>
                <a:gd name="connsiteY3" fmla="*/ 1450576 h 2991507"/>
                <a:gd name="connsiteX4" fmla="*/ 596813 w 1983085"/>
                <a:gd name="connsiteY4" fmla="*/ 1632245 h 2991507"/>
                <a:gd name="connsiteX5" fmla="*/ 767161 w 1983085"/>
                <a:gd name="connsiteY5" fmla="*/ 1653421 h 2991507"/>
                <a:gd name="connsiteX6" fmla="*/ 1304775 w 1983085"/>
                <a:gd name="connsiteY6" fmla="*/ 1655250 h 2991507"/>
                <a:gd name="connsiteX7" fmla="*/ 1704867 w 1983085"/>
                <a:gd name="connsiteY7" fmla="*/ 1749816 h 2991507"/>
                <a:gd name="connsiteX8" fmla="*/ 1962156 w 1983085"/>
                <a:gd name="connsiteY8" fmla="*/ 1866208 h 2991507"/>
                <a:gd name="connsiteX9" fmla="*/ 1936030 w 1983085"/>
                <a:gd name="connsiteY9" fmla="*/ 1943962 h 2991507"/>
                <a:gd name="connsiteX10" fmla="*/ 1683043 w 1983085"/>
                <a:gd name="connsiteY10" fmla="*/ 2106263 h 2991507"/>
                <a:gd name="connsiteX11" fmla="*/ 1282951 w 1983085"/>
                <a:gd name="connsiteY11" fmla="*/ 2208104 h 2991507"/>
                <a:gd name="connsiteX12" fmla="*/ 965636 w 1983085"/>
                <a:gd name="connsiteY12" fmla="*/ 2195250 h 2991507"/>
                <a:gd name="connsiteX13" fmla="*/ 608544 w 1983085"/>
                <a:gd name="connsiteY13" fmla="*/ 2089164 h 2991507"/>
                <a:gd name="connsiteX14" fmla="*/ 351750 w 1983085"/>
                <a:gd name="connsiteY14" fmla="*/ 1949541 h 2991507"/>
                <a:gd name="connsiteX15" fmla="*/ 342904 w 1983085"/>
                <a:gd name="connsiteY15" fmla="*/ 1997936 h 2991507"/>
                <a:gd name="connsiteX16" fmla="*/ 396860 w 1983085"/>
                <a:gd name="connsiteY16" fmla="*/ 2349194 h 2991507"/>
                <a:gd name="connsiteX17" fmla="*/ 509109 w 1983085"/>
                <a:gd name="connsiteY17" fmla="*/ 2762247 h 2991507"/>
                <a:gd name="connsiteX18" fmla="*/ 553044 w 1983085"/>
                <a:gd name="connsiteY18" fmla="*/ 2882494 h 2991507"/>
                <a:gd name="connsiteX19" fmla="*/ 250563 w 1983085"/>
                <a:gd name="connsiteY19" fmla="*/ 2991507 h 2991507"/>
                <a:gd name="connsiteX20" fmla="*/ 63306 w 1983085"/>
                <a:gd name="connsiteY20" fmla="*/ 2363639 h 2991507"/>
                <a:gd name="connsiteX21" fmla="*/ 200 w 1983085"/>
                <a:gd name="connsiteY21" fmla="*/ 1690577 h 2991507"/>
                <a:gd name="connsiteX22" fmla="*/ 120047 w 1983085"/>
                <a:gd name="connsiteY22" fmla="*/ 908009 h 2991507"/>
                <a:gd name="connsiteX23" fmla="*/ 308179 w 1983085"/>
                <a:gd name="connsiteY23" fmla="*/ 433148 h 2991507"/>
                <a:gd name="connsiteX24" fmla="*/ 473686 w 1983085"/>
                <a:gd name="connsiteY24" fmla="*/ 172515 h 2991507"/>
                <a:gd name="connsiteX25" fmla="*/ 642537 w 1983085"/>
                <a:gd name="connsiteY25" fmla="*/ 0 h 2991507"/>
                <a:gd name="connsiteX26" fmla="*/ 761759 w 1983085"/>
                <a:gd name="connsiteY26" fmla="*/ 332056 h 2991507"/>
                <a:gd name="connsiteX27" fmla="*/ 754645 w 1983085"/>
                <a:gd name="connsiteY27" fmla="*/ 678085 h 2991507"/>
                <a:gd name="connsiteX28" fmla="*/ 577543 w 1983085"/>
                <a:gd name="connsiteY28" fmla="*/ 1005788 h 2991507"/>
                <a:gd name="connsiteX29" fmla="*/ 580017 w 1983085"/>
                <a:gd name="connsiteY29" fmla="*/ 1049853 h 2991507"/>
                <a:gd name="connsiteX30" fmla="*/ 998755 w 1983085"/>
                <a:gd name="connsiteY30" fmla="*/ 813397 h 2991507"/>
                <a:gd name="connsiteX31" fmla="*/ 1491149 w 1983085"/>
                <a:gd name="connsiteY31" fmla="*/ 701311 h 2991507"/>
                <a:gd name="connsiteX32" fmla="*/ 1503751 w 1983085"/>
                <a:gd name="connsiteY32" fmla="*/ 708401 h 2991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983085" h="2991507">
                  <a:moveTo>
                    <a:pt x="1503751" y="708401"/>
                  </a:moveTo>
                  <a:cubicBezTo>
                    <a:pt x="1523712" y="737061"/>
                    <a:pt x="1480707" y="845173"/>
                    <a:pt x="1441158" y="919813"/>
                  </a:cubicBezTo>
                  <a:cubicBezTo>
                    <a:pt x="1395959" y="1005116"/>
                    <a:pt x="1303636" y="1124669"/>
                    <a:pt x="1219955" y="1213129"/>
                  </a:cubicBezTo>
                  <a:cubicBezTo>
                    <a:pt x="1136275" y="1301590"/>
                    <a:pt x="1042931" y="1380723"/>
                    <a:pt x="939074" y="1450576"/>
                  </a:cubicBezTo>
                  <a:cubicBezTo>
                    <a:pt x="835217" y="1520429"/>
                    <a:pt x="606345" y="1620692"/>
                    <a:pt x="596813" y="1632245"/>
                  </a:cubicBezTo>
                  <a:cubicBezTo>
                    <a:pt x="587281" y="1643798"/>
                    <a:pt x="649167" y="1649587"/>
                    <a:pt x="767161" y="1653421"/>
                  </a:cubicBezTo>
                  <a:cubicBezTo>
                    <a:pt x="885155" y="1657255"/>
                    <a:pt x="1148491" y="1639184"/>
                    <a:pt x="1304775" y="1655250"/>
                  </a:cubicBezTo>
                  <a:cubicBezTo>
                    <a:pt x="1461059" y="1671316"/>
                    <a:pt x="1595303" y="1714658"/>
                    <a:pt x="1704867" y="1749816"/>
                  </a:cubicBezTo>
                  <a:cubicBezTo>
                    <a:pt x="1814430" y="1784976"/>
                    <a:pt x="1923629" y="1833850"/>
                    <a:pt x="1962156" y="1866208"/>
                  </a:cubicBezTo>
                  <a:cubicBezTo>
                    <a:pt x="2000683" y="1898565"/>
                    <a:pt x="1982548" y="1903952"/>
                    <a:pt x="1936030" y="1943962"/>
                  </a:cubicBezTo>
                  <a:cubicBezTo>
                    <a:pt x="1889511" y="1983971"/>
                    <a:pt x="1791890" y="2062239"/>
                    <a:pt x="1683043" y="2106263"/>
                  </a:cubicBezTo>
                  <a:cubicBezTo>
                    <a:pt x="1574197" y="2150286"/>
                    <a:pt x="1402519" y="2193274"/>
                    <a:pt x="1282951" y="2208104"/>
                  </a:cubicBezTo>
                  <a:cubicBezTo>
                    <a:pt x="1163382" y="2222935"/>
                    <a:pt x="1078036" y="2215074"/>
                    <a:pt x="965636" y="2195250"/>
                  </a:cubicBezTo>
                  <a:cubicBezTo>
                    <a:pt x="853235" y="2175427"/>
                    <a:pt x="710858" y="2130115"/>
                    <a:pt x="608544" y="2089164"/>
                  </a:cubicBezTo>
                  <a:cubicBezTo>
                    <a:pt x="506230" y="2048213"/>
                    <a:pt x="368968" y="1961518"/>
                    <a:pt x="351750" y="1949541"/>
                  </a:cubicBezTo>
                  <a:cubicBezTo>
                    <a:pt x="334532" y="1937564"/>
                    <a:pt x="335386" y="1931327"/>
                    <a:pt x="342904" y="1997936"/>
                  </a:cubicBezTo>
                  <a:cubicBezTo>
                    <a:pt x="350422" y="2064545"/>
                    <a:pt x="369159" y="2221809"/>
                    <a:pt x="396860" y="2349194"/>
                  </a:cubicBezTo>
                  <a:cubicBezTo>
                    <a:pt x="424561" y="2476579"/>
                    <a:pt x="467735" y="2639985"/>
                    <a:pt x="509109" y="2762247"/>
                  </a:cubicBezTo>
                  <a:lnTo>
                    <a:pt x="553044" y="2882494"/>
                  </a:lnTo>
                  <a:cubicBezTo>
                    <a:pt x="473777" y="2939687"/>
                    <a:pt x="326860" y="2968014"/>
                    <a:pt x="250563" y="2991507"/>
                  </a:cubicBezTo>
                  <a:cubicBezTo>
                    <a:pt x="170949" y="2783480"/>
                    <a:pt x="105033" y="2580461"/>
                    <a:pt x="63306" y="2363639"/>
                  </a:cubicBezTo>
                  <a:cubicBezTo>
                    <a:pt x="21579" y="2146817"/>
                    <a:pt x="-2461" y="1929490"/>
                    <a:pt x="200" y="1690577"/>
                  </a:cubicBezTo>
                  <a:cubicBezTo>
                    <a:pt x="2859" y="1451663"/>
                    <a:pt x="68717" y="1117581"/>
                    <a:pt x="120047" y="908009"/>
                  </a:cubicBezTo>
                  <a:cubicBezTo>
                    <a:pt x="171377" y="698438"/>
                    <a:pt x="249239" y="555730"/>
                    <a:pt x="308179" y="433148"/>
                  </a:cubicBezTo>
                  <a:cubicBezTo>
                    <a:pt x="367119" y="310566"/>
                    <a:pt x="414822" y="245163"/>
                    <a:pt x="473686" y="172515"/>
                  </a:cubicBezTo>
                  <a:cubicBezTo>
                    <a:pt x="525192" y="108949"/>
                    <a:pt x="595112" y="17610"/>
                    <a:pt x="642537" y="0"/>
                  </a:cubicBezTo>
                  <a:cubicBezTo>
                    <a:pt x="709556" y="115352"/>
                    <a:pt x="737990" y="210065"/>
                    <a:pt x="761759" y="332056"/>
                  </a:cubicBezTo>
                  <a:cubicBezTo>
                    <a:pt x="780973" y="477891"/>
                    <a:pt x="781276" y="547748"/>
                    <a:pt x="754645" y="678085"/>
                  </a:cubicBezTo>
                  <a:cubicBezTo>
                    <a:pt x="727497" y="810951"/>
                    <a:pt x="606647" y="943826"/>
                    <a:pt x="577543" y="1005788"/>
                  </a:cubicBezTo>
                  <a:cubicBezTo>
                    <a:pt x="548438" y="1067749"/>
                    <a:pt x="509816" y="1081918"/>
                    <a:pt x="580017" y="1049853"/>
                  </a:cubicBezTo>
                  <a:cubicBezTo>
                    <a:pt x="650219" y="1017789"/>
                    <a:pt x="846899" y="871489"/>
                    <a:pt x="998755" y="813397"/>
                  </a:cubicBezTo>
                  <a:cubicBezTo>
                    <a:pt x="1150609" y="755308"/>
                    <a:pt x="1446228" y="697135"/>
                    <a:pt x="1491149" y="701311"/>
                  </a:cubicBezTo>
                  <a:cubicBezTo>
                    <a:pt x="1496764" y="701833"/>
                    <a:pt x="1500901" y="704307"/>
                    <a:pt x="1503751" y="708401"/>
                  </a:cubicBezTo>
                  <a:close/>
                </a:path>
              </a:pathLst>
            </a:custGeom>
            <a:solidFill>
              <a:schemeClr val="accent3">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6392C8FD-8885-FF84-5554-64E7B7CA86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516067" flipH="1">
              <a:off x="11571873" y="5176897"/>
              <a:ext cx="1284318" cy="1937410"/>
            </a:xfrm>
            <a:custGeom>
              <a:avLst/>
              <a:gdLst>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99666 w 1914334"/>
                <a:gd name="connsiteY28" fmla="*/ 437421 h 2986466"/>
                <a:gd name="connsiteX29" fmla="*/ 685894 w 1914334"/>
                <a:gd name="connsiteY29" fmla="*/ 678417 h 2986466"/>
                <a:gd name="connsiteX30" fmla="*/ 508792 w 1914334"/>
                <a:gd name="connsiteY30" fmla="*/ 1006120 h 2986466"/>
                <a:gd name="connsiteX31" fmla="*/ 511266 w 1914334"/>
                <a:gd name="connsiteY31" fmla="*/ 1050185 h 2986466"/>
                <a:gd name="connsiteX32" fmla="*/ 930004 w 1914334"/>
                <a:gd name="connsiteY32" fmla="*/ 813729 h 2986466"/>
                <a:gd name="connsiteX33" fmla="*/ 1422398 w 1914334"/>
                <a:gd name="connsiteY33" fmla="*/ 701643 h 2986466"/>
                <a:gd name="connsiteX34" fmla="*/ 1435000 w 1914334"/>
                <a:gd name="connsiteY34"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73669 w 1953003"/>
                <a:gd name="connsiteY0" fmla="*/ 708401 h 2986134"/>
                <a:gd name="connsiteX1" fmla="*/ 1411076 w 1953003"/>
                <a:gd name="connsiteY1" fmla="*/ 919813 h 2986134"/>
                <a:gd name="connsiteX2" fmla="*/ 1189873 w 1953003"/>
                <a:gd name="connsiteY2" fmla="*/ 1213129 h 2986134"/>
                <a:gd name="connsiteX3" fmla="*/ 908992 w 1953003"/>
                <a:gd name="connsiteY3" fmla="*/ 1450576 h 2986134"/>
                <a:gd name="connsiteX4" fmla="*/ 566731 w 1953003"/>
                <a:gd name="connsiteY4" fmla="*/ 1632245 h 2986134"/>
                <a:gd name="connsiteX5" fmla="*/ 737079 w 1953003"/>
                <a:gd name="connsiteY5" fmla="*/ 1653421 h 2986134"/>
                <a:gd name="connsiteX6" fmla="*/ 1274693 w 1953003"/>
                <a:gd name="connsiteY6" fmla="*/ 1655250 h 2986134"/>
                <a:gd name="connsiteX7" fmla="*/ 1674785 w 1953003"/>
                <a:gd name="connsiteY7" fmla="*/ 1749816 h 2986134"/>
                <a:gd name="connsiteX8" fmla="*/ 1932074 w 1953003"/>
                <a:gd name="connsiteY8" fmla="*/ 1866208 h 2986134"/>
                <a:gd name="connsiteX9" fmla="*/ 1905948 w 1953003"/>
                <a:gd name="connsiteY9" fmla="*/ 1943962 h 2986134"/>
                <a:gd name="connsiteX10" fmla="*/ 1652961 w 1953003"/>
                <a:gd name="connsiteY10" fmla="*/ 2106263 h 2986134"/>
                <a:gd name="connsiteX11" fmla="*/ 1252869 w 1953003"/>
                <a:gd name="connsiteY11" fmla="*/ 2208104 h 2986134"/>
                <a:gd name="connsiteX12" fmla="*/ 935554 w 1953003"/>
                <a:gd name="connsiteY12" fmla="*/ 2195250 h 2986134"/>
                <a:gd name="connsiteX13" fmla="*/ 578462 w 1953003"/>
                <a:gd name="connsiteY13" fmla="*/ 2089164 h 2986134"/>
                <a:gd name="connsiteX14" fmla="*/ 321668 w 1953003"/>
                <a:gd name="connsiteY14" fmla="*/ 1949541 h 2986134"/>
                <a:gd name="connsiteX15" fmla="*/ 291941 w 1953003"/>
                <a:gd name="connsiteY15" fmla="*/ 2002232 h 2986134"/>
                <a:gd name="connsiteX16" fmla="*/ 340903 w 1953003"/>
                <a:gd name="connsiteY16" fmla="*/ 2395326 h 2986134"/>
                <a:gd name="connsiteX17" fmla="*/ 426218 w 1953003"/>
                <a:gd name="connsiteY17" fmla="*/ 2772335 h 2986134"/>
                <a:gd name="connsiteX18" fmla="*/ 465002 w 1953003"/>
                <a:gd name="connsiteY18" fmla="*/ 2891702 h 2986134"/>
                <a:gd name="connsiteX19" fmla="*/ 246582 w 1953003"/>
                <a:gd name="connsiteY19" fmla="*/ 2986134 h 2986134"/>
                <a:gd name="connsiteX20" fmla="*/ 76777 w 1953003"/>
                <a:gd name="connsiteY20" fmla="*/ 2352917 h 2986134"/>
                <a:gd name="connsiteX21" fmla="*/ 131 w 1953003"/>
                <a:gd name="connsiteY21" fmla="*/ 1730652 h 2986134"/>
                <a:gd name="connsiteX22" fmla="*/ 105626 w 1953003"/>
                <a:gd name="connsiteY22" fmla="*/ 904785 h 2986134"/>
                <a:gd name="connsiteX23" fmla="*/ 278097 w 1953003"/>
                <a:gd name="connsiteY23" fmla="*/ 433148 h 2986134"/>
                <a:gd name="connsiteX24" fmla="*/ 443604 w 1953003"/>
                <a:gd name="connsiteY24" fmla="*/ 172515 h 2986134"/>
                <a:gd name="connsiteX25" fmla="*/ 612455 w 1953003"/>
                <a:gd name="connsiteY25" fmla="*/ 0 h 2986134"/>
                <a:gd name="connsiteX26" fmla="*/ 731677 w 1953003"/>
                <a:gd name="connsiteY26" fmla="*/ 332056 h 2986134"/>
                <a:gd name="connsiteX27" fmla="*/ 724563 w 1953003"/>
                <a:gd name="connsiteY27" fmla="*/ 678085 h 2986134"/>
                <a:gd name="connsiteX28" fmla="*/ 547461 w 1953003"/>
                <a:gd name="connsiteY28" fmla="*/ 1005788 h 2986134"/>
                <a:gd name="connsiteX29" fmla="*/ 549935 w 1953003"/>
                <a:gd name="connsiteY29" fmla="*/ 1049853 h 2986134"/>
                <a:gd name="connsiteX30" fmla="*/ 968673 w 1953003"/>
                <a:gd name="connsiteY30" fmla="*/ 813397 h 2986134"/>
                <a:gd name="connsiteX31" fmla="*/ 1461067 w 1953003"/>
                <a:gd name="connsiteY31" fmla="*/ 701311 h 2986134"/>
                <a:gd name="connsiteX32" fmla="*/ 1473669 w 1953003"/>
                <a:gd name="connsiteY32" fmla="*/ 708401 h 2986134"/>
                <a:gd name="connsiteX0" fmla="*/ 1473951 w 1953285"/>
                <a:gd name="connsiteY0" fmla="*/ 708401 h 2986134"/>
                <a:gd name="connsiteX1" fmla="*/ 1411358 w 1953285"/>
                <a:gd name="connsiteY1" fmla="*/ 919813 h 2986134"/>
                <a:gd name="connsiteX2" fmla="*/ 1190155 w 1953285"/>
                <a:gd name="connsiteY2" fmla="*/ 1213129 h 2986134"/>
                <a:gd name="connsiteX3" fmla="*/ 909274 w 1953285"/>
                <a:gd name="connsiteY3" fmla="*/ 1450576 h 2986134"/>
                <a:gd name="connsiteX4" fmla="*/ 567013 w 1953285"/>
                <a:gd name="connsiteY4" fmla="*/ 1632245 h 2986134"/>
                <a:gd name="connsiteX5" fmla="*/ 737361 w 1953285"/>
                <a:gd name="connsiteY5" fmla="*/ 1653421 h 2986134"/>
                <a:gd name="connsiteX6" fmla="*/ 1274975 w 1953285"/>
                <a:gd name="connsiteY6" fmla="*/ 1655250 h 2986134"/>
                <a:gd name="connsiteX7" fmla="*/ 1675067 w 1953285"/>
                <a:gd name="connsiteY7" fmla="*/ 1749816 h 2986134"/>
                <a:gd name="connsiteX8" fmla="*/ 1932356 w 1953285"/>
                <a:gd name="connsiteY8" fmla="*/ 1866208 h 2986134"/>
                <a:gd name="connsiteX9" fmla="*/ 1906230 w 1953285"/>
                <a:gd name="connsiteY9" fmla="*/ 1943962 h 2986134"/>
                <a:gd name="connsiteX10" fmla="*/ 1653243 w 1953285"/>
                <a:gd name="connsiteY10" fmla="*/ 2106263 h 2986134"/>
                <a:gd name="connsiteX11" fmla="*/ 1253151 w 1953285"/>
                <a:gd name="connsiteY11" fmla="*/ 2208104 h 2986134"/>
                <a:gd name="connsiteX12" fmla="*/ 935836 w 1953285"/>
                <a:gd name="connsiteY12" fmla="*/ 2195250 h 2986134"/>
                <a:gd name="connsiteX13" fmla="*/ 578744 w 1953285"/>
                <a:gd name="connsiteY13" fmla="*/ 2089164 h 2986134"/>
                <a:gd name="connsiteX14" fmla="*/ 321950 w 1953285"/>
                <a:gd name="connsiteY14" fmla="*/ 1949541 h 2986134"/>
                <a:gd name="connsiteX15" fmla="*/ 292223 w 1953285"/>
                <a:gd name="connsiteY15" fmla="*/ 2002232 h 2986134"/>
                <a:gd name="connsiteX16" fmla="*/ 341185 w 1953285"/>
                <a:gd name="connsiteY16" fmla="*/ 2395326 h 2986134"/>
                <a:gd name="connsiteX17" fmla="*/ 426500 w 1953285"/>
                <a:gd name="connsiteY17" fmla="*/ 2772335 h 2986134"/>
                <a:gd name="connsiteX18" fmla="*/ 465284 w 1953285"/>
                <a:gd name="connsiteY18" fmla="*/ 2891702 h 2986134"/>
                <a:gd name="connsiteX19" fmla="*/ 246864 w 1953285"/>
                <a:gd name="connsiteY19" fmla="*/ 2986134 h 2986134"/>
                <a:gd name="connsiteX20" fmla="*/ 48349 w 1953285"/>
                <a:gd name="connsiteY20" fmla="*/ 2358824 h 2986134"/>
                <a:gd name="connsiteX21" fmla="*/ 413 w 1953285"/>
                <a:gd name="connsiteY21" fmla="*/ 1730652 h 2986134"/>
                <a:gd name="connsiteX22" fmla="*/ 105908 w 1953285"/>
                <a:gd name="connsiteY22" fmla="*/ 904785 h 2986134"/>
                <a:gd name="connsiteX23" fmla="*/ 278379 w 1953285"/>
                <a:gd name="connsiteY23" fmla="*/ 433148 h 2986134"/>
                <a:gd name="connsiteX24" fmla="*/ 443886 w 1953285"/>
                <a:gd name="connsiteY24" fmla="*/ 172515 h 2986134"/>
                <a:gd name="connsiteX25" fmla="*/ 612737 w 1953285"/>
                <a:gd name="connsiteY25" fmla="*/ 0 h 2986134"/>
                <a:gd name="connsiteX26" fmla="*/ 731959 w 1953285"/>
                <a:gd name="connsiteY26" fmla="*/ 332056 h 2986134"/>
                <a:gd name="connsiteX27" fmla="*/ 724845 w 1953285"/>
                <a:gd name="connsiteY27" fmla="*/ 678085 h 2986134"/>
                <a:gd name="connsiteX28" fmla="*/ 547743 w 1953285"/>
                <a:gd name="connsiteY28" fmla="*/ 1005788 h 2986134"/>
                <a:gd name="connsiteX29" fmla="*/ 550217 w 1953285"/>
                <a:gd name="connsiteY29" fmla="*/ 1049853 h 2986134"/>
                <a:gd name="connsiteX30" fmla="*/ 968955 w 1953285"/>
                <a:gd name="connsiteY30" fmla="*/ 813397 h 2986134"/>
                <a:gd name="connsiteX31" fmla="*/ 1461349 w 1953285"/>
                <a:gd name="connsiteY31" fmla="*/ 701311 h 2986134"/>
                <a:gd name="connsiteX32" fmla="*/ 1473951 w 1953285"/>
                <a:gd name="connsiteY32" fmla="*/ 708401 h 2986134"/>
                <a:gd name="connsiteX0" fmla="*/ 1473856 w 1953190"/>
                <a:gd name="connsiteY0" fmla="*/ 708401 h 2991508"/>
                <a:gd name="connsiteX1" fmla="*/ 1411263 w 1953190"/>
                <a:gd name="connsiteY1" fmla="*/ 919813 h 2991508"/>
                <a:gd name="connsiteX2" fmla="*/ 1190060 w 1953190"/>
                <a:gd name="connsiteY2" fmla="*/ 1213129 h 2991508"/>
                <a:gd name="connsiteX3" fmla="*/ 909179 w 1953190"/>
                <a:gd name="connsiteY3" fmla="*/ 1450576 h 2991508"/>
                <a:gd name="connsiteX4" fmla="*/ 566918 w 1953190"/>
                <a:gd name="connsiteY4" fmla="*/ 1632245 h 2991508"/>
                <a:gd name="connsiteX5" fmla="*/ 737266 w 1953190"/>
                <a:gd name="connsiteY5" fmla="*/ 1653421 h 2991508"/>
                <a:gd name="connsiteX6" fmla="*/ 1274880 w 1953190"/>
                <a:gd name="connsiteY6" fmla="*/ 1655250 h 2991508"/>
                <a:gd name="connsiteX7" fmla="*/ 1674972 w 1953190"/>
                <a:gd name="connsiteY7" fmla="*/ 1749816 h 2991508"/>
                <a:gd name="connsiteX8" fmla="*/ 1932261 w 1953190"/>
                <a:gd name="connsiteY8" fmla="*/ 1866208 h 2991508"/>
                <a:gd name="connsiteX9" fmla="*/ 1906135 w 1953190"/>
                <a:gd name="connsiteY9" fmla="*/ 1943962 h 2991508"/>
                <a:gd name="connsiteX10" fmla="*/ 1653148 w 1953190"/>
                <a:gd name="connsiteY10" fmla="*/ 2106263 h 2991508"/>
                <a:gd name="connsiteX11" fmla="*/ 1253056 w 1953190"/>
                <a:gd name="connsiteY11" fmla="*/ 2208104 h 2991508"/>
                <a:gd name="connsiteX12" fmla="*/ 935741 w 1953190"/>
                <a:gd name="connsiteY12" fmla="*/ 2195250 h 2991508"/>
                <a:gd name="connsiteX13" fmla="*/ 578649 w 1953190"/>
                <a:gd name="connsiteY13" fmla="*/ 2089164 h 2991508"/>
                <a:gd name="connsiteX14" fmla="*/ 321855 w 1953190"/>
                <a:gd name="connsiteY14" fmla="*/ 1949541 h 2991508"/>
                <a:gd name="connsiteX15" fmla="*/ 292128 w 1953190"/>
                <a:gd name="connsiteY15" fmla="*/ 2002232 h 2991508"/>
                <a:gd name="connsiteX16" fmla="*/ 341090 w 1953190"/>
                <a:gd name="connsiteY16" fmla="*/ 2395326 h 2991508"/>
                <a:gd name="connsiteX17" fmla="*/ 426405 w 1953190"/>
                <a:gd name="connsiteY17" fmla="*/ 2772335 h 2991508"/>
                <a:gd name="connsiteX18" fmla="*/ 465189 w 1953190"/>
                <a:gd name="connsiteY18" fmla="*/ 2891702 h 2991508"/>
                <a:gd name="connsiteX19" fmla="*/ 220668 w 1953190"/>
                <a:gd name="connsiteY19" fmla="*/ 2991507 h 2991508"/>
                <a:gd name="connsiteX20" fmla="*/ 48254 w 1953190"/>
                <a:gd name="connsiteY20" fmla="*/ 2358824 h 2991508"/>
                <a:gd name="connsiteX21" fmla="*/ 318 w 1953190"/>
                <a:gd name="connsiteY21" fmla="*/ 1730652 h 2991508"/>
                <a:gd name="connsiteX22" fmla="*/ 105813 w 1953190"/>
                <a:gd name="connsiteY22" fmla="*/ 904785 h 2991508"/>
                <a:gd name="connsiteX23" fmla="*/ 278284 w 1953190"/>
                <a:gd name="connsiteY23" fmla="*/ 433148 h 2991508"/>
                <a:gd name="connsiteX24" fmla="*/ 443791 w 1953190"/>
                <a:gd name="connsiteY24" fmla="*/ 172515 h 2991508"/>
                <a:gd name="connsiteX25" fmla="*/ 612642 w 1953190"/>
                <a:gd name="connsiteY25" fmla="*/ 0 h 2991508"/>
                <a:gd name="connsiteX26" fmla="*/ 731864 w 1953190"/>
                <a:gd name="connsiteY26" fmla="*/ 332056 h 2991508"/>
                <a:gd name="connsiteX27" fmla="*/ 724750 w 1953190"/>
                <a:gd name="connsiteY27" fmla="*/ 678085 h 2991508"/>
                <a:gd name="connsiteX28" fmla="*/ 547648 w 1953190"/>
                <a:gd name="connsiteY28" fmla="*/ 1005788 h 2991508"/>
                <a:gd name="connsiteX29" fmla="*/ 550122 w 1953190"/>
                <a:gd name="connsiteY29" fmla="*/ 1049853 h 2991508"/>
                <a:gd name="connsiteX30" fmla="*/ 968860 w 1953190"/>
                <a:gd name="connsiteY30" fmla="*/ 813397 h 2991508"/>
                <a:gd name="connsiteX31" fmla="*/ 1461254 w 1953190"/>
                <a:gd name="connsiteY31" fmla="*/ 701311 h 2991508"/>
                <a:gd name="connsiteX32" fmla="*/ 1473856 w 1953190"/>
                <a:gd name="connsiteY32" fmla="*/ 708401 h 2991508"/>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35637 w 1983014"/>
                <a:gd name="connsiteY22" fmla="*/ 904785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750 w 1983084"/>
                <a:gd name="connsiteY0" fmla="*/ 708401 h 2991507"/>
                <a:gd name="connsiteX1" fmla="*/ 1441157 w 1983084"/>
                <a:gd name="connsiteY1" fmla="*/ 919813 h 2991507"/>
                <a:gd name="connsiteX2" fmla="*/ 1219954 w 1983084"/>
                <a:gd name="connsiteY2" fmla="*/ 1213129 h 2991507"/>
                <a:gd name="connsiteX3" fmla="*/ 939073 w 1983084"/>
                <a:gd name="connsiteY3" fmla="*/ 1450576 h 2991507"/>
                <a:gd name="connsiteX4" fmla="*/ 596812 w 1983084"/>
                <a:gd name="connsiteY4" fmla="*/ 1632245 h 2991507"/>
                <a:gd name="connsiteX5" fmla="*/ 767160 w 1983084"/>
                <a:gd name="connsiteY5" fmla="*/ 1653421 h 2991507"/>
                <a:gd name="connsiteX6" fmla="*/ 1304774 w 1983084"/>
                <a:gd name="connsiteY6" fmla="*/ 1655250 h 2991507"/>
                <a:gd name="connsiteX7" fmla="*/ 1704866 w 1983084"/>
                <a:gd name="connsiteY7" fmla="*/ 1749816 h 2991507"/>
                <a:gd name="connsiteX8" fmla="*/ 1962155 w 1983084"/>
                <a:gd name="connsiteY8" fmla="*/ 1866208 h 2991507"/>
                <a:gd name="connsiteX9" fmla="*/ 1936029 w 1983084"/>
                <a:gd name="connsiteY9" fmla="*/ 1943962 h 2991507"/>
                <a:gd name="connsiteX10" fmla="*/ 1683042 w 1983084"/>
                <a:gd name="connsiteY10" fmla="*/ 2106263 h 2991507"/>
                <a:gd name="connsiteX11" fmla="*/ 1282950 w 1983084"/>
                <a:gd name="connsiteY11" fmla="*/ 2208104 h 2991507"/>
                <a:gd name="connsiteX12" fmla="*/ 965635 w 1983084"/>
                <a:gd name="connsiteY12" fmla="*/ 2195250 h 2991507"/>
                <a:gd name="connsiteX13" fmla="*/ 608543 w 1983084"/>
                <a:gd name="connsiteY13" fmla="*/ 2089164 h 2991507"/>
                <a:gd name="connsiteX14" fmla="*/ 351749 w 1983084"/>
                <a:gd name="connsiteY14" fmla="*/ 1949541 h 2991507"/>
                <a:gd name="connsiteX15" fmla="*/ 342903 w 1983084"/>
                <a:gd name="connsiteY15" fmla="*/ 1997936 h 2991507"/>
                <a:gd name="connsiteX16" fmla="*/ 396859 w 1983084"/>
                <a:gd name="connsiteY16" fmla="*/ 2349194 h 2991507"/>
                <a:gd name="connsiteX17" fmla="*/ 489005 w 1983084"/>
                <a:gd name="connsiteY17" fmla="*/ 2732957 h 2991507"/>
                <a:gd name="connsiteX18" fmla="*/ 553043 w 1983084"/>
                <a:gd name="connsiteY18" fmla="*/ 2882494 h 2991507"/>
                <a:gd name="connsiteX19" fmla="*/ 250562 w 1983084"/>
                <a:gd name="connsiteY19" fmla="*/ 2991507 h 2991507"/>
                <a:gd name="connsiteX20" fmla="*/ 63305 w 1983084"/>
                <a:gd name="connsiteY20" fmla="*/ 2363639 h 2991507"/>
                <a:gd name="connsiteX21" fmla="*/ 199 w 1983084"/>
                <a:gd name="connsiteY21" fmla="*/ 1690577 h 2991507"/>
                <a:gd name="connsiteX22" fmla="*/ 120046 w 1983084"/>
                <a:gd name="connsiteY22" fmla="*/ 908009 h 2991507"/>
                <a:gd name="connsiteX23" fmla="*/ 308178 w 1983084"/>
                <a:gd name="connsiteY23" fmla="*/ 433148 h 2991507"/>
                <a:gd name="connsiteX24" fmla="*/ 473685 w 1983084"/>
                <a:gd name="connsiteY24" fmla="*/ 172515 h 2991507"/>
                <a:gd name="connsiteX25" fmla="*/ 642536 w 1983084"/>
                <a:gd name="connsiteY25" fmla="*/ 0 h 2991507"/>
                <a:gd name="connsiteX26" fmla="*/ 761758 w 1983084"/>
                <a:gd name="connsiteY26" fmla="*/ 332056 h 2991507"/>
                <a:gd name="connsiteX27" fmla="*/ 754644 w 1983084"/>
                <a:gd name="connsiteY27" fmla="*/ 678085 h 2991507"/>
                <a:gd name="connsiteX28" fmla="*/ 577542 w 1983084"/>
                <a:gd name="connsiteY28" fmla="*/ 1005788 h 2991507"/>
                <a:gd name="connsiteX29" fmla="*/ 580016 w 1983084"/>
                <a:gd name="connsiteY29" fmla="*/ 1049853 h 2991507"/>
                <a:gd name="connsiteX30" fmla="*/ 998754 w 1983084"/>
                <a:gd name="connsiteY30" fmla="*/ 813397 h 2991507"/>
                <a:gd name="connsiteX31" fmla="*/ 1491148 w 1983084"/>
                <a:gd name="connsiteY31" fmla="*/ 701311 h 2991507"/>
                <a:gd name="connsiteX32" fmla="*/ 1503750 w 1983084"/>
                <a:gd name="connsiteY32" fmla="*/ 708401 h 2991507"/>
                <a:gd name="connsiteX0" fmla="*/ 1503751 w 1983085"/>
                <a:gd name="connsiteY0" fmla="*/ 708401 h 2991507"/>
                <a:gd name="connsiteX1" fmla="*/ 1441158 w 1983085"/>
                <a:gd name="connsiteY1" fmla="*/ 919813 h 2991507"/>
                <a:gd name="connsiteX2" fmla="*/ 1219955 w 1983085"/>
                <a:gd name="connsiteY2" fmla="*/ 1213129 h 2991507"/>
                <a:gd name="connsiteX3" fmla="*/ 939074 w 1983085"/>
                <a:gd name="connsiteY3" fmla="*/ 1450576 h 2991507"/>
                <a:gd name="connsiteX4" fmla="*/ 596813 w 1983085"/>
                <a:gd name="connsiteY4" fmla="*/ 1632245 h 2991507"/>
                <a:gd name="connsiteX5" fmla="*/ 767161 w 1983085"/>
                <a:gd name="connsiteY5" fmla="*/ 1653421 h 2991507"/>
                <a:gd name="connsiteX6" fmla="*/ 1304775 w 1983085"/>
                <a:gd name="connsiteY6" fmla="*/ 1655250 h 2991507"/>
                <a:gd name="connsiteX7" fmla="*/ 1704867 w 1983085"/>
                <a:gd name="connsiteY7" fmla="*/ 1749816 h 2991507"/>
                <a:gd name="connsiteX8" fmla="*/ 1962156 w 1983085"/>
                <a:gd name="connsiteY8" fmla="*/ 1866208 h 2991507"/>
                <a:gd name="connsiteX9" fmla="*/ 1936030 w 1983085"/>
                <a:gd name="connsiteY9" fmla="*/ 1943962 h 2991507"/>
                <a:gd name="connsiteX10" fmla="*/ 1683043 w 1983085"/>
                <a:gd name="connsiteY10" fmla="*/ 2106263 h 2991507"/>
                <a:gd name="connsiteX11" fmla="*/ 1282951 w 1983085"/>
                <a:gd name="connsiteY11" fmla="*/ 2208104 h 2991507"/>
                <a:gd name="connsiteX12" fmla="*/ 965636 w 1983085"/>
                <a:gd name="connsiteY12" fmla="*/ 2195250 h 2991507"/>
                <a:gd name="connsiteX13" fmla="*/ 608544 w 1983085"/>
                <a:gd name="connsiteY13" fmla="*/ 2089164 h 2991507"/>
                <a:gd name="connsiteX14" fmla="*/ 351750 w 1983085"/>
                <a:gd name="connsiteY14" fmla="*/ 1949541 h 2991507"/>
                <a:gd name="connsiteX15" fmla="*/ 342904 w 1983085"/>
                <a:gd name="connsiteY15" fmla="*/ 1997936 h 2991507"/>
                <a:gd name="connsiteX16" fmla="*/ 396860 w 1983085"/>
                <a:gd name="connsiteY16" fmla="*/ 2349194 h 2991507"/>
                <a:gd name="connsiteX17" fmla="*/ 509109 w 1983085"/>
                <a:gd name="connsiteY17" fmla="*/ 2762247 h 2991507"/>
                <a:gd name="connsiteX18" fmla="*/ 553044 w 1983085"/>
                <a:gd name="connsiteY18" fmla="*/ 2882494 h 2991507"/>
                <a:gd name="connsiteX19" fmla="*/ 250563 w 1983085"/>
                <a:gd name="connsiteY19" fmla="*/ 2991507 h 2991507"/>
                <a:gd name="connsiteX20" fmla="*/ 63306 w 1983085"/>
                <a:gd name="connsiteY20" fmla="*/ 2363639 h 2991507"/>
                <a:gd name="connsiteX21" fmla="*/ 200 w 1983085"/>
                <a:gd name="connsiteY21" fmla="*/ 1690577 h 2991507"/>
                <a:gd name="connsiteX22" fmla="*/ 120047 w 1983085"/>
                <a:gd name="connsiteY22" fmla="*/ 908009 h 2991507"/>
                <a:gd name="connsiteX23" fmla="*/ 308179 w 1983085"/>
                <a:gd name="connsiteY23" fmla="*/ 433148 h 2991507"/>
                <a:gd name="connsiteX24" fmla="*/ 473686 w 1983085"/>
                <a:gd name="connsiteY24" fmla="*/ 172515 h 2991507"/>
                <a:gd name="connsiteX25" fmla="*/ 642537 w 1983085"/>
                <a:gd name="connsiteY25" fmla="*/ 0 h 2991507"/>
                <a:gd name="connsiteX26" fmla="*/ 761759 w 1983085"/>
                <a:gd name="connsiteY26" fmla="*/ 332056 h 2991507"/>
                <a:gd name="connsiteX27" fmla="*/ 754645 w 1983085"/>
                <a:gd name="connsiteY27" fmla="*/ 678085 h 2991507"/>
                <a:gd name="connsiteX28" fmla="*/ 577543 w 1983085"/>
                <a:gd name="connsiteY28" fmla="*/ 1005788 h 2991507"/>
                <a:gd name="connsiteX29" fmla="*/ 580017 w 1983085"/>
                <a:gd name="connsiteY29" fmla="*/ 1049853 h 2991507"/>
                <a:gd name="connsiteX30" fmla="*/ 998755 w 1983085"/>
                <a:gd name="connsiteY30" fmla="*/ 813397 h 2991507"/>
                <a:gd name="connsiteX31" fmla="*/ 1491149 w 1983085"/>
                <a:gd name="connsiteY31" fmla="*/ 701311 h 2991507"/>
                <a:gd name="connsiteX32" fmla="*/ 1503751 w 1983085"/>
                <a:gd name="connsiteY32" fmla="*/ 708401 h 2991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983085" h="2991507">
                  <a:moveTo>
                    <a:pt x="1503751" y="708401"/>
                  </a:moveTo>
                  <a:cubicBezTo>
                    <a:pt x="1523712" y="737061"/>
                    <a:pt x="1480707" y="845173"/>
                    <a:pt x="1441158" y="919813"/>
                  </a:cubicBezTo>
                  <a:cubicBezTo>
                    <a:pt x="1395959" y="1005116"/>
                    <a:pt x="1303636" y="1124669"/>
                    <a:pt x="1219955" y="1213129"/>
                  </a:cubicBezTo>
                  <a:cubicBezTo>
                    <a:pt x="1136275" y="1301590"/>
                    <a:pt x="1042931" y="1380723"/>
                    <a:pt x="939074" y="1450576"/>
                  </a:cubicBezTo>
                  <a:cubicBezTo>
                    <a:pt x="835217" y="1520429"/>
                    <a:pt x="606345" y="1620692"/>
                    <a:pt x="596813" y="1632245"/>
                  </a:cubicBezTo>
                  <a:cubicBezTo>
                    <a:pt x="587281" y="1643798"/>
                    <a:pt x="649167" y="1649587"/>
                    <a:pt x="767161" y="1653421"/>
                  </a:cubicBezTo>
                  <a:cubicBezTo>
                    <a:pt x="885155" y="1657255"/>
                    <a:pt x="1148491" y="1639184"/>
                    <a:pt x="1304775" y="1655250"/>
                  </a:cubicBezTo>
                  <a:cubicBezTo>
                    <a:pt x="1461059" y="1671316"/>
                    <a:pt x="1595303" y="1714658"/>
                    <a:pt x="1704867" y="1749816"/>
                  </a:cubicBezTo>
                  <a:cubicBezTo>
                    <a:pt x="1814430" y="1784976"/>
                    <a:pt x="1923629" y="1833850"/>
                    <a:pt x="1962156" y="1866208"/>
                  </a:cubicBezTo>
                  <a:cubicBezTo>
                    <a:pt x="2000683" y="1898565"/>
                    <a:pt x="1982548" y="1903952"/>
                    <a:pt x="1936030" y="1943962"/>
                  </a:cubicBezTo>
                  <a:cubicBezTo>
                    <a:pt x="1889511" y="1983971"/>
                    <a:pt x="1791890" y="2062239"/>
                    <a:pt x="1683043" y="2106263"/>
                  </a:cubicBezTo>
                  <a:cubicBezTo>
                    <a:pt x="1574197" y="2150286"/>
                    <a:pt x="1402519" y="2193274"/>
                    <a:pt x="1282951" y="2208104"/>
                  </a:cubicBezTo>
                  <a:cubicBezTo>
                    <a:pt x="1163382" y="2222935"/>
                    <a:pt x="1078036" y="2215074"/>
                    <a:pt x="965636" y="2195250"/>
                  </a:cubicBezTo>
                  <a:cubicBezTo>
                    <a:pt x="853235" y="2175427"/>
                    <a:pt x="710858" y="2130115"/>
                    <a:pt x="608544" y="2089164"/>
                  </a:cubicBezTo>
                  <a:cubicBezTo>
                    <a:pt x="506230" y="2048213"/>
                    <a:pt x="368968" y="1961518"/>
                    <a:pt x="351750" y="1949541"/>
                  </a:cubicBezTo>
                  <a:cubicBezTo>
                    <a:pt x="334532" y="1937564"/>
                    <a:pt x="335386" y="1931327"/>
                    <a:pt x="342904" y="1997936"/>
                  </a:cubicBezTo>
                  <a:cubicBezTo>
                    <a:pt x="350422" y="2064545"/>
                    <a:pt x="369159" y="2221809"/>
                    <a:pt x="396860" y="2349194"/>
                  </a:cubicBezTo>
                  <a:cubicBezTo>
                    <a:pt x="424561" y="2476579"/>
                    <a:pt x="467735" y="2639985"/>
                    <a:pt x="509109" y="2762247"/>
                  </a:cubicBezTo>
                  <a:lnTo>
                    <a:pt x="553044" y="2882494"/>
                  </a:lnTo>
                  <a:cubicBezTo>
                    <a:pt x="473777" y="2939687"/>
                    <a:pt x="326860" y="2968014"/>
                    <a:pt x="250563" y="2991507"/>
                  </a:cubicBezTo>
                  <a:cubicBezTo>
                    <a:pt x="170949" y="2783480"/>
                    <a:pt x="105033" y="2580461"/>
                    <a:pt x="63306" y="2363639"/>
                  </a:cubicBezTo>
                  <a:cubicBezTo>
                    <a:pt x="21579" y="2146817"/>
                    <a:pt x="-2461" y="1929490"/>
                    <a:pt x="200" y="1690577"/>
                  </a:cubicBezTo>
                  <a:cubicBezTo>
                    <a:pt x="2859" y="1451663"/>
                    <a:pt x="68717" y="1117581"/>
                    <a:pt x="120047" y="908009"/>
                  </a:cubicBezTo>
                  <a:cubicBezTo>
                    <a:pt x="171377" y="698438"/>
                    <a:pt x="249239" y="555730"/>
                    <a:pt x="308179" y="433148"/>
                  </a:cubicBezTo>
                  <a:cubicBezTo>
                    <a:pt x="367119" y="310566"/>
                    <a:pt x="414822" y="245163"/>
                    <a:pt x="473686" y="172515"/>
                  </a:cubicBezTo>
                  <a:cubicBezTo>
                    <a:pt x="525192" y="108949"/>
                    <a:pt x="595112" y="17610"/>
                    <a:pt x="642537" y="0"/>
                  </a:cubicBezTo>
                  <a:cubicBezTo>
                    <a:pt x="709556" y="115352"/>
                    <a:pt x="737990" y="210065"/>
                    <a:pt x="761759" y="332056"/>
                  </a:cubicBezTo>
                  <a:cubicBezTo>
                    <a:pt x="780973" y="477891"/>
                    <a:pt x="781276" y="547748"/>
                    <a:pt x="754645" y="678085"/>
                  </a:cubicBezTo>
                  <a:cubicBezTo>
                    <a:pt x="727497" y="810951"/>
                    <a:pt x="606647" y="943826"/>
                    <a:pt x="577543" y="1005788"/>
                  </a:cubicBezTo>
                  <a:cubicBezTo>
                    <a:pt x="548438" y="1067749"/>
                    <a:pt x="509816" y="1081918"/>
                    <a:pt x="580017" y="1049853"/>
                  </a:cubicBezTo>
                  <a:cubicBezTo>
                    <a:pt x="650219" y="1017789"/>
                    <a:pt x="846899" y="871489"/>
                    <a:pt x="998755" y="813397"/>
                  </a:cubicBezTo>
                  <a:cubicBezTo>
                    <a:pt x="1150609" y="755308"/>
                    <a:pt x="1446228" y="697135"/>
                    <a:pt x="1491149" y="701311"/>
                  </a:cubicBezTo>
                  <a:cubicBezTo>
                    <a:pt x="1496764" y="701833"/>
                    <a:pt x="1500901" y="704307"/>
                    <a:pt x="1503751" y="708401"/>
                  </a:cubicBezTo>
                  <a:close/>
                </a:path>
              </a:pathLst>
            </a:custGeom>
            <a:solidFill>
              <a:schemeClr val="accent4">
                <a:lumMod val="40000"/>
                <a:lumOff val="60000"/>
                <a:alpha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6" name="Freeform: Shape 15">
            <a:extLst>
              <a:ext uri="{FF2B5EF4-FFF2-40B4-BE49-F238E27FC236}">
                <a16:creationId xmlns:a16="http://schemas.microsoft.com/office/drawing/2014/main" id="{19E9BDDB-EF4A-B813-8CFD-D3946F339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735102">
            <a:off x="11096058" y="3990944"/>
            <a:ext cx="1614456" cy="429493"/>
          </a:xfrm>
          <a:custGeom>
            <a:avLst/>
            <a:gdLst>
              <a:gd name="connsiteX0" fmla="*/ 0 w 1614456"/>
              <a:gd name="connsiteY0" fmla="*/ 233076 h 429493"/>
              <a:gd name="connsiteX1" fmla="*/ 569664 w 1614456"/>
              <a:gd name="connsiteY1" fmla="*/ 0 h 429493"/>
              <a:gd name="connsiteX2" fmla="*/ 596278 w 1614456"/>
              <a:gd name="connsiteY2" fmla="*/ 6094 h 429493"/>
              <a:gd name="connsiteX3" fmla="*/ 1614456 w 1614456"/>
              <a:gd name="connsiteY3" fmla="*/ 248091 h 429493"/>
              <a:gd name="connsiteX4" fmla="*/ 1568315 w 1614456"/>
              <a:gd name="connsiteY4" fmla="*/ 429321 h 429493"/>
              <a:gd name="connsiteX5" fmla="*/ 483047 w 1614456"/>
              <a:gd name="connsiteY5" fmla="*/ 298906 h 429493"/>
              <a:gd name="connsiteX6" fmla="*/ 123310 w 1614456"/>
              <a:gd name="connsiteY6" fmla="*/ 250486 h 429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14456" h="429493">
                <a:moveTo>
                  <a:pt x="0" y="233076"/>
                </a:moveTo>
                <a:lnTo>
                  <a:pt x="569664" y="0"/>
                </a:lnTo>
                <a:lnTo>
                  <a:pt x="596278" y="6094"/>
                </a:lnTo>
                <a:cubicBezTo>
                  <a:pt x="1057638" y="111306"/>
                  <a:pt x="1579983" y="228791"/>
                  <a:pt x="1614456" y="248091"/>
                </a:cubicBezTo>
                <a:cubicBezTo>
                  <a:pt x="1609756" y="287567"/>
                  <a:pt x="1584661" y="435225"/>
                  <a:pt x="1568315" y="429321"/>
                </a:cubicBezTo>
                <a:cubicBezTo>
                  <a:pt x="1529762" y="431108"/>
                  <a:pt x="711697" y="365581"/>
                  <a:pt x="483047" y="298906"/>
                </a:cubicBezTo>
                <a:cubicBezTo>
                  <a:pt x="352306" y="279085"/>
                  <a:pt x="230642" y="264484"/>
                  <a:pt x="123310" y="250486"/>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Slide Number Placeholder 3">
            <a:extLst>
              <a:ext uri="{FF2B5EF4-FFF2-40B4-BE49-F238E27FC236}">
                <a16:creationId xmlns:a16="http://schemas.microsoft.com/office/drawing/2014/main" id="{EF499F9D-7C48-0E91-F082-E2506BAD4F3C}"/>
              </a:ext>
            </a:extLst>
          </p:cNvPr>
          <p:cNvSpPr>
            <a:spLocks noGrp="1"/>
          </p:cNvSpPr>
          <p:nvPr>
            <p:ph type="sldNum" sz="quarter" idx="12"/>
          </p:nvPr>
        </p:nvSpPr>
        <p:spPr/>
        <p:txBody>
          <a:bodyPr/>
          <a:lstStyle/>
          <a:p>
            <a:fld id="{35470E4D-CFB8-FE4B-A9A4-B32541D0D757}" type="slidenum">
              <a:rPr lang="en-US" smtClean="0"/>
              <a:t>27</a:t>
            </a:fld>
            <a:endParaRPr lang="en-US" dirty="0"/>
          </a:p>
        </p:txBody>
      </p:sp>
      <p:sp>
        <p:nvSpPr>
          <p:cNvPr id="5" name="Footer Placeholder 4">
            <a:extLst>
              <a:ext uri="{FF2B5EF4-FFF2-40B4-BE49-F238E27FC236}">
                <a16:creationId xmlns:a16="http://schemas.microsoft.com/office/drawing/2014/main" id="{AEC7AA56-4A34-835E-D3BE-22BA48847168}"/>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22480423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2F090-5EDA-10D7-4148-52A46E10F9B4}"/>
              </a:ext>
            </a:extLst>
          </p:cNvPr>
          <p:cNvSpPr>
            <a:spLocks noGrp="1"/>
          </p:cNvSpPr>
          <p:nvPr>
            <p:ph type="title"/>
          </p:nvPr>
        </p:nvSpPr>
        <p:spPr>
          <a:xfrm>
            <a:off x="692536" y="646316"/>
            <a:ext cx="10542298" cy="1698264"/>
          </a:xfrm>
        </p:spPr>
        <p:txBody>
          <a:bodyPr>
            <a:normAutofit fontScale="90000"/>
          </a:bodyPr>
          <a:lstStyle/>
          <a:p>
            <a:r>
              <a:rPr lang="en-GB" sz="3600" b="1" dirty="0">
                <a:effectLst/>
                <a:latin typeface="Arial" panose="020B0604020202020204" pitchFamily="34" charset="0"/>
              </a:rPr>
              <a:t>2. Cydweithio </a:t>
            </a:r>
            <a:r>
              <a:rPr lang="en-GB" sz="3600" b="1" dirty="0">
                <a:latin typeface="Arial" panose="020B0604020202020204" pitchFamily="34" charset="0"/>
              </a:rPr>
              <a:t>ag unigolion </a:t>
            </a:r>
            <a:r>
              <a:rPr lang="en-GB" sz="3600" b="1" dirty="0">
                <a:effectLst/>
                <a:latin typeface="Arial" panose="020B0604020202020204" pitchFamily="34" charset="0"/>
              </a:rPr>
              <a:t>sydd angen gofal a chymorth, eu gofalwyr a gweithwyr proffesiynol eraill</a:t>
            </a:r>
            <a:br>
              <a:rPr lang="en-GB" sz="1050" dirty="0"/>
            </a:br>
            <a:br>
              <a:rPr lang="en-GB" sz="1800" b="1" dirty="0">
                <a:effectLst/>
                <a:latin typeface="Arial" panose="020B0604020202020204" pitchFamily="34" charset="0"/>
              </a:rPr>
            </a:br>
            <a:br>
              <a:rPr lang="en-GB" dirty="0">
                <a:effectLst/>
              </a:rPr>
            </a:br>
            <a:endParaRPr lang="en-US" dirty="0"/>
          </a:p>
        </p:txBody>
      </p:sp>
      <p:sp>
        <p:nvSpPr>
          <p:cNvPr id="3" name="Text Placeholder 2">
            <a:extLst>
              <a:ext uri="{FF2B5EF4-FFF2-40B4-BE49-F238E27FC236}">
                <a16:creationId xmlns:a16="http://schemas.microsoft.com/office/drawing/2014/main" id="{4BF8C13B-0392-BB0A-5B19-22C18B5AF60B}"/>
              </a:ext>
            </a:extLst>
          </p:cNvPr>
          <p:cNvSpPr>
            <a:spLocks noGrp="1"/>
          </p:cNvSpPr>
          <p:nvPr>
            <p:ph type="body" idx="1"/>
          </p:nvPr>
        </p:nvSpPr>
        <p:spPr>
          <a:xfrm>
            <a:off x="692536" y="1510191"/>
            <a:ext cx="5157787" cy="823912"/>
          </a:xfrm>
        </p:spPr>
        <p:txBody>
          <a:bodyPr>
            <a:normAutofit/>
          </a:bodyPr>
          <a:lstStyle/>
          <a:p>
            <a:r>
              <a:rPr lang="en-GB" sz="2800" b="1" dirty="0">
                <a:effectLst/>
                <a:latin typeface="ArialMT"/>
              </a:rPr>
              <a:t>Canlyniad Dysgu</a:t>
            </a:r>
          </a:p>
          <a:p>
            <a:endParaRPr lang="en-US" dirty="0"/>
          </a:p>
        </p:txBody>
      </p:sp>
      <p:sp>
        <p:nvSpPr>
          <p:cNvPr id="4" name="Content Placeholder 3">
            <a:extLst>
              <a:ext uri="{FF2B5EF4-FFF2-40B4-BE49-F238E27FC236}">
                <a16:creationId xmlns:a16="http://schemas.microsoft.com/office/drawing/2014/main" id="{4C44DE92-7A5F-CBCD-F4C7-1C72EE362CA2}"/>
              </a:ext>
            </a:extLst>
          </p:cNvPr>
          <p:cNvSpPr>
            <a:spLocks noGrp="1"/>
          </p:cNvSpPr>
          <p:nvPr>
            <p:ph sz="half" idx="2"/>
          </p:nvPr>
        </p:nvSpPr>
        <p:spPr>
          <a:xfrm>
            <a:off x="761734" y="1922147"/>
            <a:ext cx="9678631" cy="4297940"/>
          </a:xfrm>
        </p:spPr>
        <p:txBody>
          <a:bodyPr>
            <a:normAutofit/>
          </a:bodyPr>
          <a:lstStyle/>
          <a:p>
            <a:pPr marL="0" indent="0">
              <a:buNone/>
            </a:pPr>
            <a:r>
              <a:rPr lang="en-GB" sz="3400" dirty="0">
                <a:effectLst/>
                <a:latin typeface="ArialMT"/>
              </a:rPr>
              <a:t>2.3. </a:t>
            </a:r>
            <a:r>
              <a:rPr lang="en-GB" sz="3400" dirty="0" err="1">
                <a:effectLst/>
                <a:latin typeface="ArialMT"/>
              </a:rPr>
              <a:t>Adfyfyrio’n</a:t>
            </a:r>
            <a:r>
              <a:rPr lang="en-GB" sz="3400" dirty="0">
                <a:effectLst/>
                <a:latin typeface="ArialMT"/>
              </a:rPr>
              <a:t> feirniadol ar waith cydweithredol ei hun</a:t>
            </a:r>
            <a:endParaRPr lang="en-GB" sz="3400" dirty="0">
              <a:effectLst/>
            </a:endParaRPr>
          </a:p>
          <a:p>
            <a:pPr marL="0" indent="0">
              <a:buNone/>
            </a:pPr>
            <a:r>
              <a:rPr lang="en-GB" sz="3400" dirty="0">
                <a:effectLst/>
                <a:latin typeface="ArialMT"/>
              </a:rPr>
              <a:t>3.2. </a:t>
            </a:r>
            <a:r>
              <a:rPr lang="en-GB" sz="3400" dirty="0" err="1">
                <a:latin typeface="ArialMT"/>
              </a:rPr>
              <a:t>R</a:t>
            </a:r>
            <a:r>
              <a:rPr lang="en-GB" sz="3400" dirty="0" err="1">
                <a:effectLst/>
                <a:latin typeface="ArialMT"/>
              </a:rPr>
              <a:t>heoli</a:t>
            </a:r>
            <a:r>
              <a:rPr lang="en-GB" sz="3400" dirty="0">
                <a:effectLst/>
                <a:latin typeface="ArialMT"/>
              </a:rPr>
              <a:t> eich rôl fel gweithiwr cymdeithasol mewn sefyllfaoedd </a:t>
            </a:r>
            <a:r>
              <a:rPr lang="en-GB" sz="3400" dirty="0" err="1">
                <a:effectLst/>
                <a:latin typeface="ArialMT"/>
              </a:rPr>
              <a:t>gynyddol</a:t>
            </a:r>
            <a:r>
              <a:rPr lang="en-GB" sz="3400" dirty="0">
                <a:effectLst/>
                <a:latin typeface="ArialMT"/>
              </a:rPr>
              <a:t> </a:t>
            </a:r>
            <a:r>
              <a:rPr lang="en-GB" sz="3400" dirty="0" err="1">
                <a:effectLst/>
                <a:latin typeface="ArialMT"/>
              </a:rPr>
              <a:t>gymhleth</a:t>
            </a:r>
            <a:r>
              <a:rPr lang="en-GB" sz="3400" dirty="0">
                <a:effectLst/>
                <a:latin typeface="ArialMT"/>
              </a:rPr>
              <a:t>.</a:t>
            </a:r>
          </a:p>
          <a:p>
            <a:pPr marL="0" indent="0">
              <a:buNone/>
            </a:pPr>
            <a:endParaRPr lang="en-GB" sz="3400" dirty="0">
              <a:latin typeface="ArialMT"/>
            </a:endParaRPr>
          </a:p>
          <a:p>
            <a:pPr marL="0" lvl="0" indent="0" eaLnBrk="0" fontAlgn="base" hangingPunct="0">
              <a:lnSpc>
                <a:spcPct val="100000"/>
              </a:lnSpc>
              <a:spcBef>
                <a:spcPct val="0"/>
              </a:spcBef>
              <a:spcAft>
                <a:spcPct val="0"/>
              </a:spcAft>
              <a:buNone/>
            </a:pPr>
            <a:r>
              <a:rPr lang="en-US" altLang="en-US" dirty="0">
                <a:solidFill>
                  <a:srgbClr val="1F1F1F"/>
                </a:solidFill>
                <a:latin typeface="Helvetica Neue" panose="02000503000000020004" pitchFamily="2" charset="0"/>
              </a:rPr>
              <a:t>Mae </a:t>
            </a:r>
            <a:r>
              <a:rPr lang="en-US" altLang="en-US" dirty="0" err="1">
                <a:solidFill>
                  <a:srgbClr val="1F1F1F"/>
                </a:solidFill>
                <a:latin typeface="Helvetica Neue" panose="02000503000000020004" pitchFamily="2" charset="0"/>
              </a:rPr>
              <a:t>rhagor</a:t>
            </a:r>
            <a:r>
              <a:rPr lang="en-US" altLang="en-US" dirty="0">
                <a:solidFill>
                  <a:srgbClr val="1F1F1F"/>
                </a:solidFill>
                <a:latin typeface="Helvetica Neue" panose="02000503000000020004" pitchFamily="2" charset="0"/>
              </a:rPr>
              <a:t> o </a:t>
            </a:r>
            <a:r>
              <a:rPr lang="en-US" altLang="en-US" dirty="0" err="1">
                <a:solidFill>
                  <a:srgbClr val="1F1F1F"/>
                </a:solidFill>
                <a:latin typeface="Helvetica Neue" panose="02000503000000020004" pitchFamily="2" charset="0"/>
              </a:rPr>
              <a:t>fanylion</a:t>
            </a:r>
            <a:r>
              <a:rPr lang="en-US" altLang="en-US" dirty="0">
                <a:solidFill>
                  <a:srgbClr val="1F1F1F"/>
                </a:solidFill>
                <a:latin typeface="Helvetica Neue" panose="02000503000000020004" pitchFamily="2" charset="0"/>
              </a:rPr>
              <a:t> am y </a:t>
            </a:r>
            <a:r>
              <a:rPr lang="en-US" altLang="en-US" dirty="0" err="1">
                <a:solidFill>
                  <a:srgbClr val="1F1F1F"/>
                </a:solidFill>
                <a:latin typeface="Helvetica Neue" panose="02000503000000020004" pitchFamily="2" charset="0"/>
              </a:rPr>
              <a:t>meini</a:t>
            </a:r>
            <a:r>
              <a:rPr lang="en-US" altLang="en-US" dirty="0">
                <a:solidFill>
                  <a:srgbClr val="1F1F1F"/>
                </a:solidFill>
                <a:latin typeface="Helvetica Neue" panose="02000503000000020004" pitchFamily="2" charset="0"/>
              </a:rPr>
              <a:t> </a:t>
            </a:r>
            <a:r>
              <a:rPr lang="en-US" altLang="en-US" dirty="0" err="1">
                <a:solidFill>
                  <a:srgbClr val="1F1F1F"/>
                </a:solidFill>
                <a:latin typeface="Helvetica Neue" panose="02000503000000020004" pitchFamily="2" charset="0"/>
              </a:rPr>
              <a:t>prawf</a:t>
            </a:r>
            <a:r>
              <a:rPr lang="en-US" altLang="en-US" dirty="0">
                <a:solidFill>
                  <a:srgbClr val="1F1F1F"/>
                </a:solidFill>
                <a:latin typeface="Helvetica Neue" panose="02000503000000020004" pitchFamily="2" charset="0"/>
              </a:rPr>
              <a:t> </a:t>
            </a:r>
            <a:r>
              <a:rPr lang="en-US" altLang="en-US" dirty="0" err="1">
                <a:solidFill>
                  <a:srgbClr val="1F1F1F"/>
                </a:solidFill>
                <a:latin typeface="Helvetica Neue" panose="02000503000000020004" pitchFamily="2" charset="0"/>
              </a:rPr>
              <a:t>Asesu</a:t>
            </a:r>
            <a:r>
              <a:rPr lang="en-US" altLang="en-US" dirty="0">
                <a:solidFill>
                  <a:srgbClr val="1F1F1F"/>
                </a:solidFill>
                <a:latin typeface="Helvetica Neue" panose="02000503000000020004" pitchFamily="2" charset="0"/>
              </a:rPr>
              <a:t> </a:t>
            </a:r>
            <a:r>
              <a:rPr lang="en-US" altLang="en-US" dirty="0" err="1">
                <a:solidFill>
                  <a:srgbClr val="1F1F1F"/>
                </a:solidFill>
                <a:latin typeface="Helvetica Neue" panose="02000503000000020004" pitchFamily="2" charset="0"/>
              </a:rPr>
              <a:t>i’w</a:t>
            </a:r>
            <a:r>
              <a:rPr lang="en-US" altLang="en-US" dirty="0">
                <a:solidFill>
                  <a:srgbClr val="1F1F1F"/>
                </a:solidFill>
                <a:latin typeface="Helvetica Neue" panose="02000503000000020004" pitchFamily="2" charset="0"/>
              </a:rPr>
              <a:t> </a:t>
            </a:r>
          </a:p>
          <a:p>
            <a:pPr marL="0" lvl="0" indent="0" eaLnBrk="0" fontAlgn="base" hangingPunct="0">
              <a:lnSpc>
                <a:spcPct val="100000"/>
              </a:lnSpc>
              <a:spcBef>
                <a:spcPct val="0"/>
              </a:spcBef>
              <a:spcAft>
                <a:spcPct val="0"/>
              </a:spcAft>
              <a:buNone/>
            </a:pPr>
            <a:r>
              <a:rPr lang="en-US" altLang="en-US" dirty="0" err="1">
                <a:solidFill>
                  <a:srgbClr val="1F1F1F"/>
                </a:solidFill>
                <a:latin typeface="Helvetica Neue" panose="02000503000000020004" pitchFamily="2" charset="0"/>
              </a:rPr>
              <a:t>gweld</a:t>
            </a:r>
            <a:r>
              <a:rPr lang="en-US" altLang="en-US" dirty="0">
                <a:solidFill>
                  <a:srgbClr val="1F1F1F"/>
                </a:solidFill>
                <a:latin typeface="Helvetica Neue" panose="02000503000000020004" pitchFamily="2" charset="0"/>
              </a:rPr>
              <a:t> </a:t>
            </a:r>
            <a:r>
              <a:rPr lang="en-US" altLang="en-US" dirty="0" err="1">
                <a:solidFill>
                  <a:srgbClr val="1F1F1F"/>
                </a:solidFill>
                <a:latin typeface="Helvetica Neue" panose="02000503000000020004" pitchFamily="2" charset="0"/>
              </a:rPr>
              <a:t>yn</a:t>
            </a:r>
            <a:r>
              <a:rPr lang="en-US" altLang="en-US" dirty="0">
                <a:solidFill>
                  <a:srgbClr val="1F1F1F"/>
                </a:solidFill>
                <a:latin typeface="Helvetica Neue" panose="02000503000000020004" pitchFamily="2" charset="0"/>
              </a:rPr>
              <a:t> </a:t>
            </a:r>
            <a:r>
              <a:rPr lang="en-US" altLang="en-US" dirty="0" err="1">
                <a:solidFill>
                  <a:srgbClr val="1F1F1F"/>
                </a:solidFill>
                <a:latin typeface="Helvetica Neue" panose="02000503000000020004" pitchFamily="2" charset="0"/>
              </a:rPr>
              <a:t>atodiad</a:t>
            </a:r>
            <a:r>
              <a:rPr lang="en-US" altLang="en-US" dirty="0">
                <a:solidFill>
                  <a:srgbClr val="1F1F1F"/>
                </a:solidFill>
                <a:latin typeface="Helvetica Neue" panose="02000503000000020004" pitchFamily="2" charset="0"/>
              </a:rPr>
              <a:t> 4 y </a:t>
            </a:r>
            <a:r>
              <a:rPr lang="en-US" altLang="en-US" dirty="0" err="1">
                <a:solidFill>
                  <a:srgbClr val="1F1F1F"/>
                </a:solidFill>
                <a:latin typeface="Helvetica Neue" panose="02000503000000020004" pitchFamily="2" charset="0"/>
              </a:rPr>
              <a:t>llawlyfr</a:t>
            </a:r>
            <a:r>
              <a:rPr lang="en-US" altLang="en-US" sz="2100" dirty="0">
                <a:solidFill>
                  <a:srgbClr val="1F1F1F"/>
                </a:solidFill>
                <a:latin typeface="Helvetica Neue" panose="02000503000000020004" pitchFamily="2" charset="0"/>
              </a:rPr>
              <a:t>.</a:t>
            </a:r>
            <a:endParaRPr lang="en-US" altLang="en-US" sz="1800" dirty="0">
              <a:latin typeface="Arial" panose="020B0604020202020204" pitchFamily="34" charset="0"/>
            </a:endParaRPr>
          </a:p>
          <a:p>
            <a:pPr marL="0" indent="0">
              <a:buNone/>
            </a:pPr>
            <a:endParaRPr lang="en-US" dirty="0"/>
          </a:p>
        </p:txBody>
      </p:sp>
      <p:sp>
        <p:nvSpPr>
          <p:cNvPr id="7" name="Slide Number Placeholder 6">
            <a:extLst>
              <a:ext uri="{FF2B5EF4-FFF2-40B4-BE49-F238E27FC236}">
                <a16:creationId xmlns:a16="http://schemas.microsoft.com/office/drawing/2014/main" id="{1AC653E8-C043-64B8-1027-9060C40D400B}"/>
              </a:ext>
            </a:extLst>
          </p:cNvPr>
          <p:cNvSpPr>
            <a:spLocks noGrp="1"/>
          </p:cNvSpPr>
          <p:nvPr>
            <p:ph type="sldNum" sz="quarter" idx="12"/>
          </p:nvPr>
        </p:nvSpPr>
        <p:spPr/>
        <p:txBody>
          <a:bodyPr/>
          <a:lstStyle/>
          <a:p>
            <a:fld id="{35470E4D-CFB8-FE4B-A9A4-B32541D0D757}" type="slidenum">
              <a:rPr lang="en-US" smtClean="0"/>
              <a:t>28</a:t>
            </a:fld>
            <a:endParaRPr lang="en-US" dirty="0"/>
          </a:p>
        </p:txBody>
      </p:sp>
      <p:sp>
        <p:nvSpPr>
          <p:cNvPr id="8" name="Footer Placeholder 7">
            <a:extLst>
              <a:ext uri="{FF2B5EF4-FFF2-40B4-BE49-F238E27FC236}">
                <a16:creationId xmlns:a16="http://schemas.microsoft.com/office/drawing/2014/main" id="{5D22A290-6D94-7061-6B85-DB1BE4D0A479}"/>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41078267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D6A73B9A-9FC2-D9BB-7579-4D2AB49DCB8E}"/>
              </a:ext>
            </a:extLst>
          </p:cNvPr>
          <p:cNvSpPr>
            <a:spLocks noGrp="1"/>
          </p:cNvSpPr>
          <p:nvPr>
            <p:ph type="title"/>
          </p:nvPr>
        </p:nvSpPr>
        <p:spPr/>
        <p:txBody>
          <a:bodyPr/>
          <a:lstStyle/>
          <a:p>
            <a:r>
              <a:rPr lang="en-GB" b="1" dirty="0" err="1">
                <a:latin typeface="ArialMT"/>
              </a:rPr>
              <a:t>Meini</a:t>
            </a:r>
            <a:r>
              <a:rPr lang="en-GB" b="1" dirty="0">
                <a:latin typeface="ArialMT"/>
              </a:rPr>
              <a:t> </a:t>
            </a:r>
            <a:r>
              <a:rPr lang="en-GB" b="1" dirty="0" err="1">
                <a:latin typeface="ArialMT"/>
              </a:rPr>
              <a:t>Prawf</a:t>
            </a:r>
            <a:r>
              <a:rPr lang="en-GB" b="1" dirty="0">
                <a:latin typeface="ArialMT"/>
              </a:rPr>
              <a:t> </a:t>
            </a:r>
            <a:r>
              <a:rPr lang="en-GB" b="1" dirty="0" err="1">
                <a:latin typeface="ArialMT"/>
              </a:rPr>
              <a:t>Asesu</a:t>
            </a:r>
            <a:br>
              <a:rPr lang="en-GB" b="1" dirty="0">
                <a:latin typeface="ArialMT"/>
              </a:rPr>
            </a:br>
            <a:endParaRPr lang="en-US" dirty="0"/>
          </a:p>
        </p:txBody>
      </p:sp>
      <p:sp>
        <p:nvSpPr>
          <p:cNvPr id="10" name="Content Placeholder 9">
            <a:extLst>
              <a:ext uri="{FF2B5EF4-FFF2-40B4-BE49-F238E27FC236}">
                <a16:creationId xmlns:a16="http://schemas.microsoft.com/office/drawing/2014/main" id="{45BC9EC2-6667-5238-2F7C-B2D4615F9D5F}"/>
              </a:ext>
            </a:extLst>
          </p:cNvPr>
          <p:cNvSpPr>
            <a:spLocks noGrp="1"/>
          </p:cNvSpPr>
          <p:nvPr>
            <p:ph idx="1"/>
          </p:nvPr>
        </p:nvSpPr>
        <p:spPr>
          <a:xfrm>
            <a:off x="838200" y="1261641"/>
            <a:ext cx="10515600" cy="4915322"/>
          </a:xfrm>
        </p:spPr>
        <p:txBody>
          <a:bodyPr>
            <a:normAutofit fontScale="92500" lnSpcReduction="10000"/>
          </a:bodyPr>
          <a:lstStyle/>
          <a:p>
            <a:pPr marL="0" indent="0">
              <a:buNone/>
            </a:pPr>
            <a:r>
              <a:rPr lang="en-GB" dirty="0">
                <a:latin typeface="ArialMT"/>
              </a:rPr>
              <a:t>Gall y </a:t>
            </a:r>
            <a:r>
              <a:rPr lang="en-GB" dirty="0" err="1">
                <a:latin typeface="ArialMT"/>
              </a:rPr>
              <a:t>dysgwr</a:t>
            </a:r>
            <a:r>
              <a:rPr lang="en-GB" dirty="0">
                <a:latin typeface="ArialMT"/>
              </a:rPr>
              <a:t>: </a:t>
            </a:r>
          </a:p>
          <a:p>
            <a:pPr marL="0" indent="0">
              <a:buNone/>
            </a:pPr>
            <a:r>
              <a:rPr lang="en-GB" dirty="0">
                <a:solidFill>
                  <a:srgbClr val="000000"/>
                </a:solidFill>
                <a:latin typeface="Arial" panose="020B0604020202020204" pitchFamily="34" charset="0"/>
              </a:rPr>
              <a:t>2.3.1 - </a:t>
            </a:r>
            <a:r>
              <a:rPr lang="en-GB" dirty="0" err="1">
                <a:solidFill>
                  <a:srgbClr val="000000"/>
                </a:solidFill>
                <a:latin typeface="ArialMT"/>
              </a:rPr>
              <a:t>Adf</a:t>
            </a:r>
            <a:r>
              <a:rPr lang="en-GB" dirty="0" err="1">
                <a:latin typeface="ArialMT"/>
              </a:rPr>
              <a:t>yfyrio'n</a:t>
            </a:r>
            <a:r>
              <a:rPr lang="en-GB" dirty="0">
                <a:latin typeface="ArialMT"/>
              </a:rPr>
              <a:t> </a:t>
            </a:r>
            <a:r>
              <a:rPr lang="en-GB" dirty="0" err="1">
                <a:latin typeface="ArialMT"/>
              </a:rPr>
              <a:t>feirniadol</a:t>
            </a:r>
            <a:r>
              <a:rPr lang="en-GB" dirty="0">
                <a:latin typeface="ArialMT"/>
              </a:rPr>
              <a:t> </a:t>
            </a:r>
            <a:r>
              <a:rPr lang="en-GB" dirty="0" err="1">
                <a:latin typeface="ArialMT"/>
              </a:rPr>
              <a:t>ar</a:t>
            </a:r>
            <a:r>
              <a:rPr lang="en-GB" dirty="0">
                <a:latin typeface="ArialMT"/>
              </a:rPr>
              <a:t> </a:t>
            </a:r>
            <a:r>
              <a:rPr lang="en-GB" dirty="0" err="1">
                <a:latin typeface="ArialMT"/>
              </a:rPr>
              <a:t>ei</a:t>
            </a:r>
            <a:r>
              <a:rPr lang="en-GB" dirty="0">
                <a:latin typeface="ArialMT"/>
              </a:rPr>
              <a:t> </a:t>
            </a:r>
            <a:r>
              <a:rPr lang="en-GB" dirty="0" err="1">
                <a:latin typeface="ArialMT"/>
              </a:rPr>
              <a:t>berfformiad</a:t>
            </a:r>
            <a:r>
              <a:rPr lang="en-GB" dirty="0">
                <a:latin typeface="ArialMT"/>
              </a:rPr>
              <a:t> </a:t>
            </a:r>
            <a:r>
              <a:rPr lang="en-GB" dirty="0" err="1">
                <a:latin typeface="ArialMT"/>
              </a:rPr>
              <a:t>ei</a:t>
            </a:r>
            <a:r>
              <a:rPr lang="en-GB" dirty="0">
                <a:latin typeface="ArialMT"/>
              </a:rPr>
              <a:t> </a:t>
            </a:r>
            <a:r>
              <a:rPr lang="en-GB" dirty="0" err="1">
                <a:latin typeface="ArialMT"/>
              </a:rPr>
              <a:t>hun</a:t>
            </a:r>
            <a:r>
              <a:rPr lang="en-GB" dirty="0">
                <a:latin typeface="ArialMT"/>
              </a:rPr>
              <a:t> </a:t>
            </a:r>
            <a:r>
              <a:rPr lang="en-GB" dirty="0" err="1">
                <a:latin typeface="ArialMT"/>
              </a:rPr>
              <a:t>wrth</a:t>
            </a:r>
            <a:r>
              <a:rPr lang="en-GB" dirty="0">
                <a:latin typeface="ArialMT"/>
              </a:rPr>
              <a:t> </a:t>
            </a:r>
            <a:r>
              <a:rPr lang="en-GB" dirty="0" err="1">
                <a:latin typeface="ArialMT"/>
              </a:rPr>
              <a:t>gydweithio</a:t>
            </a:r>
            <a:r>
              <a:rPr lang="en-GB" dirty="0">
                <a:latin typeface="ArialMT"/>
              </a:rPr>
              <a:t>, </a:t>
            </a:r>
            <a:r>
              <a:rPr lang="en-GB" dirty="0" err="1">
                <a:latin typeface="ArialMT"/>
              </a:rPr>
              <a:t>gan</a:t>
            </a:r>
            <a:r>
              <a:rPr lang="en-GB" dirty="0">
                <a:latin typeface="ArialMT"/>
              </a:rPr>
              <a:t> nodi </a:t>
            </a:r>
            <a:r>
              <a:rPr lang="en-GB" dirty="0" err="1">
                <a:latin typeface="ArialMT"/>
              </a:rPr>
              <a:t>arfer</a:t>
            </a:r>
            <a:r>
              <a:rPr lang="en-GB" dirty="0">
                <a:latin typeface="ArialMT"/>
              </a:rPr>
              <a:t> da ac </a:t>
            </a:r>
            <a:r>
              <a:rPr lang="en-GB" dirty="0" err="1">
                <a:latin typeface="ArialMT"/>
              </a:rPr>
              <a:t>agweddau</a:t>
            </a:r>
            <a:r>
              <a:rPr lang="en-GB" dirty="0">
                <a:latin typeface="ArialMT"/>
              </a:rPr>
              <a:t>  </a:t>
            </a:r>
            <a:r>
              <a:rPr lang="en-GB" dirty="0" err="1">
                <a:latin typeface="ArialMT"/>
              </a:rPr>
              <a:t>i'w</a:t>
            </a:r>
            <a:r>
              <a:rPr lang="en-GB" dirty="0">
                <a:latin typeface="ArialMT"/>
              </a:rPr>
              <a:t> </a:t>
            </a:r>
            <a:r>
              <a:rPr lang="en-GB" dirty="0" err="1">
                <a:latin typeface="ArialMT"/>
              </a:rPr>
              <a:t>datblygu</a:t>
            </a:r>
            <a:r>
              <a:rPr lang="en-GB" dirty="0">
                <a:latin typeface="ArialMT"/>
              </a:rPr>
              <a:t>, </a:t>
            </a:r>
            <a:r>
              <a:rPr lang="en-GB" dirty="0" err="1">
                <a:latin typeface="ArialMT"/>
              </a:rPr>
              <a:t>wrth</a:t>
            </a:r>
            <a:r>
              <a:rPr lang="en-GB" dirty="0">
                <a:latin typeface="ArialMT"/>
              </a:rPr>
              <a:t> </a:t>
            </a:r>
            <a:r>
              <a:rPr lang="en-GB" dirty="0" err="1">
                <a:latin typeface="ArialMT"/>
              </a:rPr>
              <a:t>gydweithio</a:t>
            </a:r>
            <a:r>
              <a:rPr lang="en-GB" dirty="0">
                <a:latin typeface="ArialMT"/>
              </a:rPr>
              <a:t> </a:t>
            </a:r>
            <a:r>
              <a:rPr lang="en-GB" dirty="0" err="1">
                <a:latin typeface="ArialMT"/>
              </a:rPr>
              <a:t>gyda</a:t>
            </a:r>
            <a:r>
              <a:rPr lang="en-GB" dirty="0">
                <a:latin typeface="ArialMT"/>
              </a:rPr>
              <a:t>: </a:t>
            </a:r>
            <a:r>
              <a:rPr lang="en-GB" dirty="0" err="1">
                <a:latin typeface="ArialMT"/>
              </a:rPr>
              <a:t>phobl</a:t>
            </a:r>
            <a:r>
              <a:rPr lang="en-GB" dirty="0">
                <a:latin typeface="ArialMT"/>
              </a:rPr>
              <a:t> ag </a:t>
            </a:r>
            <a:r>
              <a:rPr lang="en-GB" dirty="0" err="1">
                <a:latin typeface="ArialMT"/>
              </a:rPr>
              <a:t>anghenion</a:t>
            </a:r>
            <a:r>
              <a:rPr lang="en-GB" dirty="0">
                <a:latin typeface="ArialMT"/>
              </a:rPr>
              <a:t> </a:t>
            </a:r>
            <a:r>
              <a:rPr lang="en-GB" dirty="0" err="1">
                <a:latin typeface="ArialMT"/>
              </a:rPr>
              <a:t>gofal</a:t>
            </a:r>
            <a:r>
              <a:rPr lang="en-GB" dirty="0">
                <a:latin typeface="ArialMT"/>
              </a:rPr>
              <a:t> a </a:t>
            </a:r>
            <a:r>
              <a:rPr lang="en-GB" dirty="0" err="1">
                <a:latin typeface="ArialMT"/>
              </a:rPr>
              <a:t>chymorth</a:t>
            </a:r>
            <a:r>
              <a:rPr lang="en-GB" dirty="0">
                <a:latin typeface="ArialMT"/>
              </a:rPr>
              <a:t>, </a:t>
            </a:r>
            <a:r>
              <a:rPr lang="en-GB" dirty="0" err="1">
                <a:latin typeface="ArialMT"/>
              </a:rPr>
              <a:t>gofalwyr</a:t>
            </a:r>
            <a:r>
              <a:rPr lang="en-GB" dirty="0">
                <a:latin typeface="ArialMT"/>
              </a:rPr>
              <a:t>, </a:t>
            </a:r>
            <a:r>
              <a:rPr lang="en-GB" dirty="0" err="1">
                <a:latin typeface="ArialMT"/>
              </a:rPr>
              <a:t>eiriolwyr</a:t>
            </a:r>
            <a:r>
              <a:rPr lang="en-GB" dirty="0">
                <a:latin typeface="ArialMT"/>
              </a:rPr>
              <a:t>, </a:t>
            </a:r>
            <a:r>
              <a:rPr lang="en-GB" dirty="0" err="1">
                <a:latin typeface="ArialMT"/>
              </a:rPr>
              <a:t>cydweithwyr</a:t>
            </a:r>
            <a:r>
              <a:rPr lang="en-GB" dirty="0">
                <a:latin typeface="ArialMT"/>
              </a:rPr>
              <a:t> a </a:t>
            </a:r>
            <a:r>
              <a:rPr lang="en-GB" dirty="0" err="1">
                <a:latin typeface="ArialMT"/>
              </a:rPr>
              <a:t>gweithwyr</a:t>
            </a:r>
            <a:r>
              <a:rPr lang="en-GB" dirty="0">
                <a:latin typeface="ArialMT"/>
              </a:rPr>
              <a:t> </a:t>
            </a:r>
            <a:r>
              <a:rPr lang="en-GB" dirty="0" err="1">
                <a:latin typeface="ArialMT"/>
              </a:rPr>
              <a:t>proffesiynol</a:t>
            </a:r>
            <a:r>
              <a:rPr lang="en-GB" dirty="0">
                <a:latin typeface="ArialMT"/>
              </a:rPr>
              <a:t> </a:t>
            </a:r>
            <a:r>
              <a:rPr lang="en-GB" dirty="0" err="1">
                <a:latin typeface="ArialMT"/>
              </a:rPr>
              <a:t>eraill</a:t>
            </a:r>
            <a:r>
              <a:rPr lang="en-GB" dirty="0">
                <a:latin typeface="ArialMT"/>
              </a:rPr>
              <a:t>.</a:t>
            </a:r>
          </a:p>
          <a:p>
            <a:pPr marL="0" indent="0">
              <a:buNone/>
            </a:pPr>
            <a:r>
              <a:rPr lang="en-GB" dirty="0">
                <a:solidFill>
                  <a:srgbClr val="000000"/>
                </a:solidFill>
                <a:latin typeface="Arial" panose="020B0604020202020204" pitchFamily="34" charset="0"/>
              </a:rPr>
              <a:t>3.2.8. - </a:t>
            </a:r>
            <a:r>
              <a:rPr lang="en-GB" dirty="0" err="1">
                <a:latin typeface="ArialMT"/>
              </a:rPr>
              <a:t>Ddefnyddio</a:t>
            </a:r>
            <a:r>
              <a:rPr lang="en-GB" dirty="0">
                <a:latin typeface="ArialMT"/>
              </a:rPr>
              <a:t> </a:t>
            </a:r>
            <a:r>
              <a:rPr lang="en-GB" dirty="0" err="1">
                <a:latin typeface="ArialMT"/>
              </a:rPr>
              <a:t>goruchwyliaeth</a:t>
            </a:r>
            <a:r>
              <a:rPr lang="en-GB" dirty="0">
                <a:latin typeface="ArialMT"/>
              </a:rPr>
              <a:t> a </a:t>
            </a:r>
            <a:r>
              <a:rPr lang="en-GB" dirty="0" err="1">
                <a:latin typeface="ArialMT"/>
              </a:rPr>
              <a:t>mentora</a:t>
            </a:r>
            <a:r>
              <a:rPr lang="en-GB" dirty="0">
                <a:latin typeface="ArialMT"/>
              </a:rPr>
              <a:t> </a:t>
            </a:r>
            <a:r>
              <a:rPr lang="en-GB" dirty="0" err="1">
                <a:latin typeface="ArialMT"/>
              </a:rPr>
              <a:t>i</a:t>
            </a:r>
            <a:r>
              <a:rPr lang="en-GB" dirty="0">
                <a:latin typeface="ArialMT"/>
              </a:rPr>
              <a:t> </a:t>
            </a:r>
            <a:r>
              <a:rPr lang="en-GB" dirty="0" err="1">
                <a:latin typeface="ArialMT"/>
              </a:rPr>
              <a:t>ystyried</a:t>
            </a:r>
            <a:r>
              <a:rPr lang="en-GB" dirty="0">
                <a:latin typeface="ArialMT"/>
              </a:rPr>
              <a:t> a </a:t>
            </a:r>
            <a:r>
              <a:rPr lang="en-GB" dirty="0" err="1">
                <a:latin typeface="ArialMT"/>
              </a:rPr>
              <a:t>rheoli</a:t>
            </a:r>
            <a:r>
              <a:rPr lang="en-GB" dirty="0">
                <a:latin typeface="ArialMT"/>
              </a:rPr>
              <a:t> </a:t>
            </a:r>
            <a:r>
              <a:rPr lang="en-GB" dirty="0" err="1">
                <a:latin typeface="ArialMT"/>
              </a:rPr>
              <a:t>ymyriadau</a:t>
            </a:r>
            <a:r>
              <a:rPr lang="en-GB" dirty="0">
                <a:latin typeface="ArialMT"/>
              </a:rPr>
              <a:t> a barn </a:t>
            </a:r>
            <a:r>
              <a:rPr lang="en-GB" dirty="0" err="1">
                <a:latin typeface="ArialMT"/>
              </a:rPr>
              <a:t>broffesiynol</a:t>
            </a:r>
            <a:r>
              <a:rPr lang="en-GB" dirty="0">
                <a:latin typeface="ArialMT"/>
              </a:rPr>
              <a:t> </a:t>
            </a:r>
            <a:r>
              <a:rPr lang="en-GB" dirty="0" err="1">
                <a:latin typeface="ArialMT"/>
              </a:rPr>
              <a:t>mewn</a:t>
            </a:r>
            <a:r>
              <a:rPr lang="en-GB" dirty="0">
                <a:latin typeface="ArialMT"/>
              </a:rPr>
              <a:t> </a:t>
            </a:r>
            <a:r>
              <a:rPr lang="en-GB" dirty="0" err="1">
                <a:latin typeface="ArialMT"/>
              </a:rPr>
              <a:t>sefyllfaoedd</a:t>
            </a:r>
            <a:r>
              <a:rPr lang="en-GB" dirty="0">
                <a:latin typeface="ArialMT"/>
              </a:rPr>
              <a:t> </a:t>
            </a:r>
            <a:r>
              <a:rPr lang="en-GB" dirty="0" err="1">
                <a:latin typeface="ArialMT"/>
              </a:rPr>
              <a:t>cymhleth</a:t>
            </a:r>
            <a:endParaRPr lang="en-GB" dirty="0">
              <a:latin typeface="ArialMT"/>
            </a:endParaRPr>
          </a:p>
          <a:p>
            <a:pPr marL="0" indent="0">
              <a:buNone/>
            </a:pPr>
            <a:r>
              <a:rPr lang="en-GB" dirty="0">
                <a:solidFill>
                  <a:srgbClr val="000000"/>
                </a:solidFill>
                <a:latin typeface="Arial" panose="020B0604020202020204" pitchFamily="34" charset="0"/>
              </a:rPr>
              <a:t>3.2.9. - </a:t>
            </a:r>
            <a:r>
              <a:rPr lang="en-GB" dirty="0" err="1">
                <a:solidFill>
                  <a:srgbClr val="000000"/>
                </a:solidFill>
                <a:latin typeface="Arial" panose="020B0604020202020204" pitchFamily="34" charset="0"/>
              </a:rPr>
              <a:t>Adfyfyrio'n</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feirniadol</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ar</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berfformiad</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ei</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hun</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mewn</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sefyllfaoedd</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cymhleth</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i</a:t>
            </a:r>
            <a:r>
              <a:rPr lang="en-GB" dirty="0">
                <a:solidFill>
                  <a:srgbClr val="000000"/>
                </a:solidFill>
                <a:latin typeface="Arial" panose="020B0604020202020204" pitchFamily="34" charset="0"/>
              </a:rPr>
              <a:t>:</a:t>
            </a:r>
          </a:p>
          <a:p>
            <a:pPr marL="0" indent="0">
              <a:buNone/>
            </a:pPr>
            <a:r>
              <a:rPr lang="en-GB" dirty="0">
                <a:solidFill>
                  <a:srgbClr val="000000"/>
                </a:solidFill>
                <a:latin typeface="Arial" panose="020B0604020202020204" pitchFamily="34" charset="0"/>
              </a:rPr>
              <a:t>• Nodi </a:t>
            </a:r>
            <a:r>
              <a:rPr lang="en-GB" dirty="0" err="1">
                <a:solidFill>
                  <a:srgbClr val="000000"/>
                </a:solidFill>
                <a:latin typeface="Arial" panose="020B0604020202020204" pitchFamily="34" charset="0"/>
              </a:rPr>
              <a:t>arferion</a:t>
            </a:r>
            <a:r>
              <a:rPr lang="en-GB" dirty="0">
                <a:solidFill>
                  <a:srgbClr val="000000"/>
                </a:solidFill>
                <a:latin typeface="Arial" panose="020B0604020202020204" pitchFamily="34" charset="0"/>
              </a:rPr>
              <a:t> da</a:t>
            </a:r>
          </a:p>
          <a:p>
            <a:pPr marL="0" indent="0">
              <a:buNone/>
            </a:pPr>
            <a:r>
              <a:rPr lang="en-GB" dirty="0">
                <a:solidFill>
                  <a:srgbClr val="000000"/>
                </a:solidFill>
                <a:latin typeface="Arial" panose="020B0604020202020204" pitchFamily="34" charset="0"/>
              </a:rPr>
              <a:t>• Nodi </a:t>
            </a:r>
            <a:r>
              <a:rPr lang="en-GB" dirty="0" err="1">
                <a:solidFill>
                  <a:srgbClr val="000000"/>
                </a:solidFill>
                <a:latin typeface="Arial" panose="020B0604020202020204" pitchFamily="34" charset="0"/>
              </a:rPr>
              <a:t>agweddau</a:t>
            </a:r>
            <a:r>
              <a:rPr lang="en-GB" dirty="0">
                <a:solidFill>
                  <a:srgbClr val="000000"/>
                </a:solidFill>
                <a:latin typeface="Arial" panose="020B0604020202020204" pitchFamily="34" charset="0"/>
              </a:rPr>
              <a:t> o </a:t>
            </a:r>
            <a:r>
              <a:rPr lang="en-GB" dirty="0" err="1">
                <a:solidFill>
                  <a:srgbClr val="000000"/>
                </a:solidFill>
                <a:latin typeface="Arial" panose="020B0604020202020204" pitchFamily="34" charset="0"/>
              </a:rPr>
              <a:t>ymarfer</a:t>
            </a:r>
            <a:r>
              <a:rPr lang="en-GB" dirty="0">
                <a:solidFill>
                  <a:srgbClr val="000000"/>
                </a:solidFill>
                <a:latin typeface="Arial" panose="020B0604020202020204" pitchFamily="34" charset="0"/>
              </a:rPr>
              <a:t> y </a:t>
            </a:r>
            <a:r>
              <a:rPr lang="en-GB" dirty="0" err="1">
                <a:solidFill>
                  <a:srgbClr val="000000"/>
                </a:solidFill>
                <a:latin typeface="Arial" panose="020B0604020202020204" pitchFamily="34" charset="0"/>
              </a:rPr>
              <a:t>mae</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angen</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eu</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datblygu</a:t>
            </a:r>
            <a:endParaRPr lang="en-GB" dirty="0">
              <a:solidFill>
                <a:srgbClr val="000000"/>
              </a:solidFill>
              <a:latin typeface="Arial" panose="020B0604020202020204" pitchFamily="34" charset="0"/>
            </a:endParaRPr>
          </a:p>
          <a:p>
            <a:pPr marL="0" indent="0">
              <a:buNone/>
            </a:pP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Ddatblygu</a:t>
            </a:r>
            <a:r>
              <a:rPr lang="en-GB" dirty="0">
                <a:solidFill>
                  <a:srgbClr val="000000"/>
                </a:solidFill>
                <a:latin typeface="Arial" panose="020B0604020202020204" pitchFamily="34" charset="0"/>
              </a:rPr>
              <a:t> a </a:t>
            </a:r>
            <a:r>
              <a:rPr lang="en-GB" dirty="0" err="1">
                <a:solidFill>
                  <a:srgbClr val="000000"/>
                </a:solidFill>
                <a:latin typeface="Arial" panose="020B0604020202020204" pitchFamily="34" charset="0"/>
              </a:rPr>
              <a:t>chryfhau</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gwytnwch</a:t>
            </a:r>
            <a:r>
              <a:rPr lang="en-GB" dirty="0">
                <a:solidFill>
                  <a:srgbClr val="000000"/>
                </a:solidFill>
                <a:latin typeface="Arial" panose="020B0604020202020204" pitchFamily="34" charset="0"/>
              </a:rPr>
              <a:t> </a:t>
            </a:r>
            <a:r>
              <a:rPr lang="en-GB" dirty="0" err="1">
                <a:solidFill>
                  <a:srgbClr val="000000"/>
                </a:solidFill>
                <a:latin typeface="Arial" panose="020B0604020202020204" pitchFamily="34" charset="0"/>
              </a:rPr>
              <a:t>personol</a:t>
            </a:r>
            <a:endParaRPr lang="en-US" dirty="0"/>
          </a:p>
          <a:p>
            <a:pPr marL="0" indent="0">
              <a:buNone/>
            </a:pPr>
            <a:endParaRPr lang="en-US" dirty="0"/>
          </a:p>
        </p:txBody>
      </p:sp>
      <p:sp>
        <p:nvSpPr>
          <p:cNvPr id="7" name="Footer Placeholder 6">
            <a:extLst>
              <a:ext uri="{FF2B5EF4-FFF2-40B4-BE49-F238E27FC236}">
                <a16:creationId xmlns:a16="http://schemas.microsoft.com/office/drawing/2014/main" id="{8E0794F8-232B-F6AA-3D1E-8F7B3DEBB6FA}"/>
              </a:ext>
            </a:extLst>
          </p:cNvPr>
          <p:cNvSpPr>
            <a:spLocks noGrp="1"/>
          </p:cNvSpPr>
          <p:nvPr>
            <p:ph type="ftr" sz="quarter" idx="11"/>
          </p:nvPr>
        </p:nvSpPr>
        <p:spPr/>
        <p:txBody>
          <a:bodyPr/>
          <a:lstStyle/>
          <a:p>
            <a:r>
              <a:rPr lang="en-US"/>
              <a:t>PORTH AGORED Consolidation of Social Work Practice</a:t>
            </a:r>
            <a:endParaRPr lang="en-US" dirty="0"/>
          </a:p>
        </p:txBody>
      </p:sp>
      <p:sp>
        <p:nvSpPr>
          <p:cNvPr id="8" name="Slide Number Placeholder 7">
            <a:extLst>
              <a:ext uri="{FF2B5EF4-FFF2-40B4-BE49-F238E27FC236}">
                <a16:creationId xmlns:a16="http://schemas.microsoft.com/office/drawing/2014/main" id="{53F99C80-CD90-BF5F-97D7-8781710F7FE5}"/>
              </a:ext>
            </a:extLst>
          </p:cNvPr>
          <p:cNvSpPr>
            <a:spLocks noGrp="1"/>
          </p:cNvSpPr>
          <p:nvPr>
            <p:ph type="sldNum" sz="quarter" idx="12"/>
          </p:nvPr>
        </p:nvSpPr>
        <p:spPr/>
        <p:txBody>
          <a:bodyPr/>
          <a:lstStyle/>
          <a:p>
            <a:fld id="{35470E4D-CFB8-FE4B-A9A4-B32541D0D757}" type="slidenum">
              <a:rPr lang="en-US" smtClean="0"/>
              <a:t>29</a:t>
            </a:fld>
            <a:endParaRPr lang="en-US" dirty="0"/>
          </a:p>
        </p:txBody>
      </p:sp>
    </p:spTree>
    <p:extLst>
      <p:ext uri="{BB962C8B-B14F-4D97-AF65-F5344CB8AC3E}">
        <p14:creationId xmlns:p14="http://schemas.microsoft.com/office/powerpoint/2010/main" val="5350473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a:xfrm>
            <a:off x="556684" y="192540"/>
            <a:ext cx="10972800" cy="951593"/>
          </a:xfrm>
        </p:spPr>
        <p:txBody>
          <a:bodyPr>
            <a:noAutofit/>
          </a:bodyPr>
          <a:lstStyle/>
          <a:p>
            <a:r>
              <a:rPr lang="cy-GB" b="1" dirty="0"/>
              <a:t>Gwytnwch a Chydweithio</a:t>
            </a:r>
            <a:endParaRPr lang="en-GB" sz="4400" b="1" dirty="0"/>
          </a:p>
        </p:txBody>
      </p:sp>
      <p:sp>
        <p:nvSpPr>
          <p:cNvPr id="6148" name="Rectangle 4"/>
          <p:cNvSpPr>
            <a:spLocks noGrp="1" noRot="1" noChangeArrowheads="1"/>
          </p:cNvSpPr>
          <p:nvPr>
            <p:ph sz="quarter" idx="2"/>
          </p:nvPr>
        </p:nvSpPr>
        <p:spPr/>
        <p:txBody>
          <a:bodyPr>
            <a:normAutofit/>
          </a:bodyPr>
          <a:lstStyle/>
          <a:p>
            <a:pPr>
              <a:lnSpc>
                <a:spcPct val="90000"/>
              </a:lnSpc>
            </a:pPr>
            <a:endParaRPr lang="en-GB" sz="2000" dirty="0">
              <a:sym typeface="Arial" charset="0"/>
            </a:endParaRPr>
          </a:p>
          <a:p>
            <a:pPr>
              <a:lnSpc>
                <a:spcPct val="90000"/>
              </a:lnSpc>
            </a:pPr>
            <a:endParaRPr lang="en-GB" sz="2000" dirty="0"/>
          </a:p>
        </p:txBody>
      </p:sp>
      <p:sp>
        <p:nvSpPr>
          <p:cNvPr id="6149" name="Rectangle 5"/>
          <p:cNvSpPr>
            <a:spLocks noGrp="1" noRot="1" noChangeArrowheads="1"/>
          </p:cNvSpPr>
          <p:nvPr>
            <p:ph sz="quarter" idx="4"/>
          </p:nvPr>
        </p:nvSpPr>
        <p:spPr>
          <a:xfrm>
            <a:off x="556684" y="1086928"/>
            <a:ext cx="8949625" cy="5822428"/>
          </a:xfrm>
        </p:spPr>
        <p:txBody>
          <a:bodyPr>
            <a:normAutofit/>
          </a:bodyPr>
          <a:lstStyle/>
          <a:p>
            <a:pPr marL="0" indent="0">
              <a:lnSpc>
                <a:spcPct val="90000"/>
              </a:lnSpc>
              <a:buNone/>
            </a:pPr>
            <a:r>
              <a:rPr lang="en-GB" sz="2800" dirty="0">
                <a:sym typeface="Arial" charset="0"/>
              </a:rPr>
              <a:t>Bu i ymchwil a wnaed mewn perthynas â datblygiad proffesiynol gweithwyr sydd newydd gymhwyso adnabod dau brif ffactor sy’n sicrhau fod gweithwyr cymdeithasol yn: </a:t>
            </a:r>
          </a:p>
          <a:p>
            <a:r>
              <a:rPr lang="en-GB" sz="2800" dirty="0">
                <a:sym typeface="Arial" charset="0"/>
              </a:rPr>
              <a:t>Fwy gwydn yn erbyn straen </a:t>
            </a:r>
          </a:p>
          <a:p>
            <a:r>
              <a:rPr lang="en-GB" sz="2800" dirty="0">
                <a:sym typeface="Arial" charset="0"/>
              </a:rPr>
              <a:t>Meithrin eu llesiant eu hunain a llesiant eraill </a:t>
            </a:r>
          </a:p>
          <a:p>
            <a:r>
              <a:rPr lang="en-GB" sz="2800" dirty="0">
                <a:sym typeface="Arial" charset="0"/>
              </a:rPr>
              <a:t>Dod yn “weithwyr cymdeithasol sy’n hedfan” yn dilyn eu blwyddyn gyntaf o ymarfer </a:t>
            </a:r>
          </a:p>
          <a:p>
            <a:pPr marL="0" indent="0">
              <a:lnSpc>
                <a:spcPct val="90000"/>
              </a:lnSpc>
              <a:buNone/>
            </a:pPr>
            <a:r>
              <a:rPr lang="en-GB" sz="2800" dirty="0">
                <a:sym typeface="Arial" charset="0"/>
              </a:rPr>
              <a:t>         Y ddau ffactor yw:</a:t>
            </a:r>
          </a:p>
          <a:p>
            <a:r>
              <a:rPr lang="en-GB" sz="2800" dirty="0">
                <a:sym typeface="Arial" charset="0"/>
              </a:rPr>
              <a:t>Deallusrwydd Emosiynol</a:t>
            </a:r>
          </a:p>
          <a:p>
            <a:r>
              <a:rPr lang="en-GB" sz="2800" dirty="0">
                <a:sym typeface="Arial" charset="0"/>
              </a:rPr>
              <a:t>Adfyfyrio</a:t>
            </a:r>
          </a:p>
          <a:p>
            <a:pPr marL="0" indent="0">
              <a:lnSpc>
                <a:spcPct val="90000"/>
              </a:lnSpc>
              <a:buNone/>
            </a:pPr>
            <a:r>
              <a:rPr lang="en-GB" sz="2800" dirty="0">
                <a:sym typeface="Arial" charset="0"/>
              </a:rPr>
              <a:t>Grant a Kinman (2009)</a:t>
            </a:r>
          </a:p>
          <a:p>
            <a:pPr marL="109537" indent="0">
              <a:buNone/>
            </a:pPr>
            <a:r>
              <a:rPr lang="en-GB" sz="1400" dirty="0">
                <a:sym typeface="Arial" charset="0"/>
              </a:rPr>
              <a:t>                                                         Grant and Kinman’s (2009)</a:t>
            </a:r>
            <a:endParaRPr lang="en-GB" sz="1400" dirty="0"/>
          </a:p>
          <a:p>
            <a:pPr>
              <a:lnSpc>
                <a:spcPct val="90000"/>
              </a:lnSpc>
            </a:pPr>
            <a:endParaRPr lang="en-GB" sz="2000" dirty="0">
              <a:sym typeface="Arial" charset="0"/>
            </a:endParaRPr>
          </a:p>
          <a:p>
            <a:pPr>
              <a:lnSpc>
                <a:spcPct val="90000"/>
              </a:lnSpc>
            </a:pPr>
            <a:endParaRPr lang="en-GB" sz="2000" dirty="0"/>
          </a:p>
        </p:txBody>
      </p:sp>
      <p:sp>
        <p:nvSpPr>
          <p:cNvPr id="5" name="Slide Number Placeholder 4"/>
          <p:cNvSpPr>
            <a:spLocks noGrp="1"/>
          </p:cNvSpPr>
          <p:nvPr>
            <p:ph type="sldNum" sz="quarter" idx="12"/>
          </p:nvPr>
        </p:nvSpPr>
        <p:spPr/>
        <p:txBody>
          <a:bodyPr/>
          <a:lstStyle/>
          <a:p>
            <a:fld id="{1E2FB795-8CD3-4813-9C65-0932CECE18E1}" type="slidenum">
              <a:rPr lang="en-GB" sz="2800" b="1">
                <a:solidFill>
                  <a:schemeClr val="bg1"/>
                </a:solidFill>
              </a:rPr>
              <a:pPr/>
              <a:t>30</a:t>
            </a:fld>
            <a:endParaRPr lang="en-GB" sz="2800" b="1" dirty="0">
              <a:solidFill>
                <a:schemeClr val="bg1"/>
              </a:solidFill>
            </a:endParaRPr>
          </a:p>
        </p:txBody>
      </p:sp>
      <p:pic>
        <p:nvPicPr>
          <p:cNvPr id="11" name="Picture 10">
            <a:extLst>
              <a:ext uri="{FF2B5EF4-FFF2-40B4-BE49-F238E27FC236}">
                <a16:creationId xmlns:a16="http://schemas.microsoft.com/office/drawing/2014/main" id="{74408B7D-3A3C-F2BA-1AC0-5D8E8F2FCD3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92423" y="3999283"/>
            <a:ext cx="3059789" cy="2261844"/>
          </a:xfrm>
          <a:prstGeom prst="rect">
            <a:avLst/>
          </a:prstGeom>
        </p:spPr>
      </p:pic>
      <p:sp>
        <p:nvSpPr>
          <p:cNvPr id="2" name="Footer Placeholder 1">
            <a:extLst>
              <a:ext uri="{FF2B5EF4-FFF2-40B4-BE49-F238E27FC236}">
                <a16:creationId xmlns:a16="http://schemas.microsoft.com/office/drawing/2014/main" id="{007413D4-BA17-520F-C886-A0765308E0B9}"/>
              </a:ext>
            </a:extLst>
          </p:cNvPr>
          <p:cNvSpPr>
            <a:spLocks noGrp="1"/>
          </p:cNvSpPr>
          <p:nvPr>
            <p:ph type="ftr" sz="quarter" idx="11"/>
          </p:nvPr>
        </p:nvSpPr>
        <p:spPr/>
        <p:txBody>
          <a:bodyPr/>
          <a:lstStyle/>
          <a:p>
            <a:r>
              <a:rPr lang="en-US" dirty="0"/>
              <a:t>PORTH AGORED Consolidation of Social Work Practice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9C8C27F5-ACD6-B06B-E0E5-B522949A0CA9}"/>
              </a:ext>
            </a:extLst>
          </p:cNvPr>
          <p:cNvSpPr>
            <a:spLocks noChangeArrowheads="1"/>
          </p:cNvSpPr>
          <p:nvPr/>
        </p:nvSpPr>
        <p:spPr bwMode="auto">
          <a:xfrm>
            <a:off x="4616801" y="4731006"/>
            <a:ext cx="3060397" cy="1978404"/>
          </a:xfrm>
          <a:prstGeom prst="ellipse">
            <a:avLst/>
          </a:prstGeom>
          <a:solidFill>
            <a:srgbClr val="00B050"/>
          </a:solidFill>
          <a:ln w="9525">
            <a:solidFill>
              <a:srgbClr val="000000"/>
            </a:solidFill>
            <a:round/>
            <a:headEnd/>
            <a:tailEnd/>
          </a:ln>
        </p:spPr>
        <p:txBody>
          <a:bodyPr rot="0" vert="horz" wrap="square" lIns="91440" tIns="45720" rIns="91440" bIns="45720" anchor="t" anchorCtr="0" upright="1">
            <a:noAutofit/>
          </a:bodyPr>
          <a:lstStyle/>
          <a:p>
            <a:pPr algn="ctr" defTabSz="822960">
              <a:spcAft>
                <a:spcPts val="600"/>
              </a:spcAft>
            </a:pPr>
            <a:r>
              <a:rPr lang="en-GB" kern="1200" dirty="0">
                <a:solidFill>
                  <a:schemeClr val="bg1"/>
                </a:solidFill>
                <a:latin typeface="Calibri" panose="020F0502020204030204" pitchFamily="34" charset="0"/>
                <a:ea typeface="+mn-ea"/>
                <a:cs typeface="Times New Roman" panose="02020603050405020304" pitchFamily="18" charset="0"/>
              </a:rPr>
              <a:t>Cydweithio </a:t>
            </a:r>
            <a:r>
              <a:rPr lang="en-GB" dirty="0">
                <a:solidFill>
                  <a:schemeClr val="bg1"/>
                </a:solidFill>
                <a:latin typeface="Calibri" panose="020F0502020204030204" pitchFamily="34" charset="0"/>
                <a:cs typeface="Times New Roman" panose="02020603050405020304" pitchFamily="18" charset="0"/>
              </a:rPr>
              <a:t>R</a:t>
            </a:r>
            <a:r>
              <a:rPr lang="en-GB" kern="1200" dirty="0">
                <a:solidFill>
                  <a:schemeClr val="bg1"/>
                </a:solidFill>
                <a:latin typeface="Calibri" panose="020F0502020204030204" pitchFamily="34" charset="0"/>
                <a:ea typeface="+mn-ea"/>
                <a:cs typeface="Times New Roman" panose="02020603050405020304" pitchFamily="18" charset="0"/>
              </a:rPr>
              <a:t>hyngbroffesiynol ac Adeiladu a Chynnal Perthnasau</a:t>
            </a:r>
            <a:endParaRPr lang="en-GB"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66452A3F-F9BA-5785-9D94-AF89C03938D8}"/>
              </a:ext>
            </a:extLst>
          </p:cNvPr>
          <p:cNvGraphicFramePr>
            <a:graphicFrameLocks noGrp="1"/>
          </p:cNvGraphicFramePr>
          <p:nvPr>
            <p:extLst>
              <p:ext uri="{D42A27DB-BD31-4B8C-83A1-F6EECF244321}">
                <p14:modId xmlns:p14="http://schemas.microsoft.com/office/powerpoint/2010/main" val="3721817282"/>
              </p:ext>
            </p:extLst>
          </p:nvPr>
        </p:nvGraphicFramePr>
        <p:xfrm>
          <a:off x="1065855" y="870525"/>
          <a:ext cx="3476684" cy="4966210"/>
        </p:xfrm>
        <a:graphic>
          <a:graphicData uri="http://schemas.openxmlformats.org/drawingml/2006/table">
            <a:tbl>
              <a:tblPr firstRow="1" firstCol="1" bandRow="1">
                <a:tableStyleId>{5C22544A-7EE6-4342-B048-85BDC9FD1C3A}</a:tableStyleId>
              </a:tblPr>
              <a:tblGrid>
                <a:gridCol w="3476684">
                  <a:extLst>
                    <a:ext uri="{9D8B030D-6E8A-4147-A177-3AD203B41FA5}">
                      <a16:colId xmlns:a16="http://schemas.microsoft.com/office/drawing/2014/main" val="557903885"/>
                    </a:ext>
                  </a:extLst>
                </a:gridCol>
              </a:tblGrid>
              <a:tr h="40361">
                <a:tc>
                  <a:txBody>
                    <a:bodyP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Sgiliau Rhyngbersonol</a:t>
                      </a:r>
                    </a:p>
                  </a:txBody>
                  <a:tcPr marL="68580" marR="68580" marT="0" marB="0"/>
                </a:tc>
                <a:extLst>
                  <a:ext uri="{0D108BD9-81ED-4DB2-BD59-A6C34878D82A}">
                    <a16:rowId xmlns:a16="http://schemas.microsoft.com/office/drawing/2014/main" val="3511614735"/>
                  </a:ext>
                </a:extLst>
              </a:tr>
              <a:tr h="1171537">
                <a:tc>
                  <a:txBody>
                    <a:bodyPr/>
                    <a:lstStyle/>
                    <a:p>
                      <a:pPr marL="342900" lvl="0" indent="-342900" algn="l">
                        <a:buFont typeface="Symbol" pitchFamily="2" charset="2"/>
                        <a:buChar char=""/>
                      </a:pPr>
                      <a:r>
                        <a:rPr lang="en-GB" sz="1800" dirty="0">
                          <a:effectLst/>
                        </a:rPr>
                        <a:t>Sgiliau Cyfathrebu (trafod, gwrando, mynegi, delio â gwrthdaro).</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86268275"/>
                  </a:ext>
                </a:extLst>
              </a:tr>
              <a:tr h="749773">
                <a:tc>
                  <a:txBody>
                    <a:bodyPr/>
                    <a:lstStyle/>
                    <a:p>
                      <a:pPr marL="342900" lvl="0" indent="-342900" algn="l">
                        <a:buFont typeface="Symbol" pitchFamily="2" charset="2"/>
                        <a:buChar char=""/>
                      </a:pPr>
                      <a:r>
                        <a:rPr lang="en-GB" sz="1800" dirty="0">
                          <a:effectLst/>
                        </a:rPr>
                        <a:t>Sgiliau i reoli perthnasau rhyngbersonol.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27465112"/>
                  </a:ext>
                </a:extLst>
              </a:tr>
              <a:tr h="374887">
                <a:tc>
                  <a:txBody>
                    <a:bodyPr/>
                    <a:lstStyle/>
                    <a:p>
                      <a:pPr marL="342900" lvl="0" indent="-342900" algn="l">
                        <a:buFont typeface="Symbol" pitchFamily="2" charset="2"/>
                        <a:buChar char=""/>
                      </a:pPr>
                      <a:r>
                        <a:rPr lang="en-GB" sz="1800" dirty="0">
                          <a:effectLst/>
                        </a:rPr>
                        <a:t>Empathi</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1581532"/>
                  </a:ext>
                </a:extLst>
              </a:tr>
              <a:tr h="749773">
                <a:tc>
                  <a:txBody>
                    <a:bodyPr/>
                    <a:lstStyle/>
                    <a:p>
                      <a:pPr marL="342900" lvl="0" indent="-342900" algn="l">
                        <a:buFont typeface="Symbol" pitchFamily="2" charset="2"/>
                        <a:buChar char=""/>
                      </a:pPr>
                      <a:r>
                        <a:rPr lang="en-GB" sz="1800" dirty="0">
                          <a:effectLst/>
                        </a:rPr>
                        <a:t>Sgiliau ymarfer cyfannol, sy’n canolbwyntio ar yr unigolyn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47412249"/>
                  </a:ext>
                </a:extLst>
              </a:tr>
              <a:tr h="685188">
                <a:tc>
                  <a:txBody>
                    <a:bodyPr/>
                    <a:lstStyle/>
                    <a:p>
                      <a:pPr marL="342900" lvl="0" indent="-342900" algn="l">
                        <a:buFont typeface="Symbol" pitchFamily="2" charset="2"/>
                        <a:buChar char=""/>
                      </a:pPr>
                      <a:r>
                        <a:rPr lang="en-GB" sz="1800" dirty="0">
                          <a:effectLst/>
                        </a:rPr>
                        <a:t>Sgiliau i arddangos ymddiriedaeth, parch a gonestrwydd.</a:t>
                      </a:r>
                    </a:p>
                    <a:p>
                      <a:pPr marL="342900" lvl="0" indent="-342900" algn="l">
                        <a:buFont typeface="Symbol" pitchFamily="2" charset="2"/>
                        <a:buChar char=""/>
                      </a:pPr>
                      <a:r>
                        <a:rPr lang="en-GB" sz="1800" dirty="0">
                          <a:effectLst/>
                        </a:rPr>
                        <a:t>Gwerthfawrogi adborth gan unigolion/teuluoedd/gofalwyr ar ein hymarfer</a:t>
                      </a:r>
                    </a:p>
                  </a:txBody>
                  <a:tcPr marL="68580" marR="68580" marT="0" marB="0"/>
                </a:tc>
                <a:extLst>
                  <a:ext uri="{0D108BD9-81ED-4DB2-BD59-A6C34878D82A}">
                    <a16:rowId xmlns:a16="http://schemas.microsoft.com/office/drawing/2014/main" val="3485753341"/>
                  </a:ext>
                </a:extLst>
              </a:tr>
            </a:tbl>
          </a:graphicData>
        </a:graphic>
      </p:graphicFrame>
      <p:cxnSp>
        <p:nvCxnSpPr>
          <p:cNvPr id="9" name="AutoShape 3">
            <a:extLst>
              <a:ext uri="{FF2B5EF4-FFF2-40B4-BE49-F238E27FC236}">
                <a16:creationId xmlns:a16="http://schemas.microsoft.com/office/drawing/2014/main" id="{A025F27C-D867-E18C-0848-FE71B2C09B4C}"/>
              </a:ext>
            </a:extLst>
          </p:cNvPr>
          <p:cNvCxnSpPr>
            <a:cxnSpLocks noChangeShapeType="1"/>
          </p:cNvCxnSpPr>
          <p:nvPr/>
        </p:nvCxnSpPr>
        <p:spPr bwMode="auto">
          <a:xfrm flipH="1" flipV="1">
            <a:off x="4753912" y="3316644"/>
            <a:ext cx="1064422" cy="1362573"/>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graphicFrame>
        <p:nvGraphicFramePr>
          <p:cNvPr id="10" name="Table 9">
            <a:extLst>
              <a:ext uri="{FF2B5EF4-FFF2-40B4-BE49-F238E27FC236}">
                <a16:creationId xmlns:a16="http://schemas.microsoft.com/office/drawing/2014/main" id="{0C53FCB3-C550-3821-69FB-4855257AD8DD}"/>
              </a:ext>
            </a:extLst>
          </p:cNvPr>
          <p:cNvGraphicFramePr>
            <a:graphicFrameLocks noGrp="1"/>
          </p:cNvGraphicFramePr>
          <p:nvPr>
            <p:extLst>
              <p:ext uri="{D42A27DB-BD31-4B8C-83A1-F6EECF244321}">
                <p14:modId xmlns:p14="http://schemas.microsoft.com/office/powerpoint/2010/main" val="233851195"/>
              </p:ext>
            </p:extLst>
          </p:nvPr>
        </p:nvGraphicFramePr>
        <p:xfrm>
          <a:off x="7872415" y="1062990"/>
          <a:ext cx="3476684" cy="4080187"/>
        </p:xfrm>
        <a:graphic>
          <a:graphicData uri="http://schemas.openxmlformats.org/drawingml/2006/table">
            <a:tbl>
              <a:tblPr firstRow="1" firstCol="1" bandRow="1">
                <a:tableStyleId>{5C22544A-7EE6-4342-B048-85BDC9FD1C3A}</a:tableStyleId>
              </a:tblPr>
              <a:tblGrid>
                <a:gridCol w="3476684">
                  <a:extLst>
                    <a:ext uri="{9D8B030D-6E8A-4147-A177-3AD203B41FA5}">
                      <a16:colId xmlns:a16="http://schemas.microsoft.com/office/drawing/2014/main" val="1460733739"/>
                    </a:ext>
                  </a:extLst>
                </a:gridCol>
              </a:tblGrid>
              <a:tr h="174754">
                <a:tc>
                  <a:txBody>
                    <a:bodyPr/>
                    <a:lstStyle/>
                    <a:p>
                      <a:pPr algn="ctr"/>
                      <a:r>
                        <a:rPr lang="en-GB" sz="1800" dirty="0">
                          <a:effectLst/>
                        </a:rPr>
                        <a:t>Sgiliau Personol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30077508"/>
                  </a:ext>
                </a:extLst>
              </a:tr>
              <a:tr h="377616">
                <a:tc>
                  <a:txBody>
                    <a:bodyPr/>
                    <a:lstStyle/>
                    <a:p>
                      <a:pPr marL="342900" lvl="0" indent="-342900" algn="l">
                        <a:buFont typeface="Symbol" pitchFamily="2" charset="2"/>
                        <a:buChar char=""/>
                      </a:pPr>
                      <a:r>
                        <a:rPr lang="en-GB" sz="1800" dirty="0">
                          <a:effectLst/>
                        </a:rPr>
                        <a:t>Hunanymwybyddiaeth</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35908836"/>
                  </a:ext>
                </a:extLst>
              </a:tr>
              <a:tr h="449761">
                <a:tc>
                  <a:txBody>
                    <a:bodyPr/>
                    <a:lstStyle/>
                    <a:p>
                      <a:pPr marL="342900" lvl="0" indent="-342900" algn="l">
                        <a:buFont typeface="Symbol" pitchFamily="2"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Atgyrchedd</a:t>
                      </a:r>
                    </a:p>
                  </a:txBody>
                  <a:tcPr marL="68580" marR="68580" marT="0" marB="0"/>
                </a:tc>
                <a:extLst>
                  <a:ext uri="{0D108BD9-81ED-4DB2-BD59-A6C34878D82A}">
                    <a16:rowId xmlns:a16="http://schemas.microsoft.com/office/drawing/2014/main" val="3394042440"/>
                  </a:ext>
                </a:extLst>
              </a:tr>
              <a:tr h="569931">
                <a:tc>
                  <a:txBody>
                    <a:bodyPr/>
                    <a:lstStyle/>
                    <a:p>
                      <a:pPr marL="342900" lvl="0" indent="-342900" algn="l">
                        <a:buFont typeface="Symbol" pitchFamily="2" charset="2"/>
                        <a:buChar char=""/>
                      </a:pPr>
                      <a:r>
                        <a:rPr lang="en-GB" sz="1800" dirty="0">
                          <a:effectLst/>
                        </a:rPr>
                        <a:t>Sgiliau i allu ymarfer yn hyderus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1407619"/>
                  </a:ext>
                </a:extLst>
              </a:tr>
              <a:tr h="569931">
                <a:tc>
                  <a:txBody>
                    <a:bodyPr/>
                    <a:lstStyle/>
                    <a:p>
                      <a:pPr marL="342900" lvl="0" indent="-342900" algn="l">
                        <a:buFont typeface="Symbol" pitchFamily="2" charset="2"/>
                        <a:buChar char=""/>
                      </a:pPr>
                      <a:r>
                        <a:rPr lang="en-GB" sz="1800" dirty="0">
                          <a:effectLst/>
                        </a:rPr>
                        <a:t>Ymwybyddiaeth a deallusrwydd emosiynol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45000302"/>
                  </a:ext>
                </a:extLst>
              </a:tr>
              <a:tr h="449761">
                <a:tc>
                  <a:txBody>
                    <a:bodyPr/>
                    <a:lstStyle/>
                    <a:p>
                      <a:pPr marL="342900" lvl="0" indent="-342900" algn="l">
                        <a:buFont typeface="Symbol" pitchFamily="2" charset="2"/>
                        <a:buChar char=""/>
                      </a:pPr>
                      <a:r>
                        <a:rPr lang="en-GB" sz="1800" dirty="0">
                          <a:effectLst/>
                        </a:rPr>
                        <a:t>Gwerthoedd cadarn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93934373"/>
                  </a:ext>
                </a:extLst>
              </a:tr>
              <a:tr h="449761">
                <a:tc>
                  <a:txBody>
                    <a:bodyPr/>
                    <a:lstStyle/>
                    <a:p>
                      <a:pPr marL="342900" lvl="0" indent="-342900" algn="l">
                        <a:buFont typeface="Symbol" pitchFamily="2" charset="2"/>
                        <a:buChar char=""/>
                      </a:pPr>
                      <a:r>
                        <a:rPr lang="en-GB" sz="1800" dirty="0">
                          <a:effectLst/>
                        </a:rPr>
                        <a:t>Sgiliau datrys problemau</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09812112"/>
                  </a:ext>
                </a:extLst>
              </a:tr>
              <a:tr h="489345">
                <a:tc>
                  <a:txBody>
                    <a:bodyPr/>
                    <a:lstStyle/>
                    <a:p>
                      <a:pPr marL="342900" lvl="0" indent="-342900" algn="l">
                        <a:buFont typeface="Symbol" pitchFamily="2" charset="2"/>
                        <a:buChar char=""/>
                      </a:pPr>
                      <a:r>
                        <a:rPr lang="en-GB" sz="1800" dirty="0">
                          <a:effectLst/>
                        </a:rPr>
                        <a:t>Meddwl yn feirniadol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21427644"/>
                  </a:ext>
                </a:extLst>
              </a:tr>
              <a:tr h="449761">
                <a:tc>
                  <a:txBody>
                    <a:bodyPr/>
                    <a:lstStyle/>
                    <a:p>
                      <a:pPr marL="342900" lvl="0" indent="-342900" algn="l">
                        <a:buFont typeface="Symbol" pitchFamily="2" charset="2"/>
                        <a:buChar char=""/>
                      </a:pPr>
                      <a:r>
                        <a:rPr lang="en-GB" sz="1800" dirty="0">
                          <a:effectLst/>
                        </a:rPr>
                        <a:t>Ymdeimlad o gyfrifoldeb</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73497767"/>
                  </a:ext>
                </a:extLst>
              </a:tr>
            </a:tbl>
          </a:graphicData>
        </a:graphic>
      </p:graphicFrame>
      <p:cxnSp>
        <p:nvCxnSpPr>
          <p:cNvPr id="11" name="AutoShape 4">
            <a:extLst>
              <a:ext uri="{FF2B5EF4-FFF2-40B4-BE49-F238E27FC236}">
                <a16:creationId xmlns:a16="http://schemas.microsoft.com/office/drawing/2014/main" id="{C573BFC6-29C5-1843-0FD3-6F7D01E4FE45}"/>
              </a:ext>
            </a:extLst>
          </p:cNvPr>
          <p:cNvCxnSpPr>
            <a:cxnSpLocks noChangeShapeType="1"/>
          </p:cNvCxnSpPr>
          <p:nvPr/>
        </p:nvCxnSpPr>
        <p:spPr bwMode="auto">
          <a:xfrm flipV="1">
            <a:off x="6743428" y="3252029"/>
            <a:ext cx="831219" cy="1480609"/>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4" name="TextBox 13">
            <a:extLst>
              <a:ext uri="{FF2B5EF4-FFF2-40B4-BE49-F238E27FC236}">
                <a16:creationId xmlns:a16="http://schemas.microsoft.com/office/drawing/2014/main" id="{DD5237F6-73B5-933F-2394-FCE3DDF97EDB}"/>
              </a:ext>
            </a:extLst>
          </p:cNvPr>
          <p:cNvSpPr txBox="1"/>
          <p:nvPr/>
        </p:nvSpPr>
        <p:spPr>
          <a:xfrm>
            <a:off x="1159167" y="285750"/>
            <a:ext cx="10189931" cy="584775"/>
          </a:xfrm>
          <a:prstGeom prst="rect">
            <a:avLst/>
          </a:prstGeom>
          <a:noFill/>
        </p:spPr>
        <p:txBody>
          <a:bodyPr wrap="square" rtlCol="0">
            <a:spAutoFit/>
          </a:bodyPr>
          <a:lstStyle/>
          <a:p>
            <a:pPr algn="ctr"/>
            <a:r>
              <a:rPr lang="en-US" sz="3200" b="1" dirty="0"/>
              <a:t>Sgiliau Cydweithio</a:t>
            </a:r>
          </a:p>
        </p:txBody>
      </p:sp>
      <p:sp>
        <p:nvSpPr>
          <p:cNvPr id="2" name="Slide Number Placeholder 1">
            <a:extLst>
              <a:ext uri="{FF2B5EF4-FFF2-40B4-BE49-F238E27FC236}">
                <a16:creationId xmlns:a16="http://schemas.microsoft.com/office/drawing/2014/main" id="{98C1AB77-BFD9-7443-55C2-6B3321946EB1}"/>
              </a:ext>
            </a:extLst>
          </p:cNvPr>
          <p:cNvSpPr>
            <a:spLocks noGrp="1"/>
          </p:cNvSpPr>
          <p:nvPr>
            <p:ph type="sldNum" sz="quarter" idx="12"/>
          </p:nvPr>
        </p:nvSpPr>
        <p:spPr/>
        <p:txBody>
          <a:bodyPr/>
          <a:lstStyle/>
          <a:p>
            <a:fld id="{35470E4D-CFB8-FE4B-A9A4-B32541D0D757}" type="slidenum">
              <a:rPr lang="en-US" smtClean="0"/>
              <a:t>31</a:t>
            </a:fld>
            <a:endParaRPr lang="en-US" dirty="0"/>
          </a:p>
        </p:txBody>
      </p:sp>
      <p:sp>
        <p:nvSpPr>
          <p:cNvPr id="3" name="Footer Placeholder 2">
            <a:extLst>
              <a:ext uri="{FF2B5EF4-FFF2-40B4-BE49-F238E27FC236}">
                <a16:creationId xmlns:a16="http://schemas.microsoft.com/office/drawing/2014/main" id="{705DD282-FFB3-D43B-27BA-A0B899149A01}"/>
              </a:ext>
            </a:extLst>
          </p:cNvPr>
          <p:cNvSpPr>
            <a:spLocks noGrp="1"/>
          </p:cNvSpPr>
          <p:nvPr>
            <p:ph type="ftr" sz="quarter" idx="11"/>
          </p:nvPr>
        </p:nvSpPr>
        <p:spPr>
          <a:xfrm>
            <a:off x="56182" y="6391910"/>
            <a:ext cx="4114800" cy="365125"/>
          </a:xfrm>
        </p:spPr>
        <p:txBody>
          <a:bodyPr/>
          <a:lstStyle/>
          <a:p>
            <a:r>
              <a:rPr lang="en-US" dirty="0"/>
              <a:t>PORTH AGORED Consolidation of Social Work Practice</a:t>
            </a:r>
          </a:p>
        </p:txBody>
      </p:sp>
    </p:spTree>
    <p:extLst>
      <p:ext uri="{BB962C8B-B14F-4D97-AF65-F5344CB8AC3E}">
        <p14:creationId xmlns:p14="http://schemas.microsoft.com/office/powerpoint/2010/main" val="11819685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A373C157-0CAC-459D-6C54-82F1E95DC46C}"/>
              </a:ext>
            </a:extLst>
          </p:cNvPr>
          <p:cNvSpPr>
            <a:spLocks noGrp="1"/>
          </p:cNvSpPr>
          <p:nvPr>
            <p:ph type="title"/>
          </p:nvPr>
        </p:nvSpPr>
        <p:spPr>
          <a:xfrm>
            <a:off x="4654296" y="329184"/>
            <a:ext cx="6894576" cy="1783080"/>
          </a:xfrm>
        </p:spPr>
        <p:txBody>
          <a:bodyPr anchor="b">
            <a:normAutofit/>
          </a:bodyPr>
          <a:lstStyle/>
          <a:p>
            <a:r>
              <a:rPr lang="en-GB" sz="3000" b="1">
                <a:effectLst/>
                <a:latin typeface="Arial" panose="020B0604020202020204" pitchFamily="34" charset="0"/>
              </a:rPr>
              <a:t>2. Cydweithio ag unigolion sydd angen gofal a chymorth, eu gofalwyr a gweithwyr proffesiynol eraill</a:t>
            </a:r>
            <a:endParaRPr lang="en-US" sz="3000"/>
          </a:p>
        </p:txBody>
      </p:sp>
      <p:pic>
        <p:nvPicPr>
          <p:cNvPr id="4" name="Picture 3" descr="Stick figure families holding hands">
            <a:extLst>
              <a:ext uri="{FF2B5EF4-FFF2-40B4-BE49-F238E27FC236}">
                <a16:creationId xmlns:a16="http://schemas.microsoft.com/office/drawing/2014/main" id="{0E5027E8-5DE6-BD3A-97EC-19EFEA3FCDEF}"/>
              </a:ext>
            </a:extLst>
          </p:cNvPr>
          <p:cNvPicPr>
            <a:picLocks noChangeAspect="1"/>
          </p:cNvPicPr>
          <p:nvPr/>
        </p:nvPicPr>
        <p:blipFill>
          <a:blip r:embed="rId3"/>
          <a:srcRect l="21007" r="39549" b="-2"/>
          <a:stretch>
            <a:fillRect/>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45"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9EB96AAA-F4C8-7C83-A338-E3A9756ED363}"/>
              </a:ext>
            </a:extLst>
          </p:cNvPr>
          <p:cNvSpPr>
            <a:spLocks noGrp="1"/>
          </p:cNvSpPr>
          <p:nvPr>
            <p:ph idx="1"/>
          </p:nvPr>
        </p:nvSpPr>
        <p:spPr>
          <a:xfrm>
            <a:off x="4654296" y="2706624"/>
            <a:ext cx="6894576" cy="3483864"/>
          </a:xfrm>
        </p:spPr>
        <p:txBody>
          <a:bodyPr>
            <a:normAutofit/>
          </a:bodyPr>
          <a:lstStyle/>
          <a:p>
            <a:pPr marL="0" indent="0">
              <a:buNone/>
            </a:pPr>
            <a:r>
              <a:rPr lang="en-GB" sz="2000" b="1"/>
              <a:t>Ymarfer 3  - Cwestiwn 2</a:t>
            </a:r>
          </a:p>
          <a:p>
            <a:pPr marL="0" indent="0">
              <a:buNone/>
            </a:pPr>
            <a:r>
              <a:rPr lang="en-GB" sz="2000"/>
              <a:t>Mewn grwpiau bach:</a:t>
            </a:r>
          </a:p>
          <a:p>
            <a:pPr marL="0" indent="0">
              <a:buNone/>
            </a:pPr>
            <a:r>
              <a:rPr lang="en-GB" sz="2000"/>
              <a:t>Defnyddiwch fodel adfyfyriol i</a:t>
            </a:r>
            <a:r>
              <a:rPr lang="en-US" sz="2000"/>
              <a:t>: </a:t>
            </a:r>
          </a:p>
          <a:p>
            <a:r>
              <a:rPr lang="en-US" sz="2000"/>
              <a:t>Edrych yn ôl ar eich profiad hyd yma o gydweithio ag unigolion/teuluoedd a/neu ofalwyr yn ogystal â gweithwyr proffesiynol eraill.</a:t>
            </a:r>
          </a:p>
          <a:p>
            <a:r>
              <a:rPr lang="en-US" sz="2000"/>
              <a:t>Yn seiliedig ar hyn ceisiwch nodi a chyfiawnhau eich anghenion dysgu o dan y canlyniad dysgu hwn dros y 12 mis nesaf.</a:t>
            </a:r>
          </a:p>
          <a:p>
            <a:r>
              <a:rPr lang="en-GB" sz="2000" b="1">
                <a:effectLst/>
                <a:ea typeface="Calibri" panose="020F0502020204030204" pitchFamily="34" charset="0"/>
                <a:cs typeface="Times New Roman" panose="02020603050405020304" pitchFamily="18" charset="0"/>
              </a:rPr>
              <a:t>Ystyriwch: </a:t>
            </a:r>
            <a:r>
              <a:rPr lang="en-GB" sz="2000">
                <a:effectLst/>
                <a:ea typeface="Calibri" panose="020F0502020204030204" pitchFamily="34" charset="0"/>
                <a:cs typeface="Times New Roman" panose="02020603050405020304" pitchFamily="18" charset="0"/>
              </a:rPr>
              <a:t>Oruchwyliaeth, dysgu, hyfforddiant, ymchwil a sut mae'r rhain wedi cyfrannu at eich datblygiad proffesiynol? </a:t>
            </a:r>
          </a:p>
          <a:p>
            <a:endParaRPr lang="en-US" sz="2000"/>
          </a:p>
          <a:p>
            <a:endParaRPr lang="en-US" sz="2000"/>
          </a:p>
        </p:txBody>
      </p:sp>
      <p:sp>
        <p:nvSpPr>
          <p:cNvPr id="3" name="Footer Placeholder 2">
            <a:extLst>
              <a:ext uri="{FF2B5EF4-FFF2-40B4-BE49-F238E27FC236}">
                <a16:creationId xmlns:a16="http://schemas.microsoft.com/office/drawing/2014/main" id="{CFEBDEE7-49E8-669F-45C0-638EED315C7E}"/>
              </a:ext>
            </a:extLst>
          </p:cNvPr>
          <p:cNvSpPr>
            <a:spLocks noGrp="1"/>
          </p:cNvSpPr>
          <p:nvPr>
            <p:ph type="ftr" sz="quarter" idx="11"/>
          </p:nvPr>
        </p:nvSpPr>
        <p:spPr>
          <a:xfrm>
            <a:off x="4654296" y="6356350"/>
            <a:ext cx="4114800" cy="365125"/>
          </a:xfrm>
        </p:spPr>
        <p:txBody>
          <a:bodyPr>
            <a:normAutofit/>
          </a:bodyPr>
          <a:lstStyle/>
          <a:p>
            <a:pPr algn="l">
              <a:spcAft>
                <a:spcPts val="600"/>
              </a:spcAft>
            </a:pPr>
            <a:r>
              <a:rPr lang="en-US"/>
              <a:t>PORTH AGORED Consolidation of Social Work Practice</a:t>
            </a:r>
          </a:p>
        </p:txBody>
      </p:sp>
      <p:sp>
        <p:nvSpPr>
          <p:cNvPr id="2" name="Slide Number Placeholder 1">
            <a:extLst>
              <a:ext uri="{FF2B5EF4-FFF2-40B4-BE49-F238E27FC236}">
                <a16:creationId xmlns:a16="http://schemas.microsoft.com/office/drawing/2014/main" id="{A0760AB6-92FE-0641-34DD-89153F767D83}"/>
              </a:ext>
            </a:extLst>
          </p:cNvPr>
          <p:cNvSpPr>
            <a:spLocks noGrp="1"/>
          </p:cNvSpPr>
          <p:nvPr>
            <p:ph type="sldNum" sz="quarter" idx="12"/>
          </p:nvPr>
        </p:nvSpPr>
        <p:spPr>
          <a:xfrm>
            <a:off x="8610600" y="6356350"/>
            <a:ext cx="2743200" cy="365125"/>
          </a:xfrm>
        </p:spPr>
        <p:txBody>
          <a:bodyPr>
            <a:normAutofit/>
          </a:bodyPr>
          <a:lstStyle/>
          <a:p>
            <a:pPr>
              <a:spcAft>
                <a:spcPts val="600"/>
              </a:spcAft>
            </a:pPr>
            <a:fld id="{35470E4D-CFB8-FE4B-A9A4-B32541D0D757}" type="slidenum">
              <a:rPr lang="en-US"/>
              <a:pPr>
                <a:spcAft>
                  <a:spcPts val="600"/>
                </a:spcAft>
              </a:pPr>
              <a:t>32</a:t>
            </a:fld>
            <a:endParaRPr lang="en-US"/>
          </a:p>
        </p:txBody>
      </p:sp>
    </p:spTree>
    <p:extLst>
      <p:ext uri="{BB962C8B-B14F-4D97-AF65-F5344CB8AC3E}">
        <p14:creationId xmlns:p14="http://schemas.microsoft.com/office/powerpoint/2010/main" val="4149142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2F090-5EDA-10D7-4148-52A46E10F9B4}"/>
              </a:ext>
            </a:extLst>
          </p:cNvPr>
          <p:cNvSpPr>
            <a:spLocks noGrp="1"/>
          </p:cNvSpPr>
          <p:nvPr>
            <p:ph type="title"/>
          </p:nvPr>
        </p:nvSpPr>
        <p:spPr>
          <a:xfrm>
            <a:off x="746342" y="150673"/>
            <a:ext cx="10515600" cy="1325563"/>
          </a:xfrm>
        </p:spPr>
        <p:txBody>
          <a:bodyPr>
            <a:normAutofit fontScale="90000"/>
          </a:bodyPr>
          <a:lstStyle/>
          <a:p>
            <a:br>
              <a:rPr lang="en-GB" sz="1800" b="1" dirty="0">
                <a:effectLst/>
                <a:latin typeface="Arial" panose="020B0604020202020204" pitchFamily="34" charset="0"/>
              </a:rPr>
            </a:br>
            <a:br>
              <a:rPr lang="en-GB" dirty="0">
                <a:effectLst/>
              </a:rPr>
            </a:br>
            <a:r>
              <a:rPr lang="en-GB" b="1" dirty="0">
                <a:effectLst/>
                <a:latin typeface="+mn-lt"/>
              </a:rPr>
              <a:t>3 - </a:t>
            </a:r>
            <a:r>
              <a:rPr lang="en-GB" sz="4000" b="1" dirty="0">
                <a:latin typeface="Arial" panose="020B0604020202020204" pitchFamily="34" charset="0"/>
              </a:rPr>
              <a:t>C</a:t>
            </a:r>
            <a:r>
              <a:rPr lang="en-GB" sz="4000" b="1" dirty="0">
                <a:effectLst/>
                <a:latin typeface="Arial" panose="020B0604020202020204" pitchFamily="34" charset="0"/>
              </a:rPr>
              <a:t>ymhwyso barn broffesiynol mewn sefyllfaoedd cynyddol gymhleth</a:t>
            </a:r>
            <a:br>
              <a:rPr lang="en-US" dirty="0"/>
            </a:br>
            <a:endParaRPr lang="en-US" dirty="0"/>
          </a:p>
        </p:txBody>
      </p:sp>
      <p:sp>
        <p:nvSpPr>
          <p:cNvPr id="3" name="Text Placeholder 2">
            <a:extLst>
              <a:ext uri="{FF2B5EF4-FFF2-40B4-BE49-F238E27FC236}">
                <a16:creationId xmlns:a16="http://schemas.microsoft.com/office/drawing/2014/main" id="{4BF8C13B-0392-BB0A-5B19-22C18B5AF60B}"/>
              </a:ext>
            </a:extLst>
          </p:cNvPr>
          <p:cNvSpPr>
            <a:spLocks noGrp="1"/>
          </p:cNvSpPr>
          <p:nvPr>
            <p:ph type="body" idx="1"/>
          </p:nvPr>
        </p:nvSpPr>
        <p:spPr>
          <a:xfrm>
            <a:off x="746342" y="1843737"/>
            <a:ext cx="5157787" cy="823912"/>
          </a:xfrm>
        </p:spPr>
        <p:txBody>
          <a:bodyPr>
            <a:normAutofit/>
          </a:bodyPr>
          <a:lstStyle/>
          <a:p>
            <a:r>
              <a:rPr lang="en-GB" sz="3200" b="1" dirty="0">
                <a:effectLst/>
                <a:latin typeface="Arial" panose="020B0604020202020204" pitchFamily="34" charset="0"/>
              </a:rPr>
              <a:t>Canlyniad Dysgu</a:t>
            </a:r>
            <a:endParaRPr lang="en-GB" sz="3200" dirty="0"/>
          </a:p>
          <a:p>
            <a:endParaRPr lang="en-US" dirty="0"/>
          </a:p>
        </p:txBody>
      </p:sp>
      <p:sp>
        <p:nvSpPr>
          <p:cNvPr id="6" name="Content Placeholder 5">
            <a:extLst>
              <a:ext uri="{FF2B5EF4-FFF2-40B4-BE49-F238E27FC236}">
                <a16:creationId xmlns:a16="http://schemas.microsoft.com/office/drawing/2014/main" id="{06FA876E-3110-71E0-DEC6-AB27CF4783A3}"/>
              </a:ext>
            </a:extLst>
          </p:cNvPr>
          <p:cNvSpPr>
            <a:spLocks noGrp="1"/>
          </p:cNvSpPr>
          <p:nvPr>
            <p:ph sz="quarter" idx="4"/>
          </p:nvPr>
        </p:nvSpPr>
        <p:spPr>
          <a:xfrm>
            <a:off x="668338" y="2348058"/>
            <a:ext cx="10593603" cy="3684588"/>
          </a:xfrm>
        </p:spPr>
        <p:txBody>
          <a:bodyPr>
            <a:normAutofit/>
          </a:bodyPr>
          <a:lstStyle/>
          <a:p>
            <a:pPr marL="0" indent="0">
              <a:buNone/>
            </a:pPr>
            <a:r>
              <a:rPr lang="en-GB" sz="3200" dirty="0">
                <a:effectLst/>
                <a:latin typeface="ArialMT"/>
              </a:rPr>
              <a:t>3.7. - </a:t>
            </a:r>
            <a:r>
              <a:rPr lang="en-GB" sz="3200" dirty="0">
                <a:latin typeface="ArialMT"/>
              </a:rPr>
              <a:t>Y</a:t>
            </a:r>
            <a:r>
              <a:rPr lang="en-GB" sz="3200" dirty="0">
                <a:effectLst/>
                <a:latin typeface="ArialMT"/>
              </a:rPr>
              <a:t>marfer atebolrwydd proffesiynol mewn sefyllfaoedd </a:t>
            </a:r>
            <a:r>
              <a:rPr lang="en-GB" sz="3200" dirty="0" err="1">
                <a:effectLst/>
                <a:latin typeface="ArialMT"/>
              </a:rPr>
              <a:t>cynyddol</a:t>
            </a:r>
            <a:r>
              <a:rPr lang="en-GB" sz="3200" dirty="0">
                <a:effectLst/>
                <a:latin typeface="ArialMT"/>
              </a:rPr>
              <a:t> </a:t>
            </a:r>
            <a:r>
              <a:rPr lang="en-GB" sz="3200" dirty="0" err="1">
                <a:latin typeface="ArialMT"/>
              </a:rPr>
              <a:t>g</a:t>
            </a:r>
            <a:r>
              <a:rPr lang="en-GB" sz="3200" dirty="0" err="1">
                <a:effectLst/>
                <a:latin typeface="ArialMT"/>
              </a:rPr>
              <a:t>ymhleth</a:t>
            </a:r>
            <a:r>
              <a:rPr lang="en-GB" sz="3200" dirty="0">
                <a:effectLst/>
                <a:latin typeface="ArialMT"/>
              </a:rPr>
              <a:t>.</a:t>
            </a:r>
          </a:p>
          <a:p>
            <a:pPr marL="0" indent="0">
              <a:buNone/>
            </a:pPr>
            <a:endParaRPr lang="en-GB" sz="3200" dirty="0">
              <a:latin typeface="ArialMT"/>
            </a:endParaRPr>
          </a:p>
          <a:p>
            <a:pPr marL="0" lvl="0" indent="0" eaLnBrk="0" fontAlgn="base" hangingPunct="0">
              <a:lnSpc>
                <a:spcPct val="100000"/>
              </a:lnSpc>
              <a:spcBef>
                <a:spcPct val="0"/>
              </a:spcBef>
              <a:spcAft>
                <a:spcPct val="0"/>
              </a:spcAft>
              <a:buNone/>
            </a:pPr>
            <a:r>
              <a:rPr lang="en-US" altLang="en-US" dirty="0">
                <a:solidFill>
                  <a:srgbClr val="1F1F1F"/>
                </a:solidFill>
                <a:latin typeface="Helvetica Neue" panose="02000503000000020004" pitchFamily="2" charset="0"/>
              </a:rPr>
              <a:t>Mae </a:t>
            </a:r>
            <a:r>
              <a:rPr lang="en-US" altLang="en-US" dirty="0" err="1">
                <a:solidFill>
                  <a:srgbClr val="1F1F1F"/>
                </a:solidFill>
                <a:latin typeface="Helvetica Neue" panose="02000503000000020004" pitchFamily="2" charset="0"/>
              </a:rPr>
              <a:t>rhagor</a:t>
            </a:r>
            <a:r>
              <a:rPr lang="en-US" altLang="en-US" dirty="0">
                <a:solidFill>
                  <a:srgbClr val="1F1F1F"/>
                </a:solidFill>
                <a:latin typeface="Helvetica Neue" panose="02000503000000020004" pitchFamily="2" charset="0"/>
              </a:rPr>
              <a:t> o </a:t>
            </a:r>
            <a:r>
              <a:rPr lang="en-US" altLang="en-US" dirty="0" err="1">
                <a:solidFill>
                  <a:srgbClr val="1F1F1F"/>
                </a:solidFill>
                <a:latin typeface="Helvetica Neue" panose="02000503000000020004" pitchFamily="2" charset="0"/>
              </a:rPr>
              <a:t>fanylion</a:t>
            </a:r>
            <a:r>
              <a:rPr lang="en-US" altLang="en-US" dirty="0">
                <a:solidFill>
                  <a:srgbClr val="1F1F1F"/>
                </a:solidFill>
                <a:latin typeface="Helvetica Neue" panose="02000503000000020004" pitchFamily="2" charset="0"/>
              </a:rPr>
              <a:t> am y </a:t>
            </a:r>
            <a:r>
              <a:rPr lang="en-US" altLang="en-US" dirty="0" err="1">
                <a:solidFill>
                  <a:srgbClr val="1F1F1F"/>
                </a:solidFill>
                <a:latin typeface="Helvetica Neue" panose="02000503000000020004" pitchFamily="2" charset="0"/>
              </a:rPr>
              <a:t>meini</a:t>
            </a:r>
            <a:r>
              <a:rPr lang="en-US" altLang="en-US" dirty="0">
                <a:solidFill>
                  <a:srgbClr val="1F1F1F"/>
                </a:solidFill>
                <a:latin typeface="Helvetica Neue" panose="02000503000000020004" pitchFamily="2" charset="0"/>
              </a:rPr>
              <a:t> </a:t>
            </a:r>
            <a:r>
              <a:rPr lang="en-US" altLang="en-US" dirty="0" err="1">
                <a:solidFill>
                  <a:srgbClr val="1F1F1F"/>
                </a:solidFill>
                <a:latin typeface="Helvetica Neue" panose="02000503000000020004" pitchFamily="2" charset="0"/>
              </a:rPr>
              <a:t>prawf</a:t>
            </a:r>
            <a:r>
              <a:rPr lang="en-US" altLang="en-US" dirty="0">
                <a:solidFill>
                  <a:srgbClr val="1F1F1F"/>
                </a:solidFill>
                <a:latin typeface="Helvetica Neue" panose="02000503000000020004" pitchFamily="2" charset="0"/>
              </a:rPr>
              <a:t> </a:t>
            </a:r>
            <a:r>
              <a:rPr lang="en-US" altLang="en-US" dirty="0" err="1">
                <a:solidFill>
                  <a:srgbClr val="1F1F1F"/>
                </a:solidFill>
                <a:latin typeface="Helvetica Neue" panose="02000503000000020004" pitchFamily="2" charset="0"/>
              </a:rPr>
              <a:t>Asesu</a:t>
            </a:r>
            <a:r>
              <a:rPr lang="en-US" altLang="en-US" dirty="0">
                <a:solidFill>
                  <a:srgbClr val="1F1F1F"/>
                </a:solidFill>
                <a:latin typeface="Helvetica Neue" panose="02000503000000020004" pitchFamily="2" charset="0"/>
              </a:rPr>
              <a:t> </a:t>
            </a:r>
            <a:r>
              <a:rPr lang="en-US" altLang="en-US" dirty="0" err="1">
                <a:solidFill>
                  <a:srgbClr val="1F1F1F"/>
                </a:solidFill>
                <a:latin typeface="Helvetica Neue" panose="02000503000000020004" pitchFamily="2" charset="0"/>
              </a:rPr>
              <a:t>i’w</a:t>
            </a:r>
            <a:r>
              <a:rPr lang="en-US" altLang="en-US" dirty="0">
                <a:solidFill>
                  <a:srgbClr val="1F1F1F"/>
                </a:solidFill>
                <a:latin typeface="Helvetica Neue" panose="02000503000000020004" pitchFamily="2" charset="0"/>
              </a:rPr>
              <a:t> </a:t>
            </a:r>
          </a:p>
          <a:p>
            <a:pPr marL="0" lvl="0" indent="0" eaLnBrk="0" fontAlgn="base" hangingPunct="0">
              <a:lnSpc>
                <a:spcPct val="100000"/>
              </a:lnSpc>
              <a:spcBef>
                <a:spcPct val="0"/>
              </a:spcBef>
              <a:spcAft>
                <a:spcPct val="0"/>
              </a:spcAft>
              <a:buNone/>
            </a:pPr>
            <a:r>
              <a:rPr lang="en-US" altLang="en-US" dirty="0" err="1">
                <a:solidFill>
                  <a:srgbClr val="1F1F1F"/>
                </a:solidFill>
                <a:latin typeface="Helvetica Neue" panose="02000503000000020004" pitchFamily="2" charset="0"/>
              </a:rPr>
              <a:t>gweld</a:t>
            </a:r>
            <a:r>
              <a:rPr lang="en-US" altLang="en-US" dirty="0">
                <a:solidFill>
                  <a:srgbClr val="1F1F1F"/>
                </a:solidFill>
                <a:latin typeface="Helvetica Neue" panose="02000503000000020004" pitchFamily="2" charset="0"/>
              </a:rPr>
              <a:t> </a:t>
            </a:r>
            <a:r>
              <a:rPr lang="en-US" altLang="en-US" dirty="0" err="1">
                <a:solidFill>
                  <a:srgbClr val="1F1F1F"/>
                </a:solidFill>
                <a:latin typeface="Helvetica Neue" panose="02000503000000020004" pitchFamily="2" charset="0"/>
              </a:rPr>
              <a:t>yn</a:t>
            </a:r>
            <a:r>
              <a:rPr lang="en-US" altLang="en-US" dirty="0">
                <a:solidFill>
                  <a:srgbClr val="1F1F1F"/>
                </a:solidFill>
                <a:latin typeface="Helvetica Neue" panose="02000503000000020004" pitchFamily="2" charset="0"/>
              </a:rPr>
              <a:t> </a:t>
            </a:r>
            <a:r>
              <a:rPr lang="en-US" altLang="en-US" dirty="0" err="1">
                <a:solidFill>
                  <a:srgbClr val="1F1F1F"/>
                </a:solidFill>
                <a:latin typeface="Helvetica Neue" panose="02000503000000020004" pitchFamily="2" charset="0"/>
              </a:rPr>
              <a:t>atodiad</a:t>
            </a:r>
            <a:r>
              <a:rPr lang="en-US" altLang="en-US" dirty="0">
                <a:solidFill>
                  <a:srgbClr val="1F1F1F"/>
                </a:solidFill>
                <a:latin typeface="Helvetica Neue" panose="02000503000000020004" pitchFamily="2" charset="0"/>
              </a:rPr>
              <a:t> 4 y </a:t>
            </a:r>
            <a:r>
              <a:rPr lang="en-US" altLang="en-US" dirty="0" err="1">
                <a:solidFill>
                  <a:srgbClr val="1F1F1F"/>
                </a:solidFill>
                <a:latin typeface="Helvetica Neue" panose="02000503000000020004" pitchFamily="2" charset="0"/>
              </a:rPr>
              <a:t>llawlyfr</a:t>
            </a:r>
            <a:r>
              <a:rPr lang="en-US" altLang="en-US" sz="2100" dirty="0">
                <a:solidFill>
                  <a:srgbClr val="1F1F1F"/>
                </a:solidFill>
                <a:latin typeface="Helvetica Neue" panose="02000503000000020004" pitchFamily="2" charset="0"/>
              </a:rPr>
              <a:t>.</a:t>
            </a:r>
            <a:endParaRPr lang="en-US" altLang="en-US" sz="1800" dirty="0">
              <a:latin typeface="Arial" panose="020B0604020202020204" pitchFamily="34" charset="0"/>
            </a:endParaRPr>
          </a:p>
          <a:p>
            <a:pPr marL="0" indent="0">
              <a:buNone/>
            </a:pPr>
            <a:endParaRPr lang="en-US" dirty="0"/>
          </a:p>
        </p:txBody>
      </p:sp>
      <p:sp>
        <p:nvSpPr>
          <p:cNvPr id="7" name="Slide Number Placeholder 6">
            <a:extLst>
              <a:ext uri="{FF2B5EF4-FFF2-40B4-BE49-F238E27FC236}">
                <a16:creationId xmlns:a16="http://schemas.microsoft.com/office/drawing/2014/main" id="{9807689F-B7CA-65EF-839B-2272876D4F47}"/>
              </a:ext>
            </a:extLst>
          </p:cNvPr>
          <p:cNvSpPr>
            <a:spLocks noGrp="1"/>
          </p:cNvSpPr>
          <p:nvPr>
            <p:ph type="sldNum" sz="quarter" idx="12"/>
          </p:nvPr>
        </p:nvSpPr>
        <p:spPr/>
        <p:txBody>
          <a:bodyPr/>
          <a:lstStyle/>
          <a:p>
            <a:fld id="{35470E4D-CFB8-FE4B-A9A4-B32541D0D757}" type="slidenum">
              <a:rPr lang="en-US" smtClean="0"/>
              <a:t>33</a:t>
            </a:fld>
            <a:endParaRPr lang="en-US" dirty="0"/>
          </a:p>
        </p:txBody>
      </p:sp>
      <p:sp>
        <p:nvSpPr>
          <p:cNvPr id="8" name="Footer Placeholder 7">
            <a:extLst>
              <a:ext uri="{FF2B5EF4-FFF2-40B4-BE49-F238E27FC236}">
                <a16:creationId xmlns:a16="http://schemas.microsoft.com/office/drawing/2014/main" id="{F7789F3D-889A-463A-629C-CE4693832075}"/>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7426605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683A2BE-B66B-2EEB-4704-6E58BF75C121}"/>
              </a:ext>
            </a:extLst>
          </p:cNvPr>
          <p:cNvSpPr>
            <a:spLocks noGrp="1"/>
          </p:cNvSpPr>
          <p:nvPr>
            <p:ph type="title"/>
          </p:nvPr>
        </p:nvSpPr>
        <p:spPr>
          <a:xfrm>
            <a:off x="838200" y="828113"/>
            <a:ext cx="10515600" cy="1325563"/>
          </a:xfrm>
        </p:spPr>
        <p:txBody>
          <a:bodyPr/>
          <a:lstStyle/>
          <a:p>
            <a:r>
              <a:rPr lang="en-GB" b="1" dirty="0" err="1">
                <a:latin typeface="Arial" panose="020B0604020202020204" pitchFamily="34" charset="0"/>
              </a:rPr>
              <a:t>Meini</a:t>
            </a:r>
            <a:r>
              <a:rPr lang="en-GB" b="1" dirty="0">
                <a:latin typeface="Arial" panose="020B0604020202020204" pitchFamily="34" charset="0"/>
              </a:rPr>
              <a:t> </a:t>
            </a:r>
            <a:r>
              <a:rPr lang="en-GB" b="1" dirty="0" err="1">
                <a:latin typeface="Arial" panose="020B0604020202020204" pitchFamily="34" charset="0"/>
              </a:rPr>
              <a:t>Prawf</a:t>
            </a:r>
            <a:r>
              <a:rPr lang="en-GB" b="1" dirty="0">
                <a:latin typeface="Arial" panose="020B0604020202020204" pitchFamily="34" charset="0"/>
              </a:rPr>
              <a:t> </a:t>
            </a:r>
            <a:r>
              <a:rPr lang="en-GB" b="1" dirty="0" err="1">
                <a:latin typeface="Arial" panose="020B0604020202020204" pitchFamily="34" charset="0"/>
              </a:rPr>
              <a:t>Asesu</a:t>
            </a:r>
            <a:br>
              <a:rPr lang="en-GB" dirty="0">
                <a:latin typeface="Arial" panose="020B0604020202020204" pitchFamily="34" charset="0"/>
              </a:rPr>
            </a:br>
            <a:endParaRPr lang="en-US" dirty="0"/>
          </a:p>
        </p:txBody>
      </p:sp>
      <p:sp>
        <p:nvSpPr>
          <p:cNvPr id="10" name="Content Placeholder 9">
            <a:extLst>
              <a:ext uri="{FF2B5EF4-FFF2-40B4-BE49-F238E27FC236}">
                <a16:creationId xmlns:a16="http://schemas.microsoft.com/office/drawing/2014/main" id="{5AF09713-E859-9076-CEFD-96FC56C9A22D}"/>
              </a:ext>
            </a:extLst>
          </p:cNvPr>
          <p:cNvSpPr>
            <a:spLocks noGrp="1"/>
          </p:cNvSpPr>
          <p:nvPr>
            <p:ph idx="1"/>
          </p:nvPr>
        </p:nvSpPr>
        <p:spPr/>
        <p:txBody>
          <a:bodyPr/>
          <a:lstStyle/>
          <a:p>
            <a:pPr marL="0" indent="0">
              <a:buNone/>
            </a:pPr>
            <a:r>
              <a:rPr lang="en-GB" dirty="0">
                <a:latin typeface="ArialMT"/>
              </a:rPr>
              <a:t>Gall y </a:t>
            </a:r>
            <a:r>
              <a:rPr lang="en-GB" dirty="0" err="1">
                <a:latin typeface="ArialMT"/>
              </a:rPr>
              <a:t>dysgwr</a:t>
            </a:r>
            <a:r>
              <a:rPr lang="en-GB" dirty="0">
                <a:latin typeface="ArialMT"/>
              </a:rPr>
              <a:t>:</a:t>
            </a:r>
          </a:p>
          <a:p>
            <a:pPr marL="0" indent="0">
              <a:buNone/>
            </a:pPr>
            <a:r>
              <a:rPr lang="en-GB" dirty="0">
                <a:latin typeface="ArialMT"/>
              </a:rPr>
              <a:t>3.7.3. </a:t>
            </a:r>
            <a:r>
              <a:rPr lang="en-GB" dirty="0" err="1">
                <a:latin typeface="ArialMT"/>
              </a:rPr>
              <a:t>Ddefnyddio</a:t>
            </a:r>
            <a:r>
              <a:rPr lang="en-GB" dirty="0">
                <a:latin typeface="ArialMT"/>
              </a:rPr>
              <a:t> </a:t>
            </a:r>
            <a:r>
              <a:rPr lang="en-GB" dirty="0" err="1">
                <a:latin typeface="ArialMT"/>
              </a:rPr>
              <a:t>goruchwyliaeth</a:t>
            </a:r>
            <a:r>
              <a:rPr lang="en-GB" dirty="0">
                <a:latin typeface="ArialMT"/>
              </a:rPr>
              <a:t> ac </a:t>
            </a:r>
            <a:r>
              <a:rPr lang="en-GB" dirty="0" err="1">
                <a:latin typeface="ArialMT"/>
              </a:rPr>
              <a:t>arweiniad</a:t>
            </a:r>
            <a:r>
              <a:rPr lang="en-GB" dirty="0">
                <a:latin typeface="ArialMT"/>
              </a:rPr>
              <a:t> </a:t>
            </a:r>
            <a:r>
              <a:rPr lang="en-GB" dirty="0" err="1">
                <a:latin typeface="ArialMT"/>
              </a:rPr>
              <a:t>i</a:t>
            </a:r>
            <a:r>
              <a:rPr lang="en-GB" dirty="0">
                <a:latin typeface="ArialMT"/>
              </a:rPr>
              <a:t> </a:t>
            </a:r>
            <a:r>
              <a:rPr lang="en-GB" dirty="0" err="1">
                <a:latin typeface="ArialMT"/>
              </a:rPr>
              <a:t>adfyfyrio'n</a:t>
            </a:r>
            <a:r>
              <a:rPr lang="en-GB" dirty="0">
                <a:latin typeface="ArialMT"/>
              </a:rPr>
              <a:t> </a:t>
            </a:r>
            <a:r>
              <a:rPr lang="en-GB" dirty="0" err="1">
                <a:latin typeface="ArialMT"/>
              </a:rPr>
              <a:t>feirniadol</a:t>
            </a:r>
            <a:r>
              <a:rPr lang="en-GB" dirty="0">
                <a:latin typeface="ArialMT"/>
              </a:rPr>
              <a:t> </a:t>
            </a:r>
            <a:r>
              <a:rPr lang="en-GB" dirty="0" err="1">
                <a:latin typeface="ArialMT"/>
              </a:rPr>
              <a:t>ar</a:t>
            </a:r>
            <a:r>
              <a:rPr lang="en-GB" dirty="0">
                <a:latin typeface="ArialMT"/>
              </a:rPr>
              <a:t>: </a:t>
            </a:r>
          </a:p>
          <a:p>
            <a:pPr marL="0" indent="0">
              <a:buNone/>
            </a:pPr>
            <a:r>
              <a:rPr lang="en-GB" dirty="0">
                <a:latin typeface="ArialMT"/>
              </a:rPr>
              <a:t>• </a:t>
            </a:r>
            <a:r>
              <a:rPr lang="en-GB" dirty="0" err="1">
                <a:latin typeface="ArialMT"/>
              </a:rPr>
              <a:t>Atebolrwydd</a:t>
            </a:r>
            <a:r>
              <a:rPr lang="en-GB" dirty="0">
                <a:latin typeface="ArialMT"/>
              </a:rPr>
              <a:t> </a:t>
            </a:r>
            <a:r>
              <a:rPr lang="en-GB" dirty="0" err="1">
                <a:latin typeface="ArialMT"/>
              </a:rPr>
              <a:t>proffesiynol</a:t>
            </a:r>
            <a:r>
              <a:rPr lang="en-GB" dirty="0">
                <a:latin typeface="ArialMT"/>
              </a:rPr>
              <a:t> </a:t>
            </a:r>
          </a:p>
          <a:p>
            <a:pPr marL="0" indent="0">
              <a:buNone/>
            </a:pPr>
            <a:r>
              <a:rPr lang="en-GB" dirty="0">
                <a:latin typeface="ArialMT"/>
              </a:rPr>
              <a:t>• </a:t>
            </a:r>
            <a:r>
              <a:rPr lang="en-GB" dirty="0" err="1">
                <a:latin typeface="ArialMT"/>
              </a:rPr>
              <a:t>Ddatblygiad</a:t>
            </a:r>
            <a:r>
              <a:rPr lang="en-GB" dirty="0">
                <a:latin typeface="ArialMT"/>
              </a:rPr>
              <a:t> </a:t>
            </a:r>
            <a:r>
              <a:rPr lang="en-GB" dirty="0" err="1">
                <a:latin typeface="ArialMT"/>
              </a:rPr>
              <a:t>proffesiynol</a:t>
            </a:r>
            <a:endParaRPr lang="en-GB" dirty="0">
              <a:latin typeface="ArialMT"/>
            </a:endParaRPr>
          </a:p>
          <a:p>
            <a:endParaRPr lang="en-US" dirty="0"/>
          </a:p>
        </p:txBody>
      </p:sp>
      <p:sp>
        <p:nvSpPr>
          <p:cNvPr id="7" name="Footer Placeholder 6">
            <a:extLst>
              <a:ext uri="{FF2B5EF4-FFF2-40B4-BE49-F238E27FC236}">
                <a16:creationId xmlns:a16="http://schemas.microsoft.com/office/drawing/2014/main" id="{4E4E4EE0-0673-D87E-7ADC-F51DC8C84D5E}"/>
              </a:ext>
            </a:extLst>
          </p:cNvPr>
          <p:cNvSpPr>
            <a:spLocks noGrp="1"/>
          </p:cNvSpPr>
          <p:nvPr>
            <p:ph type="ftr" sz="quarter" idx="11"/>
          </p:nvPr>
        </p:nvSpPr>
        <p:spPr/>
        <p:txBody>
          <a:bodyPr/>
          <a:lstStyle/>
          <a:p>
            <a:r>
              <a:rPr lang="en-US"/>
              <a:t>PORTH AGORED Consolidation of Social Work Practice</a:t>
            </a:r>
            <a:endParaRPr lang="en-US" dirty="0"/>
          </a:p>
        </p:txBody>
      </p:sp>
      <p:sp>
        <p:nvSpPr>
          <p:cNvPr id="8" name="Slide Number Placeholder 7">
            <a:extLst>
              <a:ext uri="{FF2B5EF4-FFF2-40B4-BE49-F238E27FC236}">
                <a16:creationId xmlns:a16="http://schemas.microsoft.com/office/drawing/2014/main" id="{45FE1833-1B71-9C4A-E0AC-A721DBC37984}"/>
              </a:ext>
            </a:extLst>
          </p:cNvPr>
          <p:cNvSpPr>
            <a:spLocks noGrp="1"/>
          </p:cNvSpPr>
          <p:nvPr>
            <p:ph type="sldNum" sz="quarter" idx="12"/>
          </p:nvPr>
        </p:nvSpPr>
        <p:spPr/>
        <p:txBody>
          <a:bodyPr/>
          <a:lstStyle/>
          <a:p>
            <a:fld id="{35470E4D-CFB8-FE4B-A9A4-B32541D0D757}" type="slidenum">
              <a:rPr lang="en-US" smtClean="0"/>
              <a:t>34</a:t>
            </a:fld>
            <a:endParaRPr lang="en-US" dirty="0"/>
          </a:p>
        </p:txBody>
      </p:sp>
    </p:spTree>
    <p:extLst>
      <p:ext uri="{BB962C8B-B14F-4D97-AF65-F5344CB8AC3E}">
        <p14:creationId xmlns:p14="http://schemas.microsoft.com/office/powerpoint/2010/main" val="17493994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9058314-04EB-8A89-27EC-C40FF0F64CBD}"/>
              </a:ext>
            </a:extLst>
          </p:cNvPr>
          <p:cNvSpPr>
            <a:spLocks noGrp="1"/>
          </p:cNvSpPr>
          <p:nvPr>
            <p:ph type="body" idx="1"/>
          </p:nvPr>
        </p:nvSpPr>
        <p:spPr>
          <a:xfrm>
            <a:off x="836612" y="1185864"/>
            <a:ext cx="6629059" cy="823912"/>
          </a:xfrm>
        </p:spPr>
        <p:txBody>
          <a:bodyPr>
            <a:noAutofit/>
          </a:bodyPr>
          <a:lstStyle/>
          <a:p>
            <a:r>
              <a:rPr lang="en-US" sz="2800" dirty="0"/>
              <a:t>Canlyniadau dysgu - sut i'w cyflawni:</a:t>
            </a:r>
          </a:p>
        </p:txBody>
      </p:sp>
      <p:sp>
        <p:nvSpPr>
          <p:cNvPr id="4" name="Content Placeholder 3">
            <a:extLst>
              <a:ext uri="{FF2B5EF4-FFF2-40B4-BE49-F238E27FC236}">
                <a16:creationId xmlns:a16="http://schemas.microsoft.com/office/drawing/2014/main" id="{68546ECE-0B93-6070-B03D-E4307F280156}"/>
              </a:ext>
            </a:extLst>
          </p:cNvPr>
          <p:cNvSpPr>
            <a:spLocks noGrp="1"/>
          </p:cNvSpPr>
          <p:nvPr>
            <p:ph sz="half" idx="2"/>
          </p:nvPr>
        </p:nvSpPr>
        <p:spPr>
          <a:xfrm>
            <a:off x="839788" y="2181225"/>
            <a:ext cx="10514012" cy="3684588"/>
          </a:xfrm>
        </p:spPr>
        <p:txBody>
          <a:bodyPr>
            <a:normAutofit/>
          </a:bodyPr>
          <a:lstStyle/>
          <a:p>
            <a:r>
              <a:rPr lang="en-US" b="1" dirty="0"/>
              <a:t>Goruchwyliaeth – </a:t>
            </a:r>
            <a:r>
              <a:rPr lang="en-US" dirty="0"/>
              <a:t>Adfyfyrio'n feirniadol ar ymarfer, atebolrwydd, cefnogaeth, a datblygiad proffesiynol </a:t>
            </a:r>
          </a:p>
          <a:p>
            <a:r>
              <a:rPr lang="en-US" b="1" dirty="0"/>
              <a:t>Hyfforddiant –</a:t>
            </a:r>
            <a:r>
              <a:rPr lang="en-US" dirty="0"/>
              <a:t>mentora, cyrsiau hyfforddi i’w ymgymryd nawr a’i trefnu yn y dyfodol</a:t>
            </a:r>
          </a:p>
          <a:p>
            <a:r>
              <a:rPr lang="en-US" b="1" dirty="0"/>
              <a:t>Ymchwil –</a:t>
            </a:r>
            <a:r>
              <a:rPr lang="en-US" dirty="0"/>
              <a:t> cyfnodolion, safleoedd, ffynonellau eraill, deunyddiau cyfredol (5-10 mlynedd diwethaf)</a:t>
            </a:r>
          </a:p>
          <a:p>
            <a:r>
              <a:rPr lang="en-US" b="1" dirty="0"/>
              <a:t>Dysgu – </a:t>
            </a:r>
            <a:r>
              <a:rPr lang="en-US" dirty="0"/>
              <a:t>cysgodi, mentora, gweithio gydag ymarferwyr mwy profiadol, dysgu beth mae timau/asiantaethau eraill yn ei wneud. </a:t>
            </a:r>
          </a:p>
        </p:txBody>
      </p:sp>
      <p:sp>
        <p:nvSpPr>
          <p:cNvPr id="8" name="Title 7">
            <a:extLst>
              <a:ext uri="{FF2B5EF4-FFF2-40B4-BE49-F238E27FC236}">
                <a16:creationId xmlns:a16="http://schemas.microsoft.com/office/drawing/2014/main" id="{C1D1CEA8-229F-295A-43E1-C1C8DF425F3C}"/>
              </a:ext>
            </a:extLst>
          </p:cNvPr>
          <p:cNvSpPr>
            <a:spLocks noGrp="1"/>
          </p:cNvSpPr>
          <p:nvPr>
            <p:ph type="title"/>
          </p:nvPr>
        </p:nvSpPr>
        <p:spPr/>
        <p:txBody>
          <a:bodyPr/>
          <a:lstStyle/>
          <a:p>
            <a:r>
              <a:rPr lang="en-US" b="1" dirty="0"/>
              <a:t>Atebolrwydd a Barn Broffesiynol</a:t>
            </a:r>
          </a:p>
        </p:txBody>
      </p:sp>
      <p:sp>
        <p:nvSpPr>
          <p:cNvPr id="2" name="Slide Number Placeholder 1">
            <a:extLst>
              <a:ext uri="{FF2B5EF4-FFF2-40B4-BE49-F238E27FC236}">
                <a16:creationId xmlns:a16="http://schemas.microsoft.com/office/drawing/2014/main" id="{8A53B0A0-6F25-27E6-40BD-376068D505B7}"/>
              </a:ext>
            </a:extLst>
          </p:cNvPr>
          <p:cNvSpPr>
            <a:spLocks noGrp="1"/>
          </p:cNvSpPr>
          <p:nvPr>
            <p:ph type="sldNum" sz="quarter" idx="12"/>
          </p:nvPr>
        </p:nvSpPr>
        <p:spPr/>
        <p:txBody>
          <a:bodyPr/>
          <a:lstStyle/>
          <a:p>
            <a:fld id="{35470E4D-CFB8-FE4B-A9A4-B32541D0D757}" type="slidenum">
              <a:rPr lang="en-US" smtClean="0"/>
              <a:t>35</a:t>
            </a:fld>
            <a:endParaRPr lang="en-US" dirty="0"/>
          </a:p>
        </p:txBody>
      </p:sp>
      <p:sp>
        <p:nvSpPr>
          <p:cNvPr id="7" name="Footer Placeholder 6">
            <a:extLst>
              <a:ext uri="{FF2B5EF4-FFF2-40B4-BE49-F238E27FC236}">
                <a16:creationId xmlns:a16="http://schemas.microsoft.com/office/drawing/2014/main" id="{E9C91553-0467-5870-2F6D-F466322889C9}"/>
              </a:ext>
            </a:extLst>
          </p:cNvPr>
          <p:cNvSpPr>
            <a:spLocks noGrp="1"/>
          </p:cNvSpPr>
          <p:nvPr>
            <p:ph type="ftr" sz="quarter" idx="11"/>
          </p:nvPr>
        </p:nvSpPr>
        <p:spPr/>
        <p:txBody>
          <a:bodyPr/>
          <a:lstStyle/>
          <a:p>
            <a:r>
              <a:rPr lang="en-US" dirty="0"/>
              <a:t>PORTH AGORED Consolidation of Social Work Practice</a:t>
            </a:r>
          </a:p>
        </p:txBody>
      </p:sp>
      <p:pic>
        <p:nvPicPr>
          <p:cNvPr id="5" name="Picture 4" descr="A magnifying glass on a book&#10;&#10;AI-generated content may be incorrect.">
            <a:extLst>
              <a:ext uri="{FF2B5EF4-FFF2-40B4-BE49-F238E27FC236}">
                <a16:creationId xmlns:a16="http://schemas.microsoft.com/office/drawing/2014/main" id="{7ADB616D-2578-BA16-0FA1-5D1994E3639B}"/>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9980650" y="17462"/>
            <a:ext cx="2211350" cy="2020887"/>
          </a:xfrm>
          <a:prstGeom prst="rect">
            <a:avLst/>
          </a:prstGeom>
        </p:spPr>
      </p:pic>
    </p:spTree>
    <p:extLst>
      <p:ext uri="{BB962C8B-B14F-4D97-AF65-F5344CB8AC3E}">
        <p14:creationId xmlns:p14="http://schemas.microsoft.com/office/powerpoint/2010/main" val="11540364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DBDE1B7B-B50C-FDFD-ABF6-5305500FE6A1}"/>
              </a:ext>
            </a:extLst>
          </p:cNvPr>
          <p:cNvSpPr>
            <a:spLocks noGrp="1"/>
          </p:cNvSpPr>
          <p:nvPr>
            <p:ph type="title"/>
          </p:nvPr>
        </p:nvSpPr>
        <p:spPr>
          <a:xfrm>
            <a:off x="757939" y="-466667"/>
            <a:ext cx="8235590" cy="1616203"/>
          </a:xfrm>
        </p:spPr>
        <p:txBody>
          <a:bodyPr anchor="b">
            <a:normAutofit/>
          </a:bodyPr>
          <a:lstStyle/>
          <a:p>
            <a:r>
              <a:rPr lang="en-US" sz="4000" b="1" dirty="0" err="1"/>
              <a:t>Atebolrwydd</a:t>
            </a:r>
            <a:r>
              <a:rPr lang="en-US" sz="4000" b="1" dirty="0"/>
              <a:t> a Barn </a:t>
            </a:r>
            <a:r>
              <a:rPr lang="en-US" sz="4000" b="1" dirty="0" err="1"/>
              <a:t>Broffesiynol</a:t>
            </a:r>
            <a:endParaRPr lang="en-US" sz="4000" dirty="0"/>
          </a:p>
        </p:txBody>
      </p:sp>
      <p:sp>
        <p:nvSpPr>
          <p:cNvPr id="10" name="Content Placeholder 9">
            <a:extLst>
              <a:ext uri="{FF2B5EF4-FFF2-40B4-BE49-F238E27FC236}">
                <a16:creationId xmlns:a16="http://schemas.microsoft.com/office/drawing/2014/main" id="{F96EE341-D491-A9A3-055F-0F3B46E7AC48}"/>
              </a:ext>
            </a:extLst>
          </p:cNvPr>
          <p:cNvSpPr>
            <a:spLocks noGrp="1"/>
          </p:cNvSpPr>
          <p:nvPr>
            <p:ph idx="1"/>
          </p:nvPr>
        </p:nvSpPr>
        <p:spPr>
          <a:xfrm>
            <a:off x="910518" y="1401288"/>
            <a:ext cx="5310345" cy="4669598"/>
          </a:xfrm>
        </p:spPr>
        <p:txBody>
          <a:bodyPr anchor="t">
            <a:normAutofit lnSpcReduction="10000"/>
          </a:bodyPr>
          <a:lstStyle/>
          <a:p>
            <a:pPr marL="0" indent="0">
              <a:buNone/>
            </a:pPr>
            <a:r>
              <a:rPr lang="en-US" b="1" dirty="0"/>
              <a:t>Mentora</a:t>
            </a:r>
          </a:p>
          <a:p>
            <a:r>
              <a:rPr lang="en-US" dirty="0"/>
              <a:t>Nodi </a:t>
            </a:r>
            <a:r>
              <a:rPr lang="en-US" dirty="0" err="1"/>
              <a:t>anghenion</a:t>
            </a:r>
            <a:r>
              <a:rPr lang="en-US" dirty="0"/>
              <a:t> </a:t>
            </a:r>
            <a:r>
              <a:rPr lang="en-US" dirty="0" err="1"/>
              <a:t>datblygiadol</a:t>
            </a:r>
            <a:r>
              <a:rPr lang="en-US" dirty="0"/>
              <a:t> </a:t>
            </a:r>
            <a:r>
              <a:rPr lang="en-US" dirty="0" err="1"/>
              <a:t>dros</a:t>
            </a:r>
            <a:r>
              <a:rPr lang="en-US" dirty="0"/>
              <a:t> y 12 mis </a:t>
            </a:r>
            <a:r>
              <a:rPr lang="en-US" dirty="0" err="1"/>
              <a:t>nesaf</a:t>
            </a:r>
            <a:r>
              <a:rPr lang="en-US" dirty="0"/>
              <a:t> o dan y 3 </a:t>
            </a:r>
            <a:r>
              <a:rPr lang="en-US" dirty="0" err="1"/>
              <a:t>canlyniad</a:t>
            </a:r>
            <a:r>
              <a:rPr lang="en-US" dirty="0"/>
              <a:t> </a:t>
            </a:r>
            <a:r>
              <a:rPr lang="en-US" dirty="0" err="1"/>
              <a:t>dysgu</a:t>
            </a:r>
            <a:r>
              <a:rPr lang="en-US" dirty="0"/>
              <a:t> GCC </a:t>
            </a:r>
          </a:p>
          <a:p>
            <a:r>
              <a:rPr lang="en-US" dirty="0"/>
              <a:t>Lle </a:t>
            </a:r>
            <a:r>
              <a:rPr lang="en-US" dirty="0" err="1"/>
              <a:t>i</a:t>
            </a:r>
            <a:r>
              <a:rPr lang="en-US" dirty="0"/>
              <a:t> </a:t>
            </a:r>
            <a:r>
              <a:rPr lang="en-US" dirty="0" err="1"/>
              <a:t>fyfyrio</a:t>
            </a:r>
            <a:r>
              <a:rPr lang="en-US" dirty="0"/>
              <a:t> ac </a:t>
            </a:r>
            <a:r>
              <a:rPr lang="en-US" dirty="0" err="1"/>
              <a:t>archwilio</a:t>
            </a:r>
            <a:endParaRPr lang="en-US" dirty="0"/>
          </a:p>
          <a:p>
            <a:r>
              <a:rPr lang="en-US" dirty="0" err="1"/>
              <a:t>Trafod</a:t>
            </a:r>
            <a:r>
              <a:rPr lang="en-US" dirty="0"/>
              <a:t> </a:t>
            </a:r>
            <a:r>
              <a:rPr lang="en-US" dirty="0" err="1"/>
              <a:t>tasgau</a:t>
            </a:r>
            <a:r>
              <a:rPr lang="en-US" dirty="0"/>
              <a:t> a </a:t>
            </a:r>
            <a:r>
              <a:rPr lang="en-US" dirty="0" err="1"/>
              <a:t>gosod</a:t>
            </a:r>
            <a:r>
              <a:rPr lang="en-US" dirty="0"/>
              <a:t> </a:t>
            </a:r>
            <a:r>
              <a:rPr lang="en-US" dirty="0" err="1"/>
              <a:t>terfynau</a:t>
            </a:r>
            <a:r>
              <a:rPr lang="en-US" dirty="0"/>
              <a:t> </a:t>
            </a:r>
            <a:r>
              <a:rPr lang="en-US" dirty="0" err="1"/>
              <a:t>amser</a:t>
            </a:r>
            <a:endParaRPr lang="en-US" dirty="0"/>
          </a:p>
          <a:p>
            <a:r>
              <a:rPr lang="en-US" dirty="0" err="1"/>
              <a:t>Cynllunio</a:t>
            </a:r>
            <a:r>
              <a:rPr lang="en-US" dirty="0"/>
              <a:t> </a:t>
            </a:r>
            <a:r>
              <a:rPr lang="en-US" dirty="0" err="1"/>
              <a:t>arsylwad</a:t>
            </a:r>
            <a:r>
              <a:rPr lang="en-US" dirty="0"/>
              <a:t> </a:t>
            </a:r>
            <a:r>
              <a:rPr lang="en-US" dirty="0" err="1"/>
              <a:t>tasg</a:t>
            </a:r>
            <a:r>
              <a:rPr lang="en-US" dirty="0"/>
              <a:t> 2</a:t>
            </a:r>
          </a:p>
          <a:p>
            <a:r>
              <a:rPr lang="en-US" dirty="0" err="1"/>
              <a:t>Trafod</a:t>
            </a:r>
            <a:r>
              <a:rPr lang="en-US" dirty="0"/>
              <a:t> </a:t>
            </a:r>
            <a:r>
              <a:rPr lang="en-US" dirty="0" err="1"/>
              <a:t>achos</a:t>
            </a:r>
            <a:r>
              <a:rPr lang="en-US" dirty="0"/>
              <a:t> </a:t>
            </a:r>
            <a:r>
              <a:rPr lang="en-US" dirty="0" err="1"/>
              <a:t>diogelu</a:t>
            </a:r>
            <a:r>
              <a:rPr lang="en-US" dirty="0"/>
              <a:t> </a:t>
            </a:r>
            <a:r>
              <a:rPr lang="en-US" dirty="0" err="1"/>
              <a:t>tasg</a:t>
            </a:r>
            <a:r>
              <a:rPr lang="en-US" dirty="0"/>
              <a:t> 3</a:t>
            </a:r>
          </a:p>
          <a:p>
            <a:r>
              <a:rPr lang="en-US" dirty="0" err="1"/>
              <a:t>Meithrin</a:t>
            </a:r>
            <a:r>
              <a:rPr lang="en-US" dirty="0"/>
              <a:t> </a:t>
            </a:r>
            <a:r>
              <a:rPr lang="en-US" dirty="0" err="1"/>
              <a:t>hyder</a:t>
            </a:r>
            <a:r>
              <a:rPr lang="en-US" dirty="0"/>
              <a:t> a </a:t>
            </a:r>
            <a:r>
              <a:rPr lang="en-US" dirty="0" err="1"/>
              <a:t>chymhwysedd</a:t>
            </a:r>
            <a:endParaRPr lang="en-US" dirty="0"/>
          </a:p>
          <a:p>
            <a:endParaRPr lang="en-US" sz="2000" dirty="0"/>
          </a:p>
        </p:txBody>
      </p:sp>
      <p:pic>
        <p:nvPicPr>
          <p:cNvPr id="2" name="Graphic 1" descr="Head with Gears">
            <a:extLst>
              <a:ext uri="{FF2B5EF4-FFF2-40B4-BE49-F238E27FC236}">
                <a16:creationId xmlns:a16="http://schemas.microsoft.com/office/drawing/2014/main" id="{1B0B6D53-D759-F3F4-131A-9EE2925D1C2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08019" y="1292268"/>
            <a:ext cx="4273463" cy="4273463"/>
          </a:xfrm>
          <a:prstGeom prst="rect">
            <a:avLst/>
          </a:prstGeom>
        </p:spPr>
      </p:pic>
      <p:sp>
        <p:nvSpPr>
          <p:cNvPr id="7" name="Footer Placeholder 6">
            <a:extLst>
              <a:ext uri="{FF2B5EF4-FFF2-40B4-BE49-F238E27FC236}">
                <a16:creationId xmlns:a16="http://schemas.microsoft.com/office/drawing/2014/main" id="{57B8DC73-7A60-4F90-8F3E-A0CC4D775506}"/>
              </a:ext>
            </a:extLst>
          </p:cNvPr>
          <p:cNvSpPr>
            <a:spLocks noGrp="1"/>
          </p:cNvSpPr>
          <p:nvPr>
            <p:ph type="ftr" sz="quarter" idx="11"/>
          </p:nvPr>
        </p:nvSpPr>
        <p:spPr>
          <a:xfrm>
            <a:off x="5514569" y="6356350"/>
            <a:ext cx="3096030" cy="365125"/>
          </a:xfrm>
        </p:spPr>
        <p:txBody>
          <a:bodyPr>
            <a:normAutofit/>
          </a:bodyPr>
          <a:lstStyle/>
          <a:p>
            <a:pPr algn="l">
              <a:lnSpc>
                <a:spcPct val="90000"/>
              </a:lnSpc>
              <a:spcAft>
                <a:spcPts val="600"/>
              </a:spcAft>
            </a:pPr>
            <a:r>
              <a:rPr lang="en-US" sz="1000">
                <a:solidFill>
                  <a:schemeClr val="tx1">
                    <a:lumMod val="50000"/>
                    <a:lumOff val="50000"/>
                  </a:schemeClr>
                </a:solidFill>
              </a:rPr>
              <a:t>PORTH AGORED Consolidation of Social Work Practice</a:t>
            </a:r>
          </a:p>
        </p:txBody>
      </p:sp>
      <p:sp>
        <p:nvSpPr>
          <p:cNvPr id="8" name="Slide Number Placeholder 7">
            <a:extLst>
              <a:ext uri="{FF2B5EF4-FFF2-40B4-BE49-F238E27FC236}">
                <a16:creationId xmlns:a16="http://schemas.microsoft.com/office/drawing/2014/main" id="{93A08F4A-56F8-308D-06DB-9DC61DBBCDAB}"/>
              </a:ext>
            </a:extLst>
          </p:cNvPr>
          <p:cNvSpPr>
            <a:spLocks noGrp="1"/>
          </p:cNvSpPr>
          <p:nvPr>
            <p:ph type="sldNum" sz="quarter" idx="12"/>
          </p:nvPr>
        </p:nvSpPr>
        <p:spPr>
          <a:xfrm>
            <a:off x="8610600" y="6356350"/>
            <a:ext cx="2743200" cy="365125"/>
          </a:xfrm>
        </p:spPr>
        <p:txBody>
          <a:bodyPr>
            <a:normAutofit/>
          </a:bodyPr>
          <a:lstStyle/>
          <a:p>
            <a:pPr>
              <a:spcAft>
                <a:spcPts val="600"/>
              </a:spcAft>
            </a:pPr>
            <a:fld id="{35470E4D-CFB8-FE4B-A9A4-B32541D0D757}" type="slidenum">
              <a:rPr lang="en-US">
                <a:solidFill>
                  <a:schemeClr val="tx1">
                    <a:lumMod val="50000"/>
                    <a:lumOff val="50000"/>
                  </a:schemeClr>
                </a:solidFill>
              </a:rPr>
              <a:pPr>
                <a:spcAft>
                  <a:spcPts val="600"/>
                </a:spcAft>
              </a:pPr>
              <a:t>36</a:t>
            </a:fld>
            <a:endParaRPr lang="en-US">
              <a:solidFill>
                <a:schemeClr val="tx1">
                  <a:lumMod val="50000"/>
                  <a:lumOff val="50000"/>
                </a:schemeClr>
              </a:solidFill>
            </a:endParaRPr>
          </a:p>
        </p:txBody>
      </p:sp>
      <p:grpSp>
        <p:nvGrpSpPr>
          <p:cNvPr id="22" name="Group 21">
            <a:extLst>
              <a:ext uri="{FF2B5EF4-FFF2-40B4-BE49-F238E27FC236}">
                <a16:creationId xmlns:a16="http://schemas.microsoft.com/office/drawing/2014/main" id="{C54A2A4D-19EF-3552-F383-6AD9587C8AF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23" name="Rectangle 22">
              <a:extLst>
                <a:ext uri="{FF2B5EF4-FFF2-40B4-BE49-F238E27FC236}">
                  <a16:creationId xmlns:a16="http://schemas.microsoft.com/office/drawing/2014/main" id="{A9208F0F-2734-3945-8FD0-EEB19CF41A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62CFF5D9-43B9-9D58-6F3F-25041716D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4787841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561" name="Rectangle 2356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2">
            <a:extLst>
              <a:ext uri="{FF2B5EF4-FFF2-40B4-BE49-F238E27FC236}">
                <a16:creationId xmlns:a16="http://schemas.microsoft.com/office/drawing/2014/main" id="{53068D43-1FD0-6049-8233-4929012098C5}"/>
              </a:ext>
            </a:extLst>
          </p:cNvPr>
          <p:cNvSpPr>
            <a:spLocks noGrp="1"/>
          </p:cNvSpPr>
          <p:nvPr>
            <p:ph type="title"/>
          </p:nvPr>
        </p:nvSpPr>
        <p:spPr>
          <a:xfrm>
            <a:off x="526773" y="-66611"/>
            <a:ext cx="11018520" cy="1434415"/>
          </a:xfrm>
        </p:spPr>
        <p:txBody>
          <a:bodyPr anchor="b">
            <a:normAutofit/>
          </a:bodyPr>
          <a:lstStyle/>
          <a:p>
            <a:pPr>
              <a:defRPr/>
            </a:pPr>
            <a:r>
              <a:rPr lang="en-GB" altLang="en-US" sz="4600">
                <a:latin typeface="Arial" panose="020B0604020202020204" pitchFamily="34" charset="0"/>
              </a:rPr>
              <a:t>Diben a Swyddogaeth Goruchwyliaeth</a:t>
            </a:r>
            <a:endParaRPr lang="en-GB" sz="4600" dirty="0"/>
          </a:p>
        </p:txBody>
      </p:sp>
      <p:sp>
        <p:nvSpPr>
          <p:cNvPr id="2357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554" name="Content Placeholder 1">
            <a:extLst>
              <a:ext uri="{FF2B5EF4-FFF2-40B4-BE49-F238E27FC236}">
                <a16:creationId xmlns:a16="http://schemas.microsoft.com/office/drawing/2014/main" id="{52990E29-951D-864E-86F6-918C0C52FD71}"/>
              </a:ext>
            </a:extLst>
          </p:cNvPr>
          <p:cNvSpPr>
            <a:spLocks noGrp="1"/>
          </p:cNvSpPr>
          <p:nvPr>
            <p:ph idx="1"/>
          </p:nvPr>
        </p:nvSpPr>
        <p:spPr>
          <a:xfrm>
            <a:off x="461278" y="2437736"/>
            <a:ext cx="6697444" cy="4512564"/>
          </a:xfrm>
        </p:spPr>
        <p:txBody>
          <a:bodyPr anchor="t">
            <a:normAutofit/>
          </a:bodyPr>
          <a:lstStyle/>
          <a:p>
            <a:r>
              <a:rPr lang="en-GB" altLang="en-US" dirty="0" err="1">
                <a:cs typeface="Times New Roman" panose="02020603050405020304" pitchFamily="18" charset="0"/>
              </a:rPr>
              <a:t>Sicrhau</a:t>
            </a:r>
            <a:r>
              <a:rPr lang="en-GB" altLang="en-US" dirty="0">
                <a:cs typeface="Times New Roman" panose="02020603050405020304" pitchFamily="18" charset="0"/>
              </a:rPr>
              <a:t> </a:t>
            </a:r>
            <a:r>
              <a:rPr lang="en-GB" altLang="en-US" dirty="0" err="1">
                <a:cs typeface="Times New Roman" panose="02020603050405020304" pitchFamily="18" charset="0"/>
              </a:rPr>
              <a:t>ein</a:t>
            </a:r>
            <a:r>
              <a:rPr lang="en-GB" altLang="en-US" dirty="0">
                <a:cs typeface="Times New Roman" panose="02020603050405020304" pitchFamily="18" charset="0"/>
              </a:rPr>
              <a:t> bod </a:t>
            </a:r>
            <a:r>
              <a:rPr lang="en-GB" altLang="en-US" dirty="0" err="1">
                <a:cs typeface="Times New Roman" panose="02020603050405020304" pitchFamily="18" charset="0"/>
              </a:rPr>
              <a:t>ni</a:t>
            </a:r>
            <a:r>
              <a:rPr lang="en-GB" altLang="en-US" dirty="0">
                <a:cs typeface="Times New Roman" panose="02020603050405020304" pitchFamily="18" charset="0"/>
              </a:rPr>
              <a:t> </a:t>
            </a:r>
            <a:r>
              <a:rPr lang="en-GB" altLang="en-US" dirty="0" err="1">
                <a:cs typeface="Times New Roman" panose="02020603050405020304" pitchFamily="18" charset="0"/>
              </a:rPr>
              <a:t>a'r</a:t>
            </a:r>
            <a:r>
              <a:rPr lang="en-GB" altLang="en-US" dirty="0">
                <a:cs typeface="Times New Roman" panose="02020603050405020304" pitchFamily="18" charset="0"/>
              </a:rPr>
              <a:t> </a:t>
            </a:r>
            <a:r>
              <a:rPr lang="en-GB" altLang="en-US" dirty="0" err="1">
                <a:cs typeface="Times New Roman" panose="02020603050405020304" pitchFamily="18" charset="0"/>
              </a:rPr>
              <a:t>unigolion</a:t>
            </a:r>
            <a:r>
              <a:rPr lang="en-GB" altLang="en-US" dirty="0">
                <a:cs typeface="Times New Roman" panose="02020603050405020304" pitchFamily="18" charset="0"/>
              </a:rPr>
              <a:t> </a:t>
            </a:r>
            <a:r>
              <a:rPr lang="en-GB" altLang="en-US" dirty="0" err="1">
                <a:cs typeface="Times New Roman" panose="02020603050405020304" pitchFamily="18" charset="0"/>
              </a:rPr>
              <a:t>rydym</a:t>
            </a:r>
            <a:r>
              <a:rPr lang="en-GB" altLang="en-US" dirty="0">
                <a:cs typeface="Times New Roman" panose="02020603050405020304" pitchFamily="18" charset="0"/>
              </a:rPr>
              <a:t> </a:t>
            </a:r>
            <a:r>
              <a:rPr lang="en-GB" altLang="en-US" dirty="0" err="1">
                <a:cs typeface="Times New Roman" panose="02020603050405020304" pitchFamily="18" charset="0"/>
              </a:rPr>
              <a:t>yn</a:t>
            </a:r>
            <a:r>
              <a:rPr lang="en-GB" altLang="en-US" dirty="0">
                <a:cs typeface="Times New Roman" panose="02020603050405020304" pitchFamily="18" charset="0"/>
              </a:rPr>
              <a:t> </a:t>
            </a:r>
            <a:r>
              <a:rPr lang="en-GB" altLang="en-US" dirty="0" err="1">
                <a:cs typeface="Times New Roman" panose="02020603050405020304" pitchFamily="18" charset="0"/>
              </a:rPr>
              <a:t>gweithio</a:t>
            </a:r>
            <a:r>
              <a:rPr lang="en-GB" altLang="en-US" dirty="0">
                <a:cs typeface="Times New Roman" panose="02020603050405020304" pitchFamily="18" charset="0"/>
              </a:rPr>
              <a:t> </a:t>
            </a:r>
            <a:r>
              <a:rPr lang="en-GB" altLang="en-US" dirty="0" err="1">
                <a:cs typeface="Times New Roman" panose="02020603050405020304" pitchFamily="18" charset="0"/>
              </a:rPr>
              <a:t>gyda</a:t>
            </a:r>
            <a:r>
              <a:rPr lang="en-GB" altLang="en-US" dirty="0">
                <a:cs typeface="Times New Roman" panose="02020603050405020304" pitchFamily="18" charset="0"/>
              </a:rPr>
              <a:t> </a:t>
            </a:r>
            <a:r>
              <a:rPr lang="en-GB" altLang="en-US" dirty="0" err="1">
                <a:cs typeface="Times New Roman" panose="02020603050405020304" pitchFamily="18" charset="0"/>
              </a:rPr>
              <a:t>nhw</a:t>
            </a:r>
            <a:r>
              <a:rPr lang="en-GB" altLang="en-US" dirty="0">
                <a:cs typeface="Times New Roman" panose="02020603050405020304" pitchFamily="18" charset="0"/>
              </a:rPr>
              <a:t> </a:t>
            </a:r>
            <a:r>
              <a:rPr lang="en-GB" altLang="en-US" dirty="0" err="1">
                <a:cs typeface="Times New Roman" panose="02020603050405020304" pitchFamily="18" charset="0"/>
              </a:rPr>
              <a:t>yn</a:t>
            </a:r>
            <a:r>
              <a:rPr lang="en-GB" altLang="en-US" dirty="0">
                <a:cs typeface="Times New Roman" panose="02020603050405020304" pitchFamily="18" charset="0"/>
              </a:rPr>
              <a:t> </a:t>
            </a:r>
            <a:r>
              <a:rPr lang="en-GB" altLang="en-US" dirty="0" err="1">
                <a:cs typeface="Times New Roman" panose="02020603050405020304" pitchFamily="18" charset="0"/>
              </a:rPr>
              <a:t>ddiogel</a:t>
            </a:r>
            <a:endParaRPr lang="en-GB" altLang="en-US" dirty="0">
              <a:cs typeface="Times New Roman" panose="02020603050405020304" pitchFamily="18" charset="0"/>
            </a:endParaRPr>
          </a:p>
          <a:p>
            <a:r>
              <a:rPr lang="en-GB" dirty="0"/>
              <a:t>Dylai </a:t>
            </a:r>
            <a:r>
              <a:rPr lang="en-GB" dirty="0" err="1"/>
              <a:t>goruchwyliaeth</a:t>
            </a:r>
            <a:r>
              <a:rPr lang="en-GB" dirty="0"/>
              <a:t> </a:t>
            </a:r>
            <a:r>
              <a:rPr lang="en-GB" dirty="0" err="1"/>
              <a:t>greu</a:t>
            </a:r>
            <a:r>
              <a:rPr lang="en-GB" dirty="0"/>
              <a:t> </a:t>
            </a:r>
            <a:r>
              <a:rPr lang="en-GB" dirty="0" err="1"/>
              <a:t>gofod</a:t>
            </a:r>
            <a:r>
              <a:rPr lang="en-GB" dirty="0"/>
              <a:t> </a:t>
            </a:r>
            <a:r>
              <a:rPr lang="en-GB" dirty="0" err="1"/>
              <a:t>adfyfyriol</a:t>
            </a:r>
            <a:r>
              <a:rPr lang="en-GB" dirty="0"/>
              <a:t> </a:t>
            </a:r>
            <a:r>
              <a:rPr lang="en-GB" dirty="0" err="1"/>
              <a:t>i</a:t>
            </a:r>
            <a:r>
              <a:rPr lang="en-GB" dirty="0"/>
              <a:t> </a:t>
            </a:r>
            <a:r>
              <a:rPr lang="en-GB" dirty="0" err="1"/>
              <a:t>brosesu</a:t>
            </a:r>
            <a:r>
              <a:rPr lang="en-GB" dirty="0"/>
              <a:t> </a:t>
            </a:r>
            <a:r>
              <a:rPr lang="en-GB" dirty="0" err="1"/>
              <a:t>profiadau</a:t>
            </a:r>
            <a:r>
              <a:rPr lang="en-GB" dirty="0"/>
              <a:t>; </a:t>
            </a:r>
            <a:r>
              <a:rPr lang="en-GB" dirty="0" err="1"/>
              <a:t>cynyddu</a:t>
            </a:r>
            <a:r>
              <a:rPr lang="en-GB" dirty="0"/>
              <a:t> </a:t>
            </a:r>
            <a:r>
              <a:rPr lang="en-GB" dirty="0" err="1"/>
              <a:t>dealltwriaeth</a:t>
            </a:r>
            <a:r>
              <a:rPr lang="en-GB" dirty="0"/>
              <a:t> a </a:t>
            </a:r>
            <a:r>
              <a:rPr lang="en-GB" dirty="0" err="1"/>
              <a:t>datblygu'r</a:t>
            </a:r>
            <a:r>
              <a:rPr lang="en-GB" dirty="0"/>
              <a:t> </a:t>
            </a:r>
            <a:r>
              <a:rPr lang="en-GB" dirty="0" err="1"/>
              <a:t>gallu</a:t>
            </a:r>
            <a:r>
              <a:rPr lang="en-GB" dirty="0"/>
              <a:t> a </a:t>
            </a:r>
            <a:r>
              <a:rPr lang="en-GB" dirty="0" err="1"/>
              <a:t>sgiliau</a:t>
            </a:r>
            <a:r>
              <a:rPr lang="en-GB" dirty="0"/>
              <a:t> </a:t>
            </a:r>
            <a:r>
              <a:rPr lang="en-GB" dirty="0" err="1"/>
              <a:t>i</a:t>
            </a:r>
            <a:r>
              <a:rPr lang="en-GB" dirty="0"/>
              <a:t> </a:t>
            </a:r>
            <a:r>
              <a:rPr lang="en-GB" dirty="0" err="1"/>
              <a:t>archwilio</a:t>
            </a:r>
            <a:r>
              <a:rPr lang="en-GB" dirty="0"/>
              <a:t> a </a:t>
            </a:r>
            <a:r>
              <a:rPr lang="en-GB" dirty="0" err="1"/>
              <a:t>deall</a:t>
            </a:r>
            <a:r>
              <a:rPr lang="en-GB" dirty="0"/>
              <a:t> yr </a:t>
            </a:r>
            <a:r>
              <a:rPr lang="en-GB" dirty="0" err="1"/>
              <a:t>hyn</a:t>
            </a:r>
            <a:r>
              <a:rPr lang="en-GB" dirty="0"/>
              <a:t> </a:t>
            </a:r>
            <a:r>
              <a:rPr lang="en-GB" dirty="0" err="1"/>
              <a:t>sy'n</a:t>
            </a:r>
            <a:r>
              <a:rPr lang="en-GB" dirty="0"/>
              <a:t> </a:t>
            </a:r>
            <a:r>
              <a:rPr lang="en-GB" dirty="0" err="1"/>
              <a:t>digwydd</a:t>
            </a:r>
            <a:r>
              <a:rPr lang="en-GB" dirty="0"/>
              <a:t> </a:t>
            </a:r>
            <a:r>
              <a:rPr lang="en-GB" dirty="0" err="1"/>
              <a:t>i</a:t>
            </a:r>
            <a:r>
              <a:rPr lang="en-GB" dirty="0"/>
              <a:t> </a:t>
            </a:r>
            <a:r>
              <a:rPr lang="en-GB" dirty="0" err="1"/>
              <a:t>unigolion</a:t>
            </a:r>
            <a:r>
              <a:rPr lang="en-GB" dirty="0"/>
              <a:t>. </a:t>
            </a:r>
          </a:p>
          <a:p>
            <a:endParaRPr lang="en-GB" altLang="en-US" sz="2200" dirty="0"/>
          </a:p>
        </p:txBody>
      </p:sp>
      <p:pic>
        <p:nvPicPr>
          <p:cNvPr id="23556" name="Picture 3">
            <a:extLst>
              <a:ext uri="{FF2B5EF4-FFF2-40B4-BE49-F238E27FC236}">
                <a16:creationId xmlns:a16="http://schemas.microsoft.com/office/drawing/2014/main" id="{30B83870-7E1B-1340-8BA8-606A9D599C1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374" r="3" b="3"/>
          <a:stretch/>
        </p:blipFill>
        <p:spPr bwMode="auto">
          <a:xfrm>
            <a:off x="8153400" y="2437736"/>
            <a:ext cx="2878802" cy="29923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3">
            <a:extLst>
              <a:ext uri="{FF2B5EF4-FFF2-40B4-BE49-F238E27FC236}">
                <a16:creationId xmlns:a16="http://schemas.microsoft.com/office/drawing/2014/main" id="{C0AB5FD5-F89B-F422-AE52-327306E9772E}"/>
              </a:ext>
            </a:extLst>
          </p:cNvPr>
          <p:cNvSpPr>
            <a:spLocks noGrp="1"/>
          </p:cNvSpPr>
          <p:nvPr>
            <p:ph type="sldNum" sz="quarter" idx="12"/>
          </p:nvPr>
        </p:nvSpPr>
        <p:spPr/>
        <p:txBody>
          <a:bodyPr/>
          <a:lstStyle/>
          <a:p>
            <a:fld id="{35470E4D-CFB8-FE4B-A9A4-B32541D0D757}" type="slidenum">
              <a:rPr lang="en-US" smtClean="0"/>
              <a:t>37</a:t>
            </a:fld>
            <a:endParaRPr lang="en-US" dirty="0"/>
          </a:p>
        </p:txBody>
      </p:sp>
      <p:sp>
        <p:nvSpPr>
          <p:cNvPr id="5" name="Footer Placeholder 4">
            <a:extLst>
              <a:ext uri="{FF2B5EF4-FFF2-40B4-BE49-F238E27FC236}">
                <a16:creationId xmlns:a16="http://schemas.microsoft.com/office/drawing/2014/main" id="{A2091FB8-334C-2D22-17F4-32F49850D7FE}"/>
              </a:ext>
            </a:extLst>
          </p:cNvPr>
          <p:cNvSpPr>
            <a:spLocks noGrp="1"/>
          </p:cNvSpPr>
          <p:nvPr>
            <p:ph type="ftr" sz="quarter" idx="11"/>
          </p:nvPr>
        </p:nvSpPr>
        <p:spPr/>
        <p:txBody>
          <a:bodyPr/>
          <a:lstStyle/>
          <a:p>
            <a:r>
              <a:rPr lang="en-US"/>
              <a:t>PORTH AGORED Consolidation of Social Work Practice</a:t>
            </a:r>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7BF42CA-AD55-48B4-8949-C4DCA60A6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6AE1D3D-3106-4CB2-AA7C-0C1642AC0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4" name="Group 13">
            <a:extLst>
              <a:ext uri="{FF2B5EF4-FFF2-40B4-BE49-F238E27FC236}">
                <a16:creationId xmlns:a16="http://schemas.microsoft.com/office/drawing/2014/main" id="{0A31B6AF-B711-4CDB-8C2B-16E963DDC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37" y="0"/>
            <a:ext cx="5646974" cy="6483075"/>
            <a:chOff x="-19221" y="0"/>
            <a:chExt cx="5646974" cy="6483075"/>
          </a:xfrm>
        </p:grpSpPr>
        <p:sp>
          <p:nvSpPr>
            <p:cNvPr id="15" name="Freeform: Shape 14">
              <a:extLst>
                <a:ext uri="{FF2B5EF4-FFF2-40B4-BE49-F238E27FC236}">
                  <a16:creationId xmlns:a16="http://schemas.microsoft.com/office/drawing/2014/main" id="{CA818331-E13C-49C6-B98D-A60AD0E85A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16610"/>
              <a:ext cx="5535001" cy="6250127"/>
            </a:xfrm>
            <a:custGeom>
              <a:avLst/>
              <a:gdLst>
                <a:gd name="connsiteX0" fmla="*/ 2510242 w 5535001"/>
                <a:gd name="connsiteY0" fmla="*/ 174 h 6250127"/>
                <a:gd name="connsiteX1" fmla="*/ 2550551 w 5535001"/>
                <a:gd name="connsiteY1" fmla="*/ 510 h 6250127"/>
                <a:gd name="connsiteX2" fmla="*/ 2629490 w 5535001"/>
                <a:gd name="connsiteY2" fmla="*/ 3757 h 6250127"/>
                <a:gd name="connsiteX3" fmla="*/ 2708317 w 5535001"/>
                <a:gd name="connsiteY3" fmla="*/ 7229 h 6250127"/>
                <a:gd name="connsiteX4" fmla="*/ 2787256 w 5535001"/>
                <a:gd name="connsiteY4" fmla="*/ 14619 h 6250127"/>
                <a:gd name="connsiteX5" fmla="*/ 3408467 w 5535001"/>
                <a:gd name="connsiteY5" fmla="*/ 145064 h 6250127"/>
                <a:gd name="connsiteX6" fmla="*/ 3557723 w 5535001"/>
                <a:gd name="connsiteY6" fmla="*/ 199593 h 6250127"/>
                <a:gd name="connsiteX7" fmla="*/ 3594337 w 5535001"/>
                <a:gd name="connsiteY7" fmla="*/ 214597 h 6250127"/>
                <a:gd name="connsiteX8" fmla="*/ 3630616 w 5535001"/>
                <a:gd name="connsiteY8" fmla="*/ 230385 h 6250127"/>
                <a:gd name="connsiteX9" fmla="*/ 3703172 w 5535001"/>
                <a:gd name="connsiteY9" fmla="*/ 262073 h 6250127"/>
                <a:gd name="connsiteX10" fmla="*/ 3739003 w 5535001"/>
                <a:gd name="connsiteY10" fmla="*/ 278756 h 6250127"/>
                <a:gd name="connsiteX11" fmla="*/ 3756806 w 5535001"/>
                <a:gd name="connsiteY11" fmla="*/ 287266 h 6250127"/>
                <a:gd name="connsiteX12" fmla="*/ 3773714 w 5535001"/>
                <a:gd name="connsiteY12" fmla="*/ 297567 h 6250127"/>
                <a:gd name="connsiteX13" fmla="*/ 3840784 w 5535001"/>
                <a:gd name="connsiteY13" fmla="*/ 339332 h 6250127"/>
                <a:gd name="connsiteX14" fmla="*/ 3873927 w 5535001"/>
                <a:gd name="connsiteY14" fmla="*/ 360495 h 6250127"/>
                <a:gd name="connsiteX15" fmla="*/ 3906062 w 5535001"/>
                <a:gd name="connsiteY15" fmla="*/ 383001 h 6250127"/>
                <a:gd name="connsiteX16" fmla="*/ 3969662 w 5535001"/>
                <a:gd name="connsiteY16" fmla="*/ 428572 h 6250127"/>
                <a:gd name="connsiteX17" fmla="*/ 4423029 w 5535001"/>
                <a:gd name="connsiteY17" fmla="*/ 837600 h 6250127"/>
                <a:gd name="connsiteX18" fmla="*/ 4474647 w 5535001"/>
                <a:gd name="connsiteY18" fmla="*/ 891569 h 6250127"/>
                <a:gd name="connsiteX19" fmla="*/ 4524250 w 5535001"/>
                <a:gd name="connsiteY19" fmla="*/ 946883 h 6250127"/>
                <a:gd name="connsiteX20" fmla="*/ 4573965 w 5535001"/>
                <a:gd name="connsiteY20" fmla="*/ 1001748 h 6250127"/>
                <a:gd name="connsiteX21" fmla="*/ 4622224 w 5535001"/>
                <a:gd name="connsiteY21" fmla="*/ 1057509 h 6250127"/>
                <a:gd name="connsiteX22" fmla="*/ 4717510 w 5535001"/>
                <a:gd name="connsiteY22" fmla="*/ 1169143 h 6250127"/>
                <a:gd name="connsiteX23" fmla="*/ 4764986 w 5535001"/>
                <a:gd name="connsiteY23" fmla="*/ 1224681 h 6250127"/>
                <a:gd name="connsiteX24" fmla="*/ 4813021 w 5535001"/>
                <a:gd name="connsiteY24" fmla="*/ 1279994 h 6250127"/>
                <a:gd name="connsiteX25" fmla="*/ 5001915 w 5535001"/>
                <a:gd name="connsiteY25" fmla="*/ 1506846 h 6250127"/>
                <a:gd name="connsiteX26" fmla="*/ 5170542 w 5535001"/>
                <a:gd name="connsiteY26" fmla="*/ 1751165 h 6250127"/>
                <a:gd name="connsiteX27" fmla="*/ 5428969 w 5535001"/>
                <a:gd name="connsiteY27" fmla="*/ 2293660 h 6250127"/>
                <a:gd name="connsiteX28" fmla="*/ 5534893 w 5535001"/>
                <a:gd name="connsiteY28" fmla="*/ 2899307 h 6250127"/>
                <a:gd name="connsiteX29" fmla="*/ 5508804 w 5535001"/>
                <a:gd name="connsiteY29" fmla="*/ 3211144 h 6250127"/>
                <a:gd name="connsiteX30" fmla="*/ 5426282 w 5535001"/>
                <a:gd name="connsiteY30" fmla="*/ 3513352 h 6250127"/>
                <a:gd name="connsiteX31" fmla="*/ 5248250 w 5535001"/>
                <a:gd name="connsiteY31" fmla="*/ 4030542 h 6250127"/>
                <a:gd name="connsiteX32" fmla="*/ 5208612 w 5535001"/>
                <a:gd name="connsiteY32" fmla="*/ 4161771 h 6250127"/>
                <a:gd name="connsiteX33" fmla="*/ 5170318 w 5535001"/>
                <a:gd name="connsiteY33" fmla="*/ 4294680 h 6250127"/>
                <a:gd name="connsiteX34" fmla="*/ 5132248 w 5535001"/>
                <a:gd name="connsiteY34" fmla="*/ 4430164 h 6250127"/>
                <a:gd name="connsiteX35" fmla="*/ 5112765 w 5535001"/>
                <a:gd name="connsiteY35" fmla="*/ 4498914 h 6250127"/>
                <a:gd name="connsiteX36" fmla="*/ 5091715 w 5535001"/>
                <a:gd name="connsiteY36" fmla="*/ 4569119 h 6250127"/>
                <a:gd name="connsiteX37" fmla="*/ 5068985 w 5535001"/>
                <a:gd name="connsiteY37" fmla="*/ 4640220 h 6250127"/>
                <a:gd name="connsiteX38" fmla="*/ 5043904 w 5535001"/>
                <a:gd name="connsiteY38" fmla="*/ 4712105 h 6250127"/>
                <a:gd name="connsiteX39" fmla="*/ 5015799 w 5535001"/>
                <a:gd name="connsiteY39" fmla="*/ 4784438 h 6250127"/>
                <a:gd name="connsiteX40" fmla="*/ 4982880 w 5535001"/>
                <a:gd name="connsiteY40" fmla="*/ 4856435 h 6250127"/>
                <a:gd name="connsiteX41" fmla="*/ 4817276 w 5535001"/>
                <a:gd name="connsiteY41" fmla="*/ 5125275 h 6250127"/>
                <a:gd name="connsiteX42" fmla="*/ 4618753 w 5535001"/>
                <a:gd name="connsiteY42" fmla="*/ 5355374 h 6250127"/>
                <a:gd name="connsiteX43" fmla="*/ 4566575 w 5535001"/>
                <a:gd name="connsiteY43" fmla="*/ 5408560 h 6250127"/>
                <a:gd name="connsiteX44" fmla="*/ 4513837 w 5535001"/>
                <a:gd name="connsiteY44" fmla="*/ 5461186 h 6250127"/>
                <a:gd name="connsiteX45" fmla="*/ 4459531 w 5535001"/>
                <a:gd name="connsiteY45" fmla="*/ 5512580 h 6250127"/>
                <a:gd name="connsiteX46" fmla="*/ 4404554 w 5535001"/>
                <a:gd name="connsiteY46" fmla="*/ 5563526 h 6250127"/>
                <a:gd name="connsiteX47" fmla="*/ 4348009 w 5535001"/>
                <a:gd name="connsiteY47" fmla="*/ 5613017 h 6250127"/>
                <a:gd name="connsiteX48" fmla="*/ 4290568 w 5535001"/>
                <a:gd name="connsiteY48" fmla="*/ 5661948 h 6250127"/>
                <a:gd name="connsiteX49" fmla="*/ 4276124 w 5535001"/>
                <a:gd name="connsiteY49" fmla="*/ 5674153 h 6250127"/>
                <a:gd name="connsiteX50" fmla="*/ 4261120 w 5535001"/>
                <a:gd name="connsiteY50" fmla="*/ 5685798 h 6250127"/>
                <a:gd name="connsiteX51" fmla="*/ 4231112 w 5535001"/>
                <a:gd name="connsiteY51" fmla="*/ 5708976 h 6250127"/>
                <a:gd name="connsiteX52" fmla="*/ 4170984 w 5535001"/>
                <a:gd name="connsiteY52" fmla="*/ 5755443 h 6250127"/>
                <a:gd name="connsiteX53" fmla="*/ 4046025 w 5535001"/>
                <a:gd name="connsiteY53" fmla="*/ 5843228 h 6250127"/>
                <a:gd name="connsiteX54" fmla="*/ 3915356 w 5535001"/>
                <a:gd name="connsiteY54" fmla="*/ 5923735 h 6250127"/>
                <a:gd name="connsiteX55" fmla="*/ 3346323 w 5535001"/>
                <a:gd name="connsiteY55" fmla="*/ 6158872 h 6250127"/>
                <a:gd name="connsiteX56" fmla="*/ 2743476 w 5535001"/>
                <a:gd name="connsiteY56" fmla="*/ 6247328 h 6250127"/>
                <a:gd name="connsiteX57" fmla="*/ 2668120 w 5535001"/>
                <a:gd name="connsiteY57" fmla="*/ 6249344 h 6250127"/>
                <a:gd name="connsiteX58" fmla="*/ 2630498 w 5535001"/>
                <a:gd name="connsiteY58" fmla="*/ 6250127 h 6250127"/>
                <a:gd name="connsiteX59" fmla="*/ 2592988 w 5535001"/>
                <a:gd name="connsiteY59" fmla="*/ 6249568 h 6250127"/>
                <a:gd name="connsiteX60" fmla="*/ 2518080 w 5535001"/>
                <a:gd name="connsiteY60" fmla="*/ 6247777 h 6250127"/>
                <a:gd name="connsiteX61" fmla="*/ 2442948 w 5535001"/>
                <a:gd name="connsiteY61" fmla="*/ 6244529 h 6250127"/>
                <a:gd name="connsiteX62" fmla="*/ 2291676 w 5535001"/>
                <a:gd name="connsiteY62" fmla="*/ 6232213 h 6250127"/>
                <a:gd name="connsiteX63" fmla="*/ 2141412 w 5535001"/>
                <a:gd name="connsiteY63" fmla="*/ 6212394 h 6250127"/>
                <a:gd name="connsiteX64" fmla="*/ 1992715 w 5535001"/>
                <a:gd name="connsiteY64" fmla="*/ 6184961 h 6250127"/>
                <a:gd name="connsiteX65" fmla="*/ 1845811 w 5535001"/>
                <a:gd name="connsiteY65" fmla="*/ 6151034 h 6250127"/>
                <a:gd name="connsiteX66" fmla="*/ 1701033 w 5535001"/>
                <a:gd name="connsiteY66" fmla="*/ 6110724 h 6250127"/>
                <a:gd name="connsiteX67" fmla="*/ 1629484 w 5535001"/>
                <a:gd name="connsiteY67" fmla="*/ 6088219 h 6250127"/>
                <a:gd name="connsiteX68" fmla="*/ 1558383 w 5535001"/>
                <a:gd name="connsiteY68" fmla="*/ 6064929 h 6250127"/>
                <a:gd name="connsiteX69" fmla="*/ 1011968 w 5535001"/>
                <a:gd name="connsiteY69" fmla="*/ 5828896 h 6250127"/>
                <a:gd name="connsiteX70" fmla="*/ 511237 w 5535001"/>
                <a:gd name="connsiteY70" fmla="*/ 5512356 h 6250127"/>
                <a:gd name="connsiteX71" fmla="*/ 395572 w 5535001"/>
                <a:gd name="connsiteY71" fmla="*/ 5419757 h 6250127"/>
                <a:gd name="connsiteX72" fmla="*/ 284722 w 5535001"/>
                <a:gd name="connsiteY72" fmla="*/ 5321559 h 6250127"/>
                <a:gd name="connsiteX73" fmla="*/ 257513 w 5535001"/>
                <a:gd name="connsiteY73" fmla="*/ 5296477 h 6250127"/>
                <a:gd name="connsiteX74" fmla="*/ 243853 w 5535001"/>
                <a:gd name="connsiteY74" fmla="*/ 5283937 h 6250127"/>
                <a:gd name="connsiteX75" fmla="*/ 230752 w 5535001"/>
                <a:gd name="connsiteY75" fmla="*/ 5270836 h 6250127"/>
                <a:gd name="connsiteX76" fmla="*/ 178574 w 5535001"/>
                <a:gd name="connsiteY76" fmla="*/ 5218322 h 6250127"/>
                <a:gd name="connsiteX77" fmla="*/ 126508 w 5535001"/>
                <a:gd name="connsiteY77" fmla="*/ 5165584 h 6250127"/>
                <a:gd name="connsiteX78" fmla="*/ 76345 w 5535001"/>
                <a:gd name="connsiteY78" fmla="*/ 5111167 h 6250127"/>
                <a:gd name="connsiteX79" fmla="*/ 26407 w 5535001"/>
                <a:gd name="connsiteY79" fmla="*/ 5056413 h 6250127"/>
                <a:gd name="connsiteX80" fmla="*/ 0 w 5535001"/>
                <a:gd name="connsiteY80" fmla="*/ 5024776 h 6250127"/>
                <a:gd name="connsiteX81" fmla="*/ 0 w 5535001"/>
                <a:gd name="connsiteY81" fmla="*/ 4492798 h 6250127"/>
                <a:gd name="connsiteX82" fmla="*/ 28534 w 5535001"/>
                <a:gd name="connsiteY82" fmla="*/ 4537879 h 6250127"/>
                <a:gd name="connsiteX83" fmla="*/ 66604 w 5535001"/>
                <a:gd name="connsiteY83" fmla="*/ 4592745 h 6250127"/>
                <a:gd name="connsiteX84" fmla="*/ 104114 w 5535001"/>
                <a:gd name="connsiteY84" fmla="*/ 4647834 h 6250127"/>
                <a:gd name="connsiteX85" fmla="*/ 143751 w 5535001"/>
                <a:gd name="connsiteY85" fmla="*/ 4701580 h 6250127"/>
                <a:gd name="connsiteX86" fmla="*/ 182717 w 5535001"/>
                <a:gd name="connsiteY86" fmla="*/ 4755773 h 6250127"/>
                <a:gd name="connsiteX87" fmla="*/ 223810 w 5535001"/>
                <a:gd name="connsiteY87" fmla="*/ 4808399 h 6250127"/>
                <a:gd name="connsiteX88" fmla="*/ 264679 w 5535001"/>
                <a:gd name="connsiteY88" fmla="*/ 4861249 h 6250127"/>
                <a:gd name="connsiteX89" fmla="*/ 307788 w 5535001"/>
                <a:gd name="connsiteY89" fmla="*/ 4912420 h 6250127"/>
                <a:gd name="connsiteX90" fmla="*/ 351232 w 5535001"/>
                <a:gd name="connsiteY90" fmla="*/ 4963254 h 6250127"/>
                <a:gd name="connsiteX91" fmla="*/ 397028 w 5535001"/>
                <a:gd name="connsiteY91" fmla="*/ 5012185 h 6250127"/>
                <a:gd name="connsiteX92" fmla="*/ 443496 w 5535001"/>
                <a:gd name="connsiteY92" fmla="*/ 5060444 h 6250127"/>
                <a:gd name="connsiteX93" fmla="*/ 455140 w 5535001"/>
                <a:gd name="connsiteY93" fmla="*/ 5072537 h 6250127"/>
                <a:gd name="connsiteX94" fmla="*/ 467345 w 5535001"/>
                <a:gd name="connsiteY94" fmla="*/ 5083958 h 6250127"/>
                <a:gd name="connsiteX95" fmla="*/ 491755 w 5535001"/>
                <a:gd name="connsiteY95" fmla="*/ 5106912 h 6250127"/>
                <a:gd name="connsiteX96" fmla="*/ 540686 w 5535001"/>
                <a:gd name="connsiteY96" fmla="*/ 5152819 h 6250127"/>
                <a:gd name="connsiteX97" fmla="*/ 552890 w 5535001"/>
                <a:gd name="connsiteY97" fmla="*/ 5164353 h 6250127"/>
                <a:gd name="connsiteX98" fmla="*/ 565655 w 5535001"/>
                <a:gd name="connsiteY98" fmla="*/ 5175214 h 6250127"/>
                <a:gd name="connsiteX99" fmla="*/ 591072 w 5535001"/>
                <a:gd name="connsiteY99" fmla="*/ 5197048 h 6250127"/>
                <a:gd name="connsiteX100" fmla="*/ 694197 w 5535001"/>
                <a:gd name="connsiteY100" fmla="*/ 5283041 h 6250127"/>
                <a:gd name="connsiteX101" fmla="*/ 1146221 w 5535001"/>
                <a:gd name="connsiteY101" fmla="*/ 5573716 h 6250127"/>
                <a:gd name="connsiteX102" fmla="*/ 1650982 w 5535001"/>
                <a:gd name="connsiteY102" fmla="*/ 5758130 h 6250127"/>
                <a:gd name="connsiteX103" fmla="*/ 1716485 w 5535001"/>
                <a:gd name="connsiteY103" fmla="*/ 5772798 h 6250127"/>
                <a:gd name="connsiteX104" fmla="*/ 1782211 w 5535001"/>
                <a:gd name="connsiteY104" fmla="*/ 5786235 h 6250127"/>
                <a:gd name="connsiteX105" fmla="*/ 1848386 w 5535001"/>
                <a:gd name="connsiteY105" fmla="*/ 5796984 h 6250127"/>
                <a:gd name="connsiteX106" fmla="*/ 1881417 w 5535001"/>
                <a:gd name="connsiteY106" fmla="*/ 5802359 h 6250127"/>
                <a:gd name="connsiteX107" fmla="*/ 1914560 w 5535001"/>
                <a:gd name="connsiteY107" fmla="*/ 5807061 h 6250127"/>
                <a:gd name="connsiteX108" fmla="*/ 2047469 w 5535001"/>
                <a:gd name="connsiteY108" fmla="*/ 5821282 h 6250127"/>
                <a:gd name="connsiteX109" fmla="*/ 2180601 w 5535001"/>
                <a:gd name="connsiteY109" fmla="*/ 5828896 h 6250127"/>
                <a:gd name="connsiteX110" fmla="*/ 2313622 w 5535001"/>
                <a:gd name="connsiteY110" fmla="*/ 5830463 h 6250127"/>
                <a:gd name="connsiteX111" fmla="*/ 2380021 w 5535001"/>
                <a:gd name="connsiteY111" fmla="*/ 5828448 h 6250127"/>
                <a:gd name="connsiteX112" fmla="*/ 2446195 w 5535001"/>
                <a:gd name="connsiteY112" fmla="*/ 5826433 h 6250127"/>
                <a:gd name="connsiteX113" fmla="*/ 2513041 w 5535001"/>
                <a:gd name="connsiteY113" fmla="*/ 5822737 h 6250127"/>
                <a:gd name="connsiteX114" fmla="*/ 2580111 w 5535001"/>
                <a:gd name="connsiteY114" fmla="*/ 5818258 h 6250127"/>
                <a:gd name="connsiteX115" fmla="*/ 2613590 w 5535001"/>
                <a:gd name="connsiteY115" fmla="*/ 5816355 h 6250127"/>
                <a:gd name="connsiteX116" fmla="*/ 2646845 w 5535001"/>
                <a:gd name="connsiteY116" fmla="*/ 5813108 h 6250127"/>
                <a:gd name="connsiteX117" fmla="*/ 2713244 w 5535001"/>
                <a:gd name="connsiteY117" fmla="*/ 5806838 h 6250127"/>
                <a:gd name="connsiteX118" fmla="*/ 3230882 w 5535001"/>
                <a:gd name="connsiteY118" fmla="*/ 5721292 h 6250127"/>
                <a:gd name="connsiteX119" fmla="*/ 3720416 w 5535001"/>
                <a:gd name="connsiteY119" fmla="*/ 5556472 h 6250127"/>
                <a:gd name="connsiteX120" fmla="*/ 3837425 w 5535001"/>
                <a:gd name="connsiteY120" fmla="*/ 5499927 h 6250127"/>
                <a:gd name="connsiteX121" fmla="*/ 3951634 w 5535001"/>
                <a:gd name="connsiteY121" fmla="*/ 5436552 h 6250127"/>
                <a:gd name="connsiteX122" fmla="*/ 4007284 w 5535001"/>
                <a:gd name="connsiteY122" fmla="*/ 5401841 h 6250127"/>
                <a:gd name="connsiteX123" fmla="*/ 4035164 w 5535001"/>
                <a:gd name="connsiteY123" fmla="*/ 5384374 h 6250127"/>
                <a:gd name="connsiteX124" fmla="*/ 4049049 w 5535001"/>
                <a:gd name="connsiteY124" fmla="*/ 5375640 h 6250127"/>
                <a:gd name="connsiteX125" fmla="*/ 4062485 w 5535001"/>
                <a:gd name="connsiteY125" fmla="*/ 5366123 h 6250127"/>
                <a:gd name="connsiteX126" fmla="*/ 4116567 w 5535001"/>
                <a:gd name="connsiteY126" fmla="*/ 5328277 h 6250127"/>
                <a:gd name="connsiteX127" fmla="*/ 4169976 w 5535001"/>
                <a:gd name="connsiteY127" fmla="*/ 5289199 h 6250127"/>
                <a:gd name="connsiteX128" fmla="*/ 4222042 w 5535001"/>
                <a:gd name="connsiteY128" fmla="*/ 5247994 h 6250127"/>
                <a:gd name="connsiteX129" fmla="*/ 4273213 w 5535001"/>
                <a:gd name="connsiteY129" fmla="*/ 5205558 h 6250127"/>
                <a:gd name="connsiteX130" fmla="*/ 4323151 w 5535001"/>
                <a:gd name="connsiteY130" fmla="*/ 5161329 h 6250127"/>
                <a:gd name="connsiteX131" fmla="*/ 4371971 w 5535001"/>
                <a:gd name="connsiteY131" fmla="*/ 5116093 h 6250127"/>
                <a:gd name="connsiteX132" fmla="*/ 4546868 w 5535001"/>
                <a:gd name="connsiteY132" fmla="*/ 4924400 h 6250127"/>
                <a:gd name="connsiteX133" fmla="*/ 4675634 w 5535001"/>
                <a:gd name="connsiteY133" fmla="*/ 4715352 h 6250127"/>
                <a:gd name="connsiteX134" fmla="*/ 4700155 w 5535001"/>
                <a:gd name="connsiteY134" fmla="*/ 4659255 h 6250127"/>
                <a:gd name="connsiteX135" fmla="*/ 4721206 w 5535001"/>
                <a:gd name="connsiteY135" fmla="*/ 4600135 h 6250127"/>
                <a:gd name="connsiteX136" fmla="*/ 4740465 w 5535001"/>
                <a:gd name="connsiteY136" fmla="*/ 4538887 h 6250127"/>
                <a:gd name="connsiteX137" fmla="*/ 4758492 w 5535001"/>
                <a:gd name="connsiteY137" fmla="*/ 4475848 h 6250127"/>
                <a:gd name="connsiteX138" fmla="*/ 4891288 w 5535001"/>
                <a:gd name="connsiteY138" fmla="*/ 3930329 h 6250127"/>
                <a:gd name="connsiteX139" fmla="*/ 5066298 w 5535001"/>
                <a:gd name="connsiteY139" fmla="*/ 3382235 h 6250127"/>
                <a:gd name="connsiteX140" fmla="*/ 5156994 w 5535001"/>
                <a:gd name="connsiteY140" fmla="*/ 2898635 h 6250127"/>
                <a:gd name="connsiteX141" fmla="*/ 5083317 w 5535001"/>
                <a:gd name="connsiteY141" fmla="*/ 2402047 h 6250127"/>
                <a:gd name="connsiteX142" fmla="*/ 4871022 w 5535001"/>
                <a:gd name="connsiteY142" fmla="*/ 1926958 h 6250127"/>
                <a:gd name="connsiteX143" fmla="*/ 4727028 w 5535001"/>
                <a:gd name="connsiteY143" fmla="*/ 1703577 h 6250127"/>
                <a:gd name="connsiteX144" fmla="*/ 4563776 w 5535001"/>
                <a:gd name="connsiteY144" fmla="*/ 1490834 h 6250127"/>
                <a:gd name="connsiteX145" fmla="*/ 4370291 w 5535001"/>
                <a:gd name="connsiteY145" fmla="*/ 1300596 h 6250127"/>
                <a:gd name="connsiteX146" fmla="*/ 4266046 w 5535001"/>
                <a:gd name="connsiteY146" fmla="*/ 1214491 h 6250127"/>
                <a:gd name="connsiteX147" fmla="*/ 4212973 w 5535001"/>
                <a:gd name="connsiteY147" fmla="*/ 1173062 h 6250127"/>
                <a:gd name="connsiteX148" fmla="*/ 4157995 w 5535001"/>
                <a:gd name="connsiteY148" fmla="*/ 1134545 h 6250127"/>
                <a:gd name="connsiteX149" fmla="*/ 3697126 w 5535001"/>
                <a:gd name="connsiteY149" fmla="*/ 881044 h 6250127"/>
                <a:gd name="connsiteX150" fmla="*/ 3637670 w 5535001"/>
                <a:gd name="connsiteY150" fmla="*/ 856747 h 6250127"/>
                <a:gd name="connsiteX151" fmla="*/ 3608222 w 5535001"/>
                <a:gd name="connsiteY151" fmla="*/ 844318 h 6250127"/>
                <a:gd name="connsiteX152" fmla="*/ 3578214 w 5535001"/>
                <a:gd name="connsiteY152" fmla="*/ 833457 h 6250127"/>
                <a:gd name="connsiteX153" fmla="*/ 3518309 w 5535001"/>
                <a:gd name="connsiteY153" fmla="*/ 812294 h 6250127"/>
                <a:gd name="connsiteX154" fmla="*/ 3503417 w 5535001"/>
                <a:gd name="connsiteY154" fmla="*/ 806920 h 6250127"/>
                <a:gd name="connsiteX155" fmla="*/ 3489533 w 5535001"/>
                <a:gd name="connsiteY155" fmla="*/ 799642 h 6250127"/>
                <a:gd name="connsiteX156" fmla="*/ 3460869 w 5535001"/>
                <a:gd name="connsiteY156" fmla="*/ 787101 h 6250127"/>
                <a:gd name="connsiteX157" fmla="*/ 3402980 w 5535001"/>
                <a:gd name="connsiteY157" fmla="*/ 763475 h 6250127"/>
                <a:gd name="connsiteX158" fmla="*/ 3374092 w 5535001"/>
                <a:gd name="connsiteY158" fmla="*/ 751606 h 6250127"/>
                <a:gd name="connsiteX159" fmla="*/ 3344980 w 5535001"/>
                <a:gd name="connsiteY159" fmla="*/ 740409 h 6250127"/>
                <a:gd name="connsiteX160" fmla="*/ 3226627 w 5535001"/>
                <a:gd name="connsiteY160" fmla="*/ 700772 h 6250127"/>
                <a:gd name="connsiteX161" fmla="*/ 2735750 w 5535001"/>
                <a:gd name="connsiteY161" fmla="*/ 614667 h 6250127"/>
                <a:gd name="connsiteX162" fmla="*/ 2673158 w 5535001"/>
                <a:gd name="connsiteY162" fmla="*/ 610412 h 6250127"/>
                <a:gd name="connsiteX163" fmla="*/ 2610119 w 5535001"/>
                <a:gd name="connsiteY163" fmla="*/ 609628 h 6250127"/>
                <a:gd name="connsiteX164" fmla="*/ 2547080 w 5535001"/>
                <a:gd name="connsiteY164" fmla="*/ 608620 h 6250127"/>
                <a:gd name="connsiteX165" fmla="*/ 2516400 w 5535001"/>
                <a:gd name="connsiteY165" fmla="*/ 608844 h 6250127"/>
                <a:gd name="connsiteX166" fmla="*/ 2486280 w 5535001"/>
                <a:gd name="connsiteY166" fmla="*/ 609740 h 6250127"/>
                <a:gd name="connsiteX167" fmla="*/ 2426376 w 5535001"/>
                <a:gd name="connsiteY167" fmla="*/ 613099 h 6250127"/>
                <a:gd name="connsiteX168" fmla="*/ 2366920 w 5535001"/>
                <a:gd name="connsiteY168" fmla="*/ 618474 h 6250127"/>
                <a:gd name="connsiteX169" fmla="*/ 2337248 w 5535001"/>
                <a:gd name="connsiteY169" fmla="*/ 621497 h 6250127"/>
                <a:gd name="connsiteX170" fmla="*/ 2307800 w 5535001"/>
                <a:gd name="connsiteY170" fmla="*/ 625528 h 6250127"/>
                <a:gd name="connsiteX171" fmla="*/ 2278351 w 5535001"/>
                <a:gd name="connsiteY171" fmla="*/ 629559 h 6250127"/>
                <a:gd name="connsiteX172" fmla="*/ 2249127 w 5535001"/>
                <a:gd name="connsiteY172" fmla="*/ 634710 h 6250127"/>
                <a:gd name="connsiteX173" fmla="*/ 1796096 w 5535001"/>
                <a:gd name="connsiteY173" fmla="*/ 781726 h 6250127"/>
                <a:gd name="connsiteX174" fmla="*/ 1370833 w 5535001"/>
                <a:gd name="connsiteY174" fmla="*/ 1048663 h 6250127"/>
                <a:gd name="connsiteX175" fmla="*/ 959790 w 5535001"/>
                <a:gd name="connsiteY175" fmla="*/ 1390844 h 6250127"/>
                <a:gd name="connsiteX176" fmla="*/ 749062 w 5535001"/>
                <a:gd name="connsiteY176" fmla="*/ 1577611 h 6250127"/>
                <a:gd name="connsiteX177" fmla="*/ 524786 w 5535001"/>
                <a:gd name="connsiteY177" fmla="*/ 1763145 h 6250127"/>
                <a:gd name="connsiteX178" fmla="*/ 84071 w 5535001"/>
                <a:gd name="connsiteY178" fmla="*/ 2098496 h 6250127"/>
                <a:gd name="connsiteX179" fmla="*/ 0 w 5535001"/>
                <a:gd name="connsiteY179" fmla="*/ 2168094 h 6250127"/>
                <a:gd name="connsiteX180" fmla="*/ 0 w 5535001"/>
                <a:gd name="connsiteY180" fmla="*/ 1576676 h 6250127"/>
                <a:gd name="connsiteX181" fmla="*/ 174655 w 5535001"/>
                <a:gd name="connsiteY181" fmla="*/ 1387597 h 6250127"/>
                <a:gd name="connsiteX182" fmla="*/ 363661 w 5535001"/>
                <a:gd name="connsiteY182" fmla="*/ 1188626 h 6250127"/>
                <a:gd name="connsiteX183" fmla="*/ 458052 w 5535001"/>
                <a:gd name="connsiteY183" fmla="*/ 1086397 h 6250127"/>
                <a:gd name="connsiteX184" fmla="*/ 557257 w 5535001"/>
                <a:gd name="connsiteY184" fmla="*/ 981593 h 6250127"/>
                <a:gd name="connsiteX185" fmla="*/ 994165 w 5535001"/>
                <a:gd name="connsiteY185" fmla="*/ 578389 h 6250127"/>
                <a:gd name="connsiteX186" fmla="*/ 1520873 w 5535001"/>
                <a:gd name="connsiteY186" fmla="*/ 237215 h 6250127"/>
                <a:gd name="connsiteX187" fmla="*/ 2141748 w 5535001"/>
                <a:gd name="connsiteY187" fmla="*/ 31190 h 6250127"/>
                <a:gd name="connsiteX188" fmla="*/ 2182505 w 5535001"/>
                <a:gd name="connsiteY188" fmla="*/ 24360 h 6250127"/>
                <a:gd name="connsiteX189" fmla="*/ 2223374 w 5535001"/>
                <a:gd name="connsiteY189" fmla="*/ 18873 h 6250127"/>
                <a:gd name="connsiteX190" fmla="*/ 2264355 w 5535001"/>
                <a:gd name="connsiteY190" fmla="*/ 13611 h 6250127"/>
                <a:gd name="connsiteX191" fmla="*/ 2305336 w 5535001"/>
                <a:gd name="connsiteY191" fmla="*/ 9580 h 6250127"/>
                <a:gd name="connsiteX192" fmla="*/ 2387410 w 5535001"/>
                <a:gd name="connsiteY192" fmla="*/ 3645 h 6250127"/>
                <a:gd name="connsiteX193" fmla="*/ 2469373 w 5535001"/>
                <a:gd name="connsiteY193" fmla="*/ 622 h 62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5535001" h="6250127">
                  <a:moveTo>
                    <a:pt x="2510242" y="174"/>
                  </a:moveTo>
                  <a:cubicBezTo>
                    <a:pt x="2523902" y="-50"/>
                    <a:pt x="2537562" y="-162"/>
                    <a:pt x="2550551" y="510"/>
                  </a:cubicBezTo>
                  <a:lnTo>
                    <a:pt x="2629490" y="3757"/>
                  </a:lnTo>
                  <a:lnTo>
                    <a:pt x="2708317" y="7229"/>
                  </a:lnTo>
                  <a:cubicBezTo>
                    <a:pt x="2734630" y="8572"/>
                    <a:pt x="2760943" y="12155"/>
                    <a:pt x="2787256" y="14619"/>
                  </a:cubicBezTo>
                  <a:cubicBezTo>
                    <a:pt x="2997536" y="34885"/>
                    <a:pt x="3207144" y="77994"/>
                    <a:pt x="3408467" y="145064"/>
                  </a:cubicBezTo>
                  <a:lnTo>
                    <a:pt x="3557723" y="199593"/>
                  </a:lnTo>
                  <a:cubicBezTo>
                    <a:pt x="3570264" y="203848"/>
                    <a:pt x="3582245" y="209447"/>
                    <a:pt x="3594337" y="214597"/>
                  </a:cubicBezTo>
                  <a:lnTo>
                    <a:pt x="3630616" y="230385"/>
                  </a:lnTo>
                  <a:lnTo>
                    <a:pt x="3703172" y="262073"/>
                  </a:lnTo>
                  <a:cubicBezTo>
                    <a:pt x="3715265" y="267335"/>
                    <a:pt x="3727358" y="272598"/>
                    <a:pt x="3739003" y="278756"/>
                  </a:cubicBezTo>
                  <a:cubicBezTo>
                    <a:pt x="3744937" y="281667"/>
                    <a:pt x="3750984" y="284131"/>
                    <a:pt x="3756806" y="287266"/>
                  </a:cubicBezTo>
                  <a:cubicBezTo>
                    <a:pt x="3762517" y="290513"/>
                    <a:pt x="3768115" y="294208"/>
                    <a:pt x="3773714" y="297567"/>
                  </a:cubicBezTo>
                  <a:lnTo>
                    <a:pt x="3840784" y="339332"/>
                  </a:lnTo>
                  <a:cubicBezTo>
                    <a:pt x="3851869" y="346386"/>
                    <a:pt x="3863290" y="352881"/>
                    <a:pt x="3873927" y="360495"/>
                  </a:cubicBezTo>
                  <a:lnTo>
                    <a:pt x="3906062" y="383001"/>
                  </a:lnTo>
                  <a:lnTo>
                    <a:pt x="3969662" y="428572"/>
                  </a:lnTo>
                  <a:cubicBezTo>
                    <a:pt x="4137281" y="552188"/>
                    <a:pt x="4285417" y="693270"/>
                    <a:pt x="4423029" y="837600"/>
                  </a:cubicBezTo>
                  <a:cubicBezTo>
                    <a:pt x="4440160" y="855739"/>
                    <a:pt x="4457404" y="873766"/>
                    <a:pt x="4474647" y="891569"/>
                  </a:cubicBezTo>
                  <a:lnTo>
                    <a:pt x="4524250" y="946883"/>
                  </a:lnTo>
                  <a:lnTo>
                    <a:pt x="4573965" y="1001748"/>
                  </a:lnTo>
                  <a:cubicBezTo>
                    <a:pt x="4590760" y="1019887"/>
                    <a:pt x="4605988" y="1039146"/>
                    <a:pt x="4622224" y="1057509"/>
                  </a:cubicBezTo>
                  <a:cubicBezTo>
                    <a:pt x="4653911" y="1094907"/>
                    <a:pt x="4686831" y="1131409"/>
                    <a:pt x="4717510" y="1169143"/>
                  </a:cubicBezTo>
                  <a:cubicBezTo>
                    <a:pt x="4733186" y="1187730"/>
                    <a:pt x="4748862" y="1206430"/>
                    <a:pt x="4764986" y="1224681"/>
                  </a:cubicBezTo>
                  <a:cubicBezTo>
                    <a:pt x="4780886" y="1243044"/>
                    <a:pt x="4797233" y="1261071"/>
                    <a:pt x="4813021" y="1279994"/>
                  </a:cubicBezTo>
                  <a:cubicBezTo>
                    <a:pt x="4877292" y="1354230"/>
                    <a:pt x="4941339" y="1428914"/>
                    <a:pt x="5001915" y="1506846"/>
                  </a:cubicBezTo>
                  <a:cubicBezTo>
                    <a:pt x="5062603" y="1584665"/>
                    <a:pt x="5118252" y="1666739"/>
                    <a:pt x="5170542" y="1751165"/>
                  </a:cubicBezTo>
                  <a:cubicBezTo>
                    <a:pt x="5274898" y="1920240"/>
                    <a:pt x="5363579" y="2101295"/>
                    <a:pt x="5428969" y="2293660"/>
                  </a:cubicBezTo>
                  <a:cubicBezTo>
                    <a:pt x="5494136" y="2485801"/>
                    <a:pt x="5533102" y="2690819"/>
                    <a:pt x="5534893" y="2899307"/>
                  </a:cubicBezTo>
                  <a:cubicBezTo>
                    <a:pt x="5536124" y="3003439"/>
                    <a:pt x="5526831" y="3108132"/>
                    <a:pt x="5508804" y="3211144"/>
                  </a:cubicBezTo>
                  <a:cubicBezTo>
                    <a:pt x="5490441" y="3314157"/>
                    <a:pt x="5462336" y="3415490"/>
                    <a:pt x="5426282" y="3513352"/>
                  </a:cubicBezTo>
                  <a:cubicBezTo>
                    <a:pt x="5363355" y="3684890"/>
                    <a:pt x="5302219" y="3856428"/>
                    <a:pt x="5248250" y="4030542"/>
                  </a:cubicBezTo>
                  <a:lnTo>
                    <a:pt x="5208612" y="4161771"/>
                  </a:lnTo>
                  <a:lnTo>
                    <a:pt x="5170318" y="4294680"/>
                  </a:lnTo>
                  <a:lnTo>
                    <a:pt x="5132248" y="4430164"/>
                  </a:lnTo>
                  <a:lnTo>
                    <a:pt x="5112765" y="4498914"/>
                  </a:lnTo>
                  <a:lnTo>
                    <a:pt x="5091715" y="4569119"/>
                  </a:lnTo>
                  <a:cubicBezTo>
                    <a:pt x="5085221" y="4592297"/>
                    <a:pt x="5076823" y="4616482"/>
                    <a:pt x="5068985" y="4640220"/>
                  </a:cubicBezTo>
                  <a:cubicBezTo>
                    <a:pt x="5060699" y="4664182"/>
                    <a:pt x="5053981" y="4687807"/>
                    <a:pt x="5043904" y="4712105"/>
                  </a:cubicBezTo>
                  <a:lnTo>
                    <a:pt x="5015799" y="4784438"/>
                  </a:lnTo>
                  <a:cubicBezTo>
                    <a:pt x="5005274" y="4808511"/>
                    <a:pt x="4993965" y="4832473"/>
                    <a:pt x="4982880" y="4856435"/>
                  </a:cubicBezTo>
                  <a:cubicBezTo>
                    <a:pt x="4936524" y="4951273"/>
                    <a:pt x="4881099" y="5044096"/>
                    <a:pt x="4817276" y="5125275"/>
                  </a:cubicBezTo>
                  <a:cubicBezTo>
                    <a:pt x="4755244" y="5208805"/>
                    <a:pt x="4686943" y="5282817"/>
                    <a:pt x="4618753" y="5355374"/>
                  </a:cubicBezTo>
                  <a:cubicBezTo>
                    <a:pt x="4602069" y="5374073"/>
                    <a:pt x="4584154" y="5391092"/>
                    <a:pt x="4566575" y="5408560"/>
                  </a:cubicBezTo>
                  <a:lnTo>
                    <a:pt x="4513837" y="5461186"/>
                  </a:lnTo>
                  <a:cubicBezTo>
                    <a:pt x="4496593" y="5479101"/>
                    <a:pt x="4477894" y="5495560"/>
                    <a:pt x="4459531" y="5512580"/>
                  </a:cubicBezTo>
                  <a:lnTo>
                    <a:pt x="4404554" y="5563526"/>
                  </a:lnTo>
                  <a:cubicBezTo>
                    <a:pt x="4386527" y="5580770"/>
                    <a:pt x="4366932" y="5596670"/>
                    <a:pt x="4348009" y="5613017"/>
                  </a:cubicBezTo>
                  <a:lnTo>
                    <a:pt x="4290568" y="5661948"/>
                  </a:lnTo>
                  <a:lnTo>
                    <a:pt x="4276124" y="5674153"/>
                  </a:lnTo>
                  <a:lnTo>
                    <a:pt x="4261120" y="5685798"/>
                  </a:lnTo>
                  <a:lnTo>
                    <a:pt x="4231112" y="5708976"/>
                  </a:lnTo>
                  <a:lnTo>
                    <a:pt x="4170984" y="5755443"/>
                  </a:lnTo>
                  <a:cubicBezTo>
                    <a:pt x="4130227" y="5785563"/>
                    <a:pt x="4087790" y="5813892"/>
                    <a:pt x="4046025" y="5843228"/>
                  </a:cubicBezTo>
                  <a:cubicBezTo>
                    <a:pt x="4002917" y="5870437"/>
                    <a:pt x="3959248" y="5897309"/>
                    <a:pt x="3915356" y="5923735"/>
                  </a:cubicBezTo>
                  <a:cubicBezTo>
                    <a:pt x="3737659" y="6026299"/>
                    <a:pt x="3544847" y="6106022"/>
                    <a:pt x="3346323" y="6158872"/>
                  </a:cubicBezTo>
                  <a:cubicBezTo>
                    <a:pt x="3147800" y="6211946"/>
                    <a:pt x="2944462" y="6239714"/>
                    <a:pt x="2743476" y="6247328"/>
                  </a:cubicBezTo>
                  <a:lnTo>
                    <a:pt x="2668120" y="6249344"/>
                  </a:lnTo>
                  <a:lnTo>
                    <a:pt x="2630498" y="6250127"/>
                  </a:lnTo>
                  <a:lnTo>
                    <a:pt x="2592988" y="6249568"/>
                  </a:lnTo>
                  <a:lnTo>
                    <a:pt x="2518080" y="6247777"/>
                  </a:lnTo>
                  <a:cubicBezTo>
                    <a:pt x="2493110" y="6247105"/>
                    <a:pt x="2468365" y="6246881"/>
                    <a:pt x="2442948" y="6244529"/>
                  </a:cubicBezTo>
                  <a:cubicBezTo>
                    <a:pt x="2392337" y="6240722"/>
                    <a:pt x="2341950" y="6237699"/>
                    <a:pt x="2291676" y="6232213"/>
                  </a:cubicBezTo>
                  <a:lnTo>
                    <a:pt x="2141412" y="6212394"/>
                  </a:lnTo>
                  <a:lnTo>
                    <a:pt x="1992715" y="6184961"/>
                  </a:lnTo>
                  <a:cubicBezTo>
                    <a:pt x="1943561" y="6173988"/>
                    <a:pt x="1894630" y="6162231"/>
                    <a:pt x="1845811" y="6151034"/>
                  </a:cubicBezTo>
                  <a:cubicBezTo>
                    <a:pt x="1797215" y="6138829"/>
                    <a:pt x="1749180" y="6123938"/>
                    <a:pt x="1701033" y="6110724"/>
                  </a:cubicBezTo>
                  <a:cubicBezTo>
                    <a:pt x="1676847" y="6104566"/>
                    <a:pt x="1653334" y="6095833"/>
                    <a:pt x="1629484" y="6088219"/>
                  </a:cubicBezTo>
                  <a:lnTo>
                    <a:pt x="1558383" y="6064929"/>
                  </a:lnTo>
                  <a:cubicBezTo>
                    <a:pt x="1369713" y="6000210"/>
                    <a:pt x="1186978" y="5921271"/>
                    <a:pt x="1011968" y="5828896"/>
                  </a:cubicBezTo>
                  <a:cubicBezTo>
                    <a:pt x="837071" y="5736408"/>
                    <a:pt x="668556" y="5631940"/>
                    <a:pt x="511237" y="5512356"/>
                  </a:cubicBezTo>
                  <a:cubicBezTo>
                    <a:pt x="471152" y="5483468"/>
                    <a:pt x="433642" y="5451220"/>
                    <a:pt x="395572" y="5419757"/>
                  </a:cubicBezTo>
                  <a:cubicBezTo>
                    <a:pt x="356831" y="5388965"/>
                    <a:pt x="321112" y="5354926"/>
                    <a:pt x="284722" y="5321559"/>
                  </a:cubicBezTo>
                  <a:lnTo>
                    <a:pt x="257513" y="5296477"/>
                  </a:lnTo>
                  <a:lnTo>
                    <a:pt x="243853" y="5283937"/>
                  </a:lnTo>
                  <a:lnTo>
                    <a:pt x="230752" y="5270836"/>
                  </a:lnTo>
                  <a:lnTo>
                    <a:pt x="178574" y="5218322"/>
                  </a:lnTo>
                  <a:cubicBezTo>
                    <a:pt x="161331" y="5200631"/>
                    <a:pt x="143191" y="5183948"/>
                    <a:pt x="126508" y="5165584"/>
                  </a:cubicBezTo>
                  <a:lnTo>
                    <a:pt x="76345" y="5111167"/>
                  </a:lnTo>
                  <a:cubicBezTo>
                    <a:pt x="59774" y="5092916"/>
                    <a:pt x="42530" y="5075112"/>
                    <a:pt x="26407" y="5056413"/>
                  </a:cubicBezTo>
                  <a:lnTo>
                    <a:pt x="0" y="5024776"/>
                  </a:lnTo>
                  <a:lnTo>
                    <a:pt x="0" y="4492798"/>
                  </a:lnTo>
                  <a:lnTo>
                    <a:pt x="28534" y="4537879"/>
                  </a:lnTo>
                  <a:cubicBezTo>
                    <a:pt x="41299" y="4556130"/>
                    <a:pt x="54175" y="4574382"/>
                    <a:pt x="66604" y="4592745"/>
                  </a:cubicBezTo>
                  <a:lnTo>
                    <a:pt x="104114" y="4647834"/>
                  </a:lnTo>
                  <a:lnTo>
                    <a:pt x="143751" y="4701580"/>
                  </a:lnTo>
                  <a:cubicBezTo>
                    <a:pt x="156964" y="4719495"/>
                    <a:pt x="169728" y="4737746"/>
                    <a:pt x="182717" y="4755773"/>
                  </a:cubicBezTo>
                  <a:lnTo>
                    <a:pt x="223810" y="4808399"/>
                  </a:lnTo>
                  <a:lnTo>
                    <a:pt x="264679" y="4861249"/>
                  </a:lnTo>
                  <a:cubicBezTo>
                    <a:pt x="278563" y="4878717"/>
                    <a:pt x="293455" y="4895288"/>
                    <a:pt x="307788" y="4912420"/>
                  </a:cubicBezTo>
                  <a:lnTo>
                    <a:pt x="351232" y="4963254"/>
                  </a:lnTo>
                  <a:cubicBezTo>
                    <a:pt x="365788" y="4980162"/>
                    <a:pt x="381688" y="4995837"/>
                    <a:pt x="397028" y="5012185"/>
                  </a:cubicBezTo>
                  <a:lnTo>
                    <a:pt x="443496" y="5060444"/>
                  </a:lnTo>
                  <a:lnTo>
                    <a:pt x="455140" y="5072537"/>
                  </a:lnTo>
                  <a:lnTo>
                    <a:pt x="467345" y="5083958"/>
                  </a:lnTo>
                  <a:lnTo>
                    <a:pt x="491755" y="5106912"/>
                  </a:lnTo>
                  <a:lnTo>
                    <a:pt x="540686" y="5152819"/>
                  </a:lnTo>
                  <a:lnTo>
                    <a:pt x="552890" y="5164353"/>
                  </a:lnTo>
                  <a:lnTo>
                    <a:pt x="565655" y="5175214"/>
                  </a:lnTo>
                  <a:lnTo>
                    <a:pt x="591072" y="5197048"/>
                  </a:lnTo>
                  <a:cubicBezTo>
                    <a:pt x="624999" y="5226160"/>
                    <a:pt x="658366" y="5256056"/>
                    <a:pt x="694197" y="5283041"/>
                  </a:cubicBezTo>
                  <a:cubicBezTo>
                    <a:pt x="834272" y="5394675"/>
                    <a:pt x="985207" y="5493881"/>
                    <a:pt x="1146221" y="5573716"/>
                  </a:cubicBezTo>
                  <a:cubicBezTo>
                    <a:pt x="1307122" y="5653774"/>
                    <a:pt x="1476869" y="5715918"/>
                    <a:pt x="1650982" y="5758130"/>
                  </a:cubicBezTo>
                  <a:lnTo>
                    <a:pt x="1716485" y="5772798"/>
                  </a:lnTo>
                  <a:cubicBezTo>
                    <a:pt x="1738431" y="5777390"/>
                    <a:pt x="1759929" y="5783100"/>
                    <a:pt x="1782211" y="5786235"/>
                  </a:cubicBezTo>
                  <a:lnTo>
                    <a:pt x="1848386" y="5796984"/>
                  </a:lnTo>
                  <a:lnTo>
                    <a:pt x="1881417" y="5802359"/>
                  </a:lnTo>
                  <a:cubicBezTo>
                    <a:pt x="1892390" y="5804151"/>
                    <a:pt x="1903363" y="5806054"/>
                    <a:pt x="1914560" y="5807061"/>
                  </a:cubicBezTo>
                  <a:cubicBezTo>
                    <a:pt x="1959012" y="5811765"/>
                    <a:pt x="2003241" y="5817251"/>
                    <a:pt x="2047469" y="5821282"/>
                  </a:cubicBezTo>
                  <a:lnTo>
                    <a:pt x="2180601" y="5828896"/>
                  </a:lnTo>
                  <a:lnTo>
                    <a:pt x="2313622" y="5830463"/>
                  </a:lnTo>
                  <a:cubicBezTo>
                    <a:pt x="2335680" y="5830799"/>
                    <a:pt x="2357962" y="5829008"/>
                    <a:pt x="2380021" y="5828448"/>
                  </a:cubicBezTo>
                  <a:lnTo>
                    <a:pt x="2446195" y="5826433"/>
                  </a:lnTo>
                  <a:cubicBezTo>
                    <a:pt x="2468029" y="5826208"/>
                    <a:pt x="2490647" y="5824193"/>
                    <a:pt x="2513041" y="5822737"/>
                  </a:cubicBezTo>
                  <a:lnTo>
                    <a:pt x="2580111" y="5818258"/>
                  </a:lnTo>
                  <a:lnTo>
                    <a:pt x="2613590" y="5816355"/>
                  </a:lnTo>
                  <a:lnTo>
                    <a:pt x="2646845" y="5813108"/>
                  </a:lnTo>
                  <a:cubicBezTo>
                    <a:pt x="2669016" y="5810869"/>
                    <a:pt x="2691074" y="5808741"/>
                    <a:pt x="2713244" y="5806838"/>
                  </a:cubicBezTo>
                  <a:cubicBezTo>
                    <a:pt x="2889933" y="5789371"/>
                    <a:pt x="3062815" y="5762050"/>
                    <a:pt x="3230882" y="5721292"/>
                  </a:cubicBezTo>
                  <a:cubicBezTo>
                    <a:pt x="3398837" y="5680423"/>
                    <a:pt x="3562426" y="5626902"/>
                    <a:pt x="3720416" y="5556472"/>
                  </a:cubicBezTo>
                  <a:cubicBezTo>
                    <a:pt x="3759381" y="5537997"/>
                    <a:pt x="3798347" y="5518962"/>
                    <a:pt x="3837425" y="5499927"/>
                  </a:cubicBezTo>
                  <a:cubicBezTo>
                    <a:pt x="3875271" y="5478765"/>
                    <a:pt x="3913900" y="5458610"/>
                    <a:pt x="3951634" y="5436552"/>
                  </a:cubicBezTo>
                  <a:lnTo>
                    <a:pt x="4007284" y="5401841"/>
                  </a:lnTo>
                  <a:lnTo>
                    <a:pt x="4035164" y="5384374"/>
                  </a:lnTo>
                  <a:lnTo>
                    <a:pt x="4049049" y="5375640"/>
                  </a:lnTo>
                  <a:lnTo>
                    <a:pt x="4062485" y="5366123"/>
                  </a:lnTo>
                  <a:lnTo>
                    <a:pt x="4116567" y="5328277"/>
                  </a:lnTo>
                  <a:cubicBezTo>
                    <a:pt x="4134594" y="5315624"/>
                    <a:pt x="4152957" y="5303420"/>
                    <a:pt x="4169976" y="5289199"/>
                  </a:cubicBezTo>
                  <a:lnTo>
                    <a:pt x="4222042" y="5247994"/>
                  </a:lnTo>
                  <a:cubicBezTo>
                    <a:pt x="4239398" y="5234222"/>
                    <a:pt x="4256865" y="5220562"/>
                    <a:pt x="4273213" y="5205558"/>
                  </a:cubicBezTo>
                  <a:lnTo>
                    <a:pt x="4323151" y="5161329"/>
                  </a:lnTo>
                  <a:cubicBezTo>
                    <a:pt x="4339611" y="5146437"/>
                    <a:pt x="4356631" y="5131881"/>
                    <a:pt x="4371971" y="5116093"/>
                  </a:cubicBezTo>
                  <a:cubicBezTo>
                    <a:pt x="4435457" y="5054398"/>
                    <a:pt x="4496258" y="4991135"/>
                    <a:pt x="4546868" y="4924400"/>
                  </a:cubicBezTo>
                  <a:cubicBezTo>
                    <a:pt x="4600054" y="4858450"/>
                    <a:pt x="4640699" y="4788916"/>
                    <a:pt x="4675634" y="4715352"/>
                  </a:cubicBezTo>
                  <a:lnTo>
                    <a:pt x="4700155" y="4659255"/>
                  </a:lnTo>
                  <a:lnTo>
                    <a:pt x="4721206" y="4600135"/>
                  </a:lnTo>
                  <a:cubicBezTo>
                    <a:pt x="4728707" y="4580988"/>
                    <a:pt x="4733970" y="4559266"/>
                    <a:pt x="4740465" y="4538887"/>
                  </a:cubicBezTo>
                  <a:cubicBezTo>
                    <a:pt x="4746623" y="4518061"/>
                    <a:pt x="4753005" y="4497906"/>
                    <a:pt x="4758492" y="4475848"/>
                  </a:cubicBezTo>
                  <a:cubicBezTo>
                    <a:pt x="4803168" y="4303637"/>
                    <a:pt x="4840902" y="4115080"/>
                    <a:pt x="4891288" y="3930329"/>
                  </a:cubicBezTo>
                  <a:cubicBezTo>
                    <a:pt x="4940891" y="3744906"/>
                    <a:pt x="5000235" y="3562059"/>
                    <a:pt x="5066298" y="3382235"/>
                  </a:cubicBezTo>
                  <a:cubicBezTo>
                    <a:pt x="5124186" y="3226932"/>
                    <a:pt x="5154530" y="3064015"/>
                    <a:pt x="5156994" y="2898635"/>
                  </a:cubicBezTo>
                  <a:cubicBezTo>
                    <a:pt x="5159681" y="2733255"/>
                    <a:pt x="5132920" y="2565636"/>
                    <a:pt x="5083317" y="2402047"/>
                  </a:cubicBezTo>
                  <a:cubicBezTo>
                    <a:pt x="5033938" y="2238123"/>
                    <a:pt x="4960150" y="2079013"/>
                    <a:pt x="4871022" y="1926958"/>
                  </a:cubicBezTo>
                  <a:cubicBezTo>
                    <a:pt x="4826570" y="1850818"/>
                    <a:pt x="4777415" y="1776918"/>
                    <a:pt x="4727028" y="1703577"/>
                  </a:cubicBezTo>
                  <a:cubicBezTo>
                    <a:pt x="4676418" y="1630349"/>
                    <a:pt x="4622784" y="1558464"/>
                    <a:pt x="4563776" y="1490834"/>
                  </a:cubicBezTo>
                  <a:cubicBezTo>
                    <a:pt x="4503647" y="1423764"/>
                    <a:pt x="4439041" y="1359157"/>
                    <a:pt x="4370291" y="1300596"/>
                  </a:cubicBezTo>
                  <a:cubicBezTo>
                    <a:pt x="4336812" y="1270141"/>
                    <a:pt x="4301541" y="1242148"/>
                    <a:pt x="4266046" y="1214491"/>
                  </a:cubicBezTo>
                  <a:cubicBezTo>
                    <a:pt x="4248355" y="1200607"/>
                    <a:pt x="4230776" y="1186611"/>
                    <a:pt x="4212973" y="1173062"/>
                  </a:cubicBezTo>
                  <a:cubicBezTo>
                    <a:pt x="4194722" y="1160074"/>
                    <a:pt x="4176359" y="1147197"/>
                    <a:pt x="4157995" y="1134545"/>
                  </a:cubicBezTo>
                  <a:cubicBezTo>
                    <a:pt x="4011426" y="1031980"/>
                    <a:pt x="3855004" y="948562"/>
                    <a:pt x="3697126" y="881044"/>
                  </a:cubicBezTo>
                  <a:lnTo>
                    <a:pt x="3637670" y="856747"/>
                  </a:lnTo>
                  <a:lnTo>
                    <a:pt x="3608222" y="844318"/>
                  </a:lnTo>
                  <a:cubicBezTo>
                    <a:pt x="3598480" y="840063"/>
                    <a:pt x="3588179" y="837040"/>
                    <a:pt x="3578214" y="833457"/>
                  </a:cubicBezTo>
                  <a:lnTo>
                    <a:pt x="3518309" y="812294"/>
                  </a:lnTo>
                  <a:cubicBezTo>
                    <a:pt x="3513383" y="810503"/>
                    <a:pt x="3508344" y="808823"/>
                    <a:pt x="3503417" y="806920"/>
                  </a:cubicBezTo>
                  <a:cubicBezTo>
                    <a:pt x="3498603" y="804792"/>
                    <a:pt x="3494236" y="801993"/>
                    <a:pt x="3489533" y="799642"/>
                  </a:cubicBezTo>
                  <a:cubicBezTo>
                    <a:pt x="3480240" y="794827"/>
                    <a:pt x="3470498" y="791020"/>
                    <a:pt x="3460869" y="787101"/>
                  </a:cubicBezTo>
                  <a:lnTo>
                    <a:pt x="3402980" y="763475"/>
                  </a:lnTo>
                  <a:lnTo>
                    <a:pt x="3374092" y="751606"/>
                  </a:lnTo>
                  <a:cubicBezTo>
                    <a:pt x="3364462" y="747688"/>
                    <a:pt x="3354945" y="743433"/>
                    <a:pt x="3344980" y="740409"/>
                  </a:cubicBezTo>
                  <a:lnTo>
                    <a:pt x="3226627" y="700772"/>
                  </a:lnTo>
                  <a:cubicBezTo>
                    <a:pt x="3067405" y="652849"/>
                    <a:pt x="2902697" y="625192"/>
                    <a:pt x="2735750" y="614667"/>
                  </a:cubicBezTo>
                  <a:cubicBezTo>
                    <a:pt x="2714811" y="613435"/>
                    <a:pt x="2694209" y="610860"/>
                    <a:pt x="2673158" y="610412"/>
                  </a:cubicBezTo>
                  <a:lnTo>
                    <a:pt x="2610119" y="609628"/>
                  </a:lnTo>
                  <a:lnTo>
                    <a:pt x="2547080" y="608620"/>
                  </a:lnTo>
                  <a:cubicBezTo>
                    <a:pt x="2536443" y="608173"/>
                    <a:pt x="2526365" y="608397"/>
                    <a:pt x="2516400" y="608844"/>
                  </a:cubicBezTo>
                  <a:lnTo>
                    <a:pt x="2486280" y="609740"/>
                  </a:lnTo>
                  <a:cubicBezTo>
                    <a:pt x="2466125" y="609852"/>
                    <a:pt x="2446307" y="611868"/>
                    <a:pt x="2426376" y="613099"/>
                  </a:cubicBezTo>
                  <a:cubicBezTo>
                    <a:pt x="2406333" y="613995"/>
                    <a:pt x="2386627" y="616458"/>
                    <a:pt x="2366920" y="618474"/>
                  </a:cubicBezTo>
                  <a:cubicBezTo>
                    <a:pt x="2357066" y="619482"/>
                    <a:pt x="2347101" y="620153"/>
                    <a:pt x="2337248" y="621497"/>
                  </a:cubicBezTo>
                  <a:lnTo>
                    <a:pt x="2307800" y="625528"/>
                  </a:lnTo>
                  <a:lnTo>
                    <a:pt x="2278351" y="629559"/>
                  </a:lnTo>
                  <a:lnTo>
                    <a:pt x="2249127" y="634710"/>
                  </a:lnTo>
                  <a:cubicBezTo>
                    <a:pt x="2093377" y="661918"/>
                    <a:pt x="1942329" y="710849"/>
                    <a:pt x="1796096" y="781726"/>
                  </a:cubicBezTo>
                  <a:cubicBezTo>
                    <a:pt x="1649751" y="852268"/>
                    <a:pt x="1508892" y="944307"/>
                    <a:pt x="1370833" y="1048663"/>
                  </a:cubicBezTo>
                  <a:cubicBezTo>
                    <a:pt x="1232774" y="1153244"/>
                    <a:pt x="1097290" y="1269917"/>
                    <a:pt x="959790" y="1390844"/>
                  </a:cubicBezTo>
                  <a:lnTo>
                    <a:pt x="749062" y="1577611"/>
                  </a:lnTo>
                  <a:cubicBezTo>
                    <a:pt x="674602" y="1642329"/>
                    <a:pt x="599806" y="1704137"/>
                    <a:pt x="524786" y="1763145"/>
                  </a:cubicBezTo>
                  <a:cubicBezTo>
                    <a:pt x="374858" y="1881498"/>
                    <a:pt x="223810" y="1987422"/>
                    <a:pt x="84071" y="2098496"/>
                  </a:cubicBezTo>
                  <a:lnTo>
                    <a:pt x="0" y="2168094"/>
                  </a:lnTo>
                  <a:lnTo>
                    <a:pt x="0" y="1576676"/>
                  </a:lnTo>
                  <a:lnTo>
                    <a:pt x="174655" y="1387597"/>
                  </a:lnTo>
                  <a:cubicBezTo>
                    <a:pt x="238926" y="1320079"/>
                    <a:pt x="302749" y="1254577"/>
                    <a:pt x="363661" y="1188626"/>
                  </a:cubicBezTo>
                  <a:lnTo>
                    <a:pt x="458052" y="1086397"/>
                  </a:lnTo>
                  <a:cubicBezTo>
                    <a:pt x="490635" y="1051351"/>
                    <a:pt x="523666" y="1016416"/>
                    <a:pt x="557257" y="981593"/>
                  </a:cubicBezTo>
                  <a:cubicBezTo>
                    <a:pt x="691510" y="842414"/>
                    <a:pt x="835055" y="705699"/>
                    <a:pt x="994165" y="578389"/>
                  </a:cubicBezTo>
                  <a:cubicBezTo>
                    <a:pt x="1152939" y="451190"/>
                    <a:pt x="1328060" y="333398"/>
                    <a:pt x="1520873" y="237215"/>
                  </a:cubicBezTo>
                  <a:cubicBezTo>
                    <a:pt x="1713238" y="141033"/>
                    <a:pt x="1924302" y="68028"/>
                    <a:pt x="2141748" y="31190"/>
                  </a:cubicBezTo>
                  <a:lnTo>
                    <a:pt x="2182505" y="24360"/>
                  </a:lnTo>
                  <a:cubicBezTo>
                    <a:pt x="2196165" y="22344"/>
                    <a:pt x="2209826" y="20665"/>
                    <a:pt x="2223374" y="18873"/>
                  </a:cubicBezTo>
                  <a:lnTo>
                    <a:pt x="2264355" y="13611"/>
                  </a:lnTo>
                  <a:cubicBezTo>
                    <a:pt x="2278015" y="11931"/>
                    <a:pt x="2291676" y="10924"/>
                    <a:pt x="2305336" y="9580"/>
                  </a:cubicBezTo>
                  <a:cubicBezTo>
                    <a:pt x="2332657" y="7229"/>
                    <a:pt x="2360090" y="4653"/>
                    <a:pt x="2387410" y="3645"/>
                  </a:cubicBezTo>
                  <a:cubicBezTo>
                    <a:pt x="2414731" y="2414"/>
                    <a:pt x="2442164" y="510"/>
                    <a:pt x="2469373" y="622"/>
                  </a:cubicBezTo>
                  <a:close/>
                </a:path>
              </a:pathLst>
            </a:custGeom>
            <a:gradFill>
              <a:gsLst>
                <a:gs pos="37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67C4629D-4AB7-48D4-A61B-1AE1837A7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646908" cy="6130481"/>
            </a:xfrm>
            <a:custGeom>
              <a:avLst/>
              <a:gdLst>
                <a:gd name="connsiteX0" fmla="*/ 2616837 w 5646908"/>
                <a:gd name="connsiteY0" fmla="*/ 0 h 6130481"/>
                <a:gd name="connsiteX1" fmla="*/ 4918721 w 5646908"/>
                <a:gd name="connsiteY1" fmla="*/ 1134258 h 6130481"/>
                <a:gd name="connsiteX2" fmla="*/ 5539036 w 5646908"/>
                <a:gd name="connsiteY2" fmla="*/ 3362353 h 6130481"/>
                <a:gd name="connsiteX3" fmla="*/ 4712024 w 5646908"/>
                <a:gd name="connsiteY3" fmla="*/ 5293280 h 6130481"/>
                <a:gd name="connsiteX4" fmla="*/ 2547864 w 5646908"/>
                <a:gd name="connsiteY4" fmla="*/ 6130481 h 6130481"/>
                <a:gd name="connsiteX5" fmla="*/ 263223 w 5646908"/>
                <a:gd name="connsiteY5" fmla="*/ 5212325 h 6130481"/>
                <a:gd name="connsiteX6" fmla="*/ 49974 w 5646908"/>
                <a:gd name="connsiteY6" fmla="*/ 4985345 h 6130481"/>
                <a:gd name="connsiteX7" fmla="*/ 0 w 5646908"/>
                <a:gd name="connsiteY7" fmla="*/ 4920618 h 6130481"/>
                <a:gd name="connsiteX8" fmla="*/ 0 w 5646908"/>
                <a:gd name="connsiteY8" fmla="*/ 3760303 h 6130481"/>
                <a:gd name="connsiteX9" fmla="*/ 80488 w 5646908"/>
                <a:gd name="connsiteY9" fmla="*/ 3974159 h 6130481"/>
                <a:gd name="connsiteX10" fmla="*/ 664748 w 5646908"/>
                <a:gd name="connsiteY10" fmla="*/ 4813600 h 6130481"/>
                <a:gd name="connsiteX11" fmla="*/ 2548087 w 5646908"/>
                <a:gd name="connsiteY11" fmla="*/ 5570406 h 6130481"/>
                <a:gd name="connsiteX12" fmla="*/ 3536561 w 5646908"/>
                <a:gd name="connsiteY12" fmla="*/ 5407153 h 6130481"/>
                <a:gd name="connsiteX13" fmla="*/ 4308035 w 5646908"/>
                <a:gd name="connsiteY13" fmla="*/ 4897241 h 6130481"/>
                <a:gd name="connsiteX14" fmla="*/ 4569038 w 5646908"/>
                <a:gd name="connsiteY14" fmla="*/ 4564802 h 6130481"/>
                <a:gd name="connsiteX15" fmla="*/ 4699147 w 5646908"/>
                <a:gd name="connsiteY15" fmla="*/ 4149952 h 6130481"/>
                <a:gd name="connsiteX16" fmla="*/ 5003034 w 5646908"/>
                <a:gd name="connsiteY16" fmla="*/ 3168421 h 6130481"/>
                <a:gd name="connsiteX17" fmla="*/ 4994189 w 5646908"/>
                <a:gd name="connsiteY17" fmla="*/ 2321590 h 6130481"/>
                <a:gd name="connsiteX18" fmla="*/ 4487860 w 5646908"/>
                <a:gd name="connsiteY18" fmla="*/ 1501856 h 6130481"/>
                <a:gd name="connsiteX19" fmla="*/ 3640469 w 5646908"/>
                <a:gd name="connsiteY19" fmla="*/ 808425 h 6130481"/>
                <a:gd name="connsiteX20" fmla="*/ 2616837 w 5646908"/>
                <a:gd name="connsiteY20" fmla="*/ 559851 h 6130481"/>
                <a:gd name="connsiteX21" fmla="*/ 1762952 w 5646908"/>
                <a:gd name="connsiteY21" fmla="*/ 812008 h 6130481"/>
                <a:gd name="connsiteX22" fmla="*/ 939635 w 5646908"/>
                <a:gd name="connsiteY22" fmla="*/ 1502976 h 6130481"/>
                <a:gd name="connsiteX23" fmla="*/ 585250 w 5646908"/>
                <a:gd name="connsiteY23" fmla="*/ 1831049 h 6130481"/>
                <a:gd name="connsiteX24" fmla="*/ 40403 w 5646908"/>
                <a:gd name="connsiteY24" fmla="*/ 2389556 h 6130481"/>
                <a:gd name="connsiteX25" fmla="*/ 0 w 5646908"/>
                <a:gd name="connsiteY25" fmla="*/ 2456747 h 6130481"/>
                <a:gd name="connsiteX26" fmla="*/ 0 w 5646908"/>
                <a:gd name="connsiteY26" fmla="*/ 1601114 h 6130481"/>
                <a:gd name="connsiteX27" fmla="*/ 93200 w 5646908"/>
                <a:gd name="connsiteY27" fmla="*/ 1513741 h 6130481"/>
                <a:gd name="connsiteX28" fmla="*/ 535423 w 5646908"/>
                <a:gd name="connsiteY28" fmla="*/ 1107273 h 6130481"/>
                <a:gd name="connsiteX29" fmla="*/ 2616837 w 5646908"/>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646908" h="6130481">
                  <a:moveTo>
                    <a:pt x="2616837" y="0"/>
                  </a:moveTo>
                  <a:cubicBezTo>
                    <a:pt x="3596241" y="0"/>
                    <a:pt x="4322479" y="463445"/>
                    <a:pt x="4918721" y="1134258"/>
                  </a:cubicBezTo>
                  <a:cubicBezTo>
                    <a:pt x="5416317" y="1694109"/>
                    <a:pt x="5857703" y="2516643"/>
                    <a:pt x="5539036" y="3362353"/>
                  </a:cubicBezTo>
                  <a:cubicBezTo>
                    <a:pt x="5111758" y="4496612"/>
                    <a:pt x="5300763" y="4716633"/>
                    <a:pt x="4712024" y="5293280"/>
                  </a:cubicBezTo>
                  <a:cubicBezTo>
                    <a:pt x="4123284" y="5869926"/>
                    <a:pt x="3446201" y="6130481"/>
                    <a:pt x="2547864" y="6130481"/>
                  </a:cubicBezTo>
                  <a:cubicBezTo>
                    <a:pt x="1657476" y="6130481"/>
                    <a:pt x="850619" y="5780127"/>
                    <a:pt x="263223" y="5212325"/>
                  </a:cubicBezTo>
                  <a:cubicBezTo>
                    <a:pt x="188497" y="5140091"/>
                    <a:pt x="117321" y="5064339"/>
                    <a:pt x="49974" y="4985345"/>
                  </a:cubicBezTo>
                  <a:lnTo>
                    <a:pt x="0" y="4920618"/>
                  </a:lnTo>
                  <a:lnTo>
                    <a:pt x="0" y="3760303"/>
                  </a:lnTo>
                  <a:lnTo>
                    <a:pt x="80488" y="3974159"/>
                  </a:lnTo>
                  <a:cubicBezTo>
                    <a:pt x="217875" y="4289243"/>
                    <a:pt x="414383" y="4571632"/>
                    <a:pt x="664748" y="4813600"/>
                  </a:cubicBezTo>
                  <a:cubicBezTo>
                    <a:pt x="1169734" y="5301566"/>
                    <a:pt x="1838644" y="5570406"/>
                    <a:pt x="2548087" y="5570406"/>
                  </a:cubicBezTo>
                  <a:cubicBezTo>
                    <a:pt x="2928786" y="5570406"/>
                    <a:pt x="3252156" y="5516996"/>
                    <a:pt x="3536561" y="5407153"/>
                  </a:cubicBezTo>
                  <a:cubicBezTo>
                    <a:pt x="3815366" y="5299438"/>
                    <a:pt x="4067747" y="5132603"/>
                    <a:pt x="4308035" y="4897241"/>
                  </a:cubicBezTo>
                  <a:cubicBezTo>
                    <a:pt x="4475095" y="4733653"/>
                    <a:pt x="4533767" y="4637358"/>
                    <a:pt x="4569038" y="4564802"/>
                  </a:cubicBezTo>
                  <a:cubicBezTo>
                    <a:pt x="4619313" y="4461453"/>
                    <a:pt x="4652792" y="4330784"/>
                    <a:pt x="4699147" y="4149952"/>
                  </a:cubicBezTo>
                  <a:cubicBezTo>
                    <a:pt x="4758491" y="3918846"/>
                    <a:pt x="4839558" y="3602194"/>
                    <a:pt x="5003034" y="3168421"/>
                  </a:cubicBezTo>
                  <a:cubicBezTo>
                    <a:pt x="5103024" y="2902940"/>
                    <a:pt x="5100112" y="2626037"/>
                    <a:pt x="4994189" y="2321590"/>
                  </a:cubicBezTo>
                  <a:cubicBezTo>
                    <a:pt x="4900470" y="2052526"/>
                    <a:pt x="4725460" y="1769129"/>
                    <a:pt x="4487860" y="1501856"/>
                  </a:cubicBezTo>
                  <a:cubicBezTo>
                    <a:pt x="4210285" y="1189683"/>
                    <a:pt x="3933047" y="962832"/>
                    <a:pt x="3640469" y="808425"/>
                  </a:cubicBezTo>
                  <a:cubicBezTo>
                    <a:pt x="3323369" y="641141"/>
                    <a:pt x="2988578" y="559851"/>
                    <a:pt x="2616837" y="559851"/>
                  </a:cubicBezTo>
                  <a:cubicBezTo>
                    <a:pt x="2315413" y="559851"/>
                    <a:pt x="2044110" y="640134"/>
                    <a:pt x="1762952" y="812008"/>
                  </a:cubicBezTo>
                  <a:cubicBezTo>
                    <a:pt x="1472838" y="989593"/>
                    <a:pt x="1197167" y="1250707"/>
                    <a:pt x="939635" y="1502976"/>
                  </a:cubicBezTo>
                  <a:cubicBezTo>
                    <a:pt x="819379" y="1620769"/>
                    <a:pt x="700355" y="1727700"/>
                    <a:pt x="585250" y="1831049"/>
                  </a:cubicBezTo>
                  <a:cubicBezTo>
                    <a:pt x="362317" y="2031140"/>
                    <a:pt x="169840" y="2204022"/>
                    <a:pt x="40403" y="2389556"/>
                  </a:cubicBezTo>
                  <a:lnTo>
                    <a:pt x="0" y="2456747"/>
                  </a:lnTo>
                  <a:lnTo>
                    <a:pt x="0" y="1601114"/>
                  </a:lnTo>
                  <a:lnTo>
                    <a:pt x="93200" y="1513741"/>
                  </a:lnTo>
                  <a:cubicBezTo>
                    <a:pt x="237107" y="1383294"/>
                    <a:pt x="388238" y="1251435"/>
                    <a:pt x="535423" y="1107273"/>
                  </a:cubicBezTo>
                  <a:cubicBezTo>
                    <a:pt x="1124050" y="530627"/>
                    <a:pt x="1718500" y="0"/>
                    <a:pt x="2616837" y="0"/>
                  </a:cubicBezTo>
                  <a:close/>
                </a:path>
              </a:pathLst>
            </a:custGeom>
            <a:gradFill>
              <a:gsLst>
                <a:gs pos="2000">
                  <a:schemeClr val="bg1">
                    <a:alpha val="10000"/>
                  </a:schemeClr>
                </a:gs>
                <a:gs pos="54000">
                  <a:schemeClr val="accent6">
                    <a:alpha val="10000"/>
                  </a:schemeClr>
                </a:gs>
                <a:gs pos="100000">
                  <a:schemeClr val="bg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D1E30050-9FC4-4CC7-8C0B-BF5EFD106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517522" cy="6130481"/>
            </a:xfrm>
            <a:custGeom>
              <a:avLst/>
              <a:gdLst>
                <a:gd name="connsiteX0" fmla="*/ 2549095 w 5517522"/>
                <a:gd name="connsiteY0" fmla="*/ 0 h 6130481"/>
                <a:gd name="connsiteX1" fmla="*/ 4804175 w 5517522"/>
                <a:gd name="connsiteY1" fmla="*/ 1134258 h 6130481"/>
                <a:gd name="connsiteX2" fmla="*/ 5411838 w 5517522"/>
                <a:gd name="connsiteY2" fmla="*/ 3362353 h 6130481"/>
                <a:gd name="connsiteX3" fmla="*/ 4601621 w 5517522"/>
                <a:gd name="connsiteY3" fmla="*/ 5293280 h 6130481"/>
                <a:gd name="connsiteX4" fmla="*/ 2481577 w 5517522"/>
                <a:gd name="connsiteY4" fmla="*/ 6130481 h 6130481"/>
                <a:gd name="connsiteX5" fmla="*/ 243517 w 5517522"/>
                <a:gd name="connsiteY5" fmla="*/ 5212325 h 6130481"/>
                <a:gd name="connsiteX6" fmla="*/ 34587 w 5517522"/>
                <a:gd name="connsiteY6" fmla="*/ 4985345 h 6130481"/>
                <a:gd name="connsiteX7" fmla="*/ 0 w 5517522"/>
                <a:gd name="connsiteY7" fmla="*/ 4939620 h 6130481"/>
                <a:gd name="connsiteX8" fmla="*/ 0 w 5517522"/>
                <a:gd name="connsiteY8" fmla="*/ 3335329 h 6130481"/>
                <a:gd name="connsiteX9" fmla="*/ 17141 w 5517522"/>
                <a:gd name="connsiteY9" fmla="*/ 3448738 h 6130481"/>
                <a:gd name="connsiteX10" fmla="*/ 167489 w 5517522"/>
                <a:gd name="connsiteY10" fmla="*/ 3930490 h 6130481"/>
                <a:gd name="connsiteX11" fmla="*/ 715471 w 5517522"/>
                <a:gd name="connsiteY11" fmla="*/ 4734212 h 6130481"/>
                <a:gd name="connsiteX12" fmla="*/ 2481689 w 5517522"/>
                <a:gd name="connsiteY12" fmla="*/ 5458772 h 6130481"/>
                <a:gd name="connsiteX13" fmla="*/ 4126644 w 5517522"/>
                <a:gd name="connsiteY13" fmla="*/ 4818302 h 6130481"/>
                <a:gd name="connsiteX14" fmla="*/ 4360437 w 5517522"/>
                <a:gd name="connsiteY14" fmla="*/ 4516766 h 6130481"/>
                <a:gd name="connsiteX15" fmla="*/ 4480357 w 5517522"/>
                <a:gd name="connsiteY15" fmla="*/ 4122855 h 6130481"/>
                <a:gd name="connsiteX16" fmla="*/ 4781557 w 5517522"/>
                <a:gd name="connsiteY16" fmla="*/ 3129791 h 6130481"/>
                <a:gd name="connsiteX17" fmla="*/ 4771928 w 5517522"/>
                <a:gd name="connsiteY17" fmla="*/ 2357869 h 6130481"/>
                <a:gd name="connsiteX18" fmla="*/ 4297510 w 5517522"/>
                <a:gd name="connsiteY18" fmla="*/ 1575533 h 6130481"/>
                <a:gd name="connsiteX19" fmla="*/ 3498715 w 5517522"/>
                <a:gd name="connsiteY19" fmla="*/ 907071 h 6130481"/>
                <a:gd name="connsiteX20" fmla="*/ 2549095 w 5517522"/>
                <a:gd name="connsiteY20" fmla="*/ 671821 h 6130481"/>
                <a:gd name="connsiteX21" fmla="*/ 985319 w 5517522"/>
                <a:gd name="connsiteY21" fmla="*/ 1582475 h 6130481"/>
                <a:gd name="connsiteX22" fmla="*/ 634628 w 5517522"/>
                <a:gd name="connsiteY22" fmla="*/ 1913907 h 6130481"/>
                <a:gd name="connsiteX23" fmla="*/ 117662 w 5517522"/>
                <a:gd name="connsiteY23" fmla="*/ 2453044 h 6130481"/>
                <a:gd name="connsiteX24" fmla="*/ 2515 w 5517522"/>
                <a:gd name="connsiteY24" fmla="*/ 2685494 h 6130481"/>
                <a:gd name="connsiteX25" fmla="*/ 0 w 5517522"/>
                <a:gd name="connsiteY25" fmla="*/ 2696965 h 6130481"/>
                <a:gd name="connsiteX26" fmla="*/ 0 w 5517522"/>
                <a:gd name="connsiteY26" fmla="*/ 1587383 h 6130481"/>
                <a:gd name="connsiteX27" fmla="*/ 76951 w 5517522"/>
                <a:gd name="connsiteY27" fmla="*/ 1513741 h 6130481"/>
                <a:gd name="connsiteX28" fmla="*/ 510118 w 5517522"/>
                <a:gd name="connsiteY28" fmla="*/ 1107273 h 6130481"/>
                <a:gd name="connsiteX29" fmla="*/ 2549095 w 5517522"/>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522" h="6130481">
                  <a:moveTo>
                    <a:pt x="2549095" y="0"/>
                  </a:moveTo>
                  <a:cubicBezTo>
                    <a:pt x="3508568" y="0"/>
                    <a:pt x="4219915" y="463445"/>
                    <a:pt x="4804175" y="1134258"/>
                  </a:cubicBezTo>
                  <a:cubicBezTo>
                    <a:pt x="5291694" y="1694109"/>
                    <a:pt x="5724011"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335329"/>
                  </a:lnTo>
                  <a:lnTo>
                    <a:pt x="17141" y="3448738"/>
                  </a:lnTo>
                  <a:cubicBezTo>
                    <a:pt x="50676" y="3613558"/>
                    <a:pt x="100867" y="3774516"/>
                    <a:pt x="167489" y="3930490"/>
                  </a:cubicBezTo>
                  <a:cubicBezTo>
                    <a:pt x="296255" y="4232138"/>
                    <a:pt x="480670" y="4502546"/>
                    <a:pt x="715471" y="4734212"/>
                  </a:cubicBezTo>
                  <a:cubicBezTo>
                    <a:pt x="1188993" y="5201464"/>
                    <a:pt x="1816250" y="5458772"/>
                    <a:pt x="2481689" y="5458772"/>
                  </a:cubicBezTo>
                  <a:cubicBezTo>
                    <a:pt x="3185758" y="5458772"/>
                    <a:pt x="3677755" y="5267191"/>
                    <a:pt x="4126644" y="4818302"/>
                  </a:cubicBezTo>
                  <a:cubicBezTo>
                    <a:pt x="4278363" y="4666583"/>
                    <a:pt x="4329982" y="4580701"/>
                    <a:pt x="4360437" y="4516766"/>
                  </a:cubicBezTo>
                  <a:cubicBezTo>
                    <a:pt x="4404890" y="4423495"/>
                    <a:pt x="4436577" y="4297417"/>
                    <a:pt x="4480357" y="4122855"/>
                  </a:cubicBezTo>
                  <a:cubicBezTo>
                    <a:pt x="4539030" y="3889285"/>
                    <a:pt x="4619425" y="3569275"/>
                    <a:pt x="4781557" y="3129791"/>
                  </a:cubicBezTo>
                  <a:cubicBezTo>
                    <a:pt x="4870238" y="2889503"/>
                    <a:pt x="4867103" y="2637010"/>
                    <a:pt x="4771928" y="2357869"/>
                  </a:cubicBezTo>
                  <a:cubicBezTo>
                    <a:pt x="4684815" y="2102465"/>
                    <a:pt x="4520779" y="1831945"/>
                    <a:pt x="4297510" y="1575533"/>
                  </a:cubicBezTo>
                  <a:cubicBezTo>
                    <a:pt x="4034492" y="1273549"/>
                    <a:pt x="3773266" y="1054983"/>
                    <a:pt x="3498715" y="907071"/>
                  </a:cubicBezTo>
                  <a:cubicBezTo>
                    <a:pt x="3204905" y="748745"/>
                    <a:pt x="2894187" y="671821"/>
                    <a:pt x="2549095" y="671821"/>
                  </a:cubicBezTo>
                  <a:cubicBezTo>
                    <a:pt x="1942553" y="671821"/>
                    <a:pt x="1518298" y="1049273"/>
                    <a:pt x="985319" y="1582475"/>
                  </a:cubicBezTo>
                  <a:cubicBezTo>
                    <a:pt x="865735" y="1702059"/>
                    <a:pt x="748278" y="1809774"/>
                    <a:pt x="634628" y="1913907"/>
                  </a:cubicBezTo>
                  <a:cubicBezTo>
                    <a:pt x="421325" y="2109407"/>
                    <a:pt x="237134" y="2278146"/>
                    <a:pt x="117662" y="2453044"/>
                  </a:cubicBezTo>
                  <a:cubicBezTo>
                    <a:pt x="64756" y="2530415"/>
                    <a:pt x="27022" y="2605799"/>
                    <a:pt x="2515" y="2685494"/>
                  </a:cubicBezTo>
                  <a:lnTo>
                    <a:pt x="0" y="2696965"/>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E7E03733-50FD-49A6-B226-40F6A0AD45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76241"/>
              <a:ext cx="5517475" cy="6130481"/>
            </a:xfrm>
            <a:custGeom>
              <a:avLst/>
              <a:gdLst>
                <a:gd name="connsiteX0" fmla="*/ 2549095 w 5517475"/>
                <a:gd name="connsiteY0" fmla="*/ 0 h 6130481"/>
                <a:gd name="connsiteX1" fmla="*/ 4804175 w 5517475"/>
                <a:gd name="connsiteY1" fmla="*/ 1134258 h 6130481"/>
                <a:gd name="connsiteX2" fmla="*/ 5411838 w 5517475"/>
                <a:gd name="connsiteY2" fmla="*/ 3362353 h 6130481"/>
                <a:gd name="connsiteX3" fmla="*/ 4601621 w 5517475"/>
                <a:gd name="connsiteY3" fmla="*/ 5293280 h 6130481"/>
                <a:gd name="connsiteX4" fmla="*/ 2481577 w 5517475"/>
                <a:gd name="connsiteY4" fmla="*/ 6130481 h 6130481"/>
                <a:gd name="connsiteX5" fmla="*/ 243517 w 5517475"/>
                <a:gd name="connsiteY5" fmla="*/ 5212325 h 6130481"/>
                <a:gd name="connsiteX6" fmla="*/ 34587 w 5517475"/>
                <a:gd name="connsiteY6" fmla="*/ 4985345 h 6130481"/>
                <a:gd name="connsiteX7" fmla="*/ 0 w 5517475"/>
                <a:gd name="connsiteY7" fmla="*/ 4939620 h 6130481"/>
                <a:gd name="connsiteX8" fmla="*/ 0 w 5517475"/>
                <a:gd name="connsiteY8" fmla="*/ 3799573 h 6130481"/>
                <a:gd name="connsiteX9" fmla="*/ 64364 w 5517475"/>
                <a:gd name="connsiteY9" fmla="*/ 3974159 h 6130481"/>
                <a:gd name="connsiteX10" fmla="*/ 636644 w 5517475"/>
                <a:gd name="connsiteY10" fmla="*/ 4813600 h 6130481"/>
                <a:gd name="connsiteX11" fmla="*/ 2481577 w 5517475"/>
                <a:gd name="connsiteY11" fmla="*/ 5570406 h 6130481"/>
                <a:gd name="connsiteX12" fmla="*/ 3449896 w 5517475"/>
                <a:gd name="connsiteY12" fmla="*/ 5407153 h 6130481"/>
                <a:gd name="connsiteX13" fmla="*/ 4205695 w 5517475"/>
                <a:gd name="connsiteY13" fmla="*/ 4897241 h 6130481"/>
                <a:gd name="connsiteX14" fmla="*/ 4461434 w 5517475"/>
                <a:gd name="connsiteY14" fmla="*/ 4564802 h 6130481"/>
                <a:gd name="connsiteX15" fmla="*/ 4588969 w 5517475"/>
                <a:gd name="connsiteY15" fmla="*/ 4149952 h 6130481"/>
                <a:gd name="connsiteX16" fmla="*/ 4886585 w 5517475"/>
                <a:gd name="connsiteY16" fmla="*/ 3168421 h 6130481"/>
                <a:gd name="connsiteX17" fmla="*/ 4877964 w 5517475"/>
                <a:gd name="connsiteY17" fmla="*/ 2321590 h 6130481"/>
                <a:gd name="connsiteX18" fmla="*/ 4382048 w 5517475"/>
                <a:gd name="connsiteY18" fmla="*/ 1501856 h 6130481"/>
                <a:gd name="connsiteX19" fmla="*/ 3551900 w 5517475"/>
                <a:gd name="connsiteY19" fmla="*/ 808425 h 6130481"/>
                <a:gd name="connsiteX20" fmla="*/ 2549095 w 5517475"/>
                <a:gd name="connsiteY20" fmla="*/ 559851 h 6130481"/>
                <a:gd name="connsiteX21" fmla="*/ 1712566 w 5517475"/>
                <a:gd name="connsiteY21" fmla="*/ 812008 h 6130481"/>
                <a:gd name="connsiteX22" fmla="*/ 906044 w 5517475"/>
                <a:gd name="connsiteY22" fmla="*/ 1502976 h 6130481"/>
                <a:gd name="connsiteX23" fmla="*/ 558825 w 5517475"/>
                <a:gd name="connsiteY23" fmla="*/ 1831049 h 6130481"/>
                <a:gd name="connsiteX24" fmla="*/ 25063 w 5517475"/>
                <a:gd name="connsiteY24" fmla="*/ 2389556 h 6130481"/>
                <a:gd name="connsiteX25" fmla="*/ 0 w 5517475"/>
                <a:gd name="connsiteY25" fmla="*/ 2432109 h 6130481"/>
                <a:gd name="connsiteX26" fmla="*/ 0 w 5517475"/>
                <a:gd name="connsiteY26" fmla="*/ 1587383 h 6130481"/>
                <a:gd name="connsiteX27" fmla="*/ 76951 w 5517475"/>
                <a:gd name="connsiteY27" fmla="*/ 1513741 h 6130481"/>
                <a:gd name="connsiteX28" fmla="*/ 510118 w 5517475"/>
                <a:gd name="connsiteY28" fmla="*/ 1107273 h 6130481"/>
                <a:gd name="connsiteX29" fmla="*/ 2549095 w 5517475"/>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475" h="6130481">
                  <a:moveTo>
                    <a:pt x="2549095" y="0"/>
                  </a:moveTo>
                  <a:cubicBezTo>
                    <a:pt x="3508568" y="0"/>
                    <a:pt x="4219915" y="463445"/>
                    <a:pt x="4804175" y="1134258"/>
                  </a:cubicBezTo>
                  <a:cubicBezTo>
                    <a:pt x="5291694" y="1694109"/>
                    <a:pt x="5723899"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799573"/>
                  </a:lnTo>
                  <a:lnTo>
                    <a:pt x="64364" y="3974159"/>
                  </a:lnTo>
                  <a:cubicBezTo>
                    <a:pt x="198841" y="4289243"/>
                    <a:pt x="391429" y="4571632"/>
                    <a:pt x="636644" y="4813600"/>
                  </a:cubicBezTo>
                  <a:cubicBezTo>
                    <a:pt x="1131328" y="5301566"/>
                    <a:pt x="1786578" y="5570406"/>
                    <a:pt x="2481577" y="5570406"/>
                  </a:cubicBezTo>
                  <a:cubicBezTo>
                    <a:pt x="2854550" y="5570406"/>
                    <a:pt x="3171314" y="5516996"/>
                    <a:pt x="3449896" y="5407153"/>
                  </a:cubicBezTo>
                  <a:cubicBezTo>
                    <a:pt x="3723103" y="5299438"/>
                    <a:pt x="3970333" y="5132603"/>
                    <a:pt x="4205695" y="4897241"/>
                  </a:cubicBezTo>
                  <a:cubicBezTo>
                    <a:pt x="4369395" y="4733653"/>
                    <a:pt x="4426836" y="4637358"/>
                    <a:pt x="4461434" y="4564802"/>
                  </a:cubicBezTo>
                  <a:cubicBezTo>
                    <a:pt x="4510701" y="4461453"/>
                    <a:pt x="4543509" y="4330784"/>
                    <a:pt x="4588969" y="4149952"/>
                  </a:cubicBezTo>
                  <a:cubicBezTo>
                    <a:pt x="4646969" y="3918846"/>
                    <a:pt x="4726468" y="3602194"/>
                    <a:pt x="4886585" y="3168421"/>
                  </a:cubicBezTo>
                  <a:cubicBezTo>
                    <a:pt x="4984560" y="2902940"/>
                    <a:pt x="4981760" y="2626037"/>
                    <a:pt x="4877964" y="2321590"/>
                  </a:cubicBezTo>
                  <a:cubicBezTo>
                    <a:pt x="4786260" y="2052526"/>
                    <a:pt x="4614834" y="1769129"/>
                    <a:pt x="4382048" y="1501856"/>
                  </a:cubicBezTo>
                  <a:cubicBezTo>
                    <a:pt x="4110072" y="1189683"/>
                    <a:pt x="3838544" y="962832"/>
                    <a:pt x="3551900" y="808425"/>
                  </a:cubicBezTo>
                  <a:cubicBezTo>
                    <a:pt x="3241183" y="641141"/>
                    <a:pt x="2913222" y="559851"/>
                    <a:pt x="2549095" y="559851"/>
                  </a:cubicBezTo>
                  <a:cubicBezTo>
                    <a:pt x="2253830" y="559851"/>
                    <a:pt x="1988013" y="640134"/>
                    <a:pt x="1712566" y="812008"/>
                  </a:cubicBezTo>
                  <a:cubicBezTo>
                    <a:pt x="1428385" y="989593"/>
                    <a:pt x="1158313" y="1250707"/>
                    <a:pt x="906044" y="1502976"/>
                  </a:cubicBezTo>
                  <a:cubicBezTo>
                    <a:pt x="788140" y="1620769"/>
                    <a:pt x="671579" y="1727700"/>
                    <a:pt x="558825" y="1831049"/>
                  </a:cubicBezTo>
                  <a:cubicBezTo>
                    <a:pt x="340371" y="2031140"/>
                    <a:pt x="151813" y="2204022"/>
                    <a:pt x="25063" y="2389556"/>
                  </a:cubicBezTo>
                  <a:lnTo>
                    <a:pt x="0" y="2432109"/>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8A614510-A9F4-41B6-B78E-F49E390C7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0"/>
              <a:ext cx="5646974" cy="6483075"/>
            </a:xfrm>
            <a:custGeom>
              <a:avLst/>
              <a:gdLst>
                <a:gd name="connsiteX0" fmla="*/ 2405773 w 5646974"/>
                <a:gd name="connsiteY0" fmla="*/ 0 h 6483075"/>
                <a:gd name="connsiteX1" fmla="*/ 5646974 w 5646974"/>
                <a:gd name="connsiteY1" fmla="*/ 3241538 h 6483075"/>
                <a:gd name="connsiteX2" fmla="*/ 2405773 w 5646974"/>
                <a:gd name="connsiteY2" fmla="*/ 6483075 h 6483075"/>
                <a:gd name="connsiteX3" fmla="*/ 113897 w 5646974"/>
                <a:gd name="connsiteY3" fmla="*/ 5533666 h 6483075"/>
                <a:gd name="connsiteX4" fmla="*/ 0 w 5646974"/>
                <a:gd name="connsiteY4" fmla="*/ 5408336 h 6483075"/>
                <a:gd name="connsiteX5" fmla="*/ 0 w 5646974"/>
                <a:gd name="connsiteY5" fmla="*/ 4983659 h 6483075"/>
                <a:gd name="connsiteX6" fmla="*/ 155731 w 5646974"/>
                <a:gd name="connsiteY6" fmla="*/ 5176047 h 6483075"/>
                <a:gd name="connsiteX7" fmla="*/ 1093706 w 5646974"/>
                <a:gd name="connsiteY7" fmla="*/ 5866903 h 6483075"/>
                <a:gd name="connsiteX8" fmla="*/ 1639673 w 5646974"/>
                <a:gd name="connsiteY8" fmla="*/ 6059940 h 6483075"/>
                <a:gd name="connsiteX9" fmla="*/ 1709990 w 5646974"/>
                <a:gd name="connsiteY9" fmla="*/ 6076287 h 6483075"/>
                <a:gd name="connsiteX10" fmla="*/ 1780307 w 5646974"/>
                <a:gd name="connsiteY10" fmla="*/ 6091963 h 6483075"/>
                <a:gd name="connsiteX11" fmla="*/ 1851072 w 5646974"/>
                <a:gd name="connsiteY11" fmla="*/ 6105176 h 6483075"/>
                <a:gd name="connsiteX12" fmla="*/ 1886455 w 5646974"/>
                <a:gd name="connsiteY12" fmla="*/ 6111782 h 6483075"/>
                <a:gd name="connsiteX13" fmla="*/ 1921949 w 5646974"/>
                <a:gd name="connsiteY13" fmla="*/ 6117716 h 6483075"/>
                <a:gd name="connsiteX14" fmla="*/ 2064152 w 5646974"/>
                <a:gd name="connsiteY14" fmla="*/ 6137647 h 6483075"/>
                <a:gd name="connsiteX15" fmla="*/ 2206914 w 5646974"/>
                <a:gd name="connsiteY15" fmla="*/ 6151195 h 6483075"/>
                <a:gd name="connsiteX16" fmla="*/ 2350011 w 5646974"/>
                <a:gd name="connsiteY16" fmla="*/ 6158250 h 6483075"/>
                <a:gd name="connsiteX17" fmla="*/ 2493109 w 5646974"/>
                <a:gd name="connsiteY17" fmla="*/ 6159705 h 6483075"/>
                <a:gd name="connsiteX18" fmla="*/ 2781321 w 5646974"/>
                <a:gd name="connsiteY18" fmla="*/ 6147277 h 6483075"/>
                <a:gd name="connsiteX19" fmla="*/ 3345091 w 5646974"/>
                <a:gd name="connsiteY19" fmla="*/ 6060276 h 6483075"/>
                <a:gd name="connsiteX20" fmla="*/ 3878853 w 5646974"/>
                <a:gd name="connsiteY20" fmla="*/ 5871718 h 6483075"/>
                <a:gd name="connsiteX21" fmla="*/ 4367267 w 5646974"/>
                <a:gd name="connsiteY21" fmla="*/ 5573093 h 6483075"/>
                <a:gd name="connsiteX22" fmla="*/ 4424484 w 5646974"/>
                <a:gd name="connsiteY22" fmla="*/ 5528529 h 6483075"/>
                <a:gd name="connsiteX23" fmla="*/ 4481252 w 5646974"/>
                <a:gd name="connsiteY23" fmla="*/ 5483069 h 6483075"/>
                <a:gd name="connsiteX24" fmla="*/ 4536790 w 5646974"/>
                <a:gd name="connsiteY24" fmla="*/ 5435818 h 6483075"/>
                <a:gd name="connsiteX25" fmla="*/ 4591543 w 5646974"/>
                <a:gd name="connsiteY25" fmla="*/ 5387671 h 6483075"/>
                <a:gd name="connsiteX26" fmla="*/ 4794209 w 5646974"/>
                <a:gd name="connsiteY26" fmla="*/ 5181198 h 6483075"/>
                <a:gd name="connsiteX27" fmla="*/ 4956678 w 5646974"/>
                <a:gd name="connsiteY27" fmla="*/ 4945836 h 6483075"/>
                <a:gd name="connsiteX28" fmla="*/ 4989262 w 5646974"/>
                <a:gd name="connsiteY28" fmla="*/ 4881453 h 6483075"/>
                <a:gd name="connsiteX29" fmla="*/ 5017814 w 5646974"/>
                <a:gd name="connsiteY29" fmla="*/ 4814607 h 6483075"/>
                <a:gd name="connsiteX30" fmla="*/ 5044127 w 5646974"/>
                <a:gd name="connsiteY30" fmla="*/ 4746193 h 6483075"/>
                <a:gd name="connsiteX31" fmla="*/ 5068425 w 5646974"/>
                <a:gd name="connsiteY31" fmla="*/ 4676436 h 6483075"/>
                <a:gd name="connsiteX32" fmla="*/ 5154641 w 5646974"/>
                <a:gd name="connsiteY32" fmla="*/ 4390352 h 6483075"/>
                <a:gd name="connsiteX33" fmla="*/ 5196854 w 5646974"/>
                <a:gd name="connsiteY33" fmla="*/ 4246134 h 6483075"/>
                <a:gd name="connsiteX34" fmla="*/ 5240299 w 5646974"/>
                <a:gd name="connsiteY34" fmla="*/ 4102140 h 6483075"/>
                <a:gd name="connsiteX35" fmla="*/ 5432440 w 5646974"/>
                <a:gd name="connsiteY35" fmla="*/ 3532884 h 6483075"/>
                <a:gd name="connsiteX36" fmla="*/ 5528846 w 5646974"/>
                <a:gd name="connsiteY36" fmla="*/ 2951647 h 6483075"/>
                <a:gd name="connsiteX37" fmla="*/ 5495927 w 5646974"/>
                <a:gd name="connsiteY37" fmla="*/ 2658733 h 6483075"/>
                <a:gd name="connsiteX38" fmla="*/ 5480027 w 5646974"/>
                <a:gd name="connsiteY38" fmla="*/ 2586848 h 6483075"/>
                <a:gd name="connsiteX39" fmla="*/ 5461328 w 5646974"/>
                <a:gd name="connsiteY39" fmla="*/ 2515635 h 6483075"/>
                <a:gd name="connsiteX40" fmla="*/ 5439605 w 5646974"/>
                <a:gd name="connsiteY40" fmla="*/ 2445317 h 6483075"/>
                <a:gd name="connsiteX41" fmla="*/ 5415532 w 5646974"/>
                <a:gd name="connsiteY41" fmla="*/ 2375896 h 6483075"/>
                <a:gd name="connsiteX42" fmla="*/ 5144564 w 5646974"/>
                <a:gd name="connsiteY42" fmla="*/ 1857138 h 6483075"/>
                <a:gd name="connsiteX43" fmla="*/ 4774838 w 5646974"/>
                <a:gd name="connsiteY43" fmla="*/ 1405450 h 6483075"/>
                <a:gd name="connsiteX44" fmla="*/ 4345769 w 5646974"/>
                <a:gd name="connsiteY44" fmla="*/ 1012323 h 6483075"/>
                <a:gd name="connsiteX45" fmla="*/ 4115334 w 5646974"/>
                <a:gd name="connsiteY45" fmla="*/ 841344 h 6483075"/>
                <a:gd name="connsiteX46" fmla="*/ 3874038 w 5646974"/>
                <a:gd name="connsiteY46" fmla="*/ 691528 h 6483075"/>
                <a:gd name="connsiteX47" fmla="*/ 3359535 w 5646974"/>
                <a:gd name="connsiteY47" fmla="*/ 468819 h 6483075"/>
                <a:gd name="connsiteX48" fmla="*/ 2811105 w 5646974"/>
                <a:gd name="connsiteY48" fmla="*/ 366031 h 6483075"/>
                <a:gd name="connsiteX49" fmla="*/ 2741124 w 5646974"/>
                <a:gd name="connsiteY49" fmla="*/ 361440 h 6483075"/>
                <a:gd name="connsiteX50" fmla="*/ 2671030 w 5646974"/>
                <a:gd name="connsiteY50" fmla="*/ 358417 h 6483075"/>
                <a:gd name="connsiteX51" fmla="*/ 2600713 w 5646974"/>
                <a:gd name="connsiteY51" fmla="*/ 357521 h 6483075"/>
                <a:gd name="connsiteX52" fmla="*/ 2531739 w 5646974"/>
                <a:gd name="connsiteY52" fmla="*/ 358529 h 6483075"/>
                <a:gd name="connsiteX53" fmla="*/ 2259988 w 5646974"/>
                <a:gd name="connsiteY53" fmla="*/ 385289 h 6483075"/>
                <a:gd name="connsiteX54" fmla="*/ 1740670 w 5646974"/>
                <a:gd name="connsiteY54" fmla="*/ 553917 h 6483075"/>
                <a:gd name="connsiteX55" fmla="*/ 1264124 w 5646974"/>
                <a:gd name="connsiteY55" fmla="*/ 853549 h 6483075"/>
                <a:gd name="connsiteX56" fmla="*/ 823074 w 5646974"/>
                <a:gd name="connsiteY56" fmla="*/ 1234136 h 6483075"/>
                <a:gd name="connsiteX57" fmla="*/ 715694 w 5646974"/>
                <a:gd name="connsiteY57" fmla="*/ 1336252 h 6483075"/>
                <a:gd name="connsiteX58" fmla="*/ 606859 w 5646974"/>
                <a:gd name="connsiteY58" fmla="*/ 1440945 h 6483075"/>
                <a:gd name="connsiteX59" fmla="*/ 382023 w 5646974"/>
                <a:gd name="connsiteY59" fmla="*/ 1646074 h 6483075"/>
                <a:gd name="connsiteX60" fmla="*/ 158531 w 5646974"/>
                <a:gd name="connsiteY60" fmla="*/ 1843813 h 6483075"/>
                <a:gd name="connsiteX61" fmla="*/ 0 w 5646974"/>
                <a:gd name="connsiteY61" fmla="*/ 1991775 h 6483075"/>
                <a:gd name="connsiteX62" fmla="*/ 0 w 5646974"/>
                <a:gd name="connsiteY62" fmla="*/ 1074740 h 6483075"/>
                <a:gd name="connsiteX63" fmla="*/ 113897 w 5646974"/>
                <a:gd name="connsiteY63" fmla="*/ 949410 h 6483075"/>
                <a:gd name="connsiteX64" fmla="*/ 2405773 w 5646974"/>
                <a:gd name="connsiteY64" fmla="*/ 0 h 648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646974" h="6483075">
                  <a:moveTo>
                    <a:pt x="2405773" y="0"/>
                  </a:moveTo>
                  <a:cubicBezTo>
                    <a:pt x="4195841" y="0"/>
                    <a:pt x="5646974" y="1451246"/>
                    <a:pt x="5646974" y="3241538"/>
                  </a:cubicBezTo>
                  <a:cubicBezTo>
                    <a:pt x="5646974" y="5031830"/>
                    <a:pt x="4195841" y="6483075"/>
                    <a:pt x="2405773" y="6483075"/>
                  </a:cubicBezTo>
                  <a:cubicBezTo>
                    <a:pt x="1510739" y="6483075"/>
                    <a:pt x="700439" y="6120264"/>
                    <a:pt x="113897" y="5533666"/>
                  </a:cubicBezTo>
                  <a:lnTo>
                    <a:pt x="0" y="5408336"/>
                  </a:lnTo>
                  <a:lnTo>
                    <a:pt x="0" y="4983659"/>
                  </a:lnTo>
                  <a:lnTo>
                    <a:pt x="155731" y="5176047"/>
                  </a:lnTo>
                  <a:cubicBezTo>
                    <a:pt x="417742" y="5469073"/>
                    <a:pt x="741224" y="5704211"/>
                    <a:pt x="1093706" y="5866903"/>
                  </a:cubicBezTo>
                  <a:cubicBezTo>
                    <a:pt x="1269947" y="5948418"/>
                    <a:pt x="1453018" y="6013137"/>
                    <a:pt x="1639673" y="6059940"/>
                  </a:cubicBezTo>
                  <a:lnTo>
                    <a:pt x="1709990" y="6076287"/>
                  </a:lnTo>
                  <a:cubicBezTo>
                    <a:pt x="1733504" y="6081550"/>
                    <a:pt x="1756570" y="6088156"/>
                    <a:pt x="1780307" y="6091963"/>
                  </a:cubicBezTo>
                  <a:lnTo>
                    <a:pt x="1851072" y="6105176"/>
                  </a:lnTo>
                  <a:lnTo>
                    <a:pt x="1886455" y="6111782"/>
                  </a:lnTo>
                  <a:cubicBezTo>
                    <a:pt x="1898212" y="6114021"/>
                    <a:pt x="1909969" y="6116373"/>
                    <a:pt x="1921949" y="6117716"/>
                  </a:cubicBezTo>
                  <a:cubicBezTo>
                    <a:pt x="1969425" y="6124323"/>
                    <a:pt x="2016676" y="6131489"/>
                    <a:pt x="2064152" y="6137647"/>
                  </a:cubicBezTo>
                  <a:cubicBezTo>
                    <a:pt x="2111851" y="6141790"/>
                    <a:pt x="2159438" y="6146381"/>
                    <a:pt x="2206914" y="6151195"/>
                  </a:cubicBezTo>
                  <a:lnTo>
                    <a:pt x="2350011" y="6158250"/>
                  </a:lnTo>
                  <a:cubicBezTo>
                    <a:pt x="2397711" y="6159593"/>
                    <a:pt x="2445410" y="6159146"/>
                    <a:pt x="2493109" y="6159705"/>
                  </a:cubicBezTo>
                  <a:cubicBezTo>
                    <a:pt x="2589068" y="6158137"/>
                    <a:pt x="2685922" y="6154666"/>
                    <a:pt x="2781321" y="6147277"/>
                  </a:cubicBezTo>
                  <a:cubicBezTo>
                    <a:pt x="2972566" y="6132944"/>
                    <a:pt x="3161348" y="6105288"/>
                    <a:pt x="3345091" y="6060276"/>
                  </a:cubicBezTo>
                  <a:cubicBezTo>
                    <a:pt x="3528834" y="6015375"/>
                    <a:pt x="3707539" y="5952785"/>
                    <a:pt x="3878853" y="5871718"/>
                  </a:cubicBezTo>
                  <a:cubicBezTo>
                    <a:pt x="4050167" y="5790428"/>
                    <a:pt x="4213084" y="5689318"/>
                    <a:pt x="4367267" y="5573093"/>
                  </a:cubicBezTo>
                  <a:lnTo>
                    <a:pt x="4424484" y="5528529"/>
                  </a:lnTo>
                  <a:cubicBezTo>
                    <a:pt x="4443631" y="5513637"/>
                    <a:pt x="4463113" y="5499193"/>
                    <a:pt x="4481252" y="5483069"/>
                  </a:cubicBezTo>
                  <a:lnTo>
                    <a:pt x="4536790" y="5435818"/>
                  </a:lnTo>
                  <a:cubicBezTo>
                    <a:pt x="4555265" y="5419918"/>
                    <a:pt x="4574188" y="5404466"/>
                    <a:pt x="4591543" y="5387671"/>
                  </a:cubicBezTo>
                  <a:cubicBezTo>
                    <a:pt x="4662980" y="5321944"/>
                    <a:pt x="4733074" y="5254650"/>
                    <a:pt x="4794209" y="5181198"/>
                  </a:cubicBezTo>
                  <a:cubicBezTo>
                    <a:pt x="4857808" y="5109089"/>
                    <a:pt x="4910434" y="5029926"/>
                    <a:pt x="4956678" y="4945836"/>
                  </a:cubicBezTo>
                  <a:cubicBezTo>
                    <a:pt x="4967651" y="4924450"/>
                    <a:pt x="4978624" y="4903064"/>
                    <a:pt x="4989262" y="4881453"/>
                  </a:cubicBezTo>
                  <a:lnTo>
                    <a:pt x="5017814" y="4814607"/>
                  </a:lnTo>
                  <a:cubicBezTo>
                    <a:pt x="5027891" y="4792549"/>
                    <a:pt x="5035393" y="4769035"/>
                    <a:pt x="5044127" y="4746193"/>
                  </a:cubicBezTo>
                  <a:cubicBezTo>
                    <a:pt x="5052636" y="4723128"/>
                    <a:pt x="5061146" y="4700174"/>
                    <a:pt x="5068425" y="4676436"/>
                  </a:cubicBezTo>
                  <a:cubicBezTo>
                    <a:pt x="5099552" y="4582717"/>
                    <a:pt x="5126985" y="4486422"/>
                    <a:pt x="5154641" y="4390352"/>
                  </a:cubicBezTo>
                  <a:lnTo>
                    <a:pt x="5196854" y="4246134"/>
                  </a:lnTo>
                  <a:lnTo>
                    <a:pt x="5240299" y="4102140"/>
                  </a:lnTo>
                  <a:cubicBezTo>
                    <a:pt x="5299195" y="3910560"/>
                    <a:pt x="5364697" y="3721330"/>
                    <a:pt x="5432440" y="3532884"/>
                  </a:cubicBezTo>
                  <a:cubicBezTo>
                    <a:pt x="5500294" y="3346902"/>
                    <a:pt x="5533549" y="3148714"/>
                    <a:pt x="5528846" y="2951647"/>
                  </a:cubicBezTo>
                  <a:cubicBezTo>
                    <a:pt x="5526831" y="2853113"/>
                    <a:pt x="5515409" y="2755027"/>
                    <a:pt x="5495927" y="2658733"/>
                  </a:cubicBezTo>
                  <a:cubicBezTo>
                    <a:pt x="5491112" y="2634659"/>
                    <a:pt x="5486297" y="2610585"/>
                    <a:pt x="5480027" y="2586848"/>
                  </a:cubicBezTo>
                  <a:cubicBezTo>
                    <a:pt x="5474205" y="2562998"/>
                    <a:pt x="5468718" y="2539036"/>
                    <a:pt x="5461328" y="2515635"/>
                  </a:cubicBezTo>
                  <a:cubicBezTo>
                    <a:pt x="5454386" y="2492009"/>
                    <a:pt x="5447668" y="2468495"/>
                    <a:pt x="5439605" y="2445317"/>
                  </a:cubicBezTo>
                  <a:cubicBezTo>
                    <a:pt x="5431879" y="2422028"/>
                    <a:pt x="5424378" y="2398738"/>
                    <a:pt x="5415532" y="2375896"/>
                  </a:cubicBezTo>
                  <a:cubicBezTo>
                    <a:pt x="5347790" y="2191817"/>
                    <a:pt x="5254071" y="2018599"/>
                    <a:pt x="5144564" y="1857138"/>
                  </a:cubicBezTo>
                  <a:cubicBezTo>
                    <a:pt x="5034946" y="1695565"/>
                    <a:pt x="4909762" y="1545301"/>
                    <a:pt x="4774838" y="1405450"/>
                  </a:cubicBezTo>
                  <a:cubicBezTo>
                    <a:pt x="4638907" y="1265040"/>
                    <a:pt x="4496145" y="1132131"/>
                    <a:pt x="4345769" y="1012323"/>
                  </a:cubicBezTo>
                  <a:cubicBezTo>
                    <a:pt x="4270749" y="952195"/>
                    <a:pt x="4194273" y="894642"/>
                    <a:pt x="4115334" y="841344"/>
                  </a:cubicBezTo>
                  <a:cubicBezTo>
                    <a:pt x="4037067" y="787263"/>
                    <a:pt x="3956336" y="737548"/>
                    <a:pt x="3874038" y="691528"/>
                  </a:cubicBezTo>
                  <a:cubicBezTo>
                    <a:pt x="3709554" y="599712"/>
                    <a:pt x="3537792" y="523349"/>
                    <a:pt x="3359535" y="468819"/>
                  </a:cubicBezTo>
                  <a:cubicBezTo>
                    <a:pt x="3181278" y="414514"/>
                    <a:pt x="2997311" y="380699"/>
                    <a:pt x="2811105" y="366031"/>
                  </a:cubicBezTo>
                  <a:cubicBezTo>
                    <a:pt x="2787703" y="364575"/>
                    <a:pt x="2764525" y="362448"/>
                    <a:pt x="2741124" y="361440"/>
                  </a:cubicBezTo>
                  <a:lnTo>
                    <a:pt x="2671030" y="358417"/>
                  </a:lnTo>
                  <a:lnTo>
                    <a:pt x="2600713" y="357521"/>
                  </a:lnTo>
                  <a:cubicBezTo>
                    <a:pt x="2577087" y="356961"/>
                    <a:pt x="2554805" y="358305"/>
                    <a:pt x="2531739" y="358529"/>
                  </a:cubicBezTo>
                  <a:cubicBezTo>
                    <a:pt x="2440259" y="360992"/>
                    <a:pt x="2349564" y="370285"/>
                    <a:pt x="2259988" y="385289"/>
                  </a:cubicBezTo>
                  <a:cubicBezTo>
                    <a:pt x="2080723" y="415521"/>
                    <a:pt x="1906945" y="473634"/>
                    <a:pt x="1740670" y="553917"/>
                  </a:cubicBezTo>
                  <a:cubicBezTo>
                    <a:pt x="1574506" y="634647"/>
                    <a:pt x="1415844" y="737100"/>
                    <a:pt x="1264124" y="853549"/>
                  </a:cubicBezTo>
                  <a:cubicBezTo>
                    <a:pt x="1112181" y="969886"/>
                    <a:pt x="966508" y="1099212"/>
                    <a:pt x="823074" y="1234136"/>
                  </a:cubicBezTo>
                  <a:cubicBezTo>
                    <a:pt x="787131" y="1267951"/>
                    <a:pt x="751413" y="1301990"/>
                    <a:pt x="715694" y="1336252"/>
                  </a:cubicBezTo>
                  <a:lnTo>
                    <a:pt x="606859" y="1440945"/>
                  </a:lnTo>
                  <a:cubicBezTo>
                    <a:pt x="532623" y="1511374"/>
                    <a:pt x="457267" y="1579452"/>
                    <a:pt x="382023" y="1646074"/>
                  </a:cubicBezTo>
                  <a:lnTo>
                    <a:pt x="158531" y="1843813"/>
                  </a:lnTo>
                  <a:lnTo>
                    <a:pt x="0" y="1991775"/>
                  </a:lnTo>
                  <a:lnTo>
                    <a:pt x="0" y="1074740"/>
                  </a:lnTo>
                  <a:lnTo>
                    <a:pt x="113897" y="949410"/>
                  </a:lnTo>
                  <a:cubicBezTo>
                    <a:pt x="700439" y="362812"/>
                    <a:pt x="1510739" y="0"/>
                    <a:pt x="2405773" y="0"/>
                  </a:cubicBezTo>
                  <a:close/>
                </a:path>
              </a:pathLst>
            </a:custGeom>
            <a:gradFill>
              <a:gsLst>
                <a:gs pos="2000">
                  <a:schemeClr val="bg1">
                    <a:alpha val="10000"/>
                  </a:schemeClr>
                </a:gs>
                <a:gs pos="16000">
                  <a:schemeClr val="accent6">
                    <a:alpha val="10000"/>
                  </a:schemeClr>
                </a:gs>
                <a:gs pos="100000">
                  <a:schemeClr val="bg1">
                    <a:alpha val="10000"/>
                  </a:schemeClr>
                </a:gs>
                <a:gs pos="74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CFD813C2-B2BE-3C42-10F8-2C6C1145CA4C}"/>
              </a:ext>
            </a:extLst>
          </p:cNvPr>
          <p:cNvSpPr>
            <a:spLocks noGrp="1"/>
          </p:cNvSpPr>
          <p:nvPr>
            <p:ph type="title"/>
          </p:nvPr>
        </p:nvSpPr>
        <p:spPr>
          <a:xfrm>
            <a:off x="804672" y="2053641"/>
            <a:ext cx="3669161" cy="2760098"/>
          </a:xfrm>
        </p:spPr>
        <p:txBody>
          <a:bodyPr>
            <a:normAutofit/>
          </a:bodyPr>
          <a:lstStyle/>
          <a:p>
            <a:r>
              <a:rPr lang="en-GB" altLang="en-US" sz="3700" dirty="0">
                <a:solidFill>
                  <a:schemeClr val="tx2"/>
                </a:solidFill>
                <a:latin typeface="Arial" panose="020B0604020202020204" pitchFamily="34" charset="0"/>
              </a:rPr>
              <a:t>Diben a </a:t>
            </a:r>
            <a:r>
              <a:rPr lang="en-GB" altLang="en-US" sz="3700" dirty="0" err="1">
                <a:solidFill>
                  <a:schemeClr val="tx2"/>
                </a:solidFill>
                <a:latin typeface="Arial" panose="020B0604020202020204" pitchFamily="34" charset="0"/>
              </a:rPr>
              <a:t>Swyddogaeth</a:t>
            </a:r>
            <a:r>
              <a:rPr lang="en-GB" altLang="en-US" sz="3700" dirty="0">
                <a:solidFill>
                  <a:schemeClr val="tx2"/>
                </a:solidFill>
                <a:latin typeface="Arial" panose="020B0604020202020204" pitchFamily="34" charset="0"/>
              </a:rPr>
              <a:t> Goruchwyliaeth</a:t>
            </a:r>
            <a:endParaRPr lang="en-US" sz="3700" dirty="0">
              <a:solidFill>
                <a:schemeClr val="tx2"/>
              </a:solidFill>
            </a:endParaRPr>
          </a:p>
        </p:txBody>
      </p:sp>
      <p:sp>
        <p:nvSpPr>
          <p:cNvPr id="3" name="Content Placeholder 2">
            <a:extLst>
              <a:ext uri="{FF2B5EF4-FFF2-40B4-BE49-F238E27FC236}">
                <a16:creationId xmlns:a16="http://schemas.microsoft.com/office/drawing/2014/main" id="{3559B809-AD30-CA47-01B5-B03933B96DAD}"/>
              </a:ext>
            </a:extLst>
          </p:cNvPr>
          <p:cNvSpPr>
            <a:spLocks noGrp="1"/>
          </p:cNvSpPr>
          <p:nvPr>
            <p:ph idx="1"/>
          </p:nvPr>
        </p:nvSpPr>
        <p:spPr>
          <a:xfrm>
            <a:off x="6090574" y="801866"/>
            <a:ext cx="5306084" cy="5230634"/>
          </a:xfrm>
          <a:noFill/>
          <a:ln>
            <a:noFill/>
          </a:ln>
        </p:spPr>
        <p:txBody>
          <a:bodyPr anchor="ctr">
            <a:normAutofit/>
          </a:bodyPr>
          <a:lstStyle/>
          <a:p>
            <a:r>
              <a:rPr lang="en-GB" altLang="en-US" dirty="0">
                <a:solidFill>
                  <a:schemeClr val="tx2"/>
                </a:solidFill>
                <a:cs typeface="Times New Roman" panose="02020603050405020304" pitchFamily="18" charset="0"/>
              </a:rPr>
              <a:t>Goruchwyliaeth </a:t>
            </a:r>
            <a:r>
              <a:rPr lang="en-GB" altLang="en-US" dirty="0" err="1">
                <a:solidFill>
                  <a:schemeClr val="tx2"/>
                </a:solidFill>
                <a:cs typeface="Times New Roman" panose="02020603050405020304" pitchFamily="18" charset="0"/>
              </a:rPr>
              <a:t>sicrhau</a:t>
            </a:r>
            <a:r>
              <a:rPr lang="en-GB" altLang="en-US" dirty="0">
                <a:solidFill>
                  <a:schemeClr val="tx2"/>
                </a:solidFill>
                <a:cs typeface="Times New Roman" panose="02020603050405020304" pitchFamily="18" charset="0"/>
              </a:rPr>
              <a:t> bod </a:t>
            </a:r>
            <a:r>
              <a:rPr lang="en-GB" altLang="en-US" dirty="0" err="1">
                <a:solidFill>
                  <a:schemeClr val="tx2"/>
                </a:solidFill>
                <a:cs typeface="Times New Roman" panose="02020603050405020304" pitchFamily="18" charset="0"/>
              </a:rPr>
              <a:t>ymarferwyr</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yn</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cynnal</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safonau</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proffesiynol</a:t>
            </a:r>
            <a:r>
              <a:rPr lang="en-GB" altLang="en-US" dirty="0">
                <a:solidFill>
                  <a:schemeClr val="tx2"/>
                </a:solidFill>
                <a:cs typeface="Times New Roman" panose="02020603050405020304" pitchFamily="18" charset="0"/>
              </a:rPr>
              <a:t> ac </a:t>
            </a:r>
            <a:r>
              <a:rPr lang="en-GB" altLang="en-US" dirty="0" err="1">
                <a:solidFill>
                  <a:schemeClr val="tx2"/>
                </a:solidFill>
                <a:cs typeface="Times New Roman" panose="02020603050405020304" pitchFamily="18" charset="0"/>
              </a:rPr>
              <a:t>egwyddorion</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ymarfer</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gorau</a:t>
            </a:r>
            <a:r>
              <a:rPr lang="en-GB" altLang="en-US" dirty="0">
                <a:solidFill>
                  <a:schemeClr val="tx2"/>
                </a:solidFill>
                <a:cs typeface="Times New Roman" panose="02020603050405020304" pitchFamily="18" charset="0"/>
              </a:rPr>
              <a:t> a bod </a:t>
            </a:r>
            <a:r>
              <a:rPr lang="en-GB" altLang="en-US" dirty="0" err="1">
                <a:solidFill>
                  <a:schemeClr val="tx2"/>
                </a:solidFill>
                <a:cs typeface="Times New Roman" panose="02020603050405020304" pitchFamily="18" charset="0"/>
              </a:rPr>
              <a:t>gwaith</a:t>
            </a:r>
            <a:r>
              <a:rPr lang="en-GB" altLang="en-US" dirty="0">
                <a:solidFill>
                  <a:schemeClr val="tx2"/>
                </a:solidFill>
                <a:cs typeface="Times New Roman" panose="02020603050405020304" pitchFamily="18" charset="0"/>
              </a:rPr>
              <a:t> a </a:t>
            </a:r>
            <a:r>
              <a:rPr lang="en-GB" altLang="en-US" dirty="0" err="1">
                <a:solidFill>
                  <a:schemeClr val="tx2"/>
                </a:solidFill>
                <a:cs typeface="Times New Roman" panose="02020603050405020304" pitchFamily="18" charset="0"/>
              </a:rPr>
              <a:t>ddisgwylir</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gan</a:t>
            </a:r>
            <a:r>
              <a:rPr lang="en-GB" altLang="en-US" dirty="0">
                <a:solidFill>
                  <a:schemeClr val="tx2"/>
                </a:solidFill>
                <a:cs typeface="Times New Roman" panose="02020603050405020304" pitchFamily="18" charset="0"/>
              </a:rPr>
              <a:t> y </a:t>
            </a:r>
            <a:r>
              <a:rPr lang="en-GB" altLang="en-US" dirty="0" err="1">
                <a:solidFill>
                  <a:schemeClr val="tx2"/>
                </a:solidFill>
                <a:cs typeface="Times New Roman" panose="02020603050405020304" pitchFamily="18" charset="0"/>
              </a:rPr>
              <a:t>sefydliad</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yn</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cael</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ei</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ddehongli</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trwy</a:t>
            </a:r>
            <a:r>
              <a:rPr lang="en-GB" altLang="en-US" dirty="0">
                <a:solidFill>
                  <a:schemeClr val="tx2"/>
                </a:solidFill>
                <a:cs typeface="Times New Roman" panose="02020603050405020304" pitchFamily="18" charset="0"/>
              </a:rPr>
              <a:t> lens </a:t>
            </a:r>
            <a:r>
              <a:rPr lang="en-GB" altLang="en-US" dirty="0" err="1">
                <a:solidFill>
                  <a:schemeClr val="tx2"/>
                </a:solidFill>
                <a:cs typeface="Times New Roman" panose="02020603050405020304" pitchFamily="18" charset="0"/>
              </a:rPr>
              <a:t>broffesiynol</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a'i</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gyflwyno</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gan</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weithwyr</a:t>
            </a:r>
            <a:r>
              <a:rPr lang="en-GB" altLang="en-US" dirty="0">
                <a:solidFill>
                  <a:schemeClr val="tx2"/>
                </a:solidFill>
                <a:cs typeface="Times New Roman" panose="02020603050405020304" pitchFamily="18" charset="0"/>
              </a:rPr>
              <a:t> </a:t>
            </a:r>
            <a:r>
              <a:rPr lang="en-GB" altLang="en-US" dirty="0" err="1">
                <a:solidFill>
                  <a:schemeClr val="tx2"/>
                </a:solidFill>
                <a:cs typeface="Times New Roman" panose="02020603050405020304" pitchFamily="18" charset="0"/>
              </a:rPr>
              <a:t>chymwys</a:t>
            </a:r>
            <a:r>
              <a:rPr lang="en-GB" altLang="en-US" dirty="0">
                <a:solidFill>
                  <a:schemeClr val="tx2"/>
                </a:solidFill>
                <a:cs typeface="Times New Roman" panose="02020603050405020304" pitchFamily="18" charset="0"/>
              </a:rPr>
              <a:t> (Payne, 1996).</a:t>
            </a:r>
          </a:p>
          <a:p>
            <a:endParaRPr lang="en-US" sz="1800" dirty="0">
              <a:solidFill>
                <a:schemeClr val="tx2"/>
              </a:solidFill>
            </a:endParaRPr>
          </a:p>
        </p:txBody>
      </p:sp>
      <p:sp>
        <p:nvSpPr>
          <p:cNvPr id="4" name="Footer Placeholder 3">
            <a:extLst>
              <a:ext uri="{FF2B5EF4-FFF2-40B4-BE49-F238E27FC236}">
                <a16:creationId xmlns:a16="http://schemas.microsoft.com/office/drawing/2014/main" id="{836DDA4E-1075-1B53-C8B9-9F0586AA9431}"/>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a:t>PORTH AGORED Consolidation of Social Work Practice</a:t>
            </a:r>
          </a:p>
        </p:txBody>
      </p:sp>
      <p:sp>
        <p:nvSpPr>
          <p:cNvPr id="5" name="Slide Number Placeholder 4">
            <a:extLst>
              <a:ext uri="{FF2B5EF4-FFF2-40B4-BE49-F238E27FC236}">
                <a16:creationId xmlns:a16="http://schemas.microsoft.com/office/drawing/2014/main" id="{52A329B3-768A-4AFE-6479-CD2A93558ADE}"/>
              </a:ext>
            </a:extLst>
          </p:cNvPr>
          <p:cNvSpPr>
            <a:spLocks noGrp="1"/>
          </p:cNvSpPr>
          <p:nvPr>
            <p:ph type="sldNum" sz="quarter" idx="12"/>
          </p:nvPr>
        </p:nvSpPr>
        <p:spPr>
          <a:xfrm>
            <a:off x="8610600" y="6356350"/>
            <a:ext cx="2743200" cy="365125"/>
          </a:xfrm>
        </p:spPr>
        <p:txBody>
          <a:bodyPr>
            <a:normAutofit/>
          </a:bodyPr>
          <a:lstStyle/>
          <a:p>
            <a:pPr>
              <a:spcAft>
                <a:spcPts val="600"/>
              </a:spcAft>
            </a:pPr>
            <a:fld id="{35470E4D-CFB8-FE4B-A9A4-B32541D0D757}" type="slidenum">
              <a:rPr lang="en-US" smtClean="0"/>
              <a:pPr>
                <a:spcAft>
                  <a:spcPts val="600"/>
                </a:spcAft>
              </a:pPr>
              <a:t>38</a:t>
            </a:fld>
            <a:endParaRPr lang="en-US"/>
          </a:p>
        </p:txBody>
      </p:sp>
    </p:spTree>
    <p:extLst>
      <p:ext uri="{BB962C8B-B14F-4D97-AF65-F5344CB8AC3E}">
        <p14:creationId xmlns:p14="http://schemas.microsoft.com/office/powerpoint/2010/main" val="30386135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7">
            <a:extLst>
              <a:ext uri="{FF2B5EF4-FFF2-40B4-BE49-F238E27FC236}">
                <a16:creationId xmlns:a16="http://schemas.microsoft.com/office/drawing/2014/main" id="{253E1411-88F0-4E2F-5D26-237B41FA5BB5}"/>
              </a:ext>
            </a:extLst>
          </p:cNvPr>
          <p:cNvSpPr>
            <a:spLocks noGrp="1"/>
          </p:cNvSpPr>
          <p:nvPr>
            <p:ph type="title"/>
          </p:nvPr>
        </p:nvSpPr>
        <p:spPr>
          <a:xfrm>
            <a:off x="681318" y="127698"/>
            <a:ext cx="5929422" cy="1640180"/>
          </a:xfrm>
        </p:spPr>
        <p:txBody>
          <a:bodyPr anchor="b">
            <a:normAutofit/>
          </a:bodyPr>
          <a:lstStyle/>
          <a:p>
            <a:r>
              <a:rPr kumimoji="0" lang="en-GB" sz="2500" b="1" i="0" u="none" strike="noStrike" kern="1200" cap="none" spc="0" normalizeH="0" baseline="0" noProof="0" dirty="0">
                <a:ln>
                  <a:noFill/>
                </a:ln>
                <a:effectLst/>
                <a:uLnTx/>
                <a:uFillTx/>
                <a:latin typeface="Arial" panose="020B0604020202020204" pitchFamily="34" charset="0"/>
                <a:ea typeface="+mj-ea"/>
                <a:cs typeface="+mj-cs"/>
              </a:rPr>
              <a:t>3-Cymhwyso barn </a:t>
            </a:r>
            <a:r>
              <a:rPr kumimoji="0" lang="en-GB" sz="2500" b="1" i="0" u="none" strike="noStrike" kern="1200" cap="none" spc="0" normalizeH="0" baseline="0" noProof="0" dirty="0" err="1">
                <a:ln>
                  <a:noFill/>
                </a:ln>
                <a:effectLst/>
                <a:uLnTx/>
                <a:uFillTx/>
                <a:latin typeface="Arial" panose="020B0604020202020204" pitchFamily="34" charset="0"/>
                <a:ea typeface="+mj-ea"/>
                <a:cs typeface="+mj-cs"/>
              </a:rPr>
              <a:t>broffesiynol</a:t>
            </a:r>
            <a:r>
              <a:rPr kumimoji="0" lang="en-GB" sz="2500" b="1" i="0" u="none" strike="noStrike" kern="1200" cap="none" spc="0" normalizeH="0" baseline="0" noProof="0" dirty="0">
                <a:ln>
                  <a:noFill/>
                </a:ln>
                <a:effectLst/>
                <a:uLnTx/>
                <a:uFillTx/>
                <a:latin typeface="Arial" panose="020B0604020202020204" pitchFamily="34" charset="0"/>
                <a:ea typeface="+mj-ea"/>
                <a:cs typeface="+mj-cs"/>
              </a:rPr>
              <a:t> </a:t>
            </a:r>
            <a:r>
              <a:rPr kumimoji="0" lang="en-GB" sz="2500" b="1" i="0" u="none" strike="noStrike" kern="1200" cap="none" spc="0" normalizeH="0" baseline="0" noProof="0" dirty="0" err="1">
                <a:ln>
                  <a:noFill/>
                </a:ln>
                <a:effectLst/>
                <a:uLnTx/>
                <a:uFillTx/>
                <a:latin typeface="Arial" panose="020B0604020202020204" pitchFamily="34" charset="0"/>
                <a:ea typeface="+mj-ea"/>
                <a:cs typeface="+mj-cs"/>
              </a:rPr>
              <a:t>mewn</a:t>
            </a:r>
            <a:r>
              <a:rPr kumimoji="0" lang="en-GB" sz="2500" b="1" i="0" u="none" strike="noStrike" kern="1200" cap="none" spc="0" normalizeH="0" baseline="0" noProof="0" dirty="0">
                <a:ln>
                  <a:noFill/>
                </a:ln>
                <a:effectLst/>
                <a:uLnTx/>
                <a:uFillTx/>
                <a:latin typeface="Arial" panose="020B0604020202020204" pitchFamily="34" charset="0"/>
                <a:ea typeface="+mj-ea"/>
                <a:cs typeface="+mj-cs"/>
              </a:rPr>
              <a:t> </a:t>
            </a:r>
            <a:r>
              <a:rPr kumimoji="0" lang="en-GB" sz="2500" b="1" i="0" u="none" strike="noStrike" kern="1200" cap="none" spc="0" normalizeH="0" baseline="0" noProof="0" dirty="0" err="1">
                <a:ln>
                  <a:noFill/>
                </a:ln>
                <a:effectLst/>
                <a:uLnTx/>
                <a:uFillTx/>
                <a:latin typeface="Arial" panose="020B0604020202020204" pitchFamily="34" charset="0"/>
                <a:ea typeface="+mj-ea"/>
                <a:cs typeface="+mj-cs"/>
              </a:rPr>
              <a:t>sefyllfaoedd</a:t>
            </a:r>
            <a:r>
              <a:rPr kumimoji="0" lang="en-GB" sz="2500" b="1" i="0" u="none" strike="noStrike" kern="1200" cap="none" spc="0" normalizeH="0" baseline="0" noProof="0" dirty="0">
                <a:ln>
                  <a:noFill/>
                </a:ln>
                <a:effectLst/>
                <a:uLnTx/>
                <a:uFillTx/>
                <a:latin typeface="Arial" panose="020B0604020202020204" pitchFamily="34" charset="0"/>
                <a:ea typeface="+mj-ea"/>
                <a:cs typeface="+mj-cs"/>
              </a:rPr>
              <a:t> </a:t>
            </a:r>
            <a:r>
              <a:rPr kumimoji="0" lang="en-GB" sz="2500" b="1" i="0" u="none" strike="noStrike" kern="1200" cap="none" spc="0" normalizeH="0" baseline="0" noProof="0" dirty="0" err="1">
                <a:ln>
                  <a:noFill/>
                </a:ln>
                <a:effectLst/>
                <a:uLnTx/>
                <a:uFillTx/>
                <a:latin typeface="Arial" panose="020B0604020202020204" pitchFamily="34" charset="0"/>
                <a:ea typeface="+mj-ea"/>
                <a:cs typeface="+mj-cs"/>
              </a:rPr>
              <a:t>cynyddol</a:t>
            </a:r>
            <a:r>
              <a:rPr kumimoji="0" lang="en-GB" sz="2500" b="1" i="0" u="none" strike="noStrike" kern="1200" cap="none" spc="0" normalizeH="0" baseline="0" noProof="0" dirty="0">
                <a:ln>
                  <a:noFill/>
                </a:ln>
                <a:effectLst/>
                <a:uLnTx/>
                <a:uFillTx/>
                <a:latin typeface="Arial" panose="020B0604020202020204" pitchFamily="34" charset="0"/>
                <a:ea typeface="+mj-ea"/>
                <a:cs typeface="+mj-cs"/>
              </a:rPr>
              <a:t> </a:t>
            </a:r>
            <a:r>
              <a:rPr kumimoji="0" lang="en-GB" sz="2500" b="1" i="0" u="none" strike="noStrike" kern="1200" cap="none" spc="0" normalizeH="0" baseline="0" noProof="0" dirty="0" err="1">
                <a:ln>
                  <a:noFill/>
                </a:ln>
                <a:effectLst/>
                <a:uLnTx/>
                <a:uFillTx/>
                <a:latin typeface="Arial" panose="020B0604020202020204" pitchFamily="34" charset="0"/>
                <a:ea typeface="+mj-ea"/>
                <a:cs typeface="+mj-cs"/>
              </a:rPr>
              <a:t>gymhleth</a:t>
            </a:r>
            <a:br>
              <a:rPr lang="en-GB" sz="2500" b="1" dirty="0">
                <a:effectLst/>
                <a:latin typeface="Arial" panose="020B0604020202020204" pitchFamily="34" charset="0"/>
              </a:rPr>
            </a:br>
            <a:br>
              <a:rPr lang="en-US" sz="2500" dirty="0"/>
            </a:br>
            <a:endParaRPr lang="en-US" sz="2500" dirty="0"/>
          </a:p>
        </p:txBody>
      </p:sp>
      <p:sp>
        <p:nvSpPr>
          <p:cNvPr id="3" name="Footer Placeholder 2">
            <a:extLst>
              <a:ext uri="{FF2B5EF4-FFF2-40B4-BE49-F238E27FC236}">
                <a16:creationId xmlns:a16="http://schemas.microsoft.com/office/drawing/2014/main" id="{5C95ACA9-E628-75D4-407E-AEFCDC08DA22}"/>
              </a:ext>
            </a:extLst>
          </p:cNvPr>
          <p:cNvSpPr>
            <a:spLocks noGrp="1"/>
          </p:cNvSpPr>
          <p:nvPr>
            <p:ph type="ftr" sz="quarter" idx="11"/>
          </p:nvPr>
        </p:nvSpPr>
        <p:spPr>
          <a:xfrm rot="5400000">
            <a:off x="-1827725" y="2002536"/>
            <a:ext cx="4114800" cy="365125"/>
          </a:xfrm>
        </p:spPr>
        <p:txBody>
          <a:bodyPr>
            <a:normAutofit/>
          </a:bodyPr>
          <a:lstStyle/>
          <a:p>
            <a:pPr algn="l">
              <a:spcAft>
                <a:spcPts val="600"/>
              </a:spcAft>
            </a:pPr>
            <a:r>
              <a:rPr lang="en-US" sz="1100">
                <a:solidFill>
                  <a:schemeClr val="tx1">
                    <a:lumMod val="50000"/>
                    <a:lumOff val="50000"/>
                  </a:schemeClr>
                </a:solidFill>
              </a:rPr>
              <a:t>PORTH AGORED Consolidation of Social Work Practice</a:t>
            </a:r>
          </a:p>
        </p:txBody>
      </p:sp>
      <p:sp>
        <p:nvSpPr>
          <p:cNvPr id="7" name="Content Placeholder 5">
            <a:extLst>
              <a:ext uri="{FF2B5EF4-FFF2-40B4-BE49-F238E27FC236}">
                <a16:creationId xmlns:a16="http://schemas.microsoft.com/office/drawing/2014/main" id="{93C673AD-A370-F84C-F029-22143BE983BE}"/>
              </a:ext>
            </a:extLst>
          </p:cNvPr>
          <p:cNvSpPr>
            <a:spLocks noGrp="1"/>
          </p:cNvSpPr>
          <p:nvPr>
            <p:ph idx="1"/>
          </p:nvPr>
        </p:nvSpPr>
        <p:spPr>
          <a:xfrm>
            <a:off x="681318" y="1211283"/>
            <a:ext cx="6397821" cy="4732318"/>
          </a:xfrm>
        </p:spPr>
        <p:txBody>
          <a:bodyPr>
            <a:normAutofit/>
          </a:bodyPr>
          <a:lstStyle/>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r>
              <a:rPr kumimoji="0" lang="en-GB" sz="2400" b="1" i="0" u="none" strike="noStrike" kern="1200" cap="none" spc="0" normalizeH="0" baseline="0" noProof="0" dirty="0" err="1">
                <a:ln>
                  <a:noFill/>
                </a:ln>
                <a:effectLst/>
                <a:uLnTx/>
                <a:uFillTx/>
                <a:latin typeface="Calibri" panose="020F0502020204030204"/>
                <a:ea typeface="+mn-ea"/>
                <a:cs typeface="+mn-cs"/>
              </a:rPr>
              <a:t>Ymarfer</a:t>
            </a:r>
            <a:r>
              <a:rPr kumimoji="0" lang="en-GB" sz="2400" b="1" i="0" u="none" strike="noStrike" kern="1200" cap="none" spc="0" normalizeH="0" baseline="0" noProof="0" dirty="0">
                <a:ln>
                  <a:noFill/>
                </a:ln>
                <a:effectLst/>
                <a:uLnTx/>
                <a:uFillTx/>
                <a:latin typeface="Calibri" panose="020F0502020204030204"/>
                <a:ea typeface="+mn-ea"/>
                <a:cs typeface="+mn-cs"/>
              </a:rPr>
              <a:t> 3 - </a:t>
            </a:r>
            <a:r>
              <a:rPr kumimoji="0" lang="en-GB" sz="2400" b="1" i="0" u="none" strike="noStrike" kern="1200" cap="none" spc="0" normalizeH="0" baseline="0" noProof="0" dirty="0" err="1">
                <a:ln>
                  <a:noFill/>
                </a:ln>
                <a:effectLst/>
                <a:uLnTx/>
                <a:uFillTx/>
                <a:latin typeface="Calibri" panose="020F0502020204030204"/>
                <a:ea typeface="+mn-ea"/>
                <a:cs typeface="+mn-cs"/>
              </a:rPr>
              <a:t>Cwestiwn</a:t>
            </a:r>
            <a:r>
              <a:rPr kumimoji="0" lang="en-GB" sz="2400" b="1" i="0" u="none" strike="noStrike" kern="1200" cap="none" spc="0" normalizeH="0" baseline="0" noProof="0" dirty="0">
                <a:ln>
                  <a:noFill/>
                </a:ln>
                <a:effectLst/>
                <a:uLnTx/>
                <a:uFillTx/>
                <a:latin typeface="Calibri" panose="020F0502020204030204"/>
                <a:ea typeface="+mn-ea"/>
                <a:cs typeface="+mn-cs"/>
              </a:rPr>
              <a:t> 3</a:t>
            </a:r>
          </a:p>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err="1">
                <a:ln>
                  <a:noFill/>
                </a:ln>
                <a:effectLst/>
                <a:uLnTx/>
                <a:uFillTx/>
                <a:latin typeface="Calibri" panose="020F0502020204030204"/>
                <a:ea typeface="+mn-ea"/>
                <a:cs typeface="+mn-cs"/>
              </a:rPr>
              <a:t>Mewn</a:t>
            </a:r>
            <a:r>
              <a:rPr kumimoji="0" lang="en-GB" sz="2400" b="0" i="0" u="none" strike="noStrike" kern="1200" cap="none" spc="0" normalizeH="0" baseline="0" noProof="0" dirty="0">
                <a:ln>
                  <a:noFill/>
                </a:ln>
                <a:effectLst/>
                <a:uLnTx/>
                <a:uFillTx/>
                <a:latin typeface="Calibri" panose="020F0502020204030204"/>
                <a:ea typeface="+mn-ea"/>
                <a:cs typeface="+mn-cs"/>
              </a:rPr>
              <a:t> </a:t>
            </a:r>
            <a:r>
              <a:rPr kumimoji="0" lang="en-GB" sz="2400" b="0" i="0" u="none" strike="noStrike" kern="1200" cap="none" spc="0" normalizeH="0" baseline="0" noProof="0" dirty="0" err="1">
                <a:ln>
                  <a:noFill/>
                </a:ln>
                <a:effectLst/>
                <a:uLnTx/>
                <a:uFillTx/>
                <a:latin typeface="Calibri" panose="020F0502020204030204"/>
                <a:ea typeface="+mn-ea"/>
                <a:cs typeface="+mn-cs"/>
              </a:rPr>
              <a:t>grwpiau</a:t>
            </a:r>
            <a:r>
              <a:rPr kumimoji="0" lang="en-GB" sz="2400" b="0" i="0" u="none" strike="noStrike" kern="1200" cap="none" spc="0" normalizeH="0" baseline="0" noProof="0" dirty="0">
                <a:ln>
                  <a:noFill/>
                </a:ln>
                <a:effectLst/>
                <a:uLnTx/>
                <a:uFillTx/>
                <a:latin typeface="Calibri" panose="020F0502020204030204"/>
                <a:ea typeface="+mn-ea"/>
                <a:cs typeface="+mn-cs"/>
              </a:rPr>
              <a:t> </a:t>
            </a:r>
            <a:r>
              <a:rPr kumimoji="0" lang="en-GB" sz="2400" b="0" i="0" u="none" strike="noStrike" kern="1200" cap="none" spc="0" normalizeH="0" baseline="0" noProof="0" dirty="0" err="1">
                <a:ln>
                  <a:noFill/>
                </a:ln>
                <a:effectLst/>
                <a:uLnTx/>
                <a:uFillTx/>
                <a:latin typeface="Calibri" panose="020F0502020204030204"/>
                <a:ea typeface="+mn-ea"/>
                <a:cs typeface="+mn-cs"/>
              </a:rPr>
              <a:t>bach</a:t>
            </a:r>
            <a:r>
              <a:rPr kumimoji="0" lang="en-GB" sz="2400" b="0" i="0" u="none" strike="noStrike" kern="1200" cap="none" spc="0" normalizeH="0" baseline="0" noProof="0" dirty="0">
                <a:ln>
                  <a:noFill/>
                </a:ln>
                <a:effectLst/>
                <a:uLnTx/>
                <a:uFillTx/>
                <a:latin typeface="Calibri" panose="020F0502020204030204"/>
                <a:ea typeface="+mn-ea"/>
                <a:cs typeface="+mn-cs"/>
              </a:rPr>
              <a:t>;</a:t>
            </a:r>
          </a:p>
          <a:p>
            <a:pPr marL="228600" marR="0" lvl="0" indent="-228600" defTabSz="914400" rtl="0" eaLnBrk="1" fontAlgn="auto" latinLnBrk="0" hangingPunct="1">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err="1">
                <a:ln>
                  <a:noFill/>
                </a:ln>
                <a:effectLst/>
                <a:uLnTx/>
                <a:uFillTx/>
                <a:latin typeface="Calibri" panose="020F0502020204030204"/>
                <a:ea typeface="+mn-ea"/>
                <a:cs typeface="+mn-cs"/>
              </a:rPr>
              <a:t>Defnyddiwch</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fodel</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adfyfyriol</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o'ch</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dewis</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i</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edrych</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yn</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ôl</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ar</a:t>
            </a:r>
            <a:r>
              <a:rPr kumimoji="0" lang="en-US" sz="2400" b="0" i="0" u="none" strike="noStrike" kern="1200" cap="none" spc="0" normalizeH="0" baseline="0" noProof="0" dirty="0">
                <a:ln>
                  <a:noFill/>
                </a:ln>
                <a:effectLst/>
                <a:uLnTx/>
                <a:uFillTx/>
                <a:latin typeface="Calibri" panose="020F0502020204030204"/>
                <a:ea typeface="+mn-ea"/>
                <a:cs typeface="+mn-cs"/>
              </a:rPr>
              <a:t> yr </a:t>
            </a:r>
            <a:r>
              <a:rPr kumimoji="0" lang="en-US" sz="2400" b="0" i="0" u="none" strike="noStrike" kern="1200" cap="none" spc="0" normalizeH="0" baseline="0" noProof="0" dirty="0" err="1">
                <a:ln>
                  <a:noFill/>
                </a:ln>
                <a:effectLst/>
                <a:uLnTx/>
                <a:uFillTx/>
                <a:latin typeface="Calibri" panose="020F0502020204030204"/>
                <a:ea typeface="+mn-ea"/>
                <a:cs typeface="+mn-cs"/>
              </a:rPr>
              <a:t>hyn</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rydych</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wedi'i</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gyflawni</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hyd</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yma</a:t>
            </a:r>
            <a:r>
              <a:rPr kumimoji="0" lang="en-US" sz="2400" b="0" i="0" u="none" strike="noStrike" kern="1200" cap="none" spc="0" normalizeH="0" baseline="0" noProof="0" dirty="0">
                <a:ln>
                  <a:noFill/>
                </a:ln>
                <a:effectLst/>
                <a:uLnTx/>
                <a:uFillTx/>
                <a:latin typeface="Calibri" panose="020F0502020204030204"/>
                <a:ea typeface="+mn-ea"/>
                <a:cs typeface="+mn-cs"/>
              </a:rPr>
              <a:t> o dan y </a:t>
            </a:r>
            <a:r>
              <a:rPr kumimoji="0" lang="en-US" sz="2400" b="0" i="0" u="none" strike="noStrike" kern="1200" cap="none" spc="0" normalizeH="0" baseline="0" noProof="0" dirty="0" err="1">
                <a:ln>
                  <a:noFill/>
                </a:ln>
                <a:effectLst/>
                <a:uLnTx/>
                <a:uFillTx/>
                <a:latin typeface="Calibri" panose="020F0502020204030204"/>
                <a:ea typeface="+mn-ea"/>
                <a:cs typeface="+mn-cs"/>
              </a:rPr>
              <a:t>canlyniad</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dysgu</a:t>
            </a:r>
            <a:r>
              <a:rPr lang="en-US" sz="2400" dirty="0">
                <a:latin typeface="Calibri" panose="020F0502020204030204"/>
              </a:rPr>
              <a:t>: c</a:t>
            </a:r>
            <a:r>
              <a:rPr kumimoji="0" lang="en-US" sz="2400" b="0" i="0" u="none" strike="noStrike" kern="1200" cap="none" spc="0" normalizeH="0" baseline="0" noProof="0" dirty="0" err="1">
                <a:ln>
                  <a:noFill/>
                </a:ln>
                <a:effectLst/>
                <a:uLnTx/>
                <a:uFillTx/>
                <a:latin typeface="Calibri" panose="020F0502020204030204"/>
                <a:ea typeface="+mn-ea"/>
                <a:cs typeface="+mn-cs"/>
              </a:rPr>
              <a:t>ymhwyso</a:t>
            </a:r>
            <a:r>
              <a:rPr kumimoji="0" lang="en-US" sz="2400" b="0" i="0" u="none" strike="noStrike" kern="1200" cap="none" spc="0" normalizeH="0" baseline="0" noProof="0" dirty="0">
                <a:ln>
                  <a:noFill/>
                </a:ln>
                <a:effectLst/>
                <a:uLnTx/>
                <a:uFillTx/>
                <a:latin typeface="Calibri" panose="020F0502020204030204"/>
                <a:ea typeface="+mn-ea"/>
                <a:cs typeface="+mn-cs"/>
              </a:rPr>
              <a:t> barn </a:t>
            </a:r>
            <a:r>
              <a:rPr kumimoji="0" lang="en-US" sz="2400" b="0" i="0" u="none" strike="noStrike" kern="1200" cap="none" spc="0" normalizeH="0" baseline="0" noProof="0" dirty="0" err="1">
                <a:ln>
                  <a:noFill/>
                </a:ln>
                <a:effectLst/>
                <a:uLnTx/>
                <a:uFillTx/>
                <a:latin typeface="Calibri" panose="020F0502020204030204"/>
                <a:ea typeface="+mn-ea"/>
                <a:cs typeface="+mn-cs"/>
              </a:rPr>
              <a:t>broffesiynol</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mewn</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sefyllfaoedd</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cynyddol</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gymhleth</a:t>
            </a:r>
            <a:r>
              <a:rPr kumimoji="0" lang="en-US" sz="2400" b="0" i="0" u="none" strike="noStrike" kern="1200" cap="none" spc="0" normalizeH="0" baseline="0" noProof="0" dirty="0">
                <a:ln>
                  <a:noFill/>
                </a:ln>
                <a:effectLst/>
                <a:uLnTx/>
                <a:uFillTx/>
                <a:latin typeface="Calibri" panose="020F0502020204030204"/>
                <a:ea typeface="+mn-ea"/>
                <a:cs typeface="+mn-cs"/>
              </a:rPr>
              <a:t>. </a:t>
            </a:r>
          </a:p>
          <a:p>
            <a:pPr marL="228600" marR="0" lvl="0" indent="-228600" defTabSz="914400" rtl="0" eaLnBrk="1" fontAlgn="auto" latinLnBrk="0" hangingPunct="1">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Yn </a:t>
            </a:r>
            <a:r>
              <a:rPr kumimoji="0" lang="en-US" sz="2400" b="0" i="0" u="none" strike="noStrike" kern="1200" cap="none" spc="0" normalizeH="0" baseline="0" noProof="0" dirty="0" err="1">
                <a:ln>
                  <a:noFill/>
                </a:ln>
                <a:effectLst/>
                <a:uLnTx/>
                <a:uFillTx/>
                <a:latin typeface="Calibri" panose="020F0502020204030204"/>
                <a:ea typeface="+mn-ea"/>
                <a:cs typeface="+mn-cs"/>
              </a:rPr>
              <a:t>seiliedig</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ar</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hyn</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ceisiwch</a:t>
            </a:r>
            <a:r>
              <a:rPr kumimoji="0" lang="en-US" sz="2400" b="0" i="0" u="none" strike="noStrike" kern="1200" cap="none" spc="0" normalizeH="0" baseline="0" noProof="0" dirty="0">
                <a:ln>
                  <a:noFill/>
                </a:ln>
                <a:effectLst/>
                <a:uLnTx/>
                <a:uFillTx/>
                <a:latin typeface="Calibri" panose="020F0502020204030204"/>
                <a:ea typeface="+mn-ea"/>
                <a:cs typeface="+mn-cs"/>
              </a:rPr>
              <a:t> nodi a </a:t>
            </a:r>
            <a:r>
              <a:rPr kumimoji="0" lang="en-US" sz="2400" b="0" i="0" u="none" strike="noStrike" kern="1200" cap="none" spc="0" normalizeH="0" baseline="0" noProof="0" dirty="0" err="1">
                <a:ln>
                  <a:noFill/>
                </a:ln>
                <a:effectLst/>
                <a:uLnTx/>
                <a:uFillTx/>
                <a:latin typeface="Calibri" panose="020F0502020204030204"/>
                <a:ea typeface="+mn-ea"/>
                <a:cs typeface="+mn-cs"/>
              </a:rPr>
              <a:t>chyfiawnhau</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eich</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anghenion</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dysgu</a:t>
            </a:r>
            <a:r>
              <a:rPr kumimoji="0" lang="en-US" sz="2400" b="0" i="0" u="none" strike="noStrike" kern="1200" cap="none" spc="0" normalizeH="0" baseline="0" noProof="0" dirty="0">
                <a:ln>
                  <a:noFill/>
                </a:ln>
                <a:effectLst/>
                <a:uLnTx/>
                <a:uFillTx/>
                <a:latin typeface="Calibri" panose="020F0502020204030204"/>
                <a:ea typeface="+mn-ea"/>
                <a:cs typeface="+mn-cs"/>
              </a:rPr>
              <a:t> </a:t>
            </a:r>
            <a:r>
              <a:rPr kumimoji="0" lang="en-US" sz="2400" b="0" i="0" u="none" strike="noStrike" kern="1200" cap="none" spc="0" normalizeH="0" baseline="0" noProof="0" dirty="0" err="1">
                <a:ln>
                  <a:noFill/>
                </a:ln>
                <a:effectLst/>
                <a:uLnTx/>
                <a:uFillTx/>
                <a:latin typeface="Calibri" panose="020F0502020204030204"/>
                <a:ea typeface="+mn-ea"/>
                <a:cs typeface="+mn-cs"/>
              </a:rPr>
              <a:t>dros</a:t>
            </a:r>
            <a:r>
              <a:rPr kumimoji="0" lang="en-US" sz="2400" b="0" i="0" u="none" strike="noStrike" kern="1200" cap="none" spc="0" normalizeH="0" baseline="0" noProof="0" dirty="0">
                <a:ln>
                  <a:noFill/>
                </a:ln>
                <a:effectLst/>
                <a:uLnTx/>
                <a:uFillTx/>
                <a:latin typeface="Calibri" panose="020F0502020204030204"/>
                <a:ea typeface="+mn-ea"/>
                <a:cs typeface="+mn-cs"/>
              </a:rPr>
              <a:t> y 12 mis </a:t>
            </a:r>
            <a:r>
              <a:rPr kumimoji="0" lang="en-US" sz="2400" b="0" i="0" u="none" strike="noStrike" kern="1200" cap="none" spc="0" normalizeH="0" baseline="0" noProof="0" dirty="0" err="1">
                <a:ln>
                  <a:noFill/>
                </a:ln>
                <a:effectLst/>
                <a:uLnTx/>
                <a:uFillTx/>
                <a:latin typeface="Calibri" panose="020F0502020204030204"/>
                <a:ea typeface="+mn-ea"/>
                <a:cs typeface="+mn-cs"/>
              </a:rPr>
              <a:t>nesaf</a:t>
            </a:r>
            <a:r>
              <a:rPr kumimoji="0" lang="en-US" sz="2400" b="0" i="0" u="none" strike="noStrike" kern="1200" cap="none" spc="0" normalizeH="0" baseline="0" noProof="0" dirty="0">
                <a:ln>
                  <a:noFill/>
                </a:ln>
                <a:effectLst/>
                <a:uLnTx/>
                <a:uFillTx/>
                <a:latin typeface="Calibri" panose="020F0502020204030204"/>
                <a:ea typeface="+mn-ea"/>
                <a:cs typeface="+mn-cs"/>
              </a:rPr>
              <a:t>.</a:t>
            </a:r>
          </a:p>
          <a:p>
            <a:pPr marL="228600" marR="0" lvl="0" indent="-228600" defTabSz="914400" rtl="0" eaLnBrk="1" fontAlgn="auto" latinLnBrk="0" hangingPunct="1">
              <a:spcBef>
                <a:spcPts val="100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err="1">
                <a:ln>
                  <a:noFill/>
                </a:ln>
                <a:effectLst/>
                <a:uLnTx/>
                <a:uFillTx/>
                <a:latin typeface="Calibri" panose="020F0502020204030204"/>
                <a:ea typeface="Calibri" panose="020F0502020204030204" pitchFamily="34" charset="0"/>
                <a:cs typeface="Times New Roman" panose="02020603050405020304" pitchFamily="18" charset="0"/>
              </a:rPr>
              <a:t>Ystyriwch</a:t>
            </a:r>
            <a:r>
              <a:rPr kumimoji="0" lang="en-GB" sz="2400" b="0" i="0" u="none" strike="noStrike" kern="1200" cap="none" spc="0" normalizeH="0" baseline="0" noProof="0" dirty="0">
                <a:ln>
                  <a:noFill/>
                </a:ln>
                <a:effectLst/>
                <a:uLnTx/>
                <a:uFillTx/>
                <a:latin typeface="Calibri" panose="020F0502020204030204"/>
                <a:ea typeface="Calibri" panose="020F0502020204030204" pitchFamily="34" charset="0"/>
                <a:cs typeface="Times New Roman" panose="02020603050405020304" pitchFamily="18" charset="0"/>
              </a:rPr>
              <a:t>: </a:t>
            </a:r>
            <a:r>
              <a:rPr kumimoji="0" lang="en-GB" sz="2400" b="0" i="0" u="none" strike="noStrike" kern="1200" cap="none" spc="0" normalizeH="0" baseline="0" noProof="0" dirty="0" err="1">
                <a:ln>
                  <a:noFill/>
                </a:ln>
                <a:effectLst/>
                <a:uLnTx/>
                <a:uFillTx/>
                <a:latin typeface="Calibri" panose="020F0502020204030204"/>
                <a:ea typeface="Calibri" panose="020F0502020204030204" pitchFamily="34" charset="0"/>
                <a:cs typeface="Times New Roman" panose="02020603050405020304" pitchFamily="18" charset="0"/>
              </a:rPr>
              <a:t>Oruchwyliaeth</a:t>
            </a:r>
            <a:r>
              <a:rPr kumimoji="0" lang="en-GB" sz="2400" b="0" i="0" u="none" strike="noStrike" kern="1200" cap="none" spc="0" normalizeH="0" baseline="0" noProof="0" dirty="0">
                <a:ln>
                  <a:noFill/>
                </a:ln>
                <a:effectLst/>
                <a:uLnTx/>
                <a:uFillTx/>
                <a:latin typeface="Calibri" panose="020F0502020204030204"/>
                <a:ea typeface="Calibri" panose="020F0502020204030204" pitchFamily="34" charset="0"/>
                <a:cs typeface="Times New Roman" panose="02020603050405020304" pitchFamily="18" charset="0"/>
              </a:rPr>
              <a:t>, </a:t>
            </a:r>
            <a:r>
              <a:rPr kumimoji="0" lang="en-GB" sz="2400" b="0" i="0" u="none" strike="noStrike" kern="1200" cap="none" spc="0" normalizeH="0" baseline="0" noProof="0" dirty="0" err="1">
                <a:ln>
                  <a:noFill/>
                </a:ln>
                <a:effectLst/>
                <a:uLnTx/>
                <a:uFillTx/>
                <a:latin typeface="Calibri" panose="020F0502020204030204"/>
                <a:ea typeface="Calibri" panose="020F0502020204030204" pitchFamily="34" charset="0"/>
                <a:cs typeface="Times New Roman" panose="02020603050405020304" pitchFamily="18" charset="0"/>
              </a:rPr>
              <a:t>dysgu</a:t>
            </a:r>
            <a:r>
              <a:rPr kumimoji="0" lang="en-GB" sz="2400" b="0" i="0" u="none" strike="noStrike" kern="1200" cap="none" spc="0" normalizeH="0" baseline="0" noProof="0" dirty="0">
                <a:ln>
                  <a:noFill/>
                </a:ln>
                <a:effectLst/>
                <a:uLnTx/>
                <a:uFillTx/>
                <a:latin typeface="Calibri" panose="020F0502020204030204"/>
                <a:ea typeface="Calibri" panose="020F0502020204030204" pitchFamily="34" charset="0"/>
                <a:cs typeface="Times New Roman" panose="02020603050405020304" pitchFamily="18" charset="0"/>
              </a:rPr>
              <a:t>, </a:t>
            </a:r>
            <a:r>
              <a:rPr kumimoji="0" lang="en-GB" sz="2400" b="0" i="0" u="none" strike="noStrike" kern="1200" cap="none" spc="0" normalizeH="0" baseline="0" noProof="0" dirty="0" err="1">
                <a:ln>
                  <a:noFill/>
                </a:ln>
                <a:effectLst/>
                <a:uLnTx/>
                <a:uFillTx/>
                <a:latin typeface="Calibri" panose="020F0502020204030204"/>
                <a:ea typeface="Calibri" panose="020F0502020204030204" pitchFamily="34" charset="0"/>
                <a:cs typeface="Times New Roman" panose="02020603050405020304" pitchFamily="18" charset="0"/>
              </a:rPr>
              <a:t>hyfforddiant</a:t>
            </a:r>
            <a:r>
              <a:rPr kumimoji="0" lang="en-GB" sz="2400" b="0" i="0" u="none" strike="noStrike" kern="1200" cap="none" spc="0" normalizeH="0" baseline="0" noProof="0" dirty="0">
                <a:ln>
                  <a:noFill/>
                </a:ln>
                <a:effectLst/>
                <a:uLnTx/>
                <a:uFillTx/>
                <a:latin typeface="Calibri" panose="020F0502020204030204"/>
                <a:ea typeface="Calibri" panose="020F0502020204030204" pitchFamily="34" charset="0"/>
                <a:cs typeface="Times New Roman" panose="02020603050405020304" pitchFamily="18" charset="0"/>
              </a:rPr>
              <a:t>, </a:t>
            </a:r>
            <a:r>
              <a:rPr kumimoji="0" lang="en-GB" sz="2400" b="0" i="0" u="none" strike="noStrike" kern="1200" cap="none" spc="0" normalizeH="0" baseline="0" noProof="0" dirty="0" err="1">
                <a:ln>
                  <a:noFill/>
                </a:ln>
                <a:effectLst/>
                <a:uLnTx/>
                <a:uFillTx/>
                <a:latin typeface="Calibri" panose="020F0502020204030204"/>
                <a:ea typeface="Calibri" panose="020F0502020204030204" pitchFamily="34" charset="0"/>
                <a:cs typeface="Times New Roman" panose="02020603050405020304" pitchFamily="18" charset="0"/>
              </a:rPr>
              <a:t>ymchwil</a:t>
            </a:r>
            <a:r>
              <a:rPr kumimoji="0" lang="en-GB" sz="2400" b="0" i="0" u="none" strike="noStrike" kern="1200" cap="none" spc="0" normalizeH="0" baseline="0" noProof="0" dirty="0">
                <a:ln>
                  <a:noFill/>
                </a:ln>
                <a:effectLst/>
                <a:uLnTx/>
                <a:uFillTx/>
                <a:latin typeface="Calibri" panose="020F0502020204030204"/>
                <a:ea typeface="Calibri" panose="020F0502020204030204" pitchFamily="34" charset="0"/>
                <a:cs typeface="Times New Roman" panose="02020603050405020304" pitchFamily="18" charset="0"/>
              </a:rPr>
              <a:t> a </a:t>
            </a:r>
            <a:r>
              <a:rPr kumimoji="0" lang="en-GB" sz="2400" b="0" i="0" u="none" strike="noStrike" kern="1200" cap="none" spc="0" normalizeH="0" baseline="0" noProof="0" dirty="0" err="1">
                <a:ln>
                  <a:noFill/>
                </a:ln>
                <a:effectLst/>
                <a:uLnTx/>
                <a:uFillTx/>
                <a:latin typeface="Calibri" panose="020F0502020204030204"/>
                <a:ea typeface="Calibri" panose="020F0502020204030204" pitchFamily="34" charset="0"/>
                <a:cs typeface="Times New Roman" panose="02020603050405020304" pitchFamily="18" charset="0"/>
              </a:rPr>
              <a:t>sut</a:t>
            </a:r>
            <a:r>
              <a:rPr kumimoji="0" lang="en-GB" sz="2400" b="0" i="0" u="none" strike="noStrike" kern="1200" cap="none" spc="0" normalizeH="0" baseline="0" noProof="0" dirty="0">
                <a:ln>
                  <a:noFill/>
                </a:ln>
                <a:effectLst/>
                <a:uLnTx/>
                <a:uFillTx/>
                <a:latin typeface="Calibri" panose="020F0502020204030204"/>
                <a:ea typeface="Calibri" panose="020F0502020204030204" pitchFamily="34" charset="0"/>
                <a:cs typeface="Times New Roman" panose="02020603050405020304" pitchFamily="18" charset="0"/>
              </a:rPr>
              <a:t> </a:t>
            </a:r>
            <a:r>
              <a:rPr kumimoji="0" lang="en-GB" sz="2400" b="0" i="0" u="none" strike="noStrike" kern="1200" cap="none" spc="0" normalizeH="0" baseline="0" noProof="0" dirty="0" err="1">
                <a:ln>
                  <a:noFill/>
                </a:ln>
                <a:effectLst/>
                <a:uLnTx/>
                <a:uFillTx/>
                <a:latin typeface="Calibri" panose="020F0502020204030204"/>
                <a:ea typeface="Calibri" panose="020F0502020204030204" pitchFamily="34" charset="0"/>
                <a:cs typeface="Times New Roman" panose="02020603050405020304" pitchFamily="18" charset="0"/>
              </a:rPr>
              <a:t>mae'r</a:t>
            </a:r>
            <a:r>
              <a:rPr kumimoji="0" lang="en-GB" sz="2400" b="0" i="0" u="none" strike="noStrike" kern="1200" cap="none" spc="0" normalizeH="0" baseline="0" noProof="0" dirty="0">
                <a:ln>
                  <a:noFill/>
                </a:ln>
                <a:effectLst/>
                <a:uLnTx/>
                <a:uFillTx/>
                <a:latin typeface="Calibri" panose="020F0502020204030204"/>
                <a:ea typeface="Calibri" panose="020F0502020204030204" pitchFamily="34" charset="0"/>
                <a:cs typeface="Times New Roman" panose="02020603050405020304" pitchFamily="18" charset="0"/>
              </a:rPr>
              <a:t> </a:t>
            </a:r>
            <a:r>
              <a:rPr kumimoji="0" lang="en-GB" sz="2400" b="0" i="0" u="none" strike="noStrike" kern="1200" cap="none" spc="0" normalizeH="0" baseline="0" noProof="0" dirty="0" err="1">
                <a:ln>
                  <a:noFill/>
                </a:ln>
                <a:effectLst/>
                <a:uLnTx/>
                <a:uFillTx/>
                <a:latin typeface="Calibri" panose="020F0502020204030204"/>
                <a:ea typeface="Calibri" panose="020F0502020204030204" pitchFamily="34" charset="0"/>
                <a:cs typeface="Times New Roman" panose="02020603050405020304" pitchFamily="18" charset="0"/>
              </a:rPr>
              <a:t>rhain</a:t>
            </a:r>
            <a:r>
              <a:rPr kumimoji="0" lang="en-GB" sz="2400" b="0" i="0" u="none" strike="noStrike" kern="1200" cap="none" spc="0" normalizeH="0" baseline="0" noProof="0" dirty="0">
                <a:ln>
                  <a:noFill/>
                </a:ln>
                <a:effectLst/>
                <a:uLnTx/>
                <a:uFillTx/>
                <a:latin typeface="Calibri" panose="020F0502020204030204"/>
                <a:ea typeface="Calibri" panose="020F0502020204030204" pitchFamily="34" charset="0"/>
                <a:cs typeface="Times New Roman" panose="02020603050405020304" pitchFamily="18" charset="0"/>
              </a:rPr>
              <a:t> </a:t>
            </a:r>
            <a:r>
              <a:rPr kumimoji="0" lang="en-GB" sz="2400" b="0" i="0" u="none" strike="noStrike" kern="1200" cap="none" spc="0" normalizeH="0" baseline="0" noProof="0" dirty="0" err="1">
                <a:ln>
                  <a:noFill/>
                </a:ln>
                <a:effectLst/>
                <a:uLnTx/>
                <a:uFillTx/>
                <a:latin typeface="Calibri" panose="020F0502020204030204"/>
                <a:ea typeface="Calibri" panose="020F0502020204030204" pitchFamily="34" charset="0"/>
                <a:cs typeface="Times New Roman" panose="02020603050405020304" pitchFamily="18" charset="0"/>
              </a:rPr>
              <a:t>wedi</a:t>
            </a:r>
            <a:r>
              <a:rPr kumimoji="0" lang="en-GB" sz="2400" b="0" i="0" u="none" strike="noStrike" kern="1200" cap="none" spc="0" normalizeH="0" baseline="0" noProof="0" dirty="0">
                <a:ln>
                  <a:noFill/>
                </a:ln>
                <a:effectLst/>
                <a:uLnTx/>
                <a:uFillTx/>
                <a:latin typeface="Calibri" panose="020F0502020204030204"/>
                <a:ea typeface="Calibri" panose="020F0502020204030204" pitchFamily="34" charset="0"/>
                <a:cs typeface="Times New Roman" panose="02020603050405020304" pitchFamily="18" charset="0"/>
              </a:rPr>
              <a:t> </a:t>
            </a:r>
            <a:r>
              <a:rPr kumimoji="0" lang="en-GB" sz="2400" b="0" i="0" u="none" strike="noStrike" kern="1200" cap="none" spc="0" normalizeH="0" baseline="0" noProof="0" dirty="0" err="1">
                <a:ln>
                  <a:noFill/>
                </a:ln>
                <a:effectLst/>
                <a:uLnTx/>
                <a:uFillTx/>
                <a:latin typeface="Calibri" panose="020F0502020204030204"/>
                <a:ea typeface="Calibri" panose="020F0502020204030204" pitchFamily="34" charset="0"/>
                <a:cs typeface="Times New Roman" panose="02020603050405020304" pitchFamily="18" charset="0"/>
              </a:rPr>
              <a:t>cyfrannu</a:t>
            </a:r>
            <a:r>
              <a:rPr kumimoji="0" lang="en-GB" sz="2400" b="0" i="0" u="none" strike="noStrike" kern="1200" cap="none" spc="0" normalizeH="0" baseline="0" noProof="0" dirty="0">
                <a:ln>
                  <a:noFill/>
                </a:ln>
                <a:effectLst/>
                <a:uLnTx/>
                <a:uFillTx/>
                <a:latin typeface="Calibri" panose="020F0502020204030204"/>
                <a:ea typeface="Calibri" panose="020F0502020204030204" pitchFamily="34" charset="0"/>
                <a:cs typeface="Times New Roman" panose="02020603050405020304" pitchFamily="18" charset="0"/>
              </a:rPr>
              <a:t> at </a:t>
            </a:r>
            <a:r>
              <a:rPr kumimoji="0" lang="en-GB" sz="2400" b="0" i="0" u="none" strike="noStrike" kern="1200" cap="none" spc="0" normalizeH="0" baseline="0" noProof="0" dirty="0" err="1">
                <a:ln>
                  <a:noFill/>
                </a:ln>
                <a:effectLst/>
                <a:uLnTx/>
                <a:uFillTx/>
                <a:latin typeface="Calibri" panose="020F0502020204030204"/>
                <a:ea typeface="Calibri" panose="020F0502020204030204" pitchFamily="34" charset="0"/>
                <a:cs typeface="Times New Roman" panose="02020603050405020304" pitchFamily="18" charset="0"/>
              </a:rPr>
              <a:t>eich</a:t>
            </a:r>
            <a:r>
              <a:rPr kumimoji="0" lang="en-GB" sz="2400" b="0" i="0" u="none" strike="noStrike" kern="1200" cap="none" spc="0" normalizeH="0" baseline="0" noProof="0" dirty="0">
                <a:ln>
                  <a:noFill/>
                </a:ln>
                <a:effectLst/>
                <a:uLnTx/>
                <a:uFillTx/>
                <a:latin typeface="Calibri" panose="020F0502020204030204"/>
                <a:ea typeface="Calibri" panose="020F0502020204030204" pitchFamily="34" charset="0"/>
                <a:cs typeface="Times New Roman" panose="02020603050405020304" pitchFamily="18" charset="0"/>
              </a:rPr>
              <a:t> </a:t>
            </a:r>
            <a:r>
              <a:rPr kumimoji="0" lang="en-GB" sz="2400" b="0" i="0" u="none" strike="noStrike" kern="1200" cap="none" spc="0" normalizeH="0" baseline="0" noProof="0" dirty="0" err="1">
                <a:ln>
                  <a:noFill/>
                </a:ln>
                <a:effectLst/>
                <a:uLnTx/>
                <a:uFillTx/>
                <a:latin typeface="Calibri" panose="020F0502020204030204"/>
                <a:ea typeface="Calibri" panose="020F0502020204030204" pitchFamily="34" charset="0"/>
                <a:cs typeface="Times New Roman" panose="02020603050405020304" pitchFamily="18" charset="0"/>
              </a:rPr>
              <a:t>datblygiad</a:t>
            </a:r>
            <a:r>
              <a:rPr kumimoji="0" lang="en-GB" sz="2400" b="0" i="0" u="none" strike="noStrike" kern="1200" cap="none" spc="0" normalizeH="0" baseline="0" noProof="0" dirty="0">
                <a:ln>
                  <a:noFill/>
                </a:ln>
                <a:effectLst/>
                <a:uLnTx/>
                <a:uFillTx/>
                <a:latin typeface="Calibri" panose="020F0502020204030204"/>
                <a:ea typeface="Calibri" panose="020F0502020204030204" pitchFamily="34" charset="0"/>
                <a:cs typeface="Times New Roman" panose="02020603050405020304" pitchFamily="18" charset="0"/>
              </a:rPr>
              <a:t> </a:t>
            </a:r>
            <a:r>
              <a:rPr kumimoji="0" lang="en-GB" sz="2400" b="0" i="0" u="none" strike="noStrike" kern="1200" cap="none" spc="0" normalizeH="0" baseline="0" noProof="0" dirty="0" err="1">
                <a:ln>
                  <a:noFill/>
                </a:ln>
                <a:effectLst/>
                <a:uLnTx/>
                <a:uFillTx/>
                <a:latin typeface="Calibri" panose="020F0502020204030204"/>
                <a:ea typeface="Calibri" panose="020F0502020204030204" pitchFamily="34" charset="0"/>
                <a:cs typeface="Times New Roman" panose="02020603050405020304" pitchFamily="18" charset="0"/>
              </a:rPr>
              <a:t>proffesiynol</a:t>
            </a:r>
            <a:r>
              <a:rPr kumimoji="0" lang="en-GB" sz="2400" b="0" i="0" u="none" strike="noStrike" kern="1200" cap="none" spc="0" normalizeH="0" baseline="0" noProof="0" dirty="0">
                <a:ln>
                  <a:noFill/>
                </a:ln>
                <a:effectLst/>
                <a:uLnTx/>
                <a:uFillTx/>
                <a:latin typeface="Calibri" panose="020F0502020204030204"/>
                <a:ea typeface="Calibri" panose="020F0502020204030204" pitchFamily="34" charset="0"/>
                <a:cs typeface="Times New Roman" panose="02020603050405020304" pitchFamily="18" charset="0"/>
              </a:rPr>
              <a:t>? </a:t>
            </a:r>
          </a:p>
          <a:p>
            <a:pPr marL="0" indent="0">
              <a:buNone/>
            </a:pPr>
            <a:endParaRPr lang="en-US" sz="1900" dirty="0"/>
          </a:p>
        </p:txBody>
      </p:sp>
      <p:pic>
        <p:nvPicPr>
          <p:cNvPr id="4" name="Graphic 3" descr="Customer Review">
            <a:extLst>
              <a:ext uri="{FF2B5EF4-FFF2-40B4-BE49-F238E27FC236}">
                <a16:creationId xmlns:a16="http://schemas.microsoft.com/office/drawing/2014/main" id="{D60510C6-6DAA-317B-8C63-8061DFF59FA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45506" y="1211283"/>
            <a:ext cx="3765176" cy="3765176"/>
          </a:xfrm>
          <a:prstGeom prst="rect">
            <a:avLst/>
          </a:prstGeom>
        </p:spPr>
      </p:pic>
      <p:sp>
        <p:nvSpPr>
          <p:cNvPr id="28" name="Rectangle 27">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10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lide Number Placeholder 1">
            <a:extLst>
              <a:ext uri="{FF2B5EF4-FFF2-40B4-BE49-F238E27FC236}">
                <a16:creationId xmlns:a16="http://schemas.microsoft.com/office/drawing/2014/main" id="{11E3D80A-09E3-B576-D089-56CC69BB9EA2}"/>
              </a:ext>
            </a:extLst>
          </p:cNvPr>
          <p:cNvSpPr>
            <a:spLocks noGrp="1"/>
          </p:cNvSpPr>
          <p:nvPr>
            <p:ph type="sldNum" sz="quarter" idx="12"/>
          </p:nvPr>
        </p:nvSpPr>
        <p:spPr>
          <a:xfrm>
            <a:off x="11704320" y="6455431"/>
            <a:ext cx="445913" cy="365125"/>
          </a:xfrm>
        </p:spPr>
        <p:txBody>
          <a:bodyPr>
            <a:normAutofit/>
          </a:bodyPr>
          <a:lstStyle/>
          <a:p>
            <a:pPr>
              <a:spcAft>
                <a:spcPts val="600"/>
              </a:spcAft>
            </a:pPr>
            <a:fld id="{35470E4D-CFB8-FE4B-A9A4-B32541D0D757}" type="slidenum">
              <a:rPr lang="en-US" sz="1100">
                <a:solidFill>
                  <a:srgbClr val="FFFFFF"/>
                </a:solidFill>
              </a:rPr>
              <a:pPr>
                <a:spcAft>
                  <a:spcPts val="600"/>
                </a:spcAft>
              </a:pPr>
              <a:t>39</a:t>
            </a:fld>
            <a:endParaRPr lang="en-US" sz="1100">
              <a:solidFill>
                <a:srgbClr val="FFFFFF"/>
              </a:solidFill>
            </a:endParaRPr>
          </a:p>
        </p:txBody>
      </p:sp>
    </p:spTree>
    <p:extLst>
      <p:ext uri="{BB962C8B-B14F-4D97-AF65-F5344CB8AC3E}">
        <p14:creationId xmlns:p14="http://schemas.microsoft.com/office/powerpoint/2010/main" val="25291586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GB" dirty="0"/>
              <a:t>Datblygu Ymarfer Adfyfyriol</a:t>
            </a:r>
          </a:p>
        </p:txBody>
      </p:sp>
      <p:sp>
        <p:nvSpPr>
          <p:cNvPr id="14" name="Content Placeholder 4">
            <a:extLst>
              <a:ext uri="{FF2B5EF4-FFF2-40B4-BE49-F238E27FC236}">
                <a16:creationId xmlns:a16="http://schemas.microsoft.com/office/drawing/2014/main" id="{7909B619-BF00-4612-B370-6DDDBDB330D8}"/>
              </a:ext>
            </a:extLst>
          </p:cNvPr>
          <p:cNvSpPr>
            <a:spLocks noGrp="1"/>
          </p:cNvSpPr>
          <p:nvPr>
            <p:ph sz="quarter" idx="2"/>
          </p:nvPr>
        </p:nvSpPr>
        <p:spPr/>
        <p:txBody>
          <a:bodyPr/>
          <a:lstStyle/>
          <a:p>
            <a:endParaRPr lang="en-US" dirty="0"/>
          </a:p>
        </p:txBody>
      </p:sp>
      <p:graphicFrame>
        <p:nvGraphicFramePr>
          <p:cNvPr id="11" name="Content Placeholder 2">
            <a:extLst>
              <a:ext uri="{FF2B5EF4-FFF2-40B4-BE49-F238E27FC236}">
                <a16:creationId xmlns:a16="http://schemas.microsoft.com/office/drawing/2014/main" id="{375A3BFF-C9DC-484B-8707-32F62E2B695F}"/>
              </a:ext>
            </a:extLst>
          </p:cNvPr>
          <p:cNvGraphicFramePr>
            <a:graphicFrameLocks noGrp="1"/>
          </p:cNvGraphicFramePr>
          <p:nvPr>
            <p:ph sz="quarter" idx="4"/>
            <p:extLst>
              <p:ext uri="{D42A27DB-BD31-4B8C-83A1-F6EECF244321}">
                <p14:modId xmlns:p14="http://schemas.microsoft.com/office/powerpoint/2010/main" val="1439398939"/>
              </p:ext>
            </p:extLst>
          </p:nvPr>
        </p:nvGraphicFramePr>
        <p:xfrm>
          <a:off x="408215" y="1143000"/>
          <a:ext cx="11381014" cy="56308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wrap="square" anchor="b">
            <a:normAutofit/>
          </a:bodyPr>
          <a:lstStyle/>
          <a:p>
            <a:pPr>
              <a:spcAft>
                <a:spcPts val="600"/>
              </a:spcAft>
            </a:pPr>
            <a:fld id="{1E2FB795-8CD3-4813-9C65-0932CECE18E1}" type="slidenum">
              <a:rPr lang="en-GB" smtClean="0"/>
              <a:pPr>
                <a:spcAft>
                  <a:spcPts val="600"/>
                </a:spcAft>
              </a:pPr>
              <a:t>40</a:t>
            </a:fld>
            <a:endParaRPr lang="en-GB" dirty="0"/>
          </a:p>
        </p:txBody>
      </p:sp>
      <p:sp>
        <p:nvSpPr>
          <p:cNvPr id="3" name="Footer Placeholder 2">
            <a:extLst>
              <a:ext uri="{FF2B5EF4-FFF2-40B4-BE49-F238E27FC236}">
                <a16:creationId xmlns:a16="http://schemas.microsoft.com/office/drawing/2014/main" id="{4B18566A-3A47-9D97-541A-B6E00160183B}"/>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19081667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86786"/>
            <a:ext cx="10972800" cy="1143000"/>
          </a:xfrm>
        </p:spPr>
        <p:txBody>
          <a:bodyPr anchor="ctr">
            <a:normAutofit/>
          </a:bodyPr>
          <a:lstStyle/>
          <a:p>
            <a:r>
              <a:rPr lang="en-GB" b="1" dirty="0"/>
              <a:t>Cwestiynnau i Annog Adfyfyrio Beirniadol</a:t>
            </a:r>
          </a:p>
        </p:txBody>
      </p:sp>
      <p:sp>
        <p:nvSpPr>
          <p:cNvPr id="3" name="Content Placeholder 2"/>
          <p:cNvSpPr>
            <a:spLocks noGrp="1"/>
          </p:cNvSpPr>
          <p:nvPr>
            <p:ph sz="quarter" idx="2"/>
          </p:nvPr>
        </p:nvSpPr>
        <p:spPr>
          <a:xfrm>
            <a:off x="609600" y="1444295"/>
            <a:ext cx="5791200" cy="4964444"/>
          </a:xfrm>
        </p:spPr>
        <p:txBody>
          <a:bodyPr wrap="square" anchor="t">
            <a:normAutofit/>
          </a:bodyPr>
          <a:lstStyle/>
          <a:p>
            <a:pPr marL="0" indent="0">
              <a:buNone/>
            </a:pPr>
            <a:r>
              <a:rPr lang="en-GB" sz="3200" dirty="0"/>
              <a:t>Beth mae fy nghyfrif o’r sefyllfa yn ei awgrymu am:</a:t>
            </a:r>
          </a:p>
          <a:p>
            <a:pPr marL="0" indent="0">
              <a:buNone/>
            </a:pPr>
            <a:r>
              <a:rPr lang="en-GB" sz="3200" dirty="0"/>
              <a:t>Fy nelfrydau neu werthoedd craidd?</a:t>
            </a:r>
          </a:p>
          <a:p>
            <a:pPr marL="0" indent="0">
              <a:buNone/>
            </a:pPr>
            <a:r>
              <a:rPr lang="en-GB" sz="3200" dirty="0"/>
              <a:t>Fy nghredoau?</a:t>
            </a:r>
          </a:p>
          <a:p>
            <a:pPr marL="0" indent="0">
              <a:buNone/>
            </a:pPr>
            <a:r>
              <a:rPr lang="en-GB" sz="3200" dirty="0"/>
              <a:t>Fy safbwynt amdanaf i fy hun ac eraill?</a:t>
            </a:r>
          </a:p>
          <a:p>
            <a:pPr marL="0" indent="0">
              <a:buNone/>
            </a:pPr>
            <a:r>
              <a:rPr lang="en-GB" sz="3200" dirty="0"/>
              <a:t>Yr hyn rwy'n ei gredu am broffesiynoldeb?</a:t>
            </a:r>
          </a:p>
        </p:txBody>
      </p:sp>
      <p:pic>
        <p:nvPicPr>
          <p:cNvPr id="7" name="Picture 6" descr="Icon&#10;&#10;Description automatically generated"/>
          <p:cNvPicPr>
            <a:picLocks noChangeAspect="1"/>
          </p:cNvPicPr>
          <p:nvPr/>
        </p:nvPicPr>
        <p:blipFill>
          <a:blip r:embed="rId3"/>
          <a:stretch>
            <a:fillRect/>
          </a:stretch>
        </p:blipFill>
        <p:spPr>
          <a:xfrm>
            <a:off x="6193368" y="1589641"/>
            <a:ext cx="5389033" cy="3651070"/>
          </a:xfrm>
          <a:prstGeom prst="rect">
            <a:avLst/>
          </a:prstGeom>
          <a:noFill/>
          <a:ln>
            <a:noFill/>
            <a:prstDash val="sysDash"/>
            <a:miter lim="800000"/>
          </a:ln>
        </p:spPr>
      </p:pic>
      <p:sp>
        <p:nvSpPr>
          <p:cNvPr id="4" name="Slide Number Placeholder 3"/>
          <p:cNvSpPr>
            <a:spLocks noGrp="1"/>
          </p:cNvSpPr>
          <p:nvPr>
            <p:ph type="sldNum" sz="quarter" idx="12"/>
          </p:nvPr>
        </p:nvSpPr>
        <p:spPr>
          <a:xfrm>
            <a:off x="11529484" y="6408739"/>
            <a:ext cx="488949" cy="365125"/>
          </a:xfrm>
        </p:spPr>
        <p:txBody>
          <a:bodyPr wrap="square" anchor="b">
            <a:normAutofit/>
          </a:bodyPr>
          <a:lstStyle/>
          <a:p>
            <a:pPr>
              <a:spcAft>
                <a:spcPts val="600"/>
              </a:spcAft>
            </a:pPr>
            <a:fld id="{1E2FB795-8CD3-4813-9C65-0932CECE18E1}" type="slidenum">
              <a:rPr lang="en-GB" smtClean="0"/>
              <a:pPr>
                <a:spcAft>
                  <a:spcPts val="600"/>
                </a:spcAft>
              </a:pPr>
              <a:t>41</a:t>
            </a:fld>
            <a:endParaRPr lang="en-GB" dirty="0"/>
          </a:p>
        </p:txBody>
      </p:sp>
      <p:sp>
        <p:nvSpPr>
          <p:cNvPr id="5" name="Footer Placeholder 4">
            <a:extLst>
              <a:ext uri="{FF2B5EF4-FFF2-40B4-BE49-F238E27FC236}">
                <a16:creationId xmlns:a16="http://schemas.microsoft.com/office/drawing/2014/main" id="{C41C748F-D807-C5C6-93FF-9CA44BA023C5}"/>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24678723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2473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19" descr="Different coloured question marks">
            <a:extLst>
              <a:ext uri="{FF2B5EF4-FFF2-40B4-BE49-F238E27FC236}">
                <a16:creationId xmlns:a16="http://schemas.microsoft.com/office/drawing/2014/main" id="{7E27F345-7909-8E8A-1510-F36694622E3A}"/>
              </a:ext>
            </a:extLst>
          </p:cNvPr>
          <p:cNvPicPr>
            <a:picLocks noChangeAspect="1"/>
          </p:cNvPicPr>
          <p:nvPr/>
        </p:nvPicPr>
        <p:blipFill rotWithShape="1">
          <a:blip r:embed="rId3"/>
          <a:srcRect l="30722" r="34634"/>
          <a:stretch/>
        </p:blipFill>
        <p:spPr>
          <a:xfrm>
            <a:off x="7968222" y="10"/>
            <a:ext cx="4223778"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p:spPr>
      </p:pic>
      <p:sp>
        <p:nvSpPr>
          <p:cNvPr id="2" name="Title 1">
            <a:extLst>
              <a:ext uri="{FF2B5EF4-FFF2-40B4-BE49-F238E27FC236}">
                <a16:creationId xmlns:a16="http://schemas.microsoft.com/office/drawing/2014/main" id="{6F7D1B4A-DC28-7C32-BBE1-E88C5B1382D3}"/>
              </a:ext>
            </a:extLst>
          </p:cNvPr>
          <p:cNvSpPr>
            <a:spLocks noGrp="1"/>
          </p:cNvSpPr>
          <p:nvPr>
            <p:ph type="title"/>
          </p:nvPr>
        </p:nvSpPr>
        <p:spPr>
          <a:xfrm>
            <a:off x="163830" y="323850"/>
            <a:ext cx="8446770" cy="1322887"/>
          </a:xfrm>
        </p:spPr>
        <p:txBody>
          <a:bodyPr>
            <a:normAutofit/>
          </a:bodyPr>
          <a:lstStyle/>
          <a:p>
            <a:r>
              <a:rPr lang="en-US" b="1" dirty="0"/>
              <a:t>Annog Adfyfrio Beirniadol</a:t>
            </a:r>
          </a:p>
        </p:txBody>
      </p:sp>
      <p:sp>
        <p:nvSpPr>
          <p:cNvPr id="8" name="Content Placeholder 7">
            <a:extLst>
              <a:ext uri="{FF2B5EF4-FFF2-40B4-BE49-F238E27FC236}">
                <a16:creationId xmlns:a16="http://schemas.microsoft.com/office/drawing/2014/main" id="{2D1A60F8-2004-01DA-35B1-05AE68339C3B}"/>
              </a:ext>
            </a:extLst>
          </p:cNvPr>
          <p:cNvSpPr>
            <a:spLocks noGrp="1"/>
          </p:cNvSpPr>
          <p:nvPr>
            <p:ph idx="1"/>
          </p:nvPr>
        </p:nvSpPr>
        <p:spPr>
          <a:xfrm>
            <a:off x="445770" y="1520190"/>
            <a:ext cx="7406640" cy="4836159"/>
          </a:xfrm>
        </p:spPr>
        <p:txBody>
          <a:bodyPr>
            <a:normAutofit/>
          </a:bodyPr>
          <a:lstStyle/>
          <a:p>
            <a:pPr marL="0" indent="0">
              <a:spcAft>
                <a:spcPts val="500"/>
              </a:spcAft>
              <a:buNone/>
            </a:pPr>
            <a:r>
              <a:rPr lang="en-GB" sz="2400" dirty="0"/>
              <a:t>Y cyd-destun:</a:t>
            </a:r>
          </a:p>
          <a:p>
            <a:pPr>
              <a:spcAft>
                <a:spcPts val="500"/>
              </a:spcAft>
            </a:pPr>
            <a:r>
              <a:rPr lang="en-GB" sz="2400" dirty="0"/>
              <a:t>Risg, ansicrwydd, newid, cymhlethdod</a:t>
            </a:r>
          </a:p>
          <a:p>
            <a:pPr>
              <a:spcAft>
                <a:spcPts val="500"/>
              </a:spcAft>
            </a:pPr>
            <a:r>
              <a:rPr lang="en-GB" sz="2400" dirty="0"/>
              <a:t>Mae'n rhaid i ymarfer ddelio a sefyllfaoedd na ellir eu rhagweld </a:t>
            </a:r>
          </a:p>
          <a:p>
            <a:pPr>
              <a:spcAft>
                <a:spcPts val="500"/>
              </a:spcAft>
            </a:pPr>
            <a:r>
              <a:rPr lang="en-GB" sz="2400" dirty="0"/>
              <a:t>Damcaniaethau haniaethol sy'n annigonol ar gyfer ymarfer proffesiynol</a:t>
            </a:r>
          </a:p>
          <a:p>
            <a:pPr>
              <a:spcAft>
                <a:spcPts val="500"/>
              </a:spcAft>
            </a:pPr>
            <a:r>
              <a:rPr lang="en-GB" sz="2400" dirty="0"/>
              <a:t>Heriau a gyflwynir i werthoedd gwaith cymdeithasol drwy ystyriaeth o adnoddau economaidd ac ati</a:t>
            </a:r>
          </a:p>
          <a:p>
            <a:pPr>
              <a:spcAft>
                <a:spcPts val="500"/>
              </a:spcAft>
            </a:pPr>
            <a:r>
              <a:rPr lang="en-GB" sz="2400" dirty="0"/>
              <a:t>Rhaid ail-greu gwybodaeth am ymarfer mewn perthynas â chyd-destunau sy'n newid</a:t>
            </a:r>
          </a:p>
          <a:p>
            <a:endParaRPr lang="en-US" sz="2000" dirty="0"/>
          </a:p>
        </p:txBody>
      </p:sp>
      <p:sp>
        <p:nvSpPr>
          <p:cNvPr id="7" name="Slide Number Placeholder 6">
            <a:extLst>
              <a:ext uri="{FF2B5EF4-FFF2-40B4-BE49-F238E27FC236}">
                <a16:creationId xmlns:a16="http://schemas.microsoft.com/office/drawing/2014/main" id="{55FD54BB-9078-1AD0-6AB0-4EC4802D8EFE}"/>
              </a:ext>
            </a:extLst>
          </p:cNvPr>
          <p:cNvSpPr>
            <a:spLocks noGrp="1"/>
          </p:cNvSpPr>
          <p:nvPr>
            <p:ph type="sldNum" sz="quarter" idx="12"/>
          </p:nvPr>
        </p:nvSpPr>
        <p:spPr>
          <a:xfrm>
            <a:off x="8610600" y="6356350"/>
            <a:ext cx="2743200" cy="365125"/>
          </a:xfrm>
        </p:spPr>
        <p:txBody>
          <a:bodyPr>
            <a:normAutofit/>
          </a:bodyPr>
          <a:lstStyle/>
          <a:p>
            <a:pPr>
              <a:spcAft>
                <a:spcPts val="600"/>
              </a:spcAft>
              <a:defRPr/>
            </a:pPr>
            <a:fld id="{78435ECF-4F80-4BF0-B528-2B58F0D004F7}" type="slidenum">
              <a:rPr lang="en-GB" altLang="en-US" sz="1000">
                <a:solidFill>
                  <a:srgbClr val="FFFFFF"/>
                </a:solidFill>
              </a:rPr>
              <a:pPr>
                <a:spcAft>
                  <a:spcPts val="600"/>
                </a:spcAft>
                <a:defRPr/>
              </a:pPr>
              <a:t>42</a:t>
            </a:fld>
            <a:endParaRPr lang="en-GB" altLang="en-US" sz="1000" dirty="0">
              <a:solidFill>
                <a:srgbClr val="FFFFFF"/>
              </a:solidFill>
            </a:endParaRPr>
          </a:p>
        </p:txBody>
      </p:sp>
      <p:sp>
        <p:nvSpPr>
          <p:cNvPr id="3" name="Footer Placeholder 2">
            <a:extLst>
              <a:ext uri="{FF2B5EF4-FFF2-40B4-BE49-F238E27FC236}">
                <a16:creationId xmlns:a16="http://schemas.microsoft.com/office/drawing/2014/main" id="{BC2A1EFC-192E-865B-ADC4-38EAA11E9AC1}"/>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27884576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1147" y="-119271"/>
            <a:ext cx="10515600" cy="1325563"/>
          </a:xfrm>
        </p:spPr>
        <p:txBody>
          <a:bodyPr anchor="ctr">
            <a:noAutofit/>
          </a:bodyPr>
          <a:lstStyle/>
          <a:p>
            <a:pPr>
              <a:lnSpc>
                <a:spcPct val="90000"/>
              </a:lnSpc>
            </a:pPr>
            <a:br>
              <a:rPr lang="en-GB" sz="3200" dirty="0">
                <a:effectLst>
                  <a:outerShdw blurRad="38100" dist="38100" dir="2700000" algn="tl">
                    <a:srgbClr val="000000">
                      <a:alpha val="43137"/>
                    </a:srgbClr>
                  </a:outerShdw>
                </a:effectLst>
              </a:rPr>
            </a:br>
            <a:r>
              <a:rPr lang="en-GB" sz="3200" dirty="0">
                <a:effectLst>
                  <a:outerShdw blurRad="38100" dist="38100" dir="2700000" algn="tl">
                    <a:srgbClr val="000000">
                      <a:alpha val="43137"/>
                    </a:srgbClr>
                  </a:outerShdw>
                </a:effectLst>
              </a:rPr>
              <a:t>Lefelau Ysgrifennu Adfyfyriol (Hatton and Smith 1995)</a:t>
            </a:r>
          </a:p>
        </p:txBody>
      </p:sp>
      <p:sp>
        <p:nvSpPr>
          <p:cNvPr id="3" name="Content Placeholder 2"/>
          <p:cNvSpPr>
            <a:spLocks noGrp="1"/>
          </p:cNvSpPr>
          <p:nvPr>
            <p:ph sz="quarter" idx="2"/>
          </p:nvPr>
        </p:nvSpPr>
        <p:spPr>
          <a:xfrm>
            <a:off x="609600" y="1444295"/>
            <a:ext cx="6210925" cy="4671692"/>
          </a:xfrm>
        </p:spPr>
        <p:txBody>
          <a:bodyPr wrap="square" anchor="t">
            <a:normAutofit/>
          </a:bodyPr>
          <a:lstStyle/>
          <a:p>
            <a:pPr marL="365125" marR="0" lvl="0" indent="-255588" algn="l" defTabSz="914400" rtl="0" eaLnBrk="1" fontAlgn="base" latinLnBrk="0" hangingPunct="1">
              <a:lnSpc>
                <a:spcPct val="90000"/>
              </a:lnSpc>
              <a:spcBef>
                <a:spcPts val="400"/>
              </a:spcBef>
              <a:spcAft>
                <a:spcPct val="0"/>
              </a:spcAft>
              <a:buClr>
                <a:srgbClr val="549E39"/>
              </a:buClr>
              <a:buSzPct val="68000"/>
              <a:buFont typeface="Wingdings 3" panose="05040102010807070707" pitchFamily="18" charset="2"/>
              <a:buChar char=""/>
              <a:tabLst/>
              <a:defRPr/>
            </a:pPr>
            <a:r>
              <a:rPr kumimoji="0" lang="cy-GB" sz="2000" b="1" i="0" u="none" strike="noStrike" kern="1200" cap="none" spc="0" normalizeH="0" baseline="0" noProof="0" dirty="0">
                <a:ln>
                  <a:noFill/>
                </a:ln>
                <a:solidFill>
                  <a:prstClr val="black"/>
                </a:solidFill>
                <a:effectLst/>
                <a:uLnTx/>
                <a:uFillTx/>
                <a:latin typeface="Lucida Sans Unicode"/>
                <a:ea typeface="+mn-ea"/>
                <a:cs typeface="+mn-cs"/>
              </a:rPr>
              <a:t>Disgrifiadol</a:t>
            </a:r>
          </a:p>
          <a:p>
            <a:pPr marL="365125" marR="0" lvl="0" indent="-255588" algn="l" defTabSz="914400" rtl="0" eaLnBrk="1" fontAlgn="base" latinLnBrk="0" hangingPunct="1">
              <a:lnSpc>
                <a:spcPct val="90000"/>
              </a:lnSpc>
              <a:spcBef>
                <a:spcPts val="400"/>
              </a:spcBef>
              <a:spcAft>
                <a:spcPct val="0"/>
              </a:spcAft>
              <a:buClr>
                <a:srgbClr val="549E39"/>
              </a:buClr>
              <a:buSzPct val="68000"/>
              <a:buFont typeface="Wingdings 3" panose="05040102010807070707" pitchFamily="18" charset="2"/>
              <a:buChar char=""/>
              <a:tabLst/>
              <a:defRPr/>
            </a:pPr>
            <a:r>
              <a:rPr kumimoji="0" lang="cy-GB" sz="2000" b="1" i="0" u="none" strike="noStrike" kern="1200" cap="none" spc="0" normalizeH="0" baseline="0" noProof="0" dirty="0">
                <a:ln>
                  <a:noFill/>
                </a:ln>
                <a:solidFill>
                  <a:prstClr val="black"/>
                </a:solidFill>
                <a:effectLst/>
                <a:uLnTx/>
                <a:uFillTx/>
                <a:latin typeface="Lucida Sans Unicode"/>
                <a:ea typeface="+mn-ea"/>
                <a:cs typeface="+mn-cs"/>
              </a:rPr>
              <a:t>Disgrifiadol adfyfyriol</a:t>
            </a:r>
            <a:r>
              <a:rPr kumimoji="0" lang="cy-GB" sz="2000" b="0" i="0" u="none" strike="noStrike" kern="1200" cap="none" spc="0" normalizeH="0" baseline="0" noProof="0" dirty="0">
                <a:ln>
                  <a:noFill/>
                </a:ln>
                <a:solidFill>
                  <a:prstClr val="black"/>
                </a:solidFill>
                <a:effectLst/>
                <a:uLnTx/>
                <a:uFillTx/>
                <a:latin typeface="Lucida Sans Unicode"/>
                <a:ea typeface="+mn-ea"/>
                <a:cs typeface="+mn-cs"/>
              </a:rPr>
              <a:t>: disgrifio digwyddiadau a’u hystyried yn ddyfnach</a:t>
            </a:r>
          </a:p>
          <a:p>
            <a:pPr marL="365125" marR="0" lvl="0" indent="-255588" algn="l" defTabSz="914400" rtl="0" eaLnBrk="1" fontAlgn="base" latinLnBrk="0" hangingPunct="1">
              <a:lnSpc>
                <a:spcPct val="90000"/>
              </a:lnSpc>
              <a:spcBef>
                <a:spcPts val="400"/>
              </a:spcBef>
              <a:spcAft>
                <a:spcPct val="0"/>
              </a:spcAft>
              <a:buClr>
                <a:srgbClr val="549E39"/>
              </a:buClr>
              <a:buSzPct val="68000"/>
              <a:buFont typeface="Wingdings 3" panose="05040102010807070707" pitchFamily="18" charset="2"/>
              <a:buChar char=""/>
              <a:tabLst/>
              <a:defRPr/>
            </a:pPr>
            <a:r>
              <a:rPr kumimoji="0" lang="cy-GB" sz="2000" b="1" i="0" u="none" strike="noStrike" kern="1200" cap="none" spc="0" normalizeH="0" baseline="0" noProof="0" dirty="0">
                <a:ln>
                  <a:noFill/>
                </a:ln>
                <a:solidFill>
                  <a:prstClr val="black"/>
                </a:solidFill>
                <a:effectLst/>
                <a:uLnTx/>
                <a:uFillTx/>
                <a:latin typeface="Lucida Sans Unicode"/>
                <a:ea typeface="+mn-ea"/>
                <a:cs typeface="+mn-cs"/>
              </a:rPr>
              <a:t>Ymddiddanol adfyfyriol</a:t>
            </a:r>
            <a:r>
              <a:rPr kumimoji="0" lang="cy-GB" sz="2000" b="0" i="0" u="none" strike="noStrike" kern="1200" cap="none" spc="0" normalizeH="0" baseline="0" noProof="0" dirty="0">
                <a:ln>
                  <a:noFill/>
                </a:ln>
                <a:solidFill>
                  <a:prstClr val="black"/>
                </a:solidFill>
                <a:effectLst/>
                <a:uLnTx/>
                <a:uFillTx/>
                <a:latin typeface="Lucida Sans Unicode"/>
                <a:ea typeface="+mn-ea"/>
                <a:cs typeface="+mn-cs"/>
              </a:rPr>
              <a:t>: camu yn ôl o’r sefyllfa, edrych ar ei rôl ei hun a damcaniaethu ynghylch yr hyn y gellid bod wedi’i wneud yn wahanol. Dadansoddi’r sefyllfa gan wneud cysylltiadau ehangach ac edrych ar wahanol bersbectifau. </a:t>
            </a:r>
          </a:p>
          <a:p>
            <a:pPr marL="365125" marR="0" lvl="0" indent="-255588" algn="l" defTabSz="914400" rtl="0" eaLnBrk="1" fontAlgn="base" latinLnBrk="0" hangingPunct="1">
              <a:lnSpc>
                <a:spcPct val="90000"/>
              </a:lnSpc>
              <a:spcBef>
                <a:spcPts val="400"/>
              </a:spcBef>
              <a:spcAft>
                <a:spcPct val="0"/>
              </a:spcAft>
              <a:buClr>
                <a:srgbClr val="549E39"/>
              </a:buClr>
              <a:buSzPct val="68000"/>
              <a:buFont typeface="Wingdings 3" panose="05040102010807070707" pitchFamily="18" charset="2"/>
              <a:buChar char=""/>
              <a:tabLst/>
              <a:defRPr/>
            </a:pPr>
            <a:r>
              <a:rPr lang="cy-GB" sz="2000" b="1" dirty="0">
                <a:solidFill>
                  <a:prstClr val="black"/>
                </a:solidFill>
                <a:latin typeface="Lucida Sans Unicode"/>
              </a:rPr>
              <a:t>A</a:t>
            </a:r>
            <a:r>
              <a:rPr kumimoji="0" lang="cy-GB" sz="2000" b="1" i="0" u="none" strike="noStrike" kern="1200" cap="none" spc="0" normalizeH="0" baseline="0" noProof="0" dirty="0">
                <a:ln>
                  <a:noFill/>
                </a:ln>
                <a:solidFill>
                  <a:prstClr val="black"/>
                </a:solidFill>
                <a:effectLst/>
                <a:uLnTx/>
                <a:uFillTx/>
                <a:latin typeface="Lucida Sans Unicode"/>
                <a:ea typeface="+mn-ea"/>
                <a:cs typeface="+mn-cs"/>
              </a:rPr>
              <a:t>dfyfyriol</a:t>
            </a:r>
            <a:r>
              <a:rPr lang="cy-GB" sz="2000" b="1" dirty="0">
                <a:solidFill>
                  <a:prstClr val="black"/>
                </a:solidFill>
                <a:latin typeface="Lucida Sans Unicode"/>
              </a:rPr>
              <a:t> F</a:t>
            </a:r>
            <a:r>
              <a:rPr kumimoji="0" lang="cy-GB" sz="2000" b="1" i="0" u="none" strike="noStrike" kern="1200" cap="none" spc="0" normalizeH="0" baseline="0" noProof="0" dirty="0">
                <a:ln>
                  <a:noFill/>
                </a:ln>
                <a:solidFill>
                  <a:prstClr val="black"/>
                </a:solidFill>
                <a:effectLst/>
                <a:uLnTx/>
                <a:uFillTx/>
                <a:latin typeface="Lucida Sans Unicode"/>
                <a:ea typeface="+mn-ea"/>
                <a:cs typeface="+mn-cs"/>
              </a:rPr>
              <a:t>eirniadol</a:t>
            </a:r>
            <a:r>
              <a:rPr kumimoji="0" lang="cy-GB" sz="2000" b="0" i="0" u="none" strike="noStrike" kern="1200" cap="none" spc="0" normalizeH="0" baseline="0" noProof="0" dirty="0">
                <a:ln>
                  <a:noFill/>
                </a:ln>
                <a:solidFill>
                  <a:prstClr val="black"/>
                </a:solidFill>
                <a:effectLst/>
                <a:uLnTx/>
                <a:uFillTx/>
                <a:latin typeface="Lucida Sans Unicode"/>
                <a:ea typeface="+mn-ea"/>
                <a:cs typeface="+mn-cs"/>
              </a:rPr>
              <a:t>: fel yr uchod ond hefyd ystyried y cyd-destun cymdeithasol-wleidyddol (yn enwedig pŵer).</a:t>
            </a:r>
          </a:p>
        </p:txBody>
      </p:sp>
      <p:sp>
        <p:nvSpPr>
          <p:cNvPr id="4" name="Slide Number Placeholder 3"/>
          <p:cNvSpPr>
            <a:spLocks noGrp="1"/>
          </p:cNvSpPr>
          <p:nvPr>
            <p:ph type="sldNum" sz="quarter" idx="12"/>
          </p:nvPr>
        </p:nvSpPr>
        <p:spPr/>
        <p:txBody>
          <a:bodyPr wrap="square" anchor="b">
            <a:normAutofit/>
          </a:bodyPr>
          <a:lstStyle/>
          <a:p>
            <a:pPr>
              <a:spcAft>
                <a:spcPts val="600"/>
              </a:spcAft>
            </a:pPr>
            <a:fld id="{1E2FB795-8CD3-4813-9C65-0932CECE18E1}" type="slidenum">
              <a:rPr lang="en-GB" smtClean="0"/>
              <a:pPr>
                <a:spcAft>
                  <a:spcPts val="600"/>
                </a:spcAft>
              </a:pPr>
              <a:t>43</a:t>
            </a:fld>
            <a:endParaRPr lang="en-GB" dirty="0"/>
          </a:p>
        </p:txBody>
      </p:sp>
      <p:pic>
        <p:nvPicPr>
          <p:cNvPr id="6" name="Picture 5"/>
          <p:cNvPicPr>
            <a:picLocks noChangeAspect="1"/>
          </p:cNvPicPr>
          <p:nvPr/>
        </p:nvPicPr>
        <p:blipFill>
          <a:blip r:embed="rId3"/>
          <a:stretch>
            <a:fillRect/>
          </a:stretch>
        </p:blipFill>
        <p:spPr>
          <a:xfrm>
            <a:off x="7015397" y="1623323"/>
            <a:ext cx="4567004" cy="3653215"/>
          </a:xfrm>
          <a:prstGeom prst="rect">
            <a:avLst/>
          </a:prstGeom>
          <a:noFill/>
          <a:ln>
            <a:noFill/>
            <a:prstDash val="sysDash"/>
            <a:miter lim="800000"/>
          </a:ln>
        </p:spPr>
      </p:pic>
      <p:sp>
        <p:nvSpPr>
          <p:cNvPr id="5" name="Footer Placeholder 4">
            <a:extLst>
              <a:ext uri="{FF2B5EF4-FFF2-40B4-BE49-F238E27FC236}">
                <a16:creationId xmlns:a16="http://schemas.microsoft.com/office/drawing/2014/main" id="{C2BC85A5-D481-D5DC-AAAA-29AE9B283B9C}"/>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26712918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3" name="Title 2">
            <a:extLst>
              <a:ext uri="{FF2B5EF4-FFF2-40B4-BE49-F238E27FC236}">
                <a16:creationId xmlns:a16="http://schemas.microsoft.com/office/drawing/2014/main" id="{C53FC12B-142D-207B-0936-C2867D33B31A}"/>
              </a:ext>
            </a:extLst>
          </p:cNvPr>
          <p:cNvSpPr>
            <a:spLocks noGrp="1"/>
          </p:cNvSpPr>
          <p:nvPr>
            <p:ph type="title"/>
          </p:nvPr>
        </p:nvSpPr>
        <p:spPr>
          <a:xfrm>
            <a:off x="702639" y="50562"/>
            <a:ext cx="5393361" cy="1325563"/>
          </a:xfrm>
        </p:spPr>
        <p:txBody>
          <a:bodyPr vert="horz" lIns="91440" tIns="45720" rIns="91440" bIns="45720" rtlCol="0" anchor="ctr">
            <a:normAutofit/>
          </a:bodyPr>
          <a:lstStyle/>
          <a:p>
            <a:r>
              <a:rPr lang="en-US" kern="1200" dirty="0">
                <a:solidFill>
                  <a:schemeClr val="tx1"/>
                </a:solidFill>
                <a:latin typeface="+mj-lt"/>
                <a:ea typeface="+mj-ea"/>
                <a:cs typeface="+mj-cs"/>
              </a:rPr>
              <a:t>Awgrymiadau</a:t>
            </a:r>
          </a:p>
        </p:txBody>
      </p:sp>
      <p:sp>
        <p:nvSpPr>
          <p:cNvPr id="13" name="Freeform: Shape 12">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Content Placeholder 1">
            <a:extLst>
              <a:ext uri="{FF2B5EF4-FFF2-40B4-BE49-F238E27FC236}">
                <a16:creationId xmlns:a16="http://schemas.microsoft.com/office/drawing/2014/main" id="{1FAC76FC-A3D8-D4F6-C04A-3993D447E3C2}"/>
              </a:ext>
            </a:extLst>
          </p:cNvPr>
          <p:cNvSpPr>
            <a:spLocks noGrp="1"/>
          </p:cNvSpPr>
          <p:nvPr>
            <p:ph sz="quarter" idx="2"/>
          </p:nvPr>
        </p:nvSpPr>
        <p:spPr>
          <a:xfrm>
            <a:off x="400050" y="1216485"/>
            <a:ext cx="6018858" cy="5392545"/>
          </a:xfrm>
        </p:spPr>
        <p:txBody>
          <a:bodyPr vert="horz" lIns="91440" tIns="45720" rIns="91440" bIns="45720" rtlCol="0">
            <a:normAutofit lnSpcReduction="10000"/>
          </a:bodyPr>
          <a:lstStyle/>
          <a:p>
            <a:r>
              <a:rPr lang="en-US" sz="2000" dirty="0"/>
              <a:t>Dechreuwch dasg 1 rhan a) cyn gynted ag y bo modd am ei fod yn adlewyrchu dechrau eich blwyddyn cadarnhau, mae’n anodd iawn felly ysgrifennu’r dasg yma tuag at ddiwedd y flwyddyn.</a:t>
            </a:r>
          </a:p>
          <a:p>
            <a:r>
              <a:rPr lang="en-US" sz="2000" dirty="0"/>
              <a:t>Atebwch y cwestiwn yn llawn.</a:t>
            </a:r>
          </a:p>
          <a:p>
            <a:r>
              <a:rPr lang="en-US" sz="2000" dirty="0"/>
              <a:t>Integreiddio a chyfeirio at fodel adfyfyriol yn rhan A a B.</a:t>
            </a:r>
          </a:p>
          <a:p>
            <a:r>
              <a:rPr lang="en-US" sz="2000" dirty="0"/>
              <a:t>Darparu cyfeiriad a dolen at dystiolaeth drwy gydol y dasg.</a:t>
            </a:r>
          </a:p>
          <a:p>
            <a:r>
              <a:rPr lang="en-US" sz="2000" dirty="0"/>
              <a:t>Gwnewch yn siŵr nad ydych yn canolbwyntio ar yr hyn rydych wedi'i wneud ers cymhwyso hyd yn hyn, dim ond tua 25% o'r dasg ddylai hyn fod, a 25% ar gyfer pob un o'r canlyniadau 3 dysgu wrth edrych ymlaen.</a:t>
            </a:r>
          </a:p>
          <a:p>
            <a:r>
              <a:rPr lang="en-US" sz="2000" dirty="0"/>
              <a:t>Sicrhewch eich bod yn cyfeirio'n glir at feysydd datblygu yn y dyfodol o dan bob un o'r 3 canlyniad dysgu drwy nodi a chyfiawnhau beth yw'r rhain a sut rydych yn bwriadu eu bodloni e.e. dysgu, hyfforddi, goruchwyliaeth ac ymchwil ac ati. </a:t>
            </a:r>
          </a:p>
          <a:p>
            <a:endParaRPr lang="en-US" sz="1800" dirty="0"/>
          </a:p>
        </p:txBody>
      </p:sp>
      <p:sp>
        <p:nvSpPr>
          <p:cNvPr id="15" name="Oval 14">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Icon&#10;&#10;Description automatically generated with medium confidence">
            <a:extLst>
              <a:ext uri="{FF2B5EF4-FFF2-40B4-BE49-F238E27FC236}">
                <a16:creationId xmlns:a16="http://schemas.microsoft.com/office/drawing/2014/main" id="{50963D3B-24F5-64E3-E158-FB6F32C225F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a:noFill/>
        </p:spPr>
      </p:pic>
      <p:sp>
        <p:nvSpPr>
          <p:cNvPr id="17" name="Freeform: Shape 16">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dirty="0"/>
          </a:p>
        </p:txBody>
      </p:sp>
      <p:cxnSp>
        <p:nvCxnSpPr>
          <p:cNvPr id="19" name="Straight Connector 18">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1" name="Freeform: Shape 20">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dirty="0"/>
          </a:p>
        </p:txBody>
      </p:sp>
      <p:sp>
        <p:nvSpPr>
          <p:cNvPr id="23" name="Freeform: Shape 22">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Slide Number Placeholder 3">
            <a:extLst>
              <a:ext uri="{FF2B5EF4-FFF2-40B4-BE49-F238E27FC236}">
                <a16:creationId xmlns:a16="http://schemas.microsoft.com/office/drawing/2014/main" id="{B2AD034D-4616-3C66-F402-96B6926D346C}"/>
              </a:ext>
            </a:extLst>
          </p:cNvPr>
          <p:cNvSpPr>
            <a:spLocks noGrp="1"/>
          </p:cNvSpPr>
          <p:nvPr>
            <p:ph type="sldNum" sz="quarter" idx="12"/>
          </p:nvPr>
        </p:nvSpPr>
        <p:spPr>
          <a:xfrm>
            <a:off x="10030244" y="6356350"/>
            <a:ext cx="1323555" cy="365125"/>
          </a:xfrm>
        </p:spPr>
        <p:txBody>
          <a:bodyPr vert="horz" lIns="91440" tIns="45720" rIns="91440" bIns="45720" rtlCol="0" anchor="ctr">
            <a:normAutofit/>
          </a:bodyPr>
          <a:lstStyle/>
          <a:p>
            <a:pPr>
              <a:spcAft>
                <a:spcPts val="600"/>
              </a:spcAft>
              <a:defRPr/>
            </a:pPr>
            <a:fld id="{7774C298-7B0E-45D6-A1A1-14F34D0A5FD3}" type="slidenum">
              <a:rPr lang="en-US" altLang="en-US" smtClean="0"/>
              <a:pPr>
                <a:spcAft>
                  <a:spcPts val="600"/>
                </a:spcAft>
                <a:defRPr/>
              </a:pPr>
              <a:t>44</a:t>
            </a:fld>
            <a:endParaRPr lang="en-US" altLang="en-US" dirty="0"/>
          </a:p>
        </p:txBody>
      </p:sp>
      <p:sp>
        <p:nvSpPr>
          <p:cNvPr id="25" name="Freeform: Shape 24">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dirty="0"/>
          </a:p>
        </p:txBody>
      </p:sp>
      <p:sp>
        <p:nvSpPr>
          <p:cNvPr id="5" name="Footer Placeholder 4">
            <a:extLst>
              <a:ext uri="{FF2B5EF4-FFF2-40B4-BE49-F238E27FC236}">
                <a16:creationId xmlns:a16="http://schemas.microsoft.com/office/drawing/2014/main" id="{C1A37596-5A15-1A56-0EFD-CC74D9792C7D}"/>
              </a:ext>
            </a:extLst>
          </p:cNvPr>
          <p:cNvSpPr>
            <a:spLocks noGrp="1"/>
          </p:cNvSpPr>
          <p:nvPr>
            <p:ph type="ftr" sz="quarter" idx="11"/>
          </p:nvPr>
        </p:nvSpPr>
        <p:spPr/>
        <p:txBody>
          <a:bodyPr/>
          <a:lstStyle/>
          <a:p>
            <a:r>
              <a:rPr lang="en-US" dirty="0"/>
              <a:t>PORTH AGORED Consolidation of Social Work Practice</a:t>
            </a:r>
          </a:p>
        </p:txBody>
      </p:sp>
    </p:spTree>
    <p:extLst>
      <p:ext uri="{BB962C8B-B14F-4D97-AF65-F5344CB8AC3E}">
        <p14:creationId xmlns:p14="http://schemas.microsoft.com/office/powerpoint/2010/main" val="18698093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CAC2F1-F521-542A-EC22-5BACE1229FCB}"/>
              </a:ext>
            </a:extLst>
          </p:cNvPr>
          <p:cNvSpPr>
            <a:spLocks noGrp="1"/>
          </p:cNvSpPr>
          <p:nvPr>
            <p:ph type="title"/>
          </p:nvPr>
        </p:nvSpPr>
        <p:spPr>
          <a:xfrm>
            <a:off x="1171074" y="1396686"/>
            <a:ext cx="3240506" cy="4064628"/>
          </a:xfrm>
        </p:spPr>
        <p:txBody>
          <a:bodyPr>
            <a:normAutofit/>
          </a:bodyPr>
          <a:lstStyle/>
          <a:p>
            <a:r>
              <a:rPr lang="en-US">
                <a:solidFill>
                  <a:srgbClr val="FFFFFF"/>
                </a:solidFill>
              </a:rPr>
              <a:t>Paratowch ar gyfer gweithdy 2</a:t>
            </a:r>
          </a:p>
        </p:txBody>
      </p:sp>
      <p:sp>
        <p:nvSpPr>
          <p:cNvPr id="14" name="Arc 13">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045854A-8C5B-FD21-B373-158C2DEF7BE4}"/>
              </a:ext>
            </a:extLst>
          </p:cNvPr>
          <p:cNvSpPr>
            <a:spLocks noGrp="1"/>
          </p:cNvSpPr>
          <p:nvPr>
            <p:ph idx="1"/>
          </p:nvPr>
        </p:nvSpPr>
        <p:spPr>
          <a:xfrm>
            <a:off x="5402017" y="1896046"/>
            <a:ext cx="5536397" cy="3935281"/>
          </a:xfrm>
        </p:spPr>
        <p:txBody>
          <a:bodyPr>
            <a:normAutofit/>
          </a:bodyPr>
          <a:lstStyle/>
          <a:p>
            <a:pPr marL="0" indent="0">
              <a:buNone/>
            </a:pPr>
            <a:r>
              <a:rPr lang="en-US" dirty="0" err="1"/>
              <a:t>Ystyriwch</a:t>
            </a:r>
            <a:r>
              <a:rPr lang="en-US" dirty="0"/>
              <a:t> </a:t>
            </a:r>
            <a:r>
              <a:rPr lang="en-US" dirty="0" err="1"/>
              <a:t>achos</a:t>
            </a:r>
            <a:r>
              <a:rPr lang="en-US" dirty="0"/>
              <a:t> addas </a:t>
            </a:r>
            <a:r>
              <a:rPr lang="en-US" dirty="0" err="1"/>
              <a:t>gyda'ch</a:t>
            </a:r>
            <a:r>
              <a:rPr lang="en-US" dirty="0"/>
              <a:t> mentor o </a:t>
            </a:r>
            <a:r>
              <a:rPr lang="en-US" dirty="0" err="1"/>
              <a:t>flaen</a:t>
            </a:r>
            <a:r>
              <a:rPr lang="en-US" dirty="0"/>
              <a:t> </a:t>
            </a:r>
            <a:r>
              <a:rPr lang="en-US" dirty="0" err="1"/>
              <a:t>llaw</a:t>
            </a:r>
            <a:r>
              <a:rPr lang="en-US" dirty="0"/>
              <a:t> y </a:t>
            </a:r>
            <a:r>
              <a:rPr lang="en-US" dirty="0" err="1"/>
              <a:t>gallech</a:t>
            </a:r>
            <a:r>
              <a:rPr lang="en-US" dirty="0"/>
              <a:t> </a:t>
            </a:r>
            <a:r>
              <a:rPr lang="en-US" dirty="0" err="1"/>
              <a:t>ei</a:t>
            </a:r>
            <a:r>
              <a:rPr lang="en-US" dirty="0"/>
              <a:t> </a:t>
            </a:r>
            <a:r>
              <a:rPr lang="en-US" dirty="0" err="1"/>
              <a:t>ddefnyddio</a:t>
            </a:r>
            <a:r>
              <a:rPr lang="en-US" dirty="0"/>
              <a:t> </a:t>
            </a:r>
            <a:r>
              <a:rPr lang="en-US" dirty="0" err="1"/>
              <a:t>ar</a:t>
            </a:r>
            <a:r>
              <a:rPr lang="en-US" dirty="0"/>
              <a:t> </a:t>
            </a:r>
            <a:r>
              <a:rPr lang="en-US" dirty="0" err="1"/>
              <a:t>gyfer</a:t>
            </a:r>
            <a:r>
              <a:rPr lang="en-US" dirty="0"/>
              <a:t> </a:t>
            </a:r>
            <a:r>
              <a:rPr lang="en-US" dirty="0" err="1"/>
              <a:t>Arsylwad</a:t>
            </a:r>
            <a:r>
              <a:rPr lang="en-US" dirty="0"/>
              <a:t> </a:t>
            </a:r>
            <a:r>
              <a:rPr lang="en-US" dirty="0" err="1"/>
              <a:t>Tasg</a:t>
            </a:r>
            <a:r>
              <a:rPr lang="en-US" dirty="0"/>
              <a:t> 2. Gellir </a:t>
            </a:r>
            <a:r>
              <a:rPr lang="en-US" dirty="0" err="1"/>
              <a:t>dod</a:t>
            </a:r>
            <a:r>
              <a:rPr lang="en-US" dirty="0"/>
              <a:t> o </a:t>
            </a:r>
            <a:r>
              <a:rPr lang="en-US" dirty="0" err="1"/>
              <a:t>hyd</a:t>
            </a:r>
            <a:r>
              <a:rPr lang="en-US" dirty="0"/>
              <a:t> </a:t>
            </a:r>
            <a:r>
              <a:rPr lang="en-US" dirty="0" err="1"/>
              <a:t>i</a:t>
            </a:r>
            <a:r>
              <a:rPr lang="en-US" dirty="0"/>
              <a:t> </a:t>
            </a:r>
            <a:r>
              <a:rPr lang="en-US" dirty="0" err="1"/>
              <a:t>ganllawiau</a:t>
            </a:r>
            <a:r>
              <a:rPr lang="en-US" dirty="0"/>
              <a:t> </a:t>
            </a:r>
            <a:r>
              <a:rPr lang="en-US" dirty="0" err="1"/>
              <a:t>yn</a:t>
            </a:r>
            <a:r>
              <a:rPr lang="en-US" dirty="0"/>
              <a:t> y </a:t>
            </a:r>
            <a:r>
              <a:rPr lang="en-US" dirty="0" err="1"/>
              <a:t>portffolio</a:t>
            </a:r>
            <a:r>
              <a:rPr lang="en-US" dirty="0"/>
              <a:t> o dan Dasg2 </a:t>
            </a:r>
            <a:r>
              <a:rPr lang="en-US" dirty="0" err="1"/>
              <a:t>yn</a:t>
            </a:r>
            <a:r>
              <a:rPr lang="en-US" dirty="0"/>
              <a:t> </a:t>
            </a:r>
            <a:r>
              <a:rPr lang="en-US" dirty="0" err="1"/>
              <a:t>ogystal</a:t>
            </a:r>
            <a:r>
              <a:rPr lang="en-US" dirty="0"/>
              <a:t> </a:t>
            </a:r>
            <a:r>
              <a:rPr lang="en-US" dirty="0" err="1"/>
              <a:t>a’r</a:t>
            </a:r>
            <a:r>
              <a:rPr lang="en-US" dirty="0"/>
              <a:t> </a:t>
            </a:r>
            <a:r>
              <a:rPr lang="en-US" dirty="0" err="1"/>
              <a:t>Llawlyfr</a:t>
            </a:r>
            <a:r>
              <a:rPr lang="en-US" dirty="0"/>
              <a:t>. </a:t>
            </a:r>
          </a:p>
          <a:p>
            <a:endParaRPr lang="en-US" dirty="0"/>
          </a:p>
        </p:txBody>
      </p:sp>
      <p:sp>
        <p:nvSpPr>
          <p:cNvPr id="4" name="Footer Placeholder 3">
            <a:extLst>
              <a:ext uri="{FF2B5EF4-FFF2-40B4-BE49-F238E27FC236}">
                <a16:creationId xmlns:a16="http://schemas.microsoft.com/office/drawing/2014/main" id="{C3C53DF9-9614-D659-AC77-C27991073CE6}"/>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a:t>PORTH AGORED Consolidation of Social Work Practice</a:t>
            </a:r>
          </a:p>
        </p:txBody>
      </p:sp>
      <p:sp>
        <p:nvSpPr>
          <p:cNvPr id="5" name="Slide Number Placeholder 4">
            <a:extLst>
              <a:ext uri="{FF2B5EF4-FFF2-40B4-BE49-F238E27FC236}">
                <a16:creationId xmlns:a16="http://schemas.microsoft.com/office/drawing/2014/main" id="{5BA08D34-26EE-4F37-DE0B-66DFE6C9D879}"/>
              </a:ext>
            </a:extLst>
          </p:cNvPr>
          <p:cNvSpPr>
            <a:spLocks noGrp="1"/>
          </p:cNvSpPr>
          <p:nvPr>
            <p:ph type="sldNum" sz="quarter" idx="12"/>
          </p:nvPr>
        </p:nvSpPr>
        <p:spPr>
          <a:xfrm>
            <a:off x="8610600" y="6356350"/>
            <a:ext cx="2743200" cy="365125"/>
          </a:xfrm>
        </p:spPr>
        <p:txBody>
          <a:bodyPr>
            <a:normAutofit/>
          </a:bodyPr>
          <a:lstStyle/>
          <a:p>
            <a:pPr>
              <a:spcAft>
                <a:spcPts val="600"/>
              </a:spcAft>
            </a:pPr>
            <a:fld id="{35470E4D-CFB8-FE4B-A9A4-B32541D0D757}" type="slidenum">
              <a:rPr lang="en-US" smtClean="0"/>
              <a:pPr>
                <a:spcAft>
                  <a:spcPts val="600"/>
                </a:spcAft>
              </a:pPr>
              <a:t>45</a:t>
            </a:fld>
            <a:endParaRPr lang="en-US"/>
          </a:p>
        </p:txBody>
      </p:sp>
    </p:spTree>
    <p:extLst>
      <p:ext uri="{BB962C8B-B14F-4D97-AF65-F5344CB8AC3E}">
        <p14:creationId xmlns:p14="http://schemas.microsoft.com/office/powerpoint/2010/main" val="33974738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4AC6B390-BC59-4F1D-A0EE-D71A92F0A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B6C60D79-16F1-4C4B-B7E3-7634E7069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19137"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Arc 22">
            <a:extLst>
              <a:ext uri="{FF2B5EF4-FFF2-40B4-BE49-F238E27FC236}">
                <a16:creationId xmlns:a16="http://schemas.microsoft.com/office/drawing/2014/main" id="{426B127E-6498-4C77-9C9D-4553A5113B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02050" y="650160"/>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3" name="Title 2">
            <a:extLst>
              <a:ext uri="{FF2B5EF4-FFF2-40B4-BE49-F238E27FC236}">
                <a16:creationId xmlns:a16="http://schemas.microsoft.com/office/drawing/2014/main" id="{FB89A842-16B8-4A2C-E12C-FF3E0627B52B}"/>
              </a:ext>
            </a:extLst>
          </p:cNvPr>
          <p:cNvSpPr>
            <a:spLocks noGrp="1"/>
          </p:cNvSpPr>
          <p:nvPr>
            <p:ph type="title"/>
          </p:nvPr>
        </p:nvSpPr>
        <p:spPr>
          <a:xfrm>
            <a:off x="588819" y="231699"/>
            <a:ext cx="5257800" cy="1325563"/>
          </a:xfrm>
        </p:spPr>
        <p:txBody>
          <a:bodyPr vert="horz" lIns="91440" tIns="45720" rIns="91440" bIns="45720" rtlCol="0" anchor="ctr">
            <a:normAutofit/>
          </a:bodyPr>
          <a:lstStyle/>
          <a:p>
            <a:r>
              <a:rPr lang="en-US" b="1" kern="1200" dirty="0" err="1">
                <a:solidFill>
                  <a:schemeClr val="tx1"/>
                </a:solidFill>
                <a:latin typeface="+mj-lt"/>
                <a:ea typeface="+mj-ea"/>
                <a:cs typeface="+mj-cs"/>
              </a:rPr>
              <a:t>Gwerthusiad</a:t>
            </a:r>
            <a:r>
              <a:rPr lang="en-US" kern="1200" dirty="0">
                <a:solidFill>
                  <a:schemeClr val="tx1"/>
                </a:solidFill>
                <a:latin typeface="+mj-lt"/>
                <a:ea typeface="+mj-ea"/>
                <a:cs typeface="+mj-cs"/>
              </a:rPr>
              <a:t> </a:t>
            </a:r>
          </a:p>
        </p:txBody>
      </p:sp>
      <p:sp>
        <p:nvSpPr>
          <p:cNvPr id="14" name="Content Placeholder 4">
            <a:extLst>
              <a:ext uri="{FF2B5EF4-FFF2-40B4-BE49-F238E27FC236}">
                <a16:creationId xmlns:a16="http://schemas.microsoft.com/office/drawing/2014/main" id="{4CB5EB5F-DB26-4B3C-3E16-7A512836BD90}"/>
              </a:ext>
            </a:extLst>
          </p:cNvPr>
          <p:cNvSpPr>
            <a:spLocks noGrp="1"/>
          </p:cNvSpPr>
          <p:nvPr>
            <p:ph sz="quarter" idx="4"/>
          </p:nvPr>
        </p:nvSpPr>
        <p:spPr>
          <a:xfrm>
            <a:off x="588819" y="1280632"/>
            <a:ext cx="5507182" cy="4896331"/>
          </a:xfrm>
        </p:spPr>
        <p:txBody>
          <a:bodyPr vert="horz" lIns="91440" tIns="45720" rIns="91440" bIns="45720" rtlCol="0">
            <a:normAutofit/>
          </a:bodyPr>
          <a:lstStyle/>
          <a:p>
            <a:pPr>
              <a:spcAft>
                <a:spcPts val="600"/>
              </a:spcAft>
            </a:pPr>
            <a:r>
              <a:rPr lang="en-US" sz="2600" dirty="0" err="1"/>
              <a:t>Bydd</a:t>
            </a:r>
            <a:r>
              <a:rPr lang="en-US" sz="2600" dirty="0"/>
              <a:t> yr </a:t>
            </a:r>
            <a:r>
              <a:rPr lang="en-US" sz="2600" dirty="0" err="1"/>
              <a:t>hyfforddwyr</a:t>
            </a:r>
            <a:r>
              <a:rPr lang="en-US" sz="2600" dirty="0"/>
              <a:t> </a:t>
            </a:r>
            <a:r>
              <a:rPr lang="en-US" sz="2600" dirty="0" err="1"/>
              <a:t>yn</a:t>
            </a:r>
            <a:r>
              <a:rPr lang="en-US" sz="2600" dirty="0"/>
              <a:t> </a:t>
            </a:r>
            <a:r>
              <a:rPr lang="en-US" sz="2600" dirty="0" err="1"/>
              <a:t>eich</a:t>
            </a:r>
            <a:r>
              <a:rPr lang="en-US" sz="2600" dirty="0"/>
              <a:t> </a:t>
            </a:r>
            <a:r>
              <a:rPr lang="en-US" sz="2600" dirty="0" err="1"/>
              <a:t>gadael</a:t>
            </a:r>
            <a:r>
              <a:rPr lang="en-US" sz="2600" dirty="0"/>
              <a:t> am 5 </a:t>
            </a:r>
            <a:r>
              <a:rPr lang="en-US" sz="2600" dirty="0" err="1"/>
              <a:t>munud</a:t>
            </a:r>
            <a:r>
              <a:rPr lang="en-US" sz="2600" dirty="0"/>
              <a:t> </a:t>
            </a:r>
            <a:r>
              <a:rPr lang="en-US" sz="2600" dirty="0" err="1"/>
              <a:t>i</a:t>
            </a:r>
            <a:r>
              <a:rPr lang="en-US" sz="2600" dirty="0"/>
              <a:t> chi </a:t>
            </a:r>
            <a:r>
              <a:rPr lang="en-US" sz="2600" dirty="0" err="1"/>
              <a:t>werthuso’r</a:t>
            </a:r>
            <a:r>
              <a:rPr lang="en-US" sz="2600" dirty="0"/>
              <a:t> </a:t>
            </a:r>
            <a:r>
              <a:rPr lang="en-US" sz="2600" dirty="0" err="1"/>
              <a:t>diwrnod</a:t>
            </a:r>
            <a:endParaRPr lang="en-US" sz="2600" dirty="0"/>
          </a:p>
          <a:p>
            <a:pPr>
              <a:spcAft>
                <a:spcPts val="600"/>
              </a:spcAft>
            </a:pPr>
            <a:r>
              <a:rPr lang="en-US" sz="2600" dirty="0"/>
              <a:t>A </a:t>
            </a:r>
            <a:r>
              <a:rPr lang="en-US" sz="2600" dirty="0" err="1"/>
              <a:t>fyddai</a:t>
            </a:r>
            <a:r>
              <a:rPr lang="en-US" sz="2600" dirty="0"/>
              <a:t> </a:t>
            </a:r>
            <a:r>
              <a:rPr lang="en-US" sz="2600" dirty="0" err="1"/>
              <a:t>modd</a:t>
            </a:r>
            <a:r>
              <a:rPr lang="en-US" sz="2600" dirty="0"/>
              <a:t> </a:t>
            </a:r>
            <a:r>
              <a:rPr lang="en-US" sz="2600" dirty="0" err="1"/>
              <a:t>i</a:t>
            </a:r>
            <a:r>
              <a:rPr lang="en-US" sz="2600" dirty="0"/>
              <a:t> un </a:t>
            </a:r>
            <a:r>
              <a:rPr lang="en-US" sz="2600" dirty="0" err="1"/>
              <a:t>ohonoch</a:t>
            </a:r>
            <a:r>
              <a:rPr lang="en-US" sz="2600" dirty="0"/>
              <a:t> </a:t>
            </a:r>
            <a:r>
              <a:rPr lang="en-US" sz="2600" dirty="0" err="1"/>
              <a:t>gymryd</a:t>
            </a:r>
            <a:r>
              <a:rPr lang="en-US" sz="2600" dirty="0"/>
              <a:t> </a:t>
            </a:r>
            <a:r>
              <a:rPr lang="en-US" sz="2600" dirty="0" err="1"/>
              <a:t>nodiadau</a:t>
            </a:r>
            <a:r>
              <a:rPr lang="en-US" sz="2600" dirty="0"/>
              <a:t> </a:t>
            </a:r>
            <a:r>
              <a:rPr lang="en-US" sz="2600" dirty="0" err="1"/>
              <a:t>o'r</a:t>
            </a:r>
            <a:r>
              <a:rPr lang="en-US" sz="2600" dirty="0"/>
              <a:t> </a:t>
            </a:r>
            <a:r>
              <a:rPr lang="en-US" sz="2600" dirty="0" err="1"/>
              <a:t>adborth</a:t>
            </a:r>
            <a:r>
              <a:rPr lang="en-US" sz="2600" dirty="0"/>
              <a:t> </a:t>
            </a:r>
            <a:r>
              <a:rPr lang="en-US" sz="2600" dirty="0" err="1"/>
              <a:t>gan</a:t>
            </a:r>
            <a:r>
              <a:rPr lang="en-US" sz="2600" dirty="0"/>
              <a:t> y </a:t>
            </a:r>
            <a:r>
              <a:rPr lang="en-US" sz="2600" dirty="0" err="1"/>
              <a:t>grŵp</a:t>
            </a:r>
            <a:r>
              <a:rPr lang="en-US" sz="2600" dirty="0"/>
              <a:t> </a:t>
            </a:r>
            <a:r>
              <a:rPr lang="en-US" sz="2600" dirty="0" err="1"/>
              <a:t>a'i</a:t>
            </a:r>
            <a:r>
              <a:rPr lang="en-US" sz="2600" dirty="0"/>
              <a:t> </a:t>
            </a:r>
            <a:r>
              <a:rPr lang="en-US" sz="2600" dirty="0" err="1"/>
              <a:t>drosglwyddo</a:t>
            </a:r>
            <a:r>
              <a:rPr lang="en-US" sz="2600" dirty="0"/>
              <a:t> </a:t>
            </a:r>
            <a:r>
              <a:rPr lang="en-US" sz="2600" dirty="0" err="1"/>
              <a:t>i'r</a:t>
            </a:r>
            <a:r>
              <a:rPr lang="en-US" sz="2600" dirty="0"/>
              <a:t> </a:t>
            </a:r>
            <a:r>
              <a:rPr lang="en-US" sz="2600" dirty="0" err="1"/>
              <a:t>hyfforddwr</a:t>
            </a:r>
            <a:r>
              <a:rPr lang="en-US" sz="2600" dirty="0"/>
              <a:t> (</a:t>
            </a:r>
            <a:r>
              <a:rPr lang="en-US" sz="2600" dirty="0" err="1"/>
              <a:t>naill</a:t>
            </a:r>
            <a:r>
              <a:rPr lang="en-US" sz="2600" dirty="0"/>
              <a:t> ai </a:t>
            </a:r>
            <a:r>
              <a:rPr lang="en-US" sz="2600" dirty="0" err="1"/>
              <a:t>teipiwch</a:t>
            </a:r>
            <a:r>
              <a:rPr lang="en-US" sz="2600" dirty="0"/>
              <a:t> </a:t>
            </a:r>
            <a:r>
              <a:rPr lang="en-US" sz="2600" dirty="0" err="1"/>
              <a:t>yn</a:t>
            </a:r>
            <a:r>
              <a:rPr lang="en-US" sz="2600" dirty="0"/>
              <a:t> y </a:t>
            </a:r>
            <a:r>
              <a:rPr lang="en-US" sz="2600" dirty="0" err="1"/>
              <a:t>blwch</a:t>
            </a:r>
            <a:r>
              <a:rPr lang="en-US" sz="2600" dirty="0"/>
              <a:t> </a:t>
            </a:r>
            <a:r>
              <a:rPr lang="en-US" sz="2600" dirty="0" err="1"/>
              <a:t>trafod</a:t>
            </a:r>
            <a:r>
              <a:rPr lang="en-US" sz="2600" dirty="0"/>
              <a:t> </a:t>
            </a:r>
            <a:r>
              <a:rPr lang="en-US" sz="2600" dirty="0" err="1"/>
              <a:t>os</a:t>
            </a:r>
            <a:r>
              <a:rPr lang="en-US" sz="2600" dirty="0"/>
              <a:t> </a:t>
            </a:r>
            <a:r>
              <a:rPr lang="en-US" sz="2600" dirty="0" err="1"/>
              <a:t>yw</a:t>
            </a:r>
            <a:r>
              <a:rPr lang="en-US" sz="2600" dirty="0"/>
              <a:t> </a:t>
            </a:r>
            <a:r>
              <a:rPr lang="en-US" sz="2600" dirty="0" err="1"/>
              <a:t>ar-lein</a:t>
            </a:r>
            <a:r>
              <a:rPr lang="en-US" sz="2600" dirty="0"/>
              <a:t> neu </a:t>
            </a:r>
            <a:r>
              <a:rPr lang="en-US" sz="2600" dirty="0" err="1"/>
              <a:t>ar</a:t>
            </a:r>
            <a:r>
              <a:rPr lang="en-US" sz="2600" dirty="0"/>
              <a:t> </a:t>
            </a:r>
            <a:r>
              <a:rPr lang="en-US" sz="2600" dirty="0" err="1"/>
              <a:t>siart</a:t>
            </a:r>
            <a:r>
              <a:rPr lang="en-US" sz="2600" dirty="0"/>
              <a:t> </a:t>
            </a:r>
            <a:r>
              <a:rPr lang="en-US" sz="2600" dirty="0" err="1"/>
              <a:t>fflip</a:t>
            </a:r>
            <a:r>
              <a:rPr lang="en-US" sz="2600" dirty="0"/>
              <a:t> </a:t>
            </a:r>
            <a:r>
              <a:rPr lang="en-US" sz="2600" dirty="0" err="1"/>
              <a:t>os</a:t>
            </a:r>
            <a:r>
              <a:rPr lang="en-US" sz="2600" dirty="0"/>
              <a:t> </a:t>
            </a:r>
            <a:r>
              <a:rPr lang="en-US" sz="2600" dirty="0" err="1"/>
              <a:t>wyneb</a:t>
            </a:r>
            <a:r>
              <a:rPr lang="en-US" sz="2600" dirty="0"/>
              <a:t> </a:t>
            </a:r>
            <a:r>
              <a:rPr lang="en-US" sz="2600" dirty="0" err="1"/>
              <a:t>yn</a:t>
            </a:r>
            <a:r>
              <a:rPr lang="en-US" sz="2600" dirty="0"/>
              <a:t> </a:t>
            </a:r>
            <a:r>
              <a:rPr lang="en-US" sz="2600" dirty="0" err="1"/>
              <a:t>wyneb</a:t>
            </a:r>
            <a:r>
              <a:rPr lang="en-US" sz="2600" dirty="0"/>
              <a:t>)</a:t>
            </a:r>
          </a:p>
          <a:p>
            <a:pPr>
              <a:spcAft>
                <a:spcPts val="600"/>
              </a:spcAft>
            </a:pPr>
            <a:r>
              <a:rPr lang="en-US" sz="2600" dirty="0" err="1"/>
              <a:t>Diolch</a:t>
            </a:r>
            <a:endParaRPr lang="en-US" sz="2600" dirty="0"/>
          </a:p>
          <a:p>
            <a:pPr>
              <a:spcAft>
                <a:spcPts val="600"/>
              </a:spcAft>
            </a:pPr>
            <a:endParaRPr lang="en-US" sz="2600" dirty="0"/>
          </a:p>
        </p:txBody>
      </p:sp>
      <p:sp>
        <p:nvSpPr>
          <p:cNvPr id="2" name="Footer Placeholder 1">
            <a:extLst>
              <a:ext uri="{FF2B5EF4-FFF2-40B4-BE49-F238E27FC236}">
                <a16:creationId xmlns:a16="http://schemas.microsoft.com/office/drawing/2014/main" id="{53F1443E-543F-1AFA-D985-EED3A3C3D3C5}"/>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kern="1200">
                <a:solidFill>
                  <a:schemeClr val="tx1">
                    <a:tint val="75000"/>
                  </a:schemeClr>
                </a:solidFill>
                <a:latin typeface="+mn-lt"/>
                <a:ea typeface="+mn-ea"/>
                <a:cs typeface="+mn-cs"/>
              </a:rPr>
              <a:t>PORTH AGORED Consolidation of Social Work Practice</a:t>
            </a:r>
          </a:p>
        </p:txBody>
      </p:sp>
      <p:sp>
        <p:nvSpPr>
          <p:cNvPr id="4" name="Slide Number Placeholder 3">
            <a:extLst>
              <a:ext uri="{FF2B5EF4-FFF2-40B4-BE49-F238E27FC236}">
                <a16:creationId xmlns:a16="http://schemas.microsoft.com/office/drawing/2014/main" id="{3E6CBAF6-033B-BDF6-9B93-FE7FF3A54AF2}"/>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defRPr/>
            </a:pPr>
            <a:fld id="{7774C298-7B0E-45D6-A1A1-14F34D0A5FD3}" type="slidenum">
              <a:rPr lang="en-US" altLang="en-US" smtClean="0"/>
              <a:pPr>
                <a:spcAft>
                  <a:spcPts val="600"/>
                </a:spcAft>
                <a:defRPr/>
              </a:pPr>
              <a:t>46</a:t>
            </a:fld>
            <a:endParaRPr lang="en-US" altLang="en-US"/>
          </a:p>
        </p:txBody>
      </p:sp>
      <p:graphicFrame>
        <p:nvGraphicFramePr>
          <p:cNvPr id="5" name="Content Placeholder 4">
            <a:extLst>
              <a:ext uri="{FF2B5EF4-FFF2-40B4-BE49-F238E27FC236}">
                <a16:creationId xmlns:a16="http://schemas.microsoft.com/office/drawing/2014/main" id="{E7A38FB7-598C-CE86-7799-75F86697BD24}"/>
              </a:ext>
            </a:extLst>
          </p:cNvPr>
          <p:cNvGraphicFramePr>
            <a:graphicFrameLocks noGrp="1"/>
          </p:cNvGraphicFramePr>
          <p:nvPr>
            <p:ph sz="quarter" idx="2"/>
            <p:extLst>
              <p:ext uri="{D42A27DB-BD31-4B8C-83A1-F6EECF244321}">
                <p14:modId xmlns:p14="http://schemas.microsoft.com/office/powerpoint/2010/main" val="2651200823"/>
              </p:ext>
            </p:extLst>
          </p:nvPr>
        </p:nvGraphicFramePr>
        <p:xfrm>
          <a:off x="6541053" y="894481"/>
          <a:ext cx="4777381" cy="4896331"/>
        </p:xfrm>
        <a:graphic>
          <a:graphicData uri="http://schemas.openxmlformats.org/drawingml/2006/table">
            <a:tbl>
              <a:tblPr firstRow="1" firstCol="1" bandRow="1">
                <a:noFill/>
                <a:tableStyleId>{5C22544A-7EE6-4342-B048-85BDC9FD1C3A}</a:tableStyleId>
              </a:tblPr>
              <a:tblGrid>
                <a:gridCol w="4777381">
                  <a:extLst>
                    <a:ext uri="{9D8B030D-6E8A-4147-A177-3AD203B41FA5}">
                      <a16:colId xmlns:a16="http://schemas.microsoft.com/office/drawing/2014/main" val="3659162764"/>
                    </a:ext>
                  </a:extLst>
                </a:gridCol>
              </a:tblGrid>
              <a:tr h="1873919">
                <a:tc>
                  <a:txBody>
                    <a:bodyPr/>
                    <a:lstStyle/>
                    <a:p>
                      <a:pPr marL="109537" marR="0" lvl="0" indent="0" algn="l" defTabSz="914400" rtl="0" eaLnBrk="1" fontAlgn="base" latinLnBrk="0" hangingPunct="1">
                        <a:lnSpc>
                          <a:spcPct val="100000"/>
                        </a:lnSpc>
                        <a:spcBef>
                          <a:spcPts val="0"/>
                        </a:spcBef>
                        <a:spcAft>
                          <a:spcPct val="0"/>
                        </a:spcAft>
                        <a:buClr>
                          <a:srgbClr val="549E39"/>
                        </a:buClr>
                        <a:buSzPct val="68000"/>
                        <a:buFont typeface="Wingdings 3" panose="05040102010807070707" pitchFamily="18" charset="2"/>
                        <a:buNone/>
                        <a:tabLst/>
                        <a:defRPr/>
                      </a:pPr>
                      <a:r>
                        <a:rPr kumimoji="0" lang="en-US" sz="2400" b="0" i="0" u="none" strike="noStrike" kern="1200" cap="none" spc="0" normalizeH="0" baseline="0" noProof="0">
                          <a:ln>
                            <a:noFill/>
                          </a:ln>
                          <a:solidFill>
                            <a:schemeClr val="bg1"/>
                          </a:solidFill>
                          <a:effectLst/>
                          <a:uLnTx/>
                          <a:uFillTx/>
                          <a:latin typeface="Lucida Sans Unicode"/>
                          <a:ea typeface="+mn-ea"/>
                          <a:cs typeface="+mn-cs"/>
                        </a:rPr>
                        <a:t>Beth weithiodd yn dda yn y gweithdy yn eich barn chi/beth oedd yn ddefnyddiol i chi heddiw?</a:t>
                      </a:r>
                    </a:p>
                  </a:txBody>
                  <a:tcPr marL="316284" marR="189770" marT="189770" marB="189770" anchor="ctr">
                    <a:lnL w="38100" cap="flat" cmpd="sng" algn="ctr">
                      <a:noFill/>
                      <a:prstDash val="solid"/>
                    </a:lnL>
                    <a:lnR w="38100" cap="flat" cmpd="sng" algn="ctr">
                      <a:noFill/>
                      <a:prstDash val="solid"/>
                    </a:lnR>
                    <a:lnT w="38100" cap="flat" cmpd="sng" algn="ctr">
                      <a:noFill/>
                      <a:prstDash val="solid"/>
                    </a:lnT>
                    <a:lnB w="38100" cap="flat" cmpd="sng" algn="ctr">
                      <a:solidFill>
                        <a:srgbClr val="FFFFFF"/>
                      </a:solidFill>
                      <a:prstDash val="solid"/>
                    </a:lnB>
                    <a:solidFill>
                      <a:srgbClr val="636B68">
                        <a:alpha val="69804"/>
                      </a:srgbClr>
                    </a:solidFill>
                  </a:tcPr>
                </a:tc>
                <a:extLst>
                  <a:ext uri="{0D108BD9-81ED-4DB2-BD59-A6C34878D82A}">
                    <a16:rowId xmlns:a16="http://schemas.microsoft.com/office/drawing/2014/main" val="2454308226"/>
                  </a:ext>
                </a:extLst>
              </a:tr>
              <a:tr h="1148493">
                <a:tc>
                  <a:txBody>
                    <a:bodyPr/>
                    <a:lstStyle/>
                    <a:p>
                      <a:pPr marL="109537" marR="0" lvl="0" indent="0" algn="l" defTabSz="914400" rtl="0" eaLnBrk="1" fontAlgn="base" latinLnBrk="0" hangingPunct="1">
                        <a:lnSpc>
                          <a:spcPct val="100000"/>
                        </a:lnSpc>
                        <a:spcBef>
                          <a:spcPts val="0"/>
                        </a:spcBef>
                        <a:spcAft>
                          <a:spcPct val="0"/>
                        </a:spcAft>
                        <a:buClr>
                          <a:srgbClr val="549E39"/>
                        </a:buClr>
                        <a:buSzPct val="68000"/>
                        <a:buFont typeface="Wingdings 3" panose="05040102010807070707" pitchFamily="18" charset="2"/>
                        <a:buNone/>
                        <a:tabLst/>
                        <a:defRPr/>
                      </a:pPr>
                      <a:r>
                        <a:rPr kumimoji="0" lang="en-US" sz="2400" b="0" i="0" u="none" strike="noStrike" kern="1200" cap="none" spc="0" normalizeH="0" baseline="0" noProof="0">
                          <a:ln>
                            <a:noFill/>
                          </a:ln>
                          <a:solidFill>
                            <a:schemeClr val="bg1"/>
                          </a:solidFill>
                          <a:effectLst/>
                          <a:uLnTx/>
                          <a:uFillTx/>
                          <a:latin typeface="Lucida Sans Unicode"/>
                          <a:ea typeface="+mn-ea"/>
                          <a:cs typeface="+mn-cs"/>
                        </a:rPr>
                        <a:t>A oedd unrhyw beth nad oedd yn gweithio cystal?</a:t>
                      </a:r>
                    </a:p>
                  </a:txBody>
                  <a:tcPr marL="316284" marR="189770" marT="189770" marB="189770" anchor="ctr">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636B68">
                        <a:alpha val="69804"/>
                      </a:srgbClr>
                    </a:solidFill>
                  </a:tcPr>
                </a:tc>
                <a:extLst>
                  <a:ext uri="{0D108BD9-81ED-4DB2-BD59-A6C34878D82A}">
                    <a16:rowId xmlns:a16="http://schemas.microsoft.com/office/drawing/2014/main" val="1567399577"/>
                  </a:ext>
                </a:extLst>
              </a:tr>
              <a:tr h="1873919">
                <a:tc>
                  <a:txBody>
                    <a:bodyPr/>
                    <a:lstStyle/>
                    <a:p>
                      <a:pPr marL="109537" marR="0" lvl="0" indent="0" algn="l" defTabSz="914400" rtl="0" eaLnBrk="1" fontAlgn="base" latinLnBrk="0" hangingPunct="1">
                        <a:lnSpc>
                          <a:spcPct val="100000"/>
                        </a:lnSpc>
                        <a:spcBef>
                          <a:spcPts val="0"/>
                        </a:spcBef>
                        <a:spcAft>
                          <a:spcPct val="0"/>
                        </a:spcAft>
                        <a:buClr>
                          <a:srgbClr val="549E39"/>
                        </a:buClr>
                        <a:buSzPct val="68000"/>
                        <a:buFont typeface="Wingdings 3" panose="05040102010807070707" pitchFamily="18" charset="2"/>
                        <a:buNone/>
                        <a:tabLst/>
                        <a:defRPr/>
                      </a:pPr>
                      <a:r>
                        <a:rPr kumimoji="0" lang="en-US" sz="2400" b="0" i="0" u="none" strike="noStrike" kern="1200" cap="none" spc="0" normalizeH="0" baseline="0" noProof="0">
                          <a:ln>
                            <a:noFill/>
                          </a:ln>
                          <a:solidFill>
                            <a:schemeClr val="bg1"/>
                          </a:solidFill>
                          <a:effectLst/>
                          <a:uLnTx/>
                          <a:uFillTx/>
                          <a:latin typeface="Lucida Sans Unicode"/>
                          <a:ea typeface="+mn-ea"/>
                          <a:cs typeface="+mn-cs"/>
                        </a:rPr>
                        <a:t>A oes gennych unrhyw awgrymiadau am ffyrdd y gallwn wella'r gweithdai hyn?</a:t>
                      </a:r>
                    </a:p>
                  </a:txBody>
                  <a:tcPr marL="316284" marR="189770" marT="189770" marB="189770" anchor="ctr">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noFill/>
                      <a:prstDash val="solid"/>
                    </a:lnB>
                    <a:solidFill>
                      <a:srgbClr val="636B68">
                        <a:alpha val="69804"/>
                      </a:srgbClr>
                    </a:solidFill>
                  </a:tcPr>
                </a:tc>
                <a:extLst>
                  <a:ext uri="{0D108BD9-81ED-4DB2-BD59-A6C34878D82A}">
                    <a16:rowId xmlns:a16="http://schemas.microsoft.com/office/drawing/2014/main" val="2856407520"/>
                  </a:ext>
                </a:extLst>
              </a:tr>
            </a:tbl>
          </a:graphicData>
        </a:graphic>
      </p:graphicFrame>
    </p:spTree>
    <p:extLst>
      <p:ext uri="{BB962C8B-B14F-4D97-AF65-F5344CB8AC3E}">
        <p14:creationId xmlns:p14="http://schemas.microsoft.com/office/powerpoint/2010/main" val="21823084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24889</TotalTime>
  <Words>7611</Words>
  <Application>Microsoft Macintosh PowerPoint</Application>
  <PresentationFormat>Widescreen</PresentationFormat>
  <Paragraphs>630</Paragraphs>
  <Slides>46</Slides>
  <Notes>38</Notes>
  <HiddenSlides>3</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46</vt:i4>
      </vt:variant>
    </vt:vector>
  </HeadingPairs>
  <TitlesOfParts>
    <vt:vector size="59" baseType="lpstr">
      <vt:lpstr>Arial</vt:lpstr>
      <vt:lpstr>ArialMT</vt:lpstr>
      <vt:lpstr>Calibri</vt:lpstr>
      <vt:lpstr>Calibri Light</vt:lpstr>
      <vt:lpstr>Helvetica</vt:lpstr>
      <vt:lpstr>Helvetica Neue</vt:lpstr>
      <vt:lpstr>Lucida Sans Unicode</vt:lpstr>
      <vt:lpstr>Symbol</vt:lpstr>
      <vt:lpstr>Times New Roman</vt:lpstr>
      <vt:lpstr>Wingdings</vt:lpstr>
      <vt:lpstr>Wingdings 3</vt:lpstr>
      <vt:lpstr>YouTube Sans</vt:lpstr>
      <vt:lpstr>Office Theme</vt:lpstr>
      <vt:lpstr>Porth Agored Tystysgrif i Raddedigion</vt:lpstr>
      <vt:lpstr> Disgwyliadau /Rheolau o fewn gweithdai</vt:lpstr>
      <vt:lpstr>Cyflwyniad</vt:lpstr>
      <vt:lpstr>Trefn y Gweithdai</vt:lpstr>
      <vt:lpstr>Dal i fyny </vt:lpstr>
      <vt:lpstr>Gofynion y Portffolio: Gweler y llawlyfr am fwy o fanylion</vt:lpstr>
      <vt:lpstr>Canlyniadau Dysgu Gofal Cymdeithasol Cymru</vt:lpstr>
      <vt:lpstr> Tasg 1 – Adolygiad Datblygiadol (Rhan a)</vt:lpstr>
      <vt:lpstr>Y Cwestiwn-Tasg 1 Rhan a</vt:lpstr>
      <vt:lpstr>Adfyfyrio </vt:lpstr>
      <vt:lpstr> Ymarfer Adfyfyriol o fewn Gwaith Cymdeithasol</vt:lpstr>
      <vt:lpstr>Agweddau Allweddol o Ymarfer Adfyfyriol-Feirniadol</vt:lpstr>
      <vt:lpstr>Canlyniadau Dysgu  Tasg 1 Rhan a</vt:lpstr>
      <vt:lpstr>Canlyniadau Dysgu Gofal Cymdeithasol Cymru (GCC)</vt:lpstr>
      <vt:lpstr>Deallusrwydd Emosiynol</vt:lpstr>
      <vt:lpstr> </vt:lpstr>
      <vt:lpstr>Theori Adfyfyriol </vt:lpstr>
      <vt:lpstr>Model Adfyfyrio Borton</vt:lpstr>
      <vt:lpstr>Mae Kolb yn darparu model o ddysg oedolion arbrofol sy’n addasu’n rhwydd fel model adfyfyrio</vt:lpstr>
      <vt:lpstr>Cylch Tri Cham Jasper (ERA),(2013)</vt:lpstr>
      <vt:lpstr>Cychwyn Arni</vt:lpstr>
      <vt:lpstr>Terminoleg</vt:lpstr>
      <vt:lpstr>Canlyniadau Dysgu Tasg 1 Rhan a (a b)  </vt:lpstr>
      <vt:lpstr>PowerPoint Presentation</vt:lpstr>
      <vt:lpstr>Dadansoddi wrth Asesu</vt:lpstr>
      <vt:lpstr>Dadansoddi wrth Asesu</vt:lpstr>
      <vt:lpstr>1. Dadansoddi wrth Asesu i Lywio Ymyriadau </vt:lpstr>
      <vt:lpstr>2. Cydweithio ag unigolion sydd angen gofal a chymorth, eu gofalwyr a gweithwyr proffesiynol eraill   </vt:lpstr>
      <vt:lpstr>Meini Prawf Asesu </vt:lpstr>
      <vt:lpstr>Gwytnwch a Chydweithio</vt:lpstr>
      <vt:lpstr>PowerPoint Presentation</vt:lpstr>
      <vt:lpstr>2. Cydweithio ag unigolion sydd angen gofal a chymorth, eu gofalwyr a gweithwyr proffesiynol eraill</vt:lpstr>
      <vt:lpstr>  3 - Cymhwyso barn broffesiynol mewn sefyllfaoedd cynyddol gymhleth </vt:lpstr>
      <vt:lpstr>Meini Prawf Asesu </vt:lpstr>
      <vt:lpstr>Atebolrwydd a Barn Broffesiynol</vt:lpstr>
      <vt:lpstr>Atebolrwydd a Barn Broffesiynol</vt:lpstr>
      <vt:lpstr>Diben a Swyddogaeth Goruchwyliaeth</vt:lpstr>
      <vt:lpstr>Diben a Swyddogaeth Goruchwyliaeth</vt:lpstr>
      <vt:lpstr>3-Cymhwyso barn broffesiynol mewn sefyllfaoedd cynyddol gymhleth  </vt:lpstr>
      <vt:lpstr>Datblygu Ymarfer Adfyfyriol</vt:lpstr>
      <vt:lpstr>Cwestiynnau i Annog Adfyfyrio Beirniadol</vt:lpstr>
      <vt:lpstr>Annog Adfyfrio Beirniadol</vt:lpstr>
      <vt:lpstr> Lefelau Ysgrifennu Adfyfyriol (Hatton and Smith 1995)</vt:lpstr>
      <vt:lpstr>Awgrymiadau</vt:lpstr>
      <vt:lpstr>Paratowch ar gyfer gweithdy 2</vt:lpstr>
      <vt:lpstr>Gwerthusiad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Porth Agored Graduate Certificate</dc:title>
  <dc:creator>Paula McCreary</dc:creator>
  <cp:lastModifiedBy>Paula McCreary</cp:lastModifiedBy>
  <cp:revision>45</cp:revision>
  <dcterms:created xsi:type="dcterms:W3CDTF">2023-10-08T14:52:49Z</dcterms:created>
  <dcterms:modified xsi:type="dcterms:W3CDTF">2026-04-24T10:20:17Z</dcterms:modified>
</cp:coreProperties>
</file>