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2"/>
  </p:notesMasterIdLst>
  <p:sldIdLst>
    <p:sldId id="267" r:id="rId2"/>
    <p:sldId id="262" r:id="rId3"/>
    <p:sldId id="263" r:id="rId4"/>
    <p:sldId id="256" r:id="rId5"/>
    <p:sldId id="266" r:id="rId6"/>
    <p:sldId id="265" r:id="rId7"/>
    <p:sldId id="260" r:id="rId8"/>
    <p:sldId id="264" r:id="rId9"/>
    <p:sldId id="261" r:id="rId10"/>
    <p:sldId id="25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3-26T20:24:47.905"/>
    </inkml:context>
    <inkml:brush xml:id="br0">
      <inkml:brushProperty name="width" value="0.1" units="cm"/>
      <inkml:brushProperty name="height" value="0.1" units="cm"/>
    </inkml:brush>
  </inkml:definitions>
  <inkml:trace contextRef="#ctx0" brushRef="#br0">24368 4948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6C2667-20C0-4C15-AFC7-BBF95B71B03E}" type="datetimeFigureOut">
              <a:t>3/27/22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804C4B-9B98-42C9-9B6F-200F8515FC68}" type="slidenum">
              <a:t>‹#›</a:t>
            </a:fld>
            <a:endParaRPr lang="en-GB"/>
          </a:p>
        </p:txBody>
      </p:sp>
    </p:spTree>
    <p:extLst>
      <p:ext uri="{BB962C8B-B14F-4D97-AF65-F5344CB8AC3E}">
        <p14:creationId xmlns:p14="http://schemas.microsoft.com/office/powerpoint/2010/main" val="931228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4CDC4D-BB00-D948-A1B9-4D4768552B99}" type="slidenum">
              <a:rPr lang="en-US" smtClean="0"/>
              <a:t>1</a:t>
            </a:fld>
            <a:endParaRPr lang="en-US"/>
          </a:p>
        </p:txBody>
      </p:sp>
    </p:spTree>
    <p:extLst>
      <p:ext uri="{BB962C8B-B14F-4D97-AF65-F5344CB8AC3E}">
        <p14:creationId xmlns:p14="http://schemas.microsoft.com/office/powerpoint/2010/main" val="1229390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486477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07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32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953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251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6507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325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1790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429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2824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5878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3010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90151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9569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10256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85531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2763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71115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47458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3919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0061784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 id="2147483919" r:id="rId19"/>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9D3B-8BF1-B642-870F-11DB152FACBD}"/>
              </a:ext>
            </a:extLst>
          </p:cNvPr>
          <p:cNvSpPr>
            <a:spLocks noGrp="1"/>
          </p:cNvSpPr>
          <p:nvPr>
            <p:ph type="ctrTitle"/>
          </p:nvPr>
        </p:nvSpPr>
        <p:spPr>
          <a:xfrm>
            <a:off x="2059666" y="335066"/>
            <a:ext cx="4036334" cy="2387600"/>
          </a:xfrm>
        </p:spPr>
        <p:txBody>
          <a:bodyPr anchor="t">
            <a:noAutofit/>
          </a:bodyPr>
          <a:lstStyle/>
          <a:p>
            <a:pPr algn="l"/>
            <a:r>
              <a:rPr lang="en-US" sz="2000" b="1" dirty="0"/>
              <a:t>FULL NAME</a:t>
            </a:r>
            <a:r>
              <a:rPr lang="en-US" sz="2000" dirty="0"/>
              <a:t>: Ousmane Sow</a:t>
            </a:r>
            <a:br>
              <a:rPr lang="en-US" sz="2000" dirty="0"/>
            </a:br>
            <a:r>
              <a:rPr lang="en-US" sz="2000" b="1" dirty="0"/>
              <a:t>STUDENT ID NUMBER</a:t>
            </a:r>
            <a:r>
              <a:rPr lang="en-US" sz="2000" dirty="0"/>
              <a:t>: 2109242</a:t>
            </a:r>
            <a:br>
              <a:rPr lang="en-US" sz="2000" dirty="0"/>
            </a:br>
            <a:r>
              <a:rPr lang="en-US" sz="2000" b="1" dirty="0"/>
              <a:t>NAME OF UNIVERSITY</a:t>
            </a:r>
            <a:r>
              <a:rPr lang="en-US" sz="2000" dirty="0"/>
              <a:t>: University of Wales Trinity Saint David</a:t>
            </a:r>
            <a:br>
              <a:rPr lang="en-US" sz="2000" dirty="0"/>
            </a:br>
            <a:r>
              <a:rPr lang="en-US" sz="2000" b="1" dirty="0"/>
              <a:t>MODULE NAME</a:t>
            </a:r>
            <a:r>
              <a:rPr lang="en-US" sz="2000" dirty="0"/>
              <a:t>: </a:t>
            </a:r>
            <a:r>
              <a:rPr lang="it-IT" sz="2000" dirty="0" err="1"/>
              <a:t>Effective</a:t>
            </a:r>
            <a:r>
              <a:rPr lang="it-IT" sz="2000" dirty="0"/>
              <a:t> Team </a:t>
            </a:r>
            <a:r>
              <a:rPr lang="it-IT" sz="2000" dirty="0" err="1"/>
              <a:t>Working</a:t>
            </a:r>
            <a:r>
              <a:rPr lang="it-IT" sz="2000" dirty="0"/>
              <a:t> and Communication</a:t>
            </a:r>
            <a:br>
              <a:rPr lang="en-US" sz="2000" dirty="0"/>
            </a:br>
            <a:r>
              <a:rPr lang="en-US" sz="2000" b="1" dirty="0"/>
              <a:t>LECTURER’S NAME</a:t>
            </a:r>
            <a:r>
              <a:rPr lang="en-US" sz="2000" dirty="0"/>
              <a:t>: </a:t>
            </a:r>
            <a:r>
              <a:rPr lang="it-IT" sz="2000" dirty="0"/>
              <a:t>Dale Clerk</a:t>
            </a:r>
            <a:br>
              <a:rPr lang="en-US" sz="2000" dirty="0"/>
            </a:br>
            <a:r>
              <a:rPr lang="en-US" sz="2000" b="1" dirty="0"/>
              <a:t>ASSIGNMENT TITLE</a:t>
            </a:r>
            <a:r>
              <a:rPr lang="en-US" sz="2000" dirty="0"/>
              <a:t>: </a:t>
            </a:r>
            <a:r>
              <a:rPr lang="it-IT" sz="2000" dirty="0"/>
              <a:t>Group presentation</a:t>
            </a:r>
            <a:endParaRPr lang="en-US" sz="2000" dirty="0"/>
          </a:p>
        </p:txBody>
      </p:sp>
      <p:pic>
        <p:nvPicPr>
          <p:cNvPr id="4" name="Picture 3" descr="Text&#10;&#10;Description automatically generated">
            <a:extLst>
              <a:ext uri="{FF2B5EF4-FFF2-40B4-BE49-F238E27FC236}">
                <a16:creationId xmlns:a16="http://schemas.microsoft.com/office/drawing/2014/main" id="{5B1F572D-7772-A143-B43F-3D4FFDCAAD8E}"/>
              </a:ext>
            </a:extLst>
          </p:cNvPr>
          <p:cNvPicPr>
            <a:picLocks noChangeAspect="1"/>
          </p:cNvPicPr>
          <p:nvPr/>
        </p:nvPicPr>
        <p:blipFill>
          <a:blip r:embed="rId3"/>
          <a:stretch>
            <a:fillRect/>
          </a:stretch>
        </p:blipFill>
        <p:spPr>
          <a:xfrm>
            <a:off x="6096000" y="2825476"/>
            <a:ext cx="5536001" cy="1836106"/>
          </a:xfrm>
          <a:prstGeom prst="rect">
            <a:avLst/>
          </a:prstGeom>
        </p:spPr>
      </p:pic>
    </p:spTree>
    <p:extLst>
      <p:ext uri="{BB962C8B-B14F-4D97-AF65-F5344CB8AC3E}">
        <p14:creationId xmlns:p14="http://schemas.microsoft.com/office/powerpoint/2010/main" val="15020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text, clipart&#10;&#10;Description automatically generated">
            <a:extLst>
              <a:ext uri="{FF2B5EF4-FFF2-40B4-BE49-F238E27FC236}">
                <a16:creationId xmlns:a16="http://schemas.microsoft.com/office/drawing/2014/main" id="{A468150C-84C5-E3A5-F5AB-675849C65FFD}"/>
              </a:ext>
            </a:extLst>
          </p:cNvPr>
          <p:cNvPicPr>
            <a:picLocks noChangeAspect="1"/>
          </p:cNvPicPr>
          <p:nvPr/>
        </p:nvPicPr>
        <p:blipFill>
          <a:blip r:embed="rId3"/>
          <a:stretch>
            <a:fillRect/>
          </a:stretch>
        </p:blipFill>
        <p:spPr>
          <a:xfrm>
            <a:off x="3306712" y="901094"/>
            <a:ext cx="6240990" cy="473747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71051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AD0E8-9679-D345-97AA-A137B674B03A}"/>
              </a:ext>
            </a:extLst>
          </p:cNvPr>
          <p:cNvSpPr>
            <a:spLocks noGrp="1"/>
          </p:cNvSpPr>
          <p:nvPr>
            <p:ph type="title"/>
          </p:nvPr>
        </p:nvSpPr>
        <p:spPr>
          <a:xfrm>
            <a:off x="1370561" y="468992"/>
            <a:ext cx="9603275" cy="1049235"/>
          </a:xfrm>
        </p:spPr>
        <p:txBody>
          <a:bodyPr>
            <a:normAutofit fontScale="90000"/>
          </a:bodyPr>
          <a:lstStyle/>
          <a:p>
            <a:pPr algn="ctr"/>
            <a:r>
              <a:rPr lang="en-GB" sz="3300" b="1" dirty="0">
                <a:latin typeface="+mn-lt"/>
              </a:rPr>
              <a:t>What are the benefits of effective communication on the organisation’s business process</a:t>
            </a:r>
            <a:r>
              <a:rPr lang="en-GB" sz="3300" b="1" dirty="0"/>
              <a:t>? </a:t>
            </a:r>
            <a:endParaRPr lang="en-US" sz="3300" b="1" dirty="0"/>
          </a:p>
        </p:txBody>
      </p:sp>
      <p:sp>
        <p:nvSpPr>
          <p:cNvPr id="4" name="Content Placeholder 3">
            <a:extLst>
              <a:ext uri="{FF2B5EF4-FFF2-40B4-BE49-F238E27FC236}">
                <a16:creationId xmlns:a16="http://schemas.microsoft.com/office/drawing/2014/main" id="{31EEDEEA-CDC8-A946-8955-53710CCCA4AF}"/>
              </a:ext>
            </a:extLst>
          </p:cNvPr>
          <p:cNvSpPr>
            <a:spLocks noGrp="1"/>
          </p:cNvSpPr>
          <p:nvPr>
            <p:ph idx="1"/>
          </p:nvPr>
        </p:nvSpPr>
        <p:spPr>
          <a:xfrm>
            <a:off x="3390898" y="3757603"/>
            <a:ext cx="6671733" cy="1745827"/>
          </a:xfrm>
        </p:spPr>
        <p:txBody>
          <a:bodyPr/>
          <a:lstStyle/>
          <a:p>
            <a:pPr lvl="1"/>
            <a:r>
              <a:rPr lang="en-US" sz="1800" b="1" dirty="0">
                <a:solidFill>
                  <a:srgbClr val="3C3C3C"/>
                </a:solidFill>
                <a:latin typeface="Helvetica-Bold"/>
              </a:rPr>
              <a:t>1. Improves employee engagement</a:t>
            </a:r>
            <a:endParaRPr lang="en-GB" sz="1800" b="1" dirty="0">
              <a:solidFill>
                <a:srgbClr val="3C3C3C"/>
              </a:solidFill>
              <a:latin typeface="Helvetica-Bold"/>
            </a:endParaRPr>
          </a:p>
          <a:p>
            <a:pPr lvl="1"/>
            <a:r>
              <a:rPr lang="en-GB" sz="1800" b="1" dirty="0">
                <a:solidFill>
                  <a:srgbClr val="3C3C3C"/>
                </a:solidFill>
                <a:latin typeface="Helvetica-Bold"/>
              </a:rPr>
              <a:t>2. </a:t>
            </a:r>
            <a:r>
              <a:rPr lang="en-US" sz="1800" b="1" dirty="0">
                <a:solidFill>
                  <a:srgbClr val="3C3C3C"/>
                </a:solidFill>
                <a:latin typeface="Helvetica-Bold"/>
              </a:rPr>
              <a:t>Increases employee productivity</a:t>
            </a:r>
            <a:endParaRPr lang="en-GB" sz="1800" b="1" dirty="0">
              <a:solidFill>
                <a:srgbClr val="3C3C3C"/>
              </a:solidFill>
              <a:latin typeface="Helvetica-Bold"/>
            </a:endParaRPr>
          </a:p>
          <a:p>
            <a:pPr lvl="1"/>
            <a:r>
              <a:rPr lang="en-GB" sz="1800" b="1" dirty="0">
                <a:solidFill>
                  <a:srgbClr val="3C3C3C"/>
                </a:solidFill>
                <a:latin typeface="Helvetica-Bold"/>
              </a:rPr>
              <a:t>3. </a:t>
            </a:r>
            <a:r>
              <a:rPr lang="en-US" sz="1800" b="1" dirty="0">
                <a:solidFill>
                  <a:srgbClr val="3C3C3C"/>
                </a:solidFill>
                <a:latin typeface="Helvetica-Bold"/>
              </a:rPr>
              <a:t>Reduces employee turnover</a:t>
            </a:r>
            <a:endParaRPr lang="en-GB" sz="1800" b="1" dirty="0">
              <a:solidFill>
                <a:srgbClr val="3C3C3C"/>
              </a:solidFill>
              <a:latin typeface="Helvetica-Bold"/>
            </a:endParaRPr>
          </a:p>
          <a:p>
            <a:pPr lvl="1"/>
            <a:r>
              <a:rPr lang="en-GB" sz="1800" b="1" dirty="0">
                <a:solidFill>
                  <a:srgbClr val="3C3C3C"/>
                </a:solidFill>
                <a:latin typeface="Helvetica-Bold"/>
              </a:rPr>
              <a:t>4. </a:t>
            </a:r>
            <a:r>
              <a:rPr lang="en-US" sz="1800" b="1" dirty="0">
                <a:solidFill>
                  <a:srgbClr val="3C3C3C"/>
                </a:solidFill>
                <a:latin typeface="Helvetica-Bold"/>
              </a:rPr>
              <a:t>Improves customer satisfaction and retention</a:t>
            </a:r>
            <a:endParaRPr lang="en-GB" sz="1800" b="1" dirty="0">
              <a:solidFill>
                <a:srgbClr val="3C3C3C"/>
              </a:solidFill>
              <a:latin typeface="Helvetica-Bold"/>
            </a:endParaRPr>
          </a:p>
          <a:p>
            <a:endParaRPr lang="en-US" dirty="0"/>
          </a:p>
        </p:txBody>
      </p:sp>
      <p:sp>
        <p:nvSpPr>
          <p:cNvPr id="6" name="TextBox 5">
            <a:extLst>
              <a:ext uri="{FF2B5EF4-FFF2-40B4-BE49-F238E27FC236}">
                <a16:creationId xmlns:a16="http://schemas.microsoft.com/office/drawing/2014/main" id="{BD305E79-40DC-B44A-BF48-DDF0B7241D0F}"/>
              </a:ext>
            </a:extLst>
          </p:cNvPr>
          <p:cNvSpPr txBox="1"/>
          <p:nvPr/>
        </p:nvSpPr>
        <p:spPr>
          <a:xfrm>
            <a:off x="3467703" y="1900069"/>
            <a:ext cx="5256593" cy="1200329"/>
          </a:xfrm>
          <a:prstGeom prst="rect">
            <a:avLst/>
          </a:prstGeom>
          <a:noFill/>
        </p:spPr>
        <p:txBody>
          <a:bodyPr wrap="square" rtlCol="0">
            <a:spAutoFit/>
          </a:bodyPr>
          <a:lstStyle/>
          <a:p>
            <a:pPr marL="285750" indent="-285750" algn="ctr">
              <a:buFont typeface="Arial" panose="020B0604020202020204" pitchFamily="34" charset="0"/>
              <a:buChar char="•"/>
            </a:pPr>
            <a:r>
              <a:rPr lang="en-US" sz="1800" dirty="0">
                <a:solidFill>
                  <a:srgbClr val="171717"/>
                </a:solidFill>
                <a:latin typeface="Lato-Regular"/>
              </a:rPr>
              <a:t>Effective business communication is how employees and management interact to reach organizational goals. Its purpose is to improve organizational practices and reduce errors.</a:t>
            </a:r>
            <a:endParaRPr lang="en-US" dirty="0"/>
          </a:p>
        </p:txBody>
      </p:sp>
      <p:sp>
        <p:nvSpPr>
          <p:cNvPr id="8" name="TextBox 7">
            <a:extLst>
              <a:ext uri="{FF2B5EF4-FFF2-40B4-BE49-F238E27FC236}">
                <a16:creationId xmlns:a16="http://schemas.microsoft.com/office/drawing/2014/main" id="{FEF3D8E1-D719-3F4A-A950-42C78999FB06}"/>
              </a:ext>
            </a:extLst>
          </p:cNvPr>
          <p:cNvSpPr txBox="1"/>
          <p:nvPr/>
        </p:nvSpPr>
        <p:spPr>
          <a:xfrm>
            <a:off x="1829405" y="0"/>
            <a:ext cx="4897360" cy="307777"/>
          </a:xfrm>
          <a:prstGeom prst="rect">
            <a:avLst/>
          </a:prstGeom>
          <a:noFill/>
        </p:spPr>
        <p:txBody>
          <a:bodyPr wrap="square">
            <a:spAutoFit/>
          </a:bodyPr>
          <a:lstStyle/>
          <a:p>
            <a:pPr algn="l"/>
            <a:r>
              <a:rPr lang="en-GB" sz="1400"/>
              <a:t>Ousmane Sow</a:t>
            </a:r>
            <a:endParaRPr lang="en-US" sz="1400" dirty="0"/>
          </a:p>
        </p:txBody>
      </p:sp>
    </p:spTree>
    <p:extLst>
      <p:ext uri="{BB962C8B-B14F-4D97-AF65-F5344CB8AC3E}">
        <p14:creationId xmlns:p14="http://schemas.microsoft.com/office/powerpoint/2010/main" val="1406471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9" name="Rectangle 1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2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643A1A89-640F-149E-3695-46FB761C4999}"/>
              </a:ext>
            </a:extLst>
          </p:cNvPr>
          <p:cNvSpPr txBox="1"/>
          <p:nvPr/>
        </p:nvSpPr>
        <p:spPr>
          <a:xfrm>
            <a:off x="4283241" y="445168"/>
            <a:ext cx="7345891" cy="1413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lnSpc>
                <a:spcPct val="90000"/>
              </a:lnSpc>
              <a:spcBef>
                <a:spcPct val="0"/>
              </a:spcBef>
              <a:spcAft>
                <a:spcPts val="600"/>
              </a:spcAft>
            </a:pPr>
            <a:r>
              <a:rPr lang="en-US" sz="3100">
                <a:ln w="3175" cmpd="sng">
                  <a:noFill/>
                </a:ln>
                <a:latin typeface="+mj-lt"/>
                <a:ea typeface="+mj-ea"/>
                <a:cs typeface="+mj-cs"/>
              </a:rPr>
              <a:t>How should the organization use the theories relating to models of communication?</a:t>
            </a:r>
          </a:p>
        </p:txBody>
      </p:sp>
      <p:pic>
        <p:nvPicPr>
          <p:cNvPr id="7" name="Picture 6" descr="A digital stock market graph">
            <a:extLst>
              <a:ext uri="{FF2B5EF4-FFF2-40B4-BE49-F238E27FC236}">
                <a16:creationId xmlns:a16="http://schemas.microsoft.com/office/drawing/2014/main" id="{7B2CC330-E2FD-7B8F-8A1A-3819FD02BF92}"/>
              </a:ext>
            </a:extLst>
          </p:cNvPr>
          <p:cNvPicPr>
            <a:picLocks noChangeAspect="1"/>
          </p:cNvPicPr>
          <p:nvPr/>
        </p:nvPicPr>
        <p:blipFill rotWithShape="1">
          <a:blip r:embed="rId3"/>
          <a:srcRect l="48885" r="16806" b="-4"/>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extBox 1">
            <a:extLst>
              <a:ext uri="{FF2B5EF4-FFF2-40B4-BE49-F238E27FC236}">
                <a16:creationId xmlns:a16="http://schemas.microsoft.com/office/drawing/2014/main" id="{6F9BBE34-8C1C-079D-F72D-800068EA2C60}"/>
              </a:ext>
            </a:extLst>
          </p:cNvPr>
          <p:cNvSpPr txBox="1"/>
          <p:nvPr/>
        </p:nvSpPr>
        <p:spPr>
          <a:xfrm>
            <a:off x="3950293" y="2211894"/>
            <a:ext cx="73954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Mcdonalds should implement multiple models of communication all at once to increase higher level of success.</a:t>
            </a:r>
            <a:endParaRPr lang="en-US"/>
          </a:p>
          <a:p>
            <a:pPr algn="ctr"/>
            <a:r>
              <a:rPr lang="en-GB" b="1"/>
              <a:t>For example:</a:t>
            </a:r>
          </a:p>
        </p:txBody>
      </p:sp>
      <p:sp>
        <p:nvSpPr>
          <p:cNvPr id="3" name="TextBox 2">
            <a:extLst>
              <a:ext uri="{FF2B5EF4-FFF2-40B4-BE49-F238E27FC236}">
                <a16:creationId xmlns:a16="http://schemas.microsoft.com/office/drawing/2014/main" id="{1189A8FD-D626-B6D8-C423-2A66D1CE46BB}"/>
              </a:ext>
            </a:extLst>
          </p:cNvPr>
          <p:cNvSpPr txBox="1"/>
          <p:nvPr/>
        </p:nvSpPr>
        <p:spPr>
          <a:xfrm>
            <a:off x="9105064" y="3196223"/>
            <a:ext cx="32378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Face to face communication</a:t>
            </a:r>
          </a:p>
          <a:p>
            <a:endParaRPr lang="en-GB"/>
          </a:p>
          <a:p>
            <a:endParaRPr lang="en-GB"/>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369BE552-19A9-55BB-7E1E-CB1BCC949349}"/>
                  </a:ext>
                </a:extLst>
              </p14:cNvPr>
              <p14:cNvContentPartPr/>
              <p14:nvPr/>
            </p14:nvContentPartPr>
            <p14:xfrm>
              <a:off x="11336420" y="2446420"/>
              <a:ext cx="9525" cy="9525"/>
            </p14:xfrm>
          </p:contentPart>
        </mc:Choice>
        <mc:Fallback xmlns="">
          <p:pic>
            <p:nvPicPr>
              <p:cNvPr id="9" name="Ink 8">
                <a:extLst>
                  <a:ext uri="{FF2B5EF4-FFF2-40B4-BE49-F238E27FC236}">
                    <a16:creationId xmlns:a16="http://schemas.microsoft.com/office/drawing/2014/main" id="{369BE552-19A9-55BB-7E1E-CB1BCC949349}"/>
                  </a:ext>
                </a:extLst>
              </p:cNvPr>
              <p:cNvPicPr/>
              <p:nvPr/>
            </p:nvPicPr>
            <p:blipFill>
              <a:blip r:embed="rId5"/>
              <a:stretch>
                <a:fillRect/>
              </a:stretch>
            </p:blipFill>
            <p:spPr>
              <a:xfrm>
                <a:off x="10860170" y="1970170"/>
                <a:ext cx="952500" cy="952500"/>
              </a:xfrm>
              <a:prstGeom prst="rect">
                <a:avLst/>
              </a:prstGeom>
            </p:spPr>
          </p:pic>
        </mc:Fallback>
      </mc:AlternateContent>
      <p:sp>
        <p:nvSpPr>
          <p:cNvPr id="24" name="TextBox 23">
            <a:extLst>
              <a:ext uri="{FF2B5EF4-FFF2-40B4-BE49-F238E27FC236}">
                <a16:creationId xmlns:a16="http://schemas.microsoft.com/office/drawing/2014/main" id="{F7576F03-8EC8-326D-5A75-FD8BF8032EC6}"/>
              </a:ext>
            </a:extLst>
          </p:cNvPr>
          <p:cNvSpPr txBox="1"/>
          <p:nvPr/>
        </p:nvSpPr>
        <p:spPr>
          <a:xfrm>
            <a:off x="3401763" y="32012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Vertical Communication</a:t>
            </a:r>
          </a:p>
        </p:txBody>
      </p:sp>
      <p:sp>
        <p:nvSpPr>
          <p:cNvPr id="32" name="TextBox 31">
            <a:extLst>
              <a:ext uri="{FF2B5EF4-FFF2-40B4-BE49-F238E27FC236}">
                <a16:creationId xmlns:a16="http://schemas.microsoft.com/office/drawing/2014/main" id="{1249EE71-3723-809E-473E-E817A692CA2A}"/>
              </a:ext>
            </a:extLst>
          </p:cNvPr>
          <p:cNvSpPr txBox="1"/>
          <p:nvPr/>
        </p:nvSpPr>
        <p:spPr>
          <a:xfrm>
            <a:off x="6174068" y="3991987"/>
            <a:ext cx="2930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horizontal Communication</a:t>
            </a:r>
          </a:p>
        </p:txBody>
      </p:sp>
      <p:sp>
        <p:nvSpPr>
          <p:cNvPr id="33" name="TextBox 32">
            <a:extLst>
              <a:ext uri="{FF2B5EF4-FFF2-40B4-BE49-F238E27FC236}">
                <a16:creationId xmlns:a16="http://schemas.microsoft.com/office/drawing/2014/main" id="{C959F5FD-B4F4-542B-22CA-A96F2A810CDB}"/>
              </a:ext>
            </a:extLst>
          </p:cNvPr>
          <p:cNvSpPr txBox="1"/>
          <p:nvPr/>
        </p:nvSpPr>
        <p:spPr>
          <a:xfrm>
            <a:off x="8883682" y="3556491"/>
            <a:ext cx="296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&amp;</a:t>
            </a:r>
          </a:p>
        </p:txBody>
      </p:sp>
      <p:sp>
        <p:nvSpPr>
          <p:cNvPr id="34" name="TextBox 33">
            <a:extLst>
              <a:ext uri="{FF2B5EF4-FFF2-40B4-BE49-F238E27FC236}">
                <a16:creationId xmlns:a16="http://schemas.microsoft.com/office/drawing/2014/main" id="{74BFCDDC-B8F5-E65A-ACB1-31D4057D52CC}"/>
              </a:ext>
            </a:extLst>
          </p:cNvPr>
          <p:cNvSpPr txBox="1"/>
          <p:nvPr/>
        </p:nvSpPr>
        <p:spPr>
          <a:xfrm>
            <a:off x="5900505" y="3556491"/>
            <a:ext cx="296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&amp;</a:t>
            </a:r>
          </a:p>
        </p:txBody>
      </p:sp>
      <p:sp>
        <p:nvSpPr>
          <p:cNvPr id="35" name="TextBox 34">
            <a:extLst>
              <a:ext uri="{FF2B5EF4-FFF2-40B4-BE49-F238E27FC236}">
                <a16:creationId xmlns:a16="http://schemas.microsoft.com/office/drawing/2014/main" id="{8A6D5306-B827-3767-E2CB-01F9A8D99736}"/>
              </a:ext>
            </a:extLst>
          </p:cNvPr>
          <p:cNvSpPr txBox="1"/>
          <p:nvPr/>
        </p:nvSpPr>
        <p:spPr>
          <a:xfrm>
            <a:off x="3353301" y="3874670"/>
            <a:ext cx="275656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75000"/>
                  </a:schemeClr>
                </a:solidFill>
              </a:rPr>
              <a:t>This is for communication within the organization.</a:t>
            </a:r>
          </a:p>
          <a:p>
            <a:r>
              <a:rPr lang="en-GB">
                <a:solidFill>
                  <a:schemeClr val="accent1">
                    <a:lumMod val="75000"/>
                  </a:schemeClr>
                </a:solidFill>
              </a:rPr>
              <a:t>From the CEO to Supervisors to Production worker/ front of house staff.</a:t>
            </a:r>
          </a:p>
        </p:txBody>
      </p:sp>
      <p:sp>
        <p:nvSpPr>
          <p:cNvPr id="5" name="TextBox 4">
            <a:extLst>
              <a:ext uri="{FF2B5EF4-FFF2-40B4-BE49-F238E27FC236}">
                <a16:creationId xmlns:a16="http://schemas.microsoft.com/office/drawing/2014/main" id="{F4C2A749-FFF2-5E40-1A15-B13F18ACA3F1}"/>
              </a:ext>
            </a:extLst>
          </p:cNvPr>
          <p:cNvSpPr txBox="1"/>
          <p:nvPr/>
        </p:nvSpPr>
        <p:spPr>
          <a:xfrm>
            <a:off x="6197953" y="460206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is for sideways communication between businesses for sales ideas and opportunities.</a:t>
            </a:r>
          </a:p>
        </p:txBody>
      </p:sp>
      <p:sp>
        <p:nvSpPr>
          <p:cNvPr id="8" name="TextBox 7">
            <a:extLst>
              <a:ext uri="{FF2B5EF4-FFF2-40B4-BE49-F238E27FC236}">
                <a16:creationId xmlns:a16="http://schemas.microsoft.com/office/drawing/2014/main" id="{7ABE5A27-6E17-880A-862F-07883F643809}"/>
              </a:ext>
            </a:extLst>
          </p:cNvPr>
          <p:cNvSpPr txBox="1"/>
          <p:nvPr/>
        </p:nvSpPr>
        <p:spPr>
          <a:xfrm>
            <a:off x="9295501" y="378897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lumMod val="75000"/>
                  </a:schemeClr>
                </a:solidFill>
              </a:rPr>
              <a:t>Posture</a:t>
            </a:r>
            <a:endParaRPr lang="en-US"/>
          </a:p>
          <a:p>
            <a:pPr marL="285750" indent="-285750">
              <a:buFont typeface="Arial"/>
              <a:buChar char="•"/>
            </a:pPr>
            <a:r>
              <a:rPr lang="en-GB">
                <a:solidFill>
                  <a:schemeClr val="accent1">
                    <a:lumMod val="75000"/>
                  </a:schemeClr>
                </a:solidFill>
              </a:rPr>
              <a:t>Choice of words</a:t>
            </a:r>
          </a:p>
          <a:p>
            <a:pPr marL="285750" indent="-285750">
              <a:buFont typeface="Arial"/>
              <a:buChar char="•"/>
            </a:pPr>
            <a:r>
              <a:rPr lang="en-GB">
                <a:solidFill>
                  <a:schemeClr val="accent1">
                    <a:lumMod val="75000"/>
                  </a:schemeClr>
                </a:solidFill>
              </a:rPr>
              <a:t>Be audible </a:t>
            </a:r>
          </a:p>
          <a:p>
            <a:pPr marL="285750" indent="-285750">
              <a:buFont typeface="Arial"/>
              <a:buChar char="•"/>
            </a:pPr>
            <a:r>
              <a:rPr lang="en-GB">
                <a:solidFill>
                  <a:schemeClr val="accent1">
                    <a:lumMod val="75000"/>
                  </a:schemeClr>
                </a:solidFill>
              </a:rPr>
              <a:t>Eye Contact</a:t>
            </a:r>
          </a:p>
          <a:p>
            <a:pPr marL="285750" indent="-285750">
              <a:buFont typeface="Arial"/>
              <a:buChar char="•"/>
            </a:pPr>
            <a:r>
              <a:rPr lang="en-GB">
                <a:solidFill>
                  <a:schemeClr val="accent1">
                    <a:lumMod val="75000"/>
                  </a:schemeClr>
                </a:solidFill>
              </a:rPr>
              <a:t>Listen</a:t>
            </a:r>
          </a:p>
        </p:txBody>
      </p:sp>
      <p:sp>
        <p:nvSpPr>
          <p:cNvPr id="10" name="TextBox 9">
            <a:extLst>
              <a:ext uri="{FF2B5EF4-FFF2-40B4-BE49-F238E27FC236}">
                <a16:creationId xmlns:a16="http://schemas.microsoft.com/office/drawing/2014/main" id="{234D8D32-1C27-CB40-AA26-26E8141BB97E}"/>
              </a:ext>
            </a:extLst>
          </p:cNvPr>
          <p:cNvSpPr txBox="1"/>
          <p:nvPr/>
        </p:nvSpPr>
        <p:spPr>
          <a:xfrm>
            <a:off x="4679471" y="6548528"/>
            <a:ext cx="71858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                     (presentation slide week 9)                                                                                   (presentaion slide week 8)</a:t>
            </a: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03C5B501-BB70-284C-F1FE-B2B56926CD69}"/>
              </a:ext>
            </a:extLst>
          </p:cNvPr>
          <p:cNvPicPr>
            <a:picLocks noChangeAspect="1"/>
          </p:cNvPicPr>
          <p:nvPr/>
        </p:nvPicPr>
        <p:blipFill>
          <a:blip r:embed="rId2"/>
          <a:stretch>
            <a:fillRect/>
          </a:stretch>
        </p:blipFill>
        <p:spPr>
          <a:xfrm>
            <a:off x="2746880" y="1716111"/>
            <a:ext cx="9183042" cy="4225056"/>
          </a:xfrm>
          <a:prstGeom prst="rect">
            <a:avLst/>
          </a:prstGeom>
        </p:spPr>
      </p:pic>
      <p:pic>
        <p:nvPicPr>
          <p:cNvPr id="6" name="Picture 6">
            <a:extLst>
              <a:ext uri="{FF2B5EF4-FFF2-40B4-BE49-F238E27FC236}">
                <a16:creationId xmlns:a16="http://schemas.microsoft.com/office/drawing/2014/main" id="{723B264E-5BCA-F9D4-036B-325588390910}"/>
              </a:ext>
            </a:extLst>
          </p:cNvPr>
          <p:cNvPicPr>
            <a:picLocks noChangeAspect="1"/>
          </p:cNvPicPr>
          <p:nvPr/>
        </p:nvPicPr>
        <p:blipFill>
          <a:blip r:embed="rId3"/>
          <a:stretch>
            <a:fillRect/>
          </a:stretch>
        </p:blipFill>
        <p:spPr>
          <a:xfrm>
            <a:off x="2658289" y="184072"/>
            <a:ext cx="9377082" cy="1300898"/>
          </a:xfrm>
          <a:prstGeom prst="rect">
            <a:avLst/>
          </a:prstGeom>
        </p:spPr>
      </p:pic>
      <p:sp>
        <p:nvSpPr>
          <p:cNvPr id="2" name="TextBox 1">
            <a:extLst>
              <a:ext uri="{FF2B5EF4-FFF2-40B4-BE49-F238E27FC236}">
                <a16:creationId xmlns:a16="http://schemas.microsoft.com/office/drawing/2014/main" id="{B6AD79B9-AF12-3C99-2EE2-E47B80C14132}"/>
              </a:ext>
            </a:extLst>
          </p:cNvPr>
          <p:cNvSpPr txBox="1"/>
          <p:nvPr/>
        </p:nvSpPr>
        <p:spPr>
          <a:xfrm flipV="1">
            <a:off x="4724400" y="3569732"/>
            <a:ext cx="1379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Calibri"/>
              <a:cs typeface="Calibri"/>
            </a:endParaRPr>
          </a:p>
        </p:txBody>
      </p:sp>
      <p:sp>
        <p:nvSpPr>
          <p:cNvPr id="3" name="TextBox 2">
            <a:extLst>
              <a:ext uri="{FF2B5EF4-FFF2-40B4-BE49-F238E27FC236}">
                <a16:creationId xmlns:a16="http://schemas.microsoft.com/office/drawing/2014/main" id="{69151F72-A247-1BD2-8ACA-77B56D4DBE8A}"/>
              </a:ext>
            </a:extLst>
          </p:cNvPr>
          <p:cNvSpPr txBox="1"/>
          <p:nvPr/>
        </p:nvSpPr>
        <p:spPr>
          <a:xfrm>
            <a:off x="8286248" y="6190748"/>
            <a:ext cx="3785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From Lecture Slide week 7 </a:t>
            </a:r>
          </a:p>
        </p:txBody>
      </p:sp>
    </p:spTree>
    <p:extLst>
      <p:ext uri="{BB962C8B-B14F-4D97-AF65-F5344CB8AC3E}">
        <p14:creationId xmlns:p14="http://schemas.microsoft.com/office/powerpoint/2010/main" val="2545559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08613" y="833840"/>
            <a:ext cx="9138330" cy="5704548"/>
          </a:xfrm>
          <a:prstGeom prst="rect">
            <a:avLst/>
          </a:prstGeom>
          <a:solidFill>
            <a:schemeClr val="accent3">
              <a:lumMod val="40000"/>
              <a:lumOff val="60000"/>
            </a:schemeClr>
          </a:solidFill>
        </p:spPr>
      </p:sp>
      <p:sp>
        <p:nvSpPr>
          <p:cNvPr id="5" name="Freeform 4"/>
          <p:cNvSpPr/>
          <p:nvPr/>
        </p:nvSpPr>
        <p:spPr>
          <a:xfrm>
            <a:off x="5049818" y="1458155"/>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3"/>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Barriers</a:t>
            </a:r>
          </a:p>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In</a:t>
            </a:r>
          </a:p>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9398409" y="2169901"/>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7" name="Freeform 6"/>
          <p:cNvSpPr/>
          <p:nvPr/>
        </p:nvSpPr>
        <p:spPr>
          <a:xfrm>
            <a:off x="9970435" y="863599"/>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algn="ctr" defTabSz="889000">
              <a:lnSpc>
                <a:spcPct val="90000"/>
              </a:lnSpc>
              <a:spcBef>
                <a:spcPct val="0"/>
              </a:spcBef>
              <a:spcAft>
                <a:spcPct val="35000"/>
              </a:spcAft>
            </a:pPr>
            <a:r>
              <a:rPr lang="en-US" sz="2000" dirty="0"/>
              <a:t>Filtering</a:t>
            </a:r>
          </a:p>
        </p:txBody>
      </p:sp>
      <p:sp>
        <p:nvSpPr>
          <p:cNvPr id="8" name="Freeform 7"/>
          <p:cNvSpPr/>
          <p:nvPr/>
        </p:nvSpPr>
        <p:spPr>
          <a:xfrm rot="33480">
            <a:off x="9606275" y="3455100"/>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9963083" y="281405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Emotions</a:t>
            </a:r>
            <a:endParaRPr lang="en-US" sz="1200" dirty="0"/>
          </a:p>
        </p:txBody>
      </p:sp>
      <p:sp>
        <p:nvSpPr>
          <p:cNvPr id="10" name="Freeform 9"/>
          <p:cNvSpPr/>
          <p:nvPr/>
        </p:nvSpPr>
        <p:spPr>
          <a:xfrm rot="1705644">
            <a:off x="9390519" y="4711164"/>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algn="ctr" defTabSz="533400">
              <a:lnSpc>
                <a:spcPct val="90000"/>
              </a:lnSpc>
              <a:spcBef>
                <a:spcPct val="0"/>
              </a:spcBef>
              <a:spcAft>
                <a:spcPct val="35000"/>
              </a:spcAft>
            </a:pPr>
            <a:endParaRPr lang="en-US" sz="1200"/>
          </a:p>
        </p:txBody>
      </p:sp>
      <p:sp>
        <p:nvSpPr>
          <p:cNvPr id="11" name="Freeform 10"/>
          <p:cNvSpPr/>
          <p:nvPr/>
        </p:nvSpPr>
        <p:spPr>
          <a:xfrm>
            <a:off x="9963086" y="4723665"/>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Information Overload</a:t>
            </a:r>
          </a:p>
        </p:txBody>
      </p:sp>
      <p:sp>
        <p:nvSpPr>
          <p:cNvPr id="12" name="Freeform 11"/>
          <p:cNvSpPr/>
          <p:nvPr/>
        </p:nvSpPr>
        <p:spPr>
          <a:xfrm rot="19909008">
            <a:off x="4628991" y="4710060"/>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algn="ctr" defTabSz="533400">
              <a:lnSpc>
                <a:spcPct val="90000"/>
              </a:lnSpc>
              <a:spcBef>
                <a:spcPct val="0"/>
              </a:spcBef>
              <a:spcAft>
                <a:spcPct val="35000"/>
              </a:spcAft>
            </a:pPr>
            <a:endParaRPr lang="en-US" sz="1200"/>
          </a:p>
        </p:txBody>
      </p:sp>
      <p:sp>
        <p:nvSpPr>
          <p:cNvPr id="13" name="Freeform 12"/>
          <p:cNvSpPr/>
          <p:nvPr/>
        </p:nvSpPr>
        <p:spPr>
          <a:xfrm>
            <a:off x="2735540" y="4726863"/>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algn="ctr" defTabSz="711200">
              <a:lnSpc>
                <a:spcPct val="90000"/>
              </a:lnSpc>
              <a:spcBef>
                <a:spcPct val="0"/>
              </a:spcBef>
              <a:spcAft>
                <a:spcPct val="35000"/>
              </a:spcAft>
            </a:pPr>
            <a:r>
              <a:rPr lang="en-US" sz="1600" dirty="0"/>
              <a:t>Defensiveness</a:t>
            </a:r>
          </a:p>
        </p:txBody>
      </p:sp>
      <p:sp>
        <p:nvSpPr>
          <p:cNvPr id="14" name="Freeform 13"/>
          <p:cNvSpPr/>
          <p:nvPr/>
        </p:nvSpPr>
        <p:spPr>
          <a:xfrm rot="21583170">
            <a:off x="4674682" y="3443335"/>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algn="ctr" defTabSz="533400">
              <a:lnSpc>
                <a:spcPct val="90000"/>
              </a:lnSpc>
              <a:spcBef>
                <a:spcPct val="0"/>
              </a:spcBef>
              <a:spcAft>
                <a:spcPct val="35000"/>
              </a:spcAft>
            </a:pPr>
            <a:endParaRPr lang="en-US" sz="1200"/>
          </a:p>
        </p:txBody>
      </p:sp>
      <p:sp>
        <p:nvSpPr>
          <p:cNvPr id="15" name="Freeform 14"/>
          <p:cNvSpPr/>
          <p:nvPr/>
        </p:nvSpPr>
        <p:spPr>
          <a:xfrm>
            <a:off x="2735539" y="279686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Language</a:t>
            </a:r>
            <a:endParaRPr lang="en-US" sz="1200" dirty="0"/>
          </a:p>
        </p:txBody>
      </p:sp>
      <p:sp>
        <p:nvSpPr>
          <p:cNvPr id="16" name="Freeform 15"/>
          <p:cNvSpPr/>
          <p:nvPr/>
        </p:nvSpPr>
        <p:spPr>
          <a:xfrm rot="1688652">
            <a:off x="4629155" y="2154385"/>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algn="ctr" defTabSz="533400">
              <a:lnSpc>
                <a:spcPct val="90000"/>
              </a:lnSpc>
              <a:spcBef>
                <a:spcPct val="0"/>
              </a:spcBef>
              <a:spcAft>
                <a:spcPct val="35000"/>
              </a:spcAft>
            </a:pPr>
            <a:endParaRPr lang="en-US" sz="1200"/>
          </a:p>
        </p:txBody>
      </p:sp>
      <p:sp>
        <p:nvSpPr>
          <p:cNvPr id="17" name="Freeform 16"/>
          <p:cNvSpPr/>
          <p:nvPr/>
        </p:nvSpPr>
        <p:spPr>
          <a:xfrm>
            <a:off x="2735530" y="834444"/>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algn="ctr" defTabSz="889000">
              <a:lnSpc>
                <a:spcPct val="90000"/>
              </a:lnSpc>
              <a:spcBef>
                <a:spcPct val="0"/>
              </a:spcBef>
              <a:spcAft>
                <a:spcPct val="35000"/>
              </a:spcAft>
            </a:pPr>
            <a:r>
              <a:rPr lang="en-US" sz="2000" dirty="0"/>
              <a:t>National Culture</a:t>
            </a:r>
          </a:p>
        </p:txBody>
      </p:sp>
      <p:sp>
        <p:nvSpPr>
          <p:cNvPr id="4" name="TextBox 3">
            <a:extLst>
              <a:ext uri="{FF2B5EF4-FFF2-40B4-BE49-F238E27FC236}">
                <a16:creationId xmlns:a16="http://schemas.microsoft.com/office/drawing/2014/main" id="{96019605-82CD-6942-8D76-8F64A3D4ED4C}"/>
              </a:ext>
            </a:extLst>
          </p:cNvPr>
          <p:cNvSpPr txBox="1"/>
          <p:nvPr/>
        </p:nvSpPr>
        <p:spPr>
          <a:xfrm>
            <a:off x="5974134" y="6177191"/>
            <a:ext cx="37557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from lecture slide week 7</a:t>
            </a:r>
          </a:p>
        </p:txBody>
      </p:sp>
      <p:sp>
        <p:nvSpPr>
          <p:cNvPr id="2" name="TextBox 1">
            <a:extLst>
              <a:ext uri="{FF2B5EF4-FFF2-40B4-BE49-F238E27FC236}">
                <a16:creationId xmlns:a16="http://schemas.microsoft.com/office/drawing/2014/main" id="{775C2393-8A97-DAB8-8E3A-C62DF71D247F}"/>
              </a:ext>
            </a:extLst>
          </p:cNvPr>
          <p:cNvSpPr txBox="1"/>
          <p:nvPr/>
        </p:nvSpPr>
        <p:spPr>
          <a:xfrm>
            <a:off x="2380891" y="166777"/>
            <a:ext cx="9816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rgbClr val="4472C4"/>
                </a:solidFill>
                <a:cs typeface="Segoe UI"/>
              </a:rPr>
              <a:t>Barriers</a:t>
            </a:r>
            <a:r>
              <a:rPr lang="en-US" sz="2800" dirty="0">
                <a:cs typeface="Segoe UI"/>
              </a:rPr>
              <a:t>​</a:t>
            </a:r>
            <a:r>
              <a:rPr lang="en-US" sz="2800" dirty="0">
                <a:solidFill>
                  <a:srgbClr val="000000"/>
                </a:solidFill>
                <a:cs typeface="Segoe UI"/>
              </a:rPr>
              <a:t> </a:t>
            </a:r>
            <a:r>
              <a:rPr lang="en-US" sz="2800" b="1" dirty="0">
                <a:solidFill>
                  <a:srgbClr val="4472C4"/>
                </a:solidFill>
                <a:cs typeface="Segoe UI"/>
              </a:rPr>
              <a:t>In</a:t>
            </a:r>
            <a:r>
              <a:rPr lang="en-US" sz="2800" dirty="0">
                <a:cs typeface="Segoe UI"/>
              </a:rPr>
              <a:t>​</a:t>
            </a:r>
            <a:r>
              <a:rPr lang="en-US" sz="2800" dirty="0">
                <a:solidFill>
                  <a:srgbClr val="000000"/>
                </a:solidFill>
                <a:cs typeface="Segoe UI"/>
              </a:rPr>
              <a:t> </a:t>
            </a:r>
            <a:r>
              <a:rPr lang="en-US" sz="2800" b="1" dirty="0">
                <a:solidFill>
                  <a:srgbClr val="4472C4"/>
                </a:solidFill>
                <a:cs typeface="Segoe UI"/>
              </a:rPr>
              <a:t>Communication</a:t>
            </a:r>
            <a:endParaRPr lang="en-US" dirty="0">
              <a:solidFill>
                <a:srgbClr val="000000"/>
              </a:solidFill>
              <a:cs typeface="Calibri" panose="020F0502020204030204"/>
            </a:endParaRPr>
          </a:p>
        </p:txBody>
      </p:sp>
    </p:spTree>
    <p:extLst>
      <p:ext uri="{BB962C8B-B14F-4D97-AF65-F5344CB8AC3E}">
        <p14:creationId xmlns:p14="http://schemas.microsoft.com/office/powerpoint/2010/main" val="389646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8" name="Group 2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9" name="Rectangle 3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4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0"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1"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A91D74D-4D96-A200-B12F-293FC3C89D47}"/>
              </a:ext>
            </a:extLst>
          </p:cNvPr>
          <p:cNvSpPr>
            <a:spLocks noGrp="1"/>
          </p:cNvSpPr>
          <p:nvPr>
            <p:ph type="title"/>
          </p:nvPr>
        </p:nvSpPr>
        <p:spPr>
          <a:xfrm>
            <a:off x="4282724" y="-7726"/>
            <a:ext cx="7776727" cy="795572"/>
          </a:xfrm>
        </p:spPr>
        <p:txBody>
          <a:bodyPr vert="horz" lIns="91440" tIns="45720" rIns="91440" bIns="45720" rtlCol="0" anchor="b">
            <a:normAutofit/>
          </a:bodyPr>
          <a:lstStyle/>
          <a:p>
            <a:pPr algn="r">
              <a:lnSpc>
                <a:spcPct val="90000"/>
              </a:lnSpc>
            </a:pPr>
            <a:r>
              <a:rPr lang="en-US" sz="2000" u="sng">
                <a:solidFill>
                  <a:schemeClr val="accent1">
                    <a:lumMod val="75000"/>
                  </a:schemeClr>
                </a:solidFill>
              </a:rPr>
              <a:t>What are the channels of communication used by the organization and channels that can be used to improve communication?</a:t>
            </a:r>
          </a:p>
        </p:txBody>
      </p:sp>
      <p:pic>
        <p:nvPicPr>
          <p:cNvPr id="5" name="Picture 4" descr="Green dialogue boxes">
            <a:extLst>
              <a:ext uri="{FF2B5EF4-FFF2-40B4-BE49-F238E27FC236}">
                <a16:creationId xmlns:a16="http://schemas.microsoft.com/office/drawing/2014/main" id="{1DE67321-168B-B330-E8EC-321DDA7E2196}"/>
              </a:ext>
            </a:extLst>
          </p:cNvPr>
          <p:cNvPicPr>
            <a:picLocks noChangeAspect="1"/>
          </p:cNvPicPr>
          <p:nvPr/>
        </p:nvPicPr>
        <p:blipFill rotWithShape="1">
          <a:blip r:embed="rId3"/>
          <a:srcRect l="26759" r="13116" b="9091"/>
          <a:stretch/>
        </p:blipFill>
        <p:spPr>
          <a:xfrm>
            <a:off x="20" y="10"/>
            <a:ext cx="5563299"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id="{6FF29D80-9655-DC3B-0DA7-14767F4A4BC0}"/>
              </a:ext>
            </a:extLst>
          </p:cNvPr>
          <p:cNvSpPr txBox="1"/>
          <p:nvPr/>
        </p:nvSpPr>
        <p:spPr>
          <a:xfrm>
            <a:off x="4443663" y="1101557"/>
            <a:ext cx="77429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02124"/>
                </a:solidFill>
                <a:latin typeface="arial"/>
                <a:cs typeface="arial"/>
              </a:rPr>
              <a:t> </a:t>
            </a:r>
            <a:r>
              <a:rPr lang="en-US">
                <a:ea typeface="+mn-lt"/>
                <a:cs typeface="+mn-lt"/>
              </a:rPr>
              <a:t>McDonald's uses multi-channel communication to ensure that all of its messages reach employees/ customers. Print, online, and other forms of technology, such as video conferencing, are examples of this. McDonald's produces two employee publications in collaboration with its communication agency, Summersault. </a:t>
            </a:r>
          </a:p>
          <a:p>
            <a:endParaRPr lang="en-US">
              <a:ea typeface="+mn-lt"/>
              <a:cs typeface="+mn-lt"/>
            </a:endParaRPr>
          </a:p>
          <a:p>
            <a:endParaRPr lang="en-US">
              <a:ea typeface="+mn-lt"/>
              <a:cs typeface="+mn-lt"/>
            </a:endParaRPr>
          </a:p>
        </p:txBody>
      </p:sp>
      <p:sp>
        <p:nvSpPr>
          <p:cNvPr id="4" name="TextBox 3">
            <a:extLst>
              <a:ext uri="{FF2B5EF4-FFF2-40B4-BE49-F238E27FC236}">
                <a16:creationId xmlns:a16="http://schemas.microsoft.com/office/drawing/2014/main" id="{2F41B23E-B255-A053-ABB9-2F3219C90DD5}"/>
              </a:ext>
            </a:extLst>
          </p:cNvPr>
          <p:cNvSpPr txBox="1"/>
          <p:nvPr/>
        </p:nvSpPr>
        <p:spPr>
          <a:xfrm>
            <a:off x="4444169" y="2702741"/>
            <a:ext cx="4825898"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Billboards</a:t>
            </a:r>
          </a:p>
          <a:p>
            <a:pPr marL="285750" indent="-285750">
              <a:buFont typeface="Arial"/>
              <a:buChar char="•"/>
            </a:pPr>
            <a:r>
              <a:rPr lang="en-GB" sz="2000" dirty="0"/>
              <a:t>Trafficking through advert on bus tickets</a:t>
            </a:r>
          </a:p>
          <a:p>
            <a:pPr marL="285750" indent="-285750">
              <a:buFont typeface="Arial"/>
              <a:buChar char="•"/>
            </a:pPr>
            <a:r>
              <a:rPr lang="en-GB" sz="2000" dirty="0"/>
              <a:t>Online adverts</a:t>
            </a:r>
          </a:p>
          <a:p>
            <a:endParaRPr lang="en-GB"/>
          </a:p>
          <a:p>
            <a:pPr marL="285750" indent="-285750">
              <a:buFont typeface="Arial"/>
              <a:buChar char="•"/>
            </a:pPr>
            <a:endParaRPr lang="en-GB"/>
          </a:p>
          <a:p>
            <a:pPr marL="285750" indent="-285750">
              <a:buFont typeface="Arial"/>
              <a:buChar char="•"/>
            </a:pPr>
            <a:endParaRPr lang="en-GB"/>
          </a:p>
        </p:txBody>
      </p:sp>
      <p:sp>
        <p:nvSpPr>
          <p:cNvPr id="6" name="TextBox 5">
            <a:extLst>
              <a:ext uri="{FF2B5EF4-FFF2-40B4-BE49-F238E27FC236}">
                <a16:creationId xmlns:a16="http://schemas.microsoft.com/office/drawing/2014/main" id="{6420958E-C110-704B-69B7-02B4A46B6BFC}"/>
              </a:ext>
            </a:extLst>
          </p:cNvPr>
          <p:cNvSpPr txBox="1"/>
          <p:nvPr/>
        </p:nvSpPr>
        <p:spPr>
          <a:xfrm>
            <a:off x="9216190" y="2705768"/>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Attractive offer</a:t>
            </a:r>
          </a:p>
          <a:p>
            <a:pPr marL="285750" indent="-285750">
              <a:buFont typeface="Arial"/>
              <a:buChar char="•"/>
            </a:pPr>
            <a:r>
              <a:rPr lang="en-GB" sz="2000" dirty="0"/>
              <a:t>Theme songs / radio</a:t>
            </a:r>
          </a:p>
          <a:p>
            <a:pPr marL="285750" indent="-285750">
              <a:buFont typeface="Arial"/>
              <a:buChar char="•"/>
            </a:pPr>
            <a:r>
              <a:rPr lang="en-GB" sz="2000" dirty="0"/>
              <a:t>Email promos</a:t>
            </a:r>
          </a:p>
        </p:txBody>
      </p:sp>
      <p:sp>
        <p:nvSpPr>
          <p:cNvPr id="8" name="TextBox 7">
            <a:extLst>
              <a:ext uri="{FF2B5EF4-FFF2-40B4-BE49-F238E27FC236}">
                <a16:creationId xmlns:a16="http://schemas.microsoft.com/office/drawing/2014/main" id="{EAEE6D73-D62C-ABE0-33D5-CB27D8D34923}"/>
              </a:ext>
            </a:extLst>
          </p:cNvPr>
          <p:cNvSpPr txBox="1"/>
          <p:nvPr/>
        </p:nvSpPr>
        <p:spPr>
          <a:xfrm>
            <a:off x="5463699" y="4142243"/>
            <a:ext cx="76895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a:solidFill>
                  <a:schemeClr val="accent2">
                    <a:lumMod val="75000"/>
                  </a:schemeClr>
                </a:solidFill>
              </a:rPr>
              <a:t>Channels of communication that can improve communication:</a:t>
            </a:r>
          </a:p>
        </p:txBody>
      </p:sp>
      <p:sp>
        <p:nvSpPr>
          <p:cNvPr id="9" name="TextBox 8">
            <a:extLst>
              <a:ext uri="{FF2B5EF4-FFF2-40B4-BE49-F238E27FC236}">
                <a16:creationId xmlns:a16="http://schemas.microsoft.com/office/drawing/2014/main" id="{EAB5C028-FB62-FE3A-1677-571E603622A9}"/>
              </a:ext>
            </a:extLst>
          </p:cNvPr>
          <p:cNvSpPr txBox="1"/>
          <p:nvPr/>
        </p:nvSpPr>
        <p:spPr>
          <a:xfrm>
            <a:off x="7906446" y="4825656"/>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Body language  </a:t>
            </a:r>
          </a:p>
          <a:p>
            <a:pPr marL="285750" indent="-285750">
              <a:buFont typeface="Arial"/>
              <a:buChar char="•"/>
            </a:pPr>
            <a:r>
              <a:rPr lang="en-GB" sz="2000" dirty="0"/>
              <a:t>Listening skills</a:t>
            </a:r>
          </a:p>
          <a:p>
            <a:pPr marL="285750" indent="-285750">
              <a:buFont typeface="Arial"/>
              <a:buChar char="•"/>
            </a:pPr>
            <a:r>
              <a:rPr lang="en-GB" sz="2000" dirty="0"/>
              <a:t>Tone of voice</a:t>
            </a:r>
          </a:p>
        </p:txBody>
      </p:sp>
      <p:sp>
        <p:nvSpPr>
          <p:cNvPr id="7" name="TextBox 6">
            <a:extLst>
              <a:ext uri="{FF2B5EF4-FFF2-40B4-BE49-F238E27FC236}">
                <a16:creationId xmlns:a16="http://schemas.microsoft.com/office/drawing/2014/main" id="{783CFCD9-3BFF-A06C-D23E-D1BE6D08BD89}"/>
              </a:ext>
            </a:extLst>
          </p:cNvPr>
          <p:cNvSpPr txBox="1"/>
          <p:nvPr/>
        </p:nvSpPr>
        <p:spPr>
          <a:xfrm>
            <a:off x="8390626" y="6334665"/>
            <a:ext cx="3677728"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(PRESENTATION SLIDE, WEEK 8) ,</a:t>
            </a:r>
            <a:r>
              <a:rPr lang="en-GB" sz="1100" dirty="0">
                <a:ea typeface="+mn-lt"/>
                <a:cs typeface="+mn-lt"/>
              </a:rPr>
              <a:t>(Lloyd, Lloyd and Grim</a:t>
            </a:r>
            <a:r>
              <a:rPr lang="en-GB" sz="1400" dirty="0">
                <a:ea typeface="+mn-lt"/>
                <a:cs typeface="+mn-lt"/>
              </a:rPr>
              <a:t>es, 2008)</a:t>
            </a:r>
            <a:endParaRPr lang="en-GB" sz="1400" dirty="0"/>
          </a:p>
        </p:txBody>
      </p:sp>
    </p:spTree>
    <p:extLst>
      <p:ext uri="{BB962C8B-B14F-4D97-AF65-F5344CB8AC3E}">
        <p14:creationId xmlns:p14="http://schemas.microsoft.com/office/powerpoint/2010/main" val="374411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F8BAB9-8B11-DA4F-A148-951CAA68B556}"/>
              </a:ext>
            </a:extLst>
          </p:cNvPr>
          <p:cNvSpPr txBox="1"/>
          <p:nvPr/>
        </p:nvSpPr>
        <p:spPr>
          <a:xfrm>
            <a:off x="3039671" y="1253240"/>
            <a:ext cx="6108094" cy="4524315"/>
          </a:xfrm>
          <a:prstGeom prst="rect">
            <a:avLst/>
          </a:prstGeom>
          <a:noFill/>
        </p:spPr>
        <p:txBody>
          <a:bodyPr wrap="square" lIns="91440" tIns="45720" rIns="91440" bIns="45720" anchor="t">
            <a:spAutoFit/>
          </a:bodyPr>
          <a:lstStyle/>
          <a:p>
            <a:pPr algn="ctr"/>
            <a:r>
              <a:rPr lang="en-US" sz="1800" dirty="0">
                <a:solidFill>
                  <a:prstClr val="black"/>
                </a:solidFill>
                <a:latin typeface="TimesNewRomanPSMT"/>
              </a:rPr>
              <a:t>References</a:t>
            </a:r>
            <a:endParaRPr lang="en-GB" sz="1800" dirty="0">
              <a:solidFill>
                <a:prstClr val="black"/>
              </a:solidFill>
              <a:latin typeface="TimesNewRomanPSMT"/>
            </a:endParaRPr>
          </a:p>
          <a:p>
            <a:pPr algn="ctr"/>
            <a:r>
              <a:rPr lang="en-US" sz="1800" dirty="0" err="1">
                <a:latin typeface="TimesNewRomanPSMT"/>
              </a:rPr>
              <a:t>DiNardi</a:t>
            </a:r>
            <a:r>
              <a:rPr lang="en-US" sz="1800" dirty="0">
                <a:latin typeface="TimesNewRomanPSMT"/>
              </a:rPr>
              <a:t>, G., 2022. </a:t>
            </a:r>
            <a:r>
              <a:rPr lang="en-US" sz="1800" i="1" dirty="0">
                <a:latin typeface="TimesNewRomanPS-ItalicMT"/>
              </a:rPr>
              <a:t>What is Business Communication? Why Do You Need It?</a:t>
            </a:r>
            <a:r>
              <a:rPr lang="en-US" sz="1800" i="0" dirty="0">
                <a:latin typeface="TimesNewRomanPSMT"/>
              </a:rPr>
              <a:t>. [online] Nextiva Blog. Available at: &lt;https://www.nextiva.com/blog/what-is-business-communication.html&gt; [Accessed 23 March 2022].</a:t>
            </a:r>
            <a:endParaRPr lang="en-GB" sz="1800" i="0" dirty="0">
              <a:latin typeface="TimesNewRomanPSMT"/>
            </a:endParaRPr>
          </a:p>
          <a:p>
            <a:pPr algn="ctr"/>
            <a:endParaRPr lang="en-GB" sz="1800" dirty="0">
              <a:solidFill>
                <a:prstClr val="black"/>
              </a:solidFill>
              <a:latin typeface="TimesNewRomanPSMT"/>
            </a:endParaRPr>
          </a:p>
          <a:p>
            <a:pPr algn="ctr"/>
            <a:r>
              <a:rPr lang="en-GB" sz="1800" i="0" dirty="0">
                <a:latin typeface="TimesNewRomanPSMT"/>
              </a:rPr>
              <a:t>Martic</a:t>
            </a:r>
            <a:r>
              <a:rPr lang="en-US" sz="1800" i="0" dirty="0">
                <a:latin typeface="TimesNewRomanPSMT"/>
              </a:rPr>
              <a:t>, K., 2022. </a:t>
            </a:r>
            <a:r>
              <a:rPr lang="en-US" sz="1800" i="1" dirty="0">
                <a:latin typeface="TimesNewRomanPS-ItalicMT"/>
              </a:rPr>
              <a:t>11 Reasons Why Business Communication is Critical to Your Company's Success</a:t>
            </a:r>
            <a:r>
              <a:rPr lang="en-US" sz="1800" i="0" dirty="0">
                <a:latin typeface="TimesNewRomanPSMT"/>
              </a:rPr>
              <a:t>. [online] Blog.smarp.com. Available at: &lt;https://blog.smarp.com/11-reasons-why-business-communication-is-crucial-for-companys-success&gt; [Accessed 22 March 2022].</a:t>
            </a:r>
          </a:p>
          <a:p>
            <a:pPr algn="ctr"/>
            <a:endParaRPr lang="en-US" dirty="0">
              <a:latin typeface="TimesNewRomanPSMT"/>
            </a:endParaRPr>
          </a:p>
          <a:p>
            <a:pPr algn="ctr"/>
            <a:r>
              <a:rPr lang="en-US" dirty="0">
                <a:ea typeface="+mn-lt"/>
                <a:cs typeface="+mn-lt"/>
              </a:rPr>
              <a:t>Lloyd, V., Lloyd, V. and Grimes, S., 2008. </a:t>
            </a:r>
            <a:r>
              <a:rPr lang="en-US" i="1" dirty="0">
                <a:ea typeface="+mn-lt"/>
                <a:cs typeface="+mn-lt"/>
              </a:rPr>
              <a:t>Communication – we’re loving it !</a:t>
            </a:r>
            <a:r>
              <a:rPr lang="en-US" dirty="0">
                <a:ea typeface="+mn-lt"/>
                <a:cs typeface="+mn-lt"/>
              </a:rPr>
              <a:t>. [online] </a:t>
            </a:r>
            <a:r>
              <a:rPr lang="en-US" dirty="0" err="1">
                <a:ea typeface="+mn-lt"/>
                <a:cs typeface="+mn-lt"/>
              </a:rPr>
              <a:t>theHRDIRECTOR</a:t>
            </a:r>
            <a:r>
              <a:rPr lang="en-US" dirty="0">
                <a:ea typeface="+mn-lt"/>
                <a:cs typeface="+mn-lt"/>
              </a:rPr>
              <a:t>. Available at: &lt;https://www.thehrdirector.com/features/branding/mcdonalds_communication/&gt; [Accessed 26 March 2022].</a:t>
            </a:r>
            <a:endParaRPr lang="en-US" dirty="0"/>
          </a:p>
        </p:txBody>
      </p:sp>
      <p:sp>
        <p:nvSpPr>
          <p:cNvPr id="6" name="TextBox 5">
            <a:extLst>
              <a:ext uri="{FF2B5EF4-FFF2-40B4-BE49-F238E27FC236}">
                <a16:creationId xmlns:a16="http://schemas.microsoft.com/office/drawing/2014/main" id="{B821C6DF-00CA-9E44-80CE-57E7052D284A}"/>
              </a:ext>
            </a:extLst>
          </p:cNvPr>
          <p:cNvSpPr txBox="1"/>
          <p:nvPr/>
        </p:nvSpPr>
        <p:spPr>
          <a:xfrm>
            <a:off x="2139648" y="0"/>
            <a:ext cx="1828800" cy="369332"/>
          </a:xfrm>
          <a:prstGeom prst="rect">
            <a:avLst/>
          </a:prstGeom>
          <a:noFill/>
        </p:spPr>
        <p:txBody>
          <a:bodyPr wrap="square" rtlCol="0">
            <a:spAutoFit/>
          </a:bodyPr>
          <a:lstStyle/>
          <a:p>
            <a:pPr algn="l"/>
            <a:r>
              <a:rPr lang="en-GB" dirty="0"/>
              <a:t>Ousmane Sow</a:t>
            </a:r>
            <a:endParaRPr lang="en-US" dirty="0"/>
          </a:p>
        </p:txBody>
      </p:sp>
    </p:spTree>
    <p:extLst>
      <p:ext uri="{BB962C8B-B14F-4D97-AF65-F5344CB8AC3E}">
        <p14:creationId xmlns:p14="http://schemas.microsoft.com/office/powerpoint/2010/main" val="1924815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4CC2508-6E62-C45F-1B72-24AAA2C917B2}"/>
              </a:ext>
            </a:extLst>
          </p:cNvPr>
          <p:cNvGraphicFramePr>
            <a:graphicFrameLocks noGrp="1"/>
          </p:cNvGraphicFramePr>
          <p:nvPr>
            <p:ph idx="1"/>
            <p:extLst>
              <p:ext uri="{D42A27DB-BD31-4B8C-83A1-F6EECF244321}">
                <p14:modId xmlns:p14="http://schemas.microsoft.com/office/powerpoint/2010/main" val="3074613437"/>
              </p:ext>
            </p:extLst>
          </p:nvPr>
        </p:nvGraphicFramePr>
        <p:xfrm>
          <a:off x="1250830" y="1178943"/>
          <a:ext cx="10018711" cy="5229043"/>
        </p:xfrm>
        <a:graphic>
          <a:graphicData uri="http://schemas.openxmlformats.org/drawingml/2006/table">
            <a:tbl>
              <a:tblPr firstRow="1" bandRow="1">
                <a:tableStyleId>{5C22544A-7EE6-4342-B048-85BDC9FD1C3A}</a:tableStyleId>
              </a:tblPr>
              <a:tblGrid>
                <a:gridCol w="3612274">
                  <a:extLst>
                    <a:ext uri="{9D8B030D-6E8A-4147-A177-3AD203B41FA5}">
                      <a16:colId xmlns:a16="http://schemas.microsoft.com/office/drawing/2014/main" val="218659656"/>
                    </a:ext>
                  </a:extLst>
                </a:gridCol>
                <a:gridCol w="6406437">
                  <a:extLst>
                    <a:ext uri="{9D8B030D-6E8A-4147-A177-3AD203B41FA5}">
                      <a16:colId xmlns:a16="http://schemas.microsoft.com/office/drawing/2014/main" val="3425012783"/>
                    </a:ext>
                  </a:extLst>
                </a:gridCol>
              </a:tblGrid>
              <a:tr h="816428">
                <a:tc>
                  <a:txBody>
                    <a:bodyPr/>
                    <a:lstStyle/>
                    <a:p>
                      <a:pPr marL="0" algn="ctr" rtl="0" fontAlgn="t" latinLnBrk="0">
                        <a:spcBef>
                          <a:spcPts val="0"/>
                        </a:spcBef>
                        <a:spcAft>
                          <a:spcPts val="0"/>
                        </a:spcAft>
                      </a:pPr>
                      <a:r>
                        <a:rPr lang="en-GB" sz="2400">
                          <a:effectLst/>
                        </a:rPr>
                        <a:t>Teamwork Evaluation </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 </a:t>
                      </a:r>
                      <a:endParaRPr lang="en-GB" sz="1800">
                        <a:effectLst/>
                        <a:latin typeface="Arial" panose="020B0604020202020204" pitchFamily="34" charset="0"/>
                      </a:endParaRPr>
                    </a:p>
                  </a:txBody>
                  <a:tcPr/>
                </a:tc>
                <a:extLst>
                  <a:ext uri="{0D108BD9-81ED-4DB2-BD59-A6C34878D82A}">
                    <a16:rowId xmlns:a16="http://schemas.microsoft.com/office/drawing/2014/main" val="3667983877"/>
                  </a:ext>
                </a:extLst>
              </a:tr>
              <a:tr h="882523">
                <a:tc>
                  <a:txBody>
                    <a:bodyPr/>
                    <a:lstStyle/>
                    <a:p>
                      <a:pPr marL="0" rtl="0" fontAlgn="t" latinLnBrk="0">
                        <a:spcBef>
                          <a:spcPts val="0"/>
                        </a:spcBef>
                        <a:spcAft>
                          <a:spcPts val="0"/>
                        </a:spcAft>
                      </a:pPr>
                      <a:r>
                        <a:rPr lang="en-GB" sz="1800">
                          <a:effectLst/>
                        </a:rPr>
                        <a:t>Who was in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Tyrell Graver</a:t>
                      </a:r>
                      <a:r>
                        <a:rPr lang="it-IT" sz="1800">
                          <a:effectLst/>
                          <a:latin typeface="Arial"/>
                        </a:rPr>
                        <a:t>,</a:t>
                      </a:r>
                      <a:r>
                        <a:rPr lang="en-GB" sz="1800">
                          <a:effectLst/>
                          <a:latin typeface="Arial"/>
                        </a:rPr>
                        <a:t> Yvonne Swain, Ousmane Sow</a:t>
                      </a:r>
                      <a:r>
                        <a:rPr lang="it-IT" sz="1800">
                          <a:effectLst/>
                          <a:latin typeface="Arial"/>
                        </a:rPr>
                        <a:t> (myself)</a:t>
                      </a:r>
                      <a:r>
                        <a:rPr lang="en-GB" sz="1800">
                          <a:effectLst/>
                          <a:latin typeface="Arial"/>
                        </a:rPr>
                        <a:t>, Tomas Mucho</a:t>
                      </a:r>
                    </a:p>
                  </a:txBody>
                  <a:tcPr/>
                </a:tc>
                <a:extLst>
                  <a:ext uri="{0D108BD9-81ED-4DB2-BD59-A6C34878D82A}">
                    <a16:rowId xmlns:a16="http://schemas.microsoft.com/office/drawing/2014/main" val="4052216006"/>
                  </a:ext>
                </a:extLst>
              </a:tr>
              <a:tr h="882523">
                <a:tc>
                  <a:txBody>
                    <a:bodyPr/>
                    <a:lstStyle/>
                    <a:p>
                      <a:pPr marL="0" marR="0" indent="0" rtl="0" fontAlgn="t" latinLnBrk="0">
                        <a:spcBef>
                          <a:spcPts val="0"/>
                        </a:spcBef>
                        <a:spcAft>
                          <a:spcPts val="0"/>
                        </a:spcAft>
                      </a:pPr>
                      <a:r>
                        <a:rPr lang="en-GB" sz="1800">
                          <a:effectLst/>
                        </a:rPr>
                        <a:t>What were the key strengths of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it-IT" sz="1800">
                          <a:effectLst/>
                          <a:latin typeface="Arial"/>
                        </a:rPr>
                        <a:t>The coordination between ourselves, we managed to split the job equally</a:t>
                      </a:r>
                      <a:r>
                        <a:rPr lang="en-GB" sz="1800">
                          <a:effectLst/>
                          <a:latin typeface="Arial"/>
                        </a:rPr>
                        <a:t>.</a:t>
                      </a:r>
                      <a:endParaRPr lang="en-GB" sz="1800">
                        <a:effectLst/>
                        <a:latin typeface="Arial" panose="020B0604020202020204" pitchFamily="34" charset="0"/>
                      </a:endParaRPr>
                    </a:p>
                  </a:txBody>
                  <a:tcPr/>
                </a:tc>
                <a:extLst>
                  <a:ext uri="{0D108BD9-81ED-4DB2-BD59-A6C34878D82A}">
                    <a16:rowId xmlns:a16="http://schemas.microsoft.com/office/drawing/2014/main" val="1575664580"/>
                  </a:ext>
                </a:extLst>
              </a:tr>
              <a:tr h="882523">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it-IT" sz="1800">
                          <a:effectLst/>
                          <a:latin typeface="Arial"/>
                        </a:rPr>
                        <a:t>Communication hasn’t been so easy due to the fact that we did trough emails or messages only</a:t>
                      </a:r>
                      <a:r>
                        <a:rPr lang="en-GB" sz="1800">
                          <a:effectLst/>
                          <a:latin typeface="Arial"/>
                        </a:rPr>
                        <a:t>.</a:t>
                      </a:r>
                      <a:endParaRPr lang="en-GB" sz="1800">
                        <a:effectLst/>
                        <a:latin typeface="Arial" panose="020B0604020202020204" pitchFamily="34" charset="0"/>
                      </a:endParaRPr>
                    </a:p>
                  </a:txBody>
                  <a:tcPr/>
                </a:tc>
                <a:extLst>
                  <a:ext uri="{0D108BD9-81ED-4DB2-BD59-A6C34878D82A}">
                    <a16:rowId xmlns:a16="http://schemas.microsoft.com/office/drawing/2014/main" val="2910081799"/>
                  </a:ext>
                </a:extLst>
              </a:tr>
              <a:tr h="882523">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We would work equally and have better communication.</a:t>
                      </a:r>
                      <a:endParaRPr lang="en-GB" sz="1800">
                        <a:effectLst/>
                        <a:latin typeface="Arial" panose="020B0604020202020204" pitchFamily="34" charset="0"/>
                      </a:endParaRPr>
                    </a:p>
                  </a:txBody>
                  <a:tcPr/>
                </a:tc>
                <a:extLst>
                  <a:ext uri="{0D108BD9-81ED-4DB2-BD59-A6C34878D82A}">
                    <a16:rowId xmlns:a16="http://schemas.microsoft.com/office/drawing/2014/main" val="1936182050"/>
                  </a:ext>
                </a:extLst>
              </a:tr>
              <a:tr h="882523">
                <a:tc>
                  <a:txBody>
                    <a:bodyPr/>
                    <a:lstStyle/>
                    <a:p>
                      <a:pPr marL="0" rtl="0" fontAlgn="t" latinLnBrk="0">
                        <a:spcBef>
                          <a:spcPts val="0"/>
                        </a:spcBef>
                        <a:spcAft>
                          <a:spcPts val="0"/>
                        </a:spcAft>
                      </a:pPr>
                      <a:r>
                        <a:rPr lang="en-GB" sz="1800">
                          <a:effectLst/>
                        </a:rPr>
                        <a:t>How would you rate your team working? Out of 10?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a:t>
                      </a:r>
                      <a:r>
                        <a:rPr lang="it-IT" sz="1800">
                          <a:effectLst/>
                        </a:rPr>
                        <a:t>7</a:t>
                      </a:r>
                      <a:r>
                        <a:rPr lang="en-GB" sz="1800">
                          <a:effectLst/>
                        </a:rPr>
                        <a:t>/10</a:t>
                      </a:r>
                      <a:endParaRPr lang="en-GB" sz="1800">
                        <a:effectLst/>
                        <a:latin typeface="Arial" panose="020B0604020202020204" pitchFamily="34" charset="0"/>
                      </a:endParaRPr>
                    </a:p>
                  </a:txBody>
                  <a:tcPr/>
                </a:tc>
                <a:extLst>
                  <a:ext uri="{0D108BD9-81ED-4DB2-BD59-A6C34878D82A}">
                    <a16:rowId xmlns:a16="http://schemas.microsoft.com/office/drawing/2014/main" val="3899209964"/>
                  </a:ext>
                </a:extLst>
              </a:tr>
            </a:tbl>
          </a:graphicData>
        </a:graphic>
      </p:graphicFrame>
    </p:spTree>
    <p:extLst>
      <p:ext uri="{BB962C8B-B14F-4D97-AF65-F5344CB8AC3E}">
        <p14:creationId xmlns:p14="http://schemas.microsoft.com/office/powerpoint/2010/main" val="1420096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09C2C9A-974E-CCBE-C887-0669929C3A4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cs typeface="Calibri Light"/>
              </a:rPr>
              <a:t>My evaluation</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6394A37C-C085-C764-63F5-072DD21EF868}"/>
              </a:ext>
            </a:extLst>
          </p:cNvPr>
          <p:cNvSpPr>
            <a:spLocks noGrp="1"/>
          </p:cNvSpPr>
          <p:nvPr>
            <p:ph idx="1"/>
          </p:nvPr>
        </p:nvSpPr>
        <p:spPr>
          <a:xfrm>
            <a:off x="5264159" y="1167064"/>
            <a:ext cx="6385918" cy="5105400"/>
          </a:xfrm>
        </p:spPr>
        <p:txBody>
          <a:bodyPr vert="horz" lIns="91440" tIns="45720" rIns="91440" bIns="45720" rtlCol="0">
            <a:normAutofit/>
          </a:bodyPr>
          <a:lstStyle/>
          <a:p>
            <a:pPr marL="0" indent="0">
              <a:buNone/>
            </a:pPr>
            <a:r>
              <a:rPr lang="it-IT" sz="2000"/>
              <a:t>I’ve been lucky enough to find myself in a group of people that are serious enough and that put the work in when required, as mentioned, our strenght has been coordination as we managed to split the job equally and finished on time. Out of all the members, only one didn’t participate but we still managed to solve the problem.</a:t>
            </a:r>
          </a:p>
          <a:p>
            <a:pPr marL="0" indent="0">
              <a:buNone/>
            </a:pPr>
            <a:r>
              <a:rPr lang="it-IT" sz="2000"/>
              <a:t>I can say that my group experience has been good so far.</a:t>
            </a:r>
          </a:p>
        </p:txBody>
      </p:sp>
    </p:spTree>
    <p:extLst>
      <p:ext uri="{BB962C8B-B14F-4D97-AF65-F5344CB8AC3E}">
        <p14:creationId xmlns:p14="http://schemas.microsoft.com/office/powerpoint/2010/main" val="2919380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FULL NAME: Ousmane Sow STUDENT ID NUMBER: 2109242 NAME OF UNIVERSITY: University of Wales Trinity Saint David MODULE NAME: Effective Team Working and Communication LECTURER’S NAME: Dale Clerk ASSIGNMENT TITLE: Group presentation</vt:lpstr>
      <vt:lpstr>PowerPoint Presentation</vt:lpstr>
      <vt:lpstr>What are the benefits of effective communication on the organisation’s business process? </vt:lpstr>
      <vt:lpstr>PowerPoint Presentation</vt:lpstr>
      <vt:lpstr>PowerPoint Presentation</vt:lpstr>
      <vt:lpstr>PowerPoint Presentation</vt:lpstr>
      <vt:lpstr>What are the channels of communication used by the organization and channels that can be used to improve communication?</vt:lpstr>
      <vt:lpstr>PowerPoint Presentation</vt:lpstr>
      <vt:lpstr>PowerPoint Presentation</vt:lpstr>
      <vt:lpstr>My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Ousmane Sow (2109242)</cp:lastModifiedBy>
  <cp:revision>99</cp:revision>
  <dcterms:created xsi:type="dcterms:W3CDTF">2022-03-25T14:07:43Z</dcterms:created>
  <dcterms:modified xsi:type="dcterms:W3CDTF">2022-03-27T11:37:45Z</dcterms:modified>
</cp:coreProperties>
</file>