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essica" initials="J" lastIdx="1" clrIdx="0">
    <p:extLst>
      <p:ext uri="{19B8F6BF-5375-455C-9EA6-DF929625EA0E}">
        <p15:presenceInfo xmlns:p15="http://schemas.microsoft.com/office/powerpoint/2012/main" userId="Jessica"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9933"/>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8015" autoAdjust="0"/>
    <p:restoredTop sz="75322" autoAdjust="0"/>
  </p:normalViewPr>
  <p:slideViewPr>
    <p:cSldViewPr snapToGrid="0">
      <p:cViewPr varScale="1">
        <p:scale>
          <a:sx n="54" d="100"/>
          <a:sy n="54" d="100"/>
        </p:scale>
        <p:origin x="1872" y="78"/>
      </p:cViewPr>
      <p:guideLst/>
    </p:cSldViewPr>
  </p:slideViewPr>
  <p:notesTextViewPr>
    <p:cViewPr>
      <p:scale>
        <a:sx n="1" d="1"/>
        <a:sy n="1" d="1"/>
      </p:scale>
      <p:origin x="0" y="-3714"/>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ACC5C2-3C1D-4E31-90D9-035F4F1EB60D}" type="datetimeFigureOut">
              <a:rPr lang="en-GB" smtClean="0"/>
              <a:t>12/01/2020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DBC5E1-D579-402B-8506-E929BE998F71}" type="slidenum">
              <a:rPr lang="en-GB" smtClean="0"/>
              <a:t>‹#›</a:t>
            </a:fld>
            <a:endParaRPr lang="en-GB"/>
          </a:p>
        </p:txBody>
      </p:sp>
    </p:spTree>
    <p:extLst>
      <p:ext uri="{BB962C8B-B14F-4D97-AF65-F5344CB8AC3E}">
        <p14:creationId xmlns:p14="http://schemas.microsoft.com/office/powerpoint/2010/main" val="30766605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Mindtools states </a:t>
            </a:r>
            <a:r>
              <a:rPr lang="en-GB" sz="1200" b="0" i="0" kern="1200" dirty="0">
                <a:solidFill>
                  <a:schemeClr val="tx1"/>
                </a:solidFill>
                <a:effectLst/>
                <a:latin typeface="+mn-lt"/>
                <a:ea typeface="+mn-ea"/>
                <a:cs typeface="+mn-cs"/>
              </a:rPr>
              <a:t>“Time management” refers to the way that you organize and plan how long you spend on specific activities. This</a:t>
            </a:r>
            <a:r>
              <a:rPr lang="en-GB" dirty="0"/>
              <a:t> is an essential skill to have, both in education and in employment. It is vital to manage time effectively so that more important tasks are addressed before less important tasks, ensuring that most of your hard work goes in to what matters most. An example would be during exam periods, as it is important not to over-prepare for your first exam and then have spent less time on the ones that follow. To avoid this, time must be organised well and spread out evenly on activities like these to increase effectiveness, efficiency and productivity. </a:t>
            </a:r>
          </a:p>
          <a:p>
            <a:endParaRPr lang="en-GB" dirty="0"/>
          </a:p>
          <a:p>
            <a:r>
              <a:rPr lang="en-GB" dirty="0"/>
              <a:t>Important tasks must be prioritised such as work and university, however, prioritising time for a home life is important too. Whilst it is highly beneficial to be a productive, timely person and get quality work done in a good amount of time, being happy is just as important. This is why managing time in a way that best suits you is key, as you can fit in all of your leisure activities, get adequate sleep and spend time with the people that make you happy whilst still achieving all of the goals you have set for yourself, whether that be in work life or home life.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Time management is related to academic progress because a lack of focus means not knowing how or where to start. Therefore, the starting point of an important task would get delayed, and work would end up being completed last-minute. Work that is last-minute is often rushed and not up to a very high standard, causing even more problems. Tasks can be identified and colour coded to make them easier to process. Highlighted lists and mind-maps are a great means of organising and displaying our information in a way that does not seem to daunting, for example, with education, as time management is a vital skill for academic success.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good method of focus during times like these is creating a time-plan, a revision list or to-do list is also a great idea to keep your life on track, particularly when you can cross off the tasks after they have been completed so you can visually see that you are making steady progress. Within this time plan, we can ensure to use small pockets of time in an average day to sort out minor tasks. For example, a task that won’t take very long such as putting clothes away or washing dishes can be carried out whilst lunch is cooking or whilst the bath is running. In this way, we are still staying on top of our work whilst going about regular everyday life, rather than dedicating specific time to these activities which can make them seem like more of a chore. One thing we must be sure of though is to be aware and realistic of how long it takes to complete specific tasks. You may think you’ll only need an hour to complete your homework, but maybe dedicating two hours to this in your time-plan will be easier so you won’t feel guilty if time runs over, you will never be behind your plan, and you will also feel like you have accomplished more if you begin your next task earlier than you planned to. Also, an early finish means more time can be spent doing the things that we enjoy. Additionally, we must always be aware of our own strengths and weaknesses to be most productive. For example, if you are not very interested in a specific topic, you should allocate more time towards it, as it is likely you will not work as quickly as you would on something that you enjoy. It also feels really good when this type of work is finally complete!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When managing our time, it is important to step back and analyse how we spend our time and what this is wasted on. A major time-waster for our generation in particular is social media or social life in general. A student may avoid test revision to spend time with friends and end up needing to resit the test. However, if they managed their time effectively, they would be sure to get their work done and see their friends afterwards, causing no issue. To solve problems like these when trying to focus on something like Uni work, it is important to think of the most beneficial environment to study in. Again, it is worth analysing yourself to find out what situation helps you focus best and be most productive. In some cases, this may simply be turn off our mobile phones to limit distractions. Although this is different for everybody, most people find it much easier to focus in a quiet room, with no television, friends or family causing a distraction to important tasks. For somebody who wants to watch television or be with friends and family, it would be worth creating a time-plan, perhaps where they could study between a certain time of day and do these more rewarding and enjoyable tasks at a different time of day. This would also serve as a reward, because whilst they are getting their work done, they are working towards a goal and have something to look forward to when it is all over. </a:t>
            </a:r>
          </a:p>
          <a:p>
            <a:endParaRPr lang="en-GB" dirty="0"/>
          </a:p>
          <a:p>
            <a:r>
              <a:rPr lang="en-GB" dirty="0"/>
              <a:t>The key to effective time management and the production of great work is motivation. If you lack motivation, you’re unlikely to want to do certain tasks. Therefore, it is important to surround yourself in things that make you feel more motivated to achieve. The Principal Relocation Company states that key to motivation is challenge, opportunity and determination. If we are presented with a task that seems difficult but somewhat achievable, all it can take is a little encouragement from supportive peers and a mindset that tells us we can do it, and this can be achieved within a specific timeframe without fail. The enemy of motivation, however, is procrastination. As previously stated, work must not be left until the last minute. Whilst the idea of completing a 5000 word assignment can be daunting, breaking work down in to smaller chunks and spreading it out between a few days can be a much more appropriate approach. This means that you are not spending hours as a time on the task but still making good progress and producing work to a quality standard. Last minute stress results in the production of much poorer work! </a:t>
            </a:r>
          </a:p>
          <a:p>
            <a:endParaRPr lang="en-GB" dirty="0"/>
          </a:p>
          <a:p>
            <a:r>
              <a:rPr lang="en-GB" dirty="0"/>
              <a:t>Therefore, whilst time management is a highly important skill to have and is not only desired in a student but also in an employee, it is equally important to schedule time for yourself, ensuring that you are not over-worked or stressed. </a:t>
            </a:r>
          </a:p>
        </p:txBody>
      </p:sp>
      <p:sp>
        <p:nvSpPr>
          <p:cNvPr id="4" name="Slide Number Placeholder 3"/>
          <p:cNvSpPr>
            <a:spLocks noGrp="1"/>
          </p:cNvSpPr>
          <p:nvPr>
            <p:ph type="sldNum" sz="quarter" idx="5"/>
          </p:nvPr>
        </p:nvSpPr>
        <p:spPr/>
        <p:txBody>
          <a:bodyPr/>
          <a:lstStyle/>
          <a:p>
            <a:fld id="{ECDBC5E1-D579-402B-8506-E929BE998F71}" type="slidenum">
              <a:rPr lang="en-GB" smtClean="0"/>
              <a:t>1</a:t>
            </a:fld>
            <a:endParaRPr lang="en-GB"/>
          </a:p>
        </p:txBody>
      </p:sp>
    </p:spTree>
    <p:extLst>
      <p:ext uri="{BB962C8B-B14F-4D97-AF65-F5344CB8AC3E}">
        <p14:creationId xmlns:p14="http://schemas.microsoft.com/office/powerpoint/2010/main" val="5582997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31CBC-200B-423B-BCA0-046A83557AA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388BC06-B809-4142-BF11-57627BA45C3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3638891-5AFD-41CD-BC42-823EC9EB648A}"/>
              </a:ext>
            </a:extLst>
          </p:cNvPr>
          <p:cNvSpPr>
            <a:spLocks noGrp="1"/>
          </p:cNvSpPr>
          <p:nvPr>
            <p:ph type="dt" sz="half" idx="10"/>
          </p:nvPr>
        </p:nvSpPr>
        <p:spPr/>
        <p:txBody>
          <a:bodyPr/>
          <a:lstStyle/>
          <a:p>
            <a:fld id="{20CA5537-C744-4B1F-AD67-D04E68B941F6}" type="datetimeFigureOut">
              <a:rPr lang="en-GB" smtClean="0"/>
              <a:t>12/01/2020</a:t>
            </a:fld>
            <a:endParaRPr lang="en-GB"/>
          </a:p>
        </p:txBody>
      </p:sp>
      <p:sp>
        <p:nvSpPr>
          <p:cNvPr id="5" name="Footer Placeholder 4">
            <a:extLst>
              <a:ext uri="{FF2B5EF4-FFF2-40B4-BE49-F238E27FC236}">
                <a16:creationId xmlns:a16="http://schemas.microsoft.com/office/drawing/2014/main" id="{F5E3A6D1-137F-4872-9805-B0281D5568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3E3B85-A055-41DF-AD9A-C15826AE8CF7}"/>
              </a:ext>
            </a:extLst>
          </p:cNvPr>
          <p:cNvSpPr>
            <a:spLocks noGrp="1"/>
          </p:cNvSpPr>
          <p:nvPr>
            <p:ph type="sldNum" sz="quarter" idx="12"/>
          </p:nvPr>
        </p:nvSpPr>
        <p:spPr/>
        <p:txBody>
          <a:bodyPr/>
          <a:lstStyle/>
          <a:p>
            <a:fld id="{80B2076D-13CB-4845-953F-84321996617E}" type="slidenum">
              <a:rPr lang="en-GB" smtClean="0"/>
              <a:t>‹#›</a:t>
            </a:fld>
            <a:endParaRPr lang="en-GB"/>
          </a:p>
        </p:txBody>
      </p:sp>
    </p:spTree>
    <p:extLst>
      <p:ext uri="{BB962C8B-B14F-4D97-AF65-F5344CB8AC3E}">
        <p14:creationId xmlns:p14="http://schemas.microsoft.com/office/powerpoint/2010/main" val="33965897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C0476-580F-4E8C-ACC7-F734273BAE8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E578118-260B-4020-B353-61B0DC7B91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219E8A-816A-48A7-A73C-171678738679}"/>
              </a:ext>
            </a:extLst>
          </p:cNvPr>
          <p:cNvSpPr>
            <a:spLocks noGrp="1"/>
          </p:cNvSpPr>
          <p:nvPr>
            <p:ph type="dt" sz="half" idx="10"/>
          </p:nvPr>
        </p:nvSpPr>
        <p:spPr/>
        <p:txBody>
          <a:bodyPr/>
          <a:lstStyle/>
          <a:p>
            <a:fld id="{20CA5537-C744-4B1F-AD67-D04E68B941F6}" type="datetimeFigureOut">
              <a:rPr lang="en-GB" smtClean="0"/>
              <a:t>12/01/2020</a:t>
            </a:fld>
            <a:endParaRPr lang="en-GB"/>
          </a:p>
        </p:txBody>
      </p:sp>
      <p:sp>
        <p:nvSpPr>
          <p:cNvPr id="5" name="Footer Placeholder 4">
            <a:extLst>
              <a:ext uri="{FF2B5EF4-FFF2-40B4-BE49-F238E27FC236}">
                <a16:creationId xmlns:a16="http://schemas.microsoft.com/office/drawing/2014/main" id="{B9358238-2D23-4C94-AAF2-34AA4997A2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516240-2A4A-4BFB-B328-3E487FD2018B}"/>
              </a:ext>
            </a:extLst>
          </p:cNvPr>
          <p:cNvSpPr>
            <a:spLocks noGrp="1"/>
          </p:cNvSpPr>
          <p:nvPr>
            <p:ph type="sldNum" sz="quarter" idx="12"/>
          </p:nvPr>
        </p:nvSpPr>
        <p:spPr/>
        <p:txBody>
          <a:bodyPr/>
          <a:lstStyle/>
          <a:p>
            <a:fld id="{80B2076D-13CB-4845-953F-84321996617E}" type="slidenum">
              <a:rPr lang="en-GB" smtClean="0"/>
              <a:t>‹#›</a:t>
            </a:fld>
            <a:endParaRPr lang="en-GB"/>
          </a:p>
        </p:txBody>
      </p:sp>
    </p:spTree>
    <p:extLst>
      <p:ext uri="{BB962C8B-B14F-4D97-AF65-F5344CB8AC3E}">
        <p14:creationId xmlns:p14="http://schemas.microsoft.com/office/powerpoint/2010/main" val="26431266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AA3BA-06A8-42A5-9581-E10BDB3F12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B79AC28-33D2-46B7-A6CA-9E03DB73808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E8DE66F-03B8-4544-ADFB-8C650AE7C7DF}"/>
              </a:ext>
            </a:extLst>
          </p:cNvPr>
          <p:cNvSpPr>
            <a:spLocks noGrp="1"/>
          </p:cNvSpPr>
          <p:nvPr>
            <p:ph type="dt" sz="half" idx="10"/>
          </p:nvPr>
        </p:nvSpPr>
        <p:spPr/>
        <p:txBody>
          <a:bodyPr/>
          <a:lstStyle/>
          <a:p>
            <a:fld id="{20CA5537-C744-4B1F-AD67-D04E68B941F6}" type="datetimeFigureOut">
              <a:rPr lang="en-GB" smtClean="0"/>
              <a:t>12/01/2020</a:t>
            </a:fld>
            <a:endParaRPr lang="en-GB"/>
          </a:p>
        </p:txBody>
      </p:sp>
      <p:sp>
        <p:nvSpPr>
          <p:cNvPr id="5" name="Footer Placeholder 4">
            <a:extLst>
              <a:ext uri="{FF2B5EF4-FFF2-40B4-BE49-F238E27FC236}">
                <a16:creationId xmlns:a16="http://schemas.microsoft.com/office/drawing/2014/main" id="{A3711883-48B8-4139-A05C-E3583267C8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3EC81C-5021-4E16-B6C1-4B526DE2EC97}"/>
              </a:ext>
            </a:extLst>
          </p:cNvPr>
          <p:cNvSpPr>
            <a:spLocks noGrp="1"/>
          </p:cNvSpPr>
          <p:nvPr>
            <p:ph type="sldNum" sz="quarter" idx="12"/>
          </p:nvPr>
        </p:nvSpPr>
        <p:spPr/>
        <p:txBody>
          <a:bodyPr/>
          <a:lstStyle/>
          <a:p>
            <a:fld id="{80B2076D-13CB-4845-953F-84321996617E}" type="slidenum">
              <a:rPr lang="en-GB" smtClean="0"/>
              <a:t>‹#›</a:t>
            </a:fld>
            <a:endParaRPr lang="en-GB"/>
          </a:p>
        </p:txBody>
      </p:sp>
    </p:spTree>
    <p:extLst>
      <p:ext uri="{BB962C8B-B14F-4D97-AF65-F5344CB8AC3E}">
        <p14:creationId xmlns:p14="http://schemas.microsoft.com/office/powerpoint/2010/main" val="10335664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8E4FD-B94E-4DEC-AA00-6B0809CD07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FA2048B-D2CB-42E0-B27F-DE932C8115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6012906-4D82-41D3-A519-0193D669391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2C79D3A-9BC9-4E27-8744-C55F501C0889}"/>
              </a:ext>
            </a:extLst>
          </p:cNvPr>
          <p:cNvSpPr>
            <a:spLocks noGrp="1"/>
          </p:cNvSpPr>
          <p:nvPr>
            <p:ph type="dt" sz="half" idx="10"/>
          </p:nvPr>
        </p:nvSpPr>
        <p:spPr/>
        <p:txBody>
          <a:bodyPr/>
          <a:lstStyle/>
          <a:p>
            <a:fld id="{20CA5537-C744-4B1F-AD67-D04E68B941F6}" type="datetimeFigureOut">
              <a:rPr lang="en-GB" smtClean="0"/>
              <a:t>12/01/2020</a:t>
            </a:fld>
            <a:endParaRPr lang="en-GB"/>
          </a:p>
        </p:txBody>
      </p:sp>
      <p:sp>
        <p:nvSpPr>
          <p:cNvPr id="6" name="Footer Placeholder 5">
            <a:extLst>
              <a:ext uri="{FF2B5EF4-FFF2-40B4-BE49-F238E27FC236}">
                <a16:creationId xmlns:a16="http://schemas.microsoft.com/office/drawing/2014/main" id="{226418D8-65EE-4C88-8011-C4EB725190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763515-5864-4458-B27D-A95F16E18AC7}"/>
              </a:ext>
            </a:extLst>
          </p:cNvPr>
          <p:cNvSpPr>
            <a:spLocks noGrp="1"/>
          </p:cNvSpPr>
          <p:nvPr>
            <p:ph type="sldNum" sz="quarter" idx="12"/>
          </p:nvPr>
        </p:nvSpPr>
        <p:spPr/>
        <p:txBody>
          <a:bodyPr/>
          <a:lstStyle/>
          <a:p>
            <a:fld id="{80B2076D-13CB-4845-953F-84321996617E}" type="slidenum">
              <a:rPr lang="en-GB" smtClean="0"/>
              <a:t>‹#›</a:t>
            </a:fld>
            <a:endParaRPr lang="en-GB"/>
          </a:p>
        </p:txBody>
      </p:sp>
    </p:spTree>
    <p:extLst>
      <p:ext uri="{BB962C8B-B14F-4D97-AF65-F5344CB8AC3E}">
        <p14:creationId xmlns:p14="http://schemas.microsoft.com/office/powerpoint/2010/main" val="38383575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D4101-FBED-42DA-8198-53EF66BF109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FA5361-8F2C-48F9-AB6C-F655B07113A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59344D-BE4A-46EC-8024-A2957692E35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C70C895-6FD3-457C-A265-B9D87014535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55A4CC-9099-4C5E-9C62-E883681348D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997420A-5C32-443F-AB7F-AC5F3305E829}"/>
              </a:ext>
            </a:extLst>
          </p:cNvPr>
          <p:cNvSpPr>
            <a:spLocks noGrp="1"/>
          </p:cNvSpPr>
          <p:nvPr>
            <p:ph type="dt" sz="half" idx="10"/>
          </p:nvPr>
        </p:nvSpPr>
        <p:spPr/>
        <p:txBody>
          <a:bodyPr/>
          <a:lstStyle/>
          <a:p>
            <a:fld id="{20CA5537-C744-4B1F-AD67-D04E68B941F6}" type="datetimeFigureOut">
              <a:rPr lang="en-GB" smtClean="0"/>
              <a:t>12/01/2020</a:t>
            </a:fld>
            <a:endParaRPr lang="en-GB"/>
          </a:p>
        </p:txBody>
      </p:sp>
      <p:sp>
        <p:nvSpPr>
          <p:cNvPr id="8" name="Footer Placeholder 7">
            <a:extLst>
              <a:ext uri="{FF2B5EF4-FFF2-40B4-BE49-F238E27FC236}">
                <a16:creationId xmlns:a16="http://schemas.microsoft.com/office/drawing/2014/main" id="{038F2144-208E-4DFE-8484-A8D32492FAC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C046143-4D62-4614-B9A9-4563F8A91D9A}"/>
              </a:ext>
            </a:extLst>
          </p:cNvPr>
          <p:cNvSpPr>
            <a:spLocks noGrp="1"/>
          </p:cNvSpPr>
          <p:nvPr>
            <p:ph type="sldNum" sz="quarter" idx="12"/>
          </p:nvPr>
        </p:nvSpPr>
        <p:spPr/>
        <p:txBody>
          <a:bodyPr/>
          <a:lstStyle/>
          <a:p>
            <a:fld id="{80B2076D-13CB-4845-953F-84321996617E}" type="slidenum">
              <a:rPr lang="en-GB" smtClean="0"/>
              <a:t>‹#›</a:t>
            </a:fld>
            <a:endParaRPr lang="en-GB"/>
          </a:p>
        </p:txBody>
      </p:sp>
    </p:spTree>
    <p:extLst>
      <p:ext uri="{BB962C8B-B14F-4D97-AF65-F5344CB8AC3E}">
        <p14:creationId xmlns:p14="http://schemas.microsoft.com/office/powerpoint/2010/main" val="3893150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91080-251B-4021-935B-2F0D26478CA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D1CB5F1-8A41-4DB6-B718-3DD6D147DFA0}"/>
              </a:ext>
            </a:extLst>
          </p:cNvPr>
          <p:cNvSpPr>
            <a:spLocks noGrp="1"/>
          </p:cNvSpPr>
          <p:nvPr>
            <p:ph type="dt" sz="half" idx="10"/>
          </p:nvPr>
        </p:nvSpPr>
        <p:spPr/>
        <p:txBody>
          <a:bodyPr/>
          <a:lstStyle/>
          <a:p>
            <a:fld id="{20CA5537-C744-4B1F-AD67-D04E68B941F6}" type="datetimeFigureOut">
              <a:rPr lang="en-GB" smtClean="0"/>
              <a:t>12/01/2020</a:t>
            </a:fld>
            <a:endParaRPr lang="en-GB"/>
          </a:p>
        </p:txBody>
      </p:sp>
      <p:sp>
        <p:nvSpPr>
          <p:cNvPr id="4" name="Footer Placeholder 3">
            <a:extLst>
              <a:ext uri="{FF2B5EF4-FFF2-40B4-BE49-F238E27FC236}">
                <a16:creationId xmlns:a16="http://schemas.microsoft.com/office/drawing/2014/main" id="{25C7DE97-CCD9-4C18-9C51-34A9F683435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EBBD158-D8E9-40B8-89F6-6CEDB90BC945}"/>
              </a:ext>
            </a:extLst>
          </p:cNvPr>
          <p:cNvSpPr>
            <a:spLocks noGrp="1"/>
          </p:cNvSpPr>
          <p:nvPr>
            <p:ph type="sldNum" sz="quarter" idx="12"/>
          </p:nvPr>
        </p:nvSpPr>
        <p:spPr/>
        <p:txBody>
          <a:bodyPr/>
          <a:lstStyle/>
          <a:p>
            <a:fld id="{80B2076D-13CB-4845-953F-84321996617E}" type="slidenum">
              <a:rPr lang="en-GB" smtClean="0"/>
              <a:t>‹#›</a:t>
            </a:fld>
            <a:endParaRPr lang="en-GB"/>
          </a:p>
        </p:txBody>
      </p:sp>
    </p:spTree>
    <p:extLst>
      <p:ext uri="{BB962C8B-B14F-4D97-AF65-F5344CB8AC3E}">
        <p14:creationId xmlns:p14="http://schemas.microsoft.com/office/powerpoint/2010/main" val="35203665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294A413-BAA0-4A68-94E7-70C747E4FAEE}"/>
              </a:ext>
            </a:extLst>
          </p:cNvPr>
          <p:cNvSpPr>
            <a:spLocks noGrp="1"/>
          </p:cNvSpPr>
          <p:nvPr>
            <p:ph type="dt" sz="half" idx="10"/>
          </p:nvPr>
        </p:nvSpPr>
        <p:spPr/>
        <p:txBody>
          <a:bodyPr/>
          <a:lstStyle/>
          <a:p>
            <a:fld id="{20CA5537-C744-4B1F-AD67-D04E68B941F6}" type="datetimeFigureOut">
              <a:rPr lang="en-GB" smtClean="0"/>
              <a:t>12/01/2020</a:t>
            </a:fld>
            <a:endParaRPr lang="en-GB"/>
          </a:p>
        </p:txBody>
      </p:sp>
      <p:sp>
        <p:nvSpPr>
          <p:cNvPr id="3" name="Footer Placeholder 2">
            <a:extLst>
              <a:ext uri="{FF2B5EF4-FFF2-40B4-BE49-F238E27FC236}">
                <a16:creationId xmlns:a16="http://schemas.microsoft.com/office/drawing/2014/main" id="{179B7518-8E22-4FE4-A324-B3B881B4D1A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DB7F09E-15E8-4808-9D14-FB3B95D8F77C}"/>
              </a:ext>
            </a:extLst>
          </p:cNvPr>
          <p:cNvSpPr>
            <a:spLocks noGrp="1"/>
          </p:cNvSpPr>
          <p:nvPr>
            <p:ph type="sldNum" sz="quarter" idx="12"/>
          </p:nvPr>
        </p:nvSpPr>
        <p:spPr/>
        <p:txBody>
          <a:bodyPr/>
          <a:lstStyle/>
          <a:p>
            <a:fld id="{80B2076D-13CB-4845-953F-84321996617E}" type="slidenum">
              <a:rPr lang="en-GB" smtClean="0"/>
              <a:t>‹#›</a:t>
            </a:fld>
            <a:endParaRPr lang="en-GB"/>
          </a:p>
        </p:txBody>
      </p:sp>
    </p:spTree>
    <p:extLst>
      <p:ext uri="{BB962C8B-B14F-4D97-AF65-F5344CB8AC3E}">
        <p14:creationId xmlns:p14="http://schemas.microsoft.com/office/powerpoint/2010/main" val="18966742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BFD3F-F7CE-4B45-8AC6-5184392FE2F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4FCE4F-794A-41FA-9250-5D2803091DB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01DD5F0-E50D-4933-A7EB-70D01692B8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65368D-4897-41B5-A3DA-CA43FCCEDA7A}"/>
              </a:ext>
            </a:extLst>
          </p:cNvPr>
          <p:cNvSpPr>
            <a:spLocks noGrp="1"/>
          </p:cNvSpPr>
          <p:nvPr>
            <p:ph type="dt" sz="half" idx="10"/>
          </p:nvPr>
        </p:nvSpPr>
        <p:spPr/>
        <p:txBody>
          <a:bodyPr/>
          <a:lstStyle/>
          <a:p>
            <a:fld id="{20CA5537-C744-4B1F-AD67-D04E68B941F6}" type="datetimeFigureOut">
              <a:rPr lang="en-GB" smtClean="0"/>
              <a:t>12/01/2020</a:t>
            </a:fld>
            <a:endParaRPr lang="en-GB"/>
          </a:p>
        </p:txBody>
      </p:sp>
      <p:sp>
        <p:nvSpPr>
          <p:cNvPr id="6" name="Footer Placeholder 5">
            <a:extLst>
              <a:ext uri="{FF2B5EF4-FFF2-40B4-BE49-F238E27FC236}">
                <a16:creationId xmlns:a16="http://schemas.microsoft.com/office/drawing/2014/main" id="{A98BE662-B0FE-42F4-AA2D-4444DBD1F5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6A4582-0CBD-46DC-96D0-4DFC175C6CA4}"/>
              </a:ext>
            </a:extLst>
          </p:cNvPr>
          <p:cNvSpPr>
            <a:spLocks noGrp="1"/>
          </p:cNvSpPr>
          <p:nvPr>
            <p:ph type="sldNum" sz="quarter" idx="12"/>
          </p:nvPr>
        </p:nvSpPr>
        <p:spPr/>
        <p:txBody>
          <a:bodyPr/>
          <a:lstStyle/>
          <a:p>
            <a:fld id="{80B2076D-13CB-4845-953F-84321996617E}" type="slidenum">
              <a:rPr lang="en-GB" smtClean="0"/>
              <a:t>‹#›</a:t>
            </a:fld>
            <a:endParaRPr lang="en-GB"/>
          </a:p>
        </p:txBody>
      </p:sp>
    </p:spTree>
    <p:extLst>
      <p:ext uri="{BB962C8B-B14F-4D97-AF65-F5344CB8AC3E}">
        <p14:creationId xmlns:p14="http://schemas.microsoft.com/office/powerpoint/2010/main" val="27615458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AAC5A-D3DF-4D21-B1A8-DCED7705C87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56E8B61-51C5-4498-8342-5EF88A5FEEF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25BC9BA-0864-4409-9EED-3299400B31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1A6109-0844-480A-A57F-F82506AD51AD}"/>
              </a:ext>
            </a:extLst>
          </p:cNvPr>
          <p:cNvSpPr>
            <a:spLocks noGrp="1"/>
          </p:cNvSpPr>
          <p:nvPr>
            <p:ph type="dt" sz="half" idx="10"/>
          </p:nvPr>
        </p:nvSpPr>
        <p:spPr/>
        <p:txBody>
          <a:bodyPr/>
          <a:lstStyle/>
          <a:p>
            <a:fld id="{20CA5537-C744-4B1F-AD67-D04E68B941F6}" type="datetimeFigureOut">
              <a:rPr lang="en-GB" smtClean="0"/>
              <a:t>12/01/2020</a:t>
            </a:fld>
            <a:endParaRPr lang="en-GB"/>
          </a:p>
        </p:txBody>
      </p:sp>
      <p:sp>
        <p:nvSpPr>
          <p:cNvPr id="6" name="Footer Placeholder 5">
            <a:extLst>
              <a:ext uri="{FF2B5EF4-FFF2-40B4-BE49-F238E27FC236}">
                <a16:creationId xmlns:a16="http://schemas.microsoft.com/office/drawing/2014/main" id="{CADE56BF-E243-4B78-9214-FC25B66B70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D143C1-8563-4276-A023-FFF9E9DB3E43}"/>
              </a:ext>
            </a:extLst>
          </p:cNvPr>
          <p:cNvSpPr>
            <a:spLocks noGrp="1"/>
          </p:cNvSpPr>
          <p:nvPr>
            <p:ph type="sldNum" sz="quarter" idx="12"/>
          </p:nvPr>
        </p:nvSpPr>
        <p:spPr/>
        <p:txBody>
          <a:bodyPr/>
          <a:lstStyle/>
          <a:p>
            <a:fld id="{80B2076D-13CB-4845-953F-84321996617E}" type="slidenum">
              <a:rPr lang="en-GB" smtClean="0"/>
              <a:t>‹#›</a:t>
            </a:fld>
            <a:endParaRPr lang="en-GB"/>
          </a:p>
        </p:txBody>
      </p:sp>
    </p:spTree>
    <p:extLst>
      <p:ext uri="{BB962C8B-B14F-4D97-AF65-F5344CB8AC3E}">
        <p14:creationId xmlns:p14="http://schemas.microsoft.com/office/powerpoint/2010/main" val="6122538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A46F4-756C-403B-BC34-76085C65771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E7B649D-05CC-4740-9904-81E650CAA08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A3AFA5-9950-4C45-AEFA-2BE57571EC1E}"/>
              </a:ext>
            </a:extLst>
          </p:cNvPr>
          <p:cNvSpPr>
            <a:spLocks noGrp="1"/>
          </p:cNvSpPr>
          <p:nvPr>
            <p:ph type="dt" sz="half" idx="10"/>
          </p:nvPr>
        </p:nvSpPr>
        <p:spPr/>
        <p:txBody>
          <a:bodyPr/>
          <a:lstStyle/>
          <a:p>
            <a:fld id="{20CA5537-C744-4B1F-AD67-D04E68B941F6}" type="datetimeFigureOut">
              <a:rPr lang="en-GB" smtClean="0"/>
              <a:t>12/01/2020</a:t>
            </a:fld>
            <a:endParaRPr lang="en-GB"/>
          </a:p>
        </p:txBody>
      </p:sp>
      <p:sp>
        <p:nvSpPr>
          <p:cNvPr id="5" name="Footer Placeholder 4">
            <a:extLst>
              <a:ext uri="{FF2B5EF4-FFF2-40B4-BE49-F238E27FC236}">
                <a16:creationId xmlns:a16="http://schemas.microsoft.com/office/drawing/2014/main" id="{FF79CD05-C25B-415F-A459-8BD3710D26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2B40A8-3596-400D-A5F9-4DC2EBCD1DD3}"/>
              </a:ext>
            </a:extLst>
          </p:cNvPr>
          <p:cNvSpPr>
            <a:spLocks noGrp="1"/>
          </p:cNvSpPr>
          <p:nvPr>
            <p:ph type="sldNum" sz="quarter" idx="12"/>
          </p:nvPr>
        </p:nvSpPr>
        <p:spPr/>
        <p:txBody>
          <a:bodyPr/>
          <a:lstStyle/>
          <a:p>
            <a:fld id="{80B2076D-13CB-4845-953F-84321996617E}" type="slidenum">
              <a:rPr lang="en-GB" smtClean="0"/>
              <a:t>‹#›</a:t>
            </a:fld>
            <a:endParaRPr lang="en-GB"/>
          </a:p>
        </p:txBody>
      </p:sp>
    </p:spTree>
    <p:extLst>
      <p:ext uri="{BB962C8B-B14F-4D97-AF65-F5344CB8AC3E}">
        <p14:creationId xmlns:p14="http://schemas.microsoft.com/office/powerpoint/2010/main" val="665871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03C4B46-88B5-4B9F-9F9A-F3EE00CA795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571FD78-0C4E-481E-B0FD-80C4D6E71F1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77E3FF-4E83-4DB5-9DF8-49F019C541D0}"/>
              </a:ext>
            </a:extLst>
          </p:cNvPr>
          <p:cNvSpPr>
            <a:spLocks noGrp="1"/>
          </p:cNvSpPr>
          <p:nvPr>
            <p:ph type="dt" sz="half" idx="10"/>
          </p:nvPr>
        </p:nvSpPr>
        <p:spPr/>
        <p:txBody>
          <a:bodyPr/>
          <a:lstStyle/>
          <a:p>
            <a:fld id="{20CA5537-C744-4B1F-AD67-D04E68B941F6}" type="datetimeFigureOut">
              <a:rPr lang="en-GB" smtClean="0"/>
              <a:t>12/01/2020</a:t>
            </a:fld>
            <a:endParaRPr lang="en-GB"/>
          </a:p>
        </p:txBody>
      </p:sp>
      <p:sp>
        <p:nvSpPr>
          <p:cNvPr id="5" name="Footer Placeholder 4">
            <a:extLst>
              <a:ext uri="{FF2B5EF4-FFF2-40B4-BE49-F238E27FC236}">
                <a16:creationId xmlns:a16="http://schemas.microsoft.com/office/drawing/2014/main" id="{41AE8472-FEE8-4C58-A90A-B2C73FEBE4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752BF4-BB96-4C1B-A7AE-87F6D1D2C65F}"/>
              </a:ext>
            </a:extLst>
          </p:cNvPr>
          <p:cNvSpPr>
            <a:spLocks noGrp="1"/>
          </p:cNvSpPr>
          <p:nvPr>
            <p:ph type="sldNum" sz="quarter" idx="12"/>
          </p:nvPr>
        </p:nvSpPr>
        <p:spPr/>
        <p:txBody>
          <a:bodyPr/>
          <a:lstStyle/>
          <a:p>
            <a:fld id="{80B2076D-13CB-4845-953F-84321996617E}" type="slidenum">
              <a:rPr lang="en-GB" smtClean="0"/>
              <a:t>‹#›</a:t>
            </a:fld>
            <a:endParaRPr lang="en-GB"/>
          </a:p>
        </p:txBody>
      </p:sp>
    </p:spTree>
    <p:extLst>
      <p:ext uri="{BB962C8B-B14F-4D97-AF65-F5344CB8AC3E}">
        <p14:creationId xmlns:p14="http://schemas.microsoft.com/office/powerpoint/2010/main" val="13614957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84000">
              <a:schemeClr val="bg1"/>
            </a:gs>
            <a:gs pos="16000">
              <a:srgbClr val="FFFCFB"/>
            </a:gs>
            <a:gs pos="53000">
              <a:schemeClr val="bg1"/>
            </a:gs>
            <a:gs pos="0">
              <a:schemeClr val="accent2">
                <a:lumMod val="40000"/>
                <a:lumOff val="60000"/>
              </a:schemeClr>
            </a:gs>
            <a:gs pos="100000">
              <a:schemeClr val="accent2">
                <a:lumMod val="40000"/>
                <a:lumOff val="60000"/>
              </a:schemeClr>
            </a:gs>
          </a:gsLst>
          <a:lin ang="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E6AB892-166F-4E74-BA8A-BC5446D44D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8AA46FF-DEB8-46EC-B911-C5CE97D688E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914BE3-1F31-4294-B961-0EC5F1E9FAA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0CA5537-C744-4B1F-AD67-D04E68B941F6}" type="datetimeFigureOut">
              <a:rPr lang="en-GB" smtClean="0"/>
              <a:t>12/01/2020</a:t>
            </a:fld>
            <a:endParaRPr lang="en-GB"/>
          </a:p>
        </p:txBody>
      </p:sp>
      <p:sp>
        <p:nvSpPr>
          <p:cNvPr id="5" name="Footer Placeholder 4">
            <a:extLst>
              <a:ext uri="{FF2B5EF4-FFF2-40B4-BE49-F238E27FC236}">
                <a16:creationId xmlns:a16="http://schemas.microsoft.com/office/drawing/2014/main" id="{BE31E429-1749-4541-A3DE-E917376E1A2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3ED663C-0645-4163-8064-0EB557F1033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B2076D-13CB-4845-953F-84321996617E}" type="slidenum">
              <a:rPr lang="en-GB" smtClean="0"/>
              <a:t>‹#›</a:t>
            </a:fld>
            <a:endParaRPr lang="en-GB"/>
          </a:p>
        </p:txBody>
      </p:sp>
    </p:spTree>
    <p:extLst>
      <p:ext uri="{BB962C8B-B14F-4D97-AF65-F5344CB8AC3E}">
        <p14:creationId xmlns:p14="http://schemas.microsoft.com/office/powerpoint/2010/main" val="19647962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jpeg"/><Relationship Id="rId5" Type="http://schemas.microsoft.com/office/2007/relationships/hdphoto" Target="../media/hdphoto1.wdp"/><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94000">
              <a:schemeClr val="accent1">
                <a:lumMod val="20000"/>
                <a:lumOff val="80000"/>
              </a:schemeClr>
            </a:gs>
            <a:gs pos="7000">
              <a:schemeClr val="accent1">
                <a:lumMod val="20000"/>
                <a:lumOff val="80000"/>
              </a:schemeClr>
            </a:gs>
            <a:gs pos="53000">
              <a:schemeClr val="bg1"/>
            </a:gs>
            <a:gs pos="0">
              <a:schemeClr val="accent1">
                <a:lumMod val="40000"/>
                <a:lumOff val="60000"/>
              </a:schemeClr>
            </a:gs>
            <a:gs pos="100000">
              <a:schemeClr val="accent1">
                <a:lumMod val="40000"/>
                <a:lumOff val="60000"/>
              </a:schemeClr>
            </a:gs>
          </a:gsLst>
          <a:lin ang="0" scaled="1"/>
          <a:tileRect/>
        </a:gra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4178808-32CF-4B63-AE5E-CC1F5F198CA9}"/>
              </a:ext>
            </a:extLst>
          </p:cNvPr>
          <p:cNvSpPr/>
          <p:nvPr/>
        </p:nvSpPr>
        <p:spPr>
          <a:xfrm>
            <a:off x="0" y="224135"/>
            <a:ext cx="12191999" cy="923330"/>
          </a:xfrm>
          <a:prstGeom prst="rect">
            <a:avLst/>
          </a:prstGeom>
          <a:noFill/>
        </p:spPr>
        <p:txBody>
          <a:bodyPr wrap="square" lIns="91440" tIns="45720" rIns="91440" bIns="45720">
            <a:spAutoFit/>
          </a:bodyPr>
          <a:lstStyle/>
          <a:p>
            <a:pPr algn="ctr"/>
            <a:r>
              <a:rPr lang="en-US" sz="5400" b="1" cap="none" spc="0" dirty="0">
                <a:ln w="22225">
                  <a:solidFill>
                    <a:schemeClr val="accent5">
                      <a:lumMod val="75000"/>
                    </a:schemeClr>
                  </a:solidFill>
                  <a:prstDash val="solid"/>
                </a:ln>
                <a:solidFill>
                  <a:schemeClr val="accent1">
                    <a:lumMod val="20000"/>
                    <a:lumOff val="80000"/>
                  </a:schemeClr>
                </a:solidFill>
                <a:effectLst>
                  <a:outerShdw blurRad="38100" dist="38100" dir="2700000" algn="tl">
                    <a:srgbClr val="000000">
                      <a:alpha val="43137"/>
                    </a:srgbClr>
                  </a:outerShdw>
                </a:effectLst>
                <a:latin typeface="Bahnschrift Condensed" panose="020B0502040204020203" pitchFamily="34" charset="0"/>
              </a:rPr>
              <a:t>Time</a:t>
            </a:r>
            <a:r>
              <a:rPr lang="en-US" sz="4800" b="1" cap="none" spc="0" dirty="0">
                <a:ln w="22225">
                  <a:solidFill>
                    <a:schemeClr val="accent5">
                      <a:lumMod val="75000"/>
                    </a:schemeClr>
                  </a:solidFill>
                  <a:prstDash val="solid"/>
                </a:ln>
                <a:solidFill>
                  <a:schemeClr val="accent1">
                    <a:lumMod val="20000"/>
                    <a:lumOff val="80000"/>
                  </a:schemeClr>
                </a:solidFill>
                <a:effectLst>
                  <a:outerShdw blurRad="38100" dist="38100" dir="2700000" algn="tl">
                    <a:srgbClr val="000000">
                      <a:alpha val="43137"/>
                    </a:srgbClr>
                  </a:outerShdw>
                </a:effectLst>
                <a:latin typeface="Bahnschrift Condensed" panose="020B0502040204020203" pitchFamily="34" charset="0"/>
              </a:rPr>
              <a:t> </a:t>
            </a:r>
            <a:r>
              <a:rPr lang="en-US" sz="5400" b="1" cap="none" spc="0" dirty="0">
                <a:ln w="22225">
                  <a:solidFill>
                    <a:schemeClr val="accent5">
                      <a:lumMod val="75000"/>
                    </a:schemeClr>
                  </a:solidFill>
                  <a:prstDash val="solid"/>
                </a:ln>
                <a:solidFill>
                  <a:schemeClr val="accent1">
                    <a:lumMod val="20000"/>
                    <a:lumOff val="80000"/>
                  </a:schemeClr>
                </a:solidFill>
                <a:effectLst>
                  <a:outerShdw blurRad="38100" dist="38100" dir="2700000" algn="tl">
                    <a:srgbClr val="000000">
                      <a:alpha val="43137"/>
                    </a:srgbClr>
                  </a:outerShdw>
                </a:effectLst>
                <a:latin typeface="Bahnschrift Condensed" panose="020B0502040204020203" pitchFamily="34" charset="0"/>
              </a:rPr>
              <a:t>Management</a:t>
            </a:r>
            <a:endParaRPr lang="en-US" sz="4800" b="1" cap="none" spc="0" dirty="0">
              <a:ln w="22225">
                <a:solidFill>
                  <a:schemeClr val="accent5">
                    <a:lumMod val="75000"/>
                  </a:schemeClr>
                </a:solidFill>
                <a:prstDash val="solid"/>
              </a:ln>
              <a:solidFill>
                <a:schemeClr val="accent1">
                  <a:lumMod val="20000"/>
                  <a:lumOff val="80000"/>
                </a:schemeClr>
              </a:solidFill>
              <a:effectLst>
                <a:outerShdw blurRad="38100" dist="38100" dir="2700000" algn="tl">
                  <a:srgbClr val="000000">
                    <a:alpha val="43137"/>
                  </a:srgbClr>
                </a:outerShdw>
              </a:effectLst>
              <a:latin typeface="Bahnschrift Condensed" panose="020B0502040204020203" pitchFamily="34" charset="0"/>
            </a:endParaRPr>
          </a:p>
        </p:txBody>
      </p:sp>
      <p:sp>
        <p:nvSpPr>
          <p:cNvPr id="8" name="Rectangle 7">
            <a:extLst>
              <a:ext uri="{FF2B5EF4-FFF2-40B4-BE49-F238E27FC236}">
                <a16:creationId xmlns:a16="http://schemas.microsoft.com/office/drawing/2014/main" id="{885778F5-285A-4594-B84A-28E1469F2827}"/>
              </a:ext>
            </a:extLst>
          </p:cNvPr>
          <p:cNvSpPr/>
          <p:nvPr/>
        </p:nvSpPr>
        <p:spPr>
          <a:xfrm>
            <a:off x="457201" y="3307142"/>
            <a:ext cx="3213652" cy="584775"/>
          </a:xfrm>
          <a:prstGeom prst="rect">
            <a:avLst/>
          </a:prstGeom>
          <a:noFill/>
          <a:ln>
            <a:noFill/>
          </a:ln>
        </p:spPr>
        <p:txBody>
          <a:bodyPr wrap="square" lIns="91440" tIns="45720" rIns="91440" bIns="45720">
            <a:spAutoFit/>
          </a:bodyPr>
          <a:lstStyle/>
          <a:p>
            <a:pPr algn="ctr"/>
            <a:r>
              <a:rPr lang="en-US" sz="3200" cap="none" spc="0" dirty="0">
                <a:ln w="22225">
                  <a:solidFill>
                    <a:schemeClr val="accent5">
                      <a:lumMod val="75000"/>
                    </a:schemeClr>
                  </a:solidFill>
                  <a:prstDash val="solid"/>
                </a:ln>
                <a:solidFill>
                  <a:schemeClr val="accent1">
                    <a:lumMod val="20000"/>
                    <a:lumOff val="80000"/>
                  </a:schemeClr>
                </a:solidFill>
                <a:effectLst/>
                <a:latin typeface="Bahnschrift Condensed" panose="020B0502040204020203" pitchFamily="34" charset="0"/>
              </a:rPr>
              <a:t>Motivation</a:t>
            </a:r>
          </a:p>
        </p:txBody>
      </p:sp>
      <p:sp>
        <p:nvSpPr>
          <p:cNvPr id="9" name="Rectangle 8">
            <a:extLst>
              <a:ext uri="{FF2B5EF4-FFF2-40B4-BE49-F238E27FC236}">
                <a16:creationId xmlns:a16="http://schemas.microsoft.com/office/drawing/2014/main" id="{5ADE1B76-5A52-46F3-BF84-99A306AAA345}"/>
              </a:ext>
            </a:extLst>
          </p:cNvPr>
          <p:cNvSpPr/>
          <p:nvPr/>
        </p:nvSpPr>
        <p:spPr>
          <a:xfrm>
            <a:off x="4417456" y="3611939"/>
            <a:ext cx="3213652" cy="584775"/>
          </a:xfrm>
          <a:prstGeom prst="rect">
            <a:avLst/>
          </a:prstGeom>
          <a:noFill/>
          <a:ln>
            <a:noFill/>
          </a:ln>
        </p:spPr>
        <p:txBody>
          <a:bodyPr wrap="square" lIns="91440" tIns="45720" rIns="91440" bIns="45720">
            <a:spAutoFit/>
          </a:bodyPr>
          <a:lstStyle/>
          <a:p>
            <a:pPr algn="ctr"/>
            <a:r>
              <a:rPr lang="en-US" sz="3200" cap="none" spc="0" dirty="0">
                <a:ln w="22225">
                  <a:solidFill>
                    <a:schemeClr val="accent5">
                      <a:lumMod val="75000"/>
                    </a:schemeClr>
                  </a:solidFill>
                  <a:prstDash val="solid"/>
                </a:ln>
                <a:solidFill>
                  <a:schemeClr val="accent1">
                    <a:lumMod val="20000"/>
                    <a:lumOff val="80000"/>
                  </a:schemeClr>
                </a:solidFill>
                <a:effectLst/>
                <a:latin typeface="Bahnschrift Condensed" panose="020B0502040204020203" pitchFamily="34" charset="0"/>
              </a:rPr>
              <a:t>Procrastination</a:t>
            </a:r>
          </a:p>
        </p:txBody>
      </p:sp>
      <p:sp>
        <p:nvSpPr>
          <p:cNvPr id="5" name="TextBox 4">
            <a:extLst>
              <a:ext uri="{FF2B5EF4-FFF2-40B4-BE49-F238E27FC236}">
                <a16:creationId xmlns:a16="http://schemas.microsoft.com/office/drawing/2014/main" id="{78713D79-7941-4C1A-9985-4371D28A7442}"/>
              </a:ext>
            </a:extLst>
          </p:cNvPr>
          <p:cNvSpPr txBox="1"/>
          <p:nvPr/>
        </p:nvSpPr>
        <p:spPr>
          <a:xfrm>
            <a:off x="4228612" y="4306959"/>
            <a:ext cx="3591339" cy="2031325"/>
          </a:xfrm>
          <a:prstGeom prst="rect">
            <a:avLst/>
          </a:prstGeom>
          <a:solidFill>
            <a:schemeClr val="bg1"/>
          </a:solidFill>
          <a:ln>
            <a:solidFill>
              <a:schemeClr val="accent5">
                <a:lumMod val="75000"/>
              </a:schemeClr>
            </a:solidFill>
          </a:ln>
        </p:spPr>
        <p:txBody>
          <a:bodyPr wrap="square" rtlCol="0">
            <a:spAutoFit/>
          </a:bodyPr>
          <a:lstStyle/>
          <a:p>
            <a:r>
              <a:rPr lang="en-GB" dirty="0"/>
              <a:t>Divide tasks in to smaller, more manageable goals and tackle one of them as soon as you can. </a:t>
            </a:r>
          </a:p>
          <a:p>
            <a:pPr algn="ctr"/>
            <a:r>
              <a:rPr lang="en-GB" b="1" dirty="0"/>
              <a:t>Do not leave work until the last minute. </a:t>
            </a:r>
          </a:p>
          <a:p>
            <a:r>
              <a:rPr lang="en-GB" dirty="0"/>
              <a:t>Pressure and stress result in the production of much poorer work!!</a:t>
            </a:r>
          </a:p>
        </p:txBody>
      </p:sp>
      <p:sp>
        <p:nvSpPr>
          <p:cNvPr id="16" name="TextBox 15">
            <a:extLst>
              <a:ext uri="{FF2B5EF4-FFF2-40B4-BE49-F238E27FC236}">
                <a16:creationId xmlns:a16="http://schemas.microsoft.com/office/drawing/2014/main" id="{7B147DF0-A595-4F6C-891D-709F7ED49B77}"/>
              </a:ext>
            </a:extLst>
          </p:cNvPr>
          <p:cNvSpPr txBox="1"/>
          <p:nvPr/>
        </p:nvSpPr>
        <p:spPr>
          <a:xfrm>
            <a:off x="268357" y="4002162"/>
            <a:ext cx="3591339" cy="1200329"/>
          </a:xfrm>
          <a:prstGeom prst="rect">
            <a:avLst/>
          </a:prstGeom>
          <a:solidFill>
            <a:schemeClr val="bg1"/>
          </a:solidFill>
          <a:ln>
            <a:solidFill>
              <a:schemeClr val="accent5">
                <a:lumMod val="75000"/>
              </a:schemeClr>
            </a:solidFill>
          </a:ln>
        </p:spPr>
        <p:txBody>
          <a:bodyPr wrap="square" rtlCol="0">
            <a:spAutoFit/>
          </a:bodyPr>
          <a:lstStyle/>
          <a:p>
            <a:r>
              <a:rPr lang="en-GB" dirty="0"/>
              <a:t>If you lack motivation, you’re unlikely to want to do certain tasks. If you lack motivation, consider why you’re not motivated. </a:t>
            </a:r>
          </a:p>
        </p:txBody>
      </p:sp>
      <p:sp>
        <p:nvSpPr>
          <p:cNvPr id="6" name="Cloud 5">
            <a:extLst>
              <a:ext uri="{FF2B5EF4-FFF2-40B4-BE49-F238E27FC236}">
                <a16:creationId xmlns:a16="http://schemas.microsoft.com/office/drawing/2014/main" id="{7ADF5505-2AE5-4067-8830-F6533140BD59}"/>
              </a:ext>
            </a:extLst>
          </p:cNvPr>
          <p:cNvSpPr/>
          <p:nvPr/>
        </p:nvSpPr>
        <p:spPr>
          <a:xfrm>
            <a:off x="4430843" y="1493285"/>
            <a:ext cx="2723321" cy="1751952"/>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Use small pockets of time in the day to sort out minor tasks</a:t>
            </a:r>
          </a:p>
        </p:txBody>
      </p:sp>
      <p:sp>
        <p:nvSpPr>
          <p:cNvPr id="22" name="Cloud 21">
            <a:extLst>
              <a:ext uri="{FF2B5EF4-FFF2-40B4-BE49-F238E27FC236}">
                <a16:creationId xmlns:a16="http://schemas.microsoft.com/office/drawing/2014/main" id="{C64B6206-0910-44A5-BCB1-1F765F53D276}"/>
              </a:ext>
            </a:extLst>
          </p:cNvPr>
          <p:cNvSpPr/>
          <p:nvPr/>
        </p:nvSpPr>
        <p:spPr>
          <a:xfrm>
            <a:off x="9412601" y="1578248"/>
            <a:ext cx="2206490" cy="1751952"/>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Plan activities logically and time tasks</a:t>
            </a:r>
          </a:p>
        </p:txBody>
      </p:sp>
      <p:pic>
        <p:nvPicPr>
          <p:cNvPr id="1032" name="Picture 8" descr="Image result for no social media">
            <a:extLst>
              <a:ext uri="{FF2B5EF4-FFF2-40B4-BE49-F238E27FC236}">
                <a16:creationId xmlns:a16="http://schemas.microsoft.com/office/drawing/2014/main" id="{20FB4193-F8F6-414F-8079-69E0CF0627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62159" y="1487753"/>
            <a:ext cx="1842447" cy="1842447"/>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34" name="Picture 10" descr="Image result for smiley face">
            <a:extLst>
              <a:ext uri="{FF2B5EF4-FFF2-40B4-BE49-F238E27FC236}">
                <a16:creationId xmlns:a16="http://schemas.microsoft.com/office/drawing/2014/main" id="{1E379E87-E264-4F9D-B748-00B1E08DA579}"/>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0" b="100000" l="0" r="100000"/>
                    </a14:imgEffect>
                  </a14:imgLayer>
                </a14:imgProps>
              </a:ext>
              <a:ext uri="{28A0092B-C50C-407E-A947-70E740481C1C}">
                <a14:useLocalDpi xmlns:a14="http://schemas.microsoft.com/office/drawing/2010/main" val="0"/>
              </a:ext>
            </a:extLst>
          </a:blip>
          <a:srcRect/>
          <a:stretch>
            <a:fillRect/>
          </a:stretch>
        </p:blipFill>
        <p:spPr bwMode="auto">
          <a:xfrm>
            <a:off x="690278" y="1622430"/>
            <a:ext cx="1389528" cy="1389528"/>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Image result for to do list">
            <a:extLst>
              <a:ext uri="{FF2B5EF4-FFF2-40B4-BE49-F238E27FC236}">
                <a16:creationId xmlns:a16="http://schemas.microsoft.com/office/drawing/2014/main" id="{CE58D749-0B8F-4B22-A830-7E29B42DA40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343701" y="1649634"/>
            <a:ext cx="1879147" cy="140936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6" name="Rectangle 25">
            <a:extLst>
              <a:ext uri="{FF2B5EF4-FFF2-40B4-BE49-F238E27FC236}">
                <a16:creationId xmlns:a16="http://schemas.microsoft.com/office/drawing/2014/main" id="{B18C3675-0443-4F33-948C-39B70938A5FC}"/>
              </a:ext>
            </a:extLst>
          </p:cNvPr>
          <p:cNvSpPr/>
          <p:nvPr/>
        </p:nvSpPr>
        <p:spPr>
          <a:xfrm>
            <a:off x="268357" y="5398565"/>
            <a:ext cx="3213652" cy="1200329"/>
          </a:xfrm>
          <a:prstGeom prst="rect">
            <a:avLst/>
          </a:prstGeom>
          <a:noFill/>
          <a:ln>
            <a:noFill/>
          </a:ln>
        </p:spPr>
        <p:txBody>
          <a:bodyPr wrap="square" lIns="91440" tIns="45720" rIns="91440" bIns="45720">
            <a:spAutoFit/>
          </a:bodyPr>
          <a:lstStyle/>
          <a:p>
            <a:r>
              <a:rPr lang="en-US" sz="2400" cap="none" spc="0" dirty="0">
                <a:ln w="22225">
                  <a:solidFill>
                    <a:schemeClr val="accent5">
                      <a:lumMod val="75000"/>
                    </a:schemeClr>
                  </a:solidFill>
                  <a:prstDash val="solid"/>
                </a:ln>
                <a:solidFill>
                  <a:schemeClr val="accent1">
                    <a:lumMod val="20000"/>
                    <a:lumOff val="80000"/>
                  </a:schemeClr>
                </a:solidFill>
                <a:effectLst/>
                <a:latin typeface="Bahnschrift Condensed" panose="020B0502040204020203" pitchFamily="34" charset="0"/>
              </a:rPr>
              <a:t>- Challenge</a:t>
            </a:r>
          </a:p>
          <a:p>
            <a:r>
              <a:rPr lang="en-US" sz="2400" dirty="0">
                <a:ln w="22225">
                  <a:solidFill>
                    <a:schemeClr val="accent5">
                      <a:lumMod val="75000"/>
                    </a:schemeClr>
                  </a:solidFill>
                  <a:prstDash val="solid"/>
                </a:ln>
                <a:solidFill>
                  <a:schemeClr val="accent1">
                    <a:lumMod val="20000"/>
                    <a:lumOff val="80000"/>
                  </a:schemeClr>
                </a:solidFill>
                <a:latin typeface="Bahnschrift Condensed" panose="020B0502040204020203" pitchFamily="34" charset="0"/>
              </a:rPr>
              <a:t>- Opportunity</a:t>
            </a:r>
          </a:p>
          <a:p>
            <a:r>
              <a:rPr lang="en-US" sz="2400" cap="none" spc="0" dirty="0">
                <a:ln w="22225">
                  <a:solidFill>
                    <a:schemeClr val="accent5">
                      <a:lumMod val="75000"/>
                    </a:schemeClr>
                  </a:solidFill>
                  <a:prstDash val="solid"/>
                </a:ln>
                <a:solidFill>
                  <a:schemeClr val="accent1">
                    <a:lumMod val="20000"/>
                    <a:lumOff val="80000"/>
                  </a:schemeClr>
                </a:solidFill>
                <a:effectLst/>
                <a:latin typeface="Bahnschrift Condensed" panose="020B0502040204020203" pitchFamily="34" charset="0"/>
              </a:rPr>
              <a:t>- Determination</a:t>
            </a:r>
          </a:p>
        </p:txBody>
      </p:sp>
      <p:pic>
        <p:nvPicPr>
          <p:cNvPr id="1038" name="Picture 14" descr="Image result for motivation">
            <a:extLst>
              <a:ext uri="{FF2B5EF4-FFF2-40B4-BE49-F238E27FC236}">
                <a16:creationId xmlns:a16="http://schemas.microsoft.com/office/drawing/2014/main" id="{5768061B-A63A-4995-A86C-344ABEBCCD36}"/>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9327" r="9345" b="16340"/>
          <a:stretch/>
        </p:blipFill>
        <p:spPr bwMode="auto">
          <a:xfrm>
            <a:off x="8405439" y="4021755"/>
            <a:ext cx="2869538" cy="1660400"/>
          </a:xfrm>
          <a:prstGeom prst="rect">
            <a:avLst/>
          </a:prstGeom>
          <a:noFill/>
          <a:ln>
            <a:solidFill>
              <a:schemeClr val="accent5">
                <a:lumMod val="75000"/>
              </a:schemeClr>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62101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130</TotalTime>
  <Words>1323</Words>
  <Application>Microsoft Office PowerPoint</Application>
  <PresentationFormat>Widescreen</PresentationFormat>
  <Paragraphs>26</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Bahnschrift Condensed</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dc:creator>
  <cp:lastModifiedBy>Jessica</cp:lastModifiedBy>
  <cp:revision>30</cp:revision>
  <dcterms:created xsi:type="dcterms:W3CDTF">2020-01-12T21:40:03Z</dcterms:created>
  <dcterms:modified xsi:type="dcterms:W3CDTF">2020-01-12T23:50:17Z</dcterms:modified>
</cp:coreProperties>
</file>