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70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  <p:sldId id="269" r:id="rId15"/>
    <p:sldId id="271" r:id="rId16"/>
    <p:sldId id="266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42"/>
    <p:restoredTop sz="94651"/>
  </p:normalViewPr>
  <p:slideViewPr>
    <p:cSldViewPr snapToGrid="0" snapToObjects="1">
      <p:cViewPr varScale="1">
        <p:scale>
          <a:sx n="110" d="100"/>
          <a:sy n="110" d="100"/>
        </p:scale>
        <p:origin x="1696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346F60-5384-244A-B36D-C0F33CABE75A}" type="datetimeFigureOut">
              <a:rPr lang="en-US" smtClean="0"/>
              <a:t>8/4/25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6E87C1-90E4-7E4B-A1A2-AD16BCE477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565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6E87C1-90E4-7E4B-A1A2-AD16BCE4772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9775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8/4/25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8/4/25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8/4/25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EC7823C-FDD6-429C-986C-063FDEBF9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9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26075" y="-1"/>
            <a:ext cx="7817925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11">
            <a:extLst>
              <a:ext uri="{FF2B5EF4-FFF2-40B4-BE49-F238E27FC236}">
                <a16:creationId xmlns:a16="http://schemas.microsoft.com/office/drawing/2014/main" id="{B0651F5E-0457-4065-ACB2-8B81590C2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050098" flipH="1" flipV="1">
            <a:off x="-120531" y="3977842"/>
            <a:ext cx="5630549" cy="3166385"/>
          </a:xfrm>
          <a:custGeom>
            <a:avLst/>
            <a:gdLst>
              <a:gd name="connsiteX0" fmla="*/ 5497485 w 7507400"/>
              <a:gd name="connsiteY0" fmla="*/ 2912009 h 3166385"/>
              <a:gd name="connsiteX1" fmla="*/ 7034681 w 7507400"/>
              <a:gd name="connsiteY1" fmla="*/ 3151263 h 3166385"/>
              <a:gd name="connsiteX2" fmla="*/ 7137723 w 7507400"/>
              <a:gd name="connsiteY2" fmla="*/ 3166385 h 3166385"/>
              <a:gd name="connsiteX3" fmla="*/ 7507400 w 7507400"/>
              <a:gd name="connsiteY3" fmla="*/ 875071 h 3166385"/>
              <a:gd name="connsiteX4" fmla="*/ 2083578 w 7507400"/>
              <a:gd name="connsiteY4" fmla="*/ 0 h 3166385"/>
              <a:gd name="connsiteX5" fmla="*/ 2023081 w 7507400"/>
              <a:gd name="connsiteY5" fmla="*/ 5468 h 3166385"/>
              <a:gd name="connsiteX6" fmla="*/ 1865374 w 7507400"/>
              <a:gd name="connsiteY6" fmla="*/ 76313 h 3166385"/>
              <a:gd name="connsiteX7" fmla="*/ 1634010 w 7507400"/>
              <a:gd name="connsiteY7" fmla="*/ 119359 h 3166385"/>
              <a:gd name="connsiteX8" fmla="*/ 1388186 w 7507400"/>
              <a:gd name="connsiteY8" fmla="*/ 130121 h 3166385"/>
              <a:gd name="connsiteX9" fmla="*/ 1330344 w 7507400"/>
              <a:gd name="connsiteY9" fmla="*/ 198275 h 3166385"/>
              <a:gd name="connsiteX10" fmla="*/ 1406262 w 7507400"/>
              <a:gd name="connsiteY10" fmla="*/ 270018 h 3166385"/>
              <a:gd name="connsiteX11" fmla="*/ 1521942 w 7507400"/>
              <a:gd name="connsiteY11" fmla="*/ 277191 h 3166385"/>
              <a:gd name="connsiteX12" fmla="*/ 2212420 w 7507400"/>
              <a:gd name="connsiteY12" fmla="*/ 295128 h 3166385"/>
              <a:gd name="connsiteX13" fmla="*/ 0 w 7507400"/>
              <a:gd name="connsiteY13" fmla="*/ 452960 h 3166385"/>
              <a:gd name="connsiteX14" fmla="*/ 300051 w 7507400"/>
              <a:gd name="connsiteY14" fmla="*/ 549813 h 3166385"/>
              <a:gd name="connsiteX15" fmla="*/ 401272 w 7507400"/>
              <a:gd name="connsiteY15" fmla="*/ 815258 h 3166385"/>
              <a:gd name="connsiteX16" fmla="*/ 770008 w 7507400"/>
              <a:gd name="connsiteY16" fmla="*/ 965917 h 3166385"/>
              <a:gd name="connsiteX17" fmla="*/ 1008605 w 7507400"/>
              <a:gd name="connsiteY17" fmla="*/ 1019724 h 3166385"/>
              <a:gd name="connsiteX18" fmla="*/ 1554478 w 7507400"/>
              <a:gd name="connsiteY18" fmla="*/ 1098641 h 3166385"/>
              <a:gd name="connsiteX19" fmla="*/ 1634010 w 7507400"/>
              <a:gd name="connsiteY19" fmla="*/ 1227777 h 3166385"/>
              <a:gd name="connsiteX20" fmla="*/ 1702696 w 7507400"/>
              <a:gd name="connsiteY20" fmla="*/ 1371261 h 3166385"/>
              <a:gd name="connsiteX21" fmla="*/ 1847299 w 7507400"/>
              <a:gd name="connsiteY21" fmla="*/ 1464526 h 3166385"/>
              <a:gd name="connsiteX22" fmla="*/ 723015 w 7507400"/>
              <a:gd name="connsiteY22" fmla="*/ 1450177 h 3166385"/>
              <a:gd name="connsiteX23" fmla="*/ 1991901 w 7507400"/>
              <a:gd name="connsiteY23" fmla="*/ 1751495 h 3166385"/>
              <a:gd name="connsiteX24" fmla="*/ 1879835 w 7507400"/>
              <a:gd name="connsiteY24" fmla="*/ 1869870 h 3166385"/>
              <a:gd name="connsiteX25" fmla="*/ 2573927 w 7507400"/>
              <a:gd name="connsiteY25" fmla="*/ 2031290 h 3166385"/>
              <a:gd name="connsiteX26" fmla="*/ 2201575 w 7507400"/>
              <a:gd name="connsiteY26" fmla="*/ 2049225 h 3166385"/>
              <a:gd name="connsiteX27" fmla="*/ 4367000 w 7507400"/>
              <a:gd name="connsiteY27" fmla="*/ 2723602 h 3166385"/>
              <a:gd name="connsiteX28" fmla="*/ 5497485 w 7507400"/>
              <a:gd name="connsiteY28" fmla="*/ 2912009 h 3166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507400" h="3166385">
                <a:moveTo>
                  <a:pt x="5497485" y="2912009"/>
                </a:moveTo>
                <a:cubicBezTo>
                  <a:pt x="6033497" y="2998226"/>
                  <a:pt x="6619155" y="3089592"/>
                  <a:pt x="7034681" y="3151263"/>
                </a:cubicBezTo>
                <a:lnTo>
                  <a:pt x="7137723" y="3166385"/>
                </a:lnTo>
                <a:lnTo>
                  <a:pt x="7507400" y="875071"/>
                </a:lnTo>
                <a:lnTo>
                  <a:pt x="2083578" y="0"/>
                </a:lnTo>
                <a:lnTo>
                  <a:pt x="2023081" y="5468"/>
                </a:lnTo>
                <a:cubicBezTo>
                  <a:pt x="1965692" y="12642"/>
                  <a:pt x="1910562" y="27887"/>
                  <a:pt x="1865374" y="76313"/>
                </a:cubicBezTo>
                <a:cubicBezTo>
                  <a:pt x="1796688" y="151642"/>
                  <a:pt x="1724387" y="162404"/>
                  <a:pt x="1634010" y="119359"/>
                </a:cubicBezTo>
                <a:cubicBezTo>
                  <a:pt x="1554478" y="79900"/>
                  <a:pt x="1467718" y="90662"/>
                  <a:pt x="1388186" y="130121"/>
                </a:cubicBezTo>
                <a:cubicBezTo>
                  <a:pt x="1359266" y="144469"/>
                  <a:pt x="1330344" y="162404"/>
                  <a:pt x="1330344" y="198275"/>
                </a:cubicBezTo>
                <a:cubicBezTo>
                  <a:pt x="1330344" y="248495"/>
                  <a:pt x="1366496" y="262843"/>
                  <a:pt x="1406262" y="270018"/>
                </a:cubicBezTo>
                <a:cubicBezTo>
                  <a:pt x="1442412" y="277191"/>
                  <a:pt x="1485792" y="284366"/>
                  <a:pt x="1521942" y="277191"/>
                </a:cubicBezTo>
                <a:cubicBezTo>
                  <a:pt x="1753307" y="237734"/>
                  <a:pt x="1981057" y="302301"/>
                  <a:pt x="2212420" y="295128"/>
                </a:cubicBezTo>
                <a:cubicBezTo>
                  <a:pt x="1485792" y="449373"/>
                  <a:pt x="751934" y="399154"/>
                  <a:pt x="0" y="452960"/>
                </a:cubicBezTo>
                <a:cubicBezTo>
                  <a:pt x="97608" y="560573"/>
                  <a:pt x="224135" y="470896"/>
                  <a:pt x="300051" y="549813"/>
                </a:cubicBezTo>
                <a:cubicBezTo>
                  <a:pt x="227750" y="714820"/>
                  <a:pt x="256671" y="804497"/>
                  <a:pt x="401272" y="815258"/>
                </a:cubicBezTo>
                <a:cubicBezTo>
                  <a:pt x="542261" y="826019"/>
                  <a:pt x="694093" y="768625"/>
                  <a:pt x="770008" y="965917"/>
                </a:cubicBezTo>
                <a:cubicBezTo>
                  <a:pt x="791699" y="1026898"/>
                  <a:pt x="925458" y="1008963"/>
                  <a:pt x="1008605" y="1019724"/>
                </a:cubicBezTo>
                <a:cubicBezTo>
                  <a:pt x="1189357" y="1044833"/>
                  <a:pt x="1380957" y="1019724"/>
                  <a:pt x="1554478" y="1098641"/>
                </a:cubicBezTo>
                <a:cubicBezTo>
                  <a:pt x="1623165" y="1127337"/>
                  <a:pt x="1670160" y="1148860"/>
                  <a:pt x="1634010" y="1227777"/>
                </a:cubicBezTo>
                <a:cubicBezTo>
                  <a:pt x="1597859" y="1310280"/>
                  <a:pt x="1644855" y="1338976"/>
                  <a:pt x="1702696" y="1371261"/>
                </a:cubicBezTo>
                <a:cubicBezTo>
                  <a:pt x="1746077" y="1396370"/>
                  <a:pt x="1811148" y="1389197"/>
                  <a:pt x="1847299" y="1464526"/>
                </a:cubicBezTo>
                <a:cubicBezTo>
                  <a:pt x="1467717" y="1453764"/>
                  <a:pt x="1098981" y="1392783"/>
                  <a:pt x="723015" y="1450177"/>
                </a:cubicBezTo>
                <a:cubicBezTo>
                  <a:pt x="1135131" y="1593662"/>
                  <a:pt x="1587014" y="1586487"/>
                  <a:pt x="1991901" y="1751495"/>
                </a:cubicBezTo>
                <a:cubicBezTo>
                  <a:pt x="1977441" y="1808889"/>
                  <a:pt x="1883449" y="1783778"/>
                  <a:pt x="1879835" y="1869870"/>
                </a:cubicBezTo>
                <a:cubicBezTo>
                  <a:pt x="2093123" y="1959548"/>
                  <a:pt x="2349794" y="1898566"/>
                  <a:pt x="2573927" y="2031290"/>
                </a:cubicBezTo>
                <a:cubicBezTo>
                  <a:pt x="2443785" y="2092271"/>
                  <a:pt x="2324488" y="1991831"/>
                  <a:pt x="2201575" y="2049225"/>
                </a:cubicBezTo>
                <a:cubicBezTo>
                  <a:pt x="2241342" y="2135316"/>
                  <a:pt x="4041644" y="2666208"/>
                  <a:pt x="4367000" y="2723602"/>
                </a:cubicBezTo>
                <a:cubicBezTo>
                  <a:pt x="4615085" y="2767993"/>
                  <a:pt x="5038048" y="2838109"/>
                  <a:pt x="5497485" y="2912009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13320" y="1058780"/>
            <a:ext cx="4202029" cy="3092116"/>
          </a:xfrm>
        </p:spPr>
        <p:txBody>
          <a:bodyPr anchor="ctr">
            <a:normAutofit/>
          </a:bodyPr>
          <a:lstStyle/>
          <a:p>
            <a:pPr algn="l"/>
            <a:r>
              <a:rPr lang="en-GB" sz="4200"/>
              <a:t>Cultural Advantages and Challenges of Studying in Japan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8650" y="5041616"/>
            <a:ext cx="2836444" cy="1246472"/>
          </a:xfrm>
        </p:spPr>
        <p:txBody>
          <a:bodyPr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1800" dirty="0"/>
              <a:t>International Development &amp; Global Politics Student's Experience at Rikkyo University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BB2B1F0-0DD6-4744-9A46-7A344FB4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26720"/>
            <a:ext cx="7879842" cy="1919141"/>
          </a:xfrm>
        </p:spPr>
        <p:txBody>
          <a:bodyPr anchor="b">
            <a:normAutofit/>
          </a:bodyPr>
          <a:lstStyle/>
          <a:p>
            <a:r>
              <a:rPr lang="en-GB" sz="5200"/>
              <a:t>Background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2899927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2776031"/>
            <a:ext cx="1405092" cy="1371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3337269"/>
            <a:ext cx="7882128" cy="2905686"/>
          </a:xfrm>
        </p:spPr>
        <p:txBody>
          <a:bodyPr>
            <a:normAutofit/>
          </a:bodyPr>
          <a:lstStyle/>
          <a:p>
            <a:endParaRPr lang="en-GB" sz="1900"/>
          </a:p>
          <a:p>
            <a:r>
              <a:rPr lang="en-GB" sz="1900"/>
              <a:t>UK-based student majoring in International Development and Global Politics</a:t>
            </a:r>
          </a:p>
          <a:p>
            <a:r>
              <a:rPr lang="en-GB" sz="1900"/>
              <a:t>Semester abroad at Rikkyo University, Tokyo (Ikebukuro campus)</a:t>
            </a:r>
          </a:p>
          <a:p>
            <a:r>
              <a:rPr lang="en-GB" sz="1900"/>
              <a:t>Took six classes related to politics, economics, and law</a:t>
            </a:r>
          </a:p>
          <a:p>
            <a:r>
              <a:rPr lang="en-GB" sz="1900"/>
              <a:t>Mongolian background — culturally Asian, educated in the West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7C97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okyo Tourist Map | Tokyo Map with Tourist Attractions">
            <a:extLst>
              <a:ext uri="{FF2B5EF4-FFF2-40B4-BE49-F238E27FC236}">
                <a16:creationId xmlns:a16="http://schemas.microsoft.com/office/drawing/2014/main" id="{0913CEB6-DBFD-0B42-6DB2-7E55EED9A08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850" y="643467"/>
            <a:ext cx="7874298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690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0"/>
            <a:ext cx="8375586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r>
              <a:rPr lang="en-GB" sz="3500"/>
              <a:t>Courses I Took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75895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76" y="2481943"/>
            <a:ext cx="7626096" cy="3695020"/>
          </a:xfrm>
        </p:spPr>
        <p:txBody>
          <a:bodyPr>
            <a:normAutofit/>
          </a:bodyPr>
          <a:lstStyle/>
          <a:p>
            <a:endParaRPr lang="en-GB" sz="1900" dirty="0"/>
          </a:p>
          <a:p>
            <a:r>
              <a:rPr lang="en-GB" sz="1900" dirty="0"/>
              <a:t>CLIL Seminar: International Relations and Politics</a:t>
            </a:r>
          </a:p>
          <a:p>
            <a:r>
              <a:rPr lang="en-GB" sz="1900" dirty="0"/>
              <a:t>Economics</a:t>
            </a:r>
          </a:p>
          <a:p>
            <a:r>
              <a:rPr lang="en-GB" sz="1900" dirty="0"/>
              <a:t>Global and Japanese Political Economy</a:t>
            </a:r>
          </a:p>
          <a:p>
            <a:r>
              <a:rPr lang="en-GB" sz="1900" dirty="0"/>
              <a:t>Japanese Economy</a:t>
            </a:r>
          </a:p>
          <a:p>
            <a:r>
              <a:rPr lang="en-GB" sz="1900" dirty="0"/>
              <a:t>Constitutional Law (Special Lecture on Law)</a:t>
            </a:r>
          </a:p>
          <a:p>
            <a:r>
              <a:rPr lang="en-GB" sz="1900" dirty="0"/>
              <a:t>Seminar on Law and Politics (Japanese Politics)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77E57D-6A88-4B5B-A068-2BA7FF4E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02920"/>
            <a:ext cx="7882128" cy="1975104"/>
          </a:xfrm>
        </p:spPr>
        <p:txBody>
          <a:bodyPr anchor="b">
            <a:normAutofit/>
          </a:bodyPr>
          <a:lstStyle/>
          <a:p>
            <a:r>
              <a:rPr lang="en-GB" sz="4700"/>
              <a:t>Cultural Advantages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079" y="0"/>
            <a:ext cx="7879842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894076"/>
            <a:ext cx="787984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3328416"/>
            <a:ext cx="7882128" cy="2715768"/>
          </a:xfrm>
        </p:spPr>
        <p:txBody>
          <a:bodyPr>
            <a:normAutofit/>
          </a:bodyPr>
          <a:lstStyle/>
          <a:p>
            <a:endParaRPr lang="en-GB" sz="1900"/>
          </a:p>
          <a:p>
            <a:r>
              <a:rPr lang="en-GB" sz="1900"/>
              <a:t>Built friendships with Japanese classmates</a:t>
            </a:r>
          </a:p>
          <a:p>
            <a:r>
              <a:rPr lang="en-GB" sz="1900"/>
              <a:t>Enjoyed Japanese drinking and dorm culture</a:t>
            </a:r>
          </a:p>
          <a:p>
            <a:r>
              <a:rPr lang="en-GB" sz="1900"/>
              <a:t>Comfortable living in Ikebukuro</a:t>
            </a:r>
          </a:p>
          <a:p>
            <a:r>
              <a:rPr lang="en-GB" sz="1900"/>
              <a:t>Culturally relatable as a Mongolian student</a:t>
            </a:r>
          </a:p>
          <a:p>
            <a:r>
              <a:rPr lang="en-GB" sz="1900"/>
              <a:t>People were shy but kind and helpful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77E57D-6A88-4B5B-A068-2BA7FF4E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02920"/>
            <a:ext cx="7882128" cy="1975104"/>
          </a:xfrm>
        </p:spPr>
        <p:txBody>
          <a:bodyPr anchor="b">
            <a:normAutofit/>
          </a:bodyPr>
          <a:lstStyle/>
          <a:p>
            <a:r>
              <a:rPr lang="en-GB" sz="4700"/>
              <a:t>Academic Benefits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079" y="0"/>
            <a:ext cx="7879842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894076"/>
            <a:ext cx="787984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3328416"/>
            <a:ext cx="7882128" cy="2715768"/>
          </a:xfrm>
        </p:spPr>
        <p:txBody>
          <a:bodyPr>
            <a:normAutofit/>
          </a:bodyPr>
          <a:lstStyle/>
          <a:p>
            <a:endParaRPr lang="en-GB" sz="1900"/>
          </a:p>
          <a:p>
            <a:r>
              <a:rPr lang="en-GB" sz="1900"/>
              <a:t>Learned Japan’s political and economic approach</a:t>
            </a:r>
          </a:p>
          <a:p>
            <a:r>
              <a:rPr lang="en-GB" sz="1900"/>
              <a:t>Observed post-war pacifist constitution debates</a:t>
            </a:r>
          </a:p>
          <a:p>
            <a:r>
              <a:rPr lang="en-GB" sz="1900"/>
              <a:t>Exposure to consensus-driven academic discourse</a:t>
            </a:r>
          </a:p>
          <a:p>
            <a:r>
              <a:rPr lang="en-GB" sz="1900"/>
              <a:t>Strengthened global perspective</a:t>
            </a:r>
          </a:p>
          <a:p>
            <a:r>
              <a:rPr lang="en-GB" sz="1900"/>
              <a:t>Improved academic English in CLIL class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77E57D-6A88-4B5B-A068-2BA7FF4E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02920"/>
            <a:ext cx="7882128" cy="1975104"/>
          </a:xfrm>
        </p:spPr>
        <p:txBody>
          <a:bodyPr anchor="b">
            <a:normAutofit/>
          </a:bodyPr>
          <a:lstStyle/>
          <a:p>
            <a:r>
              <a:rPr lang="en-GB" sz="4700"/>
              <a:t>Challenges Faced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079" y="0"/>
            <a:ext cx="7879842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894076"/>
            <a:ext cx="787984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3328416"/>
            <a:ext cx="7882128" cy="2715768"/>
          </a:xfrm>
        </p:spPr>
        <p:txBody>
          <a:bodyPr>
            <a:normAutofit/>
          </a:bodyPr>
          <a:lstStyle/>
          <a:p>
            <a:endParaRPr lang="en-GB" sz="1900"/>
          </a:p>
          <a:p>
            <a:r>
              <a:rPr lang="en-GB" sz="1900"/>
              <a:t>Daily language barrier — English was insufficient</a:t>
            </a:r>
          </a:p>
          <a:p>
            <a:r>
              <a:rPr lang="en-GB" sz="1900"/>
              <a:t>Difficulty navigating systems without Japanese</a:t>
            </a:r>
          </a:p>
          <a:p>
            <a:r>
              <a:rPr lang="en-GB" sz="1900"/>
              <a:t>Observing stressful Japanese job-hunting culture</a:t>
            </a:r>
          </a:p>
          <a:p>
            <a:r>
              <a:rPr lang="en-GB" sz="1900"/>
              <a:t>Some class content culturally dense or locally focused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77E57D-6A88-4B5B-A068-2BA7FF4E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02920"/>
            <a:ext cx="7882128" cy="1975104"/>
          </a:xfrm>
        </p:spPr>
        <p:txBody>
          <a:bodyPr anchor="b">
            <a:normAutofit/>
          </a:bodyPr>
          <a:lstStyle/>
          <a:p>
            <a:r>
              <a:rPr lang="en-GB" sz="4700"/>
              <a:t>Social &amp; Cultural Observations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079" y="0"/>
            <a:ext cx="7879842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894076"/>
            <a:ext cx="787984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3328416"/>
            <a:ext cx="7882128" cy="2715768"/>
          </a:xfrm>
        </p:spPr>
        <p:txBody>
          <a:bodyPr>
            <a:normAutofit/>
          </a:bodyPr>
          <a:lstStyle/>
          <a:p>
            <a:endParaRPr lang="en-GB" sz="1900"/>
          </a:p>
          <a:p>
            <a:r>
              <a:rPr lang="en-GB" sz="1900"/>
              <a:t>Students were shy, but warm once connected</a:t>
            </a:r>
          </a:p>
          <a:p>
            <a:r>
              <a:rPr lang="en-GB" sz="1900"/>
              <a:t>Drinking culture facilitated friendships</a:t>
            </a:r>
          </a:p>
          <a:p>
            <a:r>
              <a:rPr lang="en-GB" sz="1900"/>
              <a:t>Group harmony prioritized over debate</a:t>
            </a:r>
          </a:p>
          <a:p>
            <a:r>
              <a:rPr lang="en-GB" sz="1900"/>
              <a:t>Respect for hierarchy in academic and social settings</a:t>
            </a:r>
          </a:p>
          <a:p>
            <a:r>
              <a:rPr lang="en-GB" sz="1900"/>
              <a:t>University life felt more job-oriented than UK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77E57D-6A88-4B5B-A068-2BA7FF4E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02920"/>
            <a:ext cx="7882128" cy="1975104"/>
          </a:xfrm>
        </p:spPr>
        <p:txBody>
          <a:bodyPr anchor="b">
            <a:normAutofit/>
          </a:bodyPr>
          <a:lstStyle/>
          <a:p>
            <a:r>
              <a:rPr lang="en-GB" sz="4700"/>
              <a:t>Reflections as a Mongolian Student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079" y="0"/>
            <a:ext cx="7879842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894076"/>
            <a:ext cx="787984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3328416"/>
            <a:ext cx="7882128" cy="2715768"/>
          </a:xfrm>
        </p:spPr>
        <p:txBody>
          <a:bodyPr>
            <a:normAutofit/>
          </a:bodyPr>
          <a:lstStyle/>
          <a:p>
            <a:endParaRPr lang="en-GB" sz="1900"/>
          </a:p>
          <a:p>
            <a:r>
              <a:rPr lang="en-GB" sz="1900"/>
              <a:t>Shared values with Japanese society: modesty, respect</a:t>
            </a:r>
          </a:p>
          <a:p>
            <a:r>
              <a:rPr lang="en-GB" sz="1900"/>
              <a:t>Positioned between East Asian and Western cultures</a:t>
            </a:r>
          </a:p>
          <a:p>
            <a:r>
              <a:rPr lang="en-GB" sz="1900"/>
              <a:t>Could relate to local norms but still faced barriers</a:t>
            </a:r>
          </a:p>
          <a:p>
            <a:r>
              <a:rPr lang="en-GB" sz="1900"/>
              <a:t>Cultural understanding helped adapt quickly</a:t>
            </a:r>
          </a:p>
          <a:p>
            <a:r>
              <a:rPr lang="en-GB" sz="1900"/>
              <a:t>Language limitation still a major challenge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77E57D-6A88-4B5B-A068-2BA7FF4E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02920"/>
            <a:ext cx="7882128" cy="1975104"/>
          </a:xfrm>
        </p:spPr>
        <p:txBody>
          <a:bodyPr anchor="b">
            <a:normAutofit/>
          </a:bodyPr>
          <a:lstStyle/>
          <a:p>
            <a:r>
              <a:rPr lang="en-GB" sz="4700"/>
              <a:t>What I Learned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079" y="0"/>
            <a:ext cx="7879842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894076"/>
            <a:ext cx="787984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3328416"/>
            <a:ext cx="7882128" cy="2715768"/>
          </a:xfrm>
        </p:spPr>
        <p:txBody>
          <a:bodyPr>
            <a:normAutofit/>
          </a:bodyPr>
          <a:lstStyle/>
          <a:p>
            <a:endParaRPr lang="en-GB" sz="1900"/>
          </a:p>
          <a:p>
            <a:r>
              <a:rPr lang="en-GB" sz="1900"/>
              <a:t>Culture shapes both academics and student life</a:t>
            </a:r>
          </a:p>
          <a:p>
            <a:r>
              <a:rPr lang="en-GB" sz="1900"/>
              <a:t>Language is key to full cultural connection</a:t>
            </a:r>
          </a:p>
          <a:p>
            <a:r>
              <a:rPr lang="en-GB" sz="1900"/>
              <a:t>Gained non-Western views on development and politics</a:t>
            </a:r>
          </a:p>
          <a:p>
            <a:r>
              <a:rPr lang="en-GB" sz="1900"/>
              <a:t>Learned adaptability, empathy, and global citizenship</a:t>
            </a:r>
          </a:p>
          <a:p>
            <a:r>
              <a:rPr lang="en-GB" sz="1900"/>
              <a:t>Realized the value of discomfort in growth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77E57D-6A88-4B5B-A068-2BA7FF4E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02920"/>
            <a:ext cx="7882128" cy="1975104"/>
          </a:xfrm>
        </p:spPr>
        <p:txBody>
          <a:bodyPr anchor="b">
            <a:normAutofit/>
          </a:bodyPr>
          <a:lstStyle/>
          <a:p>
            <a:r>
              <a:rPr lang="en-GB" sz="4700"/>
              <a:t>Conclusion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079" y="0"/>
            <a:ext cx="7879842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894076"/>
            <a:ext cx="787984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3328416"/>
            <a:ext cx="7882128" cy="2715768"/>
          </a:xfrm>
        </p:spPr>
        <p:txBody>
          <a:bodyPr>
            <a:normAutofit/>
          </a:bodyPr>
          <a:lstStyle/>
          <a:p>
            <a:endParaRPr lang="en-GB" sz="1900"/>
          </a:p>
          <a:p>
            <a:r>
              <a:rPr lang="en-GB" sz="1900"/>
              <a:t> Studying in Japan expanded both academic and personal horizons</a:t>
            </a:r>
          </a:p>
          <a:p>
            <a:r>
              <a:rPr lang="en-GB" sz="1900"/>
              <a:t> Despite challenges, experience was rewarding and enriching</a:t>
            </a:r>
          </a:p>
          <a:p>
            <a:r>
              <a:rPr lang="en-GB" sz="1900"/>
              <a:t> Gained practical understanding of global systems</a:t>
            </a:r>
          </a:p>
          <a:p>
            <a:r>
              <a:rPr lang="en-GB" sz="1900"/>
              <a:t>Encouraged future cross-cultural academic exploration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0753A-0BE7-E140-FA30-C333B5016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Mr. Kusama </a:t>
            </a:r>
            <a:r>
              <a:rPr lang="en-US" dirty="0" err="1"/>
              <a:t>Tsuyishi</a:t>
            </a:r>
            <a:r>
              <a:rPr lang="en-US" dirty="0"/>
              <a:t>, a member of the House of Representatives </a:t>
            </a:r>
          </a:p>
        </p:txBody>
      </p:sp>
      <p:pic>
        <p:nvPicPr>
          <p:cNvPr id="5" name="Content Placeholder 4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5B18F46F-28E2-6133-58F6-0CC687EE78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8922" y="1600200"/>
            <a:ext cx="8046156" cy="4525963"/>
          </a:xfrm>
        </p:spPr>
      </p:pic>
    </p:spTree>
    <p:extLst>
      <p:ext uri="{BB962C8B-B14F-4D97-AF65-F5344CB8AC3E}">
        <p14:creationId xmlns:p14="http://schemas.microsoft.com/office/powerpoint/2010/main" val="12441428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3DA18-E52C-BA3A-FA2C-C532E43E6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Outside of the university</a:t>
            </a:r>
          </a:p>
        </p:txBody>
      </p:sp>
      <p:pic>
        <p:nvPicPr>
          <p:cNvPr id="5" name="Content Placeholder 4" descr="A group of people standing outside a red arch&#10;&#10;AI-generated content may be incorrect.">
            <a:extLst>
              <a:ext uri="{FF2B5EF4-FFF2-40B4-BE49-F238E27FC236}">
                <a16:creationId xmlns:a16="http://schemas.microsoft.com/office/drawing/2014/main" id="{78A33D7B-62D4-8751-70F5-1158AB8006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5400000">
            <a:off x="-200156" y="2165754"/>
            <a:ext cx="5258846" cy="3944134"/>
          </a:xfrm>
        </p:spPr>
      </p:pic>
      <p:pic>
        <p:nvPicPr>
          <p:cNvPr id="7" name="Picture 6" descr="A large statue of a person&#10;&#10;AI-generated content may be incorrect.">
            <a:extLst>
              <a:ext uri="{FF2B5EF4-FFF2-40B4-BE49-F238E27FC236}">
                <a16:creationId xmlns:a16="http://schemas.microsoft.com/office/drawing/2014/main" id="{D7467642-F180-EAD8-21A3-3628167B4D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4005897" y="2086339"/>
            <a:ext cx="5349603" cy="4012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8297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230BF-D10E-626E-B233-08F5B23F3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 descr="A glass jar with a drink in it&#10;&#10;AI-generated content may be incorrect.">
            <a:extLst>
              <a:ext uri="{FF2B5EF4-FFF2-40B4-BE49-F238E27FC236}">
                <a16:creationId xmlns:a16="http://schemas.microsoft.com/office/drawing/2014/main" id="{5137B382-7354-493B-8B06-656DE81DC1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5400000">
            <a:off x="3926482" y="2097683"/>
            <a:ext cx="5440363" cy="4080272"/>
          </a:xfrm>
        </p:spPr>
      </p:pic>
      <p:pic>
        <p:nvPicPr>
          <p:cNvPr id="7" name="Picture 6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7ABDF0CF-6E2E-9393-3AB1-A2159D5CDE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-222846" y="2097682"/>
            <a:ext cx="5440365" cy="4080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1321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1F45D-BE64-C535-8017-9CCB903558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Rikkyo University</a:t>
            </a:r>
          </a:p>
        </p:txBody>
      </p:sp>
      <p:pic>
        <p:nvPicPr>
          <p:cNvPr id="5" name="Content Placeholder 4" descr="A building with a flag on the front&#10;&#10;AI-generated content may be incorrect.">
            <a:extLst>
              <a:ext uri="{FF2B5EF4-FFF2-40B4-BE49-F238E27FC236}">
                <a16:creationId xmlns:a16="http://schemas.microsoft.com/office/drawing/2014/main" id="{A7513711-DCF9-6502-0AEF-35F7553161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5400000">
            <a:off x="2308225" y="2166739"/>
            <a:ext cx="4525963" cy="3394472"/>
          </a:xfrm>
        </p:spPr>
      </p:pic>
    </p:spTree>
    <p:extLst>
      <p:ext uri="{BB962C8B-B14F-4D97-AF65-F5344CB8AC3E}">
        <p14:creationId xmlns:p14="http://schemas.microsoft.com/office/powerpoint/2010/main" val="12564477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0"/>
            <a:ext cx="8375586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r>
              <a:rPr lang="en-GB" sz="3500"/>
              <a:t>Q&amp;A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75895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76" y="2481943"/>
            <a:ext cx="7626096" cy="3695020"/>
          </a:xfrm>
        </p:spPr>
        <p:txBody>
          <a:bodyPr>
            <a:normAutofit/>
          </a:bodyPr>
          <a:lstStyle/>
          <a:p>
            <a:r>
              <a:rPr lang="en-GB" sz="1900"/>
              <a:t>Thank you for listening!</a:t>
            </a:r>
          </a:p>
          <a:p>
            <a:r>
              <a:rPr lang="en-GB" sz="1900"/>
              <a:t>I’m happy to answer any questions about my time in Japan.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366</Words>
  <Application>Microsoft Macintosh PowerPoint</Application>
  <PresentationFormat>On-screen Show (4:3)</PresentationFormat>
  <Paragraphs>70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Calibri</vt:lpstr>
      <vt:lpstr>Office Theme</vt:lpstr>
      <vt:lpstr>Cultural Advantages and Challenges of Studying in Japan</vt:lpstr>
      <vt:lpstr>Background</vt:lpstr>
      <vt:lpstr>PowerPoint Presentation</vt:lpstr>
      <vt:lpstr>Courses I Took</vt:lpstr>
      <vt:lpstr>Cultural Advantages</vt:lpstr>
      <vt:lpstr>Academic Benefits</vt:lpstr>
      <vt:lpstr>Challenges Faced</vt:lpstr>
      <vt:lpstr>Social &amp; Cultural Observations</vt:lpstr>
      <vt:lpstr>Reflections as a Mongolian Student</vt:lpstr>
      <vt:lpstr>What I Learned</vt:lpstr>
      <vt:lpstr>Conclusion</vt:lpstr>
      <vt:lpstr>Mr. Kusama Tsuyishi, a member of the House of Representatives </vt:lpstr>
      <vt:lpstr>Outside of the university</vt:lpstr>
      <vt:lpstr>PowerPoint Presentation</vt:lpstr>
      <vt:lpstr>Rikkyo University</vt:lpstr>
      <vt:lpstr>Q&amp;A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Narantsatsralt Ganbaatar (2124049)</cp:lastModifiedBy>
  <cp:revision>3</cp:revision>
  <dcterms:created xsi:type="dcterms:W3CDTF">2013-01-27T09:14:16Z</dcterms:created>
  <dcterms:modified xsi:type="dcterms:W3CDTF">2025-08-04T11:30:21Z</dcterms:modified>
  <cp:category/>
</cp:coreProperties>
</file>