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70" r:id="rId3"/>
    <p:sldId id="262" r:id="rId4"/>
    <p:sldId id="261" r:id="rId5"/>
    <p:sldId id="260" r:id="rId6"/>
    <p:sldId id="276" r:id="rId7"/>
    <p:sldId id="277" r:id="rId8"/>
    <p:sldId id="259" r:id="rId9"/>
    <p:sldId id="272" r:id="rId10"/>
    <p:sldId id="273" r:id="rId11"/>
    <p:sldId id="274" r:id="rId12"/>
    <p:sldId id="258" r:id="rId13"/>
    <p:sldId id="283" r:id="rId14"/>
    <p:sldId id="264" r:id="rId15"/>
    <p:sldId id="266" r:id="rId16"/>
    <p:sldId id="263" r:id="rId17"/>
    <p:sldId id="267" r:id="rId18"/>
    <p:sldId id="284" r:id="rId19"/>
    <p:sldId id="268" r:id="rId20"/>
    <p:sldId id="280" r:id="rId21"/>
    <p:sldId id="269" r:id="rId22"/>
    <p:sldId id="287" r:id="rId23"/>
    <p:sldId id="285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363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173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718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853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007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3864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508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078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067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822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7928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4282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5806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8763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867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5246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4578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306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A110929-0724-41AE-8F28-FE454E358D4B}" type="datetimeFigureOut">
              <a:rPr lang="en-GB" smtClean="0"/>
              <a:t>14/03/2019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D093213-C213-4837-B438-CE117335AF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8927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  <p:sldLayoutId id="214748372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health-22277186" TargetMode="Externa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communicable disease that affects public health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Sophie Webb</a:t>
            </a:r>
          </a:p>
        </p:txBody>
      </p:sp>
    </p:spTree>
    <p:extLst>
      <p:ext uri="{BB962C8B-B14F-4D97-AF65-F5344CB8AC3E}">
        <p14:creationId xmlns:p14="http://schemas.microsoft.com/office/powerpoint/2010/main" val="2753246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</a:rPr>
              <a:t>What is communicable disease?</a:t>
            </a:r>
          </a:p>
          <a:p>
            <a:r>
              <a:rPr lang="en-GB" dirty="0">
                <a:latin typeface="Calibri" panose="020F0502020204030204" pitchFamily="34" charset="0"/>
              </a:rPr>
              <a:t>What is my communicable disease?</a:t>
            </a:r>
          </a:p>
          <a:p>
            <a:r>
              <a:rPr lang="en-GB" dirty="0">
                <a:latin typeface="Calibri" panose="020F0502020204030204" pitchFamily="34" charset="0"/>
              </a:rPr>
              <a:t>What areas are affected?</a:t>
            </a:r>
          </a:p>
          <a:p>
            <a:r>
              <a:rPr lang="en-GB" dirty="0">
                <a:latin typeface="Calibri" panose="020F0502020204030204" pitchFamily="34" charset="0"/>
              </a:rPr>
              <a:t>Signs and symptoms of the disease?</a:t>
            </a:r>
          </a:p>
          <a:p>
            <a:r>
              <a:rPr lang="en-GB" dirty="0">
                <a:latin typeface="Calibri" panose="020F0502020204030204" pitchFamily="34" charset="0"/>
              </a:rPr>
              <a:t>Treatments?</a:t>
            </a:r>
          </a:p>
          <a:p>
            <a:r>
              <a:rPr lang="en-GB" dirty="0">
                <a:latin typeface="Calibri" panose="020F0502020204030204" pitchFamily="34" charset="0"/>
              </a:rPr>
              <a:t>Vaccinations?</a:t>
            </a:r>
          </a:p>
          <a:p>
            <a:r>
              <a:rPr lang="en-GB" dirty="0">
                <a:latin typeface="Calibri" panose="020F0502020204030204" pitchFamily="34" charset="0"/>
              </a:rPr>
              <a:t>Preventative methods?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030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2017" y="1531701"/>
            <a:ext cx="5989983" cy="42594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</a:rPr>
              <a:t>What is a communicable disease?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dirty="0">
                <a:latin typeface="Calibri" panose="020F0502020204030204" pitchFamily="34" charset="0"/>
              </a:rPr>
              <a:t>Webster (2019) agrees that communicable</a:t>
            </a:r>
          </a:p>
          <a:p>
            <a:pPr marL="0" indent="0">
              <a:buNone/>
            </a:pPr>
            <a:r>
              <a:rPr lang="en-GB" sz="8000" dirty="0">
                <a:latin typeface="Calibri" panose="020F0502020204030204" pitchFamily="34" charset="0"/>
              </a:rPr>
              <a:t>diseases is an infectious disease which can be</a:t>
            </a:r>
          </a:p>
          <a:p>
            <a:pPr marL="0" indent="0">
              <a:buNone/>
            </a:pPr>
            <a:r>
              <a:rPr lang="en-GB" sz="8000" dirty="0">
                <a:latin typeface="Calibri" panose="020F0502020204030204" pitchFamily="34" charset="0"/>
              </a:rPr>
              <a:t> past from person to person by direct contact.</a:t>
            </a:r>
          </a:p>
          <a:p>
            <a:pPr marL="0" indent="0">
              <a:buNone/>
            </a:pPr>
            <a:r>
              <a:rPr lang="en-GB" sz="8000" dirty="0">
                <a:latin typeface="Calibri" panose="020F0502020204030204" pitchFamily="34" charset="0"/>
              </a:rPr>
              <a:t> According to the healthline (2019) the signs of</a:t>
            </a:r>
          </a:p>
          <a:p>
            <a:pPr marL="0" indent="0">
              <a:buNone/>
            </a:pPr>
            <a:r>
              <a:rPr lang="en-GB" sz="8000" dirty="0">
                <a:latin typeface="Calibri" panose="020F0502020204030204" pitchFamily="34" charset="0"/>
              </a:rPr>
              <a:t> direct contact with a communicable diseases </a:t>
            </a:r>
          </a:p>
          <a:p>
            <a:pPr marL="0" indent="0">
              <a:buNone/>
            </a:pPr>
            <a:r>
              <a:rPr lang="en-GB" sz="8000" dirty="0">
                <a:latin typeface="Calibri" panose="020F0502020204030204" pitchFamily="34" charset="0"/>
              </a:rPr>
              <a:t>are touching, biting, kissing, coughing and</a:t>
            </a:r>
          </a:p>
          <a:p>
            <a:pPr marL="0" indent="0">
              <a:buNone/>
            </a:pPr>
            <a:r>
              <a:rPr lang="en-GB" sz="8000" dirty="0">
                <a:latin typeface="Calibri" panose="020F0502020204030204" pitchFamily="34" charset="0"/>
              </a:rPr>
              <a:t> sneezing.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5600" dirty="0">
                <a:latin typeface="Calibri" panose="020F0502020204030204" pitchFamily="34" charset="0"/>
              </a:rPr>
              <a:t>Webster (2019)       Healthline (2019)       Delaware health and social services (2019)       Bennett (2016)</a:t>
            </a:r>
            <a:endParaRPr lang="en-GB" sz="4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083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</a:rPr>
              <a:t>My communicable disease: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u="sng" dirty="0">
                <a:latin typeface="Calibri" panose="020F0502020204030204" pitchFamily="34" charset="0"/>
              </a:rPr>
              <a:t>Measles</a:t>
            </a:r>
          </a:p>
          <a:p>
            <a:r>
              <a:rPr lang="en-GB" sz="7200" dirty="0">
                <a:latin typeface="Calibri" panose="020F0502020204030204" pitchFamily="34" charset="0"/>
              </a:rPr>
              <a:t>Highly infectious illness</a:t>
            </a:r>
          </a:p>
          <a:p>
            <a:r>
              <a:rPr lang="en-GB" sz="7200" dirty="0">
                <a:latin typeface="Calibri" panose="020F0502020204030204" pitchFamily="34" charset="0"/>
              </a:rPr>
              <a:t>Anyone can contract the disease but mostly in children </a:t>
            </a:r>
          </a:p>
          <a:p>
            <a:r>
              <a:rPr lang="en-GB" sz="7200" dirty="0">
                <a:latin typeface="Calibri" panose="020F0502020204030204" pitchFamily="34" charset="0"/>
              </a:rPr>
              <a:t>Symptoms of measles appear around a week up to 14 days after the person is </a:t>
            </a:r>
          </a:p>
          <a:p>
            <a:pPr marL="0" indent="0">
              <a:buNone/>
            </a:pPr>
            <a:r>
              <a:rPr lang="en-GB" sz="7200" dirty="0">
                <a:latin typeface="Calibri" panose="020F0502020204030204" pitchFamily="34" charset="0"/>
              </a:rPr>
              <a:t>infected.</a:t>
            </a:r>
          </a:p>
          <a:p>
            <a:r>
              <a:rPr lang="en-GB" sz="7200" dirty="0">
                <a:latin typeface="Calibri" panose="020F0502020204030204" pitchFamily="34" charset="0"/>
              </a:rPr>
              <a:t>2-3 days after symptoms - small white spots appear inside the mouth.</a:t>
            </a:r>
          </a:p>
          <a:p>
            <a:r>
              <a:rPr lang="en-GB" sz="7200" dirty="0">
                <a:latin typeface="Calibri" panose="020F0502020204030204" pitchFamily="34" charset="0"/>
              </a:rPr>
              <a:t>3-5 days after symptoms – the measles rash breaks out. </a:t>
            </a:r>
          </a:p>
          <a:p>
            <a:endParaRPr lang="en-GB" sz="4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5600" dirty="0">
                <a:latin typeface="Calibri" panose="020F0502020204030204" pitchFamily="34" charset="0"/>
              </a:rPr>
              <a:t>Randerson (2013)    Centre for disease control and prevention (2019)    Walsh (2016)</a:t>
            </a:r>
            <a:endParaRPr lang="en-GB" sz="4800" dirty="0">
              <a:latin typeface="Calibri" panose="020F05020202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6921" y="3533015"/>
            <a:ext cx="3222206" cy="3066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216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3F0AB62-38DB-40AA-BA94-0023BB617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1690688"/>
            <a:ext cx="10364451" cy="406804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</a:rPr>
              <a:t>Incidence and prevalence of this diseases – locally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6623" y="2340045"/>
            <a:ext cx="10515600" cy="4351338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</a:rPr>
              <a:t>Public health Wales (2019)   Porter (2013)  Public health England (2017)   BBC news (2013)    Public health Wales (2015)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362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</a:rPr>
              <a:t>Incidence and prevalence of this diseases –Britain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https://www.bbc.co.uk/news/health-22277186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</a:rPr>
              <a:t>BBC news (2013) </a:t>
            </a:r>
          </a:p>
        </p:txBody>
      </p:sp>
    </p:spTree>
    <p:extLst>
      <p:ext uri="{BB962C8B-B14F-4D97-AF65-F5344CB8AC3E}">
        <p14:creationId xmlns:p14="http://schemas.microsoft.com/office/powerpoint/2010/main" val="3935879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E1D566C-AF74-40C0-8AEE-5523545F3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6857" y="1027906"/>
            <a:ext cx="8676596" cy="56300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547" y="101322"/>
            <a:ext cx="10364451" cy="1596177"/>
          </a:xfrm>
        </p:spPr>
        <p:txBody>
          <a:bodyPr/>
          <a:lstStyle/>
          <a:p>
            <a:pPr algn="l"/>
            <a:r>
              <a:rPr lang="en-GB" u="sng" dirty="0">
                <a:latin typeface="Calibri" panose="020F0502020204030204" pitchFamily="34" charset="0"/>
              </a:rPr>
              <a:t>Incidence and prevalence of this diseases –Globally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Ahillon (2019)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NSW Government (2019)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Young (2014)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786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u="sng" dirty="0">
                <a:latin typeface="Calibri" panose="020F0502020204030204" pitchFamily="34" charset="0"/>
              </a:rPr>
              <a:t>Signs and symptoms?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200" dirty="0">
                <a:latin typeface="Calibri" panose="020F0502020204030204" pitchFamily="34" charset="0"/>
              </a:rPr>
              <a:t>Cold-like symptoms</a:t>
            </a:r>
          </a:p>
          <a:p>
            <a:r>
              <a:rPr lang="en-GB" sz="2200" dirty="0">
                <a:latin typeface="Calibri" panose="020F0502020204030204" pitchFamily="34" charset="0"/>
              </a:rPr>
              <a:t>Runny or blocked nose</a:t>
            </a:r>
          </a:p>
          <a:p>
            <a:r>
              <a:rPr lang="en-GB" sz="2200" dirty="0">
                <a:latin typeface="Calibri" panose="020F0502020204030204" pitchFamily="34" charset="0"/>
              </a:rPr>
              <a:t>Watery eyes</a:t>
            </a:r>
          </a:p>
          <a:p>
            <a:r>
              <a:rPr lang="en-GB" sz="2200" dirty="0">
                <a:latin typeface="Calibri" panose="020F0502020204030204" pitchFamily="34" charset="0"/>
              </a:rPr>
              <a:t>Sore, red eyes</a:t>
            </a:r>
          </a:p>
          <a:p>
            <a:r>
              <a:rPr lang="en-GB" sz="2200" dirty="0">
                <a:latin typeface="Calibri" panose="020F0502020204030204" pitchFamily="34" charset="0"/>
              </a:rPr>
              <a:t>High temperature</a:t>
            </a:r>
          </a:p>
          <a:p>
            <a:r>
              <a:rPr lang="en-GB" sz="2200" dirty="0">
                <a:latin typeface="Calibri" panose="020F0502020204030204" pitchFamily="34" charset="0"/>
              </a:rPr>
              <a:t>Greyish-white spots in the mouth</a:t>
            </a:r>
          </a:p>
          <a:p>
            <a:r>
              <a:rPr lang="en-GB" sz="2200" dirty="0">
                <a:latin typeface="Calibri" panose="020F0502020204030204" pitchFamily="34" charset="0"/>
              </a:rPr>
              <a:t>A cough</a:t>
            </a:r>
          </a:p>
          <a:p>
            <a:r>
              <a:rPr lang="en-GB" sz="2200" dirty="0">
                <a:latin typeface="Calibri" panose="020F0502020204030204" pitchFamily="34" charset="0"/>
              </a:rPr>
              <a:t>Loss of appetite                                                 </a:t>
            </a:r>
            <a:r>
              <a:rPr lang="en-GB" dirty="0">
                <a:latin typeface="Calibri" panose="020F0502020204030204" pitchFamily="34" charset="0"/>
              </a:rPr>
              <a:t>NHS (2019) Kerkar (2019)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1891" y="459201"/>
            <a:ext cx="4509070" cy="4523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663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A day or two before the 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</a:rPr>
              <a:t>rash appears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</a:rPr>
              <a:t>Clinical advisor (2019)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4236" y="1825625"/>
            <a:ext cx="6158804" cy="4093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440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u="sng" dirty="0">
                <a:latin typeface="Calibri" panose="020F0502020204030204" pitchFamily="34" charset="0"/>
              </a:rPr>
              <a:t>Measles rash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75" y="1908313"/>
            <a:ext cx="10364452" cy="3882887"/>
          </a:xfrm>
        </p:spPr>
        <p:txBody>
          <a:bodyPr>
            <a:noAutofit/>
          </a:bodyPr>
          <a:lstStyle/>
          <a:p>
            <a:r>
              <a:rPr lang="en-GB" sz="1800" dirty="0">
                <a:latin typeface="Calibri" panose="020F0502020204030204" pitchFamily="34" charset="0"/>
              </a:rPr>
              <a:t>Small red-brown spots</a:t>
            </a:r>
          </a:p>
          <a:p>
            <a:r>
              <a:rPr lang="en-GB" sz="1800" dirty="0">
                <a:latin typeface="Calibri" panose="020F0502020204030204" pitchFamily="34" charset="0"/>
              </a:rPr>
              <a:t>Flat or slightly raised spots</a:t>
            </a:r>
          </a:p>
          <a:p>
            <a:r>
              <a:rPr lang="en-GB" sz="1800" dirty="0">
                <a:latin typeface="Calibri" panose="020F0502020204030204" pitchFamily="34" charset="0"/>
              </a:rPr>
              <a:t>First appears on head or neck</a:t>
            </a:r>
          </a:p>
          <a:p>
            <a:r>
              <a:rPr lang="en-GB" sz="1800" dirty="0">
                <a:latin typeface="Calibri" panose="020F0502020204030204" pitchFamily="34" charset="0"/>
              </a:rPr>
              <a:t>Itchy for some people</a:t>
            </a:r>
          </a:p>
          <a:p>
            <a:endParaRPr lang="en-GB" sz="1800" dirty="0">
              <a:latin typeface="Calibri" panose="020F0502020204030204" pitchFamily="34" charset="0"/>
            </a:endParaRPr>
          </a:p>
          <a:p>
            <a:endParaRPr lang="en-GB" sz="18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</a:rPr>
              <a:t>BBC News (2017) </a:t>
            </a: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</a:rPr>
              <a:t>BBC News (2013)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554802"/>
            <a:ext cx="5253457" cy="30718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5120" y="3761552"/>
            <a:ext cx="4495800" cy="2802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582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200" dirty="0">
                <a:latin typeface="Calibri" panose="020F0502020204030204" pitchFamily="34" charset="0"/>
              </a:rPr>
              <a:t>Surekha (2018)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132647"/>
            <a:ext cx="10759440" cy="2742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894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</a:rPr>
              <a:t>Treatments?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5500" dirty="0">
                <a:latin typeface="Calibri" panose="020F0502020204030204" pitchFamily="34" charset="0"/>
              </a:rPr>
              <a:t>No specific treatment for measles</a:t>
            </a:r>
          </a:p>
          <a:p>
            <a:r>
              <a:rPr lang="en-GB" sz="5500" dirty="0">
                <a:latin typeface="Calibri" panose="020F0502020204030204" pitchFamily="34" charset="0"/>
              </a:rPr>
              <a:t>Control fever and pain at home</a:t>
            </a:r>
          </a:p>
          <a:p>
            <a:r>
              <a:rPr lang="en-GB" sz="5500" dirty="0">
                <a:latin typeface="Calibri" panose="020F0502020204030204" pitchFamily="34" charset="0"/>
              </a:rPr>
              <a:t>If a person is diagnosed with measles the GP tells people to avoid contact with people who are more likely to catch the infection.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6400" dirty="0">
                <a:latin typeface="Calibri" panose="020F0502020204030204" pitchFamily="34" charset="0"/>
              </a:rPr>
              <a:t>NHS (2019)</a:t>
            </a:r>
          </a:p>
        </p:txBody>
      </p:sp>
    </p:spTree>
    <p:extLst>
      <p:ext uri="{BB962C8B-B14F-4D97-AF65-F5344CB8AC3E}">
        <p14:creationId xmlns:p14="http://schemas.microsoft.com/office/powerpoint/2010/main" val="4261312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000000"/>
                </a:solidFill>
                <a:latin typeface="Calibri" panose="020F0502020204030204" pitchFamily="34" charset="0"/>
              </a:rPr>
              <a:t>Vaccinations</a:t>
            </a:r>
            <a:r>
              <a:rPr lang="en-GB" u="sng" dirty="0">
                <a:solidFill>
                  <a:srgbClr val="000000"/>
                </a:solidFill>
              </a:rPr>
              <a:t>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1928813"/>
            <a:ext cx="4977578" cy="4672011"/>
          </a:xfrm>
        </p:spPr>
        <p:txBody>
          <a:bodyPr anchor="ctr"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According to the NHS (2016) children and adults will have the MMR vaccine which can protect them from measles, mumps and rubella. </a:t>
            </a:r>
          </a:p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Mckee, C and Bohannon, K  are exploring the reason why parents are refusing vaccination.</a:t>
            </a:r>
          </a:p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NHS (2013) created a Catch up programme to vaccine children born between 1997 and 2003</a:t>
            </a: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</a:rPr>
              <a:t>.</a:t>
            </a:r>
          </a:p>
          <a:p>
            <a:endParaRPr lang="en-GB" sz="16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700" dirty="0">
                <a:solidFill>
                  <a:srgbClr val="000000"/>
                </a:solidFill>
                <a:latin typeface="Calibri" panose="020F0502020204030204" pitchFamily="34" charset="0"/>
              </a:rPr>
              <a:t>NHS (2016)  Mckee and Bohannon (2016)   NHS (2013) Verbanas (2015)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654C2A-2CAB-40C2-819D-895DA937E1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/>
          </a:blip>
          <a:srcRect l="17195" r="17709" b="-1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2299119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u="sng" dirty="0">
                <a:latin typeface="Calibri" panose="020F0502020204030204" pitchFamily="34" charset="0"/>
              </a:rPr>
              <a:t>Preventative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 fontScale="77500" lnSpcReduction="20000"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The MMR vaccine</a:t>
            </a:r>
          </a:p>
          <a:p>
            <a:r>
              <a:rPr lang="en-GB" sz="3200" dirty="0">
                <a:latin typeface="Calibri" panose="020F0502020204030204" pitchFamily="34" charset="0"/>
              </a:rPr>
              <a:t>One of the preventative methods is the Human normal immunoglobulin (HNIG)</a:t>
            </a:r>
          </a:p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</a:rPr>
              <a:t>NHS (2019)  Rull (2019) Mandal (2019) World Health Organization (2014)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8800DC-487C-432A-81A1-DC0F2D8CF9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32" b="835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202284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148644"/>
            <a:ext cx="10214113" cy="50268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</a:rPr>
              <a:t>What trends are visible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351338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</a:rPr>
              <a:t>Lease (2011)   Public Health Wales (2017)  Thompson (2009)   Public health wales (2015) </a:t>
            </a:r>
          </a:p>
        </p:txBody>
      </p:sp>
    </p:spTree>
    <p:extLst>
      <p:ext uri="{BB962C8B-B14F-4D97-AF65-F5344CB8AC3E}">
        <p14:creationId xmlns:p14="http://schemas.microsoft.com/office/powerpoint/2010/main" val="42820235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246883"/>
            <a:ext cx="11146783" cy="511356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48794"/>
            <a:ext cx="10364451" cy="1596177"/>
          </a:xfrm>
        </p:spPr>
        <p:txBody>
          <a:bodyPr/>
          <a:lstStyle/>
          <a:p>
            <a:r>
              <a:rPr lang="en-GB" u="sng" dirty="0">
                <a:latin typeface="Calibri" panose="020F0502020204030204" pitchFamily="34" charset="0"/>
              </a:rPr>
              <a:t>What are the implications for health care professional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2905" y="2843060"/>
            <a:ext cx="10364452" cy="3424107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</a:rPr>
              <a:t>Human vaccines &amp; immunotherapeutic (2014)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77009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>
                <a:latin typeface="Calibri" panose="020F0502020204030204" pitchFamily="34" charset="0"/>
              </a:rPr>
              <a:t>What is the impact on society?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6714067" cy="4351338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Calibri" panose="020F0502020204030204" pitchFamily="34" charset="0"/>
              </a:rPr>
              <a:t>Lambert (2013) reported that there was increase in measles, this was because Wakefield linked bowel disease and autism to the MMR  vaccine. </a:t>
            </a:r>
          </a:p>
          <a:p>
            <a:r>
              <a:rPr lang="en-GB" dirty="0">
                <a:latin typeface="Calibri" panose="020F0502020204030204" pitchFamily="34" charset="0"/>
              </a:rPr>
              <a:t>The open university (2016) have researched the links between the MMR vaccine and autism.</a:t>
            </a:r>
          </a:p>
          <a:p>
            <a:r>
              <a:rPr lang="en-GB" dirty="0">
                <a:latin typeface="Calibri" panose="020F0502020204030204" pitchFamily="34" charset="0"/>
              </a:rPr>
              <a:t> Nursing in practice (2008) and Gabbatiss (2019)  both disagrees with the Wakefield report because they tested the children’s blood for measles infections or an abnormal immune response.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2200" dirty="0">
                <a:latin typeface="Calibri" panose="020F0502020204030204" pitchFamily="34" charset="0"/>
              </a:rPr>
              <a:t>Lambert (2013)   Open University (2016)   Nursing in practice (2008)  Gabbatiss (2019)  NHS (2008)  Edwards (2010)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C80AA9-FAF3-4A99-BCA8-F5D0D61129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7279"/>
          <a:stretch/>
        </p:blipFill>
        <p:spPr>
          <a:xfrm>
            <a:off x="8342897" y="1825625"/>
            <a:ext cx="3287311" cy="3596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672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40" y="1690688"/>
            <a:ext cx="10866120" cy="4740592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Calibri" panose="020F0502020204030204" pitchFamily="34" charset="0"/>
              </a:rPr>
              <a:t>Autism science (2019) 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60" y="518161"/>
            <a:ext cx="11079480" cy="5242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4785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</a:rPr>
              <a:t>What is the impact on health and social care services?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Calibri" panose="020F0502020204030204" pitchFamily="34" charset="0"/>
              </a:rPr>
              <a:t>Shakoor (2015) Agrees that the hospitals need to be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</a:rPr>
              <a:t>prepared for a outbreak on measles.</a:t>
            </a:r>
          </a:p>
          <a:p>
            <a:r>
              <a:rPr lang="en-GB" dirty="0">
                <a:latin typeface="Calibri" panose="020F0502020204030204" pitchFamily="34" charset="0"/>
              </a:rPr>
              <a:t>According to the NHS (2013) The staff was drawn from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</a:rPr>
              <a:t> the community, primary and secondary care to prevent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</a:rPr>
              <a:t>to the spread of measles. 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</a:rPr>
              <a:t>Shakoor (2015)  NHS (2013) Martin (2015)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ED3D87-271D-4E15-96F4-9EE84B3172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0791" y="1987297"/>
            <a:ext cx="4086225" cy="4015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5655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What communicable diseases are</a:t>
            </a:r>
          </a:p>
          <a:p>
            <a:r>
              <a:rPr lang="en-GB" dirty="0">
                <a:latin typeface="Calibri" panose="020F0502020204030204" pitchFamily="34" charset="0"/>
              </a:rPr>
              <a:t>What measles is</a:t>
            </a:r>
          </a:p>
          <a:p>
            <a:r>
              <a:rPr lang="en-GB" dirty="0">
                <a:latin typeface="Calibri" panose="020F0502020204030204" pitchFamily="34" charset="0"/>
              </a:rPr>
              <a:t>The signs and symptoms of measles</a:t>
            </a:r>
          </a:p>
          <a:p>
            <a:r>
              <a:rPr lang="en-GB" dirty="0">
                <a:latin typeface="Calibri" panose="020F0502020204030204" pitchFamily="34" charset="0"/>
              </a:rPr>
              <a:t>The treatments</a:t>
            </a:r>
          </a:p>
          <a:p>
            <a:r>
              <a:rPr lang="en-GB" dirty="0">
                <a:latin typeface="Calibri" panose="020F0502020204030204" pitchFamily="34" charset="0"/>
              </a:rPr>
              <a:t>Vaccinations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3089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7758" y="60346"/>
            <a:ext cx="10364451" cy="1596177"/>
          </a:xfrm>
        </p:spPr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7757" y="1258957"/>
            <a:ext cx="10364452" cy="5538697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GB" dirty="0">
                <a:latin typeface="Calibri" panose="020F0502020204030204" pitchFamily="34" charset="0"/>
              </a:rPr>
              <a:t>Ahillon (2019) </a:t>
            </a:r>
            <a:r>
              <a:rPr lang="en-GB" i="1" dirty="0">
                <a:latin typeface="Calibri" panose="020F0502020204030204" pitchFamily="34" charset="0"/>
              </a:rPr>
              <a:t>Measles alert in Sydney as women who thought she had been vaccinated becomes the 14</a:t>
            </a:r>
            <a:r>
              <a:rPr lang="en-GB" i="1" baseline="30000" dirty="0">
                <a:latin typeface="Calibri" panose="020F0502020204030204" pitchFamily="34" charset="0"/>
              </a:rPr>
              <a:t>th</a:t>
            </a:r>
            <a:r>
              <a:rPr lang="en-GB" i="1" dirty="0">
                <a:latin typeface="Calibri" panose="020F0502020204030204" pitchFamily="34" charset="0"/>
              </a:rPr>
              <a:t> person tract down with the diseases since Christmas</a:t>
            </a:r>
            <a:r>
              <a:rPr lang="en-GB" dirty="0">
                <a:latin typeface="Calibri" panose="020F0502020204030204" pitchFamily="34" charset="0"/>
              </a:rPr>
              <a:t> [article] available at https://www.dailymail.co.uk/news/article-6732781/Sydney-woman-14th-person-struck-measles-Christmas.html [accessed 22ne February 2019] </a:t>
            </a:r>
          </a:p>
          <a:p>
            <a:pPr lvl="0"/>
            <a:r>
              <a:rPr lang="en-GB" dirty="0">
                <a:latin typeface="Calibri" panose="020F0502020204030204" pitchFamily="34" charset="0"/>
              </a:rPr>
              <a:t>Autism science (2019) </a:t>
            </a:r>
            <a:r>
              <a:rPr lang="en-GB" i="1" dirty="0">
                <a:latin typeface="Calibri" panose="020F0502020204030204" pitchFamily="34" charset="0"/>
              </a:rPr>
              <a:t>Measles is still a killing disease</a:t>
            </a:r>
            <a:r>
              <a:rPr lang="en-GB" dirty="0">
                <a:latin typeface="Calibri" panose="020F0502020204030204" pitchFamily="34" charset="0"/>
              </a:rPr>
              <a:t> [online] available at https://leftbrainrightbrain.co.uk/2014/03/21/yep-measles-is-still-a-killing-disease/ [date accessed 8</a:t>
            </a:r>
            <a:r>
              <a:rPr lang="en-GB" baseline="30000" dirty="0">
                <a:latin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US" dirty="0">
                <a:latin typeface="Calibri" panose="020F0502020204030204" pitchFamily="34" charset="0"/>
              </a:rPr>
              <a:t>Bennett, F (2016) </a:t>
            </a:r>
            <a:r>
              <a:rPr lang="en-US" i="1" dirty="0">
                <a:latin typeface="Calibri" panose="020F0502020204030204" pitchFamily="34" charset="0"/>
              </a:rPr>
              <a:t>Communicable and non-communicable diseases</a:t>
            </a:r>
            <a:r>
              <a:rPr lang="en-US" dirty="0">
                <a:latin typeface="Calibri" panose="020F0502020204030204" pitchFamily="34" charset="0"/>
              </a:rPr>
              <a:t> [online] available at http://slideplayer.com/slide/6401918/ [date accessed 12</a:t>
            </a:r>
            <a:r>
              <a:rPr lang="en-US" baseline="30000" dirty="0">
                <a:latin typeface="Calibri" panose="020F0502020204030204" pitchFamily="34" charset="0"/>
              </a:rPr>
              <a:t>th</a:t>
            </a:r>
            <a:r>
              <a:rPr lang="en-US" dirty="0">
                <a:latin typeface="Calibri" panose="020F0502020204030204" pitchFamily="34" charset="0"/>
              </a:rPr>
              <a:t> March 2019]</a:t>
            </a:r>
            <a:endParaRPr lang="en-GB" dirty="0">
              <a:latin typeface="Calibri" panose="020F0502020204030204" pitchFamily="34" charset="0"/>
            </a:endParaRPr>
          </a:p>
          <a:p>
            <a:pPr lvl="0"/>
            <a:r>
              <a:rPr lang="en-GB" dirty="0">
                <a:latin typeface="Calibri" panose="020F0502020204030204" pitchFamily="34" charset="0"/>
              </a:rPr>
              <a:t>BBC news (2013) </a:t>
            </a:r>
            <a:r>
              <a:rPr lang="en-GB" i="1" dirty="0">
                <a:latin typeface="Calibri" panose="020F0502020204030204" pitchFamily="34" charset="0"/>
              </a:rPr>
              <a:t>Measles outbreak in maps and graphics</a:t>
            </a:r>
            <a:r>
              <a:rPr lang="en-GB" dirty="0">
                <a:latin typeface="Calibri" panose="020F0502020204030204" pitchFamily="34" charset="0"/>
              </a:rPr>
              <a:t> [article] available at https://www.bbc.co.uk/news/health-22277186 [date accessed 1st March 2019] </a:t>
            </a:r>
          </a:p>
          <a:p>
            <a:pPr lvl="0"/>
            <a:r>
              <a:rPr lang="en-GB" dirty="0">
                <a:latin typeface="Calibri" panose="020F0502020204030204" pitchFamily="34" charset="0"/>
              </a:rPr>
              <a:t>BBC News (2017) </a:t>
            </a:r>
            <a:r>
              <a:rPr lang="en-GB" i="1" dirty="0">
                <a:latin typeface="Calibri" panose="020F0502020204030204" pitchFamily="34" charset="0"/>
              </a:rPr>
              <a:t>Measles outbreak across Europe</a:t>
            </a:r>
            <a:r>
              <a:rPr lang="en-GB" dirty="0">
                <a:latin typeface="Calibri" panose="020F0502020204030204" pitchFamily="34" charset="0"/>
              </a:rPr>
              <a:t> [article] available at https://www.bbc.co.uk/news/health-39419976 [accessed 22nd February 2019] </a:t>
            </a:r>
            <a:endParaRPr lang="en-GB" sz="1200" dirty="0">
              <a:latin typeface="Calibri" panose="020F0502020204030204" pitchFamily="34" charset="0"/>
            </a:endParaRPr>
          </a:p>
          <a:p>
            <a:pPr lvl="0"/>
            <a:r>
              <a:rPr lang="en-GB" dirty="0">
                <a:latin typeface="Calibri" panose="020F0502020204030204" pitchFamily="34" charset="0"/>
              </a:rPr>
              <a:t>BBC News (2013) </a:t>
            </a:r>
            <a:r>
              <a:rPr lang="en-GB" i="1" dirty="0">
                <a:latin typeface="Calibri" panose="020F0502020204030204" pitchFamily="34" charset="0"/>
              </a:rPr>
              <a:t>‘Death risk’ in Swansea measles outbreak</a:t>
            </a:r>
            <a:r>
              <a:rPr lang="en-GB" dirty="0">
                <a:latin typeface="Calibri" panose="020F0502020204030204" pitchFamily="34" charset="0"/>
              </a:rPr>
              <a:t> [article] available at https://www.bbc.co.uk/news/health-22025104 [accessed 22nd February 2019]</a:t>
            </a:r>
            <a:endParaRPr lang="en-GB" sz="1200" dirty="0">
              <a:latin typeface="Calibri" panose="020F0502020204030204" pitchFamily="34" charset="0"/>
            </a:endParaRPr>
          </a:p>
          <a:p>
            <a:pPr lvl="0"/>
            <a:r>
              <a:rPr lang="en-GB" dirty="0">
                <a:latin typeface="Calibri" panose="020F0502020204030204" pitchFamily="34" charset="0"/>
              </a:rPr>
              <a:t>BBC news (2013) </a:t>
            </a:r>
            <a:r>
              <a:rPr lang="en-GB" i="1" dirty="0">
                <a:latin typeface="Calibri" panose="020F0502020204030204" pitchFamily="34" charset="0"/>
              </a:rPr>
              <a:t>Swansea measles epidemic: man, who died had measles</a:t>
            </a:r>
            <a:r>
              <a:rPr lang="en-GB" dirty="0">
                <a:latin typeface="Calibri" panose="020F0502020204030204" pitchFamily="34" charset="0"/>
              </a:rPr>
              <a:t> [article] available at https://www.bbc.co.uk/news/uk-wales-22215185 [date accessed 1st March 2019]</a:t>
            </a:r>
          </a:p>
          <a:p>
            <a:r>
              <a:rPr lang="en-GB" dirty="0">
                <a:latin typeface="Calibri" panose="020F0502020204030204" pitchFamily="34" charset="0"/>
              </a:rPr>
              <a:t>Centre for disease control and prevention (2019) </a:t>
            </a:r>
            <a:r>
              <a:rPr lang="en-GB" i="1" dirty="0">
                <a:latin typeface="Calibri" panose="020F0502020204030204" pitchFamily="34" charset="0"/>
              </a:rPr>
              <a:t>measles</a:t>
            </a:r>
            <a:r>
              <a:rPr lang="en-GB" dirty="0">
                <a:latin typeface="Calibri" panose="020F0502020204030204" pitchFamily="34" charset="0"/>
              </a:rPr>
              <a:t> [online] available at https://www.cdc.gov/measles/about/signs-symptoms.html [date accessed 1st March 2019] </a:t>
            </a:r>
          </a:p>
          <a:p>
            <a:r>
              <a:rPr lang="en-GB" dirty="0">
                <a:latin typeface="Calibri" panose="020F0502020204030204" pitchFamily="34" charset="0"/>
              </a:rPr>
              <a:t>Clinical advisor (2019) </a:t>
            </a:r>
            <a:r>
              <a:rPr lang="en-GB" i="1" dirty="0">
                <a:latin typeface="Calibri" panose="020F0502020204030204" pitchFamily="34" charset="0"/>
              </a:rPr>
              <a:t>Measles, Mumps &amp; Rubella</a:t>
            </a:r>
            <a:r>
              <a:rPr lang="en-GB" dirty="0">
                <a:latin typeface="Calibri" panose="020F0502020204030204" pitchFamily="34" charset="0"/>
              </a:rPr>
              <a:t> [online] available at https://www.clinicaladvisor.com/slideshow/slides/measles-mumps-rubella/ [accessed 22</a:t>
            </a:r>
            <a:r>
              <a:rPr lang="en-GB" baseline="30000" dirty="0">
                <a:latin typeface="Calibri" panose="020F0502020204030204" pitchFamily="34" charset="0"/>
              </a:rPr>
              <a:t>nd</a:t>
            </a:r>
            <a:r>
              <a:rPr lang="en-GB" dirty="0">
                <a:latin typeface="Calibri" panose="020F0502020204030204" pitchFamily="34" charset="0"/>
              </a:rPr>
              <a:t> February 2019] </a:t>
            </a:r>
          </a:p>
          <a:p>
            <a:r>
              <a:rPr lang="en-GB" dirty="0">
                <a:latin typeface="Calibri" panose="020F0502020204030204" pitchFamily="34" charset="0"/>
              </a:rPr>
              <a:t>Delaware health and social services (2019) </a:t>
            </a:r>
            <a:r>
              <a:rPr lang="en-GB" i="1" dirty="0">
                <a:latin typeface="Calibri" panose="020F0502020204030204" pitchFamily="34" charset="0"/>
              </a:rPr>
              <a:t>Direct and Indirect diseases transmission</a:t>
            </a:r>
            <a:r>
              <a:rPr lang="en-GB" dirty="0">
                <a:latin typeface="Calibri" panose="020F0502020204030204" pitchFamily="34" charset="0"/>
              </a:rPr>
              <a:t> [PDF] available at https://www.dhss.delaware.gov/dhss/dph/files/directindtranspi.pdf [date accessed 1st March 2019]</a:t>
            </a:r>
          </a:p>
          <a:p>
            <a:r>
              <a:rPr lang="en-GB" dirty="0">
                <a:latin typeface="Calibri" panose="020F0502020204030204" pitchFamily="34" charset="0"/>
              </a:rPr>
              <a:t>Healthline (2019) </a:t>
            </a:r>
            <a:r>
              <a:rPr lang="en-GB" i="1" dirty="0">
                <a:latin typeface="Calibri" panose="020F0502020204030204" pitchFamily="34" charset="0"/>
              </a:rPr>
              <a:t>How are diseases transmitted?</a:t>
            </a:r>
            <a:r>
              <a:rPr lang="en-GB" dirty="0">
                <a:latin typeface="Calibri" panose="020F0502020204030204" pitchFamily="34" charset="0"/>
              </a:rPr>
              <a:t> [online] available at https://www.healthline.com/health/disease-transmission#direct-contact [date accessed 1</a:t>
            </a:r>
            <a:r>
              <a:rPr lang="en-GB" baseline="30000" dirty="0">
                <a:latin typeface="Calibri" panose="020F0502020204030204" pitchFamily="34" charset="0"/>
              </a:rPr>
              <a:t>st</a:t>
            </a:r>
            <a:r>
              <a:rPr lang="en-GB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US" dirty="0">
                <a:latin typeface="Calibri" panose="020F0502020204030204" pitchFamily="34" charset="0"/>
              </a:rPr>
              <a:t>Human vaccines and immunotherapeutic (2014) </a:t>
            </a:r>
            <a:r>
              <a:rPr lang="en-US" i="1" dirty="0">
                <a:latin typeface="Calibri" panose="020F0502020204030204" pitchFamily="34" charset="0"/>
              </a:rPr>
              <a:t>Implications of health care personnel in measles transmission</a:t>
            </a:r>
            <a:r>
              <a:rPr lang="en-US" dirty="0">
                <a:latin typeface="Calibri" panose="020F0502020204030204" pitchFamily="34" charset="0"/>
              </a:rPr>
              <a:t> [article] available at https://www.ncbi.nlm.nih.gov/pmc/articles/PMC4514196/ [date accessed 12</a:t>
            </a:r>
            <a:r>
              <a:rPr lang="en-US" baseline="30000" dirty="0">
                <a:latin typeface="Calibri" panose="020F0502020204030204" pitchFamily="34" charset="0"/>
              </a:rPr>
              <a:t>th</a:t>
            </a:r>
            <a:r>
              <a:rPr lang="en-US" dirty="0">
                <a:latin typeface="Calibri" panose="020F0502020204030204" pitchFamily="34" charset="0"/>
              </a:rPr>
              <a:t> March 2019]</a:t>
            </a:r>
            <a:endParaRPr lang="en-GB" dirty="0">
              <a:latin typeface="Calibri" panose="020F0502020204030204" pitchFamily="34" charset="0"/>
            </a:endParaRPr>
          </a:p>
          <a:p>
            <a:pPr lvl="0"/>
            <a:r>
              <a:rPr lang="en-US" dirty="0">
                <a:latin typeface="Calibri" panose="020F0502020204030204" pitchFamily="34" charset="0"/>
              </a:rPr>
              <a:t>Kerbar, P (2019) </a:t>
            </a:r>
            <a:r>
              <a:rPr lang="en-US" i="1" dirty="0">
                <a:latin typeface="Calibri" panose="020F0502020204030204" pitchFamily="34" charset="0"/>
              </a:rPr>
              <a:t>Measles: causes, symptoms, treatments, home &amp; natural remedies</a:t>
            </a:r>
            <a:r>
              <a:rPr lang="en-US" dirty="0">
                <a:latin typeface="Calibri" panose="020F0502020204030204" pitchFamily="34" charset="0"/>
              </a:rPr>
              <a:t> [online] available at http://www.epainassist.com/infections/measles [date accessed 12th March 2019] </a:t>
            </a:r>
            <a:endParaRPr lang="en-GB" dirty="0">
              <a:latin typeface="Calibri" panose="020F0502020204030204" pitchFamily="34" charset="0"/>
            </a:endParaRPr>
          </a:p>
          <a:p>
            <a:pPr lvl="0"/>
            <a:endParaRPr lang="en-GB" dirty="0"/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807715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9203C-6710-402E-87FD-2DDA2952B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5948" y="365126"/>
            <a:ext cx="2527852" cy="178214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3C0D4-29BD-4273-AA2A-E94A05DBB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43340"/>
            <a:ext cx="10515600" cy="5949534"/>
          </a:xfrm>
        </p:spPr>
        <p:txBody>
          <a:bodyPr>
            <a:noAutofit/>
          </a:bodyPr>
          <a:lstStyle/>
          <a:p>
            <a:r>
              <a:rPr lang="en-GB" sz="900" dirty="0">
                <a:latin typeface="Calibri" panose="020F0502020204030204" pitchFamily="34" charset="0"/>
              </a:rPr>
              <a:t>Lambert, V (2013) </a:t>
            </a:r>
            <a:r>
              <a:rPr lang="en-GB" sz="900" i="1" dirty="0">
                <a:latin typeface="Calibri" panose="020F0502020204030204" pitchFamily="34" charset="0"/>
              </a:rPr>
              <a:t>Who is to blame for wales measles outbreak?</a:t>
            </a:r>
            <a:r>
              <a:rPr lang="en-GB" sz="900" dirty="0">
                <a:latin typeface="Calibri" panose="020F0502020204030204" pitchFamily="34" charset="0"/>
              </a:rPr>
              <a:t> [article] available at https://www.telegraph.co.uk/news/health/children/9977550/Who-is-to-blame-for-Wales-measles-outbreak.html [date accessed 1st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Lease, C (2011) </a:t>
            </a:r>
            <a:r>
              <a:rPr lang="en-GB" sz="900" i="1" dirty="0">
                <a:latin typeface="Calibri" panose="020F0502020204030204" pitchFamily="34" charset="0"/>
              </a:rPr>
              <a:t>Current trends in immunization</a:t>
            </a:r>
            <a:r>
              <a:rPr lang="en-GB" sz="900" dirty="0">
                <a:latin typeface="Calibri" panose="020F0502020204030204" pitchFamily="34" charset="0"/>
              </a:rPr>
              <a:t> [PDF] available at http://www.ncsl.org/documents/health/CLeaseWHFF11.pdf [date accessed 8th march]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Martin, L (2015) </a:t>
            </a:r>
            <a:r>
              <a:rPr lang="en-GB" sz="900" i="1" dirty="0">
                <a:latin typeface="Calibri" panose="020F0502020204030204" pitchFamily="34" charset="0"/>
              </a:rPr>
              <a:t>Ward closure causing chaos in western Australia's mental health system </a:t>
            </a:r>
            <a:r>
              <a:rPr lang="en-GB" sz="900" dirty="0">
                <a:latin typeface="Calibri" panose="020F0502020204030204" pitchFamily="34" charset="0"/>
              </a:rPr>
              <a:t>[article] available at http://www.abc.net.au/pm/content/2015/s4279597.htm [date accessed 13th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Mckee, C and Bohannon, K (2016) </a:t>
            </a:r>
            <a:r>
              <a:rPr lang="en-GB" sz="900" i="1" dirty="0">
                <a:latin typeface="Calibri" panose="020F0502020204030204" pitchFamily="34" charset="0"/>
              </a:rPr>
              <a:t>Exploring the reasons behind parental refusal of vaccines </a:t>
            </a:r>
            <a:r>
              <a:rPr lang="en-GB" sz="900" dirty="0">
                <a:latin typeface="Calibri" panose="020F0502020204030204" pitchFamily="34" charset="0"/>
              </a:rPr>
              <a:t>[article] available at https://www.ncbi.nlm.nih.gov/pmc/articles/PMC4869767/ [date accessed 1</a:t>
            </a:r>
            <a:r>
              <a:rPr lang="en-GB" sz="900" baseline="30000" dirty="0">
                <a:latin typeface="Calibri" panose="020F0502020204030204" pitchFamily="34" charset="0"/>
              </a:rPr>
              <a:t>st</a:t>
            </a:r>
            <a:r>
              <a:rPr lang="en-GB" sz="900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NHS (2019) </a:t>
            </a:r>
            <a:r>
              <a:rPr lang="en-GB" sz="900" i="1" dirty="0">
                <a:latin typeface="Calibri" panose="020F0502020204030204" pitchFamily="34" charset="0"/>
              </a:rPr>
              <a:t>Symptoms of measles</a:t>
            </a:r>
            <a:r>
              <a:rPr lang="en-GB" sz="900" dirty="0">
                <a:latin typeface="Calibri" panose="020F0502020204030204" pitchFamily="34" charset="0"/>
              </a:rPr>
              <a:t> [online] available at https://www.nhs.uk/conditions/measles/symptoms/ [accessed 22</a:t>
            </a:r>
            <a:r>
              <a:rPr lang="en-GB" sz="900" baseline="30000" dirty="0">
                <a:latin typeface="Calibri" panose="020F0502020204030204" pitchFamily="34" charset="0"/>
              </a:rPr>
              <a:t>nd</a:t>
            </a:r>
            <a:r>
              <a:rPr lang="en-GB" sz="900" dirty="0">
                <a:latin typeface="Calibri" panose="020F0502020204030204" pitchFamily="34" charset="0"/>
              </a:rPr>
              <a:t> February 2019] 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NHS (2019) </a:t>
            </a:r>
            <a:r>
              <a:rPr lang="en-GB" sz="900" i="1" dirty="0">
                <a:latin typeface="Calibri" panose="020F0502020204030204" pitchFamily="34" charset="0"/>
              </a:rPr>
              <a:t>Treatment of measles</a:t>
            </a:r>
            <a:r>
              <a:rPr lang="en-GB" sz="900" dirty="0">
                <a:latin typeface="Calibri" panose="020F0502020204030204" pitchFamily="34" charset="0"/>
              </a:rPr>
              <a:t> [online] available at https://www.nhs.uk/conditions/measles/treatment/ [accessed 22</a:t>
            </a:r>
            <a:r>
              <a:rPr lang="en-GB" sz="900" baseline="30000" dirty="0">
                <a:latin typeface="Calibri" panose="020F0502020204030204" pitchFamily="34" charset="0"/>
              </a:rPr>
              <a:t>nd</a:t>
            </a:r>
            <a:r>
              <a:rPr lang="en-GB" sz="900" dirty="0">
                <a:latin typeface="Calibri" panose="020F0502020204030204" pitchFamily="34" charset="0"/>
              </a:rPr>
              <a:t> February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NHS (2016) </a:t>
            </a:r>
            <a:r>
              <a:rPr lang="en-GB" sz="900" i="1" dirty="0">
                <a:latin typeface="Calibri" panose="020F0502020204030204" pitchFamily="34" charset="0"/>
              </a:rPr>
              <a:t>MMR vaccination</a:t>
            </a:r>
            <a:r>
              <a:rPr lang="en-GB" sz="900" dirty="0">
                <a:latin typeface="Calibri" panose="020F0502020204030204" pitchFamily="34" charset="0"/>
              </a:rPr>
              <a:t> [online] available at https://assets.publishing.service.gov.uk/government/uploads/system/uploads/attachment_data/file/543379/9867_MMR_A5leaflet.pdf [date accessed 8th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NHS (2008) </a:t>
            </a:r>
            <a:r>
              <a:rPr lang="en-GB" sz="900" i="1" dirty="0">
                <a:latin typeface="Calibri" panose="020F0502020204030204" pitchFamily="34" charset="0"/>
              </a:rPr>
              <a:t>MMR vaccine ‘does not cause autism</a:t>
            </a:r>
            <a:r>
              <a:rPr lang="en-GB" sz="900" dirty="0">
                <a:latin typeface="Calibri" panose="020F0502020204030204" pitchFamily="34" charset="0"/>
              </a:rPr>
              <a:t> [online] available at https://www.nhs.uk/news/pregnancy-and-child/mmr-vaccine-does-not-cause-autism/ [date accessed 8</a:t>
            </a:r>
            <a:r>
              <a:rPr lang="en-GB" sz="900" baseline="30000" dirty="0">
                <a:latin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NHS (2013) </a:t>
            </a:r>
            <a:r>
              <a:rPr lang="en-GB" sz="900" i="1" dirty="0">
                <a:latin typeface="Calibri" panose="020F0502020204030204" pitchFamily="34" charset="0"/>
              </a:rPr>
              <a:t>MMR catch-up campaign targets a million children</a:t>
            </a:r>
            <a:r>
              <a:rPr lang="en-GB" sz="900" dirty="0">
                <a:latin typeface="Calibri" panose="020F0502020204030204" pitchFamily="34" charset="0"/>
              </a:rPr>
              <a:t> [online] available at https://www.nhs.uk/news/pregnancy-and-child/mmr-catch-up-campaign-targets-a-million-children/ [date accessed 8</a:t>
            </a:r>
            <a:r>
              <a:rPr lang="en-GB" sz="900" baseline="30000" dirty="0">
                <a:latin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NHS (2013) </a:t>
            </a:r>
            <a:r>
              <a:rPr lang="en-GB" sz="900" i="1" dirty="0">
                <a:latin typeface="Calibri" panose="020F0502020204030204" pitchFamily="34" charset="0"/>
              </a:rPr>
              <a:t>Report of the agencies which responded to the outbreak</a:t>
            </a:r>
            <a:r>
              <a:rPr lang="en-GB" sz="900" dirty="0">
                <a:latin typeface="Calibri" panose="020F0502020204030204" pitchFamily="34" charset="0"/>
              </a:rPr>
              <a:t> [article] available at https://view.officeapps.live.com/op/view.aspx?src=http%3A%2F%2Fwww.wales.nhs.uk%2Fsitesplus%2F888%2Fopendoc%2F224574 [date accessed 1</a:t>
            </a:r>
            <a:r>
              <a:rPr lang="en-GB" sz="900" baseline="30000" dirty="0">
                <a:latin typeface="Calibri" panose="020F0502020204030204" pitchFamily="34" charset="0"/>
              </a:rPr>
              <a:t>st</a:t>
            </a:r>
            <a:r>
              <a:rPr lang="en-GB" sz="900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NHS (2018) </a:t>
            </a:r>
            <a:r>
              <a:rPr lang="en-GB" sz="900" i="1" dirty="0">
                <a:latin typeface="Calibri" panose="020F0502020204030204" pitchFamily="34" charset="0"/>
              </a:rPr>
              <a:t>Presentation of measles</a:t>
            </a:r>
            <a:r>
              <a:rPr lang="en-GB" sz="900" dirty="0">
                <a:latin typeface="Calibri" panose="020F0502020204030204" pitchFamily="34" charset="0"/>
              </a:rPr>
              <a:t> [online] available at https://www.nhs.uk/conditions/measles/prevention/ [date accessed 1</a:t>
            </a:r>
            <a:r>
              <a:rPr lang="en-GB" sz="900" baseline="30000" dirty="0">
                <a:latin typeface="Calibri" panose="020F0502020204030204" pitchFamily="34" charset="0"/>
              </a:rPr>
              <a:t>st</a:t>
            </a:r>
            <a:r>
              <a:rPr lang="en-GB" sz="900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NSW Government (2019) </a:t>
            </a:r>
            <a:r>
              <a:rPr lang="en-GB" sz="900" i="1" dirty="0">
                <a:latin typeface="Calibri" panose="020F0502020204030204" pitchFamily="34" charset="0"/>
              </a:rPr>
              <a:t>Measles alert – January 2019</a:t>
            </a:r>
            <a:r>
              <a:rPr lang="en-GB" sz="900" dirty="0">
                <a:latin typeface="Calibri" panose="020F0502020204030204" pitchFamily="34" charset="0"/>
              </a:rPr>
              <a:t> (online) available at https://www.health.nsw.gov.au/Infectious/alerts/Pages/measles-alert-january.aspx [date accessed 12</a:t>
            </a:r>
            <a:r>
              <a:rPr lang="en-GB" sz="900" baseline="30000" dirty="0">
                <a:latin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Nursing in practice (2008) </a:t>
            </a:r>
            <a:r>
              <a:rPr lang="en-GB" sz="900" i="1" dirty="0">
                <a:latin typeface="Calibri" panose="020F0502020204030204" pitchFamily="34" charset="0"/>
              </a:rPr>
              <a:t>MMR jab and autism links “dismissed”</a:t>
            </a:r>
            <a:r>
              <a:rPr lang="en-GB" sz="900" dirty="0">
                <a:latin typeface="Calibri" panose="020F0502020204030204" pitchFamily="34" charset="0"/>
              </a:rPr>
              <a:t> [online article] available at https://www.nursinginpractice.com/article/mmr-jab-and-autism-link-dismissed [date accessed 8th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Open University (2016) </a:t>
            </a:r>
            <a:r>
              <a:rPr lang="en-GB" sz="900" i="1" dirty="0">
                <a:latin typeface="Calibri" panose="020F0502020204030204" pitchFamily="34" charset="0"/>
              </a:rPr>
              <a:t>The MMR vaccine: public health, private fears</a:t>
            </a:r>
            <a:r>
              <a:rPr lang="en-GB" sz="900" dirty="0">
                <a:latin typeface="Calibri" panose="020F0502020204030204" pitchFamily="34" charset="0"/>
              </a:rPr>
              <a:t> [article] available at https://www.open.edu/openlearn/ocw/mod/oucontent/view.php?printable=1&amp;id=2552 [date accessed 8</a:t>
            </a:r>
            <a:r>
              <a:rPr lang="en-GB" sz="900" baseline="30000" dirty="0">
                <a:latin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Porter (2013) </a:t>
            </a:r>
            <a:r>
              <a:rPr lang="en-GB" sz="900" i="1" dirty="0">
                <a:latin typeface="Calibri" panose="020F0502020204030204" pitchFamily="34" charset="0"/>
              </a:rPr>
              <a:t>The Swansea measles outbreak and why it is so worrying</a:t>
            </a:r>
            <a:r>
              <a:rPr lang="en-GB" sz="900" dirty="0">
                <a:latin typeface="Calibri" panose="020F0502020204030204" pitchFamily="34" charset="0"/>
              </a:rPr>
              <a:t> [article] available at https://drmarkporter.co.uk/the-swansea-measles-outbreak-and-why-it-is-so-worrying/ [accessed 22</a:t>
            </a:r>
            <a:r>
              <a:rPr lang="en-GB" sz="900" baseline="30000" dirty="0">
                <a:latin typeface="Calibri" panose="020F0502020204030204" pitchFamily="34" charset="0"/>
              </a:rPr>
              <a:t>nd</a:t>
            </a:r>
            <a:r>
              <a:rPr lang="en-GB" sz="900" dirty="0">
                <a:latin typeface="Calibri" panose="020F0502020204030204" pitchFamily="34" charset="0"/>
              </a:rPr>
              <a:t> February 2019]</a:t>
            </a:r>
          </a:p>
          <a:p>
            <a:pPr lvl="0"/>
            <a:r>
              <a:rPr lang="en-GB" sz="900" dirty="0">
                <a:latin typeface="Calibri" panose="020F0502020204030204" pitchFamily="34" charset="0"/>
              </a:rPr>
              <a:t>Public health wales (2015) </a:t>
            </a:r>
            <a:r>
              <a:rPr lang="en-GB" sz="900" i="1" dirty="0">
                <a:latin typeface="Calibri" panose="020F0502020204030204" pitchFamily="34" charset="0"/>
              </a:rPr>
              <a:t>Measles outbreak: data</a:t>
            </a:r>
            <a:r>
              <a:rPr lang="en-GB" sz="900" dirty="0">
                <a:latin typeface="Calibri" panose="020F0502020204030204" pitchFamily="34" charset="0"/>
              </a:rPr>
              <a:t> [article] available at http://www.wales.nhs.uk/sitesplus/888/page/66389 [accessed 22nd February 2019]</a:t>
            </a:r>
          </a:p>
        </p:txBody>
      </p:sp>
    </p:spTree>
    <p:extLst>
      <p:ext uri="{BB962C8B-B14F-4D97-AF65-F5344CB8AC3E}">
        <p14:creationId xmlns:p14="http://schemas.microsoft.com/office/powerpoint/2010/main" val="1774220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2330" y="365126"/>
            <a:ext cx="6291470" cy="31591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1038"/>
            <a:ext cx="10515600" cy="5495925"/>
          </a:xfrm>
        </p:spPr>
        <p:txBody>
          <a:bodyPr>
            <a:normAutofit fontScale="32500" lnSpcReduction="20000"/>
          </a:bodyPr>
          <a:lstStyle/>
          <a:p>
            <a:r>
              <a:rPr lang="en-GB" sz="3100" dirty="0">
                <a:latin typeface="Calibri" panose="020F0502020204030204" pitchFamily="34" charset="0"/>
              </a:rPr>
              <a:t>Public Health Wales (2017) </a:t>
            </a:r>
            <a:r>
              <a:rPr lang="en-GB" sz="3100" i="1" dirty="0">
                <a:latin typeface="Calibri" panose="020F0502020204030204" pitchFamily="34" charset="0"/>
              </a:rPr>
              <a:t>Measles</a:t>
            </a:r>
            <a:r>
              <a:rPr lang="en-GB" sz="3100" dirty="0">
                <a:latin typeface="Calibri" panose="020F0502020204030204" pitchFamily="34" charset="0"/>
              </a:rPr>
              <a:t> [online] available at http://www.wales.nhs.uk/sitesplus/888/page/43749 [date accessed 8th March 2019]</a:t>
            </a:r>
          </a:p>
          <a:p>
            <a:r>
              <a:rPr lang="en-GB" sz="3100" dirty="0">
                <a:latin typeface="Calibri" panose="020F0502020204030204" pitchFamily="34" charset="0"/>
              </a:rPr>
              <a:t>Public health England (2017) </a:t>
            </a:r>
            <a:r>
              <a:rPr lang="en-GB" sz="3100" i="1" dirty="0">
                <a:latin typeface="Calibri" panose="020F0502020204030204" pitchFamily="34" charset="0"/>
              </a:rPr>
              <a:t>Measles notifications and deaths in England and Wales: 1940 to 2016 </a:t>
            </a:r>
            <a:r>
              <a:rPr lang="en-GB" sz="3100" dirty="0">
                <a:latin typeface="Calibri" panose="020F0502020204030204" pitchFamily="34" charset="0"/>
              </a:rPr>
              <a:t>[online] available at https://www.gov.uk/governmenthttps://www.bbc.co.uk/news/uk-wales-22215185/publications/measles-deaths-by-age-group-from-1980-to-2013-ons-data/measles-notifications-and-deaths-in-england-and-wales-1940-to-2013 [date accessed 1st March 2019]</a:t>
            </a:r>
          </a:p>
          <a:p>
            <a:pPr lvl="0"/>
            <a:r>
              <a:rPr lang="en-GB" sz="3100" dirty="0">
                <a:latin typeface="Calibri" panose="020F0502020204030204" pitchFamily="34" charset="0"/>
              </a:rPr>
              <a:t>Randerson (2013) </a:t>
            </a:r>
            <a:r>
              <a:rPr lang="en-GB" sz="3100" i="1" dirty="0">
                <a:latin typeface="Calibri" panose="020F0502020204030204" pitchFamily="34" charset="0"/>
              </a:rPr>
              <a:t>Measles and MMR: the essential guide</a:t>
            </a:r>
            <a:r>
              <a:rPr lang="en-GB" sz="3100" dirty="0">
                <a:latin typeface="Calibri" panose="020F0502020204030204" pitchFamily="34" charset="0"/>
              </a:rPr>
              <a:t> [article] available at https://www.theguardian.com/society/2013/apr/25/measles-mmr-the-essential-guide [accessed 22nd February 2019]</a:t>
            </a:r>
          </a:p>
          <a:p>
            <a:pPr lvl="0"/>
            <a:r>
              <a:rPr lang="en-GB" sz="3100" dirty="0">
                <a:latin typeface="Calibri" panose="020F0502020204030204" pitchFamily="34" charset="0"/>
              </a:rPr>
              <a:t>Rull, G (2019) </a:t>
            </a:r>
            <a:r>
              <a:rPr lang="en-GB" sz="3100" i="1" dirty="0">
                <a:latin typeface="Calibri" panose="020F0502020204030204" pitchFamily="34" charset="0"/>
              </a:rPr>
              <a:t>Therapeutic immunoglobulins</a:t>
            </a:r>
            <a:r>
              <a:rPr lang="en-GB" sz="3100" dirty="0">
                <a:latin typeface="Calibri" panose="020F0502020204030204" pitchFamily="34" charset="0"/>
              </a:rPr>
              <a:t> [article] available at https://patient.info/doctor/immunoglobulins-normal-and-specific [date accessed 1</a:t>
            </a:r>
            <a:r>
              <a:rPr lang="en-GB" sz="3100" baseline="30000" dirty="0">
                <a:latin typeface="Calibri" panose="020F0502020204030204" pitchFamily="34" charset="0"/>
              </a:rPr>
              <a:t>st</a:t>
            </a:r>
            <a:r>
              <a:rPr lang="en-GB" sz="3100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GB" sz="3100" dirty="0">
                <a:latin typeface="Calibri" panose="020F0502020204030204" pitchFamily="34" charset="0"/>
              </a:rPr>
              <a:t>Surekha (2018) </a:t>
            </a:r>
            <a:r>
              <a:rPr lang="en-GB" sz="3100" i="1" dirty="0">
                <a:latin typeface="Calibri" panose="020F0502020204030204" pitchFamily="34" charset="0"/>
              </a:rPr>
              <a:t>Measles rash – Symptoms, causes, treatments</a:t>
            </a:r>
            <a:r>
              <a:rPr lang="en-GB" sz="3100" dirty="0">
                <a:latin typeface="Calibri" panose="020F0502020204030204" pitchFamily="34" charset="0"/>
              </a:rPr>
              <a:t> [online] available at https://diseasespictures.com/measles-rash/ [accessed 22</a:t>
            </a:r>
            <a:r>
              <a:rPr lang="en-GB" sz="3100" baseline="30000" dirty="0">
                <a:latin typeface="Calibri" panose="020F0502020204030204" pitchFamily="34" charset="0"/>
              </a:rPr>
              <a:t>nd</a:t>
            </a:r>
            <a:r>
              <a:rPr lang="en-GB" sz="3100" dirty="0">
                <a:latin typeface="Calibri" panose="020F0502020204030204" pitchFamily="34" charset="0"/>
              </a:rPr>
              <a:t> February 2019] </a:t>
            </a:r>
          </a:p>
          <a:p>
            <a:pPr lvl="0"/>
            <a:r>
              <a:rPr lang="en-GB" sz="3100" dirty="0">
                <a:latin typeface="Calibri" panose="020F0502020204030204" pitchFamily="34" charset="0"/>
              </a:rPr>
              <a:t>Shakoor, S et al (2015) </a:t>
            </a:r>
            <a:r>
              <a:rPr lang="en-GB" sz="3100" i="1" dirty="0">
                <a:latin typeface="Calibri" panose="020F0502020204030204" pitchFamily="34" charset="0"/>
              </a:rPr>
              <a:t>hospital preparedness in community measles outbreak – challenges and recommendations for low-resource setting</a:t>
            </a:r>
            <a:r>
              <a:rPr lang="en-GB" sz="3100" dirty="0">
                <a:latin typeface="Calibri" panose="020F0502020204030204" pitchFamily="34" charset="0"/>
              </a:rPr>
              <a:t> [article] available at https://www.ncbi.nlm.nih.gov/pmc/articles/PMC4400300/ [date accessed 1</a:t>
            </a:r>
            <a:r>
              <a:rPr lang="en-GB" sz="3100" baseline="30000" dirty="0">
                <a:latin typeface="Calibri" panose="020F0502020204030204" pitchFamily="34" charset="0"/>
              </a:rPr>
              <a:t>st</a:t>
            </a:r>
            <a:r>
              <a:rPr lang="en-GB" sz="3100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US" sz="3100" dirty="0">
                <a:latin typeface="Calibri" panose="020F0502020204030204" pitchFamily="34" charset="0"/>
              </a:rPr>
              <a:t>Thompson, G (2009) </a:t>
            </a:r>
            <a:r>
              <a:rPr lang="en-US" sz="3100" i="1" dirty="0">
                <a:latin typeface="Calibri" panose="020F0502020204030204" pitchFamily="34" charset="0"/>
              </a:rPr>
              <a:t>measles and MMR statistics</a:t>
            </a:r>
            <a:r>
              <a:rPr lang="en-US" sz="3100" dirty="0">
                <a:latin typeface="Calibri" panose="020F0502020204030204" pitchFamily="34" charset="0"/>
              </a:rPr>
              <a:t> [PDF] available at http://researchbriefings.files.parliament.uk/documents/SN02581/SN02581.pdf [date accessed 11</a:t>
            </a:r>
            <a:r>
              <a:rPr lang="en-US" sz="3100" baseline="30000" dirty="0">
                <a:latin typeface="Calibri" panose="020F0502020204030204" pitchFamily="34" charset="0"/>
              </a:rPr>
              <a:t>th</a:t>
            </a:r>
            <a:r>
              <a:rPr lang="en-US" sz="3100" dirty="0">
                <a:latin typeface="Calibri" panose="020F0502020204030204" pitchFamily="34" charset="0"/>
              </a:rPr>
              <a:t> March 2019]</a:t>
            </a:r>
            <a:endParaRPr lang="en-GB" sz="3100" dirty="0">
              <a:latin typeface="Calibri" panose="020F0502020204030204" pitchFamily="34" charset="0"/>
            </a:endParaRPr>
          </a:p>
          <a:p>
            <a:pPr lvl="0"/>
            <a:r>
              <a:rPr lang="en-US" sz="3100" dirty="0">
                <a:latin typeface="Calibri" panose="020F0502020204030204" pitchFamily="34" charset="0"/>
              </a:rPr>
              <a:t>Verbanas, P (2015) </a:t>
            </a:r>
            <a:r>
              <a:rPr lang="en-US" sz="3100" i="1" dirty="0">
                <a:latin typeface="Calibri" panose="020F0502020204030204" pitchFamily="34" charset="0"/>
              </a:rPr>
              <a:t>measles outbreak: what you need to know</a:t>
            </a:r>
            <a:r>
              <a:rPr lang="en-US" sz="3100" dirty="0">
                <a:latin typeface="Calibri" panose="020F0502020204030204" pitchFamily="34" charset="0"/>
              </a:rPr>
              <a:t> [article] available at https://news.rutgers.edu/news/measles-outbreak-what-you-need-know/20150206#.XIjbwpVCfug [date accessed 13</a:t>
            </a:r>
            <a:r>
              <a:rPr lang="en-US" sz="3100" baseline="30000" dirty="0">
                <a:latin typeface="Calibri" panose="020F0502020204030204" pitchFamily="34" charset="0"/>
              </a:rPr>
              <a:t>th</a:t>
            </a:r>
            <a:r>
              <a:rPr lang="en-US" sz="3100" dirty="0">
                <a:latin typeface="Calibri" panose="020F0502020204030204" pitchFamily="34" charset="0"/>
              </a:rPr>
              <a:t> March 2019]</a:t>
            </a:r>
            <a:endParaRPr lang="en-GB" sz="3100" dirty="0">
              <a:latin typeface="Calibri" panose="020F0502020204030204" pitchFamily="34" charset="0"/>
            </a:endParaRPr>
          </a:p>
          <a:p>
            <a:pPr lvl="0"/>
            <a:r>
              <a:rPr lang="en-US" sz="3100" dirty="0">
                <a:latin typeface="Calibri" panose="020F0502020204030204" pitchFamily="34" charset="0"/>
              </a:rPr>
              <a:t>Walsh, M (2016) </a:t>
            </a:r>
            <a:r>
              <a:rPr lang="en-US" sz="3100" i="1" dirty="0">
                <a:latin typeface="Calibri" panose="020F0502020204030204" pitchFamily="34" charset="0"/>
              </a:rPr>
              <a:t>Childhood diseases: measles, Mumps and More</a:t>
            </a:r>
            <a:r>
              <a:rPr lang="en-US" sz="3100" dirty="0">
                <a:latin typeface="Calibri" panose="020F0502020204030204" pitchFamily="34" charset="0"/>
              </a:rPr>
              <a:t> [online] available at https://www.onhealth.com/content/1/childhood_illness_sick_kids [date accessed 12th March 2019]</a:t>
            </a:r>
            <a:endParaRPr lang="en-GB" sz="3100" dirty="0">
              <a:latin typeface="Calibri" panose="020F0502020204030204" pitchFamily="34" charset="0"/>
            </a:endParaRPr>
          </a:p>
          <a:p>
            <a:pPr lvl="0"/>
            <a:r>
              <a:rPr lang="en-GB" sz="3100" dirty="0">
                <a:latin typeface="Calibri" panose="020F0502020204030204" pitchFamily="34" charset="0"/>
              </a:rPr>
              <a:t>Webster, M (2019) </a:t>
            </a:r>
            <a:r>
              <a:rPr lang="en-GB" sz="3100" i="1" dirty="0">
                <a:latin typeface="Calibri" panose="020F0502020204030204" pitchFamily="34" charset="0"/>
              </a:rPr>
              <a:t>communicable disease</a:t>
            </a:r>
            <a:r>
              <a:rPr lang="en-GB" sz="3100" dirty="0">
                <a:latin typeface="Calibri" panose="020F0502020204030204" pitchFamily="34" charset="0"/>
              </a:rPr>
              <a:t> [online] available at https://www.merriam-webster.com/medical/communicable%20disease [date accessed 1</a:t>
            </a:r>
            <a:r>
              <a:rPr lang="en-GB" sz="3100" baseline="30000" dirty="0">
                <a:latin typeface="Calibri" panose="020F0502020204030204" pitchFamily="34" charset="0"/>
              </a:rPr>
              <a:t>st</a:t>
            </a:r>
            <a:r>
              <a:rPr lang="en-GB" sz="3100" dirty="0">
                <a:latin typeface="Calibri" panose="020F0502020204030204" pitchFamily="34" charset="0"/>
              </a:rPr>
              <a:t> March 2019]</a:t>
            </a:r>
          </a:p>
          <a:p>
            <a:r>
              <a:rPr lang="en-GB" sz="3100" dirty="0">
                <a:latin typeface="Calibri" panose="020F0502020204030204" pitchFamily="34" charset="0"/>
              </a:rPr>
              <a:t>World Health Organization (2014) </a:t>
            </a:r>
            <a:r>
              <a:rPr lang="en-GB" sz="3100" i="1" dirty="0">
                <a:latin typeface="Calibri" panose="020F0502020204030204" pitchFamily="34" charset="0"/>
              </a:rPr>
              <a:t>Free Europe from measles and rubella </a:t>
            </a:r>
            <a:r>
              <a:rPr lang="en-GB" sz="3100" dirty="0">
                <a:latin typeface="Calibri" panose="020F0502020204030204" pitchFamily="34" charset="0"/>
              </a:rPr>
              <a:t>[PDF] available at  http://www.euro.who.int/__data/assets/pdf_file/0006/265506/measles-rubella-vaccination-en.pdf?ua=1 [date accessed 14</a:t>
            </a:r>
            <a:r>
              <a:rPr lang="en-GB" sz="3100" baseline="30000" dirty="0">
                <a:latin typeface="Calibri" panose="020F0502020204030204" pitchFamily="34" charset="0"/>
              </a:rPr>
              <a:t>th</a:t>
            </a:r>
            <a:r>
              <a:rPr lang="en-GB" sz="3100" dirty="0">
                <a:latin typeface="Calibri" panose="020F0502020204030204" pitchFamily="34" charset="0"/>
              </a:rPr>
              <a:t> March 2019]</a:t>
            </a:r>
          </a:p>
          <a:p>
            <a:pPr lvl="0"/>
            <a:r>
              <a:rPr lang="en-US" sz="3100" dirty="0">
                <a:latin typeface="Calibri" panose="020F0502020204030204" pitchFamily="34" charset="0"/>
              </a:rPr>
              <a:t>Young, A (2014) </a:t>
            </a:r>
            <a:r>
              <a:rPr lang="en-US" sz="3100" i="1" dirty="0">
                <a:latin typeface="Calibri" panose="020F0502020204030204" pitchFamily="34" charset="0"/>
              </a:rPr>
              <a:t>Vaccine-preventable measles broke out in 24 places globally in January; polio strikes Pakistan, Afghanistan</a:t>
            </a:r>
            <a:r>
              <a:rPr lang="en-US" sz="3100" dirty="0">
                <a:latin typeface="Calibri" panose="020F0502020204030204" pitchFamily="34" charset="0"/>
              </a:rPr>
              <a:t> [article] available at https://www.ibtimes.com/vaccine-preventable-measles-broke-out-24-places-globally-january-polio-strikes-pakistan-afghanistan [date accessed 12th March 2019]</a:t>
            </a:r>
            <a:endParaRPr lang="en-GB" sz="3100" dirty="0">
              <a:latin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90251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297</TotalTime>
  <Words>2431</Words>
  <Application>Microsoft Office PowerPoint</Application>
  <PresentationFormat>Widescreen</PresentationFormat>
  <Paragraphs>222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Tw Cen MT</vt:lpstr>
      <vt:lpstr>Droplet</vt:lpstr>
      <vt:lpstr>A communicable disease that affects public health</vt:lpstr>
      <vt:lpstr>Introduction</vt:lpstr>
      <vt:lpstr>What is a communicable disease?</vt:lpstr>
      <vt:lpstr>My communicable disease: </vt:lpstr>
      <vt:lpstr>Incidence and prevalence of this diseases – locally </vt:lpstr>
      <vt:lpstr>Incidence and prevalence of this diseases –Britain</vt:lpstr>
      <vt:lpstr>Incidence and prevalence of this diseases –Globally</vt:lpstr>
      <vt:lpstr>Signs and symptoms?</vt:lpstr>
      <vt:lpstr>PowerPoint Presentation</vt:lpstr>
      <vt:lpstr>Measles rash </vt:lpstr>
      <vt:lpstr>PowerPoint Presentation</vt:lpstr>
      <vt:lpstr>Treatments?</vt:lpstr>
      <vt:lpstr>Vaccinations? </vt:lpstr>
      <vt:lpstr>Preventative methods</vt:lpstr>
      <vt:lpstr>What trends are visible </vt:lpstr>
      <vt:lpstr>What are the implications for health care professional</vt:lpstr>
      <vt:lpstr>What is the impact on society?</vt:lpstr>
      <vt:lpstr>PowerPoint Presentation</vt:lpstr>
      <vt:lpstr>What is the impact on health and social care services?</vt:lpstr>
      <vt:lpstr>Conclusion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Measles</dc:title>
  <dc:creator>Sophie Webb</dc:creator>
  <cp:lastModifiedBy>Sophie Webb</cp:lastModifiedBy>
  <cp:revision>18</cp:revision>
  <dcterms:created xsi:type="dcterms:W3CDTF">2019-03-13T12:20:02Z</dcterms:created>
  <dcterms:modified xsi:type="dcterms:W3CDTF">2019-03-14T22:46:28Z</dcterms:modified>
</cp:coreProperties>
</file>