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notesMasterIdLst>
    <p:notesMasterId r:id="rId12"/>
  </p:notesMasterIdLst>
  <p:sldIdLst>
    <p:sldId id="256" r:id="rId2"/>
    <p:sldId id="258" r:id="rId3"/>
    <p:sldId id="260" r:id="rId4"/>
    <p:sldId id="261" r:id="rId5"/>
    <p:sldId id="262" r:id="rId6"/>
    <p:sldId id="263" r:id="rId7"/>
    <p:sldId id="265" r:id="rId8"/>
    <p:sldId id="264" r:id="rId9"/>
    <p:sldId id="267"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74682" autoAdjust="0"/>
  </p:normalViewPr>
  <p:slideViewPr>
    <p:cSldViewPr snapToGrid="0">
      <p:cViewPr varScale="1">
        <p:scale>
          <a:sx n="84" d="100"/>
          <a:sy n="84" d="100"/>
        </p:scale>
        <p:origin x="832"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56AE5C-C96F-4B06-B0AE-111B6681DDB7}"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D0C9FC-593A-49B8-B60F-ACCFEA893F3B}" type="slidenum">
              <a:rPr lang="en-GB" smtClean="0"/>
              <a:t>‹#›</a:t>
            </a:fld>
            <a:endParaRPr lang="en-GB"/>
          </a:p>
        </p:txBody>
      </p:sp>
    </p:spTree>
    <p:extLst>
      <p:ext uri="{BB962C8B-B14F-4D97-AF65-F5344CB8AC3E}">
        <p14:creationId xmlns:p14="http://schemas.microsoft.com/office/powerpoint/2010/main" val="2343383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Boyle et al. (2016) provide a systematic review of research on the impacts of computer games and serious games, digital applications designed with learning or behavioural objectives, published between 2009 and 2014. This review updates a previous synthesis by Connolly et al. (2012) by including a larger body of empirical evidence (143 studies) examining learning, engagement, cognitive, behavioural, and motivational outcomes. The authors aim to synthesise research findings, clarify relationships between gaming and educational outcomes, and identify research gaps and directions for future studies. Systematic reviews such as this are critical for evidence-based practice in education, as they summarise trends across multiple studies (Petticrew &amp; Roberts, 2006).</a:t>
            </a:r>
          </a:p>
          <a:p>
            <a:endParaRPr lang="en-GB" dirty="0"/>
          </a:p>
        </p:txBody>
      </p:sp>
      <p:sp>
        <p:nvSpPr>
          <p:cNvPr id="4" name="Slide Number Placeholder 3"/>
          <p:cNvSpPr>
            <a:spLocks noGrp="1"/>
          </p:cNvSpPr>
          <p:nvPr>
            <p:ph type="sldNum" sz="quarter" idx="5"/>
          </p:nvPr>
        </p:nvSpPr>
        <p:spPr/>
        <p:txBody>
          <a:bodyPr/>
          <a:lstStyle/>
          <a:p>
            <a:fld id="{52D0C9FC-593A-49B8-B60F-ACCFEA893F3B}" type="slidenum">
              <a:rPr lang="en-GB" smtClean="0"/>
              <a:t>2</a:t>
            </a:fld>
            <a:endParaRPr lang="en-GB"/>
          </a:p>
        </p:txBody>
      </p:sp>
    </p:spTree>
    <p:extLst>
      <p:ext uri="{BB962C8B-B14F-4D97-AF65-F5344CB8AC3E}">
        <p14:creationId xmlns:p14="http://schemas.microsoft.com/office/powerpoint/2010/main" val="1342078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Ontology concerns assumptions about the nature of reality and what can be meaningfully studied (Crotty, 1998). In this review, the authors operate with a post-positivist ontological stance, which assumes that:</a:t>
            </a:r>
          </a:p>
          <a:p>
            <a:endParaRPr lang="en-GB" dirty="0"/>
          </a:p>
          <a:p>
            <a:pPr marL="171450" indent="-171450">
              <a:buFont typeface="Arial" panose="020B0604020202020204" pitchFamily="34" charset="0"/>
              <a:buChar char="•"/>
            </a:pPr>
            <a:r>
              <a:rPr lang="en-GB" dirty="0"/>
              <a:t>The impacts of games are real and measurable through empirical observation (e.g., improvements in knowledge, engagement, or problem-solving skills) (Guba &amp; Lincoln, 1994).</a:t>
            </a:r>
          </a:p>
          <a:p>
            <a:pPr marL="171450" indent="-171450">
              <a:buFont typeface="Arial" panose="020B0604020202020204" pitchFamily="34" charset="0"/>
              <a:buChar char="•"/>
            </a:pPr>
            <a:r>
              <a:rPr lang="en-GB" dirty="0"/>
              <a:t>These effects are not merely subjective interpretations but represent consistent patterns of learning and cognitive change induced by gameplay.</a:t>
            </a:r>
          </a:p>
          <a:p>
            <a:pPr marL="171450" indent="-171450">
              <a:buFont typeface="Arial" panose="020B0604020202020204" pitchFamily="34" charset="0"/>
              <a:buChar char="•"/>
            </a:pPr>
            <a:r>
              <a:rPr lang="en-GB" dirty="0"/>
              <a:t>Although individual experiences vary, broader outcomes such as learning gains can be quantified using structured research methods (Phillips &amp; </a:t>
            </a:r>
            <a:r>
              <a:rPr lang="en-GB" dirty="0" err="1"/>
              <a:t>Burbules</a:t>
            </a:r>
            <a:r>
              <a:rPr lang="en-GB" dirty="0"/>
              <a:t>, 2000).</a:t>
            </a:r>
          </a:p>
          <a:p>
            <a:pPr marL="171450" indent="-171450">
              <a:buFont typeface="Arial" panose="020B0604020202020204" pitchFamily="34" charset="0"/>
              <a:buChar char="•"/>
            </a:pPr>
            <a:endParaRPr lang="en-GB" dirty="0"/>
          </a:p>
          <a:p>
            <a:r>
              <a:rPr lang="en-GB" dirty="0"/>
              <a:t>By aggregating multiple studies, the review reinforces the idea that gaming impacts on learning and cognition reflect an external reality that can be systematically approximated through research evidence.</a:t>
            </a:r>
          </a:p>
          <a:p>
            <a:endParaRPr lang="en-GB" dirty="0"/>
          </a:p>
        </p:txBody>
      </p:sp>
      <p:sp>
        <p:nvSpPr>
          <p:cNvPr id="4" name="Slide Number Placeholder 3"/>
          <p:cNvSpPr>
            <a:spLocks noGrp="1"/>
          </p:cNvSpPr>
          <p:nvPr>
            <p:ph type="sldNum" sz="quarter" idx="5"/>
          </p:nvPr>
        </p:nvSpPr>
        <p:spPr/>
        <p:txBody>
          <a:bodyPr/>
          <a:lstStyle/>
          <a:p>
            <a:fld id="{52D0C9FC-593A-49B8-B60F-ACCFEA893F3B}" type="slidenum">
              <a:rPr lang="en-GB" smtClean="0"/>
              <a:t>3</a:t>
            </a:fld>
            <a:endParaRPr lang="en-GB"/>
          </a:p>
        </p:txBody>
      </p:sp>
    </p:spTree>
    <p:extLst>
      <p:ext uri="{BB962C8B-B14F-4D97-AF65-F5344CB8AC3E}">
        <p14:creationId xmlns:p14="http://schemas.microsoft.com/office/powerpoint/2010/main" val="1895769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Epistemology concerns how knowledge is generated and validated (Crotty, 1998). Boyle et al. (2016) adopt a post-positivist epistemology, characterised by reliance on structured empirical evidence:</a:t>
            </a:r>
          </a:p>
          <a:p>
            <a:endParaRPr lang="en-GB" dirty="0"/>
          </a:p>
          <a:p>
            <a:pPr marL="171450" indent="-171450">
              <a:buFont typeface="Arial" panose="020B0604020202020204" pitchFamily="34" charset="0"/>
              <a:buChar char="•"/>
            </a:pPr>
            <a:r>
              <a:rPr lang="en-GB" dirty="0"/>
              <a:t>Knowledge about game effects is derived from quantitative, qualitative, and mixed-methods research designs, which provide measurable and observable outcomes (Cohen, Manion, &amp; Morrison, 2018).</a:t>
            </a:r>
          </a:p>
          <a:p>
            <a:pPr marL="171450" indent="-171450">
              <a:buFont typeface="Arial" panose="020B0604020202020204" pitchFamily="34" charset="0"/>
              <a:buChar char="•"/>
            </a:pPr>
            <a:r>
              <a:rPr lang="en-GB" dirty="0"/>
              <a:t>The authors employ structured inclusion and coding frameworks to minimise bias and maximise comparability across studies, acknowledging that no single study provides absolute truth, but synthesised findings strengthen claims about effectiveness (Gough, Oliver, &amp; Thomas, 2017).</a:t>
            </a:r>
          </a:p>
          <a:p>
            <a:pPr marL="171450" indent="-171450">
              <a:buFont typeface="Arial" panose="020B0604020202020204" pitchFamily="34" charset="0"/>
              <a:buChar char="•"/>
            </a:pPr>
            <a:r>
              <a:rPr lang="en-GB" dirty="0"/>
              <a:t>The epistemology assumes that patterns and trends, such as the most common learning outcomes, can be established through systematic analysis rather than relying on anecdotes, reflecting an evidence-based approach to educational research (Kitchenham, 2004).</a:t>
            </a:r>
          </a:p>
          <a:p>
            <a:endParaRPr lang="en-GB" dirty="0"/>
          </a:p>
        </p:txBody>
      </p:sp>
      <p:sp>
        <p:nvSpPr>
          <p:cNvPr id="4" name="Slide Number Placeholder 3"/>
          <p:cNvSpPr>
            <a:spLocks noGrp="1"/>
          </p:cNvSpPr>
          <p:nvPr>
            <p:ph type="sldNum" sz="quarter" idx="5"/>
          </p:nvPr>
        </p:nvSpPr>
        <p:spPr/>
        <p:txBody>
          <a:bodyPr/>
          <a:lstStyle/>
          <a:p>
            <a:fld id="{52D0C9FC-593A-49B8-B60F-ACCFEA893F3B}" type="slidenum">
              <a:rPr lang="en-GB" smtClean="0"/>
              <a:t>4</a:t>
            </a:fld>
            <a:endParaRPr lang="en-GB"/>
          </a:p>
        </p:txBody>
      </p:sp>
    </p:spTree>
    <p:extLst>
      <p:ext uri="{BB962C8B-B14F-4D97-AF65-F5344CB8AC3E}">
        <p14:creationId xmlns:p14="http://schemas.microsoft.com/office/powerpoint/2010/main" val="1790040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Boyle et al. (2016) employ a systematic literature review methodology, which is widely recognised as a rigorous approach for synthesising evidence across a broad, diverse research field (Petticrew &amp; Roberts, 2006; Kitchenham, 2004). The methodological approach includes several detailed steps:</a:t>
            </a:r>
          </a:p>
          <a:p>
            <a:endParaRPr lang="en-GB" dirty="0"/>
          </a:p>
          <a:p>
            <a:r>
              <a:rPr lang="en-GB" dirty="0"/>
              <a:t>Boyle et al. (2016) employ a systematic literature review methodology, which is widely recognised as a rigorous approach for synthesising evidence across a broad, diverse research field (Petticrew &amp; Roberts, 2006; Kitchenham, 2004). The methodological approach includes several detailed steps:</a:t>
            </a:r>
          </a:p>
          <a:p>
            <a:endParaRPr lang="en-GB" dirty="0"/>
          </a:p>
          <a:p>
            <a:pPr marL="171450" indent="-171450">
              <a:buFont typeface="Arial" panose="020B0604020202020204" pitchFamily="34" charset="0"/>
              <a:buChar char="•"/>
            </a:pPr>
            <a:r>
              <a:rPr lang="en-GB" dirty="0"/>
              <a:t>Update of Prior Review</a:t>
            </a:r>
          </a:p>
          <a:p>
            <a:r>
              <a:rPr lang="en-GB" dirty="0"/>
              <a:t>The review builds on Connolly et al. (2012), extending the evidence base to include 143 empirical studies published between 2009 and 2014. This update allows the authors to capture the rapidly growing interest in digital and serious games and to evaluate trends in study quality, design, and outcomes. By comparing this updated dataset with the previous review, the authors can assess shifts in research focus and the emergence of new applications in education and training contexts.</a:t>
            </a:r>
          </a:p>
          <a:p>
            <a:endParaRPr lang="en-GB" dirty="0"/>
          </a:p>
          <a:p>
            <a:pPr marL="171450" indent="-171450">
              <a:buFont typeface="Arial" panose="020B0604020202020204" pitchFamily="34" charset="0"/>
              <a:buChar char="•"/>
            </a:pPr>
            <a:r>
              <a:rPr lang="en-GB" dirty="0"/>
              <a:t>Structured Search and Selection</a:t>
            </a:r>
          </a:p>
          <a:p>
            <a:r>
              <a:rPr lang="en-GB" dirty="0"/>
              <a:t>The authors performed a comprehensive literature search across multiple academic databases, including Scopus, Web of Science, and Education Resources Information </a:t>
            </a:r>
            <a:r>
              <a:rPr lang="en-GB" dirty="0" err="1"/>
              <a:t>Center</a:t>
            </a:r>
            <a:r>
              <a:rPr lang="en-GB" dirty="0"/>
              <a:t> (ERIC), using a combination of keywords such as “serious games,” “educational games,” “learning outcomes,” and “engagement” (Boyle et al., 2016). Studies were included if they:</a:t>
            </a:r>
          </a:p>
          <a:p>
            <a:pPr marL="228600" indent="-228600">
              <a:buFont typeface="+mj-lt"/>
              <a:buAutoNum type="arabicPeriod"/>
            </a:pPr>
            <a:r>
              <a:rPr lang="en-GB" dirty="0"/>
              <a:t>Examined a digital game or serious game as the intervention.</a:t>
            </a:r>
          </a:p>
          <a:p>
            <a:pPr marL="228600" indent="-228600">
              <a:buFont typeface="+mj-lt"/>
              <a:buAutoNum type="arabicPeriod"/>
            </a:pPr>
            <a:r>
              <a:rPr lang="en-GB" dirty="0"/>
              <a:t>Reported empirical evidence (quantitative, qualitative, or mixed-methods).</a:t>
            </a:r>
          </a:p>
          <a:p>
            <a:pPr marL="228600" indent="-228600">
              <a:buFont typeface="+mj-lt"/>
              <a:buAutoNum type="arabicPeriod"/>
            </a:pPr>
            <a:r>
              <a:rPr lang="en-GB" dirty="0"/>
              <a:t>Assessed educational, cognitive, behavioural, or motivational outcomes.</a:t>
            </a:r>
          </a:p>
          <a:p>
            <a:endParaRPr lang="en-GB" dirty="0"/>
          </a:p>
          <a:p>
            <a:r>
              <a:rPr lang="en-GB" dirty="0"/>
              <a:t>Articles were then screened for methodological quality, which included evaluating clarity of research design, data collection methods, sample size, and outcome measurement reliability. This structured process reduces selection bias and ensures that only high-quality evidence informs conclusions (Moher et al., 2009; Gough et al., 2017).</a:t>
            </a:r>
          </a:p>
          <a:p>
            <a:endParaRPr lang="en-GB" dirty="0"/>
          </a:p>
          <a:p>
            <a:pPr marL="171450" indent="-171450">
              <a:buFont typeface="Arial" panose="020B0604020202020204" pitchFamily="34" charset="0"/>
              <a:buChar char="•"/>
            </a:pPr>
            <a:r>
              <a:rPr lang="en-GB" dirty="0"/>
              <a:t>Multidimensional Coding and Classification</a:t>
            </a:r>
          </a:p>
          <a:p>
            <a:r>
              <a:rPr lang="en-GB" dirty="0"/>
              <a:t>Each study was systematically coded using a multi-level framework that captured:</a:t>
            </a:r>
          </a:p>
          <a:p>
            <a:pPr marL="628650" lvl="1" indent="-171450">
              <a:buFont typeface="Arial" panose="020B0604020202020204" pitchFamily="34" charset="0"/>
              <a:buChar char="•"/>
            </a:pPr>
            <a:r>
              <a:rPr lang="en-GB" dirty="0"/>
              <a:t>Game type: simulation, role-playing, puzzle, AR/VR, or entertainment-based games.</a:t>
            </a:r>
          </a:p>
          <a:p>
            <a:pPr marL="628650" lvl="1" indent="-171450">
              <a:buFont typeface="Arial" panose="020B0604020202020204" pitchFamily="34" charset="0"/>
              <a:buChar char="•"/>
            </a:pPr>
            <a:r>
              <a:rPr lang="en-GB" dirty="0"/>
              <a:t>Outcome category: cognitive, affective, behavioural, or perceptual outcomes.</a:t>
            </a:r>
          </a:p>
          <a:p>
            <a:pPr marL="628650" lvl="1" indent="-171450">
              <a:buFont typeface="Arial" panose="020B0604020202020204" pitchFamily="34" charset="0"/>
              <a:buChar char="•"/>
            </a:pPr>
            <a:r>
              <a:rPr lang="en-GB" dirty="0"/>
              <a:t>Educational domain: STEM subjects, health education, language learning, or vocational training.</a:t>
            </a:r>
          </a:p>
          <a:p>
            <a:pPr marL="628650" lvl="1" indent="-171450">
              <a:buFont typeface="Arial" panose="020B0604020202020204" pitchFamily="34" charset="0"/>
              <a:buChar char="•"/>
            </a:pPr>
            <a:r>
              <a:rPr lang="en-GB" dirty="0"/>
              <a:t>Study design: experimental, quasi-experimental, longitudinal, or cross-sectional.</a:t>
            </a:r>
          </a:p>
          <a:p>
            <a:endParaRPr lang="en-GB" dirty="0"/>
          </a:p>
          <a:p>
            <a:r>
              <a:rPr lang="en-GB" dirty="0"/>
              <a:t>This coding allowed the authors to identify patterns across studies and facilitated quantitative and qualitative comparison of results. For example, they could compare which game types were most effective for enhancing engagement versus knowledge retention.</a:t>
            </a:r>
          </a:p>
          <a:p>
            <a:endParaRPr lang="en-GB" dirty="0"/>
          </a:p>
          <a:p>
            <a:pPr marL="171450" indent="-171450">
              <a:buFont typeface="Arial" panose="020B0604020202020204" pitchFamily="34" charset="0"/>
              <a:buChar char="•"/>
            </a:pPr>
            <a:r>
              <a:rPr lang="en-GB" dirty="0"/>
              <a:t>Comparative Synthesis and Analysis</a:t>
            </a:r>
          </a:p>
          <a:p>
            <a:r>
              <a:rPr lang="en-GB" dirty="0"/>
              <a:t>Rather than providing a purely narrative review, Boyle et al. (2016) synthesise outcomes across studies, noting trends such as which outcomes are most commonly reported and where research gaps exist. The authors highlight that while most studies report positive effects, there is significant variability in measurement approaches, study durations, and participant demographics. This method allows the review to balance breadth and depth, offering a comprehensive overview while acknowledging methodological heterogeneity (Petticrew &amp; Roberts, 2006).</a:t>
            </a:r>
          </a:p>
          <a:p>
            <a:endParaRPr lang="en-GB" dirty="0"/>
          </a:p>
          <a:p>
            <a:r>
              <a:rPr lang="en-GB" dirty="0"/>
              <a:t>e. Strengths and Limitations of Methodology</a:t>
            </a:r>
          </a:p>
          <a:p>
            <a:r>
              <a:rPr lang="en-GB" dirty="0"/>
              <a:t>The systematic methodology ensures transparency, repeatability, and robustness in evidence aggregation. However, the authors note that the diversity of study designs and measures poses challenges for direct comparison and prevents the calculation of overall effect sizes. Additionally, the inclusion of English-language studies may introduce language and publication bias.</a:t>
            </a:r>
          </a:p>
          <a:p>
            <a:endParaRPr lang="en-GB" dirty="0"/>
          </a:p>
        </p:txBody>
      </p:sp>
      <p:sp>
        <p:nvSpPr>
          <p:cNvPr id="4" name="Slide Number Placeholder 3"/>
          <p:cNvSpPr>
            <a:spLocks noGrp="1"/>
          </p:cNvSpPr>
          <p:nvPr>
            <p:ph type="sldNum" sz="quarter" idx="5"/>
          </p:nvPr>
        </p:nvSpPr>
        <p:spPr/>
        <p:txBody>
          <a:bodyPr/>
          <a:lstStyle/>
          <a:p>
            <a:fld id="{52D0C9FC-593A-49B8-B60F-ACCFEA893F3B}" type="slidenum">
              <a:rPr lang="en-GB" smtClean="0"/>
              <a:t>5</a:t>
            </a:fld>
            <a:endParaRPr lang="en-GB"/>
          </a:p>
        </p:txBody>
      </p:sp>
    </p:spTree>
    <p:extLst>
      <p:ext uri="{BB962C8B-B14F-4D97-AF65-F5344CB8AC3E}">
        <p14:creationId xmlns:p14="http://schemas.microsoft.com/office/powerpoint/2010/main" val="1345215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review identifies several detailed trends regarding the educational and cognitive impacts of games, as well as areas for future research.</a:t>
            </a:r>
          </a:p>
          <a:p>
            <a:r>
              <a:rPr lang="en-GB" dirty="0"/>
              <a:t>1. Evidence of Positive Outcomes</a:t>
            </a:r>
          </a:p>
          <a:p>
            <a:pPr marL="171450" indent="-171450">
              <a:buFont typeface="Arial" panose="020B0604020202020204" pitchFamily="34" charset="0"/>
              <a:buChar char="•"/>
            </a:pPr>
            <a:r>
              <a:rPr lang="en-GB" dirty="0"/>
              <a:t>Knowledge Acquisition and Learning Outcomes: Most studies report that games enhance understanding, retention, and application of subject matter. For example, STEM-focused simulations and puzzle games consistently improved problem-solving skills, concept comprehension, and exam performance (Boyle et al., 2016; Wouters et al., 2013).</a:t>
            </a:r>
          </a:p>
          <a:p>
            <a:pPr marL="171450" indent="-171450">
              <a:buFont typeface="Arial" panose="020B0604020202020204" pitchFamily="34" charset="0"/>
              <a:buChar char="•"/>
            </a:pPr>
            <a:r>
              <a:rPr lang="en-GB" dirty="0"/>
              <a:t>Cognitive Skills Development: Games promote critical thinking, decision-making, spatial reasoning, and memory. Certain immersive games (e.g., VR or 3D simulations) were particularly effective in enhancing spatial awareness and procedural skills in health and engineering contexts.</a:t>
            </a:r>
          </a:p>
          <a:p>
            <a:pPr marL="171450" indent="-171450">
              <a:buFont typeface="Arial" panose="020B0604020202020204" pitchFamily="34" charset="0"/>
              <a:buChar char="•"/>
            </a:pPr>
            <a:r>
              <a:rPr lang="en-GB" dirty="0"/>
              <a:t>Engagement and Motivation: Affective outcomes, including learner interest, self-efficacy, and sustained attention, were consistently improved through game-based interventions. Gamification elements such as rewards, challenges, and immediate feedback appeared to enhance intrinsic motivation, aligning with theories of active learning (Boyle et al., 2016).</a:t>
            </a:r>
          </a:p>
          <a:p>
            <a:pPr marL="171450" indent="-171450">
              <a:buFont typeface="Arial" panose="020B0604020202020204" pitchFamily="34" charset="0"/>
              <a:buChar char="•"/>
            </a:pPr>
            <a:r>
              <a:rPr lang="en-GB" dirty="0"/>
              <a:t>Behavioural Outcomes: Some studies noted improvements in collaborative skills, communication, and time management when games included multiplayer or cooperative components.</a:t>
            </a:r>
          </a:p>
          <a:p>
            <a:pPr marL="171450" indent="-171450">
              <a:buFont typeface="Arial" panose="020B0604020202020204" pitchFamily="34" charset="0"/>
              <a:buChar char="•"/>
            </a:pPr>
            <a:endParaRPr lang="en-GB" dirty="0"/>
          </a:p>
          <a:p>
            <a:r>
              <a:rPr lang="en-GB" dirty="0"/>
              <a:t>2. Broad Application Across Domains</a:t>
            </a:r>
          </a:p>
          <a:p>
            <a:pPr marL="171450" indent="-171450">
              <a:buFont typeface="Arial" panose="020B0604020202020204" pitchFamily="34" charset="0"/>
              <a:buChar char="•"/>
            </a:pPr>
            <a:r>
              <a:rPr lang="en-GB" dirty="0"/>
              <a:t>Serious games are applied widely, including STEM subjects (science, mathematics, engineering), health and medical education, language learning, and vocational training.</a:t>
            </a:r>
          </a:p>
          <a:p>
            <a:pPr marL="171450" indent="-171450">
              <a:buFont typeface="Arial" panose="020B0604020202020204" pitchFamily="34" charset="0"/>
              <a:buChar char="•"/>
            </a:pPr>
            <a:r>
              <a:rPr lang="en-GB" dirty="0"/>
              <a:t>Educational outcomes were most thoroughly studied in STEM and health education, reflecting the high relevance of simulation-based and problem-solving games in these areas.</a:t>
            </a:r>
          </a:p>
          <a:p>
            <a:pPr marL="171450" indent="-171450">
              <a:buFont typeface="Arial" panose="020B0604020202020204" pitchFamily="34" charset="0"/>
              <a:buChar char="•"/>
            </a:pPr>
            <a:r>
              <a:rPr lang="en-GB" dirty="0"/>
              <a:t>Other domains, such as social-emotional learning and civic education, remain underexplored, highlighting gaps for future research.</a:t>
            </a:r>
          </a:p>
          <a:p>
            <a:pPr marL="171450" indent="-171450">
              <a:buFont typeface="Arial" panose="020B0604020202020204" pitchFamily="34" charset="0"/>
              <a:buChar char="•"/>
            </a:pPr>
            <a:endParaRPr lang="en-GB" dirty="0"/>
          </a:p>
          <a:p>
            <a:r>
              <a:rPr lang="en-GB" dirty="0"/>
              <a:t>3.Trends and Growth in Research</a:t>
            </a:r>
          </a:p>
          <a:p>
            <a:pPr marL="171450" indent="-171450">
              <a:buFont typeface="Arial" panose="020B0604020202020204" pitchFamily="34" charset="0"/>
              <a:buChar char="•"/>
            </a:pPr>
            <a:r>
              <a:rPr lang="en-GB" dirty="0"/>
              <a:t>Compared to the previous review (Connolly et al., 2012), the number of empirical studies has grown substantially, indicating increased interest in serious games as educational tools.</a:t>
            </a:r>
          </a:p>
          <a:p>
            <a:pPr marL="171450" indent="-171450">
              <a:buFont typeface="Arial" panose="020B0604020202020204" pitchFamily="34" charset="0"/>
              <a:buChar char="•"/>
            </a:pPr>
            <a:r>
              <a:rPr lang="en-GB" dirty="0"/>
              <a:t>The authors observed a shift toward more sophisticated study designs, including quasi-experimental and longitudinal studies, though fully controlled randomized trials remain limited.</a:t>
            </a:r>
          </a:p>
          <a:p>
            <a:pPr marL="171450" indent="-171450">
              <a:buFont typeface="Arial" panose="020B0604020202020204" pitchFamily="34" charset="0"/>
              <a:buChar char="•"/>
            </a:pPr>
            <a:endParaRPr lang="en-GB" dirty="0"/>
          </a:p>
          <a:p>
            <a:r>
              <a:rPr lang="en-GB" dirty="0"/>
              <a:t>4. Need for Experimental and Causal Studies</a:t>
            </a:r>
          </a:p>
          <a:p>
            <a:pPr marL="171450" indent="-171450">
              <a:buFont typeface="Arial" panose="020B0604020202020204" pitchFamily="34" charset="0"/>
              <a:buChar char="•"/>
            </a:pPr>
            <a:r>
              <a:rPr lang="en-GB" dirty="0"/>
              <a:t>Despite positive trends, the review identifies a need for research that isolates causal mechanisms: which game features most effectively promote learning and engagement, and under what contexts.</a:t>
            </a:r>
          </a:p>
          <a:p>
            <a:pPr marL="171450" indent="-171450">
              <a:buFont typeface="Arial" panose="020B0604020202020204" pitchFamily="34" charset="0"/>
              <a:buChar char="•"/>
            </a:pPr>
            <a:r>
              <a:rPr lang="en-GB" dirty="0"/>
              <a:t>The variability in study quality, outcome measures, and intervention duration makes it difficult to generalise findings or quantify overall effect sizes. Future research should aim for standardised outcome metrics and robust experimental designs to strengthen evidence-based conclusions (Moher et al., 2009; Gough et al., 2017).</a:t>
            </a:r>
          </a:p>
          <a:p>
            <a:endParaRPr lang="en-GB" dirty="0"/>
          </a:p>
        </p:txBody>
      </p:sp>
      <p:sp>
        <p:nvSpPr>
          <p:cNvPr id="4" name="Slide Number Placeholder 3"/>
          <p:cNvSpPr>
            <a:spLocks noGrp="1"/>
          </p:cNvSpPr>
          <p:nvPr>
            <p:ph type="sldNum" sz="quarter" idx="5"/>
          </p:nvPr>
        </p:nvSpPr>
        <p:spPr/>
        <p:txBody>
          <a:bodyPr/>
          <a:lstStyle/>
          <a:p>
            <a:fld id="{52D0C9FC-593A-49B8-B60F-ACCFEA893F3B}" type="slidenum">
              <a:rPr lang="en-GB" smtClean="0"/>
              <a:t>6</a:t>
            </a:fld>
            <a:endParaRPr lang="en-GB"/>
          </a:p>
        </p:txBody>
      </p:sp>
    </p:spTree>
    <p:extLst>
      <p:ext uri="{BB962C8B-B14F-4D97-AF65-F5344CB8AC3E}">
        <p14:creationId xmlns:p14="http://schemas.microsoft.com/office/powerpoint/2010/main" val="15795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Boyle et al. (2016) make significant contributions to educational technology and serious games research, both theoretically and practically. Their review synthesises evidence, identifies trends, highlights gaps, and provides a framework for future research.</a:t>
            </a:r>
          </a:p>
          <a:p>
            <a:pPr marL="228600" indent="-228600">
              <a:buAutoNum type="alphaLcPeriod"/>
            </a:pPr>
            <a:r>
              <a:rPr lang="en-GB" dirty="0"/>
              <a:t>Consolidation of a Fragmented Field</a:t>
            </a:r>
          </a:p>
          <a:p>
            <a:pPr marL="0" indent="0">
              <a:buNone/>
            </a:pPr>
            <a:r>
              <a:rPr lang="en-GB" dirty="0"/>
              <a:t>Before this review, research on serious games was fragmented, with diverse designs, outcomes, and quality (Connolly et al., 2012). By analysing 143 studies, Boyle et al. (2016) organise this complex evidence, identifying consistent patterns in game design, learning outcomes, and engagement. This consolidation provides a coherent foundation for future studies and meta-analyses (Petticrew &amp; Roberts, 2006).</a:t>
            </a:r>
          </a:p>
          <a:p>
            <a:pPr marL="228600" indent="-228600">
              <a:buAutoNum type="alphaLcPeriod"/>
            </a:pPr>
            <a:r>
              <a:rPr lang="en-GB" dirty="0"/>
              <a:t>Conceptual Framework for Future Research</a:t>
            </a:r>
          </a:p>
          <a:p>
            <a:pPr marL="0" indent="0">
              <a:buNone/>
            </a:pPr>
            <a:r>
              <a:rPr lang="en-GB" dirty="0"/>
              <a:t>The review’s multidimensional coding (game type, outcome, study design, educational domain) offers a framework to guide future studies. It highlights:</a:t>
            </a:r>
          </a:p>
          <a:p>
            <a:pPr marL="685800" lvl="1" indent="-228600">
              <a:buFont typeface="Arial" panose="020B0604020202020204" pitchFamily="34" charset="0"/>
              <a:buChar char="•"/>
            </a:pPr>
            <a:r>
              <a:rPr lang="en-GB" dirty="0"/>
              <a:t>Frequently assessed outcomes such as knowledge acquisition, cognitive skills, and engagement.</a:t>
            </a:r>
          </a:p>
          <a:p>
            <a:pPr marL="685800" lvl="1" indent="-228600">
              <a:buFont typeface="Arial" panose="020B0604020202020204" pitchFamily="34" charset="0"/>
              <a:buChar char="•"/>
            </a:pPr>
            <a:r>
              <a:rPr lang="en-GB" dirty="0"/>
              <a:t>Gaps like limited longitudinal research and underexplored domains (e.g., social-emotional learning).</a:t>
            </a:r>
          </a:p>
          <a:p>
            <a:pPr marL="685800" lvl="1" indent="-228600">
              <a:buFont typeface="Arial" panose="020B0604020202020204" pitchFamily="34" charset="0"/>
              <a:buChar char="•"/>
            </a:pPr>
            <a:r>
              <a:rPr lang="en-GB" dirty="0"/>
              <a:t>Opportunities to design studies linking specific game features to expected learning outcomes (Wouters et al., 2013).</a:t>
            </a:r>
          </a:p>
          <a:p>
            <a:pPr marL="228600" indent="-228600">
              <a:buAutoNum type="alphaLcPeriod"/>
            </a:pPr>
            <a:r>
              <a:rPr lang="en-GB" dirty="0"/>
              <a:t>Highlighting Methodological and Evidence Gaps</a:t>
            </a:r>
          </a:p>
          <a:p>
            <a:pPr marL="0" indent="0">
              <a:buNone/>
            </a:pPr>
            <a:r>
              <a:rPr lang="en-GB" dirty="0"/>
              <a:t>The review emphasises the need for controlled experimental designs to establish causal links. Existing studies are often quasi-experimental or descriptive, limiting strong evidence-based claims. Future research should focus on:</a:t>
            </a:r>
          </a:p>
          <a:p>
            <a:pPr marL="685800" lvl="1" indent="-228600">
              <a:buFont typeface="Arial" panose="020B0604020202020204" pitchFamily="34" charset="0"/>
              <a:buChar char="•"/>
            </a:pPr>
            <a:r>
              <a:rPr lang="en-GB" dirty="0"/>
              <a:t>Rigorous designs with control groups, randomisation, and standardised outcomes.</a:t>
            </a:r>
          </a:p>
          <a:p>
            <a:pPr marL="685800" lvl="1" indent="-228600">
              <a:buFont typeface="Arial" panose="020B0604020202020204" pitchFamily="34" charset="0"/>
              <a:buChar char="•"/>
            </a:pPr>
            <a:r>
              <a:rPr lang="en-GB" dirty="0"/>
              <a:t>Identifying which game elements (feedback, narrative, challenge) drive learning and engagement.</a:t>
            </a:r>
          </a:p>
          <a:p>
            <a:pPr marL="685800" lvl="1" indent="-228600">
              <a:buFont typeface="Arial" panose="020B0604020202020204" pitchFamily="34" charset="0"/>
              <a:buChar char="•"/>
            </a:pPr>
            <a:r>
              <a:rPr lang="en-GB" dirty="0"/>
              <a:t>Examining long-term effects and transferability, beyond short-term interventions (Moher et al., 2009; Gough et al., 2017)</a:t>
            </a:r>
          </a:p>
          <a:p>
            <a:pPr marL="457200" lvl="1" indent="0">
              <a:buFont typeface="Arial" panose="020B0604020202020204" pitchFamily="34" charset="0"/>
              <a:buNone/>
            </a:pPr>
            <a:endParaRPr lang="en-GB" dirty="0"/>
          </a:p>
          <a:p>
            <a:pPr marL="228600" lvl="0" indent="-228600">
              <a:buFont typeface="+mj-lt"/>
              <a:buAutoNum type="alphaLcPeriod" startAt="4"/>
            </a:pPr>
            <a:r>
              <a:rPr lang="en-GB" dirty="0"/>
              <a:t>Practical Implications for Educators and Developers</a:t>
            </a:r>
          </a:p>
          <a:p>
            <a:pPr marL="0" lvl="0" indent="0">
              <a:buFont typeface="+mj-lt"/>
              <a:buNone/>
            </a:pPr>
            <a:r>
              <a:rPr lang="en-GB" dirty="0"/>
              <a:t>By presenting evidence across domains, the review helps educators integrate games effectively into curricula and supports developers in aligning game mechanics with learning goals, bridging research and practice (Boyle et al., 2016; Wouters et al., 2013).</a:t>
            </a:r>
          </a:p>
          <a:p>
            <a:pPr marL="0" lvl="0" indent="0">
              <a:buFont typeface="Arial" panose="020B0604020202020204" pitchFamily="34" charset="0"/>
              <a:buNone/>
            </a:pPr>
            <a:endParaRPr lang="en-GB" dirty="0"/>
          </a:p>
          <a:p>
            <a:pPr marL="0" lvl="0" indent="0">
              <a:buFont typeface="Arial" panose="020B0604020202020204" pitchFamily="34" charset="0"/>
              <a:buNone/>
            </a:pPr>
            <a:r>
              <a:rPr lang="en-GB" dirty="0"/>
              <a:t>e. Contribution to Theory</a:t>
            </a:r>
          </a:p>
          <a:p>
            <a:pPr marL="0" lvl="0" indent="0">
              <a:buFont typeface="Arial" panose="020B0604020202020204" pitchFamily="34" charset="0"/>
              <a:buNone/>
            </a:pPr>
            <a:r>
              <a:rPr lang="en-GB" dirty="0"/>
              <a:t>The review reinforces theories of constructivist learning, experiential learning, and motivational engagement, showing how games provide interactive environments where learners actively construct knowledge through challenges, feedback, and decision-making (Crotty, 1998; Phillips &amp; </a:t>
            </a:r>
            <a:r>
              <a:rPr lang="en-GB" dirty="0" err="1"/>
              <a:t>Burbules</a:t>
            </a:r>
            <a:r>
              <a:rPr lang="en-GB" dirty="0"/>
              <a:t>, 2000). This positions serious games as both practical tools and theoretically grounded learning mechanisms.</a:t>
            </a:r>
          </a:p>
        </p:txBody>
      </p:sp>
      <p:sp>
        <p:nvSpPr>
          <p:cNvPr id="4" name="Slide Number Placeholder 3"/>
          <p:cNvSpPr>
            <a:spLocks noGrp="1"/>
          </p:cNvSpPr>
          <p:nvPr>
            <p:ph type="sldNum" sz="quarter" idx="5"/>
          </p:nvPr>
        </p:nvSpPr>
        <p:spPr/>
        <p:txBody>
          <a:bodyPr/>
          <a:lstStyle/>
          <a:p>
            <a:fld id="{52D0C9FC-593A-49B8-B60F-ACCFEA893F3B}" type="slidenum">
              <a:rPr lang="en-GB" smtClean="0"/>
              <a:t>7</a:t>
            </a:fld>
            <a:endParaRPr lang="en-GB"/>
          </a:p>
        </p:txBody>
      </p:sp>
    </p:spTree>
    <p:extLst>
      <p:ext uri="{BB962C8B-B14F-4D97-AF65-F5344CB8AC3E}">
        <p14:creationId xmlns:p14="http://schemas.microsoft.com/office/powerpoint/2010/main" val="3256655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Boyle et al. (2016) provide insights relevant to a range of stakeholders in education, research, and technology:</a:t>
            </a:r>
          </a:p>
          <a:p>
            <a:pPr marL="171450" indent="-171450">
              <a:buFont typeface="Arial" panose="020B0604020202020204" pitchFamily="34" charset="0"/>
              <a:buChar char="•"/>
            </a:pPr>
            <a:r>
              <a:rPr lang="en-GB" dirty="0"/>
              <a:t>Educational Researchers: Can use the review to identify consistent outcomes of serious games (learning, engagement, cognitive skills), recognise gaps in the literature, and design future studies with stronger methodological rigor (Gough, Oliver, &amp; Thomas, 2017; Wouters et al., 2013).</a:t>
            </a:r>
          </a:p>
          <a:p>
            <a:pPr marL="171450" indent="-171450">
              <a:buFont typeface="Arial" panose="020B0604020202020204" pitchFamily="34" charset="0"/>
              <a:buChar char="•"/>
            </a:pPr>
            <a:r>
              <a:rPr lang="en-GB" dirty="0"/>
              <a:t>Educational Technology Developers and Game Designers: Can align game mechanics with specific learning goals, make evidence-based design decisions, and enhance the educational impact of games (Boyle et al., 2016; Wouters et al., 2013).</a:t>
            </a:r>
          </a:p>
          <a:p>
            <a:pPr marL="171450" indent="-171450">
              <a:buFont typeface="Arial" panose="020B0604020202020204" pitchFamily="34" charset="0"/>
              <a:buChar char="•"/>
            </a:pPr>
            <a:r>
              <a:rPr lang="en-GB" dirty="0"/>
              <a:t>Educators and Curriculum Planners: Can determine which games are effective in different domains, integrate them into instruction effectively, and understand their potential benefits and limitations (Boyle et al., 2016; Connolly et al., 2012).</a:t>
            </a:r>
          </a:p>
          <a:p>
            <a:pPr marL="171450" indent="-171450">
              <a:buFont typeface="Arial" panose="020B0604020202020204" pitchFamily="34" charset="0"/>
              <a:buChar char="•"/>
            </a:pPr>
            <a:r>
              <a:rPr lang="en-GB" dirty="0"/>
              <a:t>Policy Makers and Educational Institutions: Can use the review to justify investment in serious games, supporting evidence-informed decisions on curriculum or professional training initiatives.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D0C9FC-593A-49B8-B60F-ACCFEA893F3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2674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a:t>
            </a:r>
          </a:p>
          <a:p>
            <a:pPr marL="171450" indent="-171450">
              <a:buFont typeface="Arial" panose="020B0604020202020204" pitchFamily="34" charset="0"/>
              <a:buChar char="•"/>
            </a:pPr>
            <a:r>
              <a:rPr lang="en-GB" dirty="0"/>
              <a:t>Comprehensive and systematic synthesis of 143 empirical studies.</a:t>
            </a:r>
          </a:p>
          <a:p>
            <a:pPr marL="171450" indent="-171450">
              <a:buFont typeface="Arial" panose="020B0604020202020204" pitchFamily="34" charset="0"/>
              <a:buChar char="•"/>
            </a:pPr>
            <a:r>
              <a:rPr lang="en-GB" dirty="0"/>
              <a:t>Clear categorisation of outcomes clarifies how games contribute to learning and engagement.</a:t>
            </a:r>
          </a:p>
          <a:p>
            <a:pPr marL="171450" indent="-171450">
              <a:buFont typeface="Arial" panose="020B0604020202020204" pitchFamily="34" charset="0"/>
              <a:buChar char="•"/>
            </a:pPr>
            <a:r>
              <a:rPr lang="en-GB" dirty="0"/>
              <a:t>Highlights both educational and entertainment game outcomes, offering a broader perspective on gaming impacts.</a:t>
            </a:r>
          </a:p>
          <a:p>
            <a:pPr marL="171450" indent="-171450">
              <a:buFont typeface="Arial" panose="020B0604020202020204" pitchFamily="34" charset="0"/>
              <a:buChar char="•"/>
            </a:pPr>
            <a:endParaRPr lang="en-GB" dirty="0"/>
          </a:p>
          <a:p>
            <a:r>
              <a:rPr lang="en-GB" dirty="0"/>
              <a:t>Limitations:</a:t>
            </a:r>
          </a:p>
          <a:p>
            <a:pPr marL="171450" indent="-171450">
              <a:buFont typeface="Arial" panose="020B0604020202020204" pitchFamily="34" charset="0"/>
              <a:buChar char="•"/>
            </a:pPr>
            <a:r>
              <a:rPr lang="en-GB" dirty="0"/>
              <a:t>Trends are summarised rather than effect sizes quantified, limiting precision about the strength of outcomes.</a:t>
            </a:r>
          </a:p>
          <a:p>
            <a:pPr marL="171450" indent="-171450">
              <a:buFont typeface="Arial" panose="020B0604020202020204" pitchFamily="34" charset="0"/>
              <a:buChar char="•"/>
            </a:pPr>
            <a:r>
              <a:rPr lang="en-GB" dirty="0"/>
              <a:t>Diversity of study designs and contexts makes comparisons complex and sometimes oversimplified.</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Conclusions</a:t>
            </a:r>
          </a:p>
          <a:p>
            <a:pPr marL="0" indent="0">
              <a:buFont typeface="Arial" panose="020B0604020202020204" pitchFamily="34" charset="0"/>
              <a:buNone/>
            </a:pPr>
            <a:r>
              <a:rPr lang="en-GB" dirty="0"/>
              <a:t>Boyle et al. (2016) provide a rigorous and influential review of serious games and computer games, demonstrating predominantly positive impacts on learning, engagement, and cognitive outcomes. The post-positivist ontology and epistemology support the use of systematic empirical evidence, while the structured methodology strengthens the research foundation. The review is valuable for researchers, educators, and developers seeking evidence-based insights into the design and implementation of serious games in education.</a:t>
            </a: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52D0C9FC-593A-49B8-B60F-ACCFEA893F3B}" type="slidenum">
              <a:rPr lang="en-GB" smtClean="0"/>
              <a:t>9</a:t>
            </a:fld>
            <a:endParaRPr lang="en-GB"/>
          </a:p>
        </p:txBody>
      </p:sp>
    </p:spTree>
    <p:extLst>
      <p:ext uri="{BB962C8B-B14F-4D97-AF65-F5344CB8AC3E}">
        <p14:creationId xmlns:p14="http://schemas.microsoft.com/office/powerpoint/2010/main" val="2891707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DAD8-0FA7-4BA6-6E58-19356EB21E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9F5E97-571B-FD90-E22F-B9FB409431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0B3AEE-C9D4-AFEE-A731-213FCC8E9B64}"/>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5" name="Footer Placeholder 4">
            <a:extLst>
              <a:ext uri="{FF2B5EF4-FFF2-40B4-BE49-F238E27FC236}">
                <a16:creationId xmlns:a16="http://schemas.microsoft.com/office/drawing/2014/main" id="{2A70ADA8-F6DD-FC5D-E4C8-10490D5AF9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B2156E-81B3-7944-F068-F8CDBFE6D782}"/>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3508631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95ED7-E6CE-6346-041E-11D81D88B4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4BAC83-8C47-6019-6D52-078A23C3C5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EC181-3AF4-B133-EBB9-B8DD3003B63A}"/>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5" name="Footer Placeholder 4">
            <a:extLst>
              <a:ext uri="{FF2B5EF4-FFF2-40B4-BE49-F238E27FC236}">
                <a16:creationId xmlns:a16="http://schemas.microsoft.com/office/drawing/2014/main" id="{B7E8EEA6-8ACD-0357-41FB-396F0B3C8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2C8EA8-9E5B-2FC4-1ABE-94628721205A}"/>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983960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F8D1-7AD0-787D-6956-517EA814FD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A5B1A9-39C1-431F-9703-B4E6A65B6E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91D86C-8346-B027-1326-29054D0827AF}"/>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5" name="Footer Placeholder 4">
            <a:extLst>
              <a:ext uri="{FF2B5EF4-FFF2-40B4-BE49-F238E27FC236}">
                <a16:creationId xmlns:a16="http://schemas.microsoft.com/office/drawing/2014/main" id="{12363B66-879B-7D64-AAA0-8DC8EF8E2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4B5C9-296E-DB42-05CB-5F5BEAA2DE7E}"/>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1019233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BB77F-3A3B-2C5A-F8B1-6094F3FC6F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2C853C-7C25-2F9A-049A-19BA37A89C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E3BCD9-4F1D-3F4B-3B11-55954C92A4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1C9B2C-B3CA-F44C-3303-1FA6E514DC2F}"/>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6" name="Footer Placeholder 5">
            <a:extLst>
              <a:ext uri="{FF2B5EF4-FFF2-40B4-BE49-F238E27FC236}">
                <a16:creationId xmlns:a16="http://schemas.microsoft.com/office/drawing/2014/main" id="{99B2C648-3CBE-EE39-E1FB-DA8BCE8F21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64CABB-A7E3-F0A1-9858-5A844075E2F0}"/>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153759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2FAC-94F0-56B9-1629-2A4E8F231B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FF3FF3-F10B-9D96-C455-AFB85ADBD9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F23402-208F-58F0-491C-ECB940432D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7C499C-7363-5210-73DE-9397FB711E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2A6FA6-160A-6E2A-83EC-207A4677FB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4F715D-6850-3C69-4425-626C7EACD365}"/>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8" name="Footer Placeholder 7">
            <a:extLst>
              <a:ext uri="{FF2B5EF4-FFF2-40B4-BE49-F238E27FC236}">
                <a16:creationId xmlns:a16="http://schemas.microsoft.com/office/drawing/2014/main" id="{B982FC63-C9BA-2A22-5F84-4CD6059163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C3DCBB-AD69-F24F-9FA2-551CD9F8B922}"/>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502476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62405-E18F-CA7A-0B16-21B449C244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B11E0B-C0FB-5F29-5CB7-58E0CE531446}"/>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4" name="Footer Placeholder 3">
            <a:extLst>
              <a:ext uri="{FF2B5EF4-FFF2-40B4-BE49-F238E27FC236}">
                <a16:creationId xmlns:a16="http://schemas.microsoft.com/office/drawing/2014/main" id="{5BF201B0-F72E-8E3C-8E87-83D1B84748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16ED7A-60FC-1D8D-91E9-7E45AF0F2BC2}"/>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734830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4F29B4-B1A0-968F-6AC9-E464F5570FE3}"/>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3" name="Footer Placeholder 2">
            <a:extLst>
              <a:ext uri="{FF2B5EF4-FFF2-40B4-BE49-F238E27FC236}">
                <a16:creationId xmlns:a16="http://schemas.microsoft.com/office/drawing/2014/main" id="{9CCD665E-9213-48CF-9C83-3C9B80AD63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3F43E3-ACC6-FE67-59A8-0D4B1771D6C6}"/>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291764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BCF7F-D2B9-85B7-75CC-D5F2759D4D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554FD8-DCB3-F940-8FD3-187CA7F403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4C6DE6-862B-4266-94E0-39D32F7A35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5D80BA-D968-9B8E-72C2-EAC658652ACC}"/>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6" name="Footer Placeholder 5">
            <a:extLst>
              <a:ext uri="{FF2B5EF4-FFF2-40B4-BE49-F238E27FC236}">
                <a16:creationId xmlns:a16="http://schemas.microsoft.com/office/drawing/2014/main" id="{712D7761-A765-C5EA-7F36-674648434E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BEF51F-B9D3-9EEC-E170-DFE421B4A1C3}"/>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4194178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1FE6-688D-25E9-DAD2-B30E163C60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1D1B25-659C-AF2E-5526-6DDF850D1A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90B97-43A7-653C-A158-066F5E3AF5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2FD96B-ABC2-722A-CD0D-936A9D5F3490}"/>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6" name="Footer Placeholder 5">
            <a:extLst>
              <a:ext uri="{FF2B5EF4-FFF2-40B4-BE49-F238E27FC236}">
                <a16:creationId xmlns:a16="http://schemas.microsoft.com/office/drawing/2014/main" id="{EF121399-C35F-C388-64F3-68E0B67B56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72676B-BCAE-9EA5-FC28-3090B7A07AB4}"/>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1575078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5FF72-F56E-B5A3-E19B-C495B44956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21C5FC-B20C-1109-5967-110511DE22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94A82B-ADFD-8ED8-9687-D9C0F1F8FBF8}"/>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5" name="Footer Placeholder 4">
            <a:extLst>
              <a:ext uri="{FF2B5EF4-FFF2-40B4-BE49-F238E27FC236}">
                <a16:creationId xmlns:a16="http://schemas.microsoft.com/office/drawing/2014/main" id="{52BEC434-F5DE-D4D1-8B4D-EE233232F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98B99-20F4-231C-83F2-FF98873969A8}"/>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3543596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A30E0-703A-DFFD-8947-3AD610BFE3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3DBE8-89B9-671E-5964-1B255CDE74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94966-8F20-21C4-D6B5-5A828F11D974}"/>
              </a:ext>
            </a:extLst>
          </p:cNvPr>
          <p:cNvSpPr>
            <a:spLocks noGrp="1"/>
          </p:cNvSpPr>
          <p:nvPr>
            <p:ph type="dt" sz="half" idx="10"/>
          </p:nvPr>
        </p:nvSpPr>
        <p:spPr/>
        <p:txBody>
          <a:bodyPr/>
          <a:lstStyle/>
          <a:p>
            <a:fld id="{5EB7B547-077F-4DF5-AC51-0DB797E604CC}" type="datetimeFigureOut">
              <a:rPr lang="en-GB" smtClean="0"/>
              <a:t>09/01/2026</a:t>
            </a:fld>
            <a:endParaRPr lang="en-GB"/>
          </a:p>
        </p:txBody>
      </p:sp>
      <p:sp>
        <p:nvSpPr>
          <p:cNvPr id="5" name="Footer Placeholder 4">
            <a:extLst>
              <a:ext uri="{FF2B5EF4-FFF2-40B4-BE49-F238E27FC236}">
                <a16:creationId xmlns:a16="http://schemas.microsoft.com/office/drawing/2014/main" id="{EDC72DD6-E1FC-6270-692E-62FD11A44D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1C6B1-0F6C-F5DE-1747-541D67668890}"/>
              </a:ext>
            </a:extLst>
          </p:cNvPr>
          <p:cNvSpPr>
            <a:spLocks noGrp="1"/>
          </p:cNvSpPr>
          <p:nvPr>
            <p:ph type="sldNum" sz="quarter" idx="12"/>
          </p:nvPr>
        </p:nvSpPr>
        <p:spPr/>
        <p:txBody>
          <a:bodyPr/>
          <a:lstStyle/>
          <a:p>
            <a:fld id="{9F92C081-266C-4745-AC9A-BA1D47A3E610}" type="slidenum">
              <a:rPr lang="en-GB" smtClean="0"/>
              <a:t>‹#›</a:t>
            </a:fld>
            <a:endParaRPr lang="en-GB"/>
          </a:p>
        </p:txBody>
      </p:sp>
    </p:spTree>
    <p:extLst>
      <p:ext uri="{BB962C8B-B14F-4D97-AF65-F5344CB8AC3E}">
        <p14:creationId xmlns:p14="http://schemas.microsoft.com/office/powerpoint/2010/main" val="1126004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78AE6C-4E6A-DF6F-4872-1886DACACE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33057B-095B-CD01-8841-7AD4E84533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CA43CD-7584-4EF2-934E-A069F77D93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B7B547-077F-4DF5-AC51-0DB797E604CC}" type="datetimeFigureOut">
              <a:rPr lang="en-GB" smtClean="0"/>
              <a:t>09/01/2026</a:t>
            </a:fld>
            <a:endParaRPr lang="en-GB"/>
          </a:p>
        </p:txBody>
      </p:sp>
      <p:sp>
        <p:nvSpPr>
          <p:cNvPr id="5" name="Footer Placeholder 4">
            <a:extLst>
              <a:ext uri="{FF2B5EF4-FFF2-40B4-BE49-F238E27FC236}">
                <a16:creationId xmlns:a16="http://schemas.microsoft.com/office/drawing/2014/main" id="{9C61A8BF-AD0D-6A30-9B3A-1DC1B2181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399BAE-27A7-16A2-DA62-6FCC48C575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92C081-266C-4745-AC9A-BA1D47A3E610}" type="slidenum">
              <a:rPr lang="en-GB" smtClean="0"/>
              <a:t>‹#›</a:t>
            </a:fld>
            <a:endParaRPr lang="en-GB"/>
          </a:p>
        </p:txBody>
      </p:sp>
    </p:spTree>
    <p:extLst>
      <p:ext uri="{BB962C8B-B14F-4D97-AF65-F5344CB8AC3E}">
        <p14:creationId xmlns:p14="http://schemas.microsoft.com/office/powerpoint/2010/main" val="3584855201"/>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png"/><Relationship Id="rId5" Type="http://schemas.openxmlformats.org/officeDocument/2006/relationships/hyperlink" Target="https://doi.org/10.1016/j.compedu.2015.11.003" TargetMode="External"/><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16/j.compedu.2012.03.004" TargetMode="External"/><Relationship Id="rId2" Type="http://schemas.openxmlformats.org/officeDocument/2006/relationships/hyperlink" Target="https://doi.org/10.1016/j.compedu.2015.11.003" TargetMode="External"/><Relationship Id="rId1" Type="http://schemas.openxmlformats.org/officeDocument/2006/relationships/slideLayout" Target="../slideLayouts/slideLayout2.xml"/><Relationship Id="rId5" Type="http://schemas.openxmlformats.org/officeDocument/2006/relationships/hyperlink" Target="https://doi.org/10.1037/a0031311" TargetMode="External"/><Relationship Id="rId4" Type="http://schemas.openxmlformats.org/officeDocument/2006/relationships/hyperlink" Target="https://doi.org/10.1371/journal.pmed.10000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0CC9265-C840-0068-0DD2-8D88BDF41399}"/>
              </a:ext>
            </a:extLst>
          </p:cNvPr>
          <p:cNvSpPr>
            <a:spLocks noGrp="1"/>
          </p:cNvSpPr>
          <p:nvPr>
            <p:ph type="ctrTitle"/>
          </p:nvPr>
        </p:nvSpPr>
        <p:spPr>
          <a:xfrm>
            <a:off x="838200" y="401221"/>
            <a:ext cx="10515600" cy="1348065"/>
          </a:xfrm>
        </p:spPr>
        <p:txBody>
          <a:bodyPr vert="horz" lIns="91440" tIns="45720" rIns="91440" bIns="45720" rtlCol="0" anchor="ctr">
            <a:normAutofit/>
          </a:bodyPr>
          <a:lstStyle/>
          <a:p>
            <a:pPr algn="l"/>
            <a:r>
              <a:rPr lang="en-US" sz="3000" kern="1200">
                <a:solidFill>
                  <a:srgbClr val="FFFFFF"/>
                </a:solidFill>
                <a:latin typeface="+mj-lt"/>
                <a:ea typeface="+mj-ea"/>
                <a:cs typeface="+mj-cs"/>
              </a:rPr>
              <a:t>BMDP7000 Approaches to Research and Academic Communication </a:t>
            </a:r>
            <a:br>
              <a:rPr lang="en-US" sz="3000" kern="1200">
                <a:solidFill>
                  <a:srgbClr val="FFFFFF"/>
                </a:solidFill>
                <a:latin typeface="+mj-lt"/>
                <a:ea typeface="+mj-ea"/>
                <a:cs typeface="+mj-cs"/>
              </a:rPr>
            </a:br>
            <a:endParaRPr lang="en-US" sz="30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1493ABEF-35F8-3194-55B6-62782E441BA1}"/>
              </a:ext>
            </a:extLst>
          </p:cNvPr>
          <p:cNvSpPr>
            <a:spLocks noGrp="1"/>
          </p:cNvSpPr>
          <p:nvPr>
            <p:ph type="subTitle" idx="1"/>
          </p:nvPr>
        </p:nvSpPr>
        <p:spPr>
          <a:xfrm>
            <a:off x="838200" y="2586789"/>
            <a:ext cx="10515600" cy="3590174"/>
          </a:xfrm>
        </p:spPr>
        <p:txBody>
          <a:bodyPr vert="horz" lIns="91440" tIns="45720" rIns="91440" bIns="45720" rtlCol="0">
            <a:normAutofit/>
          </a:bodyPr>
          <a:lstStyle/>
          <a:p>
            <a:pPr indent="-228600" algn="l">
              <a:buFont typeface="Arial" panose="020B0604020202020204" pitchFamily="34" charset="0"/>
              <a:buChar char="•"/>
            </a:pPr>
            <a:r>
              <a:rPr lang="en-US" sz="2200" b="1"/>
              <a:t>Student name </a:t>
            </a:r>
            <a:r>
              <a:rPr lang="en-US" sz="2200"/>
              <a:t>– Anthony Burns</a:t>
            </a:r>
          </a:p>
          <a:p>
            <a:pPr indent="-228600" algn="l">
              <a:buFont typeface="Arial" panose="020B0604020202020204" pitchFamily="34" charset="0"/>
              <a:buChar char="•"/>
            </a:pPr>
            <a:r>
              <a:rPr lang="en-US" sz="2200" b="1"/>
              <a:t>Student code </a:t>
            </a:r>
            <a:r>
              <a:rPr lang="en-US" sz="2200"/>
              <a:t>- 1104353</a:t>
            </a:r>
          </a:p>
          <a:p>
            <a:pPr indent="-228600" algn="l">
              <a:buFont typeface="Arial" panose="020B0604020202020204" pitchFamily="34" charset="0"/>
              <a:buChar char="•"/>
            </a:pPr>
            <a:r>
              <a:rPr lang="en-US" sz="2200" b="1"/>
              <a:t>Presentation of 15 minutes duration (approximately 5-10 slides)</a:t>
            </a:r>
          </a:p>
          <a:p>
            <a:pPr indent="-228600" algn="l">
              <a:buFont typeface="Arial" panose="020B0604020202020204" pitchFamily="34" charset="0"/>
              <a:buChar char="•"/>
            </a:pPr>
            <a:r>
              <a:rPr lang="en-US" sz="2200"/>
              <a:t>For the presentation you should critically review one peer-reviewed research article that you have referred to in your written assignment. </a:t>
            </a:r>
          </a:p>
          <a:p>
            <a:pPr indent="-228600" algn="l">
              <a:buFont typeface="Arial" panose="020B0604020202020204" pitchFamily="34" charset="0"/>
              <a:buChar char="•"/>
            </a:pPr>
            <a:r>
              <a:rPr lang="en-US" sz="2200"/>
              <a:t>Assessment Component Two</a:t>
            </a:r>
          </a:p>
        </p:txBody>
      </p:sp>
    </p:spTree>
    <p:extLst>
      <p:ext uri="{BB962C8B-B14F-4D97-AF65-F5344CB8AC3E}">
        <p14:creationId xmlns:p14="http://schemas.microsoft.com/office/powerpoint/2010/main" val="3012742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B1BA38A-9328-87AF-1B67-083E9FC30861}"/>
              </a:ext>
            </a:extLst>
          </p:cNvPr>
          <p:cNvSpPr>
            <a:spLocks noGrp="1"/>
          </p:cNvSpPr>
          <p:nvPr>
            <p:ph type="title"/>
          </p:nvPr>
        </p:nvSpPr>
        <p:spPr>
          <a:xfrm>
            <a:off x="838200" y="401221"/>
            <a:ext cx="10515600" cy="1348065"/>
          </a:xfrm>
        </p:spPr>
        <p:txBody>
          <a:bodyPr>
            <a:normAutofit/>
          </a:bodyPr>
          <a:lstStyle/>
          <a:p>
            <a:r>
              <a:rPr lang="en-GB" sz="3800">
                <a:solidFill>
                  <a:srgbClr val="FFFFFF"/>
                </a:solidFill>
              </a:rPr>
              <a:t>A critical review of peer reviewed research article</a:t>
            </a:r>
            <a:br>
              <a:rPr lang="en-GB" sz="3800">
                <a:solidFill>
                  <a:srgbClr val="FFFFFF"/>
                </a:solidFill>
              </a:rPr>
            </a:br>
            <a:endParaRPr lang="en-GB" sz="3800">
              <a:solidFill>
                <a:srgbClr val="FFFFFF"/>
              </a:solidFill>
            </a:endParaRPr>
          </a:p>
        </p:txBody>
      </p:sp>
      <p:sp>
        <p:nvSpPr>
          <p:cNvPr id="3" name="Content Placeholder 2">
            <a:extLst>
              <a:ext uri="{FF2B5EF4-FFF2-40B4-BE49-F238E27FC236}">
                <a16:creationId xmlns:a16="http://schemas.microsoft.com/office/drawing/2014/main" id="{8034BA05-41D8-4BF4-3348-318A7D7C8B96}"/>
              </a:ext>
            </a:extLst>
          </p:cNvPr>
          <p:cNvSpPr>
            <a:spLocks noGrp="1"/>
          </p:cNvSpPr>
          <p:nvPr>
            <p:ph idx="1"/>
          </p:nvPr>
        </p:nvSpPr>
        <p:spPr>
          <a:xfrm>
            <a:off x="838200" y="2586789"/>
            <a:ext cx="10515600" cy="3590174"/>
          </a:xfrm>
        </p:spPr>
        <p:txBody>
          <a:bodyPr>
            <a:normAutofit/>
          </a:bodyPr>
          <a:lstStyle/>
          <a:p>
            <a:pPr marL="0" indent="0">
              <a:buNone/>
            </a:pPr>
            <a:r>
              <a:rPr lang="en-GB" sz="1700" dirty="0"/>
              <a:t>Boyle, E. A., Hainey, T., Connolly, T. M., Gray, G., Earp, J., Ott, M., Lim, T., </a:t>
            </a:r>
            <a:r>
              <a:rPr lang="en-GB" sz="1700" dirty="0" err="1"/>
              <a:t>Ninaus</a:t>
            </a:r>
            <a:r>
              <a:rPr lang="en-GB" sz="1700" dirty="0"/>
              <a:t>, M., Ribeiro, C., &amp; Pereira, J. (2016). An update to the systematic literature review of empirical evidence of the impacts and outcomes of computer games and serious games. Computers &amp; Education, 94, 178–192. </a:t>
            </a:r>
            <a:r>
              <a:rPr lang="en-GB" sz="1700" dirty="0">
                <a:hlinkClick r:id="rId5"/>
              </a:rPr>
              <a:t>https://doi.org/10.1016/j.compedu.2015.11.003</a:t>
            </a:r>
            <a:endParaRPr lang="en-GB" sz="1700" dirty="0"/>
          </a:p>
          <a:p>
            <a:pPr marL="0" indent="0">
              <a:buNone/>
            </a:pPr>
            <a:r>
              <a:rPr lang="en-GB" sz="1700" b="1" dirty="0"/>
              <a:t>Paper title </a:t>
            </a:r>
            <a:r>
              <a:rPr lang="en-GB" sz="1700" dirty="0"/>
              <a:t>- An update to the systematic literature review of empirical evidence of the impacts and outcomes of computer games and serious games. Computers &amp; Education</a:t>
            </a:r>
          </a:p>
          <a:p>
            <a:pPr marL="0" indent="0">
              <a:buNone/>
            </a:pPr>
            <a:r>
              <a:rPr lang="en-GB" sz="1700" b="1" dirty="0"/>
              <a:t>Topic &amp; Purpose of the article</a:t>
            </a:r>
          </a:p>
          <a:p>
            <a:r>
              <a:rPr lang="en-GB" sz="1700" dirty="0"/>
              <a:t>Boyle et al. (2016) provide a systematic review of research on the impacts of computer games and serious games</a:t>
            </a:r>
          </a:p>
          <a:p>
            <a:r>
              <a:rPr lang="en-GB" sz="1700" dirty="0"/>
              <a:t>This review updates a previous synthesis by Connolly et al. (2012)</a:t>
            </a:r>
          </a:p>
          <a:p>
            <a:r>
              <a:rPr lang="en-GB" sz="1700" dirty="0"/>
              <a:t>The authors aim to synthesise research findings, clarify relationships between gaming and educational outcomes, and identify research gaps and directions for future studies. </a:t>
            </a:r>
          </a:p>
          <a:p>
            <a:pPr marL="0" indent="0">
              <a:buNone/>
            </a:pPr>
            <a:endParaRPr lang="en-GB" sz="1700" dirty="0"/>
          </a:p>
          <a:p>
            <a:pPr marL="0" indent="0">
              <a:buNone/>
            </a:pPr>
            <a:endParaRPr lang="en-GB" sz="1700" dirty="0"/>
          </a:p>
        </p:txBody>
      </p:sp>
      <p:pic>
        <p:nvPicPr>
          <p:cNvPr id="4" name="Recorded Sound">
            <a:hlinkClick r:id="" action="ppaction://media"/>
            <a:extLst>
              <a:ext uri="{FF2B5EF4-FFF2-40B4-BE49-F238E27FC236}">
                <a16:creationId xmlns:a16="http://schemas.microsoft.com/office/drawing/2014/main" id="{06831A11-2948-F8E3-20DD-08DDD20D1A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15211253"/>
      </p:ext>
    </p:extLst>
  </p:cSld>
  <p:clrMapOvr>
    <a:masterClrMapping/>
  </p:clrMapOvr>
  <mc:AlternateContent xmlns:mc="http://schemas.openxmlformats.org/markup-compatibility/2006">
    <mc:Choice xmlns:p14="http://schemas.microsoft.com/office/powerpoint/2010/main" Requires="p14">
      <p:transition spd="slow" p14:dur="2000" advTm="74905"/>
    </mc:Choice>
    <mc:Fallback>
      <p:transition spd="slow" advTm="74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9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70090AC-732C-EC1D-87E8-5954F50E1454}"/>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Ontological Basis</a:t>
            </a:r>
          </a:p>
        </p:txBody>
      </p:sp>
      <p:sp>
        <p:nvSpPr>
          <p:cNvPr id="3" name="Content Placeholder 2">
            <a:extLst>
              <a:ext uri="{FF2B5EF4-FFF2-40B4-BE49-F238E27FC236}">
                <a16:creationId xmlns:a16="http://schemas.microsoft.com/office/drawing/2014/main" id="{EE6211B6-B871-D444-5195-EF73FF13D604}"/>
              </a:ext>
            </a:extLst>
          </p:cNvPr>
          <p:cNvSpPr>
            <a:spLocks noGrp="1"/>
          </p:cNvSpPr>
          <p:nvPr>
            <p:ph idx="1"/>
          </p:nvPr>
        </p:nvSpPr>
        <p:spPr>
          <a:xfrm>
            <a:off x="838200" y="2586789"/>
            <a:ext cx="10515600" cy="3590174"/>
          </a:xfrm>
        </p:spPr>
        <p:txBody>
          <a:bodyPr>
            <a:normAutofit/>
          </a:bodyPr>
          <a:lstStyle/>
          <a:p>
            <a:pPr marL="0" indent="0">
              <a:buNone/>
            </a:pPr>
            <a:r>
              <a:rPr lang="en-GB" sz="2200" dirty="0"/>
              <a:t>Ontology concerns assumptions about the nature of reality and what can be meaningfully studied (Crotty, 1998)</a:t>
            </a:r>
          </a:p>
          <a:p>
            <a:r>
              <a:rPr lang="en-GB" sz="2200" dirty="0"/>
              <a:t>In this review, the authors operate with a post-positivist ontological stance, which assumes that:-</a:t>
            </a:r>
          </a:p>
          <a:p>
            <a:pPr lvl="1"/>
            <a:r>
              <a:rPr lang="en-GB" sz="2200" dirty="0"/>
              <a:t>The impacts of games are real and measurable through empirical observation (Guba &amp; Lincoln, 1994).</a:t>
            </a:r>
          </a:p>
          <a:p>
            <a:pPr lvl="1"/>
            <a:r>
              <a:rPr lang="en-GB" sz="2200" dirty="0"/>
              <a:t>These effects are not merely subjective interpretations </a:t>
            </a:r>
          </a:p>
          <a:p>
            <a:pPr lvl="1"/>
            <a:r>
              <a:rPr lang="en-GB" sz="2200" dirty="0"/>
              <a:t>Although individual experiences vary, broader outcomes such as learning gains can be quantified using structured research methods (Phillips &amp; </a:t>
            </a:r>
            <a:r>
              <a:rPr lang="en-GB" sz="2200" dirty="0" err="1"/>
              <a:t>Burbules</a:t>
            </a:r>
            <a:r>
              <a:rPr lang="en-GB" sz="2200" dirty="0"/>
              <a:t>, 2000).</a:t>
            </a:r>
          </a:p>
          <a:p>
            <a:pPr lvl="1"/>
            <a:endParaRPr lang="en-GB" sz="2200" dirty="0"/>
          </a:p>
        </p:txBody>
      </p:sp>
      <p:pic>
        <p:nvPicPr>
          <p:cNvPr id="4" name="Recorded Sound">
            <a:hlinkClick r:id="" action="ppaction://media"/>
            <a:extLst>
              <a:ext uri="{FF2B5EF4-FFF2-40B4-BE49-F238E27FC236}">
                <a16:creationId xmlns:a16="http://schemas.microsoft.com/office/drawing/2014/main" id="{2072A248-7AC4-957E-93D4-5446CA9183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69352285"/>
      </p:ext>
    </p:extLst>
  </p:cSld>
  <p:clrMapOvr>
    <a:masterClrMapping/>
  </p:clrMapOvr>
  <mc:AlternateContent xmlns:mc="http://schemas.openxmlformats.org/markup-compatibility/2006">
    <mc:Choice xmlns:p14="http://schemas.microsoft.com/office/powerpoint/2010/main" Requires="p14">
      <p:transition spd="slow" p14:dur="2000" advTm="66640"/>
    </mc:Choice>
    <mc:Fallback>
      <p:transition spd="slow" advTm="66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6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0B22864-4093-7DB3-2BCF-4B9212B3C67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Epistemological Basis</a:t>
            </a:r>
          </a:p>
        </p:txBody>
      </p:sp>
      <p:sp>
        <p:nvSpPr>
          <p:cNvPr id="3" name="Content Placeholder 2">
            <a:extLst>
              <a:ext uri="{FF2B5EF4-FFF2-40B4-BE49-F238E27FC236}">
                <a16:creationId xmlns:a16="http://schemas.microsoft.com/office/drawing/2014/main" id="{E7CDD110-3EE5-4827-76BA-CEF8D8BCC4BB}"/>
              </a:ext>
            </a:extLst>
          </p:cNvPr>
          <p:cNvSpPr>
            <a:spLocks noGrp="1"/>
          </p:cNvSpPr>
          <p:nvPr>
            <p:ph idx="1"/>
          </p:nvPr>
        </p:nvSpPr>
        <p:spPr>
          <a:xfrm>
            <a:off x="838200" y="2586789"/>
            <a:ext cx="10515600" cy="3590174"/>
          </a:xfrm>
        </p:spPr>
        <p:txBody>
          <a:bodyPr>
            <a:normAutofit/>
          </a:bodyPr>
          <a:lstStyle/>
          <a:p>
            <a:pPr marL="0" indent="0">
              <a:buNone/>
            </a:pPr>
            <a:r>
              <a:rPr lang="en-GB" sz="1900"/>
              <a:t>Epistemology concerns how knowledge is generated and validated (Crotty, 1998). Boyle et al. (2016) adopt a post-positivist epistemology, characterised by reliance on structured empirical evidence:</a:t>
            </a:r>
          </a:p>
          <a:p>
            <a:r>
              <a:rPr lang="en-GB" sz="1900"/>
              <a:t>Knowledge about game effects is derived from quantitative, qualitative, and mixed-methods research designs, which provide measurable and observable outcomes (Cohen, Manion, &amp; Morrison, 2018).</a:t>
            </a:r>
          </a:p>
          <a:p>
            <a:r>
              <a:rPr lang="en-GB" sz="1900"/>
              <a:t>Boyle et al. (2016) employ structured inclusion and coding frameworks to minimise bias and maximise comparability across studies, acknowledging that no single study provides absolute truth</a:t>
            </a:r>
          </a:p>
          <a:p>
            <a:r>
              <a:rPr lang="en-GB" sz="1900"/>
              <a:t>The epistemology assumes that patterns and trends, such as the most common learning outcomes, can be established through systematic analysis rather than relying on anecdotes, reflecting an evidence-based approach to educational research (Kitchenham, 2004).</a:t>
            </a:r>
          </a:p>
          <a:p>
            <a:pPr marL="0" indent="0">
              <a:buNone/>
            </a:pPr>
            <a:endParaRPr lang="en-GB" sz="1900"/>
          </a:p>
        </p:txBody>
      </p:sp>
      <p:pic>
        <p:nvPicPr>
          <p:cNvPr id="4" name="Recorded Sound">
            <a:hlinkClick r:id="" action="ppaction://media"/>
            <a:extLst>
              <a:ext uri="{FF2B5EF4-FFF2-40B4-BE49-F238E27FC236}">
                <a16:creationId xmlns:a16="http://schemas.microsoft.com/office/drawing/2014/main" id="{1C001F38-0A71-6084-6181-053D4973B2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551179751"/>
      </p:ext>
    </p:extLst>
  </p:cSld>
  <p:clrMapOvr>
    <a:masterClrMapping/>
  </p:clrMapOvr>
  <mc:AlternateContent xmlns:mc="http://schemas.openxmlformats.org/markup-compatibility/2006">
    <mc:Choice xmlns:p14="http://schemas.microsoft.com/office/powerpoint/2010/main" Requires="p14">
      <p:transition spd="slow" p14:dur="2000" advTm="66631"/>
    </mc:Choice>
    <mc:Fallback>
      <p:transition spd="slow" advTm="66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6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39F37A0-E12E-A0F1-F922-017F1022EDCB}"/>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Methodological Approach</a:t>
            </a:r>
          </a:p>
        </p:txBody>
      </p:sp>
      <p:sp>
        <p:nvSpPr>
          <p:cNvPr id="3" name="Content Placeholder 2">
            <a:extLst>
              <a:ext uri="{FF2B5EF4-FFF2-40B4-BE49-F238E27FC236}">
                <a16:creationId xmlns:a16="http://schemas.microsoft.com/office/drawing/2014/main" id="{F98BF79B-206E-3784-494F-6015FD6A3A00}"/>
              </a:ext>
            </a:extLst>
          </p:cNvPr>
          <p:cNvSpPr>
            <a:spLocks noGrp="1"/>
          </p:cNvSpPr>
          <p:nvPr>
            <p:ph idx="1"/>
          </p:nvPr>
        </p:nvSpPr>
        <p:spPr>
          <a:xfrm>
            <a:off x="838200" y="2586789"/>
            <a:ext cx="10515600" cy="3590174"/>
          </a:xfrm>
        </p:spPr>
        <p:txBody>
          <a:bodyPr>
            <a:normAutofit/>
          </a:bodyPr>
          <a:lstStyle/>
          <a:p>
            <a:pPr marL="0" indent="0">
              <a:buNone/>
            </a:pPr>
            <a:r>
              <a:rPr lang="en-GB" sz="2200"/>
              <a:t>Boyle et al. (2016) employ a systematic literature review methodology, which is widely recognised as a rigorous approach for synthesising evidence across a broad, diverse research field (Petticrew &amp; Roberts, 2006; Kitchenham, 2004). The methodological approach includes several detailed steps:</a:t>
            </a:r>
          </a:p>
          <a:p>
            <a:r>
              <a:rPr lang="en-GB" sz="2200"/>
              <a:t>Update of Prior Review</a:t>
            </a:r>
          </a:p>
          <a:p>
            <a:r>
              <a:rPr lang="en-GB" sz="2200"/>
              <a:t>Structured Search and Selection</a:t>
            </a:r>
          </a:p>
          <a:p>
            <a:r>
              <a:rPr lang="en-GB" sz="2200"/>
              <a:t>Multidimensional Coding and Classification</a:t>
            </a:r>
          </a:p>
          <a:p>
            <a:r>
              <a:rPr lang="en-GB" sz="2200"/>
              <a:t>Comparative Synthesis and Analysis</a:t>
            </a:r>
          </a:p>
          <a:p>
            <a:r>
              <a:rPr lang="en-GB" sz="2200"/>
              <a:t>Strengths and Limitations of Methodology</a:t>
            </a:r>
          </a:p>
          <a:p>
            <a:endParaRPr lang="en-GB" sz="2200"/>
          </a:p>
          <a:p>
            <a:endParaRPr lang="en-GB" sz="2200"/>
          </a:p>
          <a:p>
            <a:endParaRPr lang="en-GB" sz="2200"/>
          </a:p>
          <a:p>
            <a:pPr marL="0" indent="0">
              <a:buNone/>
            </a:pPr>
            <a:endParaRPr lang="en-GB" sz="2200"/>
          </a:p>
        </p:txBody>
      </p:sp>
      <p:pic>
        <p:nvPicPr>
          <p:cNvPr id="4" name="Recorded Sound">
            <a:hlinkClick r:id="" action="ppaction://media"/>
            <a:extLst>
              <a:ext uri="{FF2B5EF4-FFF2-40B4-BE49-F238E27FC236}">
                <a16:creationId xmlns:a16="http://schemas.microsoft.com/office/drawing/2014/main" id="{3C1CC83A-A59E-A575-123A-98776EB08B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72665682"/>
      </p:ext>
    </p:extLst>
  </p:cSld>
  <p:clrMapOvr>
    <a:masterClrMapping/>
  </p:clrMapOvr>
  <mc:AlternateContent xmlns:mc="http://schemas.openxmlformats.org/markup-compatibility/2006">
    <mc:Choice xmlns:p14="http://schemas.microsoft.com/office/powerpoint/2010/main" Requires="p14">
      <p:transition spd="slow" p14:dur="2000" advTm="223080"/>
    </mc:Choice>
    <mc:Fallback>
      <p:transition spd="slow" advTm="223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0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A0ABDFE-A94D-3CD5-9D60-1803CF267508}"/>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Key Findings</a:t>
            </a:r>
          </a:p>
        </p:txBody>
      </p:sp>
      <p:sp>
        <p:nvSpPr>
          <p:cNvPr id="3" name="Content Placeholder 2">
            <a:extLst>
              <a:ext uri="{FF2B5EF4-FFF2-40B4-BE49-F238E27FC236}">
                <a16:creationId xmlns:a16="http://schemas.microsoft.com/office/drawing/2014/main" id="{3CC86588-9586-EEF5-C7C6-45BE834F6FA8}"/>
              </a:ext>
            </a:extLst>
          </p:cNvPr>
          <p:cNvSpPr>
            <a:spLocks noGrp="1"/>
          </p:cNvSpPr>
          <p:nvPr>
            <p:ph idx="1"/>
          </p:nvPr>
        </p:nvSpPr>
        <p:spPr>
          <a:xfrm>
            <a:off x="838200" y="2586789"/>
            <a:ext cx="10515600" cy="3590174"/>
          </a:xfrm>
        </p:spPr>
        <p:txBody>
          <a:bodyPr>
            <a:normAutofit/>
          </a:bodyPr>
          <a:lstStyle/>
          <a:p>
            <a:pPr marL="0" indent="0">
              <a:buNone/>
            </a:pPr>
            <a:r>
              <a:rPr lang="en-GB" sz="2200" dirty="0"/>
              <a:t>The review identifies several detailed trends regarding the educational and cognitive impacts of games, as well as areas for future research.</a:t>
            </a:r>
          </a:p>
          <a:p>
            <a:pPr marL="514350" indent="-514350">
              <a:buFont typeface="+mj-lt"/>
              <a:buAutoNum type="arabicPeriod"/>
            </a:pPr>
            <a:r>
              <a:rPr lang="en-GB" sz="2200" dirty="0"/>
              <a:t>Evidence of Positive Outcomes</a:t>
            </a:r>
          </a:p>
          <a:p>
            <a:pPr marL="514350" indent="-514350">
              <a:buFont typeface="+mj-lt"/>
              <a:buAutoNum type="arabicPeriod"/>
            </a:pPr>
            <a:r>
              <a:rPr lang="en-GB" sz="2200" dirty="0"/>
              <a:t>Broad Application Across Domains</a:t>
            </a:r>
          </a:p>
          <a:p>
            <a:pPr marL="514350" indent="-514350">
              <a:buFont typeface="+mj-lt"/>
              <a:buAutoNum type="arabicPeriod"/>
            </a:pPr>
            <a:r>
              <a:rPr lang="en-GB" sz="2200" dirty="0"/>
              <a:t>Trends and Growth in Research</a:t>
            </a:r>
          </a:p>
          <a:p>
            <a:pPr marL="514350" indent="-514350">
              <a:buFont typeface="+mj-lt"/>
              <a:buAutoNum type="arabicPeriod"/>
            </a:pPr>
            <a:r>
              <a:rPr lang="en-GB" sz="2200" dirty="0"/>
              <a:t>Need for Experimental and Causal Studies</a:t>
            </a:r>
          </a:p>
          <a:p>
            <a:pPr marL="0" indent="0">
              <a:buNone/>
            </a:pPr>
            <a:endParaRPr lang="en-GB" sz="2200" dirty="0"/>
          </a:p>
        </p:txBody>
      </p:sp>
      <p:pic>
        <p:nvPicPr>
          <p:cNvPr id="4" name="Recorded Sound">
            <a:hlinkClick r:id="" action="ppaction://media"/>
            <a:extLst>
              <a:ext uri="{FF2B5EF4-FFF2-40B4-BE49-F238E27FC236}">
                <a16:creationId xmlns:a16="http://schemas.microsoft.com/office/drawing/2014/main" id="{D289FB32-C3A1-0416-910F-3B6345EE76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055620"/>
            <a:ext cx="576580" cy="576580"/>
          </a:xfrm>
          <a:prstGeom prst="rect">
            <a:avLst/>
          </a:prstGeom>
        </p:spPr>
      </p:pic>
    </p:spTree>
    <p:extLst>
      <p:ext uri="{BB962C8B-B14F-4D97-AF65-F5344CB8AC3E}">
        <p14:creationId xmlns:p14="http://schemas.microsoft.com/office/powerpoint/2010/main" val="377121323"/>
      </p:ext>
    </p:extLst>
  </p:cSld>
  <p:clrMapOvr>
    <a:masterClrMapping/>
  </p:clrMapOvr>
  <mc:AlternateContent xmlns:mc="http://schemas.openxmlformats.org/markup-compatibility/2006">
    <mc:Choice xmlns:p14="http://schemas.microsoft.com/office/powerpoint/2010/main" Requires="p14">
      <p:transition spd="slow" p14:dur="2000" advTm="194072"/>
    </mc:Choice>
    <mc:Fallback>
      <p:transition spd="slow" advTm="194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40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179099D-DA0D-23CA-F19B-971946424876}"/>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Contribution to the research area</a:t>
            </a:r>
          </a:p>
        </p:txBody>
      </p:sp>
      <p:sp>
        <p:nvSpPr>
          <p:cNvPr id="3" name="Content Placeholder 2">
            <a:extLst>
              <a:ext uri="{FF2B5EF4-FFF2-40B4-BE49-F238E27FC236}">
                <a16:creationId xmlns:a16="http://schemas.microsoft.com/office/drawing/2014/main" id="{230F83FC-727D-117C-FD80-E1FBFC40D720}"/>
              </a:ext>
            </a:extLst>
          </p:cNvPr>
          <p:cNvSpPr>
            <a:spLocks noGrp="1"/>
          </p:cNvSpPr>
          <p:nvPr>
            <p:ph idx="1"/>
          </p:nvPr>
        </p:nvSpPr>
        <p:spPr>
          <a:xfrm>
            <a:off x="838200" y="2586789"/>
            <a:ext cx="10515600" cy="3590174"/>
          </a:xfrm>
        </p:spPr>
        <p:txBody>
          <a:bodyPr>
            <a:normAutofit/>
          </a:bodyPr>
          <a:lstStyle/>
          <a:p>
            <a:pPr marL="0" indent="0">
              <a:buNone/>
            </a:pPr>
            <a:r>
              <a:rPr lang="en-GB" sz="2200"/>
              <a:t>Boyle et al. (2016) make significant contributions to educational technology and serious games research, both theoretically and practically. Their review synthesises evidence, identifies trends, highlights gaps, and provides a framework for future research.</a:t>
            </a:r>
          </a:p>
          <a:p>
            <a:pPr marL="457200" indent="-457200">
              <a:buAutoNum type="alphaLcPeriod"/>
            </a:pPr>
            <a:r>
              <a:rPr lang="en-GB" sz="2200"/>
              <a:t>Consolidation of a Fragmented Field</a:t>
            </a:r>
          </a:p>
          <a:p>
            <a:pPr marL="457200" indent="-457200">
              <a:buAutoNum type="alphaLcPeriod"/>
            </a:pPr>
            <a:r>
              <a:rPr lang="en-GB" sz="2200"/>
              <a:t>Conceptual Framework for Future Research</a:t>
            </a:r>
          </a:p>
          <a:p>
            <a:pPr marL="457200" indent="-457200">
              <a:buAutoNum type="alphaLcPeriod"/>
            </a:pPr>
            <a:r>
              <a:rPr lang="en-GB" sz="2200"/>
              <a:t>Highlighting Methodological and Evidence Gaps</a:t>
            </a:r>
          </a:p>
          <a:p>
            <a:pPr marL="457200" indent="-457200">
              <a:buAutoNum type="alphaLcPeriod"/>
            </a:pPr>
            <a:r>
              <a:rPr lang="en-GB" sz="2200"/>
              <a:t>Practical Implications for Educators and Developers</a:t>
            </a:r>
          </a:p>
          <a:p>
            <a:pPr marL="457200" indent="-457200">
              <a:buAutoNum type="alphaLcPeriod"/>
            </a:pPr>
            <a:r>
              <a:rPr lang="en-GB" sz="2200"/>
              <a:t>Contribution to Theory</a:t>
            </a:r>
          </a:p>
        </p:txBody>
      </p:sp>
      <p:pic>
        <p:nvPicPr>
          <p:cNvPr id="4" name="Recorded Sound">
            <a:hlinkClick r:id="" action="ppaction://media"/>
            <a:extLst>
              <a:ext uri="{FF2B5EF4-FFF2-40B4-BE49-F238E27FC236}">
                <a16:creationId xmlns:a16="http://schemas.microsoft.com/office/drawing/2014/main" id="{8C099AA6-AF36-B270-B906-16D5B3EE26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41963582"/>
      </p:ext>
    </p:extLst>
  </p:cSld>
  <p:clrMapOvr>
    <a:masterClrMapping/>
  </p:clrMapOvr>
  <mc:AlternateContent xmlns:mc="http://schemas.openxmlformats.org/markup-compatibility/2006">
    <mc:Choice xmlns:p14="http://schemas.microsoft.com/office/powerpoint/2010/main" Requires="p14">
      <p:transition spd="slow" p14:dur="2000" advTm="163151"/>
    </mc:Choice>
    <mc:Fallback>
      <p:transition spd="slow" advTm="163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1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B33DD13-A00B-7A3F-59F9-9CBD91855E8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Target audience</a:t>
            </a:r>
          </a:p>
        </p:txBody>
      </p:sp>
      <p:sp>
        <p:nvSpPr>
          <p:cNvPr id="3" name="Content Placeholder 2">
            <a:extLst>
              <a:ext uri="{FF2B5EF4-FFF2-40B4-BE49-F238E27FC236}">
                <a16:creationId xmlns:a16="http://schemas.microsoft.com/office/drawing/2014/main" id="{F0A9FDE3-7FBF-11C2-1C52-B5EAF95B22A9}"/>
              </a:ext>
            </a:extLst>
          </p:cNvPr>
          <p:cNvSpPr>
            <a:spLocks noGrp="1"/>
          </p:cNvSpPr>
          <p:nvPr>
            <p:ph idx="1"/>
          </p:nvPr>
        </p:nvSpPr>
        <p:spPr>
          <a:xfrm>
            <a:off x="838200" y="2586789"/>
            <a:ext cx="10515600" cy="3590174"/>
          </a:xfrm>
        </p:spPr>
        <p:txBody>
          <a:bodyPr>
            <a:normAutofit/>
          </a:bodyPr>
          <a:lstStyle/>
          <a:p>
            <a:pPr marL="0" indent="0">
              <a:buNone/>
            </a:pPr>
            <a:r>
              <a:rPr lang="en-GB" sz="2200"/>
              <a:t>Boyle et al. (2016) provide insights relevant to a range of stakeholders in education, research, and technology:</a:t>
            </a:r>
          </a:p>
          <a:p>
            <a:r>
              <a:rPr lang="en-GB" sz="2200"/>
              <a:t>Educational Researchers</a:t>
            </a:r>
          </a:p>
          <a:p>
            <a:r>
              <a:rPr lang="en-GB" sz="2200"/>
              <a:t>Educational Technology Developers and Game Designers</a:t>
            </a:r>
          </a:p>
          <a:p>
            <a:r>
              <a:rPr lang="en-GB" sz="2200"/>
              <a:t>Educators and Curriculum Planners</a:t>
            </a:r>
          </a:p>
          <a:p>
            <a:r>
              <a:rPr lang="en-GB" sz="2200"/>
              <a:t>Policy Makers and Educational Institutions</a:t>
            </a:r>
          </a:p>
        </p:txBody>
      </p:sp>
      <p:pic>
        <p:nvPicPr>
          <p:cNvPr id="4" name="Recorded Sound">
            <a:hlinkClick r:id="" action="ppaction://media"/>
            <a:extLst>
              <a:ext uri="{FF2B5EF4-FFF2-40B4-BE49-F238E27FC236}">
                <a16:creationId xmlns:a16="http://schemas.microsoft.com/office/drawing/2014/main" id="{410739B4-604F-FB2B-29AE-E5E44DC2DB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04025396"/>
      </p:ext>
    </p:extLst>
  </p:cSld>
  <p:clrMapOvr>
    <a:masterClrMapping/>
  </p:clrMapOvr>
  <mc:AlternateContent xmlns:mc="http://schemas.openxmlformats.org/markup-compatibility/2006">
    <mc:Choice xmlns:p14="http://schemas.microsoft.com/office/powerpoint/2010/main" Requires="p14">
      <p:transition spd="slow" p14:dur="2000" advTm="60873"/>
    </mc:Choice>
    <mc:Fallback>
      <p:transition spd="slow" advTm="60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30F3AE9-5B69-7C9C-DD60-420788936BC1}"/>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Critical evaluation</a:t>
            </a:r>
          </a:p>
        </p:txBody>
      </p:sp>
      <p:sp>
        <p:nvSpPr>
          <p:cNvPr id="3" name="Content Placeholder 2">
            <a:extLst>
              <a:ext uri="{FF2B5EF4-FFF2-40B4-BE49-F238E27FC236}">
                <a16:creationId xmlns:a16="http://schemas.microsoft.com/office/drawing/2014/main" id="{238D78C8-62CD-2EE1-0136-B8C89D7044AC}"/>
              </a:ext>
            </a:extLst>
          </p:cNvPr>
          <p:cNvSpPr>
            <a:spLocks noGrp="1"/>
          </p:cNvSpPr>
          <p:nvPr>
            <p:ph idx="1"/>
          </p:nvPr>
        </p:nvSpPr>
        <p:spPr>
          <a:xfrm>
            <a:off x="838200" y="2586789"/>
            <a:ext cx="10515600" cy="3590174"/>
          </a:xfrm>
        </p:spPr>
        <p:txBody>
          <a:bodyPr>
            <a:normAutofit/>
          </a:bodyPr>
          <a:lstStyle/>
          <a:p>
            <a:pPr marL="0" indent="0">
              <a:buNone/>
            </a:pPr>
            <a:r>
              <a:rPr lang="en-GB" sz="2200"/>
              <a:t>Review Strengths</a:t>
            </a:r>
          </a:p>
          <a:p>
            <a:pPr marL="0" indent="0">
              <a:buNone/>
            </a:pPr>
            <a:endParaRPr lang="en-GB" sz="2200"/>
          </a:p>
          <a:p>
            <a:pPr marL="0" indent="0">
              <a:buNone/>
            </a:pPr>
            <a:r>
              <a:rPr lang="en-GB" sz="2200"/>
              <a:t>Review Limitations</a:t>
            </a:r>
          </a:p>
          <a:p>
            <a:pPr marL="0" indent="0">
              <a:buNone/>
            </a:pPr>
            <a:endParaRPr lang="en-GB" sz="2200"/>
          </a:p>
          <a:p>
            <a:pPr marL="0" indent="0">
              <a:buNone/>
            </a:pPr>
            <a:r>
              <a:rPr lang="en-GB" sz="2200"/>
              <a:t>Conclusions</a:t>
            </a:r>
          </a:p>
        </p:txBody>
      </p:sp>
      <p:pic>
        <p:nvPicPr>
          <p:cNvPr id="4" name="Recorded Sound">
            <a:hlinkClick r:id="" action="ppaction://media"/>
            <a:extLst>
              <a:ext uri="{FF2B5EF4-FFF2-40B4-BE49-F238E27FC236}">
                <a16:creationId xmlns:a16="http://schemas.microsoft.com/office/drawing/2014/main" id="{1607848E-6FA9-A693-FE00-3AF6482C9F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10128648"/>
      </p:ext>
    </p:extLst>
  </p:cSld>
  <p:clrMapOvr>
    <a:masterClrMapping/>
  </p:clrMapOvr>
  <mc:AlternateContent xmlns:mc="http://schemas.openxmlformats.org/markup-compatibility/2006">
    <mc:Choice xmlns:p14="http://schemas.microsoft.com/office/powerpoint/2010/main" Requires="p14">
      <p:transition spd="slow" p14:dur="2000" advTm="77634"/>
    </mc:Choice>
    <mc:Fallback>
      <p:transition spd="slow" advTm="77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6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327BF5-7235-EE33-0BA4-B76B2E7FB56D}"/>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References</a:t>
            </a:r>
          </a:p>
        </p:txBody>
      </p:sp>
      <p:sp>
        <p:nvSpPr>
          <p:cNvPr id="3" name="Content Placeholder 2">
            <a:extLst>
              <a:ext uri="{FF2B5EF4-FFF2-40B4-BE49-F238E27FC236}">
                <a16:creationId xmlns:a16="http://schemas.microsoft.com/office/drawing/2014/main" id="{BF5B615C-C0C7-BFF0-2A22-2BEE0535013C}"/>
              </a:ext>
            </a:extLst>
          </p:cNvPr>
          <p:cNvSpPr>
            <a:spLocks noGrp="1"/>
          </p:cNvSpPr>
          <p:nvPr>
            <p:ph idx="1"/>
          </p:nvPr>
        </p:nvSpPr>
        <p:spPr>
          <a:xfrm>
            <a:off x="838200" y="2586789"/>
            <a:ext cx="10515600" cy="3590174"/>
          </a:xfrm>
        </p:spPr>
        <p:txBody>
          <a:bodyPr>
            <a:normAutofit/>
          </a:bodyPr>
          <a:lstStyle/>
          <a:p>
            <a:pPr marL="0" indent="0">
              <a:buNone/>
            </a:pPr>
            <a:r>
              <a:rPr lang="en-GB" sz="1000" dirty="0"/>
              <a:t>Boyle, E. A., Hainey, T., Connolly, T. M., Gray, G., Earp, J., Ott, M., Lim, T., </a:t>
            </a:r>
            <a:r>
              <a:rPr lang="en-GB" sz="1000" dirty="0" err="1"/>
              <a:t>Ninaus</a:t>
            </a:r>
            <a:r>
              <a:rPr lang="en-GB" sz="1000" dirty="0"/>
              <a:t>, M., Ribeiro, C., &amp; Pereira, J. (2016). An update to the systematic literature review of empirical evidence of the impacts and outcomes of computer games and serious games. </a:t>
            </a:r>
            <a:r>
              <a:rPr lang="en-GB" sz="1000" i="1" dirty="0"/>
              <a:t>Computers &amp; Education, 94,</a:t>
            </a:r>
            <a:r>
              <a:rPr lang="en-GB" sz="1000" dirty="0"/>
              <a:t> 178–192. </a:t>
            </a:r>
            <a:r>
              <a:rPr lang="en-GB" sz="1000" dirty="0">
                <a:hlinkClick r:id="rId2"/>
              </a:rPr>
              <a:t>https://doi.org/10.1016/j.compedu.2015.11.003</a:t>
            </a:r>
            <a:endParaRPr lang="en-GB" sz="1000" dirty="0"/>
          </a:p>
          <a:p>
            <a:pPr marL="0" indent="0">
              <a:buNone/>
            </a:pPr>
            <a:r>
              <a:rPr lang="en-GB" sz="1000" dirty="0"/>
              <a:t>Connolly, T. M., Boyle, E. A., MacArthur, E., Hainey, T., &amp; Boyle, J. M. (2012). A systematic literature review of empirical evidence on computer games and serious games. </a:t>
            </a:r>
            <a:r>
              <a:rPr lang="en-GB" sz="1000" i="1" dirty="0"/>
              <a:t>Computers &amp; Education, 59</a:t>
            </a:r>
            <a:r>
              <a:rPr lang="en-GB" sz="1000" dirty="0"/>
              <a:t>(2), 661–686. </a:t>
            </a:r>
            <a:r>
              <a:rPr lang="en-GB" sz="1000" dirty="0">
                <a:hlinkClick r:id="rId3"/>
              </a:rPr>
              <a:t>https://doi.org/10.1016/j.compedu.2012.03.004</a:t>
            </a:r>
            <a:endParaRPr lang="en-GB" sz="1000" dirty="0"/>
          </a:p>
          <a:p>
            <a:pPr marL="0" indent="0">
              <a:buNone/>
            </a:pPr>
            <a:r>
              <a:rPr lang="en-GB" sz="1000" dirty="0"/>
              <a:t>Cohen, L., Manion, L., &amp; Morrison, K. (2018). </a:t>
            </a:r>
            <a:r>
              <a:rPr lang="en-GB" sz="1000" i="1" dirty="0"/>
              <a:t>Research methods in education</a:t>
            </a:r>
            <a:r>
              <a:rPr lang="en-GB" sz="1000" dirty="0"/>
              <a:t> (8th ed.). Routledge.</a:t>
            </a:r>
          </a:p>
          <a:p>
            <a:pPr marL="0" indent="0">
              <a:buNone/>
            </a:pPr>
            <a:r>
              <a:rPr lang="en-GB" sz="1000" dirty="0"/>
              <a:t>Crotty, M. (1998). </a:t>
            </a:r>
            <a:r>
              <a:rPr lang="en-GB" sz="1000" i="1" dirty="0"/>
              <a:t>The foundations of social research: Meaning and perspective in the research process.</a:t>
            </a:r>
            <a:r>
              <a:rPr lang="en-GB" sz="1000" dirty="0"/>
              <a:t> Sage.</a:t>
            </a:r>
          </a:p>
          <a:p>
            <a:pPr marL="0" indent="0">
              <a:buNone/>
            </a:pPr>
            <a:r>
              <a:rPr lang="en-GB" sz="1000" dirty="0"/>
              <a:t>Gough, D., Oliver, S., &amp; Thomas, J. (2017). </a:t>
            </a:r>
            <a:r>
              <a:rPr lang="en-GB" sz="1000" i="1" dirty="0"/>
              <a:t>An introduction to systematic reviews</a:t>
            </a:r>
            <a:r>
              <a:rPr lang="en-GB" sz="1000" dirty="0"/>
              <a:t> (2nd ed.). Sage.</a:t>
            </a:r>
          </a:p>
          <a:p>
            <a:pPr marL="0" indent="0">
              <a:buNone/>
            </a:pPr>
            <a:r>
              <a:rPr lang="en-GB" sz="1000" dirty="0"/>
              <a:t>Guba, E. G., &amp; Lincoln, Y. S. (1994). Competing paradigms in qualitative research. In N. K. Denzin &amp; Y. S. Lincoln (Eds.), </a:t>
            </a:r>
            <a:r>
              <a:rPr lang="en-GB" sz="1000" i="1" dirty="0"/>
              <a:t>Handbook of qualitative research</a:t>
            </a:r>
            <a:r>
              <a:rPr lang="en-GB" sz="1000" dirty="0"/>
              <a:t> (pp. 105–117). Sage.</a:t>
            </a:r>
          </a:p>
          <a:p>
            <a:pPr marL="0" indent="0">
              <a:buNone/>
            </a:pPr>
            <a:r>
              <a:rPr lang="en-GB" sz="1000" dirty="0"/>
              <a:t>Kitchenham, B. (2004). </a:t>
            </a:r>
            <a:r>
              <a:rPr lang="en-GB" sz="1000" i="1" dirty="0"/>
              <a:t>Procedures for performing systematic reviews</a:t>
            </a:r>
            <a:r>
              <a:rPr lang="en-GB" sz="1000" dirty="0"/>
              <a:t> (Technical Report TR/SE-0401). Keele University.</a:t>
            </a:r>
          </a:p>
          <a:p>
            <a:pPr marL="0" indent="0">
              <a:buNone/>
            </a:pPr>
            <a:r>
              <a:rPr lang="en-GB" sz="1000" dirty="0"/>
              <a:t>Moher, D., Liberati, A., Tetzlaff, J., Altman, D. G., &amp; PRISMA Group. (2009). Preferred reporting items for systematic reviews and meta-analyses: The PRISMA statement. </a:t>
            </a:r>
            <a:r>
              <a:rPr lang="en-GB" sz="1000" i="1" dirty="0" err="1"/>
              <a:t>PLoS</a:t>
            </a:r>
            <a:r>
              <a:rPr lang="en-GB" sz="1000" i="1" dirty="0"/>
              <a:t> Medicine, 6</a:t>
            </a:r>
            <a:r>
              <a:rPr lang="en-GB" sz="1000" dirty="0"/>
              <a:t>(7), e1000097. </a:t>
            </a:r>
            <a:r>
              <a:rPr lang="en-GB" sz="1000" dirty="0">
                <a:hlinkClick r:id="rId4"/>
              </a:rPr>
              <a:t>https://doi.org/10.1371/journal.pmed.1000097</a:t>
            </a:r>
            <a:endParaRPr lang="en-GB" sz="1000" dirty="0"/>
          </a:p>
          <a:p>
            <a:pPr marL="0" indent="0">
              <a:buNone/>
            </a:pPr>
            <a:r>
              <a:rPr lang="en-GB" sz="1000" dirty="0"/>
              <a:t>Phillips, D. C., &amp; </a:t>
            </a:r>
            <a:r>
              <a:rPr lang="en-GB" sz="1000" dirty="0" err="1"/>
              <a:t>Burbules</a:t>
            </a:r>
            <a:r>
              <a:rPr lang="en-GB" sz="1000" dirty="0"/>
              <a:t>, N. C. (2000). </a:t>
            </a:r>
            <a:r>
              <a:rPr lang="en-GB" sz="1000" i="1" dirty="0" err="1"/>
              <a:t>Postpositivism</a:t>
            </a:r>
            <a:r>
              <a:rPr lang="en-GB" sz="1000" i="1" dirty="0"/>
              <a:t> and educational research.</a:t>
            </a:r>
            <a:r>
              <a:rPr lang="en-GB" sz="1000" dirty="0"/>
              <a:t> Rowman &amp; Littlefield.</a:t>
            </a:r>
          </a:p>
          <a:p>
            <a:pPr marL="0" indent="0">
              <a:buNone/>
            </a:pPr>
            <a:r>
              <a:rPr lang="en-GB" sz="1000" dirty="0"/>
              <a:t>Petticrew, M., &amp; Roberts, H. (2006). </a:t>
            </a:r>
            <a:r>
              <a:rPr lang="en-GB" sz="1000" i="1" dirty="0"/>
              <a:t>Systematic reviews in the social sciences: A practical guide.</a:t>
            </a:r>
            <a:r>
              <a:rPr lang="en-GB" sz="1000" dirty="0"/>
              <a:t> Blackwell.</a:t>
            </a:r>
          </a:p>
          <a:p>
            <a:pPr marL="0" indent="0">
              <a:buNone/>
            </a:pPr>
            <a:r>
              <a:rPr lang="en-GB" sz="1000" dirty="0"/>
              <a:t>Wouters, P., van Nimwegen, C., van Oostendorp, H., &amp; van der Spek, E. D. (2013). A meta-analysis of the cognitive and motivational effects of serious games. </a:t>
            </a:r>
            <a:r>
              <a:rPr lang="en-GB" sz="1000" i="1" dirty="0"/>
              <a:t>Journal of Educational Psychology, 105</a:t>
            </a:r>
            <a:r>
              <a:rPr lang="en-GB" sz="1000" dirty="0"/>
              <a:t>(2), 249–265. </a:t>
            </a:r>
            <a:r>
              <a:rPr lang="en-GB" sz="1000" dirty="0">
                <a:hlinkClick r:id="rId5"/>
              </a:rPr>
              <a:t>https://doi.org/10.1037/a0031311</a:t>
            </a:r>
            <a:endParaRPr lang="en-GB" sz="1000" dirty="0"/>
          </a:p>
          <a:p>
            <a:pPr marL="0" indent="0">
              <a:buNone/>
            </a:pPr>
            <a:endParaRPr lang="en-GB" sz="1000" dirty="0"/>
          </a:p>
        </p:txBody>
      </p:sp>
    </p:spTree>
    <p:extLst>
      <p:ext uri="{BB962C8B-B14F-4D97-AF65-F5344CB8AC3E}">
        <p14:creationId xmlns:p14="http://schemas.microsoft.com/office/powerpoint/2010/main" val="3054147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170</TotalTime>
  <Words>3399</Words>
  <Application>Microsoft Office PowerPoint</Application>
  <PresentationFormat>Widescreen</PresentationFormat>
  <Paragraphs>174</Paragraphs>
  <Slides>10</Slides>
  <Notes>8</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BMDP7000 Approaches to Research and Academic Communication  </vt:lpstr>
      <vt:lpstr>A critical review of peer reviewed research article </vt:lpstr>
      <vt:lpstr>Ontological Basis</vt:lpstr>
      <vt:lpstr>Epistemological Basis</vt:lpstr>
      <vt:lpstr>Methodological Approach</vt:lpstr>
      <vt:lpstr>Key Findings</vt:lpstr>
      <vt:lpstr>Contribution to the research area</vt:lpstr>
      <vt:lpstr>Target audience</vt:lpstr>
      <vt:lpstr>Critical evaluation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13</cp:revision>
  <dcterms:created xsi:type="dcterms:W3CDTF">2026-01-01T14:35:01Z</dcterms:created>
  <dcterms:modified xsi:type="dcterms:W3CDTF">2026-01-09T10:55:50Z</dcterms:modified>
</cp:coreProperties>
</file>