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3E6631-7DAE-4319-AD7C-F4F90B48B6E2}" v="9" dt="2026-03-03T10:46:59.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 begum" userId="8174a7830ccf8913" providerId="LiveId" clId="{F58D486E-465F-4A96-8C92-B12D7E964A61}"/>
    <pc:docChg chg="undo custSel modSld">
      <pc:chgData name="mariam begum" userId="8174a7830ccf8913" providerId="LiveId" clId="{F58D486E-465F-4A96-8C92-B12D7E964A61}" dt="2026-03-03T10:51:05.018" v="56" actId="5793"/>
      <pc:docMkLst>
        <pc:docMk/>
      </pc:docMkLst>
      <pc:sldChg chg="modSp mod">
        <pc:chgData name="mariam begum" userId="8174a7830ccf8913" providerId="LiveId" clId="{F58D486E-465F-4A96-8C92-B12D7E964A61}" dt="2026-03-03T10:51:05.018" v="56" actId="5793"/>
        <pc:sldMkLst>
          <pc:docMk/>
          <pc:sldMk cId="1369465760" sldId="266"/>
        </pc:sldMkLst>
        <pc:spChg chg="mod">
          <ac:chgData name="mariam begum" userId="8174a7830ccf8913" providerId="LiveId" clId="{F58D486E-465F-4A96-8C92-B12D7E964A61}" dt="2026-03-03T10:45:53.930" v="26" actId="1076"/>
          <ac:spMkLst>
            <pc:docMk/>
            <pc:sldMk cId="1369465760" sldId="266"/>
            <ac:spMk id="2" creationId="{5CD97761-93A2-262C-549A-638E89A76DCB}"/>
          </ac:spMkLst>
        </pc:spChg>
        <pc:spChg chg="mod">
          <ac:chgData name="mariam begum" userId="8174a7830ccf8913" providerId="LiveId" clId="{F58D486E-465F-4A96-8C92-B12D7E964A61}" dt="2026-03-03T10:51:05.018" v="56" actId="5793"/>
          <ac:spMkLst>
            <pc:docMk/>
            <pc:sldMk cId="1369465760" sldId="266"/>
            <ac:spMk id="3" creationId="{BB07AE7A-7E8E-0E2A-B0CC-37D08B74C03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AF32BB-9E77-4BB2-B72F-5634C7D23E4F}"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982B7FF1-6E81-4E45-85AC-964EE08B2748}">
      <dgm:prSet/>
      <dgm:spPr/>
      <dgm:t>
        <a:bodyPr/>
        <a:lstStyle/>
        <a:p>
          <a:r>
            <a:rPr lang="en-GB" dirty="0"/>
            <a:t>Remote video consultations enable patients to consult clinicians via secure digital platforms using smartphones, tablets, or computers.  They are used across:</a:t>
          </a:r>
          <a:endParaRPr lang="en-US" dirty="0"/>
        </a:p>
      </dgm:t>
    </dgm:pt>
    <dgm:pt modelId="{58CFB0D0-6975-4FAA-B57B-4FB4EDE4CDD0}" type="parTrans" cxnId="{C2EE4AC5-187C-425A-94A3-24941137847C}">
      <dgm:prSet/>
      <dgm:spPr/>
      <dgm:t>
        <a:bodyPr/>
        <a:lstStyle/>
        <a:p>
          <a:endParaRPr lang="en-US"/>
        </a:p>
      </dgm:t>
    </dgm:pt>
    <dgm:pt modelId="{593B6931-E5A6-437C-A260-84D1BB05371B}" type="sibTrans" cxnId="{C2EE4AC5-187C-425A-94A3-24941137847C}">
      <dgm:prSet/>
      <dgm:spPr/>
      <dgm:t>
        <a:bodyPr/>
        <a:lstStyle/>
        <a:p>
          <a:endParaRPr lang="en-US"/>
        </a:p>
      </dgm:t>
    </dgm:pt>
    <dgm:pt modelId="{77B6897C-D475-492A-907E-78EE247816C5}">
      <dgm:prSet/>
      <dgm:spPr/>
      <dgm:t>
        <a:bodyPr/>
        <a:lstStyle/>
        <a:p>
          <a:r>
            <a:rPr lang="en-GB"/>
            <a:t>General Practice</a:t>
          </a:r>
          <a:endParaRPr lang="en-US"/>
        </a:p>
      </dgm:t>
    </dgm:pt>
    <dgm:pt modelId="{08C23B43-D1E5-414B-81F4-F37DA9738B84}" type="parTrans" cxnId="{17198038-B281-4940-AEB4-FF142F910B97}">
      <dgm:prSet/>
      <dgm:spPr/>
      <dgm:t>
        <a:bodyPr/>
        <a:lstStyle/>
        <a:p>
          <a:endParaRPr lang="en-US"/>
        </a:p>
      </dgm:t>
    </dgm:pt>
    <dgm:pt modelId="{292D7F7A-8E3F-4F9A-8753-577E7F772518}" type="sibTrans" cxnId="{17198038-B281-4940-AEB4-FF142F910B97}">
      <dgm:prSet/>
      <dgm:spPr/>
      <dgm:t>
        <a:bodyPr/>
        <a:lstStyle/>
        <a:p>
          <a:endParaRPr lang="en-US"/>
        </a:p>
      </dgm:t>
    </dgm:pt>
    <dgm:pt modelId="{E8615A68-6FEB-4A21-BDFC-42A6D1B230CB}">
      <dgm:prSet/>
      <dgm:spPr/>
      <dgm:t>
        <a:bodyPr/>
        <a:lstStyle/>
        <a:p>
          <a:r>
            <a:rPr lang="en-GB"/>
            <a:t>Outpatient clinics</a:t>
          </a:r>
          <a:endParaRPr lang="en-US"/>
        </a:p>
      </dgm:t>
    </dgm:pt>
    <dgm:pt modelId="{E24BCB6B-D0F0-4B25-8429-EF78999B8C66}" type="parTrans" cxnId="{48FF117B-04F1-42CE-B789-32F2CEB21C32}">
      <dgm:prSet/>
      <dgm:spPr/>
      <dgm:t>
        <a:bodyPr/>
        <a:lstStyle/>
        <a:p>
          <a:endParaRPr lang="en-US"/>
        </a:p>
      </dgm:t>
    </dgm:pt>
    <dgm:pt modelId="{2B61539B-F879-417A-8C79-B67FD799EBDC}" type="sibTrans" cxnId="{48FF117B-04F1-42CE-B789-32F2CEB21C32}">
      <dgm:prSet/>
      <dgm:spPr/>
      <dgm:t>
        <a:bodyPr/>
        <a:lstStyle/>
        <a:p>
          <a:endParaRPr lang="en-US"/>
        </a:p>
      </dgm:t>
    </dgm:pt>
    <dgm:pt modelId="{37164ABB-31B9-4BDE-8F3D-2C9C51DA02E5}">
      <dgm:prSet/>
      <dgm:spPr/>
      <dgm:t>
        <a:bodyPr/>
        <a:lstStyle/>
        <a:p>
          <a:r>
            <a:rPr lang="en-GB"/>
            <a:t>Mental health services</a:t>
          </a:r>
          <a:endParaRPr lang="en-US"/>
        </a:p>
      </dgm:t>
    </dgm:pt>
    <dgm:pt modelId="{379B141D-CC6D-4330-88A9-78E1BBFDEA27}" type="parTrans" cxnId="{5BE6192C-B4C2-46C9-BD08-EE3BE7E60BE7}">
      <dgm:prSet/>
      <dgm:spPr/>
      <dgm:t>
        <a:bodyPr/>
        <a:lstStyle/>
        <a:p>
          <a:endParaRPr lang="en-US"/>
        </a:p>
      </dgm:t>
    </dgm:pt>
    <dgm:pt modelId="{6437EF60-318A-4835-BD8B-0AE3FE1A4084}" type="sibTrans" cxnId="{5BE6192C-B4C2-46C9-BD08-EE3BE7E60BE7}">
      <dgm:prSet/>
      <dgm:spPr/>
      <dgm:t>
        <a:bodyPr/>
        <a:lstStyle/>
        <a:p>
          <a:endParaRPr lang="en-US"/>
        </a:p>
      </dgm:t>
    </dgm:pt>
    <dgm:pt modelId="{8E61B937-F1E1-4DDA-B2A5-40B01BA16097}">
      <dgm:prSet/>
      <dgm:spPr/>
      <dgm:t>
        <a:bodyPr/>
        <a:lstStyle/>
        <a:p>
          <a:r>
            <a:rPr lang="en-GB"/>
            <a:t>Community care</a:t>
          </a:r>
          <a:endParaRPr lang="en-US"/>
        </a:p>
      </dgm:t>
    </dgm:pt>
    <dgm:pt modelId="{87F27B8A-41CE-4CF3-96A6-33828AAF69B6}" type="parTrans" cxnId="{1D3AE792-448D-4510-8422-27E9D9869ACB}">
      <dgm:prSet/>
      <dgm:spPr/>
      <dgm:t>
        <a:bodyPr/>
        <a:lstStyle/>
        <a:p>
          <a:endParaRPr lang="en-US"/>
        </a:p>
      </dgm:t>
    </dgm:pt>
    <dgm:pt modelId="{8CCEF0AA-CCCB-4437-9E4A-50C67E168C89}" type="sibTrans" cxnId="{1D3AE792-448D-4510-8422-27E9D9869ACB}">
      <dgm:prSet/>
      <dgm:spPr/>
      <dgm:t>
        <a:bodyPr/>
        <a:lstStyle/>
        <a:p>
          <a:endParaRPr lang="en-US"/>
        </a:p>
      </dgm:t>
    </dgm:pt>
    <dgm:pt modelId="{9B830FE7-45D3-4006-83F4-DE75E1757072}">
      <dgm:prSet/>
      <dgm:spPr/>
      <dgm:t>
        <a:bodyPr/>
        <a:lstStyle/>
        <a:p>
          <a:r>
            <a:rPr lang="en-GB"/>
            <a:t>The NHS Long Term Plan (NHS England, 2019) committed to digitally enabled primary care access, and this was operationalised rapidly during the pandemic.</a:t>
          </a:r>
          <a:endParaRPr lang="en-US"/>
        </a:p>
      </dgm:t>
    </dgm:pt>
    <dgm:pt modelId="{8553AD92-1576-49E2-91C7-305FD6BF0C9E}" type="parTrans" cxnId="{11AE5A7B-3F7C-4D5B-8F1E-105225931226}">
      <dgm:prSet/>
      <dgm:spPr/>
      <dgm:t>
        <a:bodyPr/>
        <a:lstStyle/>
        <a:p>
          <a:endParaRPr lang="en-US"/>
        </a:p>
      </dgm:t>
    </dgm:pt>
    <dgm:pt modelId="{BF6CAF73-BE9E-454B-9345-583D55F63344}" type="sibTrans" cxnId="{11AE5A7B-3F7C-4D5B-8F1E-105225931226}">
      <dgm:prSet/>
      <dgm:spPr/>
      <dgm:t>
        <a:bodyPr/>
        <a:lstStyle/>
        <a:p>
          <a:endParaRPr lang="en-US"/>
        </a:p>
      </dgm:t>
    </dgm:pt>
    <dgm:pt modelId="{2CE9F0CE-FDA6-4735-8EEB-944F971726A1}" type="pres">
      <dgm:prSet presAssocID="{E5AF32BB-9E77-4BB2-B72F-5634C7D23E4F}" presName="vert0" presStyleCnt="0">
        <dgm:presLayoutVars>
          <dgm:dir/>
          <dgm:animOne val="branch"/>
          <dgm:animLvl val="lvl"/>
        </dgm:presLayoutVars>
      </dgm:prSet>
      <dgm:spPr/>
    </dgm:pt>
    <dgm:pt modelId="{504C0028-4740-4A0D-A86E-C0846E81ED56}" type="pres">
      <dgm:prSet presAssocID="{982B7FF1-6E81-4E45-85AC-964EE08B2748}" presName="thickLine" presStyleLbl="alignNode1" presStyleIdx="0" presStyleCnt="6"/>
      <dgm:spPr/>
    </dgm:pt>
    <dgm:pt modelId="{2D299E59-59FC-4581-8B45-F82A299E3234}" type="pres">
      <dgm:prSet presAssocID="{982B7FF1-6E81-4E45-85AC-964EE08B2748}" presName="horz1" presStyleCnt="0"/>
      <dgm:spPr/>
    </dgm:pt>
    <dgm:pt modelId="{805F45D7-235C-428B-9B16-D8F553F939CA}" type="pres">
      <dgm:prSet presAssocID="{982B7FF1-6E81-4E45-85AC-964EE08B2748}" presName="tx1" presStyleLbl="revTx" presStyleIdx="0" presStyleCnt="6"/>
      <dgm:spPr/>
    </dgm:pt>
    <dgm:pt modelId="{A779F3E2-4DE7-4E68-9688-3FCD3F51FB3E}" type="pres">
      <dgm:prSet presAssocID="{982B7FF1-6E81-4E45-85AC-964EE08B2748}" presName="vert1" presStyleCnt="0"/>
      <dgm:spPr/>
    </dgm:pt>
    <dgm:pt modelId="{3FF4B4D1-ED52-482F-A7EF-00580FFCA31C}" type="pres">
      <dgm:prSet presAssocID="{77B6897C-D475-492A-907E-78EE247816C5}" presName="thickLine" presStyleLbl="alignNode1" presStyleIdx="1" presStyleCnt="6"/>
      <dgm:spPr/>
    </dgm:pt>
    <dgm:pt modelId="{C36A75C6-6AB6-489F-9C0D-692E970FE9D6}" type="pres">
      <dgm:prSet presAssocID="{77B6897C-D475-492A-907E-78EE247816C5}" presName="horz1" presStyleCnt="0"/>
      <dgm:spPr/>
    </dgm:pt>
    <dgm:pt modelId="{4CED8882-7D1A-4763-A458-C1C2AAEB3F3A}" type="pres">
      <dgm:prSet presAssocID="{77B6897C-D475-492A-907E-78EE247816C5}" presName="tx1" presStyleLbl="revTx" presStyleIdx="1" presStyleCnt="6"/>
      <dgm:spPr/>
    </dgm:pt>
    <dgm:pt modelId="{E0B49C08-8149-4CEE-BF92-54AC30067D1D}" type="pres">
      <dgm:prSet presAssocID="{77B6897C-D475-492A-907E-78EE247816C5}" presName="vert1" presStyleCnt="0"/>
      <dgm:spPr/>
    </dgm:pt>
    <dgm:pt modelId="{D87E512F-7A64-42BA-A130-00B92A7A89F5}" type="pres">
      <dgm:prSet presAssocID="{E8615A68-6FEB-4A21-BDFC-42A6D1B230CB}" presName="thickLine" presStyleLbl="alignNode1" presStyleIdx="2" presStyleCnt="6"/>
      <dgm:spPr/>
    </dgm:pt>
    <dgm:pt modelId="{70254D4C-317F-4EDA-BD41-56B50E9CA263}" type="pres">
      <dgm:prSet presAssocID="{E8615A68-6FEB-4A21-BDFC-42A6D1B230CB}" presName="horz1" presStyleCnt="0"/>
      <dgm:spPr/>
    </dgm:pt>
    <dgm:pt modelId="{3ACAD838-D496-4EA9-AC5D-303876999E37}" type="pres">
      <dgm:prSet presAssocID="{E8615A68-6FEB-4A21-BDFC-42A6D1B230CB}" presName="tx1" presStyleLbl="revTx" presStyleIdx="2" presStyleCnt="6"/>
      <dgm:spPr/>
    </dgm:pt>
    <dgm:pt modelId="{8F937CDF-BB19-48B9-9EC0-6B803C16E20B}" type="pres">
      <dgm:prSet presAssocID="{E8615A68-6FEB-4A21-BDFC-42A6D1B230CB}" presName="vert1" presStyleCnt="0"/>
      <dgm:spPr/>
    </dgm:pt>
    <dgm:pt modelId="{D3F5F7D6-1508-4053-878A-DF808E9E7DE1}" type="pres">
      <dgm:prSet presAssocID="{37164ABB-31B9-4BDE-8F3D-2C9C51DA02E5}" presName="thickLine" presStyleLbl="alignNode1" presStyleIdx="3" presStyleCnt="6"/>
      <dgm:spPr/>
    </dgm:pt>
    <dgm:pt modelId="{96711268-A1F1-4B6F-8DF7-DC82F35ADEFF}" type="pres">
      <dgm:prSet presAssocID="{37164ABB-31B9-4BDE-8F3D-2C9C51DA02E5}" presName="horz1" presStyleCnt="0"/>
      <dgm:spPr/>
    </dgm:pt>
    <dgm:pt modelId="{FCF2B49B-1F16-47D2-8C3E-477504CC4F5B}" type="pres">
      <dgm:prSet presAssocID="{37164ABB-31B9-4BDE-8F3D-2C9C51DA02E5}" presName="tx1" presStyleLbl="revTx" presStyleIdx="3" presStyleCnt="6"/>
      <dgm:spPr/>
    </dgm:pt>
    <dgm:pt modelId="{37C1F2F2-5361-4221-943E-0A56B51E94E3}" type="pres">
      <dgm:prSet presAssocID="{37164ABB-31B9-4BDE-8F3D-2C9C51DA02E5}" presName="vert1" presStyleCnt="0"/>
      <dgm:spPr/>
    </dgm:pt>
    <dgm:pt modelId="{AC9E3FD2-F1F4-47DF-81F4-E9F19E90D6C7}" type="pres">
      <dgm:prSet presAssocID="{8E61B937-F1E1-4DDA-B2A5-40B01BA16097}" presName="thickLine" presStyleLbl="alignNode1" presStyleIdx="4" presStyleCnt="6"/>
      <dgm:spPr/>
    </dgm:pt>
    <dgm:pt modelId="{49F1FF99-F525-49C3-8314-9A0D679E566B}" type="pres">
      <dgm:prSet presAssocID="{8E61B937-F1E1-4DDA-B2A5-40B01BA16097}" presName="horz1" presStyleCnt="0"/>
      <dgm:spPr/>
    </dgm:pt>
    <dgm:pt modelId="{5D3035AA-2CCF-47D8-9215-0A6DD2BC1BF3}" type="pres">
      <dgm:prSet presAssocID="{8E61B937-F1E1-4DDA-B2A5-40B01BA16097}" presName="tx1" presStyleLbl="revTx" presStyleIdx="4" presStyleCnt="6"/>
      <dgm:spPr/>
    </dgm:pt>
    <dgm:pt modelId="{761DBACC-D546-4B50-948E-EAE12C4537D4}" type="pres">
      <dgm:prSet presAssocID="{8E61B937-F1E1-4DDA-B2A5-40B01BA16097}" presName="vert1" presStyleCnt="0"/>
      <dgm:spPr/>
    </dgm:pt>
    <dgm:pt modelId="{D1697C07-E10F-432A-AFCF-C3A39A388BAB}" type="pres">
      <dgm:prSet presAssocID="{9B830FE7-45D3-4006-83F4-DE75E1757072}" presName="thickLine" presStyleLbl="alignNode1" presStyleIdx="5" presStyleCnt="6"/>
      <dgm:spPr/>
    </dgm:pt>
    <dgm:pt modelId="{C8903863-7D6F-4050-9B39-06A92AD168AA}" type="pres">
      <dgm:prSet presAssocID="{9B830FE7-45D3-4006-83F4-DE75E1757072}" presName="horz1" presStyleCnt="0"/>
      <dgm:spPr/>
    </dgm:pt>
    <dgm:pt modelId="{E430D668-17B9-4E21-9773-3B6A9C637DC6}" type="pres">
      <dgm:prSet presAssocID="{9B830FE7-45D3-4006-83F4-DE75E1757072}" presName="tx1" presStyleLbl="revTx" presStyleIdx="5" presStyleCnt="6"/>
      <dgm:spPr/>
    </dgm:pt>
    <dgm:pt modelId="{0ACAC6CA-79DA-4F01-9AED-F5C45289EF4A}" type="pres">
      <dgm:prSet presAssocID="{9B830FE7-45D3-4006-83F4-DE75E1757072}" presName="vert1" presStyleCnt="0"/>
      <dgm:spPr/>
    </dgm:pt>
  </dgm:ptLst>
  <dgm:cxnLst>
    <dgm:cxn modelId="{5BE6192C-B4C2-46C9-BD08-EE3BE7E60BE7}" srcId="{E5AF32BB-9E77-4BB2-B72F-5634C7D23E4F}" destId="{37164ABB-31B9-4BDE-8F3D-2C9C51DA02E5}" srcOrd="3" destOrd="0" parTransId="{379B141D-CC6D-4330-88A9-78E1BBFDEA27}" sibTransId="{6437EF60-318A-4835-BD8B-0AE3FE1A4084}"/>
    <dgm:cxn modelId="{17198038-B281-4940-AEB4-FF142F910B97}" srcId="{E5AF32BB-9E77-4BB2-B72F-5634C7D23E4F}" destId="{77B6897C-D475-492A-907E-78EE247816C5}" srcOrd="1" destOrd="0" parTransId="{08C23B43-D1E5-414B-81F4-F37DA9738B84}" sibTransId="{292D7F7A-8E3F-4F9A-8753-577E7F772518}"/>
    <dgm:cxn modelId="{43A69341-03D3-479C-A054-D26511516992}" type="presOf" srcId="{E8615A68-6FEB-4A21-BDFC-42A6D1B230CB}" destId="{3ACAD838-D496-4EA9-AC5D-303876999E37}" srcOrd="0" destOrd="0" presId="urn:microsoft.com/office/officeart/2008/layout/LinedList"/>
    <dgm:cxn modelId="{48FF117B-04F1-42CE-B789-32F2CEB21C32}" srcId="{E5AF32BB-9E77-4BB2-B72F-5634C7D23E4F}" destId="{E8615A68-6FEB-4A21-BDFC-42A6D1B230CB}" srcOrd="2" destOrd="0" parTransId="{E24BCB6B-D0F0-4B25-8429-EF78999B8C66}" sibTransId="{2B61539B-F879-417A-8C79-B67FD799EBDC}"/>
    <dgm:cxn modelId="{11AE5A7B-3F7C-4D5B-8F1E-105225931226}" srcId="{E5AF32BB-9E77-4BB2-B72F-5634C7D23E4F}" destId="{9B830FE7-45D3-4006-83F4-DE75E1757072}" srcOrd="5" destOrd="0" parTransId="{8553AD92-1576-49E2-91C7-305FD6BF0C9E}" sibTransId="{BF6CAF73-BE9E-454B-9345-583D55F63344}"/>
    <dgm:cxn modelId="{5DE01589-A5B5-4DE7-A631-5701A345F917}" type="presOf" srcId="{8E61B937-F1E1-4DDA-B2A5-40B01BA16097}" destId="{5D3035AA-2CCF-47D8-9215-0A6DD2BC1BF3}" srcOrd="0" destOrd="0" presId="urn:microsoft.com/office/officeart/2008/layout/LinedList"/>
    <dgm:cxn modelId="{1D3AE792-448D-4510-8422-27E9D9869ACB}" srcId="{E5AF32BB-9E77-4BB2-B72F-5634C7D23E4F}" destId="{8E61B937-F1E1-4DDA-B2A5-40B01BA16097}" srcOrd="4" destOrd="0" parTransId="{87F27B8A-41CE-4CF3-96A6-33828AAF69B6}" sibTransId="{8CCEF0AA-CCCB-4437-9E4A-50C67E168C89}"/>
    <dgm:cxn modelId="{51B020A3-98BB-488C-963F-95BC44001650}" type="presOf" srcId="{9B830FE7-45D3-4006-83F4-DE75E1757072}" destId="{E430D668-17B9-4E21-9773-3B6A9C637DC6}" srcOrd="0" destOrd="0" presId="urn:microsoft.com/office/officeart/2008/layout/LinedList"/>
    <dgm:cxn modelId="{E919D5AB-4ACF-472E-8EDD-BAC1DA5C8DC2}" type="presOf" srcId="{982B7FF1-6E81-4E45-85AC-964EE08B2748}" destId="{805F45D7-235C-428B-9B16-D8F553F939CA}" srcOrd="0" destOrd="0" presId="urn:microsoft.com/office/officeart/2008/layout/LinedList"/>
    <dgm:cxn modelId="{7D224CC2-02F2-4212-8771-5315535619AC}" type="presOf" srcId="{37164ABB-31B9-4BDE-8F3D-2C9C51DA02E5}" destId="{FCF2B49B-1F16-47D2-8C3E-477504CC4F5B}" srcOrd="0" destOrd="0" presId="urn:microsoft.com/office/officeart/2008/layout/LinedList"/>
    <dgm:cxn modelId="{C2EE4AC5-187C-425A-94A3-24941137847C}" srcId="{E5AF32BB-9E77-4BB2-B72F-5634C7D23E4F}" destId="{982B7FF1-6E81-4E45-85AC-964EE08B2748}" srcOrd="0" destOrd="0" parTransId="{58CFB0D0-6975-4FAA-B57B-4FB4EDE4CDD0}" sibTransId="{593B6931-E5A6-437C-A260-84D1BB05371B}"/>
    <dgm:cxn modelId="{F5D024E3-99A5-435B-922B-8C898EF3503E}" type="presOf" srcId="{E5AF32BB-9E77-4BB2-B72F-5634C7D23E4F}" destId="{2CE9F0CE-FDA6-4735-8EEB-944F971726A1}" srcOrd="0" destOrd="0" presId="urn:microsoft.com/office/officeart/2008/layout/LinedList"/>
    <dgm:cxn modelId="{5AADDCE9-1993-408F-BB3A-51CB1FF4124B}" type="presOf" srcId="{77B6897C-D475-492A-907E-78EE247816C5}" destId="{4CED8882-7D1A-4763-A458-C1C2AAEB3F3A}" srcOrd="0" destOrd="0" presId="urn:microsoft.com/office/officeart/2008/layout/LinedList"/>
    <dgm:cxn modelId="{34988FA6-1C3B-4334-BD57-C77421032160}" type="presParOf" srcId="{2CE9F0CE-FDA6-4735-8EEB-944F971726A1}" destId="{504C0028-4740-4A0D-A86E-C0846E81ED56}" srcOrd="0" destOrd="0" presId="urn:microsoft.com/office/officeart/2008/layout/LinedList"/>
    <dgm:cxn modelId="{AB0BC5FB-D1F2-4921-8F7C-1D5DDD129A57}" type="presParOf" srcId="{2CE9F0CE-FDA6-4735-8EEB-944F971726A1}" destId="{2D299E59-59FC-4581-8B45-F82A299E3234}" srcOrd="1" destOrd="0" presId="urn:microsoft.com/office/officeart/2008/layout/LinedList"/>
    <dgm:cxn modelId="{E49316C0-C46E-4A32-9C95-E72E355147C6}" type="presParOf" srcId="{2D299E59-59FC-4581-8B45-F82A299E3234}" destId="{805F45D7-235C-428B-9B16-D8F553F939CA}" srcOrd="0" destOrd="0" presId="urn:microsoft.com/office/officeart/2008/layout/LinedList"/>
    <dgm:cxn modelId="{F508B4F0-2A7D-4862-8B45-C01D94437D44}" type="presParOf" srcId="{2D299E59-59FC-4581-8B45-F82A299E3234}" destId="{A779F3E2-4DE7-4E68-9688-3FCD3F51FB3E}" srcOrd="1" destOrd="0" presId="urn:microsoft.com/office/officeart/2008/layout/LinedList"/>
    <dgm:cxn modelId="{B7CDA123-0C29-490C-9A00-17C71CA0050C}" type="presParOf" srcId="{2CE9F0CE-FDA6-4735-8EEB-944F971726A1}" destId="{3FF4B4D1-ED52-482F-A7EF-00580FFCA31C}" srcOrd="2" destOrd="0" presId="urn:microsoft.com/office/officeart/2008/layout/LinedList"/>
    <dgm:cxn modelId="{42106E21-E4D1-45C5-9292-74C4E7969937}" type="presParOf" srcId="{2CE9F0CE-FDA6-4735-8EEB-944F971726A1}" destId="{C36A75C6-6AB6-489F-9C0D-692E970FE9D6}" srcOrd="3" destOrd="0" presId="urn:microsoft.com/office/officeart/2008/layout/LinedList"/>
    <dgm:cxn modelId="{E54CBA4F-0B87-4028-9318-6C43CB6974FC}" type="presParOf" srcId="{C36A75C6-6AB6-489F-9C0D-692E970FE9D6}" destId="{4CED8882-7D1A-4763-A458-C1C2AAEB3F3A}" srcOrd="0" destOrd="0" presId="urn:microsoft.com/office/officeart/2008/layout/LinedList"/>
    <dgm:cxn modelId="{B734D8DF-53CC-40C3-B614-3E3E94D72A3D}" type="presParOf" srcId="{C36A75C6-6AB6-489F-9C0D-692E970FE9D6}" destId="{E0B49C08-8149-4CEE-BF92-54AC30067D1D}" srcOrd="1" destOrd="0" presId="urn:microsoft.com/office/officeart/2008/layout/LinedList"/>
    <dgm:cxn modelId="{9BF7274E-DF10-4B4E-933F-D4BDE448633B}" type="presParOf" srcId="{2CE9F0CE-FDA6-4735-8EEB-944F971726A1}" destId="{D87E512F-7A64-42BA-A130-00B92A7A89F5}" srcOrd="4" destOrd="0" presId="urn:microsoft.com/office/officeart/2008/layout/LinedList"/>
    <dgm:cxn modelId="{A2A1EC3E-E32E-4B55-A91B-4C44AEF10A0D}" type="presParOf" srcId="{2CE9F0CE-FDA6-4735-8EEB-944F971726A1}" destId="{70254D4C-317F-4EDA-BD41-56B50E9CA263}" srcOrd="5" destOrd="0" presId="urn:microsoft.com/office/officeart/2008/layout/LinedList"/>
    <dgm:cxn modelId="{98BBBA18-FED9-4722-A827-5CD45ED48D54}" type="presParOf" srcId="{70254D4C-317F-4EDA-BD41-56B50E9CA263}" destId="{3ACAD838-D496-4EA9-AC5D-303876999E37}" srcOrd="0" destOrd="0" presId="urn:microsoft.com/office/officeart/2008/layout/LinedList"/>
    <dgm:cxn modelId="{5ABD4F5A-79FD-4D9E-8DA3-DE9F36164C50}" type="presParOf" srcId="{70254D4C-317F-4EDA-BD41-56B50E9CA263}" destId="{8F937CDF-BB19-48B9-9EC0-6B803C16E20B}" srcOrd="1" destOrd="0" presId="urn:microsoft.com/office/officeart/2008/layout/LinedList"/>
    <dgm:cxn modelId="{508F6B04-3960-40EB-892D-32A3CAC3E0C0}" type="presParOf" srcId="{2CE9F0CE-FDA6-4735-8EEB-944F971726A1}" destId="{D3F5F7D6-1508-4053-878A-DF808E9E7DE1}" srcOrd="6" destOrd="0" presId="urn:microsoft.com/office/officeart/2008/layout/LinedList"/>
    <dgm:cxn modelId="{F9E42BAE-FC39-4109-AB7C-4130319E03D6}" type="presParOf" srcId="{2CE9F0CE-FDA6-4735-8EEB-944F971726A1}" destId="{96711268-A1F1-4B6F-8DF7-DC82F35ADEFF}" srcOrd="7" destOrd="0" presId="urn:microsoft.com/office/officeart/2008/layout/LinedList"/>
    <dgm:cxn modelId="{35E0906B-E0D3-46C0-8480-3F484B5A31FE}" type="presParOf" srcId="{96711268-A1F1-4B6F-8DF7-DC82F35ADEFF}" destId="{FCF2B49B-1F16-47D2-8C3E-477504CC4F5B}" srcOrd="0" destOrd="0" presId="urn:microsoft.com/office/officeart/2008/layout/LinedList"/>
    <dgm:cxn modelId="{9A452E2D-50D0-4A59-BE7D-6C9F0804A021}" type="presParOf" srcId="{96711268-A1F1-4B6F-8DF7-DC82F35ADEFF}" destId="{37C1F2F2-5361-4221-943E-0A56B51E94E3}" srcOrd="1" destOrd="0" presId="urn:microsoft.com/office/officeart/2008/layout/LinedList"/>
    <dgm:cxn modelId="{7AE11E14-4CA0-4DAE-B1EA-D444E7EA31B2}" type="presParOf" srcId="{2CE9F0CE-FDA6-4735-8EEB-944F971726A1}" destId="{AC9E3FD2-F1F4-47DF-81F4-E9F19E90D6C7}" srcOrd="8" destOrd="0" presId="urn:microsoft.com/office/officeart/2008/layout/LinedList"/>
    <dgm:cxn modelId="{779ACA7E-D65C-46B1-A254-3E5819F73A93}" type="presParOf" srcId="{2CE9F0CE-FDA6-4735-8EEB-944F971726A1}" destId="{49F1FF99-F525-49C3-8314-9A0D679E566B}" srcOrd="9" destOrd="0" presId="urn:microsoft.com/office/officeart/2008/layout/LinedList"/>
    <dgm:cxn modelId="{16FB08EC-31CE-48A9-9A9E-506B8565F980}" type="presParOf" srcId="{49F1FF99-F525-49C3-8314-9A0D679E566B}" destId="{5D3035AA-2CCF-47D8-9215-0A6DD2BC1BF3}" srcOrd="0" destOrd="0" presId="urn:microsoft.com/office/officeart/2008/layout/LinedList"/>
    <dgm:cxn modelId="{069209CF-8359-4048-BFD6-BEDC8671D642}" type="presParOf" srcId="{49F1FF99-F525-49C3-8314-9A0D679E566B}" destId="{761DBACC-D546-4B50-948E-EAE12C4537D4}" srcOrd="1" destOrd="0" presId="urn:microsoft.com/office/officeart/2008/layout/LinedList"/>
    <dgm:cxn modelId="{D6C2685E-89C0-4D38-80D9-0C8E63DD0942}" type="presParOf" srcId="{2CE9F0CE-FDA6-4735-8EEB-944F971726A1}" destId="{D1697C07-E10F-432A-AFCF-C3A39A388BAB}" srcOrd="10" destOrd="0" presId="urn:microsoft.com/office/officeart/2008/layout/LinedList"/>
    <dgm:cxn modelId="{E405242D-3A87-4D46-8BDD-B267FB465BF0}" type="presParOf" srcId="{2CE9F0CE-FDA6-4735-8EEB-944F971726A1}" destId="{C8903863-7D6F-4050-9B39-06A92AD168AA}" srcOrd="11" destOrd="0" presId="urn:microsoft.com/office/officeart/2008/layout/LinedList"/>
    <dgm:cxn modelId="{32120AB6-F942-40D0-8D2D-BBFCC2A3DF08}" type="presParOf" srcId="{C8903863-7D6F-4050-9B39-06A92AD168AA}" destId="{E430D668-17B9-4E21-9773-3B6A9C637DC6}" srcOrd="0" destOrd="0" presId="urn:microsoft.com/office/officeart/2008/layout/LinedList"/>
    <dgm:cxn modelId="{3EA69D14-7C51-4972-A7D2-AAA1116D1D86}" type="presParOf" srcId="{C8903863-7D6F-4050-9B39-06A92AD168AA}" destId="{0ACAC6CA-79DA-4F01-9AED-F5C45289EF4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C0028-4740-4A0D-A86E-C0846E81ED56}">
      <dsp:nvSpPr>
        <dsp:cNvPr id="0" name=""/>
        <dsp:cNvSpPr/>
      </dsp:nvSpPr>
      <dsp:spPr>
        <a:xfrm>
          <a:off x="0" y="2442"/>
          <a:ext cx="779334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05F45D7-235C-428B-9B16-D8F553F939CA}">
      <dsp:nvSpPr>
        <dsp:cNvPr id="0" name=""/>
        <dsp:cNvSpPr/>
      </dsp:nvSpPr>
      <dsp:spPr>
        <a:xfrm>
          <a:off x="0" y="2442"/>
          <a:ext cx="7793349" cy="83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Remote video consultations enable patients to consult clinicians via secure digital platforms using smartphones, tablets, or computers.  They are used across:</a:t>
          </a:r>
          <a:endParaRPr lang="en-US" sz="1700" kern="1200" dirty="0"/>
        </a:p>
      </dsp:txBody>
      <dsp:txXfrm>
        <a:off x="0" y="2442"/>
        <a:ext cx="7793349" cy="832774"/>
      </dsp:txXfrm>
    </dsp:sp>
    <dsp:sp modelId="{3FF4B4D1-ED52-482F-A7EF-00580FFCA31C}">
      <dsp:nvSpPr>
        <dsp:cNvPr id="0" name=""/>
        <dsp:cNvSpPr/>
      </dsp:nvSpPr>
      <dsp:spPr>
        <a:xfrm>
          <a:off x="0" y="835216"/>
          <a:ext cx="779334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CED8882-7D1A-4763-A458-C1C2AAEB3F3A}">
      <dsp:nvSpPr>
        <dsp:cNvPr id="0" name=""/>
        <dsp:cNvSpPr/>
      </dsp:nvSpPr>
      <dsp:spPr>
        <a:xfrm>
          <a:off x="0" y="835216"/>
          <a:ext cx="7793349" cy="83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General Practice</a:t>
          </a:r>
          <a:endParaRPr lang="en-US" sz="1700" kern="1200"/>
        </a:p>
      </dsp:txBody>
      <dsp:txXfrm>
        <a:off x="0" y="835216"/>
        <a:ext cx="7793349" cy="832774"/>
      </dsp:txXfrm>
    </dsp:sp>
    <dsp:sp modelId="{D87E512F-7A64-42BA-A130-00B92A7A89F5}">
      <dsp:nvSpPr>
        <dsp:cNvPr id="0" name=""/>
        <dsp:cNvSpPr/>
      </dsp:nvSpPr>
      <dsp:spPr>
        <a:xfrm>
          <a:off x="0" y="1667991"/>
          <a:ext cx="779334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CAD838-D496-4EA9-AC5D-303876999E37}">
      <dsp:nvSpPr>
        <dsp:cNvPr id="0" name=""/>
        <dsp:cNvSpPr/>
      </dsp:nvSpPr>
      <dsp:spPr>
        <a:xfrm>
          <a:off x="0" y="1667991"/>
          <a:ext cx="7793349" cy="83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Outpatient clinics</a:t>
          </a:r>
          <a:endParaRPr lang="en-US" sz="1700" kern="1200"/>
        </a:p>
      </dsp:txBody>
      <dsp:txXfrm>
        <a:off x="0" y="1667991"/>
        <a:ext cx="7793349" cy="832774"/>
      </dsp:txXfrm>
    </dsp:sp>
    <dsp:sp modelId="{D3F5F7D6-1508-4053-878A-DF808E9E7DE1}">
      <dsp:nvSpPr>
        <dsp:cNvPr id="0" name=""/>
        <dsp:cNvSpPr/>
      </dsp:nvSpPr>
      <dsp:spPr>
        <a:xfrm>
          <a:off x="0" y="2500766"/>
          <a:ext cx="779334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CF2B49B-1F16-47D2-8C3E-477504CC4F5B}">
      <dsp:nvSpPr>
        <dsp:cNvPr id="0" name=""/>
        <dsp:cNvSpPr/>
      </dsp:nvSpPr>
      <dsp:spPr>
        <a:xfrm>
          <a:off x="0" y="2500766"/>
          <a:ext cx="7793349" cy="83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Mental health services</a:t>
          </a:r>
          <a:endParaRPr lang="en-US" sz="1700" kern="1200"/>
        </a:p>
      </dsp:txBody>
      <dsp:txXfrm>
        <a:off x="0" y="2500766"/>
        <a:ext cx="7793349" cy="832774"/>
      </dsp:txXfrm>
    </dsp:sp>
    <dsp:sp modelId="{AC9E3FD2-F1F4-47DF-81F4-E9F19E90D6C7}">
      <dsp:nvSpPr>
        <dsp:cNvPr id="0" name=""/>
        <dsp:cNvSpPr/>
      </dsp:nvSpPr>
      <dsp:spPr>
        <a:xfrm>
          <a:off x="0" y="3333540"/>
          <a:ext cx="779334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D3035AA-2CCF-47D8-9215-0A6DD2BC1BF3}">
      <dsp:nvSpPr>
        <dsp:cNvPr id="0" name=""/>
        <dsp:cNvSpPr/>
      </dsp:nvSpPr>
      <dsp:spPr>
        <a:xfrm>
          <a:off x="0" y="3333540"/>
          <a:ext cx="7793349" cy="83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Community care</a:t>
          </a:r>
          <a:endParaRPr lang="en-US" sz="1700" kern="1200"/>
        </a:p>
      </dsp:txBody>
      <dsp:txXfrm>
        <a:off x="0" y="3333540"/>
        <a:ext cx="7793349" cy="832774"/>
      </dsp:txXfrm>
    </dsp:sp>
    <dsp:sp modelId="{D1697C07-E10F-432A-AFCF-C3A39A388BAB}">
      <dsp:nvSpPr>
        <dsp:cNvPr id="0" name=""/>
        <dsp:cNvSpPr/>
      </dsp:nvSpPr>
      <dsp:spPr>
        <a:xfrm>
          <a:off x="0" y="4166315"/>
          <a:ext cx="779334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430D668-17B9-4E21-9773-3B6A9C637DC6}">
      <dsp:nvSpPr>
        <dsp:cNvPr id="0" name=""/>
        <dsp:cNvSpPr/>
      </dsp:nvSpPr>
      <dsp:spPr>
        <a:xfrm>
          <a:off x="0" y="4166315"/>
          <a:ext cx="7793349" cy="83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NHS Long Term Plan (NHS England, 2019) committed to digitally enabled primary care access, and this was operationalised rapidly during the pandemic.</a:t>
          </a:r>
          <a:endParaRPr lang="en-US" sz="1700" kern="1200"/>
        </a:p>
      </dsp:txBody>
      <dsp:txXfrm>
        <a:off x="0" y="4166315"/>
        <a:ext cx="7793349" cy="8327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4DB22-85FE-49B1-9FF7-89E8211AB0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C19E2AE-ED29-CB2D-780B-DE228FEE19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D3751D2-7B54-D403-01AC-B26DB2102626}"/>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5" name="Footer Placeholder 4">
            <a:extLst>
              <a:ext uri="{FF2B5EF4-FFF2-40B4-BE49-F238E27FC236}">
                <a16:creationId xmlns:a16="http://schemas.microsoft.com/office/drawing/2014/main" id="{649ACD8A-D2C2-A7BD-5F16-F30B4A0B85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F63650-3DF1-78C8-255D-10084410CCBF}"/>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4076902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7068-76D3-3045-01FC-7B7E40B5732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4A7C6A-EFDB-2E54-8A19-FCE79DAD7F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A642B7-7650-035D-8556-4EEEEB0C786E}"/>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5" name="Footer Placeholder 4">
            <a:extLst>
              <a:ext uri="{FF2B5EF4-FFF2-40B4-BE49-F238E27FC236}">
                <a16:creationId xmlns:a16="http://schemas.microsoft.com/office/drawing/2014/main" id="{B690D1E6-BA02-9DCF-F4FC-7ED099D4AC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82DFAE-B5F3-94E3-C830-EDA6C1E7CEF3}"/>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174008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19B3C-42FB-7A93-23F0-B62EB81EDBE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AE323E-30B3-DB28-373D-A5E3841667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1A1C5D-219D-79BB-944F-30EF1D62E240}"/>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5" name="Footer Placeholder 4">
            <a:extLst>
              <a:ext uri="{FF2B5EF4-FFF2-40B4-BE49-F238E27FC236}">
                <a16:creationId xmlns:a16="http://schemas.microsoft.com/office/drawing/2014/main" id="{2B806A56-2738-4701-6102-BEABCCAFDF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6A9D44-71CA-42F6-9BC4-2299AED90D08}"/>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3434402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3A1B5-0994-5987-7E4E-18DAE3B647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6195B1D-BC91-90FC-C517-947675ECB9B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BBA4CCD-DCCD-9E9E-E55D-DA9758E4164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188020D-84F0-7A42-DF75-34E5C79685C4}"/>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6" name="Footer Placeholder 5">
            <a:extLst>
              <a:ext uri="{FF2B5EF4-FFF2-40B4-BE49-F238E27FC236}">
                <a16:creationId xmlns:a16="http://schemas.microsoft.com/office/drawing/2014/main" id="{A925F1C3-11DA-BB73-2B38-F37A3588B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F1E624-CFB3-6460-5C4E-7A6C52EAF0BC}"/>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2090309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6468-E20D-EF60-425E-5AD7BCBE0BC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77A9CD0-A15E-6859-3964-90ABFCFB7F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42454A-4985-323D-D301-6C1F679F69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061514-1EC5-0EA7-A7DE-40A496BFEC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F16147-323C-725E-EC89-F447D455868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C47B284-52EB-2F51-2B39-72D06602655A}"/>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8" name="Footer Placeholder 7">
            <a:extLst>
              <a:ext uri="{FF2B5EF4-FFF2-40B4-BE49-F238E27FC236}">
                <a16:creationId xmlns:a16="http://schemas.microsoft.com/office/drawing/2014/main" id="{42EA7C76-EED7-1F39-8C6D-B4680DB1B7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9338BB-B1CC-83EC-4496-98034775B643}"/>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2478543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CA00-A66B-EA2B-C821-F5F7A0CA812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593D8C0-15F9-136C-1164-90CA0BCC073C}"/>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4" name="Footer Placeholder 3">
            <a:extLst>
              <a:ext uri="{FF2B5EF4-FFF2-40B4-BE49-F238E27FC236}">
                <a16:creationId xmlns:a16="http://schemas.microsoft.com/office/drawing/2014/main" id="{FA7E3FFA-1BBA-9C7E-61E7-3168516B05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084B64-E1A7-3975-43C7-614105A166D9}"/>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4031717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0FD393-034C-E2DC-FC25-78E80090D7A4}"/>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3" name="Footer Placeholder 2">
            <a:extLst>
              <a:ext uri="{FF2B5EF4-FFF2-40B4-BE49-F238E27FC236}">
                <a16:creationId xmlns:a16="http://schemas.microsoft.com/office/drawing/2014/main" id="{BDA952FD-930C-7D8B-BD0E-1D3EED7227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DBBCCB-1FF1-9E85-A7AD-258710587CB6}"/>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3392253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14A97-5AD3-1931-2A0A-A4E4602145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8402A1D-4C83-4AE2-2265-6FB0ABE4EB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7ECB322-DBB1-6123-D769-F64FE2EDDA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CF47605-9DC7-C5B8-AD2D-177F006E3D5E}"/>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6" name="Footer Placeholder 5">
            <a:extLst>
              <a:ext uri="{FF2B5EF4-FFF2-40B4-BE49-F238E27FC236}">
                <a16:creationId xmlns:a16="http://schemas.microsoft.com/office/drawing/2014/main" id="{4214101A-12DA-BD1F-F34D-39732E8CF6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F6B78-74BD-90E2-21AE-E749AC2D3F67}"/>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812298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06E45-A3FE-9C27-45F5-64D4641EEF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0C9F0F2-9103-C3E2-748B-1D874BF529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A5CA80-2101-E44A-75E9-D4E6A4667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F6EE5D-9577-AB9D-721B-47A8ACA977DF}"/>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6" name="Footer Placeholder 5">
            <a:extLst>
              <a:ext uri="{FF2B5EF4-FFF2-40B4-BE49-F238E27FC236}">
                <a16:creationId xmlns:a16="http://schemas.microsoft.com/office/drawing/2014/main" id="{8D922FE7-4864-F18B-1DD6-241A6B602C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BDC7BD-1B84-EDED-E63B-253901B4ECA2}"/>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509970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C2FC-71F4-A5EB-8DC1-7C33F09500F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5C22A6E-47E1-32A6-34A7-F385CCB221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052C95-21EC-DC78-5718-5BD7360AB944}"/>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5" name="Footer Placeholder 4">
            <a:extLst>
              <a:ext uri="{FF2B5EF4-FFF2-40B4-BE49-F238E27FC236}">
                <a16:creationId xmlns:a16="http://schemas.microsoft.com/office/drawing/2014/main" id="{7E875112-3BF4-E938-1F23-13D7B1E513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7F30D-478A-6F70-82F7-DE2DC17E71AB}"/>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2823233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52A9AA-9819-80F4-819E-638A5576D90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7D5B842-3525-46F1-A4F9-B85736AC9D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9C02A0-1A32-7022-7CD4-D23EED7975EE}"/>
              </a:ext>
            </a:extLst>
          </p:cNvPr>
          <p:cNvSpPr>
            <a:spLocks noGrp="1"/>
          </p:cNvSpPr>
          <p:nvPr>
            <p:ph type="dt" sz="half" idx="10"/>
          </p:nvPr>
        </p:nvSpPr>
        <p:spPr/>
        <p:txBody>
          <a:bodyPr/>
          <a:lstStyle/>
          <a:p>
            <a:fld id="{5CD18C7F-7448-48DF-AB84-3BC95DFC069A}" type="datetimeFigureOut">
              <a:rPr lang="en-GB" smtClean="0"/>
              <a:t>03/03/2026</a:t>
            </a:fld>
            <a:endParaRPr lang="en-GB"/>
          </a:p>
        </p:txBody>
      </p:sp>
      <p:sp>
        <p:nvSpPr>
          <p:cNvPr id="5" name="Footer Placeholder 4">
            <a:extLst>
              <a:ext uri="{FF2B5EF4-FFF2-40B4-BE49-F238E27FC236}">
                <a16:creationId xmlns:a16="http://schemas.microsoft.com/office/drawing/2014/main" id="{F1BFBE18-4B65-CCEB-D78A-29907428E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0B2067-E9EA-4BC7-9A71-7855D6D51585}"/>
              </a:ext>
            </a:extLst>
          </p:cNvPr>
          <p:cNvSpPr>
            <a:spLocks noGrp="1"/>
          </p:cNvSpPr>
          <p:nvPr>
            <p:ph type="sldNum" sz="quarter" idx="12"/>
          </p:nvPr>
        </p:nvSpPr>
        <p:spPr/>
        <p:txBody>
          <a:bodyPr/>
          <a:lstStyle/>
          <a:p>
            <a:fld id="{4C2FA8F9-4E92-4B76-853C-D86069E364ED}" type="slidenum">
              <a:rPr lang="en-GB" smtClean="0"/>
              <a:t>‹#›</a:t>
            </a:fld>
            <a:endParaRPr lang="en-GB"/>
          </a:p>
        </p:txBody>
      </p:sp>
    </p:spTree>
    <p:extLst>
      <p:ext uri="{BB962C8B-B14F-4D97-AF65-F5344CB8AC3E}">
        <p14:creationId xmlns:p14="http://schemas.microsoft.com/office/powerpoint/2010/main" val="4101568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97E6E8-934D-F37F-D9E2-53918B4C05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00B32A9-5EEB-C0F0-02E8-5C6E726ED3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94E65F-6980-8CEF-ED90-4BE0EE7665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D18C7F-7448-48DF-AB84-3BC95DFC069A}" type="datetimeFigureOut">
              <a:rPr lang="en-GB" smtClean="0"/>
              <a:t>03/03/2026</a:t>
            </a:fld>
            <a:endParaRPr lang="en-GB"/>
          </a:p>
        </p:txBody>
      </p:sp>
      <p:sp>
        <p:nvSpPr>
          <p:cNvPr id="5" name="Footer Placeholder 4">
            <a:extLst>
              <a:ext uri="{FF2B5EF4-FFF2-40B4-BE49-F238E27FC236}">
                <a16:creationId xmlns:a16="http://schemas.microsoft.com/office/drawing/2014/main" id="{69EE8F6B-B7DC-7C8A-F990-40E65D64D9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6004DD-4634-27AB-2DB4-10B5D22093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2FA8F9-4E92-4B76-853C-D86069E364ED}" type="slidenum">
              <a:rPr lang="en-GB" smtClean="0"/>
              <a:t>‹#›</a:t>
            </a:fld>
            <a:endParaRPr lang="en-GB"/>
          </a:p>
        </p:txBody>
      </p:sp>
    </p:spTree>
    <p:extLst>
      <p:ext uri="{BB962C8B-B14F-4D97-AF65-F5344CB8AC3E}">
        <p14:creationId xmlns:p14="http://schemas.microsoft.com/office/powerpoint/2010/main" val="3480711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igital.nhs.uk/data-and-information/publications/statistical/general-practice-data-hub" TargetMode="External"/><Relationship Id="rId3" Type="http://schemas.openxmlformats.org/officeDocument/2006/relationships/hyperlink" Target="https://www.gov.uk/government/publications/a-plan-for-digital-health-and-social-care" TargetMode="External"/><Relationship Id="rId7" Type="http://schemas.openxmlformats.org/officeDocument/2006/relationships/hyperlink" Target="https://www.nao.org.uk/report/the-nhs-digital-transformation-agenda/" TargetMode="External"/><Relationship Id="rId2" Type="http://schemas.openxmlformats.org/officeDocument/2006/relationships/hyperlink" Target="https://www.bma.org.uk/advice-and-support" TargetMode="External"/><Relationship Id="rId1" Type="http://schemas.openxmlformats.org/officeDocument/2006/relationships/slideLayout" Target="../slideLayouts/slideLayout2.xml"/><Relationship Id="rId6" Type="http://schemas.openxmlformats.org/officeDocument/2006/relationships/hyperlink" Target="https://bjgp.org/content/71/704/e166" TargetMode="External"/><Relationship Id="rId5" Type="http://schemas.openxmlformats.org/officeDocument/2006/relationships/hyperlink" Target="https://digital-transformation.hee.nhs.uk/publications" TargetMode="External"/><Relationship Id="rId10" Type="http://schemas.openxmlformats.org/officeDocument/2006/relationships/hyperlink" Target="https://www.england.nhs.uk/long-read/remote-consulting/" TargetMode="External"/><Relationship Id="rId4" Type="http://schemas.openxmlformats.org/officeDocument/2006/relationships/hyperlink" Target="https://www.bmj.com/content/368/bmj.m998" TargetMode="External"/><Relationship Id="rId9" Type="http://schemas.openxmlformats.org/officeDocument/2006/relationships/hyperlink" Target="https://www.england.nhs.uk/long-term-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4E83A-41D8-BD61-C66A-0FD92F4A6569}"/>
              </a:ext>
            </a:extLst>
          </p:cNvPr>
          <p:cNvSpPr>
            <a:spLocks noGrp="1"/>
          </p:cNvSpPr>
          <p:nvPr>
            <p:ph type="ctrTitle"/>
          </p:nvPr>
        </p:nvSpPr>
        <p:spPr>
          <a:xfrm>
            <a:off x="1524000" y="2766106"/>
            <a:ext cx="9144000" cy="2387600"/>
          </a:xfrm>
        </p:spPr>
        <p:txBody>
          <a:bodyPr>
            <a:normAutofit fontScale="90000"/>
          </a:bodyPr>
          <a:lstStyle/>
          <a:p>
            <a:r>
              <a:rPr lang="en-GB" dirty="0"/>
              <a:t>Mariam Begum </a:t>
            </a:r>
            <a:br>
              <a:rPr lang="en-GB" dirty="0"/>
            </a:br>
            <a:r>
              <a:rPr lang="en-GB" dirty="0"/>
              <a:t>2321253</a:t>
            </a:r>
            <a:br>
              <a:rPr lang="en-GB" dirty="0"/>
            </a:br>
            <a:r>
              <a:rPr lang="en-GB" dirty="0"/>
              <a:t>Zakiyyah Ahmed</a:t>
            </a:r>
            <a:br>
              <a:rPr lang="en-GB" dirty="0"/>
            </a:br>
            <a:r>
              <a:rPr lang="en-GB" dirty="0"/>
              <a:t>BMHP6026</a:t>
            </a:r>
            <a:br>
              <a:rPr lang="en-GB" dirty="0"/>
            </a:br>
            <a:r>
              <a:rPr lang="en-GB" dirty="0"/>
              <a:t>Component 2: Viva voce (ora; presentation)</a:t>
            </a:r>
          </a:p>
        </p:txBody>
      </p:sp>
    </p:spTree>
    <p:extLst>
      <p:ext uri="{BB962C8B-B14F-4D97-AF65-F5344CB8AC3E}">
        <p14:creationId xmlns:p14="http://schemas.microsoft.com/office/powerpoint/2010/main" val="2146799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D39F5-3CD4-FADC-E999-07EC38A42C3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277849-847F-D4E7-6995-374EDD171568}"/>
              </a:ext>
            </a:extLst>
          </p:cNvPr>
          <p:cNvSpPr>
            <a:spLocks noGrp="1"/>
          </p:cNvSpPr>
          <p:nvPr>
            <p:ph idx="1"/>
          </p:nvPr>
        </p:nvSpPr>
        <p:spPr>
          <a:xfrm>
            <a:off x="4447308" y="591344"/>
            <a:ext cx="6906491" cy="5585619"/>
          </a:xfrm>
        </p:spPr>
        <p:txBody>
          <a:bodyPr anchor="ctr">
            <a:normAutofit/>
          </a:bodyPr>
          <a:lstStyle/>
          <a:p>
            <a:r>
              <a:rPr lang="en-GB" sz="2000" dirty="0"/>
              <a:t>Remote video consultations have become a central component of NHS service delivery within the last decade, particularly accelerated during the COVID-19 pandemic. NHS England rapidly scaled digital access to ensure continuity of care while reducing infection risk (NHS England, 2020).This presentation evaluates the implementation and impact of remote video consultations within UK health and social care settings. I will focus critically on three areas:</a:t>
            </a:r>
          </a:p>
          <a:p>
            <a:r>
              <a:rPr lang="en-GB" sz="2000" dirty="0"/>
              <a:t>WorkforceService </a:t>
            </a:r>
          </a:p>
          <a:p>
            <a:r>
              <a:rPr lang="en-GB" sz="2000" dirty="0"/>
              <a:t>Delivery Patients </a:t>
            </a:r>
          </a:p>
          <a:p>
            <a:r>
              <a:rPr lang="en-GB" sz="2000" dirty="0"/>
              <a:t>and Community</a:t>
            </a:r>
          </a:p>
          <a:p>
            <a:pPr marL="0" indent="0">
              <a:buNone/>
            </a:pPr>
            <a:r>
              <a:rPr lang="en-GB" sz="2000" dirty="0"/>
              <a:t>I will analyse both benefits and limitations, drawing on NHS policy, NIHR research, and peer-reviewed evidence. Finally, I will present practical, evidence-informed recommendations for future implementation aligned with UK digital health policy, including A Plan for Digital Health and Social Care (DHSC, 2022).</a:t>
            </a:r>
          </a:p>
        </p:txBody>
      </p:sp>
    </p:spTree>
    <p:extLst>
      <p:ext uri="{BB962C8B-B14F-4D97-AF65-F5344CB8AC3E}">
        <p14:creationId xmlns:p14="http://schemas.microsoft.com/office/powerpoint/2010/main" val="142932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5532B8-B3CD-A6E3-38B3-95BF92E4BEF2}"/>
              </a:ext>
            </a:extLst>
          </p:cNvPr>
          <p:cNvSpPr>
            <a:spLocks noGrp="1"/>
          </p:cNvSpPr>
          <p:nvPr>
            <p:ph type="title"/>
          </p:nvPr>
        </p:nvSpPr>
        <p:spPr>
          <a:xfrm>
            <a:off x="838200" y="365125"/>
            <a:ext cx="10515600" cy="1306443"/>
          </a:xfrm>
        </p:spPr>
        <p:txBody>
          <a:bodyPr>
            <a:normAutofit/>
          </a:bodyPr>
          <a:lstStyle/>
          <a:p>
            <a:r>
              <a:rPr lang="en-GB" sz="4000"/>
              <a:t>Overview of the Innovation</a:t>
            </a:r>
          </a:p>
        </p:txBody>
      </p:sp>
      <p:pic>
        <p:nvPicPr>
          <p:cNvPr id="6" name="Picture 5">
            <a:extLst>
              <a:ext uri="{FF2B5EF4-FFF2-40B4-BE49-F238E27FC236}">
                <a16:creationId xmlns:a16="http://schemas.microsoft.com/office/drawing/2014/main" id="{648A228A-8840-EBD7-DD12-0DE5F80036CA}"/>
              </a:ext>
            </a:extLst>
          </p:cNvPr>
          <p:cNvPicPr>
            <a:picLocks noChangeAspect="1"/>
          </p:cNvPicPr>
          <p:nvPr/>
        </p:nvPicPr>
        <p:blipFill>
          <a:blip r:embed="rId2"/>
          <a:srcRect l="30565" r="2386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CE4856B6-69AA-DAB0-FEAD-2F89D31EE2D6}"/>
              </a:ext>
            </a:extLst>
          </p:cNvPr>
          <p:cNvGraphicFramePr>
            <a:graphicFrameLocks noGrp="1"/>
          </p:cNvGraphicFramePr>
          <p:nvPr>
            <p:ph idx="1"/>
            <p:extLst>
              <p:ext uri="{D42A27DB-BD31-4B8C-83A1-F6EECF244321}">
                <p14:modId xmlns:p14="http://schemas.microsoft.com/office/powerpoint/2010/main" val="3565432285"/>
              </p:ext>
            </p:extLst>
          </p:nvPr>
        </p:nvGraphicFramePr>
        <p:xfrm>
          <a:off x="195943" y="1491343"/>
          <a:ext cx="7793349" cy="5001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4174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A64AF-B798-4DD9-1F17-5E191620D58A}"/>
              </a:ext>
            </a:extLst>
          </p:cNvPr>
          <p:cNvSpPr>
            <a:spLocks noGrp="1"/>
          </p:cNvSpPr>
          <p:nvPr>
            <p:ph type="title"/>
          </p:nvPr>
        </p:nvSpPr>
        <p:spPr>
          <a:xfrm>
            <a:off x="838200" y="365125"/>
            <a:ext cx="10515600" cy="1325563"/>
          </a:xfrm>
        </p:spPr>
        <p:txBody>
          <a:bodyPr>
            <a:normAutofit/>
          </a:bodyPr>
          <a:lstStyle/>
          <a:p>
            <a:r>
              <a:rPr lang="en-GB" sz="5400"/>
              <a:t>How It Works and Policy Context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775A2F-8089-CE03-FF88-E12AA59B7429}"/>
              </a:ext>
            </a:extLst>
          </p:cNvPr>
          <p:cNvSpPr>
            <a:spLocks noGrp="1"/>
          </p:cNvSpPr>
          <p:nvPr>
            <p:ph idx="1"/>
          </p:nvPr>
        </p:nvSpPr>
        <p:spPr>
          <a:xfrm>
            <a:off x="348343" y="1851007"/>
            <a:ext cx="11484427" cy="4641867"/>
          </a:xfrm>
        </p:spPr>
        <p:txBody>
          <a:bodyPr>
            <a:normAutofit/>
          </a:bodyPr>
          <a:lstStyle/>
          <a:p>
            <a:r>
              <a:rPr lang="en-GB" sz="2200" dirty="0"/>
              <a:t>Patients receive secure links via NHS-approved platforms. Consultations are documented within electronic patient </a:t>
            </a:r>
            <a:r>
              <a:rPr lang="en-GB" sz="2200" dirty="0" err="1"/>
              <a:t>records.This</a:t>
            </a:r>
            <a:r>
              <a:rPr lang="en-GB" sz="2200" dirty="0"/>
              <a:t> innovation aligns with:</a:t>
            </a:r>
          </a:p>
          <a:p>
            <a:r>
              <a:rPr lang="en-GB" sz="2200" dirty="0"/>
              <a:t>The NHS Long Term Plan (2019)</a:t>
            </a:r>
          </a:p>
          <a:p>
            <a:r>
              <a:rPr lang="en-GB" sz="2200" dirty="0"/>
              <a:t>What Good Looks Like Framework (NHS England, 2021)</a:t>
            </a:r>
          </a:p>
          <a:p>
            <a:r>
              <a:rPr lang="en-GB" sz="2200" dirty="0"/>
              <a:t>A Plan for Digital Health and Social Care (DHSC, 2022)</a:t>
            </a:r>
          </a:p>
          <a:p>
            <a:r>
              <a:rPr lang="en-GB" sz="2200" dirty="0"/>
              <a:t>GDPR and Data Protection Act (2018)</a:t>
            </a:r>
          </a:p>
          <a:p>
            <a:pPr marL="0" indent="0">
              <a:buNone/>
            </a:pPr>
            <a:r>
              <a:rPr lang="en-GB" sz="2200" dirty="0"/>
              <a:t>The strategic aim is improved access, efficiency, and patient empowerment — but implementation quality determines success.</a:t>
            </a:r>
          </a:p>
        </p:txBody>
      </p:sp>
    </p:spTree>
    <p:extLst>
      <p:ext uri="{BB962C8B-B14F-4D97-AF65-F5344CB8AC3E}">
        <p14:creationId xmlns:p14="http://schemas.microsoft.com/office/powerpoint/2010/main" val="4110826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9343-0E9D-618B-B355-CB04C4342CDA}"/>
              </a:ext>
            </a:extLst>
          </p:cNvPr>
          <p:cNvSpPr>
            <a:spLocks noGrp="1"/>
          </p:cNvSpPr>
          <p:nvPr>
            <p:ph type="title"/>
          </p:nvPr>
        </p:nvSpPr>
        <p:spPr/>
        <p:txBody>
          <a:bodyPr/>
          <a:lstStyle/>
          <a:p>
            <a:r>
              <a:rPr lang="en-GB" dirty="0"/>
              <a:t>Workforce Impact</a:t>
            </a:r>
          </a:p>
        </p:txBody>
      </p:sp>
      <p:sp>
        <p:nvSpPr>
          <p:cNvPr id="3" name="Content Placeholder 2">
            <a:extLst>
              <a:ext uri="{FF2B5EF4-FFF2-40B4-BE49-F238E27FC236}">
                <a16:creationId xmlns:a16="http://schemas.microsoft.com/office/drawing/2014/main" id="{536482DC-DE68-9065-72F8-A704AEC5C9A2}"/>
              </a:ext>
            </a:extLst>
          </p:cNvPr>
          <p:cNvSpPr>
            <a:spLocks noGrp="1"/>
          </p:cNvSpPr>
          <p:nvPr>
            <p:ph idx="1"/>
          </p:nvPr>
        </p:nvSpPr>
        <p:spPr>
          <a:xfrm>
            <a:off x="272143" y="1825625"/>
            <a:ext cx="11081657" cy="4667250"/>
          </a:xfrm>
        </p:spPr>
        <p:txBody>
          <a:bodyPr>
            <a:normAutofit fontScale="62500" lnSpcReduction="20000"/>
          </a:bodyPr>
          <a:lstStyle/>
          <a:p>
            <a:r>
              <a:rPr lang="en-GB" dirty="0"/>
              <a:t>Positive impacts:</a:t>
            </a:r>
          </a:p>
          <a:p>
            <a:r>
              <a:rPr lang="en-GB" dirty="0"/>
              <a:t>Flexible working arrangements</a:t>
            </a:r>
          </a:p>
          <a:p>
            <a:r>
              <a:rPr lang="en-GB" dirty="0"/>
              <a:t>Reduced travel between sites</a:t>
            </a:r>
          </a:p>
          <a:p>
            <a:r>
              <a:rPr lang="en-GB" dirty="0"/>
              <a:t>Potential recruitment benefits</a:t>
            </a:r>
          </a:p>
          <a:p>
            <a:pPr marL="0" indent="0">
              <a:buNone/>
            </a:pPr>
            <a:r>
              <a:rPr lang="en-GB" dirty="0"/>
              <a:t>Murphy et al. (2021) found many clinicians adapted quickly and recognised efficiency gains.</a:t>
            </a:r>
          </a:p>
          <a:p>
            <a:pPr marL="0" indent="0">
              <a:buNone/>
            </a:pPr>
            <a:r>
              <a:rPr lang="en-GB" dirty="0"/>
              <a:t>Challenges:</a:t>
            </a:r>
          </a:p>
          <a:p>
            <a:r>
              <a:rPr lang="en-GB" dirty="0"/>
              <a:t>Increased cognitive load</a:t>
            </a:r>
          </a:p>
          <a:p>
            <a:r>
              <a:rPr lang="en-GB" dirty="0"/>
              <a:t>Reduced non-verbal communication</a:t>
            </a:r>
          </a:p>
          <a:p>
            <a:r>
              <a:rPr lang="en-GB" dirty="0"/>
              <a:t>Limited formal digital training</a:t>
            </a:r>
          </a:p>
          <a:p>
            <a:pPr marL="0" indent="0">
              <a:buNone/>
            </a:pPr>
            <a:r>
              <a:rPr lang="en-GB" dirty="0"/>
              <a:t>HEE (2021) reported gaps in structured training for remote consultation skills.</a:t>
            </a:r>
          </a:p>
          <a:p>
            <a:pPr marL="0" indent="0">
              <a:buNone/>
            </a:pPr>
            <a:r>
              <a:rPr lang="en-GB" dirty="0"/>
              <a:t>Barrier – Solution Example:</a:t>
            </a:r>
          </a:p>
          <a:p>
            <a:pPr marL="0" indent="0">
              <a:buNone/>
            </a:pPr>
            <a:r>
              <a:rPr lang="en-GB" dirty="0"/>
              <a:t>Barrier: Limited digital competency</a:t>
            </a:r>
          </a:p>
          <a:p>
            <a:pPr marL="0" indent="0">
              <a:buNone/>
            </a:pPr>
            <a:r>
              <a:rPr lang="en-GB" dirty="0"/>
              <a:t>Solution: Protected CPD time and digital skills frameworks</a:t>
            </a:r>
          </a:p>
          <a:p>
            <a:pPr marL="0" indent="0">
              <a:buNone/>
            </a:pPr>
            <a:r>
              <a:rPr lang="en-GB" dirty="0"/>
              <a:t>Critically, digital transformation must include workforce wellbeing strategies to prevent burnout.</a:t>
            </a:r>
          </a:p>
        </p:txBody>
      </p:sp>
    </p:spTree>
    <p:extLst>
      <p:ext uri="{BB962C8B-B14F-4D97-AF65-F5344CB8AC3E}">
        <p14:creationId xmlns:p14="http://schemas.microsoft.com/office/powerpoint/2010/main" val="1898304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5EDE3-B59F-7E47-16C3-91342A2D5CD3}"/>
              </a:ext>
            </a:extLst>
          </p:cNvPr>
          <p:cNvSpPr>
            <a:spLocks noGrp="1"/>
          </p:cNvSpPr>
          <p:nvPr>
            <p:ph type="title"/>
          </p:nvPr>
        </p:nvSpPr>
        <p:spPr/>
        <p:txBody>
          <a:bodyPr/>
          <a:lstStyle/>
          <a:p>
            <a:r>
              <a:rPr lang="en-GB" dirty="0"/>
              <a:t>Service Delivery Impact</a:t>
            </a:r>
          </a:p>
        </p:txBody>
      </p:sp>
      <p:sp>
        <p:nvSpPr>
          <p:cNvPr id="3" name="Content Placeholder 2">
            <a:extLst>
              <a:ext uri="{FF2B5EF4-FFF2-40B4-BE49-F238E27FC236}">
                <a16:creationId xmlns:a16="http://schemas.microsoft.com/office/drawing/2014/main" id="{AC752461-742F-D9C1-641B-500DBAA4C040}"/>
              </a:ext>
            </a:extLst>
          </p:cNvPr>
          <p:cNvSpPr>
            <a:spLocks noGrp="1"/>
          </p:cNvSpPr>
          <p:nvPr>
            <p:ph idx="1"/>
          </p:nvPr>
        </p:nvSpPr>
        <p:spPr/>
        <p:txBody>
          <a:bodyPr>
            <a:normAutofit fontScale="55000" lnSpcReduction="20000"/>
          </a:bodyPr>
          <a:lstStyle/>
          <a:p>
            <a:r>
              <a:rPr lang="en-GB" dirty="0"/>
              <a:t>Benefits:</a:t>
            </a:r>
          </a:p>
          <a:p>
            <a:r>
              <a:rPr lang="en-GB" dirty="0"/>
              <a:t>Reduced waiting room footfall</a:t>
            </a:r>
          </a:p>
          <a:p>
            <a:r>
              <a:rPr lang="en-GB" dirty="0"/>
              <a:t>Increased appointment flexibility</a:t>
            </a:r>
          </a:p>
          <a:p>
            <a:r>
              <a:rPr lang="en-GB" dirty="0"/>
              <a:t>Reduced missed appointments</a:t>
            </a:r>
          </a:p>
          <a:p>
            <a:r>
              <a:rPr lang="en-GB" dirty="0"/>
              <a:t>Improved rural access</a:t>
            </a:r>
          </a:p>
          <a:p>
            <a:pPr marL="0" indent="0">
              <a:buNone/>
            </a:pPr>
            <a:r>
              <a:rPr lang="en-GB" dirty="0"/>
              <a:t>NHS England (2020) reported substantial uptake and maintained service continuity during crisis.</a:t>
            </a:r>
          </a:p>
          <a:p>
            <a:r>
              <a:rPr lang="en-GB" dirty="0"/>
              <a:t>Challenges:</a:t>
            </a:r>
          </a:p>
          <a:p>
            <a:r>
              <a:rPr lang="en-GB" dirty="0"/>
              <a:t>Not clinically appropriate for all conditions</a:t>
            </a:r>
          </a:p>
          <a:p>
            <a:r>
              <a:rPr lang="en-GB" dirty="0"/>
              <a:t>Risk of duplicated appointments</a:t>
            </a:r>
          </a:p>
          <a:p>
            <a:r>
              <a:rPr lang="en-GB" dirty="0"/>
              <a:t>Technical failures</a:t>
            </a:r>
          </a:p>
          <a:p>
            <a:pPr marL="0" indent="0">
              <a:buNone/>
            </a:pPr>
            <a:r>
              <a:rPr lang="en-GB" dirty="0"/>
              <a:t>NIHR (2021) highlights safety concerns if triage is weak.</a:t>
            </a:r>
          </a:p>
          <a:p>
            <a:pPr marL="0" indent="0">
              <a:buNone/>
            </a:pPr>
            <a:r>
              <a:rPr lang="en-GB" dirty="0"/>
              <a:t>Barrier – Solution Example:</a:t>
            </a:r>
          </a:p>
          <a:p>
            <a:pPr marL="0" indent="0">
              <a:buNone/>
            </a:pPr>
            <a:r>
              <a:rPr lang="en-GB" dirty="0"/>
              <a:t>Barrier: Inappropriate case selection</a:t>
            </a:r>
          </a:p>
          <a:p>
            <a:pPr marL="0" indent="0">
              <a:buNone/>
            </a:pPr>
            <a:r>
              <a:rPr lang="en-GB" dirty="0"/>
              <a:t>Solution: Clear triage protocols and safety-netting guidance</a:t>
            </a:r>
          </a:p>
          <a:p>
            <a:pPr marL="0" indent="0">
              <a:buNone/>
            </a:pPr>
            <a:r>
              <a:rPr lang="en-GB" dirty="0"/>
              <a:t>Digital should complement, not replace, face-to-face care.</a:t>
            </a:r>
          </a:p>
        </p:txBody>
      </p:sp>
    </p:spTree>
    <p:extLst>
      <p:ext uri="{BB962C8B-B14F-4D97-AF65-F5344CB8AC3E}">
        <p14:creationId xmlns:p14="http://schemas.microsoft.com/office/powerpoint/2010/main" val="247121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63612-65F8-B850-EB80-AC7F7DD1CE00}"/>
              </a:ext>
            </a:extLst>
          </p:cNvPr>
          <p:cNvSpPr>
            <a:spLocks noGrp="1"/>
          </p:cNvSpPr>
          <p:nvPr>
            <p:ph type="title"/>
          </p:nvPr>
        </p:nvSpPr>
        <p:spPr>
          <a:xfrm>
            <a:off x="841248" y="548640"/>
            <a:ext cx="3600860" cy="5431536"/>
          </a:xfrm>
        </p:spPr>
        <p:txBody>
          <a:bodyPr>
            <a:normAutofit/>
          </a:bodyPr>
          <a:lstStyle/>
          <a:p>
            <a:r>
              <a:rPr lang="en-GB" sz="5400"/>
              <a:t>Patient and Service User Impact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2552B4-4E80-1440-4B4F-83F0C4072BDF}"/>
              </a:ext>
            </a:extLst>
          </p:cNvPr>
          <p:cNvSpPr>
            <a:spLocks noGrp="1"/>
          </p:cNvSpPr>
          <p:nvPr>
            <p:ph idx="1"/>
          </p:nvPr>
        </p:nvSpPr>
        <p:spPr>
          <a:xfrm>
            <a:off x="5126418" y="552091"/>
            <a:ext cx="6224335" cy="5431536"/>
          </a:xfrm>
        </p:spPr>
        <p:txBody>
          <a:bodyPr anchor="ctr">
            <a:normAutofit/>
          </a:bodyPr>
          <a:lstStyle/>
          <a:p>
            <a:pPr marL="0" indent="0">
              <a:buNone/>
            </a:pPr>
            <a:r>
              <a:rPr lang="en-GB" sz="2000" dirty="0"/>
              <a:t>Positive experiences:</a:t>
            </a:r>
          </a:p>
          <a:p>
            <a:r>
              <a:rPr lang="en-GB" sz="2000" dirty="0"/>
              <a:t>Convenience</a:t>
            </a:r>
          </a:p>
          <a:p>
            <a:r>
              <a:rPr lang="en-GB" sz="2000" dirty="0"/>
              <a:t>Reduced travel costs</a:t>
            </a:r>
          </a:p>
          <a:p>
            <a:r>
              <a:rPr lang="en-GB" sz="2000" dirty="0"/>
              <a:t>Easier carer involvement</a:t>
            </a:r>
          </a:p>
          <a:p>
            <a:pPr marL="0" indent="0">
              <a:buNone/>
            </a:pPr>
            <a:r>
              <a:rPr lang="en-GB" sz="2000" dirty="0"/>
              <a:t>Greenhalgh et al. (2020) found high satisfaction in suitable cases.</a:t>
            </a:r>
          </a:p>
          <a:p>
            <a:pPr marL="0" indent="0">
              <a:buNone/>
            </a:pPr>
            <a:r>
              <a:rPr lang="en-GB" sz="2000" dirty="0"/>
              <a:t>Concerns:</a:t>
            </a:r>
          </a:p>
          <a:p>
            <a:r>
              <a:rPr lang="en-GB" sz="2000" dirty="0"/>
              <a:t>Privacy in shared households</a:t>
            </a:r>
          </a:p>
          <a:p>
            <a:r>
              <a:rPr lang="en-GB" sz="2000" dirty="0"/>
              <a:t>Digital literacy challenges</a:t>
            </a:r>
          </a:p>
          <a:p>
            <a:r>
              <a:rPr lang="en-GB" sz="2000" dirty="0"/>
              <a:t>Loss of relational continuity</a:t>
            </a:r>
          </a:p>
          <a:p>
            <a:pPr marL="0" indent="0">
              <a:buNone/>
            </a:pPr>
            <a:r>
              <a:rPr lang="en-GB" sz="2000" dirty="0"/>
              <a:t>ONS (2023) identifies persistent digital exclusion in lower-income groups.</a:t>
            </a:r>
          </a:p>
          <a:p>
            <a:pPr marL="0" indent="0">
              <a:buNone/>
            </a:pPr>
            <a:r>
              <a:rPr lang="en-GB" sz="2000" dirty="0"/>
              <a:t>Critically, while access improves for some, inequalities risk widening for others.</a:t>
            </a:r>
          </a:p>
        </p:txBody>
      </p:sp>
    </p:spTree>
    <p:extLst>
      <p:ext uri="{BB962C8B-B14F-4D97-AF65-F5344CB8AC3E}">
        <p14:creationId xmlns:p14="http://schemas.microsoft.com/office/powerpoint/2010/main" val="860879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8C4A0-1CB0-4C88-22CD-3DD5745D2F74}"/>
              </a:ext>
            </a:extLst>
          </p:cNvPr>
          <p:cNvSpPr>
            <a:spLocks noGrp="1"/>
          </p:cNvSpPr>
          <p:nvPr>
            <p:ph type="title"/>
          </p:nvPr>
        </p:nvSpPr>
        <p:spPr>
          <a:xfrm>
            <a:off x="841248" y="548640"/>
            <a:ext cx="3600860" cy="5431536"/>
          </a:xfrm>
        </p:spPr>
        <p:txBody>
          <a:bodyPr>
            <a:normAutofit/>
          </a:bodyPr>
          <a:lstStyle/>
          <a:p>
            <a:r>
              <a:rPr lang="en-GB" sz="5400"/>
              <a:t>Community and Equity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068BBA-F297-C9E6-A75D-3952BD5632AA}"/>
              </a:ext>
            </a:extLst>
          </p:cNvPr>
          <p:cNvSpPr>
            <a:spLocks noGrp="1"/>
          </p:cNvSpPr>
          <p:nvPr>
            <p:ph idx="1"/>
          </p:nvPr>
        </p:nvSpPr>
        <p:spPr>
          <a:xfrm>
            <a:off x="5126418" y="552091"/>
            <a:ext cx="6224335" cy="5431536"/>
          </a:xfrm>
        </p:spPr>
        <p:txBody>
          <a:bodyPr anchor="ctr">
            <a:normAutofit/>
          </a:bodyPr>
          <a:lstStyle/>
          <a:p>
            <a:pPr marL="0" indent="0">
              <a:buNone/>
            </a:pPr>
            <a:r>
              <a:rPr lang="en-GB" sz="2000" dirty="0"/>
              <a:t>Remote consultations reduce geographical barriers in rural communities.</a:t>
            </a:r>
          </a:p>
          <a:p>
            <a:pPr marL="0" indent="0">
              <a:buNone/>
            </a:pPr>
            <a:r>
              <a:rPr lang="en-GB" sz="2000" dirty="0"/>
              <a:t>However:</a:t>
            </a:r>
          </a:p>
          <a:p>
            <a:r>
              <a:rPr lang="en-GB" sz="2000" dirty="0"/>
              <a:t>Broadband access varies</a:t>
            </a:r>
          </a:p>
          <a:p>
            <a:r>
              <a:rPr lang="en-GB" sz="2000" dirty="0"/>
              <a:t>Older adults may require support</a:t>
            </a:r>
          </a:p>
          <a:p>
            <a:r>
              <a:rPr lang="en-GB" sz="2000" dirty="0"/>
              <a:t>Families often become informal “digital mediators”</a:t>
            </a:r>
          </a:p>
          <a:p>
            <a:pPr marL="0" indent="0">
              <a:buNone/>
            </a:pPr>
            <a:r>
              <a:rPr lang="en-GB" sz="2000" dirty="0"/>
              <a:t>This raises ethical questions regarding fairness and equality of access under NHS principles.</a:t>
            </a:r>
          </a:p>
          <a:p>
            <a:pPr marL="0" indent="0">
              <a:buNone/>
            </a:pPr>
            <a:r>
              <a:rPr lang="en-GB" sz="2000" dirty="0"/>
              <a:t>Barrier – Solution Example:</a:t>
            </a:r>
          </a:p>
          <a:p>
            <a:pPr marL="0" indent="0">
              <a:buNone/>
            </a:pPr>
            <a:r>
              <a:rPr lang="en-GB" sz="2000" dirty="0"/>
              <a:t>Barrier: Digital exclusion</a:t>
            </a:r>
          </a:p>
          <a:p>
            <a:pPr marL="0" indent="0">
              <a:buNone/>
            </a:pPr>
            <a:r>
              <a:rPr lang="en-GB" sz="2000" dirty="0"/>
              <a:t>Solution: Community digital hubs and digital navigators</a:t>
            </a:r>
          </a:p>
          <a:p>
            <a:pPr marL="0" indent="0">
              <a:buNone/>
            </a:pPr>
            <a:r>
              <a:rPr lang="en-GB" sz="2000" dirty="0"/>
              <a:t>Digital inclusion must be embedded in commissioning decisions.</a:t>
            </a:r>
          </a:p>
        </p:txBody>
      </p:sp>
    </p:spTree>
    <p:extLst>
      <p:ext uri="{BB962C8B-B14F-4D97-AF65-F5344CB8AC3E}">
        <p14:creationId xmlns:p14="http://schemas.microsoft.com/office/powerpoint/2010/main" val="2709341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FD0BB98-CADA-F2FD-8DBD-EAE908EA1E8A}"/>
              </a:ext>
            </a:extLst>
          </p:cNvPr>
          <p:cNvSpPr>
            <a:spLocks noGrp="1"/>
          </p:cNvSpPr>
          <p:nvPr>
            <p:ph type="title"/>
          </p:nvPr>
        </p:nvSpPr>
        <p:spPr>
          <a:xfrm>
            <a:off x="838200" y="713312"/>
            <a:ext cx="4038600" cy="5431376"/>
          </a:xfrm>
        </p:spPr>
        <p:txBody>
          <a:bodyPr>
            <a:normAutofit/>
          </a:bodyPr>
          <a:lstStyle/>
          <a:p>
            <a:r>
              <a:rPr lang="en-GB" sz="4100"/>
              <a:t>Challenges and recommendations </a:t>
            </a:r>
          </a:p>
        </p:txBody>
      </p:sp>
      <p:sp>
        <p:nvSpPr>
          <p:cNvPr id="3" name="Content Placeholder 2">
            <a:extLst>
              <a:ext uri="{FF2B5EF4-FFF2-40B4-BE49-F238E27FC236}">
                <a16:creationId xmlns:a16="http://schemas.microsoft.com/office/drawing/2014/main" id="{05B383CF-BCA3-2420-CBD0-AD2D30D0FE77}"/>
              </a:ext>
            </a:extLst>
          </p:cNvPr>
          <p:cNvSpPr>
            <a:spLocks noGrp="1"/>
          </p:cNvSpPr>
          <p:nvPr>
            <p:ph idx="1"/>
          </p:nvPr>
        </p:nvSpPr>
        <p:spPr>
          <a:xfrm>
            <a:off x="6095999" y="713313"/>
            <a:ext cx="5257801" cy="5431376"/>
          </a:xfrm>
        </p:spPr>
        <p:txBody>
          <a:bodyPr anchor="ctr">
            <a:normAutofit/>
          </a:bodyPr>
          <a:lstStyle/>
          <a:p>
            <a:pPr marL="0" indent="0">
              <a:buNone/>
            </a:pPr>
            <a:r>
              <a:rPr lang="en-GB" sz="1100"/>
              <a:t>Key Barriers:</a:t>
            </a:r>
          </a:p>
          <a:p>
            <a:r>
              <a:rPr lang="en-GB" sz="1100"/>
              <a:t>Workforce training gaps</a:t>
            </a:r>
          </a:p>
          <a:p>
            <a:r>
              <a:rPr lang="en-GB" sz="1100"/>
              <a:t>Digital inequality</a:t>
            </a:r>
          </a:p>
          <a:p>
            <a:r>
              <a:rPr lang="en-GB" sz="1100"/>
              <a:t>Safety and governance concerns</a:t>
            </a:r>
          </a:p>
          <a:p>
            <a:pPr marL="0" indent="0">
              <a:buNone/>
            </a:pPr>
            <a:r>
              <a:rPr lang="en-GB" sz="1100"/>
              <a:t>Recommendations:</a:t>
            </a:r>
          </a:p>
          <a:p>
            <a:r>
              <a:rPr lang="en-GB" sz="1100"/>
              <a:t>Mandatory Digital Competency Frameworks</a:t>
            </a:r>
          </a:p>
          <a:p>
            <a:pPr marL="0" indent="0">
              <a:buNone/>
            </a:pPr>
            <a:r>
              <a:rPr lang="en-GB" sz="1100"/>
              <a:t>Aligned with HEE guidance</a:t>
            </a:r>
          </a:p>
          <a:p>
            <a:pPr marL="0" indent="0">
              <a:buNone/>
            </a:pPr>
            <a:r>
              <a:rPr lang="en-GB" sz="1100"/>
              <a:t>Barrier: Training time and funding</a:t>
            </a:r>
          </a:p>
          <a:p>
            <a:pPr marL="0" indent="0">
              <a:buNone/>
            </a:pPr>
            <a:r>
              <a:rPr lang="en-GB" sz="1100"/>
              <a:t>Solution: Integrated CPD and digital champions</a:t>
            </a:r>
          </a:p>
          <a:p>
            <a:r>
              <a:rPr lang="en-GB" sz="1100"/>
              <a:t>Hybrid Care Model Mandate</a:t>
            </a:r>
          </a:p>
          <a:p>
            <a:pPr marL="0" indent="0">
              <a:buNone/>
            </a:pPr>
            <a:r>
              <a:rPr lang="en-GB" sz="1100"/>
              <a:t>Avoid digital-only services</a:t>
            </a:r>
          </a:p>
          <a:p>
            <a:pPr marL="0" indent="0">
              <a:buNone/>
            </a:pPr>
            <a:r>
              <a:rPr lang="en-GB" sz="1100"/>
              <a:t>Supported by NIHR (2021)</a:t>
            </a:r>
          </a:p>
          <a:p>
            <a:pPr marL="0" indent="0">
              <a:buNone/>
            </a:pPr>
            <a:r>
              <a:rPr lang="en-GB" sz="1100"/>
              <a:t>Barrier: Resource pressures</a:t>
            </a:r>
          </a:p>
          <a:p>
            <a:pPr marL="0" indent="0">
              <a:buNone/>
            </a:pPr>
            <a:r>
              <a:rPr lang="en-GB" sz="1100"/>
              <a:t>Solution: Structured triage systems</a:t>
            </a:r>
          </a:p>
          <a:p>
            <a:r>
              <a:rPr lang="en-GB" sz="1100"/>
              <a:t>Digital Inclusion Strategy</a:t>
            </a:r>
          </a:p>
          <a:p>
            <a:pPr marL="0" indent="0">
              <a:buNone/>
            </a:pPr>
            <a:r>
              <a:rPr lang="en-GB" sz="1100"/>
              <a:t>Aligned with DHSC (2022)</a:t>
            </a:r>
          </a:p>
          <a:p>
            <a:pPr marL="0" indent="0">
              <a:buNone/>
            </a:pPr>
            <a:r>
              <a:rPr lang="en-GB" sz="1100"/>
              <a:t>Barrier: Infrastructure costs</a:t>
            </a:r>
          </a:p>
          <a:p>
            <a:pPr marL="0" indent="0">
              <a:buNone/>
            </a:pPr>
            <a:r>
              <a:rPr lang="en-GB" sz="1100"/>
              <a:t>Solution: Shared commissioning and community partnerships</a:t>
            </a:r>
          </a:p>
          <a:p>
            <a:pPr marL="0" indent="0">
              <a:buNone/>
            </a:pPr>
            <a:r>
              <a:rPr lang="en-GB" sz="1100"/>
              <a:t>These recommendations ensure digital transformation enhances quality rather than merely efficiency.</a:t>
            </a:r>
          </a:p>
        </p:txBody>
      </p:sp>
    </p:spTree>
    <p:extLst>
      <p:ext uri="{BB962C8B-B14F-4D97-AF65-F5344CB8AC3E}">
        <p14:creationId xmlns:p14="http://schemas.microsoft.com/office/powerpoint/2010/main" val="3849248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C5CC1CC-2B91-D0B0-C848-80D7287A734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 </a:t>
            </a:r>
          </a:p>
        </p:txBody>
      </p:sp>
      <p:sp>
        <p:nvSpPr>
          <p:cNvPr id="3" name="Content Placeholder 2">
            <a:extLst>
              <a:ext uri="{FF2B5EF4-FFF2-40B4-BE49-F238E27FC236}">
                <a16:creationId xmlns:a16="http://schemas.microsoft.com/office/drawing/2014/main" id="{CC92DB4A-B1B6-704F-8B37-A4F13588205E}"/>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Remote video consultations represent a significant and lasting digital transformation in UK health and social care.</a:t>
            </a:r>
          </a:p>
          <a:p>
            <a:pPr marL="0" indent="0">
              <a:buNone/>
            </a:pPr>
            <a:r>
              <a:rPr lang="en-GB" sz="1800">
                <a:solidFill>
                  <a:schemeClr val="tx2"/>
                </a:solidFill>
              </a:rPr>
              <a:t>They improve flexibility, continuity, and access — particularly during crisis — but present risks related to workforce strain, safety, and health inequalities.</a:t>
            </a:r>
          </a:p>
          <a:p>
            <a:pPr marL="0" indent="0">
              <a:buNone/>
            </a:pPr>
            <a:r>
              <a:rPr lang="en-GB" sz="1800">
                <a:solidFill>
                  <a:schemeClr val="tx2"/>
                </a:solidFill>
              </a:rPr>
              <a:t>Evidence from NHS England (2020), NIHR (2021), and Murphy et al. (2021) demonstrates that success depends on structured implementation, governance, and training.</a:t>
            </a:r>
          </a:p>
          <a:p>
            <a:pPr marL="0" indent="0">
              <a:buNone/>
            </a:pPr>
            <a:r>
              <a:rPr lang="en-GB" sz="1800">
                <a:solidFill>
                  <a:schemeClr val="tx2"/>
                </a:solidFill>
              </a:rPr>
              <a:t>My overall judgement is that remote consultations should remain embedded within a hybrid model of care, supported by digital inclusion policies and workforce development.If implemented strategically, they have strong potential to contribute to sustainable, equitable, and person-centred healthcare delivery in the future.</a:t>
            </a:r>
          </a:p>
        </p:txBody>
      </p:sp>
    </p:spTree>
    <p:extLst>
      <p:ext uri="{BB962C8B-B14F-4D97-AF65-F5344CB8AC3E}">
        <p14:creationId xmlns:p14="http://schemas.microsoft.com/office/powerpoint/2010/main" val="196861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7761-93A2-262C-549A-638E89A76DCB}"/>
              </a:ext>
            </a:extLst>
          </p:cNvPr>
          <p:cNvSpPr>
            <a:spLocks noGrp="1"/>
          </p:cNvSpPr>
          <p:nvPr>
            <p:ph type="title"/>
          </p:nvPr>
        </p:nvSpPr>
        <p:spPr>
          <a:xfrm>
            <a:off x="457200" y="-269649"/>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BB07AE7A-7E8E-0E2A-B0CC-37D08B74C03F}"/>
              </a:ext>
            </a:extLst>
          </p:cNvPr>
          <p:cNvSpPr>
            <a:spLocks noGrp="1"/>
          </p:cNvSpPr>
          <p:nvPr>
            <p:ph idx="1"/>
          </p:nvPr>
        </p:nvSpPr>
        <p:spPr>
          <a:xfrm>
            <a:off x="239485" y="1055914"/>
            <a:ext cx="12126685" cy="5976257"/>
          </a:xfrm>
        </p:spPr>
        <p:txBody>
          <a:bodyPr>
            <a:normAutofit fontScale="47500" lnSpcReduction="20000"/>
          </a:bodyPr>
          <a:lstStyle/>
          <a:p>
            <a:r>
              <a:rPr lang="en-GB" dirty="0"/>
              <a:t>British Medical Association (2021) The impact of COVID-19 on general practice. London: BMA. Available at: </a:t>
            </a:r>
            <a:r>
              <a:rPr lang="en-GB" dirty="0">
                <a:hlinkClick r:id="rId2"/>
              </a:rPr>
              <a:t>https://www.bma.org.uk/advice-and-support</a:t>
            </a:r>
            <a:endParaRPr lang="en-GB" dirty="0"/>
          </a:p>
          <a:p>
            <a:pPr marL="0" indent="0">
              <a:buNone/>
            </a:pPr>
            <a:r>
              <a:rPr lang="en-GB" dirty="0"/>
              <a:t> (Accessed: 1 March 2026).</a:t>
            </a:r>
          </a:p>
          <a:p>
            <a:r>
              <a:rPr lang="en-GB" dirty="0"/>
              <a:t>Department of Health and Social Care (2022) A Plan for Digital Health and Social Care. Available at: </a:t>
            </a:r>
            <a:r>
              <a:rPr lang="en-GB" dirty="0">
                <a:hlinkClick r:id="rId3"/>
              </a:rPr>
              <a:t>https://www.gov.uk/government/publications/a-plan-for-digital-health-and-social-care</a:t>
            </a:r>
            <a:endParaRPr lang="en-GB" dirty="0"/>
          </a:p>
          <a:p>
            <a:pPr marL="0" indent="0">
              <a:buNone/>
            </a:pPr>
            <a:r>
              <a:rPr lang="en-GB" dirty="0"/>
              <a:t> (Accessed: 1 March 2026).</a:t>
            </a:r>
          </a:p>
          <a:p>
            <a:r>
              <a:rPr lang="en-GB" dirty="0"/>
              <a:t>Greenhalgh, T., </a:t>
            </a:r>
            <a:r>
              <a:rPr lang="en-GB" dirty="0" err="1"/>
              <a:t>Wherton</a:t>
            </a:r>
            <a:r>
              <a:rPr lang="en-GB" dirty="0"/>
              <a:t>, J., Shaw, S. and Morrison, C. (2020) ‘Video consultations for COVID-19’, BMJ, 368, m998. Available at: </a:t>
            </a:r>
            <a:r>
              <a:rPr lang="en-GB" dirty="0">
                <a:hlinkClick r:id="rId4"/>
              </a:rPr>
              <a:t>https://www.bmj.com/content/368/bmj.m998</a:t>
            </a:r>
            <a:endParaRPr lang="en-GB" dirty="0"/>
          </a:p>
          <a:p>
            <a:pPr marL="0" indent="0">
              <a:buNone/>
            </a:pPr>
            <a:r>
              <a:rPr lang="en-GB" dirty="0"/>
              <a:t> (Accessed: 1 March 2026).</a:t>
            </a:r>
          </a:p>
          <a:p>
            <a:r>
              <a:rPr lang="en-GB" dirty="0"/>
              <a:t>Health Education England (2021) Research to inform staff training for digital delivery in general practice. London: HEE. Available at: </a:t>
            </a:r>
            <a:r>
              <a:rPr lang="en-GB" dirty="0">
                <a:hlinkClick r:id="rId5"/>
              </a:rPr>
              <a:t>https://digital-transformation.hee.nhs.uk/publications</a:t>
            </a:r>
            <a:endParaRPr lang="en-GB" dirty="0"/>
          </a:p>
          <a:p>
            <a:pPr marL="0" indent="0">
              <a:buNone/>
            </a:pPr>
            <a:r>
              <a:rPr lang="en-GB" dirty="0"/>
              <a:t> (Accessed: 1 March 2026).</a:t>
            </a:r>
          </a:p>
          <a:p>
            <a:r>
              <a:rPr lang="en-GB" dirty="0"/>
              <a:t>Murphy, M. et al. (2021) ‘Implementation of remote consulting in UK primary care following the COVID-19 pandemic: a mixed-methods longitudinal study’, British Journal of General Practice, 71(704), e166–e177. Available at: </a:t>
            </a:r>
            <a:r>
              <a:rPr lang="en-GB" dirty="0">
                <a:hlinkClick r:id="rId6"/>
              </a:rPr>
              <a:t>https://bjgp.org/content/71/704/e166</a:t>
            </a:r>
            <a:endParaRPr lang="en-GB" dirty="0"/>
          </a:p>
          <a:p>
            <a:pPr marL="0" indent="0">
              <a:buNone/>
            </a:pPr>
            <a:r>
              <a:rPr lang="en-GB" dirty="0"/>
              <a:t> (Accessed: 1 March 2026).</a:t>
            </a:r>
          </a:p>
          <a:p>
            <a:r>
              <a:rPr lang="en-GB" dirty="0"/>
              <a:t>National Audit Office (2022) The rollout of the NHS digital transformation agenda. London: NAO. Available at: </a:t>
            </a:r>
            <a:r>
              <a:rPr lang="en-GB" dirty="0">
                <a:hlinkClick r:id="rId7"/>
              </a:rPr>
              <a:t>https://www.nao.org.uk/report/the-nhs-digital-transformation-agenda/</a:t>
            </a:r>
            <a:endParaRPr lang="en-GB" dirty="0"/>
          </a:p>
          <a:p>
            <a:pPr marL="0" indent="0">
              <a:buNone/>
            </a:pPr>
            <a:r>
              <a:rPr lang="en-GB" dirty="0"/>
              <a:t> (Accessed: 1 March 2026).</a:t>
            </a:r>
          </a:p>
          <a:p>
            <a:r>
              <a:rPr lang="en-GB" dirty="0"/>
              <a:t>NHS Digital (2023) General Practice data and digital technologies statistics. Available at: </a:t>
            </a:r>
            <a:r>
              <a:rPr lang="en-GB" dirty="0">
                <a:hlinkClick r:id="rId8"/>
              </a:rPr>
              <a:t>https://digital.nhs.uk/data-and-information/publications/statistical/general-practice-data-hub</a:t>
            </a:r>
            <a:endParaRPr lang="en-GB" dirty="0"/>
          </a:p>
          <a:p>
            <a:pPr marL="0" indent="0">
              <a:buNone/>
            </a:pPr>
            <a:r>
              <a:rPr lang="en-GB" dirty="0"/>
              <a:t> (Accessed: 1 March 2026).</a:t>
            </a:r>
          </a:p>
          <a:p>
            <a:r>
              <a:rPr lang="en-GB" dirty="0"/>
              <a:t>NHS England (2019) The NHS Long Term Plan. London: NHS England. Available at: </a:t>
            </a:r>
            <a:r>
              <a:rPr lang="en-GB" dirty="0">
                <a:hlinkClick r:id="rId9"/>
              </a:rPr>
              <a:t>https://www.england.nhs.uk/long-term-plan/</a:t>
            </a:r>
            <a:endParaRPr lang="en-GB" dirty="0"/>
          </a:p>
          <a:p>
            <a:pPr marL="0" indent="0">
              <a:buNone/>
            </a:pPr>
            <a:r>
              <a:rPr lang="en-GB" dirty="0"/>
              <a:t>(Accessed: 1 March 2026).</a:t>
            </a:r>
          </a:p>
          <a:p>
            <a:r>
              <a:rPr lang="en-GB" dirty="0"/>
              <a:t>NHS England (2020) Remote consultations: guidance for general practice. Available at: </a:t>
            </a:r>
            <a:r>
              <a:rPr lang="en-GB" dirty="0">
                <a:hlinkClick r:id="rId10"/>
              </a:rPr>
              <a:t>https://www.england.nhs.uk/long-read/</a:t>
            </a:r>
            <a:r>
              <a:rPr lang="en-GB">
                <a:hlinkClick r:id="rId10"/>
              </a:rPr>
              <a:t>remote-consulting/</a:t>
            </a:r>
            <a:endParaRPr lang="en-GB" dirty="0"/>
          </a:p>
          <a:p>
            <a:pPr marL="0" indent="0">
              <a:buNone/>
            </a:pPr>
            <a:r>
              <a:rPr lang="en-GB"/>
              <a:t> </a:t>
            </a:r>
            <a:r>
              <a:rPr lang="en-GB" dirty="0"/>
              <a:t>(Accessed: 1 March 2026).</a:t>
            </a:r>
          </a:p>
        </p:txBody>
      </p:sp>
    </p:spTree>
    <p:extLst>
      <p:ext uri="{BB962C8B-B14F-4D97-AF65-F5344CB8AC3E}">
        <p14:creationId xmlns:p14="http://schemas.microsoft.com/office/powerpoint/2010/main" val="1369465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TotalTime>
  <Words>1243</Words>
  <Application>Microsoft Office PowerPoint</Application>
  <PresentationFormat>Widescreen</PresentationFormat>
  <Paragraphs>119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Mariam Begum  2321253 Zakiyyah Ahmed BMHP6026 Component 2: Viva voce (ora; presentation)</vt:lpstr>
      <vt:lpstr>Introduction </vt:lpstr>
      <vt:lpstr>Overview of the Innovation</vt:lpstr>
      <vt:lpstr>How It Works and Policy Context</vt:lpstr>
      <vt:lpstr>Workforce Impact</vt:lpstr>
      <vt:lpstr>Service Delivery Impact</vt:lpstr>
      <vt:lpstr>Patient and Service User Impact</vt:lpstr>
      <vt:lpstr>Community and Equity</vt:lpstr>
      <vt:lpstr>Challenges and 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begum</dc:creator>
  <cp:lastModifiedBy>mariam begum</cp:lastModifiedBy>
  <cp:revision>1</cp:revision>
  <dcterms:created xsi:type="dcterms:W3CDTF">2026-03-03T09:58:27Z</dcterms:created>
  <dcterms:modified xsi:type="dcterms:W3CDTF">2026-03-03T10:51:06Z</dcterms:modified>
</cp:coreProperties>
</file>