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91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5"/>
  </p:normalViewPr>
  <p:slideViewPr>
    <p:cSldViewPr>
      <p:cViewPr varScale="1">
        <p:scale>
          <a:sx n="107" d="100"/>
          <a:sy n="107" d="100"/>
        </p:scale>
        <p:origin x="56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8D5DE-2649-49ED-BF7E-A243A51B64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BD0D5-F94B-4BA8-9364-1C63150E24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ADD19-31F9-4F9F-A06D-10F90CE1DD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10513-49D9-42B8-B08C-F83A49EEFC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E2A359-6A4E-4408-A576-49CD87A907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3D70B-6727-4161-8100-688E2F4ACD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B066B3-0A89-4ACA-B127-6A09487A64C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A55897-A677-47B0-85D8-7EDFA59D9E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EBC4ED-AF92-4074-B888-CBFD8E6572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912BCD-49AD-4F9C-9BCD-4CE4D0D4F8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7B19EF-ED47-4275-98F8-EF58162517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0CC4517-7D0B-42A5-B4D5-EE71004151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30935" y="1655286"/>
            <a:ext cx="3456793" cy="2610042"/>
          </a:xfrm>
        </p:spPr>
        <p:txBody>
          <a:bodyPr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GB" sz="3300" b="1"/>
              <a:t>CORPORATE 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30935" y="4373385"/>
            <a:ext cx="3456793" cy="766040"/>
          </a:xfrm>
        </p:spPr>
        <p:txBody>
          <a:bodyPr>
            <a:normAutofit/>
          </a:bodyPr>
          <a:lstStyle/>
          <a:p>
            <a:pPr algn="l" eaLnBrk="1" hangingPunct="1"/>
            <a:endParaRPr lang="en-GB" sz="1700"/>
          </a:p>
          <a:p>
            <a:pPr algn="l" eaLnBrk="1" hangingPunct="1"/>
            <a:r>
              <a:rPr lang="en-GB" sz="1700"/>
              <a:t>The market for corporate control</a:t>
            </a:r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F6EF57EF-D042-41D3-83E8-41A1FE6C1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49657" cy="1290953"/>
          </a:xfrm>
          <a:custGeom>
            <a:avLst/>
            <a:gdLst>
              <a:gd name="connsiteX0" fmla="*/ 0 w 5532876"/>
              <a:gd name="connsiteY0" fmla="*/ 0 h 1290953"/>
              <a:gd name="connsiteX1" fmla="*/ 5532876 w 5532876"/>
              <a:gd name="connsiteY1" fmla="*/ 0 h 1290953"/>
              <a:gd name="connsiteX2" fmla="*/ 4936972 w 5532876"/>
              <a:gd name="connsiteY2" fmla="*/ 1290953 h 1290953"/>
              <a:gd name="connsiteX3" fmla="*/ 0 w 5532876"/>
              <a:gd name="connsiteY3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32876" h="1290953">
                <a:moveTo>
                  <a:pt x="0" y="0"/>
                </a:moveTo>
                <a:lnTo>
                  <a:pt x="5532876" y="0"/>
                </a:lnTo>
                <a:lnTo>
                  <a:pt x="4936972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D00A59BB-A268-4F3E-9D41-CA265AF1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3380" y="1"/>
            <a:ext cx="5320620" cy="1290953"/>
          </a:xfrm>
          <a:custGeom>
            <a:avLst/>
            <a:gdLst>
              <a:gd name="connsiteX0" fmla="*/ 595904 w 7094159"/>
              <a:gd name="connsiteY0" fmla="*/ 0 h 1290953"/>
              <a:gd name="connsiteX1" fmla="*/ 7094159 w 7094159"/>
              <a:gd name="connsiteY1" fmla="*/ 0 h 1290953"/>
              <a:gd name="connsiteX2" fmla="*/ 7094159 w 7094159"/>
              <a:gd name="connsiteY2" fmla="*/ 1290553 h 1290953"/>
              <a:gd name="connsiteX3" fmla="*/ 5920618 w 7094159"/>
              <a:gd name="connsiteY3" fmla="*/ 1290553 h 1290953"/>
              <a:gd name="connsiteX4" fmla="*/ 5920618 w 7094159"/>
              <a:gd name="connsiteY4" fmla="*/ 1290953 h 1290953"/>
              <a:gd name="connsiteX5" fmla="*/ 2729248 w 7094159"/>
              <a:gd name="connsiteY5" fmla="*/ 1290953 h 1290953"/>
              <a:gd name="connsiteX6" fmla="*/ 2574303 w 7094159"/>
              <a:gd name="connsiteY6" fmla="*/ 1290953 h 1290953"/>
              <a:gd name="connsiteX7" fmla="*/ 0 w 7094159"/>
              <a:gd name="connsiteY7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4159" h="1290953">
                <a:moveTo>
                  <a:pt x="595904" y="0"/>
                </a:moveTo>
                <a:lnTo>
                  <a:pt x="7094159" y="0"/>
                </a:lnTo>
                <a:lnTo>
                  <a:pt x="7094159" y="1290553"/>
                </a:lnTo>
                <a:lnTo>
                  <a:pt x="5920618" y="1290553"/>
                </a:lnTo>
                <a:lnTo>
                  <a:pt x="5920618" y="1290953"/>
                </a:lnTo>
                <a:lnTo>
                  <a:pt x="2729248" y="1290953"/>
                </a:lnTo>
                <a:lnTo>
                  <a:pt x="2574303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880684" y="2095744"/>
            <a:ext cx="3809528" cy="2603496"/>
          </a:xfrm>
          <a:prstGeom prst="rect">
            <a:avLst/>
          </a:prstGeom>
          <a:noFill/>
        </p:spPr>
      </p:pic>
      <p:sp>
        <p:nvSpPr>
          <p:cNvPr id="2061" name="Freeform: Shape 2060">
            <a:extLst>
              <a:ext uri="{FF2B5EF4-FFF2-40B4-BE49-F238E27FC236}">
                <a16:creationId xmlns:a16="http://schemas.microsoft.com/office/drawing/2014/main" id="{63794DCE-9D34-40DF-AB3F-06DA8ACCD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6587" y="5450103"/>
            <a:ext cx="4177413" cy="1407897"/>
          </a:xfrm>
          <a:custGeom>
            <a:avLst/>
            <a:gdLst>
              <a:gd name="connsiteX0" fmla="*/ 652041 w 5569884"/>
              <a:gd name="connsiteY0" fmla="*/ 0 h 1407897"/>
              <a:gd name="connsiteX1" fmla="*/ 5569884 w 5569884"/>
              <a:gd name="connsiteY1" fmla="*/ 0 h 1407897"/>
              <a:gd name="connsiteX2" fmla="*/ 5569884 w 5569884"/>
              <a:gd name="connsiteY2" fmla="*/ 1407897 h 1407897"/>
              <a:gd name="connsiteX3" fmla="*/ 0 w 5569884"/>
              <a:gd name="connsiteY3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9884" h="1407897">
                <a:moveTo>
                  <a:pt x="652041" y="0"/>
                </a:moveTo>
                <a:lnTo>
                  <a:pt x="5569884" y="0"/>
                </a:lnTo>
                <a:lnTo>
                  <a:pt x="5569884" y="1407897"/>
                </a:lnTo>
                <a:lnTo>
                  <a:pt x="0" y="140789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3" name="Freeform: Shape 2062">
            <a:extLst>
              <a:ext uri="{FF2B5EF4-FFF2-40B4-BE49-F238E27FC236}">
                <a16:creationId xmlns:a16="http://schemas.microsoft.com/office/drawing/2014/main" id="{45006452-918C-4282-A72C-C9692B669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50103"/>
            <a:ext cx="5335901" cy="1407897"/>
          </a:xfrm>
          <a:custGeom>
            <a:avLst/>
            <a:gdLst>
              <a:gd name="connsiteX0" fmla="*/ 0 w 7114535"/>
              <a:gd name="connsiteY0" fmla="*/ 0 h 1407897"/>
              <a:gd name="connsiteX1" fmla="*/ 1189345 w 7114535"/>
              <a:gd name="connsiteY1" fmla="*/ 0 h 1407897"/>
              <a:gd name="connsiteX2" fmla="*/ 7114535 w 7114535"/>
              <a:gd name="connsiteY2" fmla="*/ 0 h 1407897"/>
              <a:gd name="connsiteX3" fmla="*/ 6462495 w 7114535"/>
              <a:gd name="connsiteY3" fmla="*/ 1407897 h 1407897"/>
              <a:gd name="connsiteX4" fmla="*/ 0 w 7114535"/>
              <a:gd name="connsiteY4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4535" h="1407897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462495" y="1407897"/>
                </a:lnTo>
                <a:lnTo>
                  <a:pt x="0" y="1407897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/>
              <a:t>learning objectives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0022" y="2176272"/>
            <a:ext cx="7025403" cy="4041648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100" cap="all"/>
              <a:t>T</a:t>
            </a:r>
            <a:r>
              <a:rPr lang="en-GB" sz="2100"/>
              <a:t>o understand the possible responses to corporate underperformance</a:t>
            </a:r>
          </a:p>
          <a:p>
            <a:pPr>
              <a:defRPr/>
            </a:pPr>
            <a:r>
              <a:rPr lang="en-GB" sz="2100"/>
              <a:t>To understand the disciplinary effect of the threat of a hostile takeover or private equity acquisition  </a:t>
            </a:r>
          </a:p>
          <a:p>
            <a:pPr>
              <a:defRPr/>
            </a:pPr>
            <a:r>
              <a:rPr lang="en-GB" sz="2100"/>
              <a:t>To appreciate how defences against hostile bids affect shareholder rights</a:t>
            </a:r>
          </a:p>
          <a:p>
            <a:pPr>
              <a:defRPr/>
            </a:pPr>
            <a:r>
              <a:rPr lang="en-GB" sz="2100"/>
              <a:t>To understand the governance implications of private equity transactions</a:t>
            </a:r>
          </a:p>
          <a:p>
            <a:pPr>
              <a:defRPr/>
            </a:pPr>
            <a:r>
              <a:rPr lang="en-GB" sz="2100"/>
              <a:t>To appreciate the empirical evidence on the effects of takeovers and buyouts on corporate performance</a:t>
            </a:r>
          </a:p>
          <a:p>
            <a:pPr>
              <a:defRPr/>
            </a:pPr>
            <a:endParaRPr lang="en-GB" sz="21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000" cap="small">
                <a:solidFill>
                  <a:schemeClr val="bg1"/>
                </a:solidFill>
              </a:rPr>
              <a:t>the idea behind the market for corporate control</a:t>
            </a:r>
            <a:endParaRPr lang="en-GB" sz="4000" cap="small" dirty="0">
              <a:solidFill>
                <a:schemeClr val="bg1"/>
              </a:solidFill>
            </a:endParaRPr>
          </a:p>
        </p:txBody>
      </p:sp>
      <p:sp>
        <p:nvSpPr>
          <p:cNvPr id="4099" name="TextBox 5"/>
          <p:cNvSpPr txBox="1">
            <a:spLocks noChangeArrowheads="1"/>
          </p:cNvSpPr>
          <p:nvPr/>
        </p:nvSpPr>
        <p:spPr bwMode="auto">
          <a:xfrm>
            <a:off x="1071563" y="1571625"/>
            <a:ext cx="7510462" cy="4094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Companies underperform for many reasons, this approach</a:t>
            </a:r>
          </a:p>
          <a:p>
            <a:r>
              <a:rPr lang="en-GB" sz="2000">
                <a:solidFill>
                  <a:schemeClr val="bg1"/>
                </a:solidFill>
              </a:rPr>
              <a:t>focuses on </a:t>
            </a:r>
            <a:r>
              <a:rPr lang="en-GB" sz="2000" u="sng">
                <a:solidFill>
                  <a:schemeClr val="bg1"/>
                </a:solidFill>
              </a:rPr>
              <a:t>underperformance due to poor management</a:t>
            </a:r>
            <a:r>
              <a:rPr lang="en-GB" sz="2000">
                <a:solidFill>
                  <a:schemeClr val="bg1"/>
                </a:solidFill>
              </a:rPr>
              <a:t>.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Investors who hold shares in poor performers respond by  </a:t>
            </a:r>
          </a:p>
          <a:p>
            <a:r>
              <a:rPr lang="en-GB" sz="2000">
                <a:solidFill>
                  <a:schemeClr val="bg1"/>
                </a:solidFill>
              </a:rPr>
              <a:t>selling their equity. Managers of other companies observe </a:t>
            </a:r>
          </a:p>
          <a:p>
            <a:r>
              <a:rPr lang="en-GB" sz="2000">
                <a:solidFill>
                  <a:schemeClr val="bg1"/>
                </a:solidFill>
              </a:rPr>
              <a:t>the falling share price and recognise that they could use the </a:t>
            </a:r>
          </a:p>
          <a:p>
            <a:r>
              <a:rPr lang="en-GB" sz="2000">
                <a:solidFill>
                  <a:schemeClr val="bg1"/>
                </a:solidFill>
              </a:rPr>
              <a:t>company’s assets more efficiently. The poor performer becomes </a:t>
            </a:r>
          </a:p>
          <a:p>
            <a:r>
              <a:rPr lang="en-GB" sz="2000">
                <a:solidFill>
                  <a:schemeClr val="bg1"/>
                </a:solidFill>
              </a:rPr>
              <a:t>a takeover target.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All managers fear losing their jobs as a result of takeover so </a:t>
            </a:r>
          </a:p>
          <a:p>
            <a:r>
              <a:rPr lang="en-GB" sz="2000">
                <a:solidFill>
                  <a:schemeClr val="bg1"/>
                </a:solidFill>
              </a:rPr>
              <a:t>they work hard to avoid this. The stock market is a place where </a:t>
            </a:r>
          </a:p>
          <a:p>
            <a:r>
              <a:rPr lang="en-GB" sz="2000">
                <a:solidFill>
                  <a:schemeClr val="bg1"/>
                </a:solidFill>
              </a:rPr>
              <a:t>managers compete to control corporate assets and the type I </a:t>
            </a:r>
          </a:p>
          <a:p>
            <a:r>
              <a:rPr lang="en-GB" sz="2000">
                <a:solidFill>
                  <a:schemeClr val="bg1"/>
                </a:solidFill>
              </a:rPr>
              <a:t>agency problem is solved. 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8" name="Rectangle 5127">
            <a:extLst>
              <a:ext uri="{FF2B5EF4-FFF2-40B4-BE49-F238E27FC236}">
                <a16:creationId xmlns:a16="http://schemas.microsoft.com/office/drawing/2014/main" id="{BE95D989-81FA-4BAD-9AD5-E46CEDA91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19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30" name="Rectangle 5129">
            <a:extLst>
              <a:ext uri="{FF2B5EF4-FFF2-40B4-BE49-F238E27FC236}">
                <a16:creationId xmlns:a16="http://schemas.microsoft.com/office/drawing/2014/main" id="{156189E5-8A3E-4CFD-B71B-CCD0F8495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19" y="0"/>
            <a:ext cx="106556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3" name="TextBox 2"/>
          <p:cNvSpPr txBox="1">
            <a:spLocks noChangeArrowheads="1"/>
          </p:cNvSpPr>
          <p:nvPr/>
        </p:nvSpPr>
        <p:spPr bwMode="auto">
          <a:xfrm>
            <a:off x="4094163" y="642938"/>
            <a:ext cx="4567238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solidFill>
                  <a:schemeClr val="bg1"/>
                </a:solidFill>
              </a:rPr>
              <a:t>The ‘sell’ response to underperformance is not automatic. </a:t>
            </a: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solidFill>
                  <a:schemeClr val="bg1"/>
                </a:solidFill>
              </a:rPr>
              <a:t>It can be analysed using the exit vs. voice framework associated with </a:t>
            </a: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solidFill>
                  <a:schemeClr val="bg1"/>
                </a:solidFill>
              </a:rPr>
              <a:t>Hirschman (1970).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094163" y="2536825"/>
            <a:ext cx="1976438" cy="3679825"/>
          </a:xfrm>
          <a:prstGeom prst="rect">
            <a:avLst/>
          </a:prstGeom>
          <a:solidFill>
            <a:srgbClr val="F7910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  <a:defRPr/>
            </a:pPr>
            <a:r>
              <a:rPr lang="en-GB" b="1" dirty="0">
                <a:solidFill>
                  <a:schemeClr val="tx1"/>
                </a:solidFill>
              </a:rPr>
              <a:t>Exit</a:t>
            </a:r>
            <a:endParaRPr lang="en-GB" b="1">
              <a:solidFill>
                <a:schemeClr val="tx1"/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  <a:defRPr/>
            </a:pPr>
            <a:endParaRPr lang="en-GB" b="1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</a:rPr>
              <a:t> Sell shares in the poor performer and buy equity in a better company.</a:t>
            </a:r>
            <a:endParaRPr lang="en-GB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chemeClr val="tx1"/>
                </a:solidFill>
              </a:rPr>
              <a:t> The market for corporate control operates smoothly.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113463" y="2536825"/>
            <a:ext cx="2547938" cy="3679825"/>
          </a:xfrm>
          <a:prstGeom prst="rect">
            <a:avLst/>
          </a:prstGeom>
          <a:solidFill>
            <a:srgbClr val="F7910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2000" b="1" dirty="0">
                <a:solidFill>
                  <a:schemeClr val="tx1"/>
                </a:solidFill>
              </a:rPr>
              <a:t>Voice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GB" sz="2000" dirty="0">
                <a:solidFill>
                  <a:schemeClr val="tx1"/>
                </a:solidFill>
              </a:rPr>
              <a:t> Continue to hold equity in the poor performer.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GB" sz="2000" dirty="0">
                <a:solidFill>
                  <a:schemeClr val="tx1"/>
                </a:solidFill>
              </a:rPr>
              <a:t> Influence the current management team to change policy and improve performance.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en-GB" sz="2000" dirty="0">
                <a:solidFill>
                  <a:schemeClr val="tx1"/>
                </a:solidFill>
              </a:rPr>
              <a:t> Mergers are not disciplinary.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11161"/>
            <a:ext cx="2501695" cy="54033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2800" kern="1200" cap="small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responses to poor corporate performance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3700" cap="small"/>
              <a:t>factors affecting the choice of exit or voice</a:t>
            </a:r>
          </a:p>
        </p:txBody>
      </p:sp>
      <p:sp>
        <p:nvSpPr>
          <p:cNvPr id="6152" name="Freeform: Shape 6151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54" name="Freeform: Shape 6153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56" name="Freeform: Shape 6155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1240022" y="2176272"/>
            <a:ext cx="7025403" cy="40416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b="1" dirty="0"/>
              <a:t>Concentration of share ownership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1900" dirty="0"/>
              <a:t>	When ownership is dispersed individuals do not have an incentive to intervene because the action  is costly and has the characteristics of a public good. Block holders can reap the benefits of intervention.</a:t>
            </a:r>
          </a:p>
          <a:p>
            <a:pPr>
              <a:lnSpc>
                <a:spcPct val="90000"/>
              </a:lnSpc>
            </a:pPr>
            <a:r>
              <a:rPr lang="en-GB" sz="1900" b="1" dirty="0"/>
              <a:t>Type  of shareholder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1900" dirty="0"/>
              <a:t>	When this company is part of a diversified portfolio it is more cost effective to sell. This applies to many financial institutions, exceptions include pension funds with an interventionist strategy and some hedge funds.</a:t>
            </a:r>
          </a:p>
          <a:p>
            <a:pPr>
              <a:lnSpc>
                <a:spcPct val="90000"/>
              </a:lnSpc>
            </a:pPr>
            <a:r>
              <a:rPr lang="en-GB" sz="1900" b="1" dirty="0"/>
              <a:t>Regulation </a:t>
            </a:r>
          </a:p>
          <a:p>
            <a:pPr marL="357188" indent="0">
              <a:lnSpc>
                <a:spcPct val="90000"/>
              </a:lnSpc>
              <a:buNone/>
            </a:pPr>
            <a:r>
              <a:rPr lang="en-GB" sz="1900" dirty="0"/>
              <a:t>May encourage active ownership, e.g. in the UK the Stewardship Code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>
                <a:solidFill>
                  <a:schemeClr val="bg1"/>
                </a:solidFill>
              </a:rPr>
              <a:t>are mergers disciplinary?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7171" name="TextBox 2"/>
          <p:cNvSpPr txBox="1">
            <a:spLocks noChangeArrowheads="1"/>
          </p:cNvSpPr>
          <p:nvPr/>
        </p:nvSpPr>
        <p:spPr bwMode="auto">
          <a:xfrm>
            <a:off x="428625" y="1714500"/>
            <a:ext cx="84740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Mergers tend to happen in waves. Each wave has different 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Characteristics based on the type of deals completed.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Mergers may be:</a:t>
            </a: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Horizontal: motivated by savings due to economies of scale</a:t>
            </a: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Vertical: motivated by a reduction in transactions costs</a:t>
            </a:r>
          </a:p>
          <a:p>
            <a:pPr>
              <a:buFont typeface="Arial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 Conglomerate: motivated by managerial objectives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Only some of these deals are prompted by a falling share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price and the prospect of buying assets at a bargain price.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Many commentators believe that only hostile deals have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this characteristic.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700" kern="1200" cap="sm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characteristics of hostile deals</a:t>
            </a:r>
          </a:p>
        </p:txBody>
      </p:sp>
      <p:sp>
        <p:nvSpPr>
          <p:cNvPr id="8201" name="Freeform: Shape 8200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203" name="Freeform: Shape 8202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205" name="Freeform: Shape 8204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95" name="TextBox 2"/>
          <p:cNvSpPr txBox="1">
            <a:spLocks noChangeArrowheads="1"/>
          </p:cNvSpPr>
          <p:nvPr/>
        </p:nvSpPr>
        <p:spPr bwMode="auto">
          <a:xfrm>
            <a:off x="1240022" y="2176272"/>
            <a:ext cx="7025403" cy="40416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 </a:t>
            </a:r>
            <a:r>
              <a:rPr lang="en-US" sz="2100" b="1" dirty="0">
                <a:latin typeface="+mn-lt"/>
              </a:rPr>
              <a:t>The approach</a:t>
            </a:r>
            <a:r>
              <a:rPr lang="en-US" sz="2100" dirty="0">
                <a:latin typeface="+mn-lt"/>
              </a:rPr>
              <a:t>: the acquiring board makes the offer </a:t>
            </a:r>
          </a:p>
          <a:p>
            <a:pPr marL="42863">
              <a:lnSpc>
                <a:spcPct val="90000"/>
              </a:lnSpc>
              <a:spcAft>
                <a:spcPts val="600"/>
              </a:spcAft>
            </a:pPr>
            <a:r>
              <a:rPr lang="en-US" sz="2100" dirty="0">
                <a:latin typeface="+mn-lt"/>
              </a:rPr>
              <a:t>directly to the shareholders (instead of the board)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 dirty="0">
                <a:latin typeface="+mn-lt"/>
              </a:rPr>
              <a:t>The effect on the target management</a:t>
            </a:r>
            <a:r>
              <a:rPr lang="en-US" sz="2100" dirty="0">
                <a:latin typeface="+mn-lt"/>
              </a:rPr>
              <a:t>: they will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 dirty="0">
                <a:latin typeface="+mn-lt"/>
              </a:rPr>
              <a:t>lose their jobs</a:t>
            </a:r>
          </a:p>
        </p:txBody>
      </p:sp>
      <p:sp>
        <p:nvSpPr>
          <p:cNvPr id="8196" name="TextBox 3"/>
          <p:cNvSpPr txBox="1">
            <a:spLocks noChangeArrowheads="1"/>
          </p:cNvSpPr>
          <p:nvPr/>
        </p:nvSpPr>
        <p:spPr bwMode="auto">
          <a:xfrm>
            <a:off x="571500" y="4572000"/>
            <a:ext cx="8460971" cy="153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Some takeovers start as friendly deals then become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hostile when the target board does not agree terms.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e.g. the Kraft acquisition of Cadbury.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700" kern="1200" cap="sm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defences against hostile bids</a:t>
            </a:r>
          </a:p>
        </p:txBody>
      </p:sp>
      <p:sp>
        <p:nvSpPr>
          <p:cNvPr id="9224" name="Freeform: Shape 9223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226" name="Freeform: Shape 9225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228" name="Freeform: Shape 9227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219" name="TextBox 2"/>
          <p:cNvSpPr txBox="1">
            <a:spLocks noChangeArrowheads="1"/>
          </p:cNvSpPr>
          <p:nvPr/>
        </p:nvSpPr>
        <p:spPr bwMode="auto">
          <a:xfrm>
            <a:off x="1240022" y="2176272"/>
            <a:ext cx="7025403" cy="40416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If companies can defend against hostile bids the market for corporate control will not function. Companies around the world can defend using: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</a:rPr>
              <a:t> </a:t>
            </a:r>
            <a:r>
              <a:rPr lang="en-US" sz="1600" b="1" dirty="0">
                <a:latin typeface="+mn-lt"/>
              </a:rPr>
              <a:t>Publicity</a:t>
            </a:r>
            <a:r>
              <a:rPr lang="en-US" sz="1600" dirty="0">
                <a:latin typeface="+mn-lt"/>
              </a:rPr>
              <a:t>: write to shareholders/use corporate website to explain their policies and defend their track record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</a:rPr>
              <a:t> </a:t>
            </a:r>
            <a:r>
              <a:rPr lang="en-US" sz="1600" b="1" dirty="0">
                <a:latin typeface="+mn-lt"/>
              </a:rPr>
              <a:t>Strategies to improve value</a:t>
            </a:r>
            <a:r>
              <a:rPr lang="en-US" sz="1600" dirty="0">
                <a:latin typeface="+mn-lt"/>
              </a:rPr>
              <a:t>: sell underperforming assets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American companies can use: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+mn-lt"/>
              </a:rPr>
              <a:t>Poison pills</a:t>
            </a:r>
            <a:r>
              <a:rPr lang="en-US" sz="1600" dirty="0">
                <a:latin typeface="+mn-lt"/>
              </a:rPr>
              <a:t>: a plan giving new rights to shareholders in the event of a hostile bid. Often existing shareholders (but not the bidder) can buy new shares at a discount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</a:rPr>
              <a:t> </a:t>
            </a:r>
            <a:r>
              <a:rPr lang="en-US" sz="1600" b="1" dirty="0">
                <a:latin typeface="+mn-lt"/>
              </a:rPr>
              <a:t>Greenmail</a:t>
            </a:r>
            <a:r>
              <a:rPr lang="en-US" sz="1600" dirty="0">
                <a:latin typeface="+mn-lt"/>
              </a:rPr>
              <a:t>: repurchase shares from bidder at a premium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+mn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+mn-lt"/>
              </a:rPr>
              <a:t>Both poison pills and greenmail affect shareholders’ rights and so have implications for governance.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700" kern="1200" cap="sm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 on hostile takeovers</a:t>
            </a:r>
          </a:p>
        </p:txBody>
      </p:sp>
      <p:sp>
        <p:nvSpPr>
          <p:cNvPr id="10248" name="Freeform: Shape 1024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50" name="Freeform: Shape 1024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52" name="Freeform: Shape 1025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43" name="TextBox 3"/>
          <p:cNvSpPr txBox="1">
            <a:spLocks noChangeArrowheads="1"/>
          </p:cNvSpPr>
          <p:nvPr/>
        </p:nvSpPr>
        <p:spPr bwMode="auto">
          <a:xfrm>
            <a:off x="1240022" y="2176272"/>
            <a:ext cx="7025403" cy="40416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If hostile bids are part of the market for corporate control, the target companies should be poor performers. This is not the case in the UK (Franks and Mayer, 1996; Sinha, 2004).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100" dirty="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Martin and McConnell (1991) and Denis and Kruse (2000) conclude that American hostile bids are disciplinary while Agrawal and Jaffe (2003) disagree.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3" name="Rectangle 11272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162" y="1076324"/>
            <a:ext cx="4704588" cy="15350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4500" kern="1200" cap="small">
                <a:solidFill>
                  <a:schemeClr val="tx1"/>
                </a:solidFill>
              </a:rPr>
              <a:t>private equity deals</a:t>
            </a:r>
          </a:p>
        </p:txBody>
      </p:sp>
      <p:pic>
        <p:nvPicPr>
          <p:cNvPr id="11269" name="Picture 11268" descr="Calculator, pen, compass, money and a paper with graphs printed on it">
            <a:extLst>
              <a:ext uri="{FF2B5EF4-FFF2-40B4-BE49-F238E27FC236}">
                <a16:creationId xmlns:a16="http://schemas.microsoft.com/office/drawing/2014/main" id="{CE57E9E2-7519-9100-D6D1-6CED2D53E8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69" r="33045" b="-1"/>
          <a:stretch/>
        </p:blipFill>
        <p:spPr>
          <a:xfrm>
            <a:off x="20" y="10"/>
            <a:ext cx="3378973" cy="6857990"/>
          </a:xfrm>
          <a:prstGeom prst="rect">
            <a:avLst/>
          </a:prstGeom>
        </p:spPr>
      </p:pic>
      <p:sp>
        <p:nvSpPr>
          <p:cNvPr id="11275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79326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277" name="Rectangle 11276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444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267" name="TextBox 2"/>
          <p:cNvSpPr txBox="1">
            <a:spLocks noChangeArrowheads="1"/>
          </p:cNvSpPr>
          <p:nvPr/>
        </p:nvSpPr>
        <p:spPr bwMode="auto">
          <a:xfrm>
            <a:off x="3810162" y="3351276"/>
            <a:ext cx="4704588" cy="2825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+mn-lt"/>
              </a:rPr>
              <a:t>A private equity firm raises money from pension funds and other investors and uses it, along with large amounts of debt to buy companies/divisions of companies.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n-lt"/>
              </a:rPr>
              <a:t>The </a:t>
            </a:r>
            <a:r>
              <a:rPr lang="en-US" dirty="0">
                <a:latin typeface="+mn-lt"/>
              </a:rPr>
              <a:t>bought-out company leaves the stock market and is owned by a holding company that receives its dividends and uses them to pay the interest on loans</a:t>
            </a:r>
            <a:r>
              <a:rPr lang="en-US">
                <a:latin typeface="+mn-lt"/>
              </a:rPr>
              <a:t>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+mn-lt"/>
              </a:rPr>
              <a:t>The </a:t>
            </a:r>
            <a:r>
              <a:rPr lang="en-US" dirty="0">
                <a:latin typeface="+mn-lt"/>
              </a:rPr>
              <a:t>pressure to generate cash to service the debt should lead to greater efficiency</a:t>
            </a:r>
            <a:r>
              <a:rPr lang="en-US" sz="1300" dirty="0">
                <a:latin typeface="+mn-lt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700" kern="1200" cap="sm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governance in bought-out companies</a:t>
            </a:r>
          </a:p>
        </p:txBody>
      </p:sp>
      <p:sp>
        <p:nvSpPr>
          <p:cNvPr id="12296" name="Freeform: Shape 12295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298" name="Freeform: Shape 12297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300" name="Freeform: Shape 12299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291" name="TextBox 2"/>
          <p:cNvSpPr txBox="1">
            <a:spLocks noChangeArrowheads="1"/>
          </p:cNvSpPr>
          <p:nvPr/>
        </p:nvSpPr>
        <p:spPr bwMode="auto">
          <a:xfrm>
            <a:off x="1240022" y="2176272"/>
            <a:ext cx="7025403" cy="40416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</a:rPr>
              <a:t>Private companies are not subject to corporate governance regulation so they can choose their own board structures.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</a:rPr>
              <a:t>They tend to  have boards that are smaller and have fewer independent members that do listed companies.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</a:rPr>
              <a:t>The private equity company supplies board members with relevant expertise. This should reduce the type I agency problem.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025402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US" sz="3700" kern="1200" cap="sm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performance in bought-out companies</a:t>
            </a:r>
          </a:p>
        </p:txBody>
      </p:sp>
      <p:sp>
        <p:nvSpPr>
          <p:cNvPr id="13320" name="Freeform: Shape 13319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322" name="Freeform: Shape 13321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324" name="Freeform: Shape 13323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315" name="TextBox 2"/>
          <p:cNvSpPr txBox="1">
            <a:spLocks noChangeArrowheads="1"/>
          </p:cNvSpPr>
          <p:nvPr/>
        </p:nvSpPr>
        <p:spPr bwMode="auto">
          <a:xfrm>
            <a:off x="1240022" y="2176272"/>
            <a:ext cx="7025403" cy="40416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 Shareholders get positive abnormal returns at the  time of the buyout (Lehn and Poulson,1989)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 The bought-out company improves operating performance (Kaplan, 1989a, for the US; Harris </a:t>
            </a:r>
            <a:r>
              <a:rPr lang="en-US" sz="2100" i="1" dirty="0">
                <a:latin typeface="+mn-lt"/>
              </a:rPr>
              <a:t>et al.</a:t>
            </a:r>
            <a:r>
              <a:rPr lang="en-US" sz="2100" dirty="0">
                <a:latin typeface="+mn-lt"/>
              </a:rPr>
              <a:t>, 2005, for the UK; </a:t>
            </a:r>
            <a:r>
              <a:rPr lang="en-US" sz="2100" dirty="0" err="1">
                <a:latin typeface="+mn-lt"/>
              </a:rPr>
              <a:t>Boucly</a:t>
            </a:r>
            <a:r>
              <a:rPr lang="en-US" sz="2100" dirty="0">
                <a:latin typeface="+mn-lt"/>
              </a:rPr>
              <a:t> </a:t>
            </a:r>
            <a:r>
              <a:rPr lang="en-US" sz="2100" i="1" dirty="0">
                <a:latin typeface="+mn-lt"/>
              </a:rPr>
              <a:t>et al.</a:t>
            </a:r>
            <a:r>
              <a:rPr lang="en-US" sz="2100" dirty="0">
                <a:latin typeface="+mn-lt"/>
              </a:rPr>
              <a:t>, 2008, for France and </a:t>
            </a:r>
            <a:r>
              <a:rPr lang="en-US" sz="2100" dirty="0" err="1">
                <a:latin typeface="+mn-lt"/>
              </a:rPr>
              <a:t>Bergström</a:t>
            </a:r>
            <a:r>
              <a:rPr lang="en-US" sz="2100" dirty="0">
                <a:latin typeface="+mn-lt"/>
              </a:rPr>
              <a:t> </a:t>
            </a:r>
            <a:r>
              <a:rPr lang="en-US" sz="2100" i="1" dirty="0">
                <a:latin typeface="+mn-lt"/>
              </a:rPr>
              <a:t>et al.</a:t>
            </a:r>
            <a:r>
              <a:rPr lang="en-US" sz="2100" dirty="0">
                <a:latin typeface="+mn-lt"/>
              </a:rPr>
              <a:t>, 2007, for Sweden)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latin typeface="+mn-lt"/>
              </a:rPr>
              <a:t>Employees may lose out through slower wage rises (Amess and Wright, 2007 for the UK) and  lower growth in levels of employment (Kaplan, 1989b for the US)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BF0C67-DF85-430A-B677-74D959439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1BAC80-2398-422A-9AA2-2489F01EF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34A3EF12-7620-4D66-ACFC-B9F71BAD8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2300" y="0"/>
            <a:ext cx="7571700" cy="6858000"/>
          </a:xfrm>
          <a:custGeom>
            <a:avLst/>
            <a:gdLst>
              <a:gd name="connsiteX0" fmla="*/ 0 w 10095599"/>
              <a:gd name="connsiteY0" fmla="*/ 0 h 6858000"/>
              <a:gd name="connsiteX1" fmla="*/ 7448352 w 10095599"/>
              <a:gd name="connsiteY1" fmla="*/ 0 h 6858000"/>
              <a:gd name="connsiteX2" fmla="*/ 9446485 w 10095599"/>
              <a:gd name="connsiteY2" fmla="*/ 0 h 6858000"/>
              <a:gd name="connsiteX3" fmla="*/ 10095599 w 10095599"/>
              <a:gd name="connsiteY3" fmla="*/ 0 h 6858000"/>
              <a:gd name="connsiteX4" fmla="*/ 10095599 w 10095599"/>
              <a:gd name="connsiteY4" fmla="*/ 6858000 h 6858000"/>
              <a:gd name="connsiteX5" fmla="*/ 9446485 w 10095599"/>
              <a:gd name="connsiteY5" fmla="*/ 6858000 h 6858000"/>
              <a:gd name="connsiteX6" fmla="*/ 7448352 w 10095599"/>
              <a:gd name="connsiteY6" fmla="*/ 6858000 h 6858000"/>
              <a:gd name="connsiteX7" fmla="*/ 0 w 10095599"/>
              <a:gd name="connsiteY7" fmla="*/ 6858000 h 6858000"/>
              <a:gd name="connsiteX8" fmla="*/ 1587 w 10095599"/>
              <a:gd name="connsiteY8" fmla="*/ 6789738 h 6858000"/>
              <a:gd name="connsiteX9" fmla="*/ 9525 w 10095599"/>
              <a:gd name="connsiteY9" fmla="*/ 6729413 h 6858000"/>
              <a:gd name="connsiteX10" fmla="*/ 20637 w 10095599"/>
              <a:gd name="connsiteY10" fmla="*/ 6677025 h 6858000"/>
              <a:gd name="connsiteX11" fmla="*/ 34925 w 10095599"/>
              <a:gd name="connsiteY11" fmla="*/ 6630988 h 6858000"/>
              <a:gd name="connsiteX12" fmla="*/ 50800 w 10095599"/>
              <a:gd name="connsiteY12" fmla="*/ 6589713 h 6858000"/>
              <a:gd name="connsiteX13" fmla="*/ 69850 w 10095599"/>
              <a:gd name="connsiteY13" fmla="*/ 6553200 h 6858000"/>
              <a:gd name="connsiteX14" fmla="*/ 88900 w 10095599"/>
              <a:gd name="connsiteY14" fmla="*/ 6515100 h 6858000"/>
              <a:gd name="connsiteX15" fmla="*/ 107950 w 10095599"/>
              <a:gd name="connsiteY15" fmla="*/ 6477000 h 6858000"/>
              <a:gd name="connsiteX16" fmla="*/ 123825 w 10095599"/>
              <a:gd name="connsiteY16" fmla="*/ 6440488 h 6858000"/>
              <a:gd name="connsiteX17" fmla="*/ 139700 w 10095599"/>
              <a:gd name="connsiteY17" fmla="*/ 6399213 h 6858000"/>
              <a:gd name="connsiteX18" fmla="*/ 155575 w 10095599"/>
              <a:gd name="connsiteY18" fmla="*/ 6353175 h 6858000"/>
              <a:gd name="connsiteX19" fmla="*/ 166687 w 10095599"/>
              <a:gd name="connsiteY19" fmla="*/ 6300788 h 6858000"/>
              <a:gd name="connsiteX20" fmla="*/ 173037 w 10095599"/>
              <a:gd name="connsiteY20" fmla="*/ 6240463 h 6858000"/>
              <a:gd name="connsiteX21" fmla="*/ 176212 w 10095599"/>
              <a:gd name="connsiteY21" fmla="*/ 6172200 h 6858000"/>
              <a:gd name="connsiteX22" fmla="*/ 173037 w 10095599"/>
              <a:gd name="connsiteY22" fmla="*/ 6103938 h 6858000"/>
              <a:gd name="connsiteX23" fmla="*/ 166687 w 10095599"/>
              <a:gd name="connsiteY23" fmla="*/ 6043613 h 6858000"/>
              <a:gd name="connsiteX24" fmla="*/ 155575 w 10095599"/>
              <a:gd name="connsiteY24" fmla="*/ 5991225 h 6858000"/>
              <a:gd name="connsiteX25" fmla="*/ 139700 w 10095599"/>
              <a:gd name="connsiteY25" fmla="*/ 5945188 h 6858000"/>
              <a:gd name="connsiteX26" fmla="*/ 123825 w 10095599"/>
              <a:gd name="connsiteY26" fmla="*/ 5903913 h 6858000"/>
              <a:gd name="connsiteX27" fmla="*/ 107950 w 10095599"/>
              <a:gd name="connsiteY27" fmla="*/ 5867400 h 6858000"/>
              <a:gd name="connsiteX28" fmla="*/ 88900 w 10095599"/>
              <a:gd name="connsiteY28" fmla="*/ 5829300 h 6858000"/>
              <a:gd name="connsiteX29" fmla="*/ 69850 w 10095599"/>
              <a:gd name="connsiteY29" fmla="*/ 5791200 h 6858000"/>
              <a:gd name="connsiteX30" fmla="*/ 50800 w 10095599"/>
              <a:gd name="connsiteY30" fmla="*/ 5754688 h 6858000"/>
              <a:gd name="connsiteX31" fmla="*/ 34925 w 10095599"/>
              <a:gd name="connsiteY31" fmla="*/ 5713413 h 6858000"/>
              <a:gd name="connsiteX32" fmla="*/ 20637 w 10095599"/>
              <a:gd name="connsiteY32" fmla="*/ 5667375 h 6858000"/>
              <a:gd name="connsiteX33" fmla="*/ 9525 w 10095599"/>
              <a:gd name="connsiteY33" fmla="*/ 5614988 h 6858000"/>
              <a:gd name="connsiteX34" fmla="*/ 1587 w 10095599"/>
              <a:gd name="connsiteY34" fmla="*/ 5554663 h 6858000"/>
              <a:gd name="connsiteX35" fmla="*/ 0 w 10095599"/>
              <a:gd name="connsiteY35" fmla="*/ 5486400 h 6858000"/>
              <a:gd name="connsiteX36" fmla="*/ 1587 w 10095599"/>
              <a:gd name="connsiteY36" fmla="*/ 5418138 h 6858000"/>
              <a:gd name="connsiteX37" fmla="*/ 9525 w 10095599"/>
              <a:gd name="connsiteY37" fmla="*/ 5357813 h 6858000"/>
              <a:gd name="connsiteX38" fmla="*/ 20637 w 10095599"/>
              <a:gd name="connsiteY38" fmla="*/ 5305425 h 6858000"/>
              <a:gd name="connsiteX39" fmla="*/ 34925 w 10095599"/>
              <a:gd name="connsiteY39" fmla="*/ 5259388 h 6858000"/>
              <a:gd name="connsiteX40" fmla="*/ 50800 w 10095599"/>
              <a:gd name="connsiteY40" fmla="*/ 5218113 h 6858000"/>
              <a:gd name="connsiteX41" fmla="*/ 69850 w 10095599"/>
              <a:gd name="connsiteY41" fmla="*/ 5181600 h 6858000"/>
              <a:gd name="connsiteX42" fmla="*/ 88900 w 10095599"/>
              <a:gd name="connsiteY42" fmla="*/ 5143500 h 6858000"/>
              <a:gd name="connsiteX43" fmla="*/ 107950 w 10095599"/>
              <a:gd name="connsiteY43" fmla="*/ 5105400 h 6858000"/>
              <a:gd name="connsiteX44" fmla="*/ 123825 w 10095599"/>
              <a:gd name="connsiteY44" fmla="*/ 5068888 h 6858000"/>
              <a:gd name="connsiteX45" fmla="*/ 139700 w 10095599"/>
              <a:gd name="connsiteY45" fmla="*/ 5027613 h 6858000"/>
              <a:gd name="connsiteX46" fmla="*/ 155575 w 10095599"/>
              <a:gd name="connsiteY46" fmla="*/ 4981575 h 6858000"/>
              <a:gd name="connsiteX47" fmla="*/ 166687 w 10095599"/>
              <a:gd name="connsiteY47" fmla="*/ 4929188 h 6858000"/>
              <a:gd name="connsiteX48" fmla="*/ 173037 w 10095599"/>
              <a:gd name="connsiteY48" fmla="*/ 4868863 h 6858000"/>
              <a:gd name="connsiteX49" fmla="*/ 176212 w 10095599"/>
              <a:gd name="connsiteY49" fmla="*/ 4800600 h 6858000"/>
              <a:gd name="connsiteX50" fmla="*/ 173037 w 10095599"/>
              <a:gd name="connsiteY50" fmla="*/ 4732338 h 6858000"/>
              <a:gd name="connsiteX51" fmla="*/ 166687 w 10095599"/>
              <a:gd name="connsiteY51" fmla="*/ 4672013 h 6858000"/>
              <a:gd name="connsiteX52" fmla="*/ 155575 w 10095599"/>
              <a:gd name="connsiteY52" fmla="*/ 4619625 h 6858000"/>
              <a:gd name="connsiteX53" fmla="*/ 139700 w 10095599"/>
              <a:gd name="connsiteY53" fmla="*/ 4573588 h 6858000"/>
              <a:gd name="connsiteX54" fmla="*/ 123825 w 10095599"/>
              <a:gd name="connsiteY54" fmla="*/ 4532313 h 6858000"/>
              <a:gd name="connsiteX55" fmla="*/ 107950 w 10095599"/>
              <a:gd name="connsiteY55" fmla="*/ 4495800 h 6858000"/>
              <a:gd name="connsiteX56" fmla="*/ 69850 w 10095599"/>
              <a:gd name="connsiteY56" fmla="*/ 4419600 h 6858000"/>
              <a:gd name="connsiteX57" fmla="*/ 50800 w 10095599"/>
              <a:gd name="connsiteY57" fmla="*/ 4383088 h 6858000"/>
              <a:gd name="connsiteX58" fmla="*/ 34925 w 10095599"/>
              <a:gd name="connsiteY58" fmla="*/ 4341813 h 6858000"/>
              <a:gd name="connsiteX59" fmla="*/ 20637 w 10095599"/>
              <a:gd name="connsiteY59" fmla="*/ 4295775 h 6858000"/>
              <a:gd name="connsiteX60" fmla="*/ 9525 w 10095599"/>
              <a:gd name="connsiteY60" fmla="*/ 4243388 h 6858000"/>
              <a:gd name="connsiteX61" fmla="*/ 1587 w 10095599"/>
              <a:gd name="connsiteY61" fmla="*/ 4183063 h 6858000"/>
              <a:gd name="connsiteX62" fmla="*/ 0 w 10095599"/>
              <a:gd name="connsiteY62" fmla="*/ 4114800 h 6858000"/>
              <a:gd name="connsiteX63" fmla="*/ 1587 w 10095599"/>
              <a:gd name="connsiteY63" fmla="*/ 4046538 h 6858000"/>
              <a:gd name="connsiteX64" fmla="*/ 9525 w 10095599"/>
              <a:gd name="connsiteY64" fmla="*/ 3986213 h 6858000"/>
              <a:gd name="connsiteX65" fmla="*/ 20637 w 10095599"/>
              <a:gd name="connsiteY65" fmla="*/ 3933825 h 6858000"/>
              <a:gd name="connsiteX66" fmla="*/ 34925 w 10095599"/>
              <a:gd name="connsiteY66" fmla="*/ 3887788 h 6858000"/>
              <a:gd name="connsiteX67" fmla="*/ 50800 w 10095599"/>
              <a:gd name="connsiteY67" fmla="*/ 3846513 h 6858000"/>
              <a:gd name="connsiteX68" fmla="*/ 69850 w 10095599"/>
              <a:gd name="connsiteY68" fmla="*/ 3810000 h 6858000"/>
              <a:gd name="connsiteX69" fmla="*/ 88900 w 10095599"/>
              <a:gd name="connsiteY69" fmla="*/ 3771900 h 6858000"/>
              <a:gd name="connsiteX70" fmla="*/ 107950 w 10095599"/>
              <a:gd name="connsiteY70" fmla="*/ 3733800 h 6858000"/>
              <a:gd name="connsiteX71" fmla="*/ 123825 w 10095599"/>
              <a:gd name="connsiteY71" fmla="*/ 3697288 h 6858000"/>
              <a:gd name="connsiteX72" fmla="*/ 139700 w 10095599"/>
              <a:gd name="connsiteY72" fmla="*/ 3656013 h 6858000"/>
              <a:gd name="connsiteX73" fmla="*/ 155575 w 10095599"/>
              <a:gd name="connsiteY73" fmla="*/ 3609975 h 6858000"/>
              <a:gd name="connsiteX74" fmla="*/ 166687 w 10095599"/>
              <a:gd name="connsiteY74" fmla="*/ 3557588 h 6858000"/>
              <a:gd name="connsiteX75" fmla="*/ 173037 w 10095599"/>
              <a:gd name="connsiteY75" fmla="*/ 3497263 h 6858000"/>
              <a:gd name="connsiteX76" fmla="*/ 176212 w 10095599"/>
              <a:gd name="connsiteY76" fmla="*/ 3427413 h 6858000"/>
              <a:gd name="connsiteX77" fmla="*/ 173037 w 10095599"/>
              <a:gd name="connsiteY77" fmla="*/ 3360738 h 6858000"/>
              <a:gd name="connsiteX78" fmla="*/ 166687 w 10095599"/>
              <a:gd name="connsiteY78" fmla="*/ 3300413 h 6858000"/>
              <a:gd name="connsiteX79" fmla="*/ 155575 w 10095599"/>
              <a:gd name="connsiteY79" fmla="*/ 3248025 h 6858000"/>
              <a:gd name="connsiteX80" fmla="*/ 139700 w 10095599"/>
              <a:gd name="connsiteY80" fmla="*/ 3201988 h 6858000"/>
              <a:gd name="connsiteX81" fmla="*/ 123825 w 10095599"/>
              <a:gd name="connsiteY81" fmla="*/ 3160713 h 6858000"/>
              <a:gd name="connsiteX82" fmla="*/ 107950 w 10095599"/>
              <a:gd name="connsiteY82" fmla="*/ 3124200 h 6858000"/>
              <a:gd name="connsiteX83" fmla="*/ 88900 w 10095599"/>
              <a:gd name="connsiteY83" fmla="*/ 3086100 h 6858000"/>
              <a:gd name="connsiteX84" fmla="*/ 69850 w 10095599"/>
              <a:gd name="connsiteY84" fmla="*/ 3048000 h 6858000"/>
              <a:gd name="connsiteX85" fmla="*/ 50800 w 10095599"/>
              <a:gd name="connsiteY85" fmla="*/ 3011488 h 6858000"/>
              <a:gd name="connsiteX86" fmla="*/ 34925 w 10095599"/>
              <a:gd name="connsiteY86" fmla="*/ 2970213 h 6858000"/>
              <a:gd name="connsiteX87" fmla="*/ 20637 w 10095599"/>
              <a:gd name="connsiteY87" fmla="*/ 2924175 h 6858000"/>
              <a:gd name="connsiteX88" fmla="*/ 9525 w 10095599"/>
              <a:gd name="connsiteY88" fmla="*/ 2871788 h 6858000"/>
              <a:gd name="connsiteX89" fmla="*/ 1587 w 10095599"/>
              <a:gd name="connsiteY89" fmla="*/ 2811463 h 6858000"/>
              <a:gd name="connsiteX90" fmla="*/ 0 w 10095599"/>
              <a:gd name="connsiteY90" fmla="*/ 2743200 h 6858000"/>
              <a:gd name="connsiteX91" fmla="*/ 1587 w 10095599"/>
              <a:gd name="connsiteY91" fmla="*/ 2674938 h 6858000"/>
              <a:gd name="connsiteX92" fmla="*/ 9525 w 10095599"/>
              <a:gd name="connsiteY92" fmla="*/ 2614613 h 6858000"/>
              <a:gd name="connsiteX93" fmla="*/ 20637 w 10095599"/>
              <a:gd name="connsiteY93" fmla="*/ 2562225 h 6858000"/>
              <a:gd name="connsiteX94" fmla="*/ 34925 w 10095599"/>
              <a:gd name="connsiteY94" fmla="*/ 2516188 h 6858000"/>
              <a:gd name="connsiteX95" fmla="*/ 50800 w 10095599"/>
              <a:gd name="connsiteY95" fmla="*/ 2474913 h 6858000"/>
              <a:gd name="connsiteX96" fmla="*/ 69850 w 10095599"/>
              <a:gd name="connsiteY96" fmla="*/ 2438400 h 6858000"/>
              <a:gd name="connsiteX97" fmla="*/ 88900 w 10095599"/>
              <a:gd name="connsiteY97" fmla="*/ 2400300 h 6858000"/>
              <a:gd name="connsiteX98" fmla="*/ 107950 w 10095599"/>
              <a:gd name="connsiteY98" fmla="*/ 2362200 h 6858000"/>
              <a:gd name="connsiteX99" fmla="*/ 123825 w 10095599"/>
              <a:gd name="connsiteY99" fmla="*/ 2325688 h 6858000"/>
              <a:gd name="connsiteX100" fmla="*/ 139700 w 10095599"/>
              <a:gd name="connsiteY100" fmla="*/ 2284413 h 6858000"/>
              <a:gd name="connsiteX101" fmla="*/ 155575 w 10095599"/>
              <a:gd name="connsiteY101" fmla="*/ 2238375 h 6858000"/>
              <a:gd name="connsiteX102" fmla="*/ 166687 w 10095599"/>
              <a:gd name="connsiteY102" fmla="*/ 2185988 h 6858000"/>
              <a:gd name="connsiteX103" fmla="*/ 173037 w 10095599"/>
              <a:gd name="connsiteY103" fmla="*/ 2125663 h 6858000"/>
              <a:gd name="connsiteX104" fmla="*/ 176212 w 10095599"/>
              <a:gd name="connsiteY104" fmla="*/ 2057400 h 6858000"/>
              <a:gd name="connsiteX105" fmla="*/ 173037 w 10095599"/>
              <a:gd name="connsiteY105" fmla="*/ 1989138 h 6858000"/>
              <a:gd name="connsiteX106" fmla="*/ 166687 w 10095599"/>
              <a:gd name="connsiteY106" fmla="*/ 1928813 h 6858000"/>
              <a:gd name="connsiteX107" fmla="*/ 155575 w 10095599"/>
              <a:gd name="connsiteY107" fmla="*/ 1876425 h 6858000"/>
              <a:gd name="connsiteX108" fmla="*/ 139700 w 10095599"/>
              <a:gd name="connsiteY108" fmla="*/ 1830388 h 6858000"/>
              <a:gd name="connsiteX109" fmla="*/ 123825 w 10095599"/>
              <a:gd name="connsiteY109" fmla="*/ 1789113 h 6858000"/>
              <a:gd name="connsiteX110" fmla="*/ 107950 w 10095599"/>
              <a:gd name="connsiteY110" fmla="*/ 1752600 h 6858000"/>
              <a:gd name="connsiteX111" fmla="*/ 88900 w 10095599"/>
              <a:gd name="connsiteY111" fmla="*/ 1714500 h 6858000"/>
              <a:gd name="connsiteX112" fmla="*/ 69850 w 10095599"/>
              <a:gd name="connsiteY112" fmla="*/ 1676400 h 6858000"/>
              <a:gd name="connsiteX113" fmla="*/ 50800 w 10095599"/>
              <a:gd name="connsiteY113" fmla="*/ 1639888 h 6858000"/>
              <a:gd name="connsiteX114" fmla="*/ 34925 w 10095599"/>
              <a:gd name="connsiteY114" fmla="*/ 1598613 h 6858000"/>
              <a:gd name="connsiteX115" fmla="*/ 20637 w 10095599"/>
              <a:gd name="connsiteY115" fmla="*/ 1552575 h 6858000"/>
              <a:gd name="connsiteX116" fmla="*/ 9525 w 10095599"/>
              <a:gd name="connsiteY116" fmla="*/ 1500188 h 6858000"/>
              <a:gd name="connsiteX117" fmla="*/ 1587 w 10095599"/>
              <a:gd name="connsiteY117" fmla="*/ 1439863 h 6858000"/>
              <a:gd name="connsiteX118" fmla="*/ 0 w 10095599"/>
              <a:gd name="connsiteY118" fmla="*/ 1371600 h 6858000"/>
              <a:gd name="connsiteX119" fmla="*/ 1587 w 10095599"/>
              <a:gd name="connsiteY119" fmla="*/ 1303338 h 6858000"/>
              <a:gd name="connsiteX120" fmla="*/ 9525 w 10095599"/>
              <a:gd name="connsiteY120" fmla="*/ 1243013 h 6858000"/>
              <a:gd name="connsiteX121" fmla="*/ 20637 w 10095599"/>
              <a:gd name="connsiteY121" fmla="*/ 1190625 h 6858000"/>
              <a:gd name="connsiteX122" fmla="*/ 34925 w 10095599"/>
              <a:gd name="connsiteY122" fmla="*/ 1144588 h 6858000"/>
              <a:gd name="connsiteX123" fmla="*/ 50800 w 10095599"/>
              <a:gd name="connsiteY123" fmla="*/ 1103313 h 6858000"/>
              <a:gd name="connsiteX124" fmla="*/ 69850 w 10095599"/>
              <a:gd name="connsiteY124" fmla="*/ 1066800 h 6858000"/>
              <a:gd name="connsiteX125" fmla="*/ 88900 w 10095599"/>
              <a:gd name="connsiteY125" fmla="*/ 1028700 h 6858000"/>
              <a:gd name="connsiteX126" fmla="*/ 107950 w 10095599"/>
              <a:gd name="connsiteY126" fmla="*/ 990600 h 6858000"/>
              <a:gd name="connsiteX127" fmla="*/ 123825 w 10095599"/>
              <a:gd name="connsiteY127" fmla="*/ 954088 h 6858000"/>
              <a:gd name="connsiteX128" fmla="*/ 139700 w 10095599"/>
              <a:gd name="connsiteY128" fmla="*/ 912813 h 6858000"/>
              <a:gd name="connsiteX129" fmla="*/ 155575 w 10095599"/>
              <a:gd name="connsiteY129" fmla="*/ 866775 h 6858000"/>
              <a:gd name="connsiteX130" fmla="*/ 166687 w 10095599"/>
              <a:gd name="connsiteY130" fmla="*/ 814388 h 6858000"/>
              <a:gd name="connsiteX131" fmla="*/ 173037 w 10095599"/>
              <a:gd name="connsiteY131" fmla="*/ 754063 h 6858000"/>
              <a:gd name="connsiteX132" fmla="*/ 176212 w 10095599"/>
              <a:gd name="connsiteY132" fmla="*/ 685800 h 6858000"/>
              <a:gd name="connsiteX133" fmla="*/ 173037 w 10095599"/>
              <a:gd name="connsiteY133" fmla="*/ 617538 h 6858000"/>
              <a:gd name="connsiteX134" fmla="*/ 166687 w 10095599"/>
              <a:gd name="connsiteY134" fmla="*/ 557213 h 6858000"/>
              <a:gd name="connsiteX135" fmla="*/ 155575 w 10095599"/>
              <a:gd name="connsiteY135" fmla="*/ 504825 h 6858000"/>
              <a:gd name="connsiteX136" fmla="*/ 139700 w 10095599"/>
              <a:gd name="connsiteY136" fmla="*/ 458788 h 6858000"/>
              <a:gd name="connsiteX137" fmla="*/ 123825 w 10095599"/>
              <a:gd name="connsiteY137" fmla="*/ 417513 h 6858000"/>
              <a:gd name="connsiteX138" fmla="*/ 107950 w 10095599"/>
              <a:gd name="connsiteY138" fmla="*/ 381000 h 6858000"/>
              <a:gd name="connsiteX139" fmla="*/ 88900 w 10095599"/>
              <a:gd name="connsiteY139" fmla="*/ 342900 h 6858000"/>
              <a:gd name="connsiteX140" fmla="*/ 69850 w 10095599"/>
              <a:gd name="connsiteY140" fmla="*/ 304800 h 6858000"/>
              <a:gd name="connsiteX141" fmla="*/ 50800 w 10095599"/>
              <a:gd name="connsiteY141" fmla="*/ 268288 h 6858000"/>
              <a:gd name="connsiteX142" fmla="*/ 34925 w 10095599"/>
              <a:gd name="connsiteY142" fmla="*/ 227013 h 6858000"/>
              <a:gd name="connsiteX143" fmla="*/ 20637 w 10095599"/>
              <a:gd name="connsiteY143" fmla="*/ 180975 h 6858000"/>
              <a:gd name="connsiteX144" fmla="*/ 9525 w 10095599"/>
              <a:gd name="connsiteY144" fmla="*/ 128588 h 6858000"/>
              <a:gd name="connsiteX145" fmla="*/ 1587 w 10095599"/>
              <a:gd name="connsiteY145" fmla="*/ 6826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10095599" h="6858000">
                <a:moveTo>
                  <a:pt x="0" y="0"/>
                </a:moveTo>
                <a:lnTo>
                  <a:pt x="7448352" y="0"/>
                </a:lnTo>
                <a:lnTo>
                  <a:pt x="9446485" y="0"/>
                </a:lnTo>
                <a:lnTo>
                  <a:pt x="10095599" y="0"/>
                </a:lnTo>
                <a:lnTo>
                  <a:pt x="10095599" y="6858000"/>
                </a:lnTo>
                <a:lnTo>
                  <a:pt x="9446485" y="6858000"/>
                </a:lnTo>
                <a:lnTo>
                  <a:pt x="7448352" y="6858000"/>
                </a:lnTo>
                <a:lnTo>
                  <a:pt x="0" y="6858000"/>
                </a:lnTo>
                <a:lnTo>
                  <a:pt x="1587" y="6789738"/>
                </a:lnTo>
                <a:lnTo>
                  <a:pt x="9525" y="6729413"/>
                </a:lnTo>
                <a:lnTo>
                  <a:pt x="20637" y="6677025"/>
                </a:lnTo>
                <a:lnTo>
                  <a:pt x="34925" y="6630988"/>
                </a:lnTo>
                <a:lnTo>
                  <a:pt x="50800" y="6589713"/>
                </a:lnTo>
                <a:lnTo>
                  <a:pt x="69850" y="6553200"/>
                </a:lnTo>
                <a:lnTo>
                  <a:pt x="88900" y="6515100"/>
                </a:lnTo>
                <a:lnTo>
                  <a:pt x="107950" y="6477000"/>
                </a:lnTo>
                <a:lnTo>
                  <a:pt x="123825" y="6440488"/>
                </a:lnTo>
                <a:lnTo>
                  <a:pt x="139700" y="6399213"/>
                </a:lnTo>
                <a:lnTo>
                  <a:pt x="155575" y="6353175"/>
                </a:lnTo>
                <a:lnTo>
                  <a:pt x="166687" y="6300788"/>
                </a:lnTo>
                <a:lnTo>
                  <a:pt x="173037" y="6240463"/>
                </a:lnTo>
                <a:lnTo>
                  <a:pt x="176212" y="6172200"/>
                </a:lnTo>
                <a:lnTo>
                  <a:pt x="173037" y="6103938"/>
                </a:lnTo>
                <a:lnTo>
                  <a:pt x="166687" y="6043613"/>
                </a:lnTo>
                <a:lnTo>
                  <a:pt x="155575" y="5991225"/>
                </a:lnTo>
                <a:lnTo>
                  <a:pt x="139700" y="5945188"/>
                </a:lnTo>
                <a:lnTo>
                  <a:pt x="123825" y="5903913"/>
                </a:lnTo>
                <a:lnTo>
                  <a:pt x="107950" y="5867400"/>
                </a:lnTo>
                <a:lnTo>
                  <a:pt x="88900" y="5829300"/>
                </a:lnTo>
                <a:lnTo>
                  <a:pt x="69850" y="5791200"/>
                </a:lnTo>
                <a:lnTo>
                  <a:pt x="50800" y="5754688"/>
                </a:lnTo>
                <a:lnTo>
                  <a:pt x="34925" y="5713413"/>
                </a:lnTo>
                <a:lnTo>
                  <a:pt x="20637" y="5667375"/>
                </a:lnTo>
                <a:lnTo>
                  <a:pt x="9525" y="5614988"/>
                </a:lnTo>
                <a:lnTo>
                  <a:pt x="1587" y="5554663"/>
                </a:lnTo>
                <a:lnTo>
                  <a:pt x="0" y="5486400"/>
                </a:lnTo>
                <a:lnTo>
                  <a:pt x="1587" y="5418138"/>
                </a:lnTo>
                <a:lnTo>
                  <a:pt x="9525" y="5357813"/>
                </a:lnTo>
                <a:lnTo>
                  <a:pt x="20637" y="5305425"/>
                </a:lnTo>
                <a:lnTo>
                  <a:pt x="34925" y="5259388"/>
                </a:lnTo>
                <a:lnTo>
                  <a:pt x="50800" y="5218113"/>
                </a:lnTo>
                <a:lnTo>
                  <a:pt x="69850" y="5181600"/>
                </a:lnTo>
                <a:lnTo>
                  <a:pt x="88900" y="5143500"/>
                </a:lnTo>
                <a:lnTo>
                  <a:pt x="107950" y="5105400"/>
                </a:lnTo>
                <a:lnTo>
                  <a:pt x="123825" y="5068888"/>
                </a:lnTo>
                <a:lnTo>
                  <a:pt x="139700" y="5027613"/>
                </a:lnTo>
                <a:lnTo>
                  <a:pt x="155575" y="4981575"/>
                </a:lnTo>
                <a:lnTo>
                  <a:pt x="166687" y="4929188"/>
                </a:lnTo>
                <a:lnTo>
                  <a:pt x="173037" y="4868863"/>
                </a:lnTo>
                <a:lnTo>
                  <a:pt x="176212" y="4800600"/>
                </a:lnTo>
                <a:lnTo>
                  <a:pt x="173037" y="4732338"/>
                </a:lnTo>
                <a:lnTo>
                  <a:pt x="166687" y="4672013"/>
                </a:lnTo>
                <a:lnTo>
                  <a:pt x="155575" y="4619625"/>
                </a:lnTo>
                <a:lnTo>
                  <a:pt x="139700" y="4573588"/>
                </a:lnTo>
                <a:lnTo>
                  <a:pt x="123825" y="4532313"/>
                </a:lnTo>
                <a:lnTo>
                  <a:pt x="107950" y="4495800"/>
                </a:lnTo>
                <a:lnTo>
                  <a:pt x="69850" y="4419600"/>
                </a:lnTo>
                <a:lnTo>
                  <a:pt x="50800" y="4383088"/>
                </a:lnTo>
                <a:lnTo>
                  <a:pt x="34925" y="4341813"/>
                </a:lnTo>
                <a:lnTo>
                  <a:pt x="20637" y="4295775"/>
                </a:lnTo>
                <a:lnTo>
                  <a:pt x="9525" y="4243388"/>
                </a:lnTo>
                <a:lnTo>
                  <a:pt x="1587" y="4183063"/>
                </a:lnTo>
                <a:lnTo>
                  <a:pt x="0" y="4114800"/>
                </a:lnTo>
                <a:lnTo>
                  <a:pt x="1587" y="4046538"/>
                </a:lnTo>
                <a:lnTo>
                  <a:pt x="9525" y="3986213"/>
                </a:lnTo>
                <a:lnTo>
                  <a:pt x="20637" y="3933825"/>
                </a:lnTo>
                <a:lnTo>
                  <a:pt x="34925" y="3887788"/>
                </a:lnTo>
                <a:lnTo>
                  <a:pt x="50800" y="3846513"/>
                </a:lnTo>
                <a:lnTo>
                  <a:pt x="69850" y="3810000"/>
                </a:lnTo>
                <a:lnTo>
                  <a:pt x="88900" y="3771900"/>
                </a:lnTo>
                <a:lnTo>
                  <a:pt x="107950" y="3733800"/>
                </a:lnTo>
                <a:lnTo>
                  <a:pt x="123825" y="3697288"/>
                </a:lnTo>
                <a:lnTo>
                  <a:pt x="139700" y="3656013"/>
                </a:lnTo>
                <a:lnTo>
                  <a:pt x="155575" y="3609975"/>
                </a:lnTo>
                <a:lnTo>
                  <a:pt x="166687" y="3557588"/>
                </a:lnTo>
                <a:lnTo>
                  <a:pt x="173037" y="3497263"/>
                </a:lnTo>
                <a:lnTo>
                  <a:pt x="176212" y="3427413"/>
                </a:lnTo>
                <a:lnTo>
                  <a:pt x="173037" y="3360738"/>
                </a:lnTo>
                <a:lnTo>
                  <a:pt x="166687" y="3300413"/>
                </a:lnTo>
                <a:lnTo>
                  <a:pt x="155575" y="3248025"/>
                </a:lnTo>
                <a:lnTo>
                  <a:pt x="139700" y="3201988"/>
                </a:lnTo>
                <a:lnTo>
                  <a:pt x="123825" y="3160713"/>
                </a:lnTo>
                <a:lnTo>
                  <a:pt x="107950" y="3124200"/>
                </a:lnTo>
                <a:lnTo>
                  <a:pt x="88900" y="3086100"/>
                </a:lnTo>
                <a:lnTo>
                  <a:pt x="69850" y="3048000"/>
                </a:lnTo>
                <a:lnTo>
                  <a:pt x="50800" y="3011488"/>
                </a:lnTo>
                <a:lnTo>
                  <a:pt x="34925" y="2970213"/>
                </a:lnTo>
                <a:lnTo>
                  <a:pt x="20637" y="2924175"/>
                </a:lnTo>
                <a:lnTo>
                  <a:pt x="9525" y="2871788"/>
                </a:lnTo>
                <a:lnTo>
                  <a:pt x="1587" y="2811463"/>
                </a:lnTo>
                <a:lnTo>
                  <a:pt x="0" y="2743200"/>
                </a:lnTo>
                <a:lnTo>
                  <a:pt x="1587" y="2674938"/>
                </a:lnTo>
                <a:lnTo>
                  <a:pt x="9525" y="2614613"/>
                </a:lnTo>
                <a:lnTo>
                  <a:pt x="20637" y="2562225"/>
                </a:lnTo>
                <a:lnTo>
                  <a:pt x="34925" y="2516188"/>
                </a:lnTo>
                <a:lnTo>
                  <a:pt x="50800" y="2474913"/>
                </a:lnTo>
                <a:lnTo>
                  <a:pt x="69850" y="2438400"/>
                </a:lnTo>
                <a:lnTo>
                  <a:pt x="88900" y="2400300"/>
                </a:lnTo>
                <a:lnTo>
                  <a:pt x="107950" y="2362200"/>
                </a:lnTo>
                <a:lnTo>
                  <a:pt x="123825" y="2325688"/>
                </a:lnTo>
                <a:lnTo>
                  <a:pt x="139700" y="2284413"/>
                </a:lnTo>
                <a:lnTo>
                  <a:pt x="155575" y="2238375"/>
                </a:lnTo>
                <a:lnTo>
                  <a:pt x="166687" y="2185988"/>
                </a:lnTo>
                <a:lnTo>
                  <a:pt x="173037" y="2125663"/>
                </a:lnTo>
                <a:lnTo>
                  <a:pt x="176212" y="2057400"/>
                </a:lnTo>
                <a:lnTo>
                  <a:pt x="173037" y="1989138"/>
                </a:lnTo>
                <a:lnTo>
                  <a:pt x="166687" y="1928813"/>
                </a:lnTo>
                <a:lnTo>
                  <a:pt x="155575" y="1876425"/>
                </a:lnTo>
                <a:lnTo>
                  <a:pt x="139700" y="1830388"/>
                </a:lnTo>
                <a:lnTo>
                  <a:pt x="123825" y="1789113"/>
                </a:lnTo>
                <a:lnTo>
                  <a:pt x="107950" y="1752600"/>
                </a:lnTo>
                <a:lnTo>
                  <a:pt x="88900" y="1714500"/>
                </a:lnTo>
                <a:lnTo>
                  <a:pt x="69850" y="1676400"/>
                </a:lnTo>
                <a:lnTo>
                  <a:pt x="50800" y="1639888"/>
                </a:lnTo>
                <a:lnTo>
                  <a:pt x="34925" y="1598613"/>
                </a:lnTo>
                <a:lnTo>
                  <a:pt x="20637" y="1552575"/>
                </a:lnTo>
                <a:lnTo>
                  <a:pt x="9525" y="1500188"/>
                </a:lnTo>
                <a:lnTo>
                  <a:pt x="1587" y="1439863"/>
                </a:lnTo>
                <a:lnTo>
                  <a:pt x="0" y="1371600"/>
                </a:lnTo>
                <a:lnTo>
                  <a:pt x="1587" y="1303338"/>
                </a:lnTo>
                <a:lnTo>
                  <a:pt x="9525" y="1243013"/>
                </a:lnTo>
                <a:lnTo>
                  <a:pt x="20637" y="1190625"/>
                </a:lnTo>
                <a:lnTo>
                  <a:pt x="34925" y="1144588"/>
                </a:lnTo>
                <a:lnTo>
                  <a:pt x="50800" y="1103313"/>
                </a:lnTo>
                <a:lnTo>
                  <a:pt x="69850" y="1066800"/>
                </a:lnTo>
                <a:lnTo>
                  <a:pt x="88900" y="1028700"/>
                </a:lnTo>
                <a:lnTo>
                  <a:pt x="107950" y="990600"/>
                </a:lnTo>
                <a:lnTo>
                  <a:pt x="123825" y="954088"/>
                </a:lnTo>
                <a:lnTo>
                  <a:pt x="139700" y="912813"/>
                </a:lnTo>
                <a:lnTo>
                  <a:pt x="155575" y="866775"/>
                </a:lnTo>
                <a:lnTo>
                  <a:pt x="166687" y="814388"/>
                </a:lnTo>
                <a:lnTo>
                  <a:pt x="173037" y="754063"/>
                </a:lnTo>
                <a:lnTo>
                  <a:pt x="176212" y="685800"/>
                </a:lnTo>
                <a:lnTo>
                  <a:pt x="173037" y="617538"/>
                </a:lnTo>
                <a:lnTo>
                  <a:pt x="166687" y="557213"/>
                </a:lnTo>
                <a:lnTo>
                  <a:pt x="155575" y="504825"/>
                </a:lnTo>
                <a:lnTo>
                  <a:pt x="139700" y="458788"/>
                </a:lnTo>
                <a:lnTo>
                  <a:pt x="123825" y="417513"/>
                </a:lnTo>
                <a:lnTo>
                  <a:pt x="107950" y="381000"/>
                </a:lnTo>
                <a:lnTo>
                  <a:pt x="88900" y="342900"/>
                </a:lnTo>
                <a:lnTo>
                  <a:pt x="69850" y="304800"/>
                </a:lnTo>
                <a:lnTo>
                  <a:pt x="50800" y="268288"/>
                </a:lnTo>
                <a:lnTo>
                  <a:pt x="34925" y="227013"/>
                </a:lnTo>
                <a:lnTo>
                  <a:pt x="20637" y="180975"/>
                </a:lnTo>
                <a:lnTo>
                  <a:pt x="9525" y="128588"/>
                </a:lnTo>
                <a:lnTo>
                  <a:pt x="1587" y="6826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8221" y="662400"/>
            <a:ext cx="6474279" cy="1113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098221" y="2286000"/>
            <a:ext cx="6474279" cy="39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Hirschman, A.O., 1970.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Exit, voice, and loyalty: Responses to decline in firms, organizations, and states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 (Vol. 25). Harvard University Press.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Franks, J. and Mayer, C., 1996. Hostile takeovers and the correction of managerial failure.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Journal of Financial Economics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40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(1), pp.163-181.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Sinha, R., 2004. The role of hostile takeovers in corporate governance.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Applied Financial Economics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14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(18), pp.1291-1305.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Martin, K.J. and McConnell, J.J., 1991. Corporate performance, corporate takeovers, and management turnover.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The Journal of Finance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46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(2), pp.671-687.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411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BF0C67-DF85-430A-B677-74D959439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1BAC80-2398-422A-9AA2-2489F01EF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34A3EF12-7620-4D66-ACFC-B9F71BAD8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2300" y="0"/>
            <a:ext cx="7571700" cy="6858000"/>
          </a:xfrm>
          <a:custGeom>
            <a:avLst/>
            <a:gdLst>
              <a:gd name="connsiteX0" fmla="*/ 0 w 10095599"/>
              <a:gd name="connsiteY0" fmla="*/ 0 h 6858000"/>
              <a:gd name="connsiteX1" fmla="*/ 7448352 w 10095599"/>
              <a:gd name="connsiteY1" fmla="*/ 0 h 6858000"/>
              <a:gd name="connsiteX2" fmla="*/ 9446485 w 10095599"/>
              <a:gd name="connsiteY2" fmla="*/ 0 h 6858000"/>
              <a:gd name="connsiteX3" fmla="*/ 10095599 w 10095599"/>
              <a:gd name="connsiteY3" fmla="*/ 0 h 6858000"/>
              <a:gd name="connsiteX4" fmla="*/ 10095599 w 10095599"/>
              <a:gd name="connsiteY4" fmla="*/ 6858000 h 6858000"/>
              <a:gd name="connsiteX5" fmla="*/ 9446485 w 10095599"/>
              <a:gd name="connsiteY5" fmla="*/ 6858000 h 6858000"/>
              <a:gd name="connsiteX6" fmla="*/ 7448352 w 10095599"/>
              <a:gd name="connsiteY6" fmla="*/ 6858000 h 6858000"/>
              <a:gd name="connsiteX7" fmla="*/ 0 w 10095599"/>
              <a:gd name="connsiteY7" fmla="*/ 6858000 h 6858000"/>
              <a:gd name="connsiteX8" fmla="*/ 1587 w 10095599"/>
              <a:gd name="connsiteY8" fmla="*/ 6789738 h 6858000"/>
              <a:gd name="connsiteX9" fmla="*/ 9525 w 10095599"/>
              <a:gd name="connsiteY9" fmla="*/ 6729413 h 6858000"/>
              <a:gd name="connsiteX10" fmla="*/ 20637 w 10095599"/>
              <a:gd name="connsiteY10" fmla="*/ 6677025 h 6858000"/>
              <a:gd name="connsiteX11" fmla="*/ 34925 w 10095599"/>
              <a:gd name="connsiteY11" fmla="*/ 6630988 h 6858000"/>
              <a:gd name="connsiteX12" fmla="*/ 50800 w 10095599"/>
              <a:gd name="connsiteY12" fmla="*/ 6589713 h 6858000"/>
              <a:gd name="connsiteX13" fmla="*/ 69850 w 10095599"/>
              <a:gd name="connsiteY13" fmla="*/ 6553200 h 6858000"/>
              <a:gd name="connsiteX14" fmla="*/ 88900 w 10095599"/>
              <a:gd name="connsiteY14" fmla="*/ 6515100 h 6858000"/>
              <a:gd name="connsiteX15" fmla="*/ 107950 w 10095599"/>
              <a:gd name="connsiteY15" fmla="*/ 6477000 h 6858000"/>
              <a:gd name="connsiteX16" fmla="*/ 123825 w 10095599"/>
              <a:gd name="connsiteY16" fmla="*/ 6440488 h 6858000"/>
              <a:gd name="connsiteX17" fmla="*/ 139700 w 10095599"/>
              <a:gd name="connsiteY17" fmla="*/ 6399213 h 6858000"/>
              <a:gd name="connsiteX18" fmla="*/ 155575 w 10095599"/>
              <a:gd name="connsiteY18" fmla="*/ 6353175 h 6858000"/>
              <a:gd name="connsiteX19" fmla="*/ 166687 w 10095599"/>
              <a:gd name="connsiteY19" fmla="*/ 6300788 h 6858000"/>
              <a:gd name="connsiteX20" fmla="*/ 173037 w 10095599"/>
              <a:gd name="connsiteY20" fmla="*/ 6240463 h 6858000"/>
              <a:gd name="connsiteX21" fmla="*/ 176212 w 10095599"/>
              <a:gd name="connsiteY21" fmla="*/ 6172200 h 6858000"/>
              <a:gd name="connsiteX22" fmla="*/ 173037 w 10095599"/>
              <a:gd name="connsiteY22" fmla="*/ 6103938 h 6858000"/>
              <a:gd name="connsiteX23" fmla="*/ 166687 w 10095599"/>
              <a:gd name="connsiteY23" fmla="*/ 6043613 h 6858000"/>
              <a:gd name="connsiteX24" fmla="*/ 155575 w 10095599"/>
              <a:gd name="connsiteY24" fmla="*/ 5991225 h 6858000"/>
              <a:gd name="connsiteX25" fmla="*/ 139700 w 10095599"/>
              <a:gd name="connsiteY25" fmla="*/ 5945188 h 6858000"/>
              <a:gd name="connsiteX26" fmla="*/ 123825 w 10095599"/>
              <a:gd name="connsiteY26" fmla="*/ 5903913 h 6858000"/>
              <a:gd name="connsiteX27" fmla="*/ 107950 w 10095599"/>
              <a:gd name="connsiteY27" fmla="*/ 5867400 h 6858000"/>
              <a:gd name="connsiteX28" fmla="*/ 88900 w 10095599"/>
              <a:gd name="connsiteY28" fmla="*/ 5829300 h 6858000"/>
              <a:gd name="connsiteX29" fmla="*/ 69850 w 10095599"/>
              <a:gd name="connsiteY29" fmla="*/ 5791200 h 6858000"/>
              <a:gd name="connsiteX30" fmla="*/ 50800 w 10095599"/>
              <a:gd name="connsiteY30" fmla="*/ 5754688 h 6858000"/>
              <a:gd name="connsiteX31" fmla="*/ 34925 w 10095599"/>
              <a:gd name="connsiteY31" fmla="*/ 5713413 h 6858000"/>
              <a:gd name="connsiteX32" fmla="*/ 20637 w 10095599"/>
              <a:gd name="connsiteY32" fmla="*/ 5667375 h 6858000"/>
              <a:gd name="connsiteX33" fmla="*/ 9525 w 10095599"/>
              <a:gd name="connsiteY33" fmla="*/ 5614988 h 6858000"/>
              <a:gd name="connsiteX34" fmla="*/ 1587 w 10095599"/>
              <a:gd name="connsiteY34" fmla="*/ 5554663 h 6858000"/>
              <a:gd name="connsiteX35" fmla="*/ 0 w 10095599"/>
              <a:gd name="connsiteY35" fmla="*/ 5486400 h 6858000"/>
              <a:gd name="connsiteX36" fmla="*/ 1587 w 10095599"/>
              <a:gd name="connsiteY36" fmla="*/ 5418138 h 6858000"/>
              <a:gd name="connsiteX37" fmla="*/ 9525 w 10095599"/>
              <a:gd name="connsiteY37" fmla="*/ 5357813 h 6858000"/>
              <a:gd name="connsiteX38" fmla="*/ 20637 w 10095599"/>
              <a:gd name="connsiteY38" fmla="*/ 5305425 h 6858000"/>
              <a:gd name="connsiteX39" fmla="*/ 34925 w 10095599"/>
              <a:gd name="connsiteY39" fmla="*/ 5259388 h 6858000"/>
              <a:gd name="connsiteX40" fmla="*/ 50800 w 10095599"/>
              <a:gd name="connsiteY40" fmla="*/ 5218113 h 6858000"/>
              <a:gd name="connsiteX41" fmla="*/ 69850 w 10095599"/>
              <a:gd name="connsiteY41" fmla="*/ 5181600 h 6858000"/>
              <a:gd name="connsiteX42" fmla="*/ 88900 w 10095599"/>
              <a:gd name="connsiteY42" fmla="*/ 5143500 h 6858000"/>
              <a:gd name="connsiteX43" fmla="*/ 107950 w 10095599"/>
              <a:gd name="connsiteY43" fmla="*/ 5105400 h 6858000"/>
              <a:gd name="connsiteX44" fmla="*/ 123825 w 10095599"/>
              <a:gd name="connsiteY44" fmla="*/ 5068888 h 6858000"/>
              <a:gd name="connsiteX45" fmla="*/ 139700 w 10095599"/>
              <a:gd name="connsiteY45" fmla="*/ 5027613 h 6858000"/>
              <a:gd name="connsiteX46" fmla="*/ 155575 w 10095599"/>
              <a:gd name="connsiteY46" fmla="*/ 4981575 h 6858000"/>
              <a:gd name="connsiteX47" fmla="*/ 166687 w 10095599"/>
              <a:gd name="connsiteY47" fmla="*/ 4929188 h 6858000"/>
              <a:gd name="connsiteX48" fmla="*/ 173037 w 10095599"/>
              <a:gd name="connsiteY48" fmla="*/ 4868863 h 6858000"/>
              <a:gd name="connsiteX49" fmla="*/ 176212 w 10095599"/>
              <a:gd name="connsiteY49" fmla="*/ 4800600 h 6858000"/>
              <a:gd name="connsiteX50" fmla="*/ 173037 w 10095599"/>
              <a:gd name="connsiteY50" fmla="*/ 4732338 h 6858000"/>
              <a:gd name="connsiteX51" fmla="*/ 166687 w 10095599"/>
              <a:gd name="connsiteY51" fmla="*/ 4672013 h 6858000"/>
              <a:gd name="connsiteX52" fmla="*/ 155575 w 10095599"/>
              <a:gd name="connsiteY52" fmla="*/ 4619625 h 6858000"/>
              <a:gd name="connsiteX53" fmla="*/ 139700 w 10095599"/>
              <a:gd name="connsiteY53" fmla="*/ 4573588 h 6858000"/>
              <a:gd name="connsiteX54" fmla="*/ 123825 w 10095599"/>
              <a:gd name="connsiteY54" fmla="*/ 4532313 h 6858000"/>
              <a:gd name="connsiteX55" fmla="*/ 107950 w 10095599"/>
              <a:gd name="connsiteY55" fmla="*/ 4495800 h 6858000"/>
              <a:gd name="connsiteX56" fmla="*/ 69850 w 10095599"/>
              <a:gd name="connsiteY56" fmla="*/ 4419600 h 6858000"/>
              <a:gd name="connsiteX57" fmla="*/ 50800 w 10095599"/>
              <a:gd name="connsiteY57" fmla="*/ 4383088 h 6858000"/>
              <a:gd name="connsiteX58" fmla="*/ 34925 w 10095599"/>
              <a:gd name="connsiteY58" fmla="*/ 4341813 h 6858000"/>
              <a:gd name="connsiteX59" fmla="*/ 20637 w 10095599"/>
              <a:gd name="connsiteY59" fmla="*/ 4295775 h 6858000"/>
              <a:gd name="connsiteX60" fmla="*/ 9525 w 10095599"/>
              <a:gd name="connsiteY60" fmla="*/ 4243388 h 6858000"/>
              <a:gd name="connsiteX61" fmla="*/ 1587 w 10095599"/>
              <a:gd name="connsiteY61" fmla="*/ 4183063 h 6858000"/>
              <a:gd name="connsiteX62" fmla="*/ 0 w 10095599"/>
              <a:gd name="connsiteY62" fmla="*/ 4114800 h 6858000"/>
              <a:gd name="connsiteX63" fmla="*/ 1587 w 10095599"/>
              <a:gd name="connsiteY63" fmla="*/ 4046538 h 6858000"/>
              <a:gd name="connsiteX64" fmla="*/ 9525 w 10095599"/>
              <a:gd name="connsiteY64" fmla="*/ 3986213 h 6858000"/>
              <a:gd name="connsiteX65" fmla="*/ 20637 w 10095599"/>
              <a:gd name="connsiteY65" fmla="*/ 3933825 h 6858000"/>
              <a:gd name="connsiteX66" fmla="*/ 34925 w 10095599"/>
              <a:gd name="connsiteY66" fmla="*/ 3887788 h 6858000"/>
              <a:gd name="connsiteX67" fmla="*/ 50800 w 10095599"/>
              <a:gd name="connsiteY67" fmla="*/ 3846513 h 6858000"/>
              <a:gd name="connsiteX68" fmla="*/ 69850 w 10095599"/>
              <a:gd name="connsiteY68" fmla="*/ 3810000 h 6858000"/>
              <a:gd name="connsiteX69" fmla="*/ 88900 w 10095599"/>
              <a:gd name="connsiteY69" fmla="*/ 3771900 h 6858000"/>
              <a:gd name="connsiteX70" fmla="*/ 107950 w 10095599"/>
              <a:gd name="connsiteY70" fmla="*/ 3733800 h 6858000"/>
              <a:gd name="connsiteX71" fmla="*/ 123825 w 10095599"/>
              <a:gd name="connsiteY71" fmla="*/ 3697288 h 6858000"/>
              <a:gd name="connsiteX72" fmla="*/ 139700 w 10095599"/>
              <a:gd name="connsiteY72" fmla="*/ 3656013 h 6858000"/>
              <a:gd name="connsiteX73" fmla="*/ 155575 w 10095599"/>
              <a:gd name="connsiteY73" fmla="*/ 3609975 h 6858000"/>
              <a:gd name="connsiteX74" fmla="*/ 166687 w 10095599"/>
              <a:gd name="connsiteY74" fmla="*/ 3557588 h 6858000"/>
              <a:gd name="connsiteX75" fmla="*/ 173037 w 10095599"/>
              <a:gd name="connsiteY75" fmla="*/ 3497263 h 6858000"/>
              <a:gd name="connsiteX76" fmla="*/ 176212 w 10095599"/>
              <a:gd name="connsiteY76" fmla="*/ 3427413 h 6858000"/>
              <a:gd name="connsiteX77" fmla="*/ 173037 w 10095599"/>
              <a:gd name="connsiteY77" fmla="*/ 3360738 h 6858000"/>
              <a:gd name="connsiteX78" fmla="*/ 166687 w 10095599"/>
              <a:gd name="connsiteY78" fmla="*/ 3300413 h 6858000"/>
              <a:gd name="connsiteX79" fmla="*/ 155575 w 10095599"/>
              <a:gd name="connsiteY79" fmla="*/ 3248025 h 6858000"/>
              <a:gd name="connsiteX80" fmla="*/ 139700 w 10095599"/>
              <a:gd name="connsiteY80" fmla="*/ 3201988 h 6858000"/>
              <a:gd name="connsiteX81" fmla="*/ 123825 w 10095599"/>
              <a:gd name="connsiteY81" fmla="*/ 3160713 h 6858000"/>
              <a:gd name="connsiteX82" fmla="*/ 107950 w 10095599"/>
              <a:gd name="connsiteY82" fmla="*/ 3124200 h 6858000"/>
              <a:gd name="connsiteX83" fmla="*/ 88900 w 10095599"/>
              <a:gd name="connsiteY83" fmla="*/ 3086100 h 6858000"/>
              <a:gd name="connsiteX84" fmla="*/ 69850 w 10095599"/>
              <a:gd name="connsiteY84" fmla="*/ 3048000 h 6858000"/>
              <a:gd name="connsiteX85" fmla="*/ 50800 w 10095599"/>
              <a:gd name="connsiteY85" fmla="*/ 3011488 h 6858000"/>
              <a:gd name="connsiteX86" fmla="*/ 34925 w 10095599"/>
              <a:gd name="connsiteY86" fmla="*/ 2970213 h 6858000"/>
              <a:gd name="connsiteX87" fmla="*/ 20637 w 10095599"/>
              <a:gd name="connsiteY87" fmla="*/ 2924175 h 6858000"/>
              <a:gd name="connsiteX88" fmla="*/ 9525 w 10095599"/>
              <a:gd name="connsiteY88" fmla="*/ 2871788 h 6858000"/>
              <a:gd name="connsiteX89" fmla="*/ 1587 w 10095599"/>
              <a:gd name="connsiteY89" fmla="*/ 2811463 h 6858000"/>
              <a:gd name="connsiteX90" fmla="*/ 0 w 10095599"/>
              <a:gd name="connsiteY90" fmla="*/ 2743200 h 6858000"/>
              <a:gd name="connsiteX91" fmla="*/ 1587 w 10095599"/>
              <a:gd name="connsiteY91" fmla="*/ 2674938 h 6858000"/>
              <a:gd name="connsiteX92" fmla="*/ 9525 w 10095599"/>
              <a:gd name="connsiteY92" fmla="*/ 2614613 h 6858000"/>
              <a:gd name="connsiteX93" fmla="*/ 20637 w 10095599"/>
              <a:gd name="connsiteY93" fmla="*/ 2562225 h 6858000"/>
              <a:gd name="connsiteX94" fmla="*/ 34925 w 10095599"/>
              <a:gd name="connsiteY94" fmla="*/ 2516188 h 6858000"/>
              <a:gd name="connsiteX95" fmla="*/ 50800 w 10095599"/>
              <a:gd name="connsiteY95" fmla="*/ 2474913 h 6858000"/>
              <a:gd name="connsiteX96" fmla="*/ 69850 w 10095599"/>
              <a:gd name="connsiteY96" fmla="*/ 2438400 h 6858000"/>
              <a:gd name="connsiteX97" fmla="*/ 88900 w 10095599"/>
              <a:gd name="connsiteY97" fmla="*/ 2400300 h 6858000"/>
              <a:gd name="connsiteX98" fmla="*/ 107950 w 10095599"/>
              <a:gd name="connsiteY98" fmla="*/ 2362200 h 6858000"/>
              <a:gd name="connsiteX99" fmla="*/ 123825 w 10095599"/>
              <a:gd name="connsiteY99" fmla="*/ 2325688 h 6858000"/>
              <a:gd name="connsiteX100" fmla="*/ 139700 w 10095599"/>
              <a:gd name="connsiteY100" fmla="*/ 2284413 h 6858000"/>
              <a:gd name="connsiteX101" fmla="*/ 155575 w 10095599"/>
              <a:gd name="connsiteY101" fmla="*/ 2238375 h 6858000"/>
              <a:gd name="connsiteX102" fmla="*/ 166687 w 10095599"/>
              <a:gd name="connsiteY102" fmla="*/ 2185988 h 6858000"/>
              <a:gd name="connsiteX103" fmla="*/ 173037 w 10095599"/>
              <a:gd name="connsiteY103" fmla="*/ 2125663 h 6858000"/>
              <a:gd name="connsiteX104" fmla="*/ 176212 w 10095599"/>
              <a:gd name="connsiteY104" fmla="*/ 2057400 h 6858000"/>
              <a:gd name="connsiteX105" fmla="*/ 173037 w 10095599"/>
              <a:gd name="connsiteY105" fmla="*/ 1989138 h 6858000"/>
              <a:gd name="connsiteX106" fmla="*/ 166687 w 10095599"/>
              <a:gd name="connsiteY106" fmla="*/ 1928813 h 6858000"/>
              <a:gd name="connsiteX107" fmla="*/ 155575 w 10095599"/>
              <a:gd name="connsiteY107" fmla="*/ 1876425 h 6858000"/>
              <a:gd name="connsiteX108" fmla="*/ 139700 w 10095599"/>
              <a:gd name="connsiteY108" fmla="*/ 1830388 h 6858000"/>
              <a:gd name="connsiteX109" fmla="*/ 123825 w 10095599"/>
              <a:gd name="connsiteY109" fmla="*/ 1789113 h 6858000"/>
              <a:gd name="connsiteX110" fmla="*/ 107950 w 10095599"/>
              <a:gd name="connsiteY110" fmla="*/ 1752600 h 6858000"/>
              <a:gd name="connsiteX111" fmla="*/ 88900 w 10095599"/>
              <a:gd name="connsiteY111" fmla="*/ 1714500 h 6858000"/>
              <a:gd name="connsiteX112" fmla="*/ 69850 w 10095599"/>
              <a:gd name="connsiteY112" fmla="*/ 1676400 h 6858000"/>
              <a:gd name="connsiteX113" fmla="*/ 50800 w 10095599"/>
              <a:gd name="connsiteY113" fmla="*/ 1639888 h 6858000"/>
              <a:gd name="connsiteX114" fmla="*/ 34925 w 10095599"/>
              <a:gd name="connsiteY114" fmla="*/ 1598613 h 6858000"/>
              <a:gd name="connsiteX115" fmla="*/ 20637 w 10095599"/>
              <a:gd name="connsiteY115" fmla="*/ 1552575 h 6858000"/>
              <a:gd name="connsiteX116" fmla="*/ 9525 w 10095599"/>
              <a:gd name="connsiteY116" fmla="*/ 1500188 h 6858000"/>
              <a:gd name="connsiteX117" fmla="*/ 1587 w 10095599"/>
              <a:gd name="connsiteY117" fmla="*/ 1439863 h 6858000"/>
              <a:gd name="connsiteX118" fmla="*/ 0 w 10095599"/>
              <a:gd name="connsiteY118" fmla="*/ 1371600 h 6858000"/>
              <a:gd name="connsiteX119" fmla="*/ 1587 w 10095599"/>
              <a:gd name="connsiteY119" fmla="*/ 1303338 h 6858000"/>
              <a:gd name="connsiteX120" fmla="*/ 9525 w 10095599"/>
              <a:gd name="connsiteY120" fmla="*/ 1243013 h 6858000"/>
              <a:gd name="connsiteX121" fmla="*/ 20637 w 10095599"/>
              <a:gd name="connsiteY121" fmla="*/ 1190625 h 6858000"/>
              <a:gd name="connsiteX122" fmla="*/ 34925 w 10095599"/>
              <a:gd name="connsiteY122" fmla="*/ 1144588 h 6858000"/>
              <a:gd name="connsiteX123" fmla="*/ 50800 w 10095599"/>
              <a:gd name="connsiteY123" fmla="*/ 1103313 h 6858000"/>
              <a:gd name="connsiteX124" fmla="*/ 69850 w 10095599"/>
              <a:gd name="connsiteY124" fmla="*/ 1066800 h 6858000"/>
              <a:gd name="connsiteX125" fmla="*/ 88900 w 10095599"/>
              <a:gd name="connsiteY125" fmla="*/ 1028700 h 6858000"/>
              <a:gd name="connsiteX126" fmla="*/ 107950 w 10095599"/>
              <a:gd name="connsiteY126" fmla="*/ 990600 h 6858000"/>
              <a:gd name="connsiteX127" fmla="*/ 123825 w 10095599"/>
              <a:gd name="connsiteY127" fmla="*/ 954088 h 6858000"/>
              <a:gd name="connsiteX128" fmla="*/ 139700 w 10095599"/>
              <a:gd name="connsiteY128" fmla="*/ 912813 h 6858000"/>
              <a:gd name="connsiteX129" fmla="*/ 155575 w 10095599"/>
              <a:gd name="connsiteY129" fmla="*/ 866775 h 6858000"/>
              <a:gd name="connsiteX130" fmla="*/ 166687 w 10095599"/>
              <a:gd name="connsiteY130" fmla="*/ 814388 h 6858000"/>
              <a:gd name="connsiteX131" fmla="*/ 173037 w 10095599"/>
              <a:gd name="connsiteY131" fmla="*/ 754063 h 6858000"/>
              <a:gd name="connsiteX132" fmla="*/ 176212 w 10095599"/>
              <a:gd name="connsiteY132" fmla="*/ 685800 h 6858000"/>
              <a:gd name="connsiteX133" fmla="*/ 173037 w 10095599"/>
              <a:gd name="connsiteY133" fmla="*/ 617538 h 6858000"/>
              <a:gd name="connsiteX134" fmla="*/ 166687 w 10095599"/>
              <a:gd name="connsiteY134" fmla="*/ 557213 h 6858000"/>
              <a:gd name="connsiteX135" fmla="*/ 155575 w 10095599"/>
              <a:gd name="connsiteY135" fmla="*/ 504825 h 6858000"/>
              <a:gd name="connsiteX136" fmla="*/ 139700 w 10095599"/>
              <a:gd name="connsiteY136" fmla="*/ 458788 h 6858000"/>
              <a:gd name="connsiteX137" fmla="*/ 123825 w 10095599"/>
              <a:gd name="connsiteY137" fmla="*/ 417513 h 6858000"/>
              <a:gd name="connsiteX138" fmla="*/ 107950 w 10095599"/>
              <a:gd name="connsiteY138" fmla="*/ 381000 h 6858000"/>
              <a:gd name="connsiteX139" fmla="*/ 88900 w 10095599"/>
              <a:gd name="connsiteY139" fmla="*/ 342900 h 6858000"/>
              <a:gd name="connsiteX140" fmla="*/ 69850 w 10095599"/>
              <a:gd name="connsiteY140" fmla="*/ 304800 h 6858000"/>
              <a:gd name="connsiteX141" fmla="*/ 50800 w 10095599"/>
              <a:gd name="connsiteY141" fmla="*/ 268288 h 6858000"/>
              <a:gd name="connsiteX142" fmla="*/ 34925 w 10095599"/>
              <a:gd name="connsiteY142" fmla="*/ 227013 h 6858000"/>
              <a:gd name="connsiteX143" fmla="*/ 20637 w 10095599"/>
              <a:gd name="connsiteY143" fmla="*/ 180975 h 6858000"/>
              <a:gd name="connsiteX144" fmla="*/ 9525 w 10095599"/>
              <a:gd name="connsiteY144" fmla="*/ 128588 h 6858000"/>
              <a:gd name="connsiteX145" fmla="*/ 1587 w 10095599"/>
              <a:gd name="connsiteY145" fmla="*/ 6826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10095599" h="6858000">
                <a:moveTo>
                  <a:pt x="0" y="0"/>
                </a:moveTo>
                <a:lnTo>
                  <a:pt x="7448352" y="0"/>
                </a:lnTo>
                <a:lnTo>
                  <a:pt x="9446485" y="0"/>
                </a:lnTo>
                <a:lnTo>
                  <a:pt x="10095599" y="0"/>
                </a:lnTo>
                <a:lnTo>
                  <a:pt x="10095599" y="6858000"/>
                </a:lnTo>
                <a:lnTo>
                  <a:pt x="9446485" y="6858000"/>
                </a:lnTo>
                <a:lnTo>
                  <a:pt x="7448352" y="6858000"/>
                </a:lnTo>
                <a:lnTo>
                  <a:pt x="0" y="6858000"/>
                </a:lnTo>
                <a:lnTo>
                  <a:pt x="1587" y="6789738"/>
                </a:lnTo>
                <a:lnTo>
                  <a:pt x="9525" y="6729413"/>
                </a:lnTo>
                <a:lnTo>
                  <a:pt x="20637" y="6677025"/>
                </a:lnTo>
                <a:lnTo>
                  <a:pt x="34925" y="6630988"/>
                </a:lnTo>
                <a:lnTo>
                  <a:pt x="50800" y="6589713"/>
                </a:lnTo>
                <a:lnTo>
                  <a:pt x="69850" y="6553200"/>
                </a:lnTo>
                <a:lnTo>
                  <a:pt x="88900" y="6515100"/>
                </a:lnTo>
                <a:lnTo>
                  <a:pt x="107950" y="6477000"/>
                </a:lnTo>
                <a:lnTo>
                  <a:pt x="123825" y="6440488"/>
                </a:lnTo>
                <a:lnTo>
                  <a:pt x="139700" y="6399213"/>
                </a:lnTo>
                <a:lnTo>
                  <a:pt x="155575" y="6353175"/>
                </a:lnTo>
                <a:lnTo>
                  <a:pt x="166687" y="6300788"/>
                </a:lnTo>
                <a:lnTo>
                  <a:pt x="173037" y="6240463"/>
                </a:lnTo>
                <a:lnTo>
                  <a:pt x="176212" y="6172200"/>
                </a:lnTo>
                <a:lnTo>
                  <a:pt x="173037" y="6103938"/>
                </a:lnTo>
                <a:lnTo>
                  <a:pt x="166687" y="6043613"/>
                </a:lnTo>
                <a:lnTo>
                  <a:pt x="155575" y="5991225"/>
                </a:lnTo>
                <a:lnTo>
                  <a:pt x="139700" y="5945188"/>
                </a:lnTo>
                <a:lnTo>
                  <a:pt x="123825" y="5903913"/>
                </a:lnTo>
                <a:lnTo>
                  <a:pt x="107950" y="5867400"/>
                </a:lnTo>
                <a:lnTo>
                  <a:pt x="88900" y="5829300"/>
                </a:lnTo>
                <a:lnTo>
                  <a:pt x="69850" y="5791200"/>
                </a:lnTo>
                <a:lnTo>
                  <a:pt x="50800" y="5754688"/>
                </a:lnTo>
                <a:lnTo>
                  <a:pt x="34925" y="5713413"/>
                </a:lnTo>
                <a:lnTo>
                  <a:pt x="20637" y="5667375"/>
                </a:lnTo>
                <a:lnTo>
                  <a:pt x="9525" y="5614988"/>
                </a:lnTo>
                <a:lnTo>
                  <a:pt x="1587" y="5554663"/>
                </a:lnTo>
                <a:lnTo>
                  <a:pt x="0" y="5486400"/>
                </a:lnTo>
                <a:lnTo>
                  <a:pt x="1587" y="5418138"/>
                </a:lnTo>
                <a:lnTo>
                  <a:pt x="9525" y="5357813"/>
                </a:lnTo>
                <a:lnTo>
                  <a:pt x="20637" y="5305425"/>
                </a:lnTo>
                <a:lnTo>
                  <a:pt x="34925" y="5259388"/>
                </a:lnTo>
                <a:lnTo>
                  <a:pt x="50800" y="5218113"/>
                </a:lnTo>
                <a:lnTo>
                  <a:pt x="69850" y="5181600"/>
                </a:lnTo>
                <a:lnTo>
                  <a:pt x="88900" y="5143500"/>
                </a:lnTo>
                <a:lnTo>
                  <a:pt x="107950" y="5105400"/>
                </a:lnTo>
                <a:lnTo>
                  <a:pt x="123825" y="5068888"/>
                </a:lnTo>
                <a:lnTo>
                  <a:pt x="139700" y="5027613"/>
                </a:lnTo>
                <a:lnTo>
                  <a:pt x="155575" y="4981575"/>
                </a:lnTo>
                <a:lnTo>
                  <a:pt x="166687" y="4929188"/>
                </a:lnTo>
                <a:lnTo>
                  <a:pt x="173037" y="4868863"/>
                </a:lnTo>
                <a:lnTo>
                  <a:pt x="176212" y="4800600"/>
                </a:lnTo>
                <a:lnTo>
                  <a:pt x="173037" y="4732338"/>
                </a:lnTo>
                <a:lnTo>
                  <a:pt x="166687" y="4672013"/>
                </a:lnTo>
                <a:lnTo>
                  <a:pt x="155575" y="4619625"/>
                </a:lnTo>
                <a:lnTo>
                  <a:pt x="139700" y="4573588"/>
                </a:lnTo>
                <a:lnTo>
                  <a:pt x="123825" y="4532313"/>
                </a:lnTo>
                <a:lnTo>
                  <a:pt x="107950" y="4495800"/>
                </a:lnTo>
                <a:lnTo>
                  <a:pt x="69850" y="4419600"/>
                </a:lnTo>
                <a:lnTo>
                  <a:pt x="50800" y="4383088"/>
                </a:lnTo>
                <a:lnTo>
                  <a:pt x="34925" y="4341813"/>
                </a:lnTo>
                <a:lnTo>
                  <a:pt x="20637" y="4295775"/>
                </a:lnTo>
                <a:lnTo>
                  <a:pt x="9525" y="4243388"/>
                </a:lnTo>
                <a:lnTo>
                  <a:pt x="1587" y="4183063"/>
                </a:lnTo>
                <a:lnTo>
                  <a:pt x="0" y="4114800"/>
                </a:lnTo>
                <a:lnTo>
                  <a:pt x="1587" y="4046538"/>
                </a:lnTo>
                <a:lnTo>
                  <a:pt x="9525" y="3986213"/>
                </a:lnTo>
                <a:lnTo>
                  <a:pt x="20637" y="3933825"/>
                </a:lnTo>
                <a:lnTo>
                  <a:pt x="34925" y="3887788"/>
                </a:lnTo>
                <a:lnTo>
                  <a:pt x="50800" y="3846513"/>
                </a:lnTo>
                <a:lnTo>
                  <a:pt x="69850" y="3810000"/>
                </a:lnTo>
                <a:lnTo>
                  <a:pt x="88900" y="3771900"/>
                </a:lnTo>
                <a:lnTo>
                  <a:pt x="107950" y="3733800"/>
                </a:lnTo>
                <a:lnTo>
                  <a:pt x="123825" y="3697288"/>
                </a:lnTo>
                <a:lnTo>
                  <a:pt x="139700" y="3656013"/>
                </a:lnTo>
                <a:lnTo>
                  <a:pt x="155575" y="3609975"/>
                </a:lnTo>
                <a:lnTo>
                  <a:pt x="166687" y="3557588"/>
                </a:lnTo>
                <a:lnTo>
                  <a:pt x="173037" y="3497263"/>
                </a:lnTo>
                <a:lnTo>
                  <a:pt x="176212" y="3427413"/>
                </a:lnTo>
                <a:lnTo>
                  <a:pt x="173037" y="3360738"/>
                </a:lnTo>
                <a:lnTo>
                  <a:pt x="166687" y="3300413"/>
                </a:lnTo>
                <a:lnTo>
                  <a:pt x="155575" y="3248025"/>
                </a:lnTo>
                <a:lnTo>
                  <a:pt x="139700" y="3201988"/>
                </a:lnTo>
                <a:lnTo>
                  <a:pt x="123825" y="3160713"/>
                </a:lnTo>
                <a:lnTo>
                  <a:pt x="107950" y="3124200"/>
                </a:lnTo>
                <a:lnTo>
                  <a:pt x="88900" y="3086100"/>
                </a:lnTo>
                <a:lnTo>
                  <a:pt x="69850" y="3048000"/>
                </a:lnTo>
                <a:lnTo>
                  <a:pt x="50800" y="3011488"/>
                </a:lnTo>
                <a:lnTo>
                  <a:pt x="34925" y="2970213"/>
                </a:lnTo>
                <a:lnTo>
                  <a:pt x="20637" y="2924175"/>
                </a:lnTo>
                <a:lnTo>
                  <a:pt x="9525" y="2871788"/>
                </a:lnTo>
                <a:lnTo>
                  <a:pt x="1587" y="2811463"/>
                </a:lnTo>
                <a:lnTo>
                  <a:pt x="0" y="2743200"/>
                </a:lnTo>
                <a:lnTo>
                  <a:pt x="1587" y="2674938"/>
                </a:lnTo>
                <a:lnTo>
                  <a:pt x="9525" y="2614613"/>
                </a:lnTo>
                <a:lnTo>
                  <a:pt x="20637" y="2562225"/>
                </a:lnTo>
                <a:lnTo>
                  <a:pt x="34925" y="2516188"/>
                </a:lnTo>
                <a:lnTo>
                  <a:pt x="50800" y="2474913"/>
                </a:lnTo>
                <a:lnTo>
                  <a:pt x="69850" y="2438400"/>
                </a:lnTo>
                <a:lnTo>
                  <a:pt x="88900" y="2400300"/>
                </a:lnTo>
                <a:lnTo>
                  <a:pt x="107950" y="2362200"/>
                </a:lnTo>
                <a:lnTo>
                  <a:pt x="123825" y="2325688"/>
                </a:lnTo>
                <a:lnTo>
                  <a:pt x="139700" y="2284413"/>
                </a:lnTo>
                <a:lnTo>
                  <a:pt x="155575" y="2238375"/>
                </a:lnTo>
                <a:lnTo>
                  <a:pt x="166687" y="2185988"/>
                </a:lnTo>
                <a:lnTo>
                  <a:pt x="173037" y="2125663"/>
                </a:lnTo>
                <a:lnTo>
                  <a:pt x="176212" y="2057400"/>
                </a:lnTo>
                <a:lnTo>
                  <a:pt x="173037" y="1989138"/>
                </a:lnTo>
                <a:lnTo>
                  <a:pt x="166687" y="1928813"/>
                </a:lnTo>
                <a:lnTo>
                  <a:pt x="155575" y="1876425"/>
                </a:lnTo>
                <a:lnTo>
                  <a:pt x="139700" y="1830388"/>
                </a:lnTo>
                <a:lnTo>
                  <a:pt x="123825" y="1789113"/>
                </a:lnTo>
                <a:lnTo>
                  <a:pt x="107950" y="1752600"/>
                </a:lnTo>
                <a:lnTo>
                  <a:pt x="88900" y="1714500"/>
                </a:lnTo>
                <a:lnTo>
                  <a:pt x="69850" y="1676400"/>
                </a:lnTo>
                <a:lnTo>
                  <a:pt x="50800" y="1639888"/>
                </a:lnTo>
                <a:lnTo>
                  <a:pt x="34925" y="1598613"/>
                </a:lnTo>
                <a:lnTo>
                  <a:pt x="20637" y="1552575"/>
                </a:lnTo>
                <a:lnTo>
                  <a:pt x="9525" y="1500188"/>
                </a:lnTo>
                <a:lnTo>
                  <a:pt x="1587" y="1439863"/>
                </a:lnTo>
                <a:lnTo>
                  <a:pt x="0" y="1371600"/>
                </a:lnTo>
                <a:lnTo>
                  <a:pt x="1587" y="1303338"/>
                </a:lnTo>
                <a:lnTo>
                  <a:pt x="9525" y="1243013"/>
                </a:lnTo>
                <a:lnTo>
                  <a:pt x="20637" y="1190625"/>
                </a:lnTo>
                <a:lnTo>
                  <a:pt x="34925" y="1144588"/>
                </a:lnTo>
                <a:lnTo>
                  <a:pt x="50800" y="1103313"/>
                </a:lnTo>
                <a:lnTo>
                  <a:pt x="69850" y="1066800"/>
                </a:lnTo>
                <a:lnTo>
                  <a:pt x="88900" y="1028700"/>
                </a:lnTo>
                <a:lnTo>
                  <a:pt x="107950" y="990600"/>
                </a:lnTo>
                <a:lnTo>
                  <a:pt x="123825" y="954088"/>
                </a:lnTo>
                <a:lnTo>
                  <a:pt x="139700" y="912813"/>
                </a:lnTo>
                <a:lnTo>
                  <a:pt x="155575" y="866775"/>
                </a:lnTo>
                <a:lnTo>
                  <a:pt x="166687" y="814388"/>
                </a:lnTo>
                <a:lnTo>
                  <a:pt x="173037" y="754063"/>
                </a:lnTo>
                <a:lnTo>
                  <a:pt x="176212" y="685800"/>
                </a:lnTo>
                <a:lnTo>
                  <a:pt x="173037" y="617538"/>
                </a:lnTo>
                <a:lnTo>
                  <a:pt x="166687" y="557213"/>
                </a:lnTo>
                <a:lnTo>
                  <a:pt x="155575" y="504825"/>
                </a:lnTo>
                <a:lnTo>
                  <a:pt x="139700" y="458788"/>
                </a:lnTo>
                <a:lnTo>
                  <a:pt x="123825" y="417513"/>
                </a:lnTo>
                <a:lnTo>
                  <a:pt x="107950" y="381000"/>
                </a:lnTo>
                <a:lnTo>
                  <a:pt x="88900" y="342900"/>
                </a:lnTo>
                <a:lnTo>
                  <a:pt x="69850" y="304800"/>
                </a:lnTo>
                <a:lnTo>
                  <a:pt x="50800" y="268288"/>
                </a:lnTo>
                <a:lnTo>
                  <a:pt x="34925" y="227013"/>
                </a:lnTo>
                <a:lnTo>
                  <a:pt x="20637" y="180975"/>
                </a:lnTo>
                <a:lnTo>
                  <a:pt x="9525" y="128588"/>
                </a:lnTo>
                <a:lnTo>
                  <a:pt x="1587" y="6826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8221" y="662400"/>
            <a:ext cx="6474279" cy="1113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098221" y="2286000"/>
            <a:ext cx="6474279" cy="39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Denis, D.J. and Kruse, T.A., 2000. Managerial discipline and corporate restructuring following performance declines.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Journal of Financial Economics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55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(3), pp.391-424.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Agrawal, A. and Jaffe, J.F., 2003. Do takeover targets underperform? Evidence from operating and stock returns.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Journal of Financial and Quantitative Analysis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 pp.721-746.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Lehn, K. and Poulsen, A., 1989. The economics of event risk: The case of bondholders in leveraged buyouts. 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Journal of Corporation Law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 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15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 p.199.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49454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BF0C67-DF85-430A-B677-74D959439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1BAC80-2398-422A-9AA2-2489F01EF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34A3EF12-7620-4D66-ACFC-B9F71BAD8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2300" y="0"/>
            <a:ext cx="7571700" cy="6858000"/>
          </a:xfrm>
          <a:custGeom>
            <a:avLst/>
            <a:gdLst>
              <a:gd name="connsiteX0" fmla="*/ 0 w 10095599"/>
              <a:gd name="connsiteY0" fmla="*/ 0 h 6858000"/>
              <a:gd name="connsiteX1" fmla="*/ 7448352 w 10095599"/>
              <a:gd name="connsiteY1" fmla="*/ 0 h 6858000"/>
              <a:gd name="connsiteX2" fmla="*/ 9446485 w 10095599"/>
              <a:gd name="connsiteY2" fmla="*/ 0 h 6858000"/>
              <a:gd name="connsiteX3" fmla="*/ 10095599 w 10095599"/>
              <a:gd name="connsiteY3" fmla="*/ 0 h 6858000"/>
              <a:gd name="connsiteX4" fmla="*/ 10095599 w 10095599"/>
              <a:gd name="connsiteY4" fmla="*/ 6858000 h 6858000"/>
              <a:gd name="connsiteX5" fmla="*/ 9446485 w 10095599"/>
              <a:gd name="connsiteY5" fmla="*/ 6858000 h 6858000"/>
              <a:gd name="connsiteX6" fmla="*/ 7448352 w 10095599"/>
              <a:gd name="connsiteY6" fmla="*/ 6858000 h 6858000"/>
              <a:gd name="connsiteX7" fmla="*/ 0 w 10095599"/>
              <a:gd name="connsiteY7" fmla="*/ 6858000 h 6858000"/>
              <a:gd name="connsiteX8" fmla="*/ 1587 w 10095599"/>
              <a:gd name="connsiteY8" fmla="*/ 6789738 h 6858000"/>
              <a:gd name="connsiteX9" fmla="*/ 9525 w 10095599"/>
              <a:gd name="connsiteY9" fmla="*/ 6729413 h 6858000"/>
              <a:gd name="connsiteX10" fmla="*/ 20637 w 10095599"/>
              <a:gd name="connsiteY10" fmla="*/ 6677025 h 6858000"/>
              <a:gd name="connsiteX11" fmla="*/ 34925 w 10095599"/>
              <a:gd name="connsiteY11" fmla="*/ 6630988 h 6858000"/>
              <a:gd name="connsiteX12" fmla="*/ 50800 w 10095599"/>
              <a:gd name="connsiteY12" fmla="*/ 6589713 h 6858000"/>
              <a:gd name="connsiteX13" fmla="*/ 69850 w 10095599"/>
              <a:gd name="connsiteY13" fmla="*/ 6553200 h 6858000"/>
              <a:gd name="connsiteX14" fmla="*/ 88900 w 10095599"/>
              <a:gd name="connsiteY14" fmla="*/ 6515100 h 6858000"/>
              <a:gd name="connsiteX15" fmla="*/ 107950 w 10095599"/>
              <a:gd name="connsiteY15" fmla="*/ 6477000 h 6858000"/>
              <a:gd name="connsiteX16" fmla="*/ 123825 w 10095599"/>
              <a:gd name="connsiteY16" fmla="*/ 6440488 h 6858000"/>
              <a:gd name="connsiteX17" fmla="*/ 139700 w 10095599"/>
              <a:gd name="connsiteY17" fmla="*/ 6399213 h 6858000"/>
              <a:gd name="connsiteX18" fmla="*/ 155575 w 10095599"/>
              <a:gd name="connsiteY18" fmla="*/ 6353175 h 6858000"/>
              <a:gd name="connsiteX19" fmla="*/ 166687 w 10095599"/>
              <a:gd name="connsiteY19" fmla="*/ 6300788 h 6858000"/>
              <a:gd name="connsiteX20" fmla="*/ 173037 w 10095599"/>
              <a:gd name="connsiteY20" fmla="*/ 6240463 h 6858000"/>
              <a:gd name="connsiteX21" fmla="*/ 176212 w 10095599"/>
              <a:gd name="connsiteY21" fmla="*/ 6172200 h 6858000"/>
              <a:gd name="connsiteX22" fmla="*/ 173037 w 10095599"/>
              <a:gd name="connsiteY22" fmla="*/ 6103938 h 6858000"/>
              <a:gd name="connsiteX23" fmla="*/ 166687 w 10095599"/>
              <a:gd name="connsiteY23" fmla="*/ 6043613 h 6858000"/>
              <a:gd name="connsiteX24" fmla="*/ 155575 w 10095599"/>
              <a:gd name="connsiteY24" fmla="*/ 5991225 h 6858000"/>
              <a:gd name="connsiteX25" fmla="*/ 139700 w 10095599"/>
              <a:gd name="connsiteY25" fmla="*/ 5945188 h 6858000"/>
              <a:gd name="connsiteX26" fmla="*/ 123825 w 10095599"/>
              <a:gd name="connsiteY26" fmla="*/ 5903913 h 6858000"/>
              <a:gd name="connsiteX27" fmla="*/ 107950 w 10095599"/>
              <a:gd name="connsiteY27" fmla="*/ 5867400 h 6858000"/>
              <a:gd name="connsiteX28" fmla="*/ 88900 w 10095599"/>
              <a:gd name="connsiteY28" fmla="*/ 5829300 h 6858000"/>
              <a:gd name="connsiteX29" fmla="*/ 69850 w 10095599"/>
              <a:gd name="connsiteY29" fmla="*/ 5791200 h 6858000"/>
              <a:gd name="connsiteX30" fmla="*/ 50800 w 10095599"/>
              <a:gd name="connsiteY30" fmla="*/ 5754688 h 6858000"/>
              <a:gd name="connsiteX31" fmla="*/ 34925 w 10095599"/>
              <a:gd name="connsiteY31" fmla="*/ 5713413 h 6858000"/>
              <a:gd name="connsiteX32" fmla="*/ 20637 w 10095599"/>
              <a:gd name="connsiteY32" fmla="*/ 5667375 h 6858000"/>
              <a:gd name="connsiteX33" fmla="*/ 9525 w 10095599"/>
              <a:gd name="connsiteY33" fmla="*/ 5614988 h 6858000"/>
              <a:gd name="connsiteX34" fmla="*/ 1587 w 10095599"/>
              <a:gd name="connsiteY34" fmla="*/ 5554663 h 6858000"/>
              <a:gd name="connsiteX35" fmla="*/ 0 w 10095599"/>
              <a:gd name="connsiteY35" fmla="*/ 5486400 h 6858000"/>
              <a:gd name="connsiteX36" fmla="*/ 1587 w 10095599"/>
              <a:gd name="connsiteY36" fmla="*/ 5418138 h 6858000"/>
              <a:gd name="connsiteX37" fmla="*/ 9525 w 10095599"/>
              <a:gd name="connsiteY37" fmla="*/ 5357813 h 6858000"/>
              <a:gd name="connsiteX38" fmla="*/ 20637 w 10095599"/>
              <a:gd name="connsiteY38" fmla="*/ 5305425 h 6858000"/>
              <a:gd name="connsiteX39" fmla="*/ 34925 w 10095599"/>
              <a:gd name="connsiteY39" fmla="*/ 5259388 h 6858000"/>
              <a:gd name="connsiteX40" fmla="*/ 50800 w 10095599"/>
              <a:gd name="connsiteY40" fmla="*/ 5218113 h 6858000"/>
              <a:gd name="connsiteX41" fmla="*/ 69850 w 10095599"/>
              <a:gd name="connsiteY41" fmla="*/ 5181600 h 6858000"/>
              <a:gd name="connsiteX42" fmla="*/ 88900 w 10095599"/>
              <a:gd name="connsiteY42" fmla="*/ 5143500 h 6858000"/>
              <a:gd name="connsiteX43" fmla="*/ 107950 w 10095599"/>
              <a:gd name="connsiteY43" fmla="*/ 5105400 h 6858000"/>
              <a:gd name="connsiteX44" fmla="*/ 123825 w 10095599"/>
              <a:gd name="connsiteY44" fmla="*/ 5068888 h 6858000"/>
              <a:gd name="connsiteX45" fmla="*/ 139700 w 10095599"/>
              <a:gd name="connsiteY45" fmla="*/ 5027613 h 6858000"/>
              <a:gd name="connsiteX46" fmla="*/ 155575 w 10095599"/>
              <a:gd name="connsiteY46" fmla="*/ 4981575 h 6858000"/>
              <a:gd name="connsiteX47" fmla="*/ 166687 w 10095599"/>
              <a:gd name="connsiteY47" fmla="*/ 4929188 h 6858000"/>
              <a:gd name="connsiteX48" fmla="*/ 173037 w 10095599"/>
              <a:gd name="connsiteY48" fmla="*/ 4868863 h 6858000"/>
              <a:gd name="connsiteX49" fmla="*/ 176212 w 10095599"/>
              <a:gd name="connsiteY49" fmla="*/ 4800600 h 6858000"/>
              <a:gd name="connsiteX50" fmla="*/ 173037 w 10095599"/>
              <a:gd name="connsiteY50" fmla="*/ 4732338 h 6858000"/>
              <a:gd name="connsiteX51" fmla="*/ 166687 w 10095599"/>
              <a:gd name="connsiteY51" fmla="*/ 4672013 h 6858000"/>
              <a:gd name="connsiteX52" fmla="*/ 155575 w 10095599"/>
              <a:gd name="connsiteY52" fmla="*/ 4619625 h 6858000"/>
              <a:gd name="connsiteX53" fmla="*/ 139700 w 10095599"/>
              <a:gd name="connsiteY53" fmla="*/ 4573588 h 6858000"/>
              <a:gd name="connsiteX54" fmla="*/ 123825 w 10095599"/>
              <a:gd name="connsiteY54" fmla="*/ 4532313 h 6858000"/>
              <a:gd name="connsiteX55" fmla="*/ 107950 w 10095599"/>
              <a:gd name="connsiteY55" fmla="*/ 4495800 h 6858000"/>
              <a:gd name="connsiteX56" fmla="*/ 69850 w 10095599"/>
              <a:gd name="connsiteY56" fmla="*/ 4419600 h 6858000"/>
              <a:gd name="connsiteX57" fmla="*/ 50800 w 10095599"/>
              <a:gd name="connsiteY57" fmla="*/ 4383088 h 6858000"/>
              <a:gd name="connsiteX58" fmla="*/ 34925 w 10095599"/>
              <a:gd name="connsiteY58" fmla="*/ 4341813 h 6858000"/>
              <a:gd name="connsiteX59" fmla="*/ 20637 w 10095599"/>
              <a:gd name="connsiteY59" fmla="*/ 4295775 h 6858000"/>
              <a:gd name="connsiteX60" fmla="*/ 9525 w 10095599"/>
              <a:gd name="connsiteY60" fmla="*/ 4243388 h 6858000"/>
              <a:gd name="connsiteX61" fmla="*/ 1587 w 10095599"/>
              <a:gd name="connsiteY61" fmla="*/ 4183063 h 6858000"/>
              <a:gd name="connsiteX62" fmla="*/ 0 w 10095599"/>
              <a:gd name="connsiteY62" fmla="*/ 4114800 h 6858000"/>
              <a:gd name="connsiteX63" fmla="*/ 1587 w 10095599"/>
              <a:gd name="connsiteY63" fmla="*/ 4046538 h 6858000"/>
              <a:gd name="connsiteX64" fmla="*/ 9525 w 10095599"/>
              <a:gd name="connsiteY64" fmla="*/ 3986213 h 6858000"/>
              <a:gd name="connsiteX65" fmla="*/ 20637 w 10095599"/>
              <a:gd name="connsiteY65" fmla="*/ 3933825 h 6858000"/>
              <a:gd name="connsiteX66" fmla="*/ 34925 w 10095599"/>
              <a:gd name="connsiteY66" fmla="*/ 3887788 h 6858000"/>
              <a:gd name="connsiteX67" fmla="*/ 50800 w 10095599"/>
              <a:gd name="connsiteY67" fmla="*/ 3846513 h 6858000"/>
              <a:gd name="connsiteX68" fmla="*/ 69850 w 10095599"/>
              <a:gd name="connsiteY68" fmla="*/ 3810000 h 6858000"/>
              <a:gd name="connsiteX69" fmla="*/ 88900 w 10095599"/>
              <a:gd name="connsiteY69" fmla="*/ 3771900 h 6858000"/>
              <a:gd name="connsiteX70" fmla="*/ 107950 w 10095599"/>
              <a:gd name="connsiteY70" fmla="*/ 3733800 h 6858000"/>
              <a:gd name="connsiteX71" fmla="*/ 123825 w 10095599"/>
              <a:gd name="connsiteY71" fmla="*/ 3697288 h 6858000"/>
              <a:gd name="connsiteX72" fmla="*/ 139700 w 10095599"/>
              <a:gd name="connsiteY72" fmla="*/ 3656013 h 6858000"/>
              <a:gd name="connsiteX73" fmla="*/ 155575 w 10095599"/>
              <a:gd name="connsiteY73" fmla="*/ 3609975 h 6858000"/>
              <a:gd name="connsiteX74" fmla="*/ 166687 w 10095599"/>
              <a:gd name="connsiteY74" fmla="*/ 3557588 h 6858000"/>
              <a:gd name="connsiteX75" fmla="*/ 173037 w 10095599"/>
              <a:gd name="connsiteY75" fmla="*/ 3497263 h 6858000"/>
              <a:gd name="connsiteX76" fmla="*/ 176212 w 10095599"/>
              <a:gd name="connsiteY76" fmla="*/ 3427413 h 6858000"/>
              <a:gd name="connsiteX77" fmla="*/ 173037 w 10095599"/>
              <a:gd name="connsiteY77" fmla="*/ 3360738 h 6858000"/>
              <a:gd name="connsiteX78" fmla="*/ 166687 w 10095599"/>
              <a:gd name="connsiteY78" fmla="*/ 3300413 h 6858000"/>
              <a:gd name="connsiteX79" fmla="*/ 155575 w 10095599"/>
              <a:gd name="connsiteY79" fmla="*/ 3248025 h 6858000"/>
              <a:gd name="connsiteX80" fmla="*/ 139700 w 10095599"/>
              <a:gd name="connsiteY80" fmla="*/ 3201988 h 6858000"/>
              <a:gd name="connsiteX81" fmla="*/ 123825 w 10095599"/>
              <a:gd name="connsiteY81" fmla="*/ 3160713 h 6858000"/>
              <a:gd name="connsiteX82" fmla="*/ 107950 w 10095599"/>
              <a:gd name="connsiteY82" fmla="*/ 3124200 h 6858000"/>
              <a:gd name="connsiteX83" fmla="*/ 88900 w 10095599"/>
              <a:gd name="connsiteY83" fmla="*/ 3086100 h 6858000"/>
              <a:gd name="connsiteX84" fmla="*/ 69850 w 10095599"/>
              <a:gd name="connsiteY84" fmla="*/ 3048000 h 6858000"/>
              <a:gd name="connsiteX85" fmla="*/ 50800 w 10095599"/>
              <a:gd name="connsiteY85" fmla="*/ 3011488 h 6858000"/>
              <a:gd name="connsiteX86" fmla="*/ 34925 w 10095599"/>
              <a:gd name="connsiteY86" fmla="*/ 2970213 h 6858000"/>
              <a:gd name="connsiteX87" fmla="*/ 20637 w 10095599"/>
              <a:gd name="connsiteY87" fmla="*/ 2924175 h 6858000"/>
              <a:gd name="connsiteX88" fmla="*/ 9525 w 10095599"/>
              <a:gd name="connsiteY88" fmla="*/ 2871788 h 6858000"/>
              <a:gd name="connsiteX89" fmla="*/ 1587 w 10095599"/>
              <a:gd name="connsiteY89" fmla="*/ 2811463 h 6858000"/>
              <a:gd name="connsiteX90" fmla="*/ 0 w 10095599"/>
              <a:gd name="connsiteY90" fmla="*/ 2743200 h 6858000"/>
              <a:gd name="connsiteX91" fmla="*/ 1587 w 10095599"/>
              <a:gd name="connsiteY91" fmla="*/ 2674938 h 6858000"/>
              <a:gd name="connsiteX92" fmla="*/ 9525 w 10095599"/>
              <a:gd name="connsiteY92" fmla="*/ 2614613 h 6858000"/>
              <a:gd name="connsiteX93" fmla="*/ 20637 w 10095599"/>
              <a:gd name="connsiteY93" fmla="*/ 2562225 h 6858000"/>
              <a:gd name="connsiteX94" fmla="*/ 34925 w 10095599"/>
              <a:gd name="connsiteY94" fmla="*/ 2516188 h 6858000"/>
              <a:gd name="connsiteX95" fmla="*/ 50800 w 10095599"/>
              <a:gd name="connsiteY95" fmla="*/ 2474913 h 6858000"/>
              <a:gd name="connsiteX96" fmla="*/ 69850 w 10095599"/>
              <a:gd name="connsiteY96" fmla="*/ 2438400 h 6858000"/>
              <a:gd name="connsiteX97" fmla="*/ 88900 w 10095599"/>
              <a:gd name="connsiteY97" fmla="*/ 2400300 h 6858000"/>
              <a:gd name="connsiteX98" fmla="*/ 107950 w 10095599"/>
              <a:gd name="connsiteY98" fmla="*/ 2362200 h 6858000"/>
              <a:gd name="connsiteX99" fmla="*/ 123825 w 10095599"/>
              <a:gd name="connsiteY99" fmla="*/ 2325688 h 6858000"/>
              <a:gd name="connsiteX100" fmla="*/ 139700 w 10095599"/>
              <a:gd name="connsiteY100" fmla="*/ 2284413 h 6858000"/>
              <a:gd name="connsiteX101" fmla="*/ 155575 w 10095599"/>
              <a:gd name="connsiteY101" fmla="*/ 2238375 h 6858000"/>
              <a:gd name="connsiteX102" fmla="*/ 166687 w 10095599"/>
              <a:gd name="connsiteY102" fmla="*/ 2185988 h 6858000"/>
              <a:gd name="connsiteX103" fmla="*/ 173037 w 10095599"/>
              <a:gd name="connsiteY103" fmla="*/ 2125663 h 6858000"/>
              <a:gd name="connsiteX104" fmla="*/ 176212 w 10095599"/>
              <a:gd name="connsiteY104" fmla="*/ 2057400 h 6858000"/>
              <a:gd name="connsiteX105" fmla="*/ 173037 w 10095599"/>
              <a:gd name="connsiteY105" fmla="*/ 1989138 h 6858000"/>
              <a:gd name="connsiteX106" fmla="*/ 166687 w 10095599"/>
              <a:gd name="connsiteY106" fmla="*/ 1928813 h 6858000"/>
              <a:gd name="connsiteX107" fmla="*/ 155575 w 10095599"/>
              <a:gd name="connsiteY107" fmla="*/ 1876425 h 6858000"/>
              <a:gd name="connsiteX108" fmla="*/ 139700 w 10095599"/>
              <a:gd name="connsiteY108" fmla="*/ 1830388 h 6858000"/>
              <a:gd name="connsiteX109" fmla="*/ 123825 w 10095599"/>
              <a:gd name="connsiteY109" fmla="*/ 1789113 h 6858000"/>
              <a:gd name="connsiteX110" fmla="*/ 107950 w 10095599"/>
              <a:gd name="connsiteY110" fmla="*/ 1752600 h 6858000"/>
              <a:gd name="connsiteX111" fmla="*/ 88900 w 10095599"/>
              <a:gd name="connsiteY111" fmla="*/ 1714500 h 6858000"/>
              <a:gd name="connsiteX112" fmla="*/ 69850 w 10095599"/>
              <a:gd name="connsiteY112" fmla="*/ 1676400 h 6858000"/>
              <a:gd name="connsiteX113" fmla="*/ 50800 w 10095599"/>
              <a:gd name="connsiteY113" fmla="*/ 1639888 h 6858000"/>
              <a:gd name="connsiteX114" fmla="*/ 34925 w 10095599"/>
              <a:gd name="connsiteY114" fmla="*/ 1598613 h 6858000"/>
              <a:gd name="connsiteX115" fmla="*/ 20637 w 10095599"/>
              <a:gd name="connsiteY115" fmla="*/ 1552575 h 6858000"/>
              <a:gd name="connsiteX116" fmla="*/ 9525 w 10095599"/>
              <a:gd name="connsiteY116" fmla="*/ 1500188 h 6858000"/>
              <a:gd name="connsiteX117" fmla="*/ 1587 w 10095599"/>
              <a:gd name="connsiteY117" fmla="*/ 1439863 h 6858000"/>
              <a:gd name="connsiteX118" fmla="*/ 0 w 10095599"/>
              <a:gd name="connsiteY118" fmla="*/ 1371600 h 6858000"/>
              <a:gd name="connsiteX119" fmla="*/ 1587 w 10095599"/>
              <a:gd name="connsiteY119" fmla="*/ 1303338 h 6858000"/>
              <a:gd name="connsiteX120" fmla="*/ 9525 w 10095599"/>
              <a:gd name="connsiteY120" fmla="*/ 1243013 h 6858000"/>
              <a:gd name="connsiteX121" fmla="*/ 20637 w 10095599"/>
              <a:gd name="connsiteY121" fmla="*/ 1190625 h 6858000"/>
              <a:gd name="connsiteX122" fmla="*/ 34925 w 10095599"/>
              <a:gd name="connsiteY122" fmla="*/ 1144588 h 6858000"/>
              <a:gd name="connsiteX123" fmla="*/ 50800 w 10095599"/>
              <a:gd name="connsiteY123" fmla="*/ 1103313 h 6858000"/>
              <a:gd name="connsiteX124" fmla="*/ 69850 w 10095599"/>
              <a:gd name="connsiteY124" fmla="*/ 1066800 h 6858000"/>
              <a:gd name="connsiteX125" fmla="*/ 88900 w 10095599"/>
              <a:gd name="connsiteY125" fmla="*/ 1028700 h 6858000"/>
              <a:gd name="connsiteX126" fmla="*/ 107950 w 10095599"/>
              <a:gd name="connsiteY126" fmla="*/ 990600 h 6858000"/>
              <a:gd name="connsiteX127" fmla="*/ 123825 w 10095599"/>
              <a:gd name="connsiteY127" fmla="*/ 954088 h 6858000"/>
              <a:gd name="connsiteX128" fmla="*/ 139700 w 10095599"/>
              <a:gd name="connsiteY128" fmla="*/ 912813 h 6858000"/>
              <a:gd name="connsiteX129" fmla="*/ 155575 w 10095599"/>
              <a:gd name="connsiteY129" fmla="*/ 866775 h 6858000"/>
              <a:gd name="connsiteX130" fmla="*/ 166687 w 10095599"/>
              <a:gd name="connsiteY130" fmla="*/ 814388 h 6858000"/>
              <a:gd name="connsiteX131" fmla="*/ 173037 w 10095599"/>
              <a:gd name="connsiteY131" fmla="*/ 754063 h 6858000"/>
              <a:gd name="connsiteX132" fmla="*/ 176212 w 10095599"/>
              <a:gd name="connsiteY132" fmla="*/ 685800 h 6858000"/>
              <a:gd name="connsiteX133" fmla="*/ 173037 w 10095599"/>
              <a:gd name="connsiteY133" fmla="*/ 617538 h 6858000"/>
              <a:gd name="connsiteX134" fmla="*/ 166687 w 10095599"/>
              <a:gd name="connsiteY134" fmla="*/ 557213 h 6858000"/>
              <a:gd name="connsiteX135" fmla="*/ 155575 w 10095599"/>
              <a:gd name="connsiteY135" fmla="*/ 504825 h 6858000"/>
              <a:gd name="connsiteX136" fmla="*/ 139700 w 10095599"/>
              <a:gd name="connsiteY136" fmla="*/ 458788 h 6858000"/>
              <a:gd name="connsiteX137" fmla="*/ 123825 w 10095599"/>
              <a:gd name="connsiteY137" fmla="*/ 417513 h 6858000"/>
              <a:gd name="connsiteX138" fmla="*/ 107950 w 10095599"/>
              <a:gd name="connsiteY138" fmla="*/ 381000 h 6858000"/>
              <a:gd name="connsiteX139" fmla="*/ 88900 w 10095599"/>
              <a:gd name="connsiteY139" fmla="*/ 342900 h 6858000"/>
              <a:gd name="connsiteX140" fmla="*/ 69850 w 10095599"/>
              <a:gd name="connsiteY140" fmla="*/ 304800 h 6858000"/>
              <a:gd name="connsiteX141" fmla="*/ 50800 w 10095599"/>
              <a:gd name="connsiteY141" fmla="*/ 268288 h 6858000"/>
              <a:gd name="connsiteX142" fmla="*/ 34925 w 10095599"/>
              <a:gd name="connsiteY142" fmla="*/ 227013 h 6858000"/>
              <a:gd name="connsiteX143" fmla="*/ 20637 w 10095599"/>
              <a:gd name="connsiteY143" fmla="*/ 180975 h 6858000"/>
              <a:gd name="connsiteX144" fmla="*/ 9525 w 10095599"/>
              <a:gd name="connsiteY144" fmla="*/ 128588 h 6858000"/>
              <a:gd name="connsiteX145" fmla="*/ 1587 w 10095599"/>
              <a:gd name="connsiteY145" fmla="*/ 6826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10095599" h="6858000">
                <a:moveTo>
                  <a:pt x="0" y="0"/>
                </a:moveTo>
                <a:lnTo>
                  <a:pt x="7448352" y="0"/>
                </a:lnTo>
                <a:lnTo>
                  <a:pt x="9446485" y="0"/>
                </a:lnTo>
                <a:lnTo>
                  <a:pt x="10095599" y="0"/>
                </a:lnTo>
                <a:lnTo>
                  <a:pt x="10095599" y="6858000"/>
                </a:lnTo>
                <a:lnTo>
                  <a:pt x="9446485" y="6858000"/>
                </a:lnTo>
                <a:lnTo>
                  <a:pt x="7448352" y="6858000"/>
                </a:lnTo>
                <a:lnTo>
                  <a:pt x="0" y="6858000"/>
                </a:lnTo>
                <a:lnTo>
                  <a:pt x="1587" y="6789738"/>
                </a:lnTo>
                <a:lnTo>
                  <a:pt x="9525" y="6729413"/>
                </a:lnTo>
                <a:lnTo>
                  <a:pt x="20637" y="6677025"/>
                </a:lnTo>
                <a:lnTo>
                  <a:pt x="34925" y="6630988"/>
                </a:lnTo>
                <a:lnTo>
                  <a:pt x="50800" y="6589713"/>
                </a:lnTo>
                <a:lnTo>
                  <a:pt x="69850" y="6553200"/>
                </a:lnTo>
                <a:lnTo>
                  <a:pt x="88900" y="6515100"/>
                </a:lnTo>
                <a:lnTo>
                  <a:pt x="107950" y="6477000"/>
                </a:lnTo>
                <a:lnTo>
                  <a:pt x="123825" y="6440488"/>
                </a:lnTo>
                <a:lnTo>
                  <a:pt x="139700" y="6399213"/>
                </a:lnTo>
                <a:lnTo>
                  <a:pt x="155575" y="6353175"/>
                </a:lnTo>
                <a:lnTo>
                  <a:pt x="166687" y="6300788"/>
                </a:lnTo>
                <a:lnTo>
                  <a:pt x="173037" y="6240463"/>
                </a:lnTo>
                <a:lnTo>
                  <a:pt x="176212" y="6172200"/>
                </a:lnTo>
                <a:lnTo>
                  <a:pt x="173037" y="6103938"/>
                </a:lnTo>
                <a:lnTo>
                  <a:pt x="166687" y="6043613"/>
                </a:lnTo>
                <a:lnTo>
                  <a:pt x="155575" y="5991225"/>
                </a:lnTo>
                <a:lnTo>
                  <a:pt x="139700" y="5945188"/>
                </a:lnTo>
                <a:lnTo>
                  <a:pt x="123825" y="5903913"/>
                </a:lnTo>
                <a:lnTo>
                  <a:pt x="107950" y="5867400"/>
                </a:lnTo>
                <a:lnTo>
                  <a:pt x="88900" y="5829300"/>
                </a:lnTo>
                <a:lnTo>
                  <a:pt x="69850" y="5791200"/>
                </a:lnTo>
                <a:lnTo>
                  <a:pt x="50800" y="5754688"/>
                </a:lnTo>
                <a:lnTo>
                  <a:pt x="34925" y="5713413"/>
                </a:lnTo>
                <a:lnTo>
                  <a:pt x="20637" y="5667375"/>
                </a:lnTo>
                <a:lnTo>
                  <a:pt x="9525" y="5614988"/>
                </a:lnTo>
                <a:lnTo>
                  <a:pt x="1587" y="5554663"/>
                </a:lnTo>
                <a:lnTo>
                  <a:pt x="0" y="5486400"/>
                </a:lnTo>
                <a:lnTo>
                  <a:pt x="1587" y="5418138"/>
                </a:lnTo>
                <a:lnTo>
                  <a:pt x="9525" y="5357813"/>
                </a:lnTo>
                <a:lnTo>
                  <a:pt x="20637" y="5305425"/>
                </a:lnTo>
                <a:lnTo>
                  <a:pt x="34925" y="5259388"/>
                </a:lnTo>
                <a:lnTo>
                  <a:pt x="50800" y="5218113"/>
                </a:lnTo>
                <a:lnTo>
                  <a:pt x="69850" y="5181600"/>
                </a:lnTo>
                <a:lnTo>
                  <a:pt x="88900" y="5143500"/>
                </a:lnTo>
                <a:lnTo>
                  <a:pt x="107950" y="5105400"/>
                </a:lnTo>
                <a:lnTo>
                  <a:pt x="123825" y="5068888"/>
                </a:lnTo>
                <a:lnTo>
                  <a:pt x="139700" y="5027613"/>
                </a:lnTo>
                <a:lnTo>
                  <a:pt x="155575" y="4981575"/>
                </a:lnTo>
                <a:lnTo>
                  <a:pt x="166687" y="4929188"/>
                </a:lnTo>
                <a:lnTo>
                  <a:pt x="173037" y="4868863"/>
                </a:lnTo>
                <a:lnTo>
                  <a:pt x="176212" y="4800600"/>
                </a:lnTo>
                <a:lnTo>
                  <a:pt x="173037" y="4732338"/>
                </a:lnTo>
                <a:lnTo>
                  <a:pt x="166687" y="4672013"/>
                </a:lnTo>
                <a:lnTo>
                  <a:pt x="155575" y="4619625"/>
                </a:lnTo>
                <a:lnTo>
                  <a:pt x="139700" y="4573588"/>
                </a:lnTo>
                <a:lnTo>
                  <a:pt x="123825" y="4532313"/>
                </a:lnTo>
                <a:lnTo>
                  <a:pt x="107950" y="4495800"/>
                </a:lnTo>
                <a:lnTo>
                  <a:pt x="69850" y="4419600"/>
                </a:lnTo>
                <a:lnTo>
                  <a:pt x="50800" y="4383088"/>
                </a:lnTo>
                <a:lnTo>
                  <a:pt x="34925" y="4341813"/>
                </a:lnTo>
                <a:lnTo>
                  <a:pt x="20637" y="4295775"/>
                </a:lnTo>
                <a:lnTo>
                  <a:pt x="9525" y="4243388"/>
                </a:lnTo>
                <a:lnTo>
                  <a:pt x="1587" y="4183063"/>
                </a:lnTo>
                <a:lnTo>
                  <a:pt x="0" y="4114800"/>
                </a:lnTo>
                <a:lnTo>
                  <a:pt x="1587" y="4046538"/>
                </a:lnTo>
                <a:lnTo>
                  <a:pt x="9525" y="3986213"/>
                </a:lnTo>
                <a:lnTo>
                  <a:pt x="20637" y="3933825"/>
                </a:lnTo>
                <a:lnTo>
                  <a:pt x="34925" y="3887788"/>
                </a:lnTo>
                <a:lnTo>
                  <a:pt x="50800" y="3846513"/>
                </a:lnTo>
                <a:lnTo>
                  <a:pt x="69850" y="3810000"/>
                </a:lnTo>
                <a:lnTo>
                  <a:pt x="88900" y="3771900"/>
                </a:lnTo>
                <a:lnTo>
                  <a:pt x="107950" y="3733800"/>
                </a:lnTo>
                <a:lnTo>
                  <a:pt x="123825" y="3697288"/>
                </a:lnTo>
                <a:lnTo>
                  <a:pt x="139700" y="3656013"/>
                </a:lnTo>
                <a:lnTo>
                  <a:pt x="155575" y="3609975"/>
                </a:lnTo>
                <a:lnTo>
                  <a:pt x="166687" y="3557588"/>
                </a:lnTo>
                <a:lnTo>
                  <a:pt x="173037" y="3497263"/>
                </a:lnTo>
                <a:lnTo>
                  <a:pt x="176212" y="3427413"/>
                </a:lnTo>
                <a:lnTo>
                  <a:pt x="173037" y="3360738"/>
                </a:lnTo>
                <a:lnTo>
                  <a:pt x="166687" y="3300413"/>
                </a:lnTo>
                <a:lnTo>
                  <a:pt x="155575" y="3248025"/>
                </a:lnTo>
                <a:lnTo>
                  <a:pt x="139700" y="3201988"/>
                </a:lnTo>
                <a:lnTo>
                  <a:pt x="123825" y="3160713"/>
                </a:lnTo>
                <a:lnTo>
                  <a:pt x="107950" y="3124200"/>
                </a:lnTo>
                <a:lnTo>
                  <a:pt x="88900" y="3086100"/>
                </a:lnTo>
                <a:lnTo>
                  <a:pt x="69850" y="3048000"/>
                </a:lnTo>
                <a:lnTo>
                  <a:pt x="50800" y="3011488"/>
                </a:lnTo>
                <a:lnTo>
                  <a:pt x="34925" y="2970213"/>
                </a:lnTo>
                <a:lnTo>
                  <a:pt x="20637" y="2924175"/>
                </a:lnTo>
                <a:lnTo>
                  <a:pt x="9525" y="2871788"/>
                </a:lnTo>
                <a:lnTo>
                  <a:pt x="1587" y="2811463"/>
                </a:lnTo>
                <a:lnTo>
                  <a:pt x="0" y="2743200"/>
                </a:lnTo>
                <a:lnTo>
                  <a:pt x="1587" y="2674938"/>
                </a:lnTo>
                <a:lnTo>
                  <a:pt x="9525" y="2614613"/>
                </a:lnTo>
                <a:lnTo>
                  <a:pt x="20637" y="2562225"/>
                </a:lnTo>
                <a:lnTo>
                  <a:pt x="34925" y="2516188"/>
                </a:lnTo>
                <a:lnTo>
                  <a:pt x="50800" y="2474913"/>
                </a:lnTo>
                <a:lnTo>
                  <a:pt x="69850" y="2438400"/>
                </a:lnTo>
                <a:lnTo>
                  <a:pt x="88900" y="2400300"/>
                </a:lnTo>
                <a:lnTo>
                  <a:pt x="107950" y="2362200"/>
                </a:lnTo>
                <a:lnTo>
                  <a:pt x="123825" y="2325688"/>
                </a:lnTo>
                <a:lnTo>
                  <a:pt x="139700" y="2284413"/>
                </a:lnTo>
                <a:lnTo>
                  <a:pt x="155575" y="2238375"/>
                </a:lnTo>
                <a:lnTo>
                  <a:pt x="166687" y="2185988"/>
                </a:lnTo>
                <a:lnTo>
                  <a:pt x="173037" y="2125663"/>
                </a:lnTo>
                <a:lnTo>
                  <a:pt x="176212" y="2057400"/>
                </a:lnTo>
                <a:lnTo>
                  <a:pt x="173037" y="1989138"/>
                </a:lnTo>
                <a:lnTo>
                  <a:pt x="166687" y="1928813"/>
                </a:lnTo>
                <a:lnTo>
                  <a:pt x="155575" y="1876425"/>
                </a:lnTo>
                <a:lnTo>
                  <a:pt x="139700" y="1830388"/>
                </a:lnTo>
                <a:lnTo>
                  <a:pt x="123825" y="1789113"/>
                </a:lnTo>
                <a:lnTo>
                  <a:pt x="107950" y="1752600"/>
                </a:lnTo>
                <a:lnTo>
                  <a:pt x="88900" y="1714500"/>
                </a:lnTo>
                <a:lnTo>
                  <a:pt x="69850" y="1676400"/>
                </a:lnTo>
                <a:lnTo>
                  <a:pt x="50800" y="1639888"/>
                </a:lnTo>
                <a:lnTo>
                  <a:pt x="34925" y="1598613"/>
                </a:lnTo>
                <a:lnTo>
                  <a:pt x="20637" y="1552575"/>
                </a:lnTo>
                <a:lnTo>
                  <a:pt x="9525" y="1500188"/>
                </a:lnTo>
                <a:lnTo>
                  <a:pt x="1587" y="1439863"/>
                </a:lnTo>
                <a:lnTo>
                  <a:pt x="0" y="1371600"/>
                </a:lnTo>
                <a:lnTo>
                  <a:pt x="1587" y="1303338"/>
                </a:lnTo>
                <a:lnTo>
                  <a:pt x="9525" y="1243013"/>
                </a:lnTo>
                <a:lnTo>
                  <a:pt x="20637" y="1190625"/>
                </a:lnTo>
                <a:lnTo>
                  <a:pt x="34925" y="1144588"/>
                </a:lnTo>
                <a:lnTo>
                  <a:pt x="50800" y="1103313"/>
                </a:lnTo>
                <a:lnTo>
                  <a:pt x="69850" y="1066800"/>
                </a:lnTo>
                <a:lnTo>
                  <a:pt x="88900" y="1028700"/>
                </a:lnTo>
                <a:lnTo>
                  <a:pt x="107950" y="990600"/>
                </a:lnTo>
                <a:lnTo>
                  <a:pt x="123825" y="954088"/>
                </a:lnTo>
                <a:lnTo>
                  <a:pt x="139700" y="912813"/>
                </a:lnTo>
                <a:lnTo>
                  <a:pt x="155575" y="866775"/>
                </a:lnTo>
                <a:lnTo>
                  <a:pt x="166687" y="814388"/>
                </a:lnTo>
                <a:lnTo>
                  <a:pt x="173037" y="754063"/>
                </a:lnTo>
                <a:lnTo>
                  <a:pt x="176212" y="685800"/>
                </a:lnTo>
                <a:lnTo>
                  <a:pt x="173037" y="617538"/>
                </a:lnTo>
                <a:lnTo>
                  <a:pt x="166687" y="557213"/>
                </a:lnTo>
                <a:lnTo>
                  <a:pt x="155575" y="504825"/>
                </a:lnTo>
                <a:lnTo>
                  <a:pt x="139700" y="458788"/>
                </a:lnTo>
                <a:lnTo>
                  <a:pt x="123825" y="417513"/>
                </a:lnTo>
                <a:lnTo>
                  <a:pt x="107950" y="381000"/>
                </a:lnTo>
                <a:lnTo>
                  <a:pt x="88900" y="342900"/>
                </a:lnTo>
                <a:lnTo>
                  <a:pt x="69850" y="304800"/>
                </a:lnTo>
                <a:lnTo>
                  <a:pt x="50800" y="268288"/>
                </a:lnTo>
                <a:lnTo>
                  <a:pt x="34925" y="227013"/>
                </a:lnTo>
                <a:lnTo>
                  <a:pt x="20637" y="180975"/>
                </a:lnTo>
                <a:lnTo>
                  <a:pt x="9525" y="128588"/>
                </a:lnTo>
                <a:lnTo>
                  <a:pt x="1587" y="6826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8221" y="662400"/>
            <a:ext cx="6474279" cy="1113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098221" y="2286000"/>
            <a:ext cx="6474279" cy="39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Kaplan, S. 1989a. Management buyouts: evidence on taxes as a source of value, 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Journal of Finance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 64, 611–32.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Harris, R., Siegel, D.S. and Wright, M., 2005. Assessing the impact of management buyouts on economic efficiency: Plant-level evidence from the United Kingdom.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Review of Economics and Statistics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87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(1), pp.148-153.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Boucly, Q., Sraer, D. and Thesmar, D., 2008. Do leveraged buyouts appropriate worker rents? Evidence from French data.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Unpublished working paper, HEC Paris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53521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BF0C67-DF85-430A-B677-74D959439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51BAC80-2398-422A-9AA2-2489F01EF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7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34A3EF12-7620-4D66-ACFC-B9F71BAD8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2300" y="0"/>
            <a:ext cx="7571700" cy="6858000"/>
          </a:xfrm>
          <a:custGeom>
            <a:avLst/>
            <a:gdLst>
              <a:gd name="connsiteX0" fmla="*/ 0 w 10095599"/>
              <a:gd name="connsiteY0" fmla="*/ 0 h 6858000"/>
              <a:gd name="connsiteX1" fmla="*/ 7448352 w 10095599"/>
              <a:gd name="connsiteY1" fmla="*/ 0 h 6858000"/>
              <a:gd name="connsiteX2" fmla="*/ 9446485 w 10095599"/>
              <a:gd name="connsiteY2" fmla="*/ 0 h 6858000"/>
              <a:gd name="connsiteX3" fmla="*/ 10095599 w 10095599"/>
              <a:gd name="connsiteY3" fmla="*/ 0 h 6858000"/>
              <a:gd name="connsiteX4" fmla="*/ 10095599 w 10095599"/>
              <a:gd name="connsiteY4" fmla="*/ 6858000 h 6858000"/>
              <a:gd name="connsiteX5" fmla="*/ 9446485 w 10095599"/>
              <a:gd name="connsiteY5" fmla="*/ 6858000 h 6858000"/>
              <a:gd name="connsiteX6" fmla="*/ 7448352 w 10095599"/>
              <a:gd name="connsiteY6" fmla="*/ 6858000 h 6858000"/>
              <a:gd name="connsiteX7" fmla="*/ 0 w 10095599"/>
              <a:gd name="connsiteY7" fmla="*/ 6858000 h 6858000"/>
              <a:gd name="connsiteX8" fmla="*/ 1587 w 10095599"/>
              <a:gd name="connsiteY8" fmla="*/ 6789738 h 6858000"/>
              <a:gd name="connsiteX9" fmla="*/ 9525 w 10095599"/>
              <a:gd name="connsiteY9" fmla="*/ 6729413 h 6858000"/>
              <a:gd name="connsiteX10" fmla="*/ 20637 w 10095599"/>
              <a:gd name="connsiteY10" fmla="*/ 6677025 h 6858000"/>
              <a:gd name="connsiteX11" fmla="*/ 34925 w 10095599"/>
              <a:gd name="connsiteY11" fmla="*/ 6630988 h 6858000"/>
              <a:gd name="connsiteX12" fmla="*/ 50800 w 10095599"/>
              <a:gd name="connsiteY12" fmla="*/ 6589713 h 6858000"/>
              <a:gd name="connsiteX13" fmla="*/ 69850 w 10095599"/>
              <a:gd name="connsiteY13" fmla="*/ 6553200 h 6858000"/>
              <a:gd name="connsiteX14" fmla="*/ 88900 w 10095599"/>
              <a:gd name="connsiteY14" fmla="*/ 6515100 h 6858000"/>
              <a:gd name="connsiteX15" fmla="*/ 107950 w 10095599"/>
              <a:gd name="connsiteY15" fmla="*/ 6477000 h 6858000"/>
              <a:gd name="connsiteX16" fmla="*/ 123825 w 10095599"/>
              <a:gd name="connsiteY16" fmla="*/ 6440488 h 6858000"/>
              <a:gd name="connsiteX17" fmla="*/ 139700 w 10095599"/>
              <a:gd name="connsiteY17" fmla="*/ 6399213 h 6858000"/>
              <a:gd name="connsiteX18" fmla="*/ 155575 w 10095599"/>
              <a:gd name="connsiteY18" fmla="*/ 6353175 h 6858000"/>
              <a:gd name="connsiteX19" fmla="*/ 166687 w 10095599"/>
              <a:gd name="connsiteY19" fmla="*/ 6300788 h 6858000"/>
              <a:gd name="connsiteX20" fmla="*/ 173037 w 10095599"/>
              <a:gd name="connsiteY20" fmla="*/ 6240463 h 6858000"/>
              <a:gd name="connsiteX21" fmla="*/ 176212 w 10095599"/>
              <a:gd name="connsiteY21" fmla="*/ 6172200 h 6858000"/>
              <a:gd name="connsiteX22" fmla="*/ 173037 w 10095599"/>
              <a:gd name="connsiteY22" fmla="*/ 6103938 h 6858000"/>
              <a:gd name="connsiteX23" fmla="*/ 166687 w 10095599"/>
              <a:gd name="connsiteY23" fmla="*/ 6043613 h 6858000"/>
              <a:gd name="connsiteX24" fmla="*/ 155575 w 10095599"/>
              <a:gd name="connsiteY24" fmla="*/ 5991225 h 6858000"/>
              <a:gd name="connsiteX25" fmla="*/ 139700 w 10095599"/>
              <a:gd name="connsiteY25" fmla="*/ 5945188 h 6858000"/>
              <a:gd name="connsiteX26" fmla="*/ 123825 w 10095599"/>
              <a:gd name="connsiteY26" fmla="*/ 5903913 h 6858000"/>
              <a:gd name="connsiteX27" fmla="*/ 107950 w 10095599"/>
              <a:gd name="connsiteY27" fmla="*/ 5867400 h 6858000"/>
              <a:gd name="connsiteX28" fmla="*/ 88900 w 10095599"/>
              <a:gd name="connsiteY28" fmla="*/ 5829300 h 6858000"/>
              <a:gd name="connsiteX29" fmla="*/ 69850 w 10095599"/>
              <a:gd name="connsiteY29" fmla="*/ 5791200 h 6858000"/>
              <a:gd name="connsiteX30" fmla="*/ 50800 w 10095599"/>
              <a:gd name="connsiteY30" fmla="*/ 5754688 h 6858000"/>
              <a:gd name="connsiteX31" fmla="*/ 34925 w 10095599"/>
              <a:gd name="connsiteY31" fmla="*/ 5713413 h 6858000"/>
              <a:gd name="connsiteX32" fmla="*/ 20637 w 10095599"/>
              <a:gd name="connsiteY32" fmla="*/ 5667375 h 6858000"/>
              <a:gd name="connsiteX33" fmla="*/ 9525 w 10095599"/>
              <a:gd name="connsiteY33" fmla="*/ 5614988 h 6858000"/>
              <a:gd name="connsiteX34" fmla="*/ 1587 w 10095599"/>
              <a:gd name="connsiteY34" fmla="*/ 5554663 h 6858000"/>
              <a:gd name="connsiteX35" fmla="*/ 0 w 10095599"/>
              <a:gd name="connsiteY35" fmla="*/ 5486400 h 6858000"/>
              <a:gd name="connsiteX36" fmla="*/ 1587 w 10095599"/>
              <a:gd name="connsiteY36" fmla="*/ 5418138 h 6858000"/>
              <a:gd name="connsiteX37" fmla="*/ 9525 w 10095599"/>
              <a:gd name="connsiteY37" fmla="*/ 5357813 h 6858000"/>
              <a:gd name="connsiteX38" fmla="*/ 20637 w 10095599"/>
              <a:gd name="connsiteY38" fmla="*/ 5305425 h 6858000"/>
              <a:gd name="connsiteX39" fmla="*/ 34925 w 10095599"/>
              <a:gd name="connsiteY39" fmla="*/ 5259388 h 6858000"/>
              <a:gd name="connsiteX40" fmla="*/ 50800 w 10095599"/>
              <a:gd name="connsiteY40" fmla="*/ 5218113 h 6858000"/>
              <a:gd name="connsiteX41" fmla="*/ 69850 w 10095599"/>
              <a:gd name="connsiteY41" fmla="*/ 5181600 h 6858000"/>
              <a:gd name="connsiteX42" fmla="*/ 88900 w 10095599"/>
              <a:gd name="connsiteY42" fmla="*/ 5143500 h 6858000"/>
              <a:gd name="connsiteX43" fmla="*/ 107950 w 10095599"/>
              <a:gd name="connsiteY43" fmla="*/ 5105400 h 6858000"/>
              <a:gd name="connsiteX44" fmla="*/ 123825 w 10095599"/>
              <a:gd name="connsiteY44" fmla="*/ 5068888 h 6858000"/>
              <a:gd name="connsiteX45" fmla="*/ 139700 w 10095599"/>
              <a:gd name="connsiteY45" fmla="*/ 5027613 h 6858000"/>
              <a:gd name="connsiteX46" fmla="*/ 155575 w 10095599"/>
              <a:gd name="connsiteY46" fmla="*/ 4981575 h 6858000"/>
              <a:gd name="connsiteX47" fmla="*/ 166687 w 10095599"/>
              <a:gd name="connsiteY47" fmla="*/ 4929188 h 6858000"/>
              <a:gd name="connsiteX48" fmla="*/ 173037 w 10095599"/>
              <a:gd name="connsiteY48" fmla="*/ 4868863 h 6858000"/>
              <a:gd name="connsiteX49" fmla="*/ 176212 w 10095599"/>
              <a:gd name="connsiteY49" fmla="*/ 4800600 h 6858000"/>
              <a:gd name="connsiteX50" fmla="*/ 173037 w 10095599"/>
              <a:gd name="connsiteY50" fmla="*/ 4732338 h 6858000"/>
              <a:gd name="connsiteX51" fmla="*/ 166687 w 10095599"/>
              <a:gd name="connsiteY51" fmla="*/ 4672013 h 6858000"/>
              <a:gd name="connsiteX52" fmla="*/ 155575 w 10095599"/>
              <a:gd name="connsiteY52" fmla="*/ 4619625 h 6858000"/>
              <a:gd name="connsiteX53" fmla="*/ 139700 w 10095599"/>
              <a:gd name="connsiteY53" fmla="*/ 4573588 h 6858000"/>
              <a:gd name="connsiteX54" fmla="*/ 123825 w 10095599"/>
              <a:gd name="connsiteY54" fmla="*/ 4532313 h 6858000"/>
              <a:gd name="connsiteX55" fmla="*/ 107950 w 10095599"/>
              <a:gd name="connsiteY55" fmla="*/ 4495800 h 6858000"/>
              <a:gd name="connsiteX56" fmla="*/ 69850 w 10095599"/>
              <a:gd name="connsiteY56" fmla="*/ 4419600 h 6858000"/>
              <a:gd name="connsiteX57" fmla="*/ 50800 w 10095599"/>
              <a:gd name="connsiteY57" fmla="*/ 4383088 h 6858000"/>
              <a:gd name="connsiteX58" fmla="*/ 34925 w 10095599"/>
              <a:gd name="connsiteY58" fmla="*/ 4341813 h 6858000"/>
              <a:gd name="connsiteX59" fmla="*/ 20637 w 10095599"/>
              <a:gd name="connsiteY59" fmla="*/ 4295775 h 6858000"/>
              <a:gd name="connsiteX60" fmla="*/ 9525 w 10095599"/>
              <a:gd name="connsiteY60" fmla="*/ 4243388 h 6858000"/>
              <a:gd name="connsiteX61" fmla="*/ 1587 w 10095599"/>
              <a:gd name="connsiteY61" fmla="*/ 4183063 h 6858000"/>
              <a:gd name="connsiteX62" fmla="*/ 0 w 10095599"/>
              <a:gd name="connsiteY62" fmla="*/ 4114800 h 6858000"/>
              <a:gd name="connsiteX63" fmla="*/ 1587 w 10095599"/>
              <a:gd name="connsiteY63" fmla="*/ 4046538 h 6858000"/>
              <a:gd name="connsiteX64" fmla="*/ 9525 w 10095599"/>
              <a:gd name="connsiteY64" fmla="*/ 3986213 h 6858000"/>
              <a:gd name="connsiteX65" fmla="*/ 20637 w 10095599"/>
              <a:gd name="connsiteY65" fmla="*/ 3933825 h 6858000"/>
              <a:gd name="connsiteX66" fmla="*/ 34925 w 10095599"/>
              <a:gd name="connsiteY66" fmla="*/ 3887788 h 6858000"/>
              <a:gd name="connsiteX67" fmla="*/ 50800 w 10095599"/>
              <a:gd name="connsiteY67" fmla="*/ 3846513 h 6858000"/>
              <a:gd name="connsiteX68" fmla="*/ 69850 w 10095599"/>
              <a:gd name="connsiteY68" fmla="*/ 3810000 h 6858000"/>
              <a:gd name="connsiteX69" fmla="*/ 88900 w 10095599"/>
              <a:gd name="connsiteY69" fmla="*/ 3771900 h 6858000"/>
              <a:gd name="connsiteX70" fmla="*/ 107950 w 10095599"/>
              <a:gd name="connsiteY70" fmla="*/ 3733800 h 6858000"/>
              <a:gd name="connsiteX71" fmla="*/ 123825 w 10095599"/>
              <a:gd name="connsiteY71" fmla="*/ 3697288 h 6858000"/>
              <a:gd name="connsiteX72" fmla="*/ 139700 w 10095599"/>
              <a:gd name="connsiteY72" fmla="*/ 3656013 h 6858000"/>
              <a:gd name="connsiteX73" fmla="*/ 155575 w 10095599"/>
              <a:gd name="connsiteY73" fmla="*/ 3609975 h 6858000"/>
              <a:gd name="connsiteX74" fmla="*/ 166687 w 10095599"/>
              <a:gd name="connsiteY74" fmla="*/ 3557588 h 6858000"/>
              <a:gd name="connsiteX75" fmla="*/ 173037 w 10095599"/>
              <a:gd name="connsiteY75" fmla="*/ 3497263 h 6858000"/>
              <a:gd name="connsiteX76" fmla="*/ 176212 w 10095599"/>
              <a:gd name="connsiteY76" fmla="*/ 3427413 h 6858000"/>
              <a:gd name="connsiteX77" fmla="*/ 173037 w 10095599"/>
              <a:gd name="connsiteY77" fmla="*/ 3360738 h 6858000"/>
              <a:gd name="connsiteX78" fmla="*/ 166687 w 10095599"/>
              <a:gd name="connsiteY78" fmla="*/ 3300413 h 6858000"/>
              <a:gd name="connsiteX79" fmla="*/ 155575 w 10095599"/>
              <a:gd name="connsiteY79" fmla="*/ 3248025 h 6858000"/>
              <a:gd name="connsiteX80" fmla="*/ 139700 w 10095599"/>
              <a:gd name="connsiteY80" fmla="*/ 3201988 h 6858000"/>
              <a:gd name="connsiteX81" fmla="*/ 123825 w 10095599"/>
              <a:gd name="connsiteY81" fmla="*/ 3160713 h 6858000"/>
              <a:gd name="connsiteX82" fmla="*/ 107950 w 10095599"/>
              <a:gd name="connsiteY82" fmla="*/ 3124200 h 6858000"/>
              <a:gd name="connsiteX83" fmla="*/ 88900 w 10095599"/>
              <a:gd name="connsiteY83" fmla="*/ 3086100 h 6858000"/>
              <a:gd name="connsiteX84" fmla="*/ 69850 w 10095599"/>
              <a:gd name="connsiteY84" fmla="*/ 3048000 h 6858000"/>
              <a:gd name="connsiteX85" fmla="*/ 50800 w 10095599"/>
              <a:gd name="connsiteY85" fmla="*/ 3011488 h 6858000"/>
              <a:gd name="connsiteX86" fmla="*/ 34925 w 10095599"/>
              <a:gd name="connsiteY86" fmla="*/ 2970213 h 6858000"/>
              <a:gd name="connsiteX87" fmla="*/ 20637 w 10095599"/>
              <a:gd name="connsiteY87" fmla="*/ 2924175 h 6858000"/>
              <a:gd name="connsiteX88" fmla="*/ 9525 w 10095599"/>
              <a:gd name="connsiteY88" fmla="*/ 2871788 h 6858000"/>
              <a:gd name="connsiteX89" fmla="*/ 1587 w 10095599"/>
              <a:gd name="connsiteY89" fmla="*/ 2811463 h 6858000"/>
              <a:gd name="connsiteX90" fmla="*/ 0 w 10095599"/>
              <a:gd name="connsiteY90" fmla="*/ 2743200 h 6858000"/>
              <a:gd name="connsiteX91" fmla="*/ 1587 w 10095599"/>
              <a:gd name="connsiteY91" fmla="*/ 2674938 h 6858000"/>
              <a:gd name="connsiteX92" fmla="*/ 9525 w 10095599"/>
              <a:gd name="connsiteY92" fmla="*/ 2614613 h 6858000"/>
              <a:gd name="connsiteX93" fmla="*/ 20637 w 10095599"/>
              <a:gd name="connsiteY93" fmla="*/ 2562225 h 6858000"/>
              <a:gd name="connsiteX94" fmla="*/ 34925 w 10095599"/>
              <a:gd name="connsiteY94" fmla="*/ 2516188 h 6858000"/>
              <a:gd name="connsiteX95" fmla="*/ 50800 w 10095599"/>
              <a:gd name="connsiteY95" fmla="*/ 2474913 h 6858000"/>
              <a:gd name="connsiteX96" fmla="*/ 69850 w 10095599"/>
              <a:gd name="connsiteY96" fmla="*/ 2438400 h 6858000"/>
              <a:gd name="connsiteX97" fmla="*/ 88900 w 10095599"/>
              <a:gd name="connsiteY97" fmla="*/ 2400300 h 6858000"/>
              <a:gd name="connsiteX98" fmla="*/ 107950 w 10095599"/>
              <a:gd name="connsiteY98" fmla="*/ 2362200 h 6858000"/>
              <a:gd name="connsiteX99" fmla="*/ 123825 w 10095599"/>
              <a:gd name="connsiteY99" fmla="*/ 2325688 h 6858000"/>
              <a:gd name="connsiteX100" fmla="*/ 139700 w 10095599"/>
              <a:gd name="connsiteY100" fmla="*/ 2284413 h 6858000"/>
              <a:gd name="connsiteX101" fmla="*/ 155575 w 10095599"/>
              <a:gd name="connsiteY101" fmla="*/ 2238375 h 6858000"/>
              <a:gd name="connsiteX102" fmla="*/ 166687 w 10095599"/>
              <a:gd name="connsiteY102" fmla="*/ 2185988 h 6858000"/>
              <a:gd name="connsiteX103" fmla="*/ 173037 w 10095599"/>
              <a:gd name="connsiteY103" fmla="*/ 2125663 h 6858000"/>
              <a:gd name="connsiteX104" fmla="*/ 176212 w 10095599"/>
              <a:gd name="connsiteY104" fmla="*/ 2057400 h 6858000"/>
              <a:gd name="connsiteX105" fmla="*/ 173037 w 10095599"/>
              <a:gd name="connsiteY105" fmla="*/ 1989138 h 6858000"/>
              <a:gd name="connsiteX106" fmla="*/ 166687 w 10095599"/>
              <a:gd name="connsiteY106" fmla="*/ 1928813 h 6858000"/>
              <a:gd name="connsiteX107" fmla="*/ 155575 w 10095599"/>
              <a:gd name="connsiteY107" fmla="*/ 1876425 h 6858000"/>
              <a:gd name="connsiteX108" fmla="*/ 139700 w 10095599"/>
              <a:gd name="connsiteY108" fmla="*/ 1830388 h 6858000"/>
              <a:gd name="connsiteX109" fmla="*/ 123825 w 10095599"/>
              <a:gd name="connsiteY109" fmla="*/ 1789113 h 6858000"/>
              <a:gd name="connsiteX110" fmla="*/ 107950 w 10095599"/>
              <a:gd name="connsiteY110" fmla="*/ 1752600 h 6858000"/>
              <a:gd name="connsiteX111" fmla="*/ 88900 w 10095599"/>
              <a:gd name="connsiteY111" fmla="*/ 1714500 h 6858000"/>
              <a:gd name="connsiteX112" fmla="*/ 69850 w 10095599"/>
              <a:gd name="connsiteY112" fmla="*/ 1676400 h 6858000"/>
              <a:gd name="connsiteX113" fmla="*/ 50800 w 10095599"/>
              <a:gd name="connsiteY113" fmla="*/ 1639888 h 6858000"/>
              <a:gd name="connsiteX114" fmla="*/ 34925 w 10095599"/>
              <a:gd name="connsiteY114" fmla="*/ 1598613 h 6858000"/>
              <a:gd name="connsiteX115" fmla="*/ 20637 w 10095599"/>
              <a:gd name="connsiteY115" fmla="*/ 1552575 h 6858000"/>
              <a:gd name="connsiteX116" fmla="*/ 9525 w 10095599"/>
              <a:gd name="connsiteY116" fmla="*/ 1500188 h 6858000"/>
              <a:gd name="connsiteX117" fmla="*/ 1587 w 10095599"/>
              <a:gd name="connsiteY117" fmla="*/ 1439863 h 6858000"/>
              <a:gd name="connsiteX118" fmla="*/ 0 w 10095599"/>
              <a:gd name="connsiteY118" fmla="*/ 1371600 h 6858000"/>
              <a:gd name="connsiteX119" fmla="*/ 1587 w 10095599"/>
              <a:gd name="connsiteY119" fmla="*/ 1303338 h 6858000"/>
              <a:gd name="connsiteX120" fmla="*/ 9525 w 10095599"/>
              <a:gd name="connsiteY120" fmla="*/ 1243013 h 6858000"/>
              <a:gd name="connsiteX121" fmla="*/ 20637 w 10095599"/>
              <a:gd name="connsiteY121" fmla="*/ 1190625 h 6858000"/>
              <a:gd name="connsiteX122" fmla="*/ 34925 w 10095599"/>
              <a:gd name="connsiteY122" fmla="*/ 1144588 h 6858000"/>
              <a:gd name="connsiteX123" fmla="*/ 50800 w 10095599"/>
              <a:gd name="connsiteY123" fmla="*/ 1103313 h 6858000"/>
              <a:gd name="connsiteX124" fmla="*/ 69850 w 10095599"/>
              <a:gd name="connsiteY124" fmla="*/ 1066800 h 6858000"/>
              <a:gd name="connsiteX125" fmla="*/ 88900 w 10095599"/>
              <a:gd name="connsiteY125" fmla="*/ 1028700 h 6858000"/>
              <a:gd name="connsiteX126" fmla="*/ 107950 w 10095599"/>
              <a:gd name="connsiteY126" fmla="*/ 990600 h 6858000"/>
              <a:gd name="connsiteX127" fmla="*/ 123825 w 10095599"/>
              <a:gd name="connsiteY127" fmla="*/ 954088 h 6858000"/>
              <a:gd name="connsiteX128" fmla="*/ 139700 w 10095599"/>
              <a:gd name="connsiteY128" fmla="*/ 912813 h 6858000"/>
              <a:gd name="connsiteX129" fmla="*/ 155575 w 10095599"/>
              <a:gd name="connsiteY129" fmla="*/ 866775 h 6858000"/>
              <a:gd name="connsiteX130" fmla="*/ 166687 w 10095599"/>
              <a:gd name="connsiteY130" fmla="*/ 814388 h 6858000"/>
              <a:gd name="connsiteX131" fmla="*/ 173037 w 10095599"/>
              <a:gd name="connsiteY131" fmla="*/ 754063 h 6858000"/>
              <a:gd name="connsiteX132" fmla="*/ 176212 w 10095599"/>
              <a:gd name="connsiteY132" fmla="*/ 685800 h 6858000"/>
              <a:gd name="connsiteX133" fmla="*/ 173037 w 10095599"/>
              <a:gd name="connsiteY133" fmla="*/ 617538 h 6858000"/>
              <a:gd name="connsiteX134" fmla="*/ 166687 w 10095599"/>
              <a:gd name="connsiteY134" fmla="*/ 557213 h 6858000"/>
              <a:gd name="connsiteX135" fmla="*/ 155575 w 10095599"/>
              <a:gd name="connsiteY135" fmla="*/ 504825 h 6858000"/>
              <a:gd name="connsiteX136" fmla="*/ 139700 w 10095599"/>
              <a:gd name="connsiteY136" fmla="*/ 458788 h 6858000"/>
              <a:gd name="connsiteX137" fmla="*/ 123825 w 10095599"/>
              <a:gd name="connsiteY137" fmla="*/ 417513 h 6858000"/>
              <a:gd name="connsiteX138" fmla="*/ 107950 w 10095599"/>
              <a:gd name="connsiteY138" fmla="*/ 381000 h 6858000"/>
              <a:gd name="connsiteX139" fmla="*/ 88900 w 10095599"/>
              <a:gd name="connsiteY139" fmla="*/ 342900 h 6858000"/>
              <a:gd name="connsiteX140" fmla="*/ 69850 w 10095599"/>
              <a:gd name="connsiteY140" fmla="*/ 304800 h 6858000"/>
              <a:gd name="connsiteX141" fmla="*/ 50800 w 10095599"/>
              <a:gd name="connsiteY141" fmla="*/ 268288 h 6858000"/>
              <a:gd name="connsiteX142" fmla="*/ 34925 w 10095599"/>
              <a:gd name="connsiteY142" fmla="*/ 227013 h 6858000"/>
              <a:gd name="connsiteX143" fmla="*/ 20637 w 10095599"/>
              <a:gd name="connsiteY143" fmla="*/ 180975 h 6858000"/>
              <a:gd name="connsiteX144" fmla="*/ 9525 w 10095599"/>
              <a:gd name="connsiteY144" fmla="*/ 128588 h 6858000"/>
              <a:gd name="connsiteX145" fmla="*/ 1587 w 10095599"/>
              <a:gd name="connsiteY145" fmla="*/ 6826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10095599" h="6858000">
                <a:moveTo>
                  <a:pt x="0" y="0"/>
                </a:moveTo>
                <a:lnTo>
                  <a:pt x="7448352" y="0"/>
                </a:lnTo>
                <a:lnTo>
                  <a:pt x="9446485" y="0"/>
                </a:lnTo>
                <a:lnTo>
                  <a:pt x="10095599" y="0"/>
                </a:lnTo>
                <a:lnTo>
                  <a:pt x="10095599" y="6858000"/>
                </a:lnTo>
                <a:lnTo>
                  <a:pt x="9446485" y="6858000"/>
                </a:lnTo>
                <a:lnTo>
                  <a:pt x="7448352" y="6858000"/>
                </a:lnTo>
                <a:lnTo>
                  <a:pt x="0" y="6858000"/>
                </a:lnTo>
                <a:lnTo>
                  <a:pt x="1587" y="6789738"/>
                </a:lnTo>
                <a:lnTo>
                  <a:pt x="9525" y="6729413"/>
                </a:lnTo>
                <a:lnTo>
                  <a:pt x="20637" y="6677025"/>
                </a:lnTo>
                <a:lnTo>
                  <a:pt x="34925" y="6630988"/>
                </a:lnTo>
                <a:lnTo>
                  <a:pt x="50800" y="6589713"/>
                </a:lnTo>
                <a:lnTo>
                  <a:pt x="69850" y="6553200"/>
                </a:lnTo>
                <a:lnTo>
                  <a:pt x="88900" y="6515100"/>
                </a:lnTo>
                <a:lnTo>
                  <a:pt x="107950" y="6477000"/>
                </a:lnTo>
                <a:lnTo>
                  <a:pt x="123825" y="6440488"/>
                </a:lnTo>
                <a:lnTo>
                  <a:pt x="139700" y="6399213"/>
                </a:lnTo>
                <a:lnTo>
                  <a:pt x="155575" y="6353175"/>
                </a:lnTo>
                <a:lnTo>
                  <a:pt x="166687" y="6300788"/>
                </a:lnTo>
                <a:lnTo>
                  <a:pt x="173037" y="6240463"/>
                </a:lnTo>
                <a:lnTo>
                  <a:pt x="176212" y="6172200"/>
                </a:lnTo>
                <a:lnTo>
                  <a:pt x="173037" y="6103938"/>
                </a:lnTo>
                <a:lnTo>
                  <a:pt x="166687" y="6043613"/>
                </a:lnTo>
                <a:lnTo>
                  <a:pt x="155575" y="5991225"/>
                </a:lnTo>
                <a:lnTo>
                  <a:pt x="139700" y="5945188"/>
                </a:lnTo>
                <a:lnTo>
                  <a:pt x="123825" y="5903913"/>
                </a:lnTo>
                <a:lnTo>
                  <a:pt x="107950" y="5867400"/>
                </a:lnTo>
                <a:lnTo>
                  <a:pt x="88900" y="5829300"/>
                </a:lnTo>
                <a:lnTo>
                  <a:pt x="69850" y="5791200"/>
                </a:lnTo>
                <a:lnTo>
                  <a:pt x="50800" y="5754688"/>
                </a:lnTo>
                <a:lnTo>
                  <a:pt x="34925" y="5713413"/>
                </a:lnTo>
                <a:lnTo>
                  <a:pt x="20637" y="5667375"/>
                </a:lnTo>
                <a:lnTo>
                  <a:pt x="9525" y="5614988"/>
                </a:lnTo>
                <a:lnTo>
                  <a:pt x="1587" y="5554663"/>
                </a:lnTo>
                <a:lnTo>
                  <a:pt x="0" y="5486400"/>
                </a:lnTo>
                <a:lnTo>
                  <a:pt x="1587" y="5418138"/>
                </a:lnTo>
                <a:lnTo>
                  <a:pt x="9525" y="5357813"/>
                </a:lnTo>
                <a:lnTo>
                  <a:pt x="20637" y="5305425"/>
                </a:lnTo>
                <a:lnTo>
                  <a:pt x="34925" y="5259388"/>
                </a:lnTo>
                <a:lnTo>
                  <a:pt x="50800" y="5218113"/>
                </a:lnTo>
                <a:lnTo>
                  <a:pt x="69850" y="5181600"/>
                </a:lnTo>
                <a:lnTo>
                  <a:pt x="88900" y="5143500"/>
                </a:lnTo>
                <a:lnTo>
                  <a:pt x="107950" y="5105400"/>
                </a:lnTo>
                <a:lnTo>
                  <a:pt x="123825" y="5068888"/>
                </a:lnTo>
                <a:lnTo>
                  <a:pt x="139700" y="5027613"/>
                </a:lnTo>
                <a:lnTo>
                  <a:pt x="155575" y="4981575"/>
                </a:lnTo>
                <a:lnTo>
                  <a:pt x="166687" y="4929188"/>
                </a:lnTo>
                <a:lnTo>
                  <a:pt x="173037" y="4868863"/>
                </a:lnTo>
                <a:lnTo>
                  <a:pt x="176212" y="4800600"/>
                </a:lnTo>
                <a:lnTo>
                  <a:pt x="173037" y="4732338"/>
                </a:lnTo>
                <a:lnTo>
                  <a:pt x="166687" y="4672013"/>
                </a:lnTo>
                <a:lnTo>
                  <a:pt x="155575" y="4619625"/>
                </a:lnTo>
                <a:lnTo>
                  <a:pt x="139700" y="4573588"/>
                </a:lnTo>
                <a:lnTo>
                  <a:pt x="123825" y="4532313"/>
                </a:lnTo>
                <a:lnTo>
                  <a:pt x="107950" y="4495800"/>
                </a:lnTo>
                <a:lnTo>
                  <a:pt x="69850" y="4419600"/>
                </a:lnTo>
                <a:lnTo>
                  <a:pt x="50800" y="4383088"/>
                </a:lnTo>
                <a:lnTo>
                  <a:pt x="34925" y="4341813"/>
                </a:lnTo>
                <a:lnTo>
                  <a:pt x="20637" y="4295775"/>
                </a:lnTo>
                <a:lnTo>
                  <a:pt x="9525" y="4243388"/>
                </a:lnTo>
                <a:lnTo>
                  <a:pt x="1587" y="4183063"/>
                </a:lnTo>
                <a:lnTo>
                  <a:pt x="0" y="4114800"/>
                </a:lnTo>
                <a:lnTo>
                  <a:pt x="1587" y="4046538"/>
                </a:lnTo>
                <a:lnTo>
                  <a:pt x="9525" y="3986213"/>
                </a:lnTo>
                <a:lnTo>
                  <a:pt x="20637" y="3933825"/>
                </a:lnTo>
                <a:lnTo>
                  <a:pt x="34925" y="3887788"/>
                </a:lnTo>
                <a:lnTo>
                  <a:pt x="50800" y="3846513"/>
                </a:lnTo>
                <a:lnTo>
                  <a:pt x="69850" y="3810000"/>
                </a:lnTo>
                <a:lnTo>
                  <a:pt x="88900" y="3771900"/>
                </a:lnTo>
                <a:lnTo>
                  <a:pt x="107950" y="3733800"/>
                </a:lnTo>
                <a:lnTo>
                  <a:pt x="123825" y="3697288"/>
                </a:lnTo>
                <a:lnTo>
                  <a:pt x="139700" y="3656013"/>
                </a:lnTo>
                <a:lnTo>
                  <a:pt x="155575" y="3609975"/>
                </a:lnTo>
                <a:lnTo>
                  <a:pt x="166687" y="3557588"/>
                </a:lnTo>
                <a:lnTo>
                  <a:pt x="173037" y="3497263"/>
                </a:lnTo>
                <a:lnTo>
                  <a:pt x="176212" y="3427413"/>
                </a:lnTo>
                <a:lnTo>
                  <a:pt x="173037" y="3360738"/>
                </a:lnTo>
                <a:lnTo>
                  <a:pt x="166687" y="3300413"/>
                </a:lnTo>
                <a:lnTo>
                  <a:pt x="155575" y="3248025"/>
                </a:lnTo>
                <a:lnTo>
                  <a:pt x="139700" y="3201988"/>
                </a:lnTo>
                <a:lnTo>
                  <a:pt x="123825" y="3160713"/>
                </a:lnTo>
                <a:lnTo>
                  <a:pt x="107950" y="3124200"/>
                </a:lnTo>
                <a:lnTo>
                  <a:pt x="88900" y="3086100"/>
                </a:lnTo>
                <a:lnTo>
                  <a:pt x="69850" y="3048000"/>
                </a:lnTo>
                <a:lnTo>
                  <a:pt x="50800" y="3011488"/>
                </a:lnTo>
                <a:lnTo>
                  <a:pt x="34925" y="2970213"/>
                </a:lnTo>
                <a:lnTo>
                  <a:pt x="20637" y="2924175"/>
                </a:lnTo>
                <a:lnTo>
                  <a:pt x="9525" y="2871788"/>
                </a:lnTo>
                <a:lnTo>
                  <a:pt x="1587" y="2811463"/>
                </a:lnTo>
                <a:lnTo>
                  <a:pt x="0" y="2743200"/>
                </a:lnTo>
                <a:lnTo>
                  <a:pt x="1587" y="2674938"/>
                </a:lnTo>
                <a:lnTo>
                  <a:pt x="9525" y="2614613"/>
                </a:lnTo>
                <a:lnTo>
                  <a:pt x="20637" y="2562225"/>
                </a:lnTo>
                <a:lnTo>
                  <a:pt x="34925" y="2516188"/>
                </a:lnTo>
                <a:lnTo>
                  <a:pt x="50800" y="2474913"/>
                </a:lnTo>
                <a:lnTo>
                  <a:pt x="69850" y="2438400"/>
                </a:lnTo>
                <a:lnTo>
                  <a:pt x="88900" y="2400300"/>
                </a:lnTo>
                <a:lnTo>
                  <a:pt x="107950" y="2362200"/>
                </a:lnTo>
                <a:lnTo>
                  <a:pt x="123825" y="2325688"/>
                </a:lnTo>
                <a:lnTo>
                  <a:pt x="139700" y="2284413"/>
                </a:lnTo>
                <a:lnTo>
                  <a:pt x="155575" y="2238375"/>
                </a:lnTo>
                <a:lnTo>
                  <a:pt x="166687" y="2185988"/>
                </a:lnTo>
                <a:lnTo>
                  <a:pt x="173037" y="2125663"/>
                </a:lnTo>
                <a:lnTo>
                  <a:pt x="176212" y="2057400"/>
                </a:lnTo>
                <a:lnTo>
                  <a:pt x="173037" y="1989138"/>
                </a:lnTo>
                <a:lnTo>
                  <a:pt x="166687" y="1928813"/>
                </a:lnTo>
                <a:lnTo>
                  <a:pt x="155575" y="1876425"/>
                </a:lnTo>
                <a:lnTo>
                  <a:pt x="139700" y="1830388"/>
                </a:lnTo>
                <a:lnTo>
                  <a:pt x="123825" y="1789113"/>
                </a:lnTo>
                <a:lnTo>
                  <a:pt x="107950" y="1752600"/>
                </a:lnTo>
                <a:lnTo>
                  <a:pt x="88900" y="1714500"/>
                </a:lnTo>
                <a:lnTo>
                  <a:pt x="69850" y="1676400"/>
                </a:lnTo>
                <a:lnTo>
                  <a:pt x="50800" y="1639888"/>
                </a:lnTo>
                <a:lnTo>
                  <a:pt x="34925" y="1598613"/>
                </a:lnTo>
                <a:lnTo>
                  <a:pt x="20637" y="1552575"/>
                </a:lnTo>
                <a:lnTo>
                  <a:pt x="9525" y="1500188"/>
                </a:lnTo>
                <a:lnTo>
                  <a:pt x="1587" y="1439863"/>
                </a:lnTo>
                <a:lnTo>
                  <a:pt x="0" y="1371600"/>
                </a:lnTo>
                <a:lnTo>
                  <a:pt x="1587" y="1303338"/>
                </a:lnTo>
                <a:lnTo>
                  <a:pt x="9525" y="1243013"/>
                </a:lnTo>
                <a:lnTo>
                  <a:pt x="20637" y="1190625"/>
                </a:lnTo>
                <a:lnTo>
                  <a:pt x="34925" y="1144588"/>
                </a:lnTo>
                <a:lnTo>
                  <a:pt x="50800" y="1103313"/>
                </a:lnTo>
                <a:lnTo>
                  <a:pt x="69850" y="1066800"/>
                </a:lnTo>
                <a:lnTo>
                  <a:pt x="88900" y="1028700"/>
                </a:lnTo>
                <a:lnTo>
                  <a:pt x="107950" y="990600"/>
                </a:lnTo>
                <a:lnTo>
                  <a:pt x="123825" y="954088"/>
                </a:lnTo>
                <a:lnTo>
                  <a:pt x="139700" y="912813"/>
                </a:lnTo>
                <a:lnTo>
                  <a:pt x="155575" y="866775"/>
                </a:lnTo>
                <a:lnTo>
                  <a:pt x="166687" y="814388"/>
                </a:lnTo>
                <a:lnTo>
                  <a:pt x="173037" y="754063"/>
                </a:lnTo>
                <a:lnTo>
                  <a:pt x="176212" y="685800"/>
                </a:lnTo>
                <a:lnTo>
                  <a:pt x="173037" y="617538"/>
                </a:lnTo>
                <a:lnTo>
                  <a:pt x="166687" y="557213"/>
                </a:lnTo>
                <a:lnTo>
                  <a:pt x="155575" y="504825"/>
                </a:lnTo>
                <a:lnTo>
                  <a:pt x="139700" y="458788"/>
                </a:lnTo>
                <a:lnTo>
                  <a:pt x="123825" y="417513"/>
                </a:lnTo>
                <a:lnTo>
                  <a:pt x="107950" y="381000"/>
                </a:lnTo>
                <a:lnTo>
                  <a:pt x="88900" y="342900"/>
                </a:lnTo>
                <a:lnTo>
                  <a:pt x="69850" y="304800"/>
                </a:lnTo>
                <a:lnTo>
                  <a:pt x="50800" y="268288"/>
                </a:lnTo>
                <a:lnTo>
                  <a:pt x="34925" y="227013"/>
                </a:lnTo>
                <a:lnTo>
                  <a:pt x="20637" y="180975"/>
                </a:lnTo>
                <a:lnTo>
                  <a:pt x="9525" y="128588"/>
                </a:lnTo>
                <a:lnTo>
                  <a:pt x="1587" y="6826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8221" y="662400"/>
            <a:ext cx="6474279" cy="1113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BIBLIOGRAPHY</a:t>
            </a: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098221" y="2286000"/>
            <a:ext cx="6474279" cy="39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Bergström, C., Grubb, M. and Jonsson, S., 2007. The operating impact of buyouts in Sweden: A study of value creation.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The Journal of Private Equity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11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(1), pp.22-39.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Amess, K., Girma, S. and Wright, M., 2008. What are the wage and employment consequences of leveraged buyouts, private equity and acquisitions in the UK?.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Nottingham University Business School Research Paper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 (2008-01).</a:t>
            </a:r>
          </a:p>
          <a:p>
            <a:pPr marL="185738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Kaplan, S., 1989b. The effects of management buyouts on operating performance and value.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Journal of Financial Economics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, </a:t>
            </a:r>
            <a:r>
              <a:rPr lang="en-US" sz="1700" i="1">
                <a:solidFill>
                  <a:schemeClr val="tx1">
                    <a:alpha val="60000"/>
                  </a:schemeClr>
                </a:solidFill>
                <a:latin typeface="+mn-lt"/>
              </a:rPr>
              <a:t>24</a:t>
            </a:r>
            <a:r>
              <a:rPr lang="en-US" sz="1700">
                <a:solidFill>
                  <a:schemeClr val="tx1">
                    <a:alpha val="60000"/>
                  </a:schemeClr>
                </a:solidFill>
                <a:latin typeface="+mn-lt"/>
              </a:rPr>
              <a:t>(2), pp.217-254.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chemeClr val="tx1">
                  <a:alpha val="60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92252539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1407</Words>
  <Application>Microsoft Macintosh PowerPoint</Application>
  <PresentationFormat>On-screen Show (4:3)</PresentationFormat>
  <Paragraphs>137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Default Design</vt:lpstr>
      <vt:lpstr>CORPORATE GOVERNANCE</vt:lpstr>
      <vt:lpstr>learning objectives</vt:lpstr>
      <vt:lpstr>the idea behind the market for corporate control</vt:lpstr>
      <vt:lpstr>responses to poor corporate performance</vt:lpstr>
      <vt:lpstr>factors affecting the choice of exit or voice</vt:lpstr>
      <vt:lpstr>are mergers disciplinary?</vt:lpstr>
      <vt:lpstr>the characteristics of hostile deals</vt:lpstr>
      <vt:lpstr>defences against hostile bids</vt:lpstr>
      <vt:lpstr>evidence on hostile takeovers</vt:lpstr>
      <vt:lpstr>private equity deals</vt:lpstr>
      <vt:lpstr>governance in bought-out companies</vt:lpstr>
      <vt:lpstr>performance in bought-out companies</vt:lpstr>
      <vt:lpstr>BIBLIOGRAPHY</vt:lpstr>
      <vt:lpstr>BIBLIOGRAPHY</vt:lpstr>
      <vt:lpstr>BIBLIOGRAPHY</vt:lpstr>
      <vt:lpstr>BIBLIOGRAPHY</vt:lpstr>
    </vt:vector>
  </TitlesOfParts>
  <Company>Macmillan Publishers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Badir Miftah</cp:lastModifiedBy>
  <cp:revision>33</cp:revision>
  <dcterms:created xsi:type="dcterms:W3CDTF">2011-08-23T16:14:30Z</dcterms:created>
  <dcterms:modified xsi:type="dcterms:W3CDTF">2023-02-19T18:19:17Z</dcterms:modified>
</cp:coreProperties>
</file>