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notesMasterIdLst>
    <p:notesMasterId r:id="rId15"/>
  </p:notesMasterIdLst>
  <p:sldIdLst>
    <p:sldId id="256" r:id="rId2"/>
    <p:sldId id="257" r:id="rId3"/>
    <p:sldId id="258" r:id="rId4"/>
    <p:sldId id="260" r:id="rId5"/>
    <p:sldId id="259" r:id="rId6"/>
    <p:sldId id="265" r:id="rId7"/>
    <p:sldId id="261" r:id="rId8"/>
    <p:sldId id="267" r:id="rId9"/>
    <p:sldId id="262" r:id="rId10"/>
    <p:sldId id="263" r:id="rId11"/>
    <p:sldId id="266" r:id="rId12"/>
    <p:sldId id="264"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660"/>
  </p:normalViewPr>
  <p:slideViewPr>
    <p:cSldViewPr snapToGrid="0">
      <p:cViewPr>
        <p:scale>
          <a:sx n="70" d="100"/>
          <a:sy n="70" d="100"/>
        </p:scale>
        <p:origin x="738" y="-12"/>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Flight capabilities of a DJI Fly 2 mini to ensure accurate video data collection</a:t>
            </a:r>
          </a:p>
        </c:rich>
      </c:tx>
      <c:layout>
        <c:manualLayout>
          <c:xMode val="edge"/>
          <c:yMode val="edge"/>
          <c:x val="0.12585411198600174"/>
          <c:y val="9.2592592592592587E-3"/>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Sheet1!$C$2</c:f>
              <c:strCache>
                <c:ptCount val="1"/>
                <c:pt idx="0">
                  <c:v>Wind Speed at Ground Level (mph)</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trendline>
            <c:spPr>
              <a:ln w="19050" cap="rnd">
                <a:solidFill>
                  <a:schemeClr val="accent1"/>
                </a:solidFill>
                <a:prstDash val="sysDot"/>
              </a:ln>
              <a:effectLst/>
            </c:spPr>
            <c:trendlineType val="linear"/>
            <c:dispRSqr val="1"/>
            <c:dispEq val="0"/>
            <c:trendlineLbl>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rendlineLbl>
          </c:trendline>
          <c:xVal>
            <c:numRef>
              <c:f>Sheet1!$B$3:$B$7</c:f>
              <c:numCache>
                <c:formatCode>General</c:formatCode>
                <c:ptCount val="5"/>
                <c:pt idx="0">
                  <c:v>10</c:v>
                </c:pt>
                <c:pt idx="1">
                  <c:v>20</c:v>
                </c:pt>
                <c:pt idx="2">
                  <c:v>30</c:v>
                </c:pt>
                <c:pt idx="3">
                  <c:v>40</c:v>
                </c:pt>
                <c:pt idx="4">
                  <c:v>50</c:v>
                </c:pt>
              </c:numCache>
            </c:numRef>
          </c:xVal>
          <c:yVal>
            <c:numRef>
              <c:f>Sheet1!$C$3:$C$7</c:f>
              <c:numCache>
                <c:formatCode>General</c:formatCode>
                <c:ptCount val="5"/>
                <c:pt idx="0">
                  <c:v>22</c:v>
                </c:pt>
                <c:pt idx="4">
                  <c:v>8</c:v>
                </c:pt>
              </c:numCache>
            </c:numRef>
          </c:yVal>
          <c:smooth val="0"/>
          <c:extLst>
            <c:ext xmlns:c16="http://schemas.microsoft.com/office/drawing/2014/chart" uri="{C3380CC4-5D6E-409C-BE32-E72D297353CC}">
              <c16:uniqueId val="{00000002-6DCA-4262-990A-74D8129490EC}"/>
            </c:ext>
          </c:extLst>
        </c:ser>
        <c:dLbls>
          <c:showLegendKey val="0"/>
          <c:showVal val="0"/>
          <c:showCatName val="0"/>
          <c:showSerName val="0"/>
          <c:showPercent val="0"/>
          <c:showBubbleSize val="0"/>
        </c:dLbls>
        <c:axId val="149101855"/>
        <c:axId val="141531551"/>
      </c:scatterChart>
      <c:valAx>
        <c:axId val="149101855"/>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Altitude</a:t>
                </a:r>
                <a:r>
                  <a:rPr lang="en-GB" baseline="0"/>
                  <a:t> (m)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1531551"/>
        <c:crosses val="autoZero"/>
        <c:crossBetween val="midCat"/>
      </c:valAx>
      <c:valAx>
        <c:axId val="14153155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Wind</a:t>
                </a:r>
                <a:r>
                  <a:rPr lang="en-GB" baseline="0"/>
                  <a:t>  Speed at Ground Level (mph)</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9101855"/>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29474C-10A2-4B5D-A417-5ABF0E115742}"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69FAA5-9A07-45C7-84E2-33EF6C2ED274}" type="slidenum">
              <a:rPr lang="en-GB" smtClean="0"/>
              <a:t>‹#›</a:t>
            </a:fld>
            <a:endParaRPr lang="en-GB"/>
          </a:p>
        </p:txBody>
      </p:sp>
    </p:spTree>
    <p:extLst>
      <p:ext uri="{BB962C8B-B14F-4D97-AF65-F5344CB8AC3E}">
        <p14:creationId xmlns:p14="http://schemas.microsoft.com/office/powerpoint/2010/main" val="1329430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t>
            </a:r>
          </a:p>
        </p:txBody>
      </p:sp>
      <p:sp>
        <p:nvSpPr>
          <p:cNvPr id="4" name="Slide Number Placeholder 3"/>
          <p:cNvSpPr>
            <a:spLocks noGrp="1"/>
          </p:cNvSpPr>
          <p:nvPr>
            <p:ph type="sldNum" sz="quarter" idx="5"/>
          </p:nvPr>
        </p:nvSpPr>
        <p:spPr/>
        <p:txBody>
          <a:bodyPr/>
          <a:lstStyle/>
          <a:p>
            <a:fld id="{EE69FAA5-9A07-45C7-84E2-33EF6C2ED274}" type="slidenum">
              <a:rPr lang="en-GB" smtClean="0"/>
              <a:t>1</a:t>
            </a:fld>
            <a:endParaRPr lang="en-GB"/>
          </a:p>
        </p:txBody>
      </p:sp>
    </p:spTree>
    <p:extLst>
      <p:ext uri="{BB962C8B-B14F-4D97-AF65-F5344CB8AC3E}">
        <p14:creationId xmlns:p14="http://schemas.microsoft.com/office/powerpoint/2010/main" val="371986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E4C0CBE-DF5F-42A6-A1BD-E69E1E76E98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202607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4C0CBE-DF5F-42A6-A1BD-E69E1E76E98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2390955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E4C0CBE-DF5F-42A6-A1BD-E69E1E76E98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3299706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E4C0CBE-DF5F-42A6-A1BD-E69E1E76E98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1678932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4C0CBE-DF5F-42A6-A1BD-E69E1E76E984}" type="datetimeFigureOut">
              <a:rPr lang="en-GB" smtClean="0"/>
              <a:t>02/05/2023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1883427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4C0CBE-DF5F-42A6-A1BD-E69E1E76E984}" type="datetimeFigureOut">
              <a:rPr lang="en-GB" smtClean="0"/>
              <a:t>02/05/2023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244521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4C0CBE-DF5F-42A6-A1BD-E69E1E76E984}" type="datetimeFigureOut">
              <a:rPr lang="en-GB" smtClean="0"/>
              <a:t>02/05/2023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4035064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E4C0CBE-DF5F-42A6-A1BD-E69E1E76E98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2793188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E4C0CBE-DF5F-42A6-A1BD-E69E1E76E98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2073185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4C0CBE-DF5F-42A6-A1BD-E69E1E76E98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3494825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4C0CBE-DF5F-42A6-A1BD-E69E1E76E98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8907B-7DC7-4CA5-8D5C-02E00F132FE1}" type="slidenum">
              <a:rPr lang="en-GB" smtClean="0"/>
              <a:t>‹#›</a:t>
            </a:fld>
            <a:endParaRPr lang="en-GB"/>
          </a:p>
        </p:txBody>
      </p:sp>
    </p:spTree>
    <p:extLst>
      <p:ext uri="{BB962C8B-B14F-4D97-AF65-F5344CB8AC3E}">
        <p14:creationId xmlns:p14="http://schemas.microsoft.com/office/powerpoint/2010/main" val="1951055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4C0CBE-DF5F-42A6-A1BD-E69E1E76E984}" type="datetimeFigureOut">
              <a:rPr lang="en-GB" smtClean="0"/>
              <a:t>02/05/2023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48907B-7DC7-4CA5-8D5C-02E00F132FE1}" type="slidenum">
              <a:rPr lang="en-GB" smtClean="0"/>
              <a:t>‹#›</a:t>
            </a:fld>
            <a:endParaRPr lang="en-GB"/>
          </a:p>
        </p:txBody>
      </p:sp>
    </p:spTree>
    <p:extLst>
      <p:ext uri="{BB962C8B-B14F-4D97-AF65-F5344CB8AC3E}">
        <p14:creationId xmlns:p14="http://schemas.microsoft.com/office/powerpoint/2010/main" val="959383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524000" y="1293338"/>
            <a:ext cx="9144000" cy="3274592"/>
          </a:xfrm>
        </p:spPr>
        <p:txBody>
          <a:bodyPr anchor="ctr">
            <a:normAutofit/>
          </a:bodyPr>
          <a:lstStyle/>
          <a:p>
            <a:r>
              <a:rPr lang="en-GB" sz="4400" b="1" i="1" dirty="0">
                <a:latin typeface="Times New Roman" panose="02020603050405020304" pitchFamily="18" charset="0"/>
                <a:cs typeface="Times New Roman" panose="02020603050405020304" pitchFamily="18" charset="0"/>
              </a:rPr>
              <a:t>An Evaluation of the DJI Fly 2 Mini and Matterport Pro2 as a Method of Assessing Beach Topography Change at the Site of Rhossili Bay, South Wales</a:t>
            </a:r>
          </a:p>
        </p:txBody>
      </p:sp>
      <p:sp>
        <p:nvSpPr>
          <p:cNvPr id="3" name="Subtitle 2"/>
          <p:cNvSpPr>
            <a:spLocks noGrp="1"/>
          </p:cNvSpPr>
          <p:nvPr>
            <p:ph type="subTitle" idx="1"/>
          </p:nvPr>
        </p:nvSpPr>
        <p:spPr>
          <a:xfrm>
            <a:off x="1524000" y="5514052"/>
            <a:ext cx="9144000" cy="651910"/>
          </a:xfrm>
        </p:spPr>
        <p:txBody>
          <a:bodyPr anchor="ctr">
            <a:noAutofit/>
          </a:bodyPr>
          <a:lstStyle/>
          <a:p>
            <a:r>
              <a:rPr lang="en-GB" sz="1600" dirty="0">
                <a:latin typeface="Times New Roman" panose="02020603050405020304" pitchFamily="18" charset="0"/>
                <a:cs typeface="Times New Roman" panose="02020603050405020304" pitchFamily="18" charset="0"/>
              </a:rPr>
              <a:t>Milo Fleming</a:t>
            </a:r>
          </a:p>
          <a:p>
            <a:r>
              <a:rPr lang="en-GB" sz="1600" dirty="0">
                <a:latin typeface="Times New Roman" panose="02020603050405020304" pitchFamily="18" charset="0"/>
                <a:cs typeface="Times New Roman" panose="02020603050405020304" pitchFamily="18" charset="0"/>
              </a:rPr>
              <a:t>1902803</a:t>
            </a:r>
          </a:p>
          <a:p>
            <a:r>
              <a:rPr lang="en-GB" sz="1600" dirty="0">
                <a:latin typeface="Times New Roman" panose="02020603050405020304" pitchFamily="18" charset="0"/>
                <a:cs typeface="Times New Roman" panose="02020603050405020304" pitchFamily="18" charset="0"/>
              </a:rPr>
              <a:t>University of Wales Trinity St David</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403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08638" y="386930"/>
            <a:ext cx="9236700" cy="1188950"/>
          </a:xfrm>
        </p:spPr>
        <p:txBody>
          <a:bodyPr anchor="b">
            <a:normAutofit/>
          </a:bodyPr>
          <a:lstStyle/>
          <a:p>
            <a:r>
              <a:rPr lang="en-GB" sz="5400" b="1" i="1" dirty="0">
                <a:latin typeface="Times New Roman" panose="02020603050405020304" pitchFamily="18" charset="0"/>
                <a:cs typeface="Times New Roman" panose="02020603050405020304" pitchFamily="18" charset="0"/>
              </a:rPr>
              <a:t>Presentation structure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793660" y="2599509"/>
            <a:ext cx="10143668" cy="3435531"/>
          </a:xfrm>
        </p:spPr>
        <p:txBody>
          <a:bodyPr anchor="ctr">
            <a:normAutofit/>
          </a:bodyPr>
          <a:lstStyle/>
          <a:p>
            <a:pPr marL="457200" indent="-457200">
              <a:buFont typeface="+mj-lt"/>
              <a:buAutoNum type="arabicPeriod"/>
            </a:pPr>
            <a:r>
              <a:rPr lang="en-GB" sz="2200" dirty="0">
                <a:latin typeface="Times New Roman" panose="02020603050405020304" pitchFamily="18" charset="0"/>
                <a:cs typeface="Times New Roman" panose="02020603050405020304" pitchFamily="18" charset="0"/>
              </a:rPr>
              <a:t>Relevance of the Research</a:t>
            </a:r>
            <a:endParaRPr lang="en-US" sz="2200" dirty="0">
              <a:latin typeface="Times New Roman" panose="02020603050405020304" pitchFamily="18" charset="0"/>
              <a:cs typeface="Times New Roman" panose="02020603050405020304" pitchFamily="18" charset="0"/>
            </a:endParaRPr>
          </a:p>
          <a:p>
            <a:pPr marL="457200" indent="-457200" fontAlgn="base">
              <a:buFont typeface="+mj-lt"/>
              <a:buAutoNum type="arabicPeriod"/>
            </a:pPr>
            <a:r>
              <a:rPr lang="en-US" sz="2200" dirty="0">
                <a:latin typeface="Times New Roman" panose="02020603050405020304" pitchFamily="18" charset="0"/>
                <a:cs typeface="Times New Roman" panose="02020603050405020304" pitchFamily="18" charset="0"/>
              </a:rPr>
              <a:t>Research Aims and Objectives​</a:t>
            </a:r>
          </a:p>
          <a:p>
            <a:pPr marL="457200" indent="-457200" fontAlgn="base">
              <a:buFont typeface="+mj-lt"/>
              <a:buAutoNum type="arabicPeriod"/>
            </a:pPr>
            <a:r>
              <a:rPr lang="en-US" sz="2200" dirty="0">
                <a:latin typeface="Times New Roman" panose="02020603050405020304" pitchFamily="18" charset="0"/>
                <a:cs typeface="Times New Roman" panose="02020603050405020304" pitchFamily="18" charset="0"/>
              </a:rPr>
              <a:t>Research Site Location</a:t>
            </a:r>
          </a:p>
          <a:p>
            <a:pPr marL="457200" indent="-457200" fontAlgn="base">
              <a:buFont typeface="+mj-lt"/>
              <a:buAutoNum type="arabicPeriod"/>
            </a:pPr>
            <a:r>
              <a:rPr lang="en-US" sz="2200" dirty="0">
                <a:latin typeface="Times New Roman" panose="02020603050405020304" pitchFamily="18" charset="0"/>
                <a:cs typeface="Times New Roman" panose="02020603050405020304" pitchFamily="18" charset="0"/>
              </a:rPr>
              <a:t>Literature Review</a:t>
            </a:r>
          </a:p>
          <a:p>
            <a:pPr marL="457200" indent="-457200" fontAlgn="base">
              <a:buFont typeface="+mj-lt"/>
              <a:buAutoNum type="arabicPeriod"/>
            </a:pPr>
            <a:r>
              <a:rPr lang="en-US" sz="2200" dirty="0">
                <a:latin typeface="Times New Roman" panose="02020603050405020304" pitchFamily="18" charset="0"/>
                <a:cs typeface="Times New Roman" panose="02020603050405020304" pitchFamily="18" charset="0"/>
              </a:rPr>
              <a:t>Methodology​</a:t>
            </a:r>
          </a:p>
          <a:p>
            <a:pPr marL="457200" indent="-457200" fontAlgn="base">
              <a:buFont typeface="+mj-lt"/>
              <a:buAutoNum type="arabicPeriod"/>
            </a:pPr>
            <a:r>
              <a:rPr lang="en-US" sz="2200" dirty="0">
                <a:latin typeface="Times New Roman" panose="02020603050405020304" pitchFamily="18" charset="0"/>
                <a:cs typeface="Times New Roman" panose="02020603050405020304" pitchFamily="18" charset="0"/>
              </a:rPr>
              <a:t>Results​ and Findings</a:t>
            </a:r>
          </a:p>
          <a:p>
            <a:pPr marL="457200" indent="-457200" fontAlgn="base">
              <a:buFont typeface="+mj-lt"/>
              <a:buAutoNum type="arabicPeriod"/>
            </a:pPr>
            <a:r>
              <a:rPr lang="en-US" sz="2200" dirty="0">
                <a:latin typeface="Times New Roman" panose="02020603050405020304" pitchFamily="18" charset="0"/>
                <a:cs typeface="Times New Roman" panose="02020603050405020304" pitchFamily="18" charset="0"/>
              </a:rPr>
              <a:t>Recommendations​ for Future Researchers</a:t>
            </a:r>
          </a:p>
          <a:p>
            <a:pPr marL="457200" indent="-457200" fontAlgn="base">
              <a:buFont typeface="+mj-lt"/>
              <a:buAutoNum type="arabicPeriod"/>
            </a:pPr>
            <a:r>
              <a:rPr lang="en-US" sz="2200" dirty="0">
                <a:latin typeface="Times New Roman" panose="02020603050405020304" pitchFamily="18" charset="0"/>
                <a:cs typeface="Times New Roman" panose="02020603050405020304" pitchFamily="18" charset="0"/>
              </a:rPr>
              <a:t>References</a:t>
            </a:r>
          </a:p>
          <a:p>
            <a:endParaRPr lang="en-GB" sz="2200" dirty="0"/>
          </a:p>
        </p:txBody>
      </p:sp>
    </p:spTree>
    <p:extLst>
      <p:ext uri="{BB962C8B-B14F-4D97-AF65-F5344CB8AC3E}">
        <p14:creationId xmlns:p14="http://schemas.microsoft.com/office/powerpoint/2010/main" val="3255387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08638" y="386930"/>
            <a:ext cx="9236700" cy="1188950"/>
          </a:xfrm>
        </p:spPr>
        <p:txBody>
          <a:bodyPr anchor="b">
            <a:normAutofit/>
          </a:bodyPr>
          <a:lstStyle/>
          <a:p>
            <a:r>
              <a:rPr lang="en-GB" sz="5400" b="1" i="1" dirty="0">
                <a:latin typeface="Times New Roman" panose="02020603050405020304" pitchFamily="18" charset="0"/>
                <a:cs typeface="Times New Roman" panose="02020603050405020304" pitchFamily="18" charset="0"/>
              </a:rPr>
              <a:t>1. Relevance of the Research</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000" dirty="0">
                <a:latin typeface="Times New Roman" panose="02020603050405020304" pitchFamily="18" charset="0"/>
                <a:ea typeface="Calibri" panose="020F0502020204030204" pitchFamily="34" charset="0"/>
              </a:rPr>
              <a:t>By </a:t>
            </a:r>
            <a:r>
              <a:rPr lang="en-GB" sz="2000" dirty="0">
                <a:effectLst/>
                <a:latin typeface="Times New Roman" panose="02020603050405020304" pitchFamily="18" charset="0"/>
                <a:ea typeface="Calibri" panose="020F0502020204030204" pitchFamily="34" charset="0"/>
              </a:rPr>
              <a:t>2100, we can expect average sea level to increase by 1m (Church et al.,2013 and Nicholls et al., 2014).</a:t>
            </a:r>
          </a:p>
          <a:p>
            <a:pPr marL="0" indent="0">
              <a:buNone/>
            </a:pPr>
            <a:endParaRPr lang="en-GB" sz="2000" dirty="0">
              <a:effectLst/>
              <a:latin typeface="Times New Roman" panose="02020603050405020304" pitchFamily="18" charset="0"/>
              <a:ea typeface="Calibri" panose="020F0502020204030204" pitchFamily="34" charset="0"/>
            </a:endParaRPr>
          </a:p>
          <a:p>
            <a:r>
              <a:rPr lang="en-GB" sz="2000" dirty="0">
                <a:effectLst/>
                <a:latin typeface="Times New Roman" panose="02020603050405020304" pitchFamily="18" charset="0"/>
                <a:ea typeface="Calibri" panose="020F0502020204030204" pitchFamily="34" charset="0"/>
              </a:rPr>
              <a:t>The calculation of the changes of taking place at the coast and the connected shoreline research such as beach height measurement are important to the development of suitable management methods (</a:t>
            </a:r>
            <a:r>
              <a:rPr lang="en-GB" sz="2000" dirty="0" err="1">
                <a:effectLst/>
                <a:latin typeface="Times New Roman" panose="02020603050405020304" pitchFamily="18" charset="0"/>
                <a:ea typeface="Calibri" panose="020F0502020204030204" pitchFamily="34" charset="0"/>
              </a:rPr>
              <a:t>Anfuso</a:t>
            </a:r>
            <a:r>
              <a:rPr lang="en-GB" sz="2000" dirty="0">
                <a:effectLst/>
                <a:latin typeface="Times New Roman" panose="02020603050405020304" pitchFamily="18" charset="0"/>
                <a:ea typeface="Calibri" panose="020F0502020204030204" pitchFamily="34" charset="0"/>
              </a:rPr>
              <a:t>, </a:t>
            </a:r>
            <a:r>
              <a:rPr lang="en-GB" sz="2000" dirty="0" err="1">
                <a:effectLst/>
                <a:latin typeface="Times New Roman" panose="02020603050405020304" pitchFamily="18" charset="0"/>
                <a:ea typeface="Calibri" panose="020F0502020204030204" pitchFamily="34" charset="0"/>
              </a:rPr>
              <a:t>Pranzini</a:t>
            </a:r>
            <a:r>
              <a:rPr lang="en-GB" sz="2000" dirty="0">
                <a:effectLst/>
                <a:latin typeface="Times New Roman" panose="02020603050405020304" pitchFamily="18" charset="0"/>
                <a:ea typeface="Calibri" panose="020F0502020204030204" pitchFamily="34" charset="0"/>
              </a:rPr>
              <a:t> and Vitale, 2011) </a:t>
            </a:r>
          </a:p>
          <a:p>
            <a:endParaRPr lang="en-GB" sz="2000" dirty="0">
              <a:effectLst/>
              <a:latin typeface="Times New Roman" panose="02020603050405020304" pitchFamily="18" charset="0"/>
              <a:ea typeface="Calibri" panose="020F0502020204030204" pitchFamily="34" charset="0"/>
            </a:endParaRPr>
          </a:p>
          <a:p>
            <a:r>
              <a:rPr lang="en-GB" sz="2000" dirty="0">
                <a:effectLst/>
                <a:latin typeface="Times New Roman" panose="02020603050405020304" pitchFamily="18" charset="0"/>
                <a:ea typeface="Calibri" panose="020F0502020204030204" pitchFamily="34" charset="0"/>
              </a:rPr>
              <a:t>Unmanned Aerial Vehicles (UAVs) and 3D technology is </a:t>
            </a:r>
            <a:r>
              <a:rPr lang="en-GB" sz="2000" dirty="0">
                <a:latin typeface="Times New Roman" panose="02020603050405020304" pitchFamily="18" charset="0"/>
                <a:ea typeface="Calibri" panose="020F0502020204030204" pitchFamily="34" charset="0"/>
              </a:rPr>
              <a:t>known </a:t>
            </a:r>
            <a:r>
              <a:rPr lang="en-GB" sz="2000" dirty="0">
                <a:effectLst/>
                <a:latin typeface="Times New Roman" panose="02020603050405020304" pitchFamily="18" charset="0"/>
                <a:ea typeface="Calibri" panose="020F0502020204030204" pitchFamily="34" charset="0"/>
              </a:rPr>
              <a:t>to have the potential to provide a low risk, low cost fast method of monitoring coastal zones (Goncalves and Henriques, 2015 and Cook, 2017). </a:t>
            </a:r>
            <a:endParaRPr lang="en-GB" sz="2000" dirty="0"/>
          </a:p>
        </p:txBody>
      </p:sp>
    </p:spTree>
    <p:extLst>
      <p:ext uri="{BB962C8B-B14F-4D97-AF65-F5344CB8AC3E}">
        <p14:creationId xmlns:p14="http://schemas.microsoft.com/office/powerpoint/2010/main" val="774524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000" b="1" i="1" dirty="0">
                <a:latin typeface="Times New Roman" panose="02020603050405020304" pitchFamily="18" charset="0"/>
                <a:cs typeface="Times New Roman" panose="02020603050405020304" pitchFamily="18" charset="0"/>
              </a:rPr>
              <a:t>2. Research Aims and Objectives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r>
              <a:rPr lang="en-GB" sz="2400" b="1" u="sng" dirty="0">
                <a:latin typeface="Times New Roman" panose="02020603050405020304" pitchFamily="18" charset="0"/>
                <a:cs typeface="Times New Roman" panose="02020603050405020304" pitchFamily="18" charset="0"/>
              </a:rPr>
              <a:t>The aim of the research was:</a:t>
            </a:r>
          </a:p>
          <a:p>
            <a:r>
              <a:rPr lang="en-GB" sz="1600" dirty="0">
                <a:latin typeface="Times New Roman" panose="02020603050405020304" pitchFamily="18" charset="0"/>
                <a:cs typeface="Times New Roman" panose="02020603050405020304" pitchFamily="18" charset="0"/>
              </a:rPr>
              <a:t>To evaluate the use of UAV and 3D scanning technology as a method of assessing beach change at the site of Rhossili Bay, Gower.</a:t>
            </a: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r>
              <a:rPr lang="en-GB" sz="2400" b="1" u="sng" dirty="0">
                <a:latin typeface="Times New Roman" panose="02020603050405020304" pitchFamily="18" charset="0"/>
                <a:cs typeface="Times New Roman" panose="02020603050405020304" pitchFamily="18" charset="0"/>
              </a:rPr>
              <a:t>To fulfil this research aim, the following research objectives were set:</a:t>
            </a:r>
            <a:endParaRPr lang="en-GB" sz="1600" u="sng"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To compare the results collected from a UAV with Matterport pro2 3D scanning device as a method of measuring beach change.</a:t>
            </a:r>
          </a:p>
          <a:p>
            <a:r>
              <a:rPr lang="en-GB" sz="1600" dirty="0">
                <a:latin typeface="Times New Roman" panose="02020603050405020304" pitchFamily="18" charset="0"/>
                <a:cs typeface="Times New Roman" panose="02020603050405020304" pitchFamily="18" charset="0"/>
              </a:rPr>
              <a:t>Critically analyse the merits of using drones as a method to measure beach change.</a:t>
            </a:r>
          </a:p>
          <a:p>
            <a:r>
              <a:rPr lang="en-GB" sz="1600" dirty="0">
                <a:latin typeface="Times New Roman" panose="02020603050405020304" pitchFamily="18" charset="0"/>
                <a:cs typeface="Times New Roman" panose="02020603050405020304" pitchFamily="18" charset="0"/>
              </a:rPr>
              <a:t>To propose a set of instructions to advise coastal zone managers on the effective use of UAVs and 3D scanning equipment in coastal management practices.</a:t>
            </a:r>
          </a:p>
          <a:p>
            <a:endParaRPr lang="en-GB" sz="1500" b="1" u="sng" dirty="0"/>
          </a:p>
        </p:txBody>
      </p:sp>
    </p:spTree>
    <p:extLst>
      <p:ext uri="{BB962C8B-B14F-4D97-AF65-F5344CB8AC3E}">
        <p14:creationId xmlns:p14="http://schemas.microsoft.com/office/powerpoint/2010/main" val="2166059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73940"/>
            <a:ext cx="5052369" cy="1035781"/>
          </a:xfrm>
        </p:spPr>
        <p:txBody>
          <a:bodyPr vert="horz" lIns="91440" tIns="45720" rIns="91440" bIns="45720" rtlCol="0" anchor="ctr">
            <a:normAutofit/>
          </a:bodyPr>
          <a:lstStyle/>
          <a:p>
            <a:r>
              <a:rPr lang="en-US" sz="3300" b="1" i="1" kern="1200" dirty="0">
                <a:solidFill>
                  <a:schemeClr val="tx1"/>
                </a:solidFill>
                <a:latin typeface="Times New Roman" panose="02020603050405020304" pitchFamily="18" charset="0"/>
                <a:cs typeface="Times New Roman" panose="02020603050405020304" pitchFamily="18" charset="0"/>
              </a:rPr>
              <a:t>3. Research Site Location</a:t>
            </a:r>
            <a:br>
              <a:rPr lang="en-US" sz="3300" b="1" i="1" kern="1200" dirty="0">
                <a:solidFill>
                  <a:schemeClr val="tx1"/>
                </a:solidFill>
                <a:latin typeface="Times New Roman" panose="02020603050405020304" pitchFamily="18" charset="0"/>
                <a:cs typeface="Times New Roman" panose="02020603050405020304" pitchFamily="18" charset="0"/>
              </a:rPr>
            </a:br>
            <a:r>
              <a:rPr lang="en-US" sz="3300" b="1" i="1" kern="1200" dirty="0">
                <a:solidFill>
                  <a:schemeClr val="tx1"/>
                </a:solidFill>
                <a:latin typeface="Times New Roman" panose="02020603050405020304" pitchFamily="18" charset="0"/>
                <a:cs typeface="Times New Roman" panose="02020603050405020304" pitchFamily="18" charset="0"/>
              </a:rPr>
              <a:t>     Why Rhossili Bay?</a:t>
            </a:r>
          </a:p>
        </p:txBody>
      </p:sp>
      <p:sp>
        <p:nvSpPr>
          <p:cNvPr id="5" name="TextBox 4">
            <a:extLst>
              <a:ext uri="{FF2B5EF4-FFF2-40B4-BE49-F238E27FC236}">
                <a16:creationId xmlns:a16="http://schemas.microsoft.com/office/drawing/2014/main" id="{8B314F3F-840C-BA97-D9C3-77DBE9BB8D1D}"/>
              </a:ext>
            </a:extLst>
          </p:cNvPr>
          <p:cNvSpPr txBox="1"/>
          <p:nvPr/>
        </p:nvSpPr>
        <p:spPr>
          <a:xfrm>
            <a:off x="6867029" y="5247266"/>
            <a:ext cx="4244423" cy="2413038"/>
          </a:xfrm>
          <a:prstGeom prst="rect">
            <a:avLst/>
          </a:prstGeom>
        </p:spPr>
        <p:txBody>
          <a:bodyPr vert="horz" lIns="91440" tIns="45720" rIns="91440" bIns="45720" rtlCol="0" anchor="ctr">
            <a:normAutofit/>
          </a:bodyPr>
          <a:lstStyle/>
          <a:p>
            <a:pPr>
              <a:lnSpc>
                <a:spcPct val="90000"/>
              </a:lnSpc>
              <a:spcAft>
                <a:spcPts val="600"/>
              </a:spcAft>
            </a:pPr>
            <a:r>
              <a:rPr lang="en-US" dirty="0">
                <a:effectLst/>
                <a:latin typeface="Times New Roman" panose="02020603050405020304" pitchFamily="18" charset="0"/>
                <a:cs typeface="Times New Roman" panose="02020603050405020304" pitchFamily="18" charset="0"/>
              </a:rPr>
              <a:t>Maps highlighting area of study, white line to show transect location.</a:t>
            </a:r>
            <a:endParaRPr lang="en-US" dirty="0">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Graphical user interface, application, Word&#10;&#10;Description automatically generated">
            <a:extLst>
              <a:ext uri="{FF2B5EF4-FFF2-40B4-BE49-F238E27FC236}">
                <a16:creationId xmlns:a16="http://schemas.microsoft.com/office/drawing/2014/main" id="{858926CF-AE77-4EB1-8DE2-98D9ABEE491F}"/>
              </a:ext>
            </a:extLst>
          </p:cNvPr>
          <p:cNvPicPr>
            <a:picLocks noGrp="1" noChangeAspect="1"/>
          </p:cNvPicPr>
          <p:nvPr>
            <p:ph idx="1"/>
          </p:nvPr>
        </p:nvPicPr>
        <p:blipFill rotWithShape="1">
          <a:blip r:embed="rId2"/>
          <a:srcRect l="31587" t="15582" r="32525" b="6686"/>
          <a:stretch/>
        </p:blipFill>
        <p:spPr bwMode="auto">
          <a:xfrm>
            <a:off x="6912158" y="608401"/>
            <a:ext cx="4199294" cy="5116220"/>
          </a:xfrm>
          <a:prstGeom prst="rect">
            <a:avLst/>
          </a:prstGeom>
          <a:extLst>
            <a:ext uri="{53640926-AAD7-44D8-BBD7-CCE9431645EC}">
              <a14:shadowObscured xmlns:a14="http://schemas.microsoft.com/office/drawing/2010/main"/>
            </a:ext>
          </a:extLst>
        </p:spPr>
      </p:pic>
      <p:cxnSp>
        <p:nvCxnSpPr>
          <p:cNvPr id="31" name="Straight Connector 3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1387515-6B6F-6D8D-4050-BA63EB7A0145}"/>
              </a:ext>
            </a:extLst>
          </p:cNvPr>
          <p:cNvSpPr txBox="1"/>
          <p:nvPr/>
        </p:nvSpPr>
        <p:spPr>
          <a:xfrm>
            <a:off x="2615738" y="1263807"/>
            <a:ext cx="6960524" cy="598516"/>
          </a:xfrm>
          <a:prstGeom prst="rect">
            <a:avLst/>
          </a:prstGeom>
        </p:spPr>
        <p:txBody>
          <a:bodyPr vert="horz" lIns="91440" tIns="45720" rIns="91440" bIns="45720" rtlCol="0" anchor="ctr">
            <a:normAutofit/>
          </a:bodyPr>
          <a:lstStyle/>
          <a:p>
            <a:pPr algn="ctr">
              <a:lnSpc>
                <a:spcPct val="90000"/>
              </a:lnSpc>
              <a:spcBef>
                <a:spcPts val="1000"/>
              </a:spcBef>
            </a:pPr>
            <a:endParaRPr lang="en-US" sz="500" dirty="0">
              <a:solidFill>
                <a:schemeClr val="bg1"/>
              </a:solidFill>
            </a:endParaRPr>
          </a:p>
        </p:txBody>
      </p:sp>
      <p:sp>
        <p:nvSpPr>
          <p:cNvPr id="7" name="TextBox 6">
            <a:extLst>
              <a:ext uri="{FF2B5EF4-FFF2-40B4-BE49-F238E27FC236}">
                <a16:creationId xmlns:a16="http://schemas.microsoft.com/office/drawing/2014/main" id="{85AFE831-10D6-4713-B250-467BA4288907}"/>
              </a:ext>
            </a:extLst>
          </p:cNvPr>
          <p:cNvSpPr txBox="1"/>
          <p:nvPr/>
        </p:nvSpPr>
        <p:spPr>
          <a:xfrm>
            <a:off x="731524" y="2972570"/>
            <a:ext cx="5364475" cy="2585323"/>
          </a:xfrm>
          <a:prstGeom prst="rect">
            <a:avLst/>
          </a:prstGeom>
          <a:noFill/>
        </p:spPr>
        <p:txBody>
          <a:bodyPr wrap="square" rtlCol="0">
            <a:spAutoFit/>
          </a:bodyPr>
          <a:lstStyle/>
          <a:p>
            <a:pPr marL="457200" indent="-457200">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Close proximity to the </a:t>
            </a:r>
            <a:r>
              <a:rPr lang="en-GB" sz="1800" dirty="0" err="1">
                <a:latin typeface="Times New Roman" panose="02020603050405020304" pitchFamily="18" charset="0"/>
                <a:cs typeface="Times New Roman" panose="02020603050405020304" pitchFamily="18" charset="0"/>
              </a:rPr>
              <a:t>Lougher</a:t>
            </a:r>
            <a:r>
              <a:rPr lang="en-GB" sz="1800" dirty="0">
                <a:latin typeface="Times New Roman" panose="02020603050405020304" pitchFamily="18" charset="0"/>
                <a:cs typeface="Times New Roman" panose="02020603050405020304" pitchFamily="18" charset="0"/>
              </a:rPr>
              <a:t> Estuary to the North.</a:t>
            </a:r>
          </a:p>
          <a:p>
            <a:endParaRPr lang="en-GB" sz="1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Second largest tidal range in the world.</a:t>
            </a:r>
          </a:p>
          <a:p>
            <a:endParaRPr lang="en-GB" sz="1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Open, sandy, west facing beach.</a:t>
            </a:r>
          </a:p>
          <a:p>
            <a:endParaRPr lang="en-GB" sz="1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Swell refracting off Burry Holmes island.</a:t>
            </a:r>
          </a:p>
          <a:p>
            <a:endParaRPr lang="en-GB" dirty="0"/>
          </a:p>
        </p:txBody>
      </p:sp>
    </p:spTree>
    <p:extLst>
      <p:ext uri="{BB962C8B-B14F-4D97-AF65-F5344CB8AC3E}">
        <p14:creationId xmlns:p14="http://schemas.microsoft.com/office/powerpoint/2010/main" val="2777499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2" name="Rectangle 4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AF372-ABB3-44F2-7AA9-22DB51DD39DA}"/>
              </a:ext>
            </a:extLst>
          </p:cNvPr>
          <p:cNvSpPr>
            <a:spLocks noGrp="1"/>
          </p:cNvSpPr>
          <p:nvPr>
            <p:ph type="title"/>
          </p:nvPr>
        </p:nvSpPr>
        <p:spPr>
          <a:xfrm>
            <a:off x="1043631" y="809898"/>
            <a:ext cx="6904615" cy="906360"/>
          </a:xfrm>
        </p:spPr>
        <p:txBody>
          <a:bodyPr anchor="ctr">
            <a:normAutofit/>
          </a:bodyPr>
          <a:lstStyle/>
          <a:p>
            <a:r>
              <a:rPr lang="en-GB" b="1" i="1" dirty="0">
                <a:latin typeface="Times New Roman" panose="02020603050405020304" pitchFamily="18" charset="0"/>
                <a:cs typeface="Times New Roman" panose="02020603050405020304" pitchFamily="18" charset="0"/>
              </a:rPr>
              <a:t>4. Literature review</a:t>
            </a:r>
          </a:p>
        </p:txBody>
      </p:sp>
      <p:cxnSp>
        <p:nvCxnSpPr>
          <p:cNvPr id="48" name="Straight Connector 4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28F33F2F-28AB-8A56-8812-FF0B8A9D6297}"/>
              </a:ext>
            </a:extLst>
          </p:cNvPr>
          <p:cNvGraphicFramePr>
            <a:graphicFrameLocks noGrp="1"/>
          </p:cNvGraphicFramePr>
          <p:nvPr>
            <p:ph idx="1"/>
            <p:extLst>
              <p:ext uri="{D42A27DB-BD31-4B8C-83A1-F6EECF244321}">
                <p14:modId xmlns:p14="http://schemas.microsoft.com/office/powerpoint/2010/main" val="3773509863"/>
              </p:ext>
            </p:extLst>
          </p:nvPr>
        </p:nvGraphicFramePr>
        <p:xfrm>
          <a:off x="842438" y="366552"/>
          <a:ext cx="10823469" cy="6287465"/>
        </p:xfrm>
        <a:graphic>
          <a:graphicData uri="http://schemas.openxmlformats.org/drawingml/2006/table">
            <a:tbl>
              <a:tblPr firstRow="1" firstCol="1" bandRow="1">
                <a:solidFill>
                  <a:srgbClr val="F7F7F7"/>
                </a:solidFill>
                <a:tableStyleId>{5C22544A-7EE6-4342-B048-85BDC9FD1C3A}</a:tableStyleId>
              </a:tblPr>
              <a:tblGrid>
                <a:gridCol w="1849977">
                  <a:extLst>
                    <a:ext uri="{9D8B030D-6E8A-4147-A177-3AD203B41FA5}">
                      <a16:colId xmlns:a16="http://schemas.microsoft.com/office/drawing/2014/main" val="2713302064"/>
                    </a:ext>
                  </a:extLst>
                </a:gridCol>
                <a:gridCol w="2149957">
                  <a:extLst>
                    <a:ext uri="{9D8B030D-6E8A-4147-A177-3AD203B41FA5}">
                      <a16:colId xmlns:a16="http://schemas.microsoft.com/office/drawing/2014/main" val="3625438696"/>
                    </a:ext>
                  </a:extLst>
                </a:gridCol>
                <a:gridCol w="3478120">
                  <a:extLst>
                    <a:ext uri="{9D8B030D-6E8A-4147-A177-3AD203B41FA5}">
                      <a16:colId xmlns:a16="http://schemas.microsoft.com/office/drawing/2014/main" val="2887635837"/>
                    </a:ext>
                  </a:extLst>
                </a:gridCol>
                <a:gridCol w="3345415">
                  <a:extLst>
                    <a:ext uri="{9D8B030D-6E8A-4147-A177-3AD203B41FA5}">
                      <a16:colId xmlns:a16="http://schemas.microsoft.com/office/drawing/2014/main" val="3130975355"/>
                    </a:ext>
                  </a:extLst>
                </a:gridCol>
              </a:tblGrid>
              <a:tr h="281474">
                <a:tc>
                  <a:txBody>
                    <a:bodyPr/>
                    <a:lstStyle/>
                    <a:p>
                      <a:pPr>
                        <a:lnSpc>
                          <a:spcPct val="107000"/>
                        </a:lnSpc>
                        <a:spcAft>
                          <a:spcPts val="800"/>
                        </a:spcAft>
                      </a:pPr>
                      <a:r>
                        <a:rPr lang="en-GB" sz="1100" b="1" cap="all" spc="60">
                          <a:solidFill>
                            <a:schemeClr val="tx1"/>
                          </a:solidFill>
                          <a:effectLst/>
                          <a:latin typeface="Times New Roman" panose="02020603050405020304" pitchFamily="18" charset="0"/>
                          <a:cs typeface="Times New Roman" panose="02020603050405020304" pitchFamily="18" charset="0"/>
                        </a:rPr>
                        <a:t>Author</a:t>
                      </a:r>
                      <a:endParaRPr lang="en-GB" sz="1100" b="1" cap="all" spc="6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4859" marR="44859" marT="44859" marB="44859">
                    <a:lnL w="12700" cmpd="sng">
                      <a:noFill/>
                    </a:lnL>
                    <a:lnR w="12700" cmpd="sng">
                      <a:noFill/>
                    </a:lnR>
                    <a:lnT w="12700" cmpd="sng">
                      <a:noFill/>
                    </a:lnT>
                    <a:lnB w="38100" cmpd="sng">
                      <a:noFill/>
                    </a:lnB>
                    <a:noFill/>
                  </a:tcPr>
                </a:tc>
                <a:tc>
                  <a:txBody>
                    <a:bodyPr/>
                    <a:lstStyle/>
                    <a:p>
                      <a:pPr>
                        <a:lnSpc>
                          <a:spcPct val="107000"/>
                        </a:lnSpc>
                        <a:spcAft>
                          <a:spcPts val="800"/>
                        </a:spcAft>
                      </a:pPr>
                      <a:r>
                        <a:rPr lang="en-GB" sz="1100" b="1" cap="all" spc="60">
                          <a:solidFill>
                            <a:schemeClr val="tx1"/>
                          </a:solidFill>
                          <a:effectLst/>
                          <a:latin typeface="Times New Roman" panose="02020603050405020304" pitchFamily="18" charset="0"/>
                          <a:cs typeface="Times New Roman" panose="02020603050405020304" pitchFamily="18" charset="0"/>
                        </a:rPr>
                        <a:t>Topic</a:t>
                      </a:r>
                      <a:endParaRPr lang="en-GB" sz="1100" b="1" cap="all" spc="6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4859" marR="44859" marT="44859" marB="44859">
                    <a:lnL w="12700" cmpd="sng">
                      <a:noFill/>
                    </a:lnL>
                    <a:lnR w="12700" cmpd="sng">
                      <a:noFill/>
                    </a:lnR>
                    <a:lnT w="12700" cmpd="sng">
                      <a:noFill/>
                    </a:lnT>
                    <a:lnB w="38100" cmpd="sng">
                      <a:noFill/>
                    </a:lnB>
                    <a:noFill/>
                  </a:tcPr>
                </a:tc>
                <a:tc>
                  <a:txBody>
                    <a:bodyPr/>
                    <a:lstStyle/>
                    <a:p>
                      <a:pPr>
                        <a:lnSpc>
                          <a:spcPct val="107000"/>
                        </a:lnSpc>
                        <a:spcAft>
                          <a:spcPts val="800"/>
                        </a:spcAft>
                      </a:pPr>
                      <a:r>
                        <a:rPr lang="en-GB" sz="1100" b="1" cap="all" spc="60">
                          <a:solidFill>
                            <a:schemeClr val="tx1"/>
                          </a:solidFill>
                          <a:effectLst/>
                          <a:latin typeface="Times New Roman" panose="02020603050405020304" pitchFamily="18" charset="0"/>
                          <a:cs typeface="Times New Roman" panose="02020603050405020304" pitchFamily="18" charset="0"/>
                        </a:rPr>
                        <a:t>Findings</a:t>
                      </a:r>
                      <a:endParaRPr lang="en-GB" sz="1100" b="1" cap="all" spc="6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4859" marR="44859" marT="44859" marB="44859">
                    <a:lnL w="12700" cmpd="sng">
                      <a:noFill/>
                    </a:lnL>
                    <a:lnR w="12700" cmpd="sng">
                      <a:noFill/>
                    </a:lnR>
                    <a:lnT w="12700" cmpd="sng">
                      <a:noFill/>
                    </a:lnT>
                    <a:lnB w="38100" cmpd="sng">
                      <a:noFill/>
                    </a:lnB>
                    <a:noFill/>
                  </a:tcPr>
                </a:tc>
                <a:tc>
                  <a:txBody>
                    <a:bodyPr/>
                    <a:lstStyle/>
                    <a:p>
                      <a:pPr>
                        <a:lnSpc>
                          <a:spcPct val="107000"/>
                        </a:lnSpc>
                        <a:spcAft>
                          <a:spcPts val="800"/>
                        </a:spcAft>
                      </a:pPr>
                      <a:r>
                        <a:rPr lang="en-GB" sz="1100" b="1" cap="all" spc="60">
                          <a:solidFill>
                            <a:schemeClr val="tx1"/>
                          </a:solidFill>
                          <a:effectLst/>
                          <a:latin typeface="Times New Roman" panose="02020603050405020304" pitchFamily="18" charset="0"/>
                          <a:cs typeface="Times New Roman" panose="02020603050405020304" pitchFamily="18" charset="0"/>
                        </a:rPr>
                        <a:t>Future research</a:t>
                      </a:r>
                      <a:endParaRPr lang="en-GB" sz="1100" b="1" cap="all" spc="6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4859" marR="44859" marT="44859" marB="44859">
                    <a:lnL w="12700" cmpd="sng">
                      <a:noFill/>
                    </a:lnL>
                    <a:lnR w="12700" cmpd="sng">
                      <a:noFill/>
                    </a:lnR>
                    <a:lnT w="12700" cmpd="sng">
                      <a:noFill/>
                    </a:lnT>
                    <a:lnB w="38100" cmpd="sng">
                      <a:noFill/>
                    </a:lnB>
                    <a:noFill/>
                  </a:tcPr>
                </a:tc>
                <a:extLst>
                  <a:ext uri="{0D108BD9-81ED-4DB2-BD59-A6C34878D82A}">
                    <a16:rowId xmlns:a16="http://schemas.microsoft.com/office/drawing/2014/main" val="492588404"/>
                  </a:ext>
                </a:extLst>
              </a:tr>
              <a:tr h="1404488">
                <a:tc>
                  <a:txBody>
                    <a:bodyPr/>
                    <a:lstStyle/>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Eisenbeiss and Sauerbier, 2011 Colomina and Molina, 2014</a:t>
                      </a:r>
                    </a:p>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Cigna, 2018</a:t>
                      </a:r>
                    </a:p>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Garg et al., 2018</a:t>
                      </a:r>
                    </a:p>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Niedzielski et al, 2018</a:t>
                      </a:r>
                      <a:endParaRPr lang="en-GB" sz="1100" b="1"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UAVs in society</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nSpc>
                          <a:spcPct val="107000"/>
                        </a:lnSpc>
                        <a:spcAft>
                          <a:spcPts val="800"/>
                        </a:spcAft>
                      </a:pPr>
                      <a:r>
                        <a:rPr lang="en-GB" sz="1400" cap="none" spc="0" dirty="0">
                          <a:solidFill>
                            <a:schemeClr val="tx1"/>
                          </a:solidFill>
                          <a:effectLst/>
                          <a:latin typeface="Times New Roman" panose="02020603050405020304" pitchFamily="18" charset="0"/>
                          <a:cs typeface="Times New Roman" panose="02020603050405020304" pitchFamily="18" charset="0"/>
                        </a:rPr>
                        <a:t>UAVs are increasingly being used in modern data collection in areas such as forestry, civil engineering, geophysics, geology, geomorphology, geography, urban studies, architecture, agriculture and photogrammetry.</a:t>
                      </a:r>
                      <a:endParaRPr lang="en-GB" sz="14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To further investigate how the use of UAVs may aid coastal management strategies.</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3241315407"/>
                  </a:ext>
                </a:extLst>
              </a:tr>
              <a:tr h="704659">
                <a:tc>
                  <a:txBody>
                    <a:bodyPr/>
                    <a:lstStyle/>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Linchant et al., 2015 </a:t>
                      </a:r>
                    </a:p>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Christiansen et al., 2016a</a:t>
                      </a:r>
                      <a:endParaRPr lang="en-GB" sz="1100" b="1"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Coastal UAVs</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Small UAV’s (less than 7kg) are compact and affordable making them perfect for monitoring.</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400" cap="none" spc="0" dirty="0">
                          <a:solidFill>
                            <a:schemeClr val="tx1"/>
                          </a:solidFill>
                          <a:effectLst/>
                          <a:latin typeface="Times New Roman" panose="02020603050405020304" pitchFamily="18" charset="0"/>
                          <a:cs typeface="Times New Roman" panose="02020603050405020304" pitchFamily="18" charset="0"/>
                        </a:rPr>
                        <a:t>To add to the literature surrounding the positives and negatives of smaller UAVs in coastal management.</a:t>
                      </a:r>
                      <a:endParaRPr lang="en-GB" sz="14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256577042"/>
                  </a:ext>
                </a:extLst>
              </a:tr>
              <a:tr h="1685932">
                <a:tc>
                  <a:txBody>
                    <a:bodyPr/>
                    <a:lstStyle/>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Adams et al., 1995</a:t>
                      </a:r>
                    </a:p>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Madsen, Martin and Zebker, 1995 Huising and Pereira, 1998</a:t>
                      </a:r>
                    </a:p>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Flood and Gutelius, 1997</a:t>
                      </a:r>
                    </a:p>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Gutelius, 1998</a:t>
                      </a:r>
                    </a:p>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 </a:t>
                      </a:r>
                      <a:endParaRPr lang="en-GB" sz="1100" b="1"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Beach height measurement tools in coastal management</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Airborne stereo and Airborne LiDAR have been observed to be highly accurate in providing rapid assessment of the coastal zone.</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07000"/>
                        </a:lnSpc>
                        <a:spcAft>
                          <a:spcPts val="800"/>
                        </a:spcAft>
                      </a:pPr>
                      <a:r>
                        <a:rPr lang="en-GB" sz="1400" cap="none" spc="0" dirty="0">
                          <a:solidFill>
                            <a:schemeClr val="tx1"/>
                          </a:solidFill>
                          <a:effectLst/>
                          <a:latin typeface="Times New Roman" panose="02020603050405020304" pitchFamily="18" charset="0"/>
                          <a:cs typeface="Times New Roman" panose="02020603050405020304" pitchFamily="18" charset="0"/>
                        </a:rPr>
                        <a:t>To compare the use of UAVs to the existing methods of beach height measurement.</a:t>
                      </a:r>
                      <a:endParaRPr lang="en-GB" sz="14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563690208"/>
                  </a:ext>
                </a:extLst>
              </a:tr>
              <a:tr h="1506253">
                <a:tc>
                  <a:txBody>
                    <a:bodyPr/>
                    <a:lstStyle/>
                    <a:p>
                      <a:pPr>
                        <a:lnSpc>
                          <a:spcPct val="107000"/>
                        </a:lnSpc>
                        <a:spcAft>
                          <a:spcPts val="800"/>
                        </a:spcAft>
                      </a:pPr>
                      <a:r>
                        <a:rPr lang="en-GB" sz="1100" b="1" cap="none" spc="0" dirty="0" err="1">
                          <a:solidFill>
                            <a:schemeClr val="tx1"/>
                          </a:solidFill>
                          <a:effectLst/>
                          <a:latin typeface="Times New Roman" panose="02020603050405020304" pitchFamily="18" charset="0"/>
                          <a:cs typeface="Times New Roman" panose="02020603050405020304" pitchFamily="18" charset="0"/>
                        </a:rPr>
                        <a:t>Kiszka</a:t>
                      </a:r>
                      <a:r>
                        <a:rPr lang="en-GB" sz="1100" b="1" cap="none" spc="0" dirty="0">
                          <a:solidFill>
                            <a:schemeClr val="tx1"/>
                          </a:solidFill>
                          <a:effectLst/>
                          <a:latin typeface="Times New Roman" panose="02020603050405020304" pitchFamily="18" charset="0"/>
                          <a:cs typeface="Times New Roman" panose="02020603050405020304" pitchFamily="18" charset="0"/>
                        </a:rPr>
                        <a:t> et al., 2016</a:t>
                      </a:r>
                    </a:p>
                    <a:p>
                      <a:pPr>
                        <a:lnSpc>
                          <a:spcPct val="107000"/>
                        </a:lnSpc>
                        <a:spcAft>
                          <a:spcPts val="800"/>
                        </a:spcAft>
                      </a:pPr>
                      <a:r>
                        <a:rPr lang="en-GB" sz="1100" b="1" cap="none" spc="0" dirty="0" err="1">
                          <a:solidFill>
                            <a:schemeClr val="tx1"/>
                          </a:solidFill>
                          <a:effectLst/>
                          <a:latin typeface="Times New Roman" panose="02020603050405020304" pitchFamily="18" charset="0"/>
                          <a:cs typeface="Times New Roman" panose="02020603050405020304" pitchFamily="18" charset="0"/>
                        </a:rPr>
                        <a:t>Deidun</a:t>
                      </a:r>
                      <a:r>
                        <a:rPr lang="en-GB" sz="1100" b="1" cap="none" spc="0" dirty="0">
                          <a:solidFill>
                            <a:schemeClr val="tx1"/>
                          </a:solidFill>
                          <a:effectLst/>
                          <a:latin typeface="Times New Roman" panose="02020603050405020304" pitchFamily="18" charset="0"/>
                          <a:cs typeface="Times New Roman" panose="02020603050405020304" pitchFamily="18" charset="0"/>
                        </a:rPr>
                        <a:t> et al., 2018, Fairley et al., 2018, </a:t>
                      </a:r>
                    </a:p>
                    <a:p>
                      <a:pPr>
                        <a:lnSpc>
                          <a:spcPct val="107000"/>
                        </a:lnSpc>
                        <a:spcAft>
                          <a:spcPts val="800"/>
                        </a:spcAft>
                      </a:pPr>
                      <a:r>
                        <a:rPr lang="en-GB" sz="1100" b="1" cap="none" spc="0" dirty="0">
                          <a:solidFill>
                            <a:schemeClr val="tx1"/>
                          </a:solidFill>
                          <a:effectLst/>
                          <a:latin typeface="Times New Roman" panose="02020603050405020304" pitchFamily="18" charset="0"/>
                          <a:cs typeface="Times New Roman" panose="02020603050405020304" pitchFamily="18" charset="0"/>
                        </a:rPr>
                        <a:t>Chabot et al., 2018 </a:t>
                      </a:r>
                    </a:p>
                    <a:p>
                      <a:pPr>
                        <a:lnSpc>
                          <a:spcPct val="107000"/>
                        </a:lnSpc>
                        <a:spcAft>
                          <a:spcPts val="800"/>
                        </a:spcAft>
                      </a:pPr>
                      <a:r>
                        <a:rPr lang="en-GB" sz="1100" b="1" cap="none" spc="0" dirty="0" err="1">
                          <a:solidFill>
                            <a:schemeClr val="tx1"/>
                          </a:solidFill>
                          <a:effectLst/>
                          <a:latin typeface="Times New Roman" panose="02020603050405020304" pitchFamily="18" charset="0"/>
                          <a:cs typeface="Times New Roman" panose="02020603050405020304" pitchFamily="18" charset="0"/>
                        </a:rPr>
                        <a:t>Jaud</a:t>
                      </a:r>
                      <a:r>
                        <a:rPr lang="en-GB" sz="1100" b="1" cap="none" spc="0" dirty="0">
                          <a:solidFill>
                            <a:schemeClr val="tx1"/>
                          </a:solidFill>
                          <a:effectLst/>
                          <a:latin typeface="Times New Roman" panose="02020603050405020304" pitchFamily="18" charset="0"/>
                          <a:cs typeface="Times New Roman" panose="02020603050405020304" pitchFamily="18" charset="0"/>
                        </a:rPr>
                        <a:t> et al., 2019</a:t>
                      </a:r>
                    </a:p>
                    <a:p>
                      <a:pPr>
                        <a:lnSpc>
                          <a:spcPct val="107000"/>
                        </a:lnSpc>
                        <a:spcAft>
                          <a:spcPts val="800"/>
                        </a:spcAft>
                      </a:pPr>
                      <a:r>
                        <a:rPr lang="en-GB" sz="1100" b="1" cap="none" spc="0" dirty="0">
                          <a:solidFill>
                            <a:schemeClr val="tx1"/>
                          </a:solidFill>
                          <a:effectLst/>
                          <a:latin typeface="Times New Roman" panose="02020603050405020304" pitchFamily="18" charset="0"/>
                          <a:cs typeface="Times New Roman" panose="02020603050405020304" pitchFamily="18" charset="0"/>
                        </a:rPr>
                        <a:t> </a:t>
                      </a:r>
                      <a:endParaRPr lang="en-GB" sz="1100" b="1"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Previous challenges to UAVs in coastal management studies</a:t>
                      </a:r>
                    </a:p>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 </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There were drawbacks surrounding flight restrictions, setting fixed ground control points, technical difficulties and weather conditions in the studies reviewed.</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To examine how this coastal monitoring process could be improved following these results combined with the results of this study to better inform future coastal management practices.</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543556835"/>
                  </a:ext>
                </a:extLst>
              </a:tr>
              <a:tr h="704659">
                <a:tc>
                  <a:txBody>
                    <a:bodyPr/>
                    <a:lstStyle/>
                    <a:p>
                      <a:pPr>
                        <a:lnSpc>
                          <a:spcPct val="107000"/>
                        </a:lnSpc>
                        <a:spcAft>
                          <a:spcPts val="800"/>
                        </a:spcAft>
                      </a:pPr>
                      <a:r>
                        <a:rPr lang="en-GB" sz="1100" b="1" cap="none" spc="0">
                          <a:solidFill>
                            <a:schemeClr val="tx1"/>
                          </a:solidFill>
                          <a:effectLst/>
                          <a:latin typeface="Times New Roman" panose="02020603050405020304" pitchFamily="18" charset="0"/>
                          <a:cs typeface="Times New Roman" panose="02020603050405020304" pitchFamily="18" charset="0"/>
                        </a:rPr>
                        <a:t>Mancini et al., 2013 Eltner and Schneider 2015</a:t>
                      </a:r>
                      <a:endParaRPr lang="en-GB" sz="1100" b="1"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3D Photogrammetry</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a:lnSpc>
                          <a:spcPct val="107000"/>
                        </a:lnSpc>
                        <a:spcAft>
                          <a:spcPts val="800"/>
                        </a:spcAft>
                      </a:pPr>
                      <a:r>
                        <a:rPr lang="en-GB" sz="1400" cap="none" spc="0">
                          <a:solidFill>
                            <a:schemeClr val="tx1"/>
                          </a:solidFill>
                          <a:effectLst/>
                          <a:latin typeface="Times New Roman" panose="02020603050405020304" pitchFamily="18" charset="0"/>
                          <a:cs typeface="Times New Roman" panose="02020603050405020304" pitchFamily="18" charset="0"/>
                        </a:rPr>
                        <a:t>The texture of surfaces, particularly in low texture or flat research site environments make 3D image construction very difficult.</a:t>
                      </a:r>
                      <a:endParaRPr lang="en-GB" sz="14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a:lnSpc>
                          <a:spcPct val="107000"/>
                        </a:lnSpc>
                        <a:spcAft>
                          <a:spcPts val="800"/>
                        </a:spcAft>
                      </a:pPr>
                      <a:r>
                        <a:rPr lang="en-GB" sz="1400" cap="none" spc="0" dirty="0">
                          <a:solidFill>
                            <a:schemeClr val="tx1"/>
                          </a:solidFill>
                          <a:effectLst/>
                          <a:latin typeface="Times New Roman" panose="02020603050405020304" pitchFamily="18" charset="0"/>
                          <a:cs typeface="Times New Roman" panose="02020603050405020304" pitchFamily="18" charset="0"/>
                        </a:rPr>
                        <a:t>To evaluate whether this is also the case with a Matterport pro2 scanning device.</a:t>
                      </a:r>
                      <a:endParaRPr lang="en-GB" sz="14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872" marR="7872" marT="0" marB="29906">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extLst>
                  <a:ext uri="{0D108BD9-81ED-4DB2-BD59-A6C34878D82A}">
                    <a16:rowId xmlns:a16="http://schemas.microsoft.com/office/drawing/2014/main" val="3881493442"/>
                  </a:ext>
                </a:extLst>
              </a:tr>
            </a:tbl>
          </a:graphicData>
        </a:graphic>
      </p:graphicFrame>
      <p:sp>
        <p:nvSpPr>
          <p:cNvPr id="6" name="TextBox 5">
            <a:extLst>
              <a:ext uri="{FF2B5EF4-FFF2-40B4-BE49-F238E27FC236}">
                <a16:creationId xmlns:a16="http://schemas.microsoft.com/office/drawing/2014/main" id="{CEA3B53A-54CB-F5CF-C5A6-0AD642E3AED0}"/>
              </a:ext>
            </a:extLst>
          </p:cNvPr>
          <p:cNvSpPr txBox="1"/>
          <p:nvPr/>
        </p:nvSpPr>
        <p:spPr>
          <a:xfrm rot="16200000">
            <a:off x="-3394454" y="2424808"/>
            <a:ext cx="7413123" cy="707886"/>
          </a:xfrm>
          <a:prstGeom prst="rect">
            <a:avLst/>
          </a:prstGeom>
          <a:noFill/>
        </p:spPr>
        <p:txBody>
          <a:bodyPr wrap="square" rtlCol="0">
            <a:spAutoFit/>
          </a:bodyPr>
          <a:lstStyle/>
          <a:p>
            <a:r>
              <a:rPr lang="en-GB" sz="4000" b="1" i="1" dirty="0">
                <a:latin typeface="Times New Roman" panose="02020603050405020304" pitchFamily="18" charset="0"/>
                <a:cs typeface="Times New Roman" panose="02020603050405020304" pitchFamily="18" charset="0"/>
              </a:rPr>
              <a:t>4. Literature Review </a:t>
            </a:r>
          </a:p>
        </p:txBody>
      </p:sp>
    </p:spTree>
    <p:extLst>
      <p:ext uri="{BB962C8B-B14F-4D97-AF65-F5344CB8AC3E}">
        <p14:creationId xmlns:p14="http://schemas.microsoft.com/office/powerpoint/2010/main" val="1723521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8241" y="281089"/>
            <a:ext cx="4282983" cy="1200361"/>
          </a:xfrm>
        </p:spPr>
        <p:txBody>
          <a:bodyPr anchor="b">
            <a:normAutofit/>
          </a:bodyPr>
          <a:lstStyle/>
          <a:p>
            <a:r>
              <a:rPr lang="en-GB" sz="3600" b="1" i="1" dirty="0">
                <a:latin typeface="Times New Roman" panose="02020603050405020304" pitchFamily="18" charset="0"/>
                <a:cs typeface="Times New Roman" panose="02020603050405020304" pitchFamily="18" charset="0"/>
              </a:rPr>
              <a:t>5. Methodology </a:t>
            </a:r>
          </a:p>
        </p:txBody>
      </p:sp>
      <p:sp>
        <p:nvSpPr>
          <p:cNvPr id="20" name="Rectangle 1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4282984" cy="3511943"/>
          </a:xfrm>
        </p:spPr>
        <p:txBody>
          <a:bodyPr anchor="ctr">
            <a:normAutofit fontScale="92500"/>
          </a:bodyPr>
          <a:lstStyle/>
          <a:p>
            <a:r>
              <a:rPr lang="en-GB" sz="2100" dirty="0">
                <a:effectLst/>
                <a:latin typeface="Times New Roman" panose="02020603050405020304" pitchFamily="18" charset="0"/>
                <a:ea typeface="Calibri" panose="020F0502020204030204" pitchFamily="34" charset="0"/>
              </a:rPr>
              <a:t>A 100m transect was to be studied (Williams, 2021, </a:t>
            </a:r>
            <a:r>
              <a:rPr lang="en-GB" sz="2100" dirty="0" err="1">
                <a:effectLst/>
                <a:latin typeface="Times New Roman" panose="02020603050405020304" pitchFamily="18" charset="0"/>
                <a:ea typeface="Calibri" panose="020F0502020204030204" pitchFamily="34" charset="0"/>
              </a:rPr>
              <a:t>pers.comms</a:t>
            </a:r>
            <a:r>
              <a:rPr lang="en-GB" sz="2100" dirty="0">
                <a:effectLst/>
                <a:latin typeface="Times New Roman" panose="02020603050405020304" pitchFamily="18" charset="0"/>
                <a:ea typeface="Calibri" panose="020F0502020204030204" pitchFamily="34" charset="0"/>
              </a:rPr>
              <a:t>)</a:t>
            </a:r>
          </a:p>
          <a:p>
            <a:r>
              <a:rPr lang="en-US" sz="2100" dirty="0">
                <a:latin typeface="Times New Roman" panose="02020603050405020304" pitchFamily="18" charset="0"/>
                <a:ea typeface="DengXian" panose="02010600030101010101" pitchFamily="2" charset="-122"/>
                <a:cs typeface="Times New Roman" panose="02020603050405020304" pitchFamily="18" charset="0"/>
              </a:rPr>
              <a:t>T</a:t>
            </a:r>
            <a:r>
              <a:rPr lang="en-US" sz="2100" dirty="0">
                <a:effectLst/>
                <a:latin typeface="Times New Roman" panose="02020603050405020304" pitchFamily="18" charset="0"/>
                <a:ea typeface="DengXian" panose="02010600030101010101" pitchFamily="2" charset="-122"/>
                <a:cs typeface="Times New Roman" panose="02020603050405020304" pitchFamily="18" charset="0"/>
              </a:rPr>
              <a:t>wo altitudes -10m and 50m </a:t>
            </a:r>
          </a:p>
          <a:p>
            <a:r>
              <a:rPr lang="en-US" sz="2100" dirty="0">
                <a:latin typeface="Times New Roman" panose="02020603050405020304" pitchFamily="18" charset="0"/>
                <a:ea typeface="DengXian" panose="02010600030101010101" pitchFamily="2" charset="-122"/>
                <a:cs typeface="Times New Roman" panose="02020603050405020304" pitchFamily="18" charset="0"/>
              </a:rPr>
              <a:t>Month of July - </a:t>
            </a:r>
            <a:r>
              <a:rPr lang="en-US" sz="2100" dirty="0">
                <a:effectLst/>
                <a:latin typeface="Times New Roman" panose="02020603050405020304" pitchFamily="18" charset="0"/>
                <a:ea typeface="DengXian" panose="02010600030101010101" pitchFamily="2" charset="-122"/>
                <a:cs typeface="Times New Roman" panose="02020603050405020304" pitchFamily="18" charset="0"/>
              </a:rPr>
              <a:t>the weather during this time period is more likely to be optimal UAV flying conditions.</a:t>
            </a:r>
            <a:endParaRPr lang="en-GB" sz="2100" dirty="0">
              <a:effectLst/>
              <a:latin typeface="Times New Roman" panose="02020603050405020304" pitchFamily="18" charset="0"/>
              <a:ea typeface="DengXian" panose="02010600030101010101" pitchFamily="2" charset="-122"/>
              <a:cs typeface="Calibri" panose="020F0502020204030204" pitchFamily="34" charset="0"/>
            </a:endParaRPr>
          </a:p>
          <a:p>
            <a:r>
              <a:rPr lang="en-US" sz="2100" dirty="0">
                <a:latin typeface="Times New Roman" panose="02020603050405020304" pitchFamily="18" charset="0"/>
                <a:ea typeface="DengXian" panose="02010600030101010101" pitchFamily="2" charset="-122"/>
                <a:cs typeface="Times New Roman" panose="02020603050405020304" pitchFamily="18" charset="0"/>
              </a:rPr>
              <a:t>D</a:t>
            </a:r>
            <a:r>
              <a:rPr lang="en-US" sz="2100" dirty="0">
                <a:effectLst/>
                <a:latin typeface="Times New Roman" panose="02020603050405020304" pitchFamily="18" charset="0"/>
                <a:ea typeface="DengXian" panose="02010600030101010101" pitchFamily="2" charset="-122"/>
                <a:cs typeface="Times New Roman" panose="02020603050405020304" pitchFamily="18" charset="0"/>
              </a:rPr>
              <a:t>aily flights were planned around the daily tide times. </a:t>
            </a:r>
            <a:r>
              <a:rPr lang="en-US" sz="2100" dirty="0">
                <a:latin typeface="Times New Roman" panose="02020603050405020304" pitchFamily="18" charset="0"/>
                <a:ea typeface="DengXian" panose="02010600030101010101" pitchFamily="2" charset="-122"/>
                <a:cs typeface="Times New Roman" panose="02020603050405020304" pitchFamily="18" charset="0"/>
              </a:rPr>
              <a:t>F</a:t>
            </a:r>
            <a:r>
              <a:rPr lang="en-US" sz="2100" dirty="0">
                <a:effectLst/>
                <a:latin typeface="Times New Roman" panose="02020603050405020304" pitchFamily="18" charset="0"/>
                <a:ea typeface="DengXian" panose="02010600030101010101" pitchFamily="2" charset="-122"/>
                <a:cs typeface="Times New Roman" panose="02020603050405020304" pitchFamily="18" charset="0"/>
              </a:rPr>
              <a:t>light times would not be within 2 hours of high tide that day. </a:t>
            </a:r>
          </a:p>
          <a:p>
            <a:r>
              <a:rPr lang="en-US" sz="2100" dirty="0">
                <a:latin typeface="Times New Roman" panose="02020603050405020304" pitchFamily="18" charset="0"/>
                <a:ea typeface="DengXian" panose="02010600030101010101" pitchFamily="2" charset="-122"/>
                <a:cs typeface="Times New Roman" panose="02020603050405020304" pitchFamily="18" charset="0"/>
              </a:rPr>
              <a:t>Cheap, lightweight UAV with all necessary requirements</a:t>
            </a:r>
            <a:endParaRPr lang="en-GB" sz="2100" dirty="0">
              <a:effectLst/>
              <a:latin typeface="Times New Roman" panose="02020603050405020304" pitchFamily="18" charset="0"/>
              <a:ea typeface="DengXian" panose="02010600030101010101" pitchFamily="2" charset="-122"/>
              <a:cs typeface="Calibri" panose="020F0502020204030204" pitchFamily="34" charset="0"/>
            </a:endParaRPr>
          </a:p>
        </p:txBody>
      </p:sp>
      <p:sp>
        <p:nvSpPr>
          <p:cNvPr id="22" name="Rectangle 2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JI Mini 2 - Make Your Moments Fly - DJI">
            <a:extLst>
              <a:ext uri="{FF2B5EF4-FFF2-40B4-BE49-F238E27FC236}">
                <a16:creationId xmlns:a16="http://schemas.microsoft.com/office/drawing/2014/main" id="{0E2B99F0-D9D3-70D1-D7BF-F31122535C3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019" r="13561" b="-9"/>
          <a:stretch/>
        </p:blipFill>
        <p:spPr bwMode="auto">
          <a:xfrm>
            <a:off x="6096000" y="587829"/>
            <a:ext cx="5196077" cy="4915523"/>
          </a:xfrm>
          <a:prstGeom prst="rect">
            <a:avLst/>
          </a:prstGeom>
          <a:noFill/>
        </p:spPr>
      </p:pic>
      <p:sp>
        <p:nvSpPr>
          <p:cNvPr id="5" name="TextBox 4">
            <a:extLst>
              <a:ext uri="{FF2B5EF4-FFF2-40B4-BE49-F238E27FC236}">
                <a16:creationId xmlns:a16="http://schemas.microsoft.com/office/drawing/2014/main" id="{FC52CDC7-D0FA-1895-3EBC-8EEE5BF53CB8}"/>
              </a:ext>
            </a:extLst>
          </p:cNvPr>
          <p:cNvSpPr txBox="1"/>
          <p:nvPr/>
        </p:nvSpPr>
        <p:spPr>
          <a:xfrm>
            <a:off x="7085837" y="5623840"/>
            <a:ext cx="4206240" cy="646331"/>
          </a:xfrm>
          <a:prstGeom prst="rect">
            <a:avLst/>
          </a:prstGeom>
          <a:noFill/>
        </p:spPr>
        <p:txBody>
          <a:bodyPr wrap="square" rtlCol="0">
            <a:spAutoFit/>
          </a:bodyPr>
          <a:lstStyle/>
          <a:p>
            <a:r>
              <a:rPr lang="en-GB" sz="1800" dirty="0">
                <a:effectLst/>
                <a:latin typeface="Times New Roman" panose="02020603050405020304" pitchFamily="18" charset="0"/>
                <a:ea typeface="Calibri" panose="020F0502020204030204" pitchFamily="34" charset="0"/>
              </a:rPr>
              <a:t>DJI Fly 2 Mini UAV (DJI, 2021).</a:t>
            </a:r>
          </a:p>
          <a:p>
            <a:endParaRPr lang="en-GB" dirty="0"/>
          </a:p>
        </p:txBody>
      </p:sp>
    </p:spTree>
    <p:extLst>
      <p:ext uri="{BB962C8B-B14F-4D97-AF65-F5344CB8AC3E}">
        <p14:creationId xmlns:p14="http://schemas.microsoft.com/office/powerpoint/2010/main" val="71333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7">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8D952-69DA-E9DF-F652-1A756B753CC5}"/>
              </a:ext>
            </a:extLst>
          </p:cNvPr>
          <p:cNvSpPr>
            <a:spLocks noGrp="1"/>
          </p:cNvSpPr>
          <p:nvPr>
            <p:ph type="title"/>
          </p:nvPr>
        </p:nvSpPr>
        <p:spPr>
          <a:xfrm>
            <a:off x="645064" y="525982"/>
            <a:ext cx="4282983" cy="1200361"/>
          </a:xfrm>
        </p:spPr>
        <p:txBody>
          <a:bodyPr anchor="b">
            <a:normAutofit/>
          </a:bodyPr>
          <a:lstStyle/>
          <a:p>
            <a:r>
              <a:rPr lang="en-GB" sz="3600" b="1" i="1" dirty="0">
                <a:latin typeface="Times New Roman" panose="02020603050405020304" pitchFamily="18" charset="0"/>
                <a:cs typeface="Times New Roman" panose="02020603050405020304" pitchFamily="18" charset="0"/>
              </a:rPr>
              <a:t>5a. Methodology – Matterport Pro 2 </a:t>
            </a:r>
          </a:p>
        </p:txBody>
      </p:sp>
      <p:sp>
        <p:nvSpPr>
          <p:cNvPr id="32" name="Rectangle 1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B68878-DAC4-CC57-DA1E-076C1099BC4A}"/>
              </a:ext>
            </a:extLst>
          </p:cNvPr>
          <p:cNvSpPr>
            <a:spLocks noGrp="1"/>
          </p:cNvSpPr>
          <p:nvPr>
            <p:ph idx="1"/>
          </p:nvPr>
        </p:nvSpPr>
        <p:spPr>
          <a:xfrm>
            <a:off x="576244" y="2077717"/>
            <a:ext cx="4282984" cy="3636313"/>
          </a:xfrm>
        </p:spPr>
        <p:txBody>
          <a:bodyPr anchor="ctr">
            <a:normAutofit/>
          </a:bodyPr>
          <a:lstStyle/>
          <a:p>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3D scans are to be conducted at first (Jenkins, 2021, </a:t>
            </a:r>
            <a:r>
              <a:rPr lang="en-US" sz="2000" dirty="0" err="1">
                <a:effectLst/>
                <a:latin typeface="Times New Roman" panose="02020603050405020304" pitchFamily="18" charset="0"/>
                <a:ea typeface="DengXian" panose="02010600030101010101" pitchFamily="2" charset="-122"/>
                <a:cs typeface="Times New Roman" panose="02020603050405020304" pitchFamily="18" charset="0"/>
              </a:rPr>
              <a:t>pers.comms</a:t>
            </a: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GB" sz="2000" dirty="0">
              <a:effectLst/>
              <a:latin typeface="Times New Roman" panose="02020603050405020304" pitchFamily="18" charset="0"/>
              <a:ea typeface="DengXian" panose="02010600030101010101" pitchFamily="2" charset="-122"/>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Study site of 100m x 5m.</a:t>
            </a:r>
          </a:p>
          <a:p>
            <a:r>
              <a:rPr lang="en-GB" sz="2000" dirty="0">
                <a:latin typeface="Times New Roman" panose="02020603050405020304" pitchFamily="18" charset="0"/>
                <a:cs typeface="Times New Roman" panose="02020603050405020304" pitchFamily="18" charset="0"/>
              </a:rPr>
              <a:t>Four 3m tall posts with dustbin lids attached placed at each corner of study site. </a:t>
            </a:r>
          </a:p>
          <a:p>
            <a:r>
              <a:rPr lang="en-GB" sz="2000" dirty="0">
                <a:latin typeface="Times New Roman" panose="02020603050405020304" pitchFamily="18" charset="0"/>
                <a:cs typeface="Times New Roman" panose="02020603050405020304" pitchFamily="18" charset="0"/>
              </a:rPr>
              <a:t>One scan to be conducted prior to UAV data collection, one scan following UAV completion.</a:t>
            </a:r>
          </a:p>
          <a:p>
            <a:r>
              <a:rPr lang="en-GB" sz="2000" dirty="0">
                <a:latin typeface="Times New Roman" panose="02020603050405020304" pitchFamily="18" charset="0"/>
                <a:cs typeface="Times New Roman" panose="02020603050405020304" pitchFamily="18" charset="0"/>
              </a:rPr>
              <a:t>The 3D equipment this study had access too.</a:t>
            </a:r>
          </a:p>
          <a:p>
            <a:endParaRPr lang="en-GB" sz="1500" dirty="0"/>
          </a:p>
        </p:txBody>
      </p:sp>
      <p:sp>
        <p:nvSpPr>
          <p:cNvPr id="33" name="Rectangle 2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10CC4E1-A640-22F8-D6F5-2ABF0C3CCC7F}"/>
              </a:ext>
            </a:extLst>
          </p:cNvPr>
          <p:cNvPicPr>
            <a:picLocks noChangeAspect="1"/>
          </p:cNvPicPr>
          <p:nvPr/>
        </p:nvPicPr>
        <p:blipFill rotWithShape="1">
          <a:blip r:embed="rId2">
            <a:extLst>
              <a:ext uri="{28A0092B-C50C-407E-A947-70E740481C1C}">
                <a14:useLocalDpi xmlns:a14="http://schemas.microsoft.com/office/drawing/2010/main" val="0"/>
              </a:ext>
            </a:extLst>
          </a:blip>
          <a:srcRect l="17289" r="23321" b="-1"/>
          <a:stretch/>
        </p:blipFill>
        <p:spPr bwMode="auto">
          <a:xfrm>
            <a:off x="5987738" y="650494"/>
            <a:ext cx="5628018" cy="5324142"/>
          </a:xfrm>
          <a:prstGeom prst="rect">
            <a:avLst/>
          </a:prstGeom>
          <a:noFill/>
        </p:spPr>
      </p:pic>
    </p:spTree>
    <p:extLst>
      <p:ext uri="{BB962C8B-B14F-4D97-AF65-F5344CB8AC3E}">
        <p14:creationId xmlns:p14="http://schemas.microsoft.com/office/powerpoint/2010/main" val="3198496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EDCC5D-8B8A-40DB-BE90-A3AA27C6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0" name="Rectangle 19">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1877" y="-178223"/>
            <a:ext cx="8973381" cy="1203523"/>
          </a:xfrm>
        </p:spPr>
        <p:txBody>
          <a:bodyPr anchor="b">
            <a:normAutofit/>
          </a:bodyPr>
          <a:lstStyle/>
          <a:p>
            <a:r>
              <a:rPr lang="en-GB" sz="5400" b="1" i="1" dirty="0">
                <a:latin typeface="Times New Roman" panose="02020603050405020304" pitchFamily="18" charset="0"/>
                <a:cs typeface="Times New Roman" panose="02020603050405020304" pitchFamily="18" charset="0"/>
              </a:rPr>
              <a:t>6. Results and Findings</a:t>
            </a:r>
          </a:p>
        </p:txBody>
      </p:sp>
      <p:sp>
        <p:nvSpPr>
          <p:cNvPr id="3" name="Content Placeholder 2"/>
          <p:cNvSpPr>
            <a:spLocks noGrp="1"/>
          </p:cNvSpPr>
          <p:nvPr>
            <p:ph idx="1"/>
          </p:nvPr>
        </p:nvSpPr>
        <p:spPr>
          <a:xfrm>
            <a:off x="514314" y="1169963"/>
            <a:ext cx="7047714" cy="2916332"/>
          </a:xfrm>
        </p:spPr>
        <p:txBody>
          <a:bodyPr/>
          <a:lstStyle/>
          <a:p>
            <a:pPr marL="0" indent="0" defTabSz="612648">
              <a:spcBef>
                <a:spcPts val="670"/>
              </a:spcBef>
              <a:buNone/>
            </a:pPr>
            <a:r>
              <a:rPr lang="en-GB" sz="2400" kern="1200" dirty="0">
                <a:solidFill>
                  <a:schemeClr val="tx1"/>
                </a:solidFill>
                <a:latin typeface="Times New Roman" panose="02020603050405020304" pitchFamily="18" charset="0"/>
                <a:cs typeface="Times New Roman" panose="02020603050405020304" pitchFamily="18" charset="0"/>
              </a:rPr>
              <a:t>The main findings of the research were:</a:t>
            </a:r>
          </a:p>
          <a:p>
            <a:pPr marL="153162" indent="-153162" defTabSz="612648">
              <a:spcBef>
                <a:spcPts val="670"/>
              </a:spcBef>
            </a:pPr>
            <a:r>
              <a:rPr lang="en-GB" sz="1800" kern="1200" dirty="0">
                <a:solidFill>
                  <a:schemeClr val="tx1"/>
                </a:solidFill>
                <a:latin typeface="Times New Roman" panose="02020603050405020304" pitchFamily="18" charset="0"/>
                <a:cs typeface="Times New Roman" panose="02020603050405020304" pitchFamily="18" charset="0"/>
              </a:rPr>
              <a:t>1) As wind speed increases, video UAV data collection quickly becomes unreliable</a:t>
            </a:r>
          </a:p>
          <a:p>
            <a:pPr marL="153162" indent="-153162" defTabSz="612648">
              <a:spcBef>
                <a:spcPts val="670"/>
              </a:spcBef>
            </a:pPr>
            <a:r>
              <a:rPr lang="en-GB" sz="1800" kern="1200" dirty="0">
                <a:solidFill>
                  <a:schemeClr val="tx1"/>
                </a:solidFill>
                <a:latin typeface="Times New Roman" panose="02020603050405020304" pitchFamily="18" charset="0"/>
                <a:cs typeface="Times New Roman" panose="02020603050405020304" pitchFamily="18" charset="0"/>
              </a:rPr>
              <a:t>2) Matterport pro 2 is not suited to an open sandy beach </a:t>
            </a:r>
          </a:p>
          <a:p>
            <a:pPr marL="153162" indent="-153162" defTabSz="612648">
              <a:spcBef>
                <a:spcPts val="670"/>
              </a:spcBef>
            </a:pPr>
            <a:endParaRPr lang="en-GB" sz="1876" kern="1200" dirty="0">
              <a:solidFill>
                <a:schemeClr val="tx1"/>
              </a:solidFill>
              <a:latin typeface="+mn-lt"/>
              <a:ea typeface="+mn-ea"/>
              <a:cs typeface="+mn-cs"/>
            </a:endParaRPr>
          </a:p>
          <a:p>
            <a:endParaRPr lang="en-GB" dirty="0"/>
          </a:p>
        </p:txBody>
      </p:sp>
      <p:graphicFrame>
        <p:nvGraphicFramePr>
          <p:cNvPr id="4" name="Chart 3">
            <a:extLst>
              <a:ext uri="{FF2B5EF4-FFF2-40B4-BE49-F238E27FC236}">
                <a16:creationId xmlns:a16="http://schemas.microsoft.com/office/drawing/2014/main" id="{53B5F2DB-80DF-7DB5-3905-7205CA747219}"/>
              </a:ext>
            </a:extLst>
          </p:cNvPr>
          <p:cNvGraphicFramePr/>
          <p:nvPr>
            <p:extLst>
              <p:ext uri="{D42A27DB-BD31-4B8C-83A1-F6EECF244321}">
                <p14:modId xmlns:p14="http://schemas.microsoft.com/office/powerpoint/2010/main" val="1517464896"/>
              </p:ext>
            </p:extLst>
          </p:nvPr>
        </p:nvGraphicFramePr>
        <p:xfrm>
          <a:off x="1790715" y="2884515"/>
          <a:ext cx="4545216" cy="2760005"/>
        </p:xfrm>
        <a:graphic>
          <a:graphicData uri="http://schemas.openxmlformats.org/drawingml/2006/chart">
            <c:chart xmlns:c="http://schemas.openxmlformats.org/drawingml/2006/chart" xmlns:r="http://schemas.openxmlformats.org/officeDocument/2006/relationships" r:id="rId2"/>
          </a:graphicData>
        </a:graphic>
      </p:graphicFrame>
      <p:pic>
        <p:nvPicPr>
          <p:cNvPr id="5" name="Picture 4" descr="A picture containing background pattern&#10;&#10;Description automatically generated">
            <a:extLst>
              <a:ext uri="{FF2B5EF4-FFF2-40B4-BE49-F238E27FC236}">
                <a16:creationId xmlns:a16="http://schemas.microsoft.com/office/drawing/2014/main" id="{15241DC3-10CF-743E-9064-4793BA49EC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24989" y="1088220"/>
            <a:ext cx="3742193" cy="2111294"/>
          </a:xfrm>
          <a:prstGeom prst="rect">
            <a:avLst/>
          </a:prstGeom>
          <a:noFill/>
          <a:ln>
            <a:noFill/>
          </a:ln>
        </p:spPr>
      </p:pic>
      <p:pic>
        <p:nvPicPr>
          <p:cNvPr id="6" name="Picture 5" descr="A picture containing background pattern&#10;&#10;Description automatically generated">
            <a:extLst>
              <a:ext uri="{FF2B5EF4-FFF2-40B4-BE49-F238E27FC236}">
                <a16:creationId xmlns:a16="http://schemas.microsoft.com/office/drawing/2014/main" id="{56717F9C-1543-E4E8-D74B-DF230170B41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21232" y="3574544"/>
            <a:ext cx="3891240" cy="2195236"/>
          </a:xfrm>
          <a:prstGeom prst="rect">
            <a:avLst/>
          </a:prstGeom>
          <a:noFill/>
          <a:ln>
            <a:noFill/>
          </a:ln>
        </p:spPr>
      </p:pic>
      <p:sp>
        <p:nvSpPr>
          <p:cNvPr id="8" name="TextBox 7">
            <a:extLst>
              <a:ext uri="{FF2B5EF4-FFF2-40B4-BE49-F238E27FC236}">
                <a16:creationId xmlns:a16="http://schemas.microsoft.com/office/drawing/2014/main" id="{BD03DA6B-AA67-12A0-20F1-E1C746A9066B}"/>
              </a:ext>
            </a:extLst>
          </p:cNvPr>
          <p:cNvSpPr txBox="1"/>
          <p:nvPr/>
        </p:nvSpPr>
        <p:spPr>
          <a:xfrm>
            <a:off x="8366551" y="5809054"/>
            <a:ext cx="2768169" cy="277897"/>
          </a:xfrm>
          <a:prstGeom prst="rect">
            <a:avLst/>
          </a:prstGeom>
          <a:noFill/>
        </p:spPr>
        <p:txBody>
          <a:bodyPr wrap="square">
            <a:spAutoFit/>
          </a:bodyPr>
          <a:lstStyle/>
          <a:p>
            <a:pPr defTabSz="612648">
              <a:spcAft>
                <a:spcPts val="600"/>
              </a:spcAft>
            </a:pPr>
            <a:r>
              <a:rPr lang="en-GB" sz="1206" kern="1200" dirty="0">
                <a:solidFill>
                  <a:schemeClr val="tx1"/>
                </a:solidFill>
                <a:latin typeface="Times New Roman" panose="02020603050405020304" pitchFamily="18" charset="0"/>
                <a:ea typeface="+mn-ea"/>
                <a:cs typeface="Calibri" panose="020F0502020204030204" pitchFamily="34" charset="0"/>
              </a:rPr>
              <a:t>Last day of data collection, from 50m.</a:t>
            </a:r>
            <a:endParaRPr lang="en-GB" dirty="0"/>
          </a:p>
        </p:txBody>
      </p:sp>
      <p:sp>
        <p:nvSpPr>
          <p:cNvPr id="10" name="TextBox 9">
            <a:extLst>
              <a:ext uri="{FF2B5EF4-FFF2-40B4-BE49-F238E27FC236}">
                <a16:creationId xmlns:a16="http://schemas.microsoft.com/office/drawing/2014/main" id="{C8EE5099-E126-20A1-4506-07D0AC3EF347}"/>
              </a:ext>
            </a:extLst>
          </p:cNvPr>
          <p:cNvSpPr txBox="1"/>
          <p:nvPr/>
        </p:nvSpPr>
        <p:spPr>
          <a:xfrm>
            <a:off x="8316788" y="3203221"/>
            <a:ext cx="2558594" cy="277897"/>
          </a:xfrm>
          <a:prstGeom prst="rect">
            <a:avLst/>
          </a:prstGeom>
          <a:noFill/>
        </p:spPr>
        <p:txBody>
          <a:bodyPr wrap="square">
            <a:spAutoFit/>
          </a:bodyPr>
          <a:lstStyle/>
          <a:p>
            <a:pPr defTabSz="612648">
              <a:spcAft>
                <a:spcPts val="600"/>
              </a:spcAft>
            </a:pPr>
            <a:r>
              <a:rPr lang="en-GB" sz="1206" kern="1200" dirty="0">
                <a:solidFill>
                  <a:schemeClr val="tx1"/>
                </a:solidFill>
                <a:latin typeface="Times New Roman" panose="02020603050405020304" pitchFamily="18" charset="0"/>
                <a:ea typeface="+mn-ea"/>
                <a:cs typeface="Calibri" panose="020F0502020204030204" pitchFamily="34" charset="0"/>
              </a:rPr>
              <a:t>First day of data collection, from 50m.</a:t>
            </a:r>
            <a:endParaRPr lang="en-GB" dirty="0"/>
          </a:p>
        </p:txBody>
      </p:sp>
      <p:sp>
        <p:nvSpPr>
          <p:cNvPr id="12" name="TextBox 11">
            <a:extLst>
              <a:ext uri="{FF2B5EF4-FFF2-40B4-BE49-F238E27FC236}">
                <a16:creationId xmlns:a16="http://schemas.microsoft.com/office/drawing/2014/main" id="{8457740A-11D6-20A2-29D2-7C8105DD1601}"/>
              </a:ext>
            </a:extLst>
          </p:cNvPr>
          <p:cNvSpPr txBox="1"/>
          <p:nvPr/>
        </p:nvSpPr>
        <p:spPr>
          <a:xfrm>
            <a:off x="2493042" y="5582167"/>
            <a:ext cx="4121158" cy="277897"/>
          </a:xfrm>
          <a:prstGeom prst="rect">
            <a:avLst/>
          </a:prstGeom>
          <a:noFill/>
        </p:spPr>
        <p:txBody>
          <a:bodyPr wrap="square">
            <a:spAutoFit/>
          </a:bodyPr>
          <a:lstStyle/>
          <a:p>
            <a:pPr defTabSz="612648">
              <a:spcAft>
                <a:spcPts val="600"/>
              </a:spcAft>
            </a:pPr>
            <a:r>
              <a:rPr lang="en-GB" sz="1206" kern="1200" dirty="0">
                <a:solidFill>
                  <a:schemeClr val="tx1"/>
                </a:solidFill>
                <a:latin typeface="Times New Roman" panose="02020603050405020304" pitchFamily="18" charset="0"/>
                <a:ea typeface="+mn-ea"/>
                <a:cs typeface="Calibri" panose="020F0502020204030204" pitchFamily="34" charset="0"/>
              </a:rPr>
              <a:t>A graph showing UAV flight capabilities.</a:t>
            </a:r>
            <a:endParaRPr lang="en-GB" dirty="0"/>
          </a:p>
        </p:txBody>
      </p:sp>
    </p:spTree>
    <p:extLst>
      <p:ext uri="{BB962C8B-B14F-4D97-AF65-F5344CB8AC3E}">
        <p14:creationId xmlns:p14="http://schemas.microsoft.com/office/powerpoint/2010/main" val="1488588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87399"/>
            <a:ext cx="9236700" cy="1188950"/>
          </a:xfrm>
        </p:spPr>
        <p:txBody>
          <a:bodyPr anchor="b">
            <a:normAutofit/>
          </a:bodyPr>
          <a:lstStyle/>
          <a:p>
            <a:r>
              <a:rPr lang="en-GB" sz="3800" b="1" i="1" dirty="0">
                <a:latin typeface="Times New Roman" panose="02020603050405020304" pitchFamily="18" charset="0"/>
                <a:cs typeface="Times New Roman" panose="02020603050405020304" pitchFamily="18" charset="0"/>
              </a:rPr>
              <a:t>7. Recommendations for Future Researchers</a:t>
            </a:r>
          </a:p>
        </p:txBody>
      </p:sp>
      <p:grpSp>
        <p:nvGrpSpPr>
          <p:cNvPr id="61" name="Group 6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62" name="Rectangle 6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5" name="Rectangle 6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Content Placeholder 47">
            <a:extLst>
              <a:ext uri="{FF2B5EF4-FFF2-40B4-BE49-F238E27FC236}">
                <a16:creationId xmlns:a16="http://schemas.microsoft.com/office/drawing/2014/main" id="{DE4ECED5-B451-5DA2-0443-E324493E862B}"/>
              </a:ext>
            </a:extLst>
          </p:cNvPr>
          <p:cNvPicPr>
            <a:picLocks noGrp="1" noChangeAspect="1"/>
          </p:cNvPicPr>
          <p:nvPr>
            <p:ph idx="1"/>
          </p:nvPr>
        </p:nvPicPr>
        <p:blipFill rotWithShape="1">
          <a:blip r:embed="rId2"/>
          <a:srcRect l="25219" t="24643" r="24068" b="9404"/>
          <a:stretch/>
        </p:blipFill>
        <p:spPr>
          <a:xfrm>
            <a:off x="0" y="1305785"/>
            <a:ext cx="6393532" cy="4674842"/>
          </a:xfrm>
        </p:spPr>
      </p:pic>
      <p:pic>
        <p:nvPicPr>
          <p:cNvPr id="52" name="Picture 51">
            <a:extLst>
              <a:ext uri="{FF2B5EF4-FFF2-40B4-BE49-F238E27FC236}">
                <a16:creationId xmlns:a16="http://schemas.microsoft.com/office/drawing/2014/main" id="{BCA0B928-8B23-C94D-C0F3-267C6E250F45}"/>
              </a:ext>
            </a:extLst>
          </p:cNvPr>
          <p:cNvPicPr>
            <a:picLocks noChangeAspect="1"/>
          </p:cNvPicPr>
          <p:nvPr/>
        </p:nvPicPr>
        <p:blipFill rotWithShape="1">
          <a:blip r:embed="rId3"/>
          <a:srcRect l="25500" t="32707" r="34692" b="18754"/>
          <a:stretch/>
        </p:blipFill>
        <p:spPr>
          <a:xfrm>
            <a:off x="6119432" y="1505978"/>
            <a:ext cx="5609262" cy="3845408"/>
          </a:xfrm>
          <a:prstGeom prst="rect">
            <a:avLst/>
          </a:prstGeom>
        </p:spPr>
      </p:pic>
      <p:sp>
        <p:nvSpPr>
          <p:cNvPr id="53" name="TextBox 52">
            <a:extLst>
              <a:ext uri="{FF2B5EF4-FFF2-40B4-BE49-F238E27FC236}">
                <a16:creationId xmlns:a16="http://schemas.microsoft.com/office/drawing/2014/main" id="{18CB0BBC-B8CC-4DE2-9AF6-9CDA33852561}"/>
              </a:ext>
            </a:extLst>
          </p:cNvPr>
          <p:cNvSpPr txBox="1"/>
          <p:nvPr/>
        </p:nvSpPr>
        <p:spPr>
          <a:xfrm>
            <a:off x="5691681" y="5667344"/>
            <a:ext cx="6116272" cy="1092607"/>
          </a:xfrm>
          <a:prstGeom prst="rect">
            <a:avLst/>
          </a:prstGeom>
          <a:noFill/>
        </p:spPr>
        <p:txBody>
          <a:bodyPr wrap="square" rtlCol="0">
            <a:spAutoFit/>
          </a:bodyPr>
          <a:lstStyle/>
          <a:p>
            <a:pPr defTabSz="594360">
              <a:spcAft>
                <a:spcPts val="600"/>
              </a:spcAft>
            </a:pPr>
            <a:r>
              <a:rPr lang="en-GB" sz="1600" kern="1200" dirty="0">
                <a:latin typeface="Times New Roman" panose="02020603050405020304" pitchFamily="18" charset="0"/>
                <a:ea typeface="+mn-ea"/>
                <a:cs typeface="Times New Roman" panose="02020603050405020304" pitchFamily="18" charset="0"/>
              </a:rPr>
              <a:t>Flow chart to outline the critical planning steps when creating methodology that uses TLS as a method of measuring beach change.</a:t>
            </a:r>
            <a:endParaRPr lang="en-GB" sz="1600" i="1" kern="1200" dirty="0">
              <a:latin typeface="Times New Roman" panose="02020603050405020304" pitchFamily="18" charset="0"/>
              <a:ea typeface="+mn-ea"/>
              <a:cs typeface="Calibri" panose="020F0502020204030204" pitchFamily="34" charset="0"/>
            </a:endParaRPr>
          </a:p>
          <a:p>
            <a:pPr>
              <a:spcAft>
                <a:spcPts val="600"/>
              </a:spcAft>
            </a:pPr>
            <a:endParaRPr lang="en-GB" sz="2800" dirty="0"/>
          </a:p>
        </p:txBody>
      </p:sp>
      <p:sp>
        <p:nvSpPr>
          <p:cNvPr id="54" name="TextBox 53">
            <a:extLst>
              <a:ext uri="{FF2B5EF4-FFF2-40B4-BE49-F238E27FC236}">
                <a16:creationId xmlns:a16="http://schemas.microsoft.com/office/drawing/2014/main" id="{14B09A49-8AF5-7E45-3039-98D159FB42AB}"/>
              </a:ext>
            </a:extLst>
          </p:cNvPr>
          <p:cNvSpPr txBox="1"/>
          <p:nvPr/>
        </p:nvSpPr>
        <p:spPr>
          <a:xfrm>
            <a:off x="330516" y="5775638"/>
            <a:ext cx="4373253" cy="584775"/>
          </a:xfrm>
          <a:prstGeom prst="rect">
            <a:avLst/>
          </a:prstGeom>
          <a:noFill/>
        </p:spPr>
        <p:txBody>
          <a:bodyPr wrap="square" rtlCol="0">
            <a:spAutoFit/>
          </a:bodyPr>
          <a:lstStyle/>
          <a:p>
            <a:pPr defTabSz="594360">
              <a:spcAft>
                <a:spcPts val="600"/>
              </a:spcAft>
            </a:pPr>
            <a:r>
              <a:rPr lang="en-GB" sz="1600" kern="1200" dirty="0">
                <a:solidFill>
                  <a:schemeClr val="tx1"/>
                </a:solidFill>
                <a:latin typeface="Times New Roman" panose="02020603050405020304" pitchFamily="18" charset="0"/>
                <a:ea typeface="+mn-ea"/>
                <a:cs typeface="+mn-cs"/>
              </a:rPr>
              <a:t>Flow chart to outline the most important steps to ensure accurate UAV data collection.</a:t>
            </a:r>
            <a:endParaRPr lang="en-GB" sz="2800" dirty="0"/>
          </a:p>
        </p:txBody>
      </p:sp>
    </p:spTree>
    <p:extLst>
      <p:ext uri="{BB962C8B-B14F-4D97-AF65-F5344CB8AC3E}">
        <p14:creationId xmlns:p14="http://schemas.microsoft.com/office/powerpoint/2010/main" val="2769000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BAD3E-C4AE-946E-1A30-229CDD3FD10E}"/>
              </a:ext>
            </a:extLst>
          </p:cNvPr>
          <p:cNvSpPr>
            <a:spLocks noGrp="1"/>
          </p:cNvSpPr>
          <p:nvPr>
            <p:ph type="title"/>
          </p:nvPr>
        </p:nvSpPr>
        <p:spPr>
          <a:xfrm>
            <a:off x="0" y="303454"/>
            <a:ext cx="9236700" cy="1188950"/>
          </a:xfrm>
        </p:spPr>
        <p:txBody>
          <a:bodyPr anchor="b">
            <a:normAutofit/>
          </a:bodyPr>
          <a:lstStyle/>
          <a:p>
            <a:r>
              <a:rPr lang="en-GB" sz="5400" b="1" i="1" dirty="0">
                <a:latin typeface="Times New Roman" panose="02020603050405020304" pitchFamily="18" charset="0"/>
                <a:cs typeface="Times New Roman" panose="02020603050405020304" pitchFamily="18" charset="0"/>
              </a:rPr>
              <a:t>8. Limitations &amp; Reflections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C8EC33-5332-73B8-51AF-977E29C082A2}"/>
              </a:ext>
            </a:extLst>
          </p:cNvPr>
          <p:cNvSpPr>
            <a:spLocks noGrp="1"/>
          </p:cNvSpPr>
          <p:nvPr>
            <p:ph idx="1"/>
          </p:nvPr>
        </p:nvSpPr>
        <p:spPr>
          <a:xfrm>
            <a:off x="230952" y="2389218"/>
            <a:ext cx="10143668" cy="3435531"/>
          </a:xfrm>
        </p:spPr>
        <p:txBody>
          <a:bodyPr anchor="ctr">
            <a:normAutofit fontScale="85000" lnSpcReduction="20000"/>
          </a:bodyPr>
          <a:lstStyle/>
          <a:p>
            <a:pPr marL="0" indent="0">
              <a:buNone/>
            </a:pPr>
            <a:r>
              <a:rPr lang="en-GB" b="1" u="sng" dirty="0">
                <a:effectLst/>
                <a:latin typeface="Times New Roman" panose="02020603050405020304" pitchFamily="18" charset="0"/>
                <a:ea typeface="Calibri" panose="020F0502020204030204" pitchFamily="34" charset="0"/>
                <a:cs typeface="Times New Roman" panose="02020603050405020304" pitchFamily="18" charset="0"/>
              </a:rPr>
              <a:t>Limitations</a:t>
            </a:r>
          </a:p>
          <a:p>
            <a:r>
              <a:rPr lang="en-GB" sz="2400" dirty="0">
                <a:latin typeface="Times New Roman" panose="02020603050405020304" pitchFamily="18" charset="0"/>
                <a:ea typeface="Calibri" panose="020F0502020204030204" pitchFamily="34" charset="0"/>
              </a:rPr>
              <a:t>T</a:t>
            </a:r>
            <a:r>
              <a:rPr lang="en-GB" sz="2400" dirty="0">
                <a:effectLst/>
                <a:latin typeface="Times New Roman" panose="02020603050405020304" pitchFamily="18" charset="0"/>
                <a:ea typeface="Calibri" panose="020F0502020204030204" pitchFamily="34" charset="0"/>
              </a:rPr>
              <a:t>here was no pilot study for the Matterport pro 2 3D scanning device.</a:t>
            </a:r>
          </a:p>
          <a:p>
            <a:r>
              <a:rPr lang="en-GB" sz="2400" dirty="0">
                <a:effectLst/>
                <a:latin typeface="Times New Roman" panose="02020603050405020304" pitchFamily="18" charset="0"/>
                <a:ea typeface="Calibri" panose="020F0502020204030204" pitchFamily="34" charset="0"/>
              </a:rPr>
              <a:t> The best UAV that was possible for the task was chosen however it is accepted this comes with limitations relative to the specifications of the DJI fly mini-2. </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b="1" u="sng" dirty="0">
                <a:latin typeface="Times New Roman" panose="02020603050405020304" pitchFamily="18" charset="0"/>
                <a:ea typeface="Calibri" panose="020F0502020204030204" pitchFamily="34" charset="0"/>
                <a:cs typeface="Times New Roman" panose="02020603050405020304" pitchFamily="18" charset="0"/>
              </a:rPr>
              <a:t>Reflections</a:t>
            </a:r>
          </a:p>
          <a:p>
            <a:r>
              <a:rPr lang="en-GB" sz="2300" dirty="0">
                <a:effectLst/>
                <a:latin typeface="Times New Roman" panose="02020603050405020304" pitchFamily="18" charset="0"/>
                <a:ea typeface="Calibri" panose="020F0502020204030204" pitchFamily="34" charset="0"/>
              </a:rPr>
              <a:t>This project backs up the work of (Mancini et al., 2013 and </a:t>
            </a:r>
            <a:r>
              <a:rPr lang="en-GB" sz="2300" dirty="0" err="1">
                <a:effectLst/>
                <a:latin typeface="Times New Roman" panose="02020603050405020304" pitchFamily="18" charset="0"/>
                <a:ea typeface="Calibri" panose="020F0502020204030204" pitchFamily="34" charset="0"/>
              </a:rPr>
              <a:t>Eltner</a:t>
            </a:r>
            <a:r>
              <a:rPr lang="en-GB" sz="2300" dirty="0">
                <a:effectLst/>
                <a:latin typeface="Times New Roman" panose="02020603050405020304" pitchFamily="18" charset="0"/>
                <a:ea typeface="Calibri" panose="020F0502020204030204" pitchFamily="34" charset="0"/>
              </a:rPr>
              <a:t> et al., 2015) who argue 3D photogrammetry is very difficult upon open sandy beaches. </a:t>
            </a:r>
            <a:endParaRPr lang="en-GB" sz="23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300" dirty="0">
                <a:effectLst/>
                <a:latin typeface="Times New Roman" panose="02020603050405020304" pitchFamily="18" charset="0"/>
                <a:ea typeface="Calibri" panose="020F0502020204030204" pitchFamily="34" charset="0"/>
                <a:cs typeface="Times New Roman" panose="02020603050405020304" pitchFamily="18" charset="0"/>
              </a:rPr>
              <a:t>This study does challenge the work (Goncalves and Henriques, 2015 and Cook, 2017) who state low cost equipment may be used to asses coastal zones. Whilst it is appreciated that some affordable models may be used, it is not yet possible to use the cheapest, most basic models on the market to measure beach change with a high degree of confidence.</a:t>
            </a:r>
            <a:r>
              <a:rPr lang="en-GB" sz="23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 </a:t>
            </a:r>
            <a:endParaRPr lang="en-GB" sz="2300" dirty="0">
              <a:effectLst/>
              <a:latin typeface="Times New Roman" panose="02020603050405020304" pitchFamily="18" charset="0"/>
              <a:ea typeface="Calibri" panose="020F0502020204030204" pitchFamily="34" charset="0"/>
              <a:cs typeface="Calibri" panose="020F0502020204030204" pitchFamily="34" charset="0"/>
            </a:endParaRPr>
          </a:p>
          <a:p>
            <a:endParaRPr lang="en-GB" sz="1300" dirty="0"/>
          </a:p>
        </p:txBody>
      </p:sp>
    </p:spTree>
    <p:extLst>
      <p:ext uri="{BB962C8B-B14F-4D97-AF65-F5344CB8AC3E}">
        <p14:creationId xmlns:p14="http://schemas.microsoft.com/office/powerpoint/2010/main" val="21513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question marks">
            <a:extLst>
              <a:ext uri="{FF2B5EF4-FFF2-40B4-BE49-F238E27FC236}">
                <a16:creationId xmlns:a16="http://schemas.microsoft.com/office/drawing/2014/main" id="{AEF7D28F-8817-54CD-7661-EA90550C42CE}"/>
              </a:ext>
            </a:extLst>
          </p:cNvPr>
          <p:cNvPicPr>
            <a:picLocks noChangeAspect="1"/>
          </p:cNvPicPr>
          <p:nvPr/>
        </p:nvPicPr>
        <p:blipFill rotWithShape="1">
          <a:blip r:embed="rId2"/>
          <a:srcRect l="2132" r="2676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56794" y="948436"/>
            <a:ext cx="3438144" cy="1124712"/>
          </a:xfrm>
        </p:spPr>
        <p:txBody>
          <a:bodyPr anchor="b">
            <a:normAutofit/>
          </a:bodyPr>
          <a:lstStyle/>
          <a:p>
            <a:r>
              <a:rPr lang="en-GB" sz="3200" b="1" i="1" dirty="0">
                <a:latin typeface="Times New Roman" panose="02020603050405020304" pitchFamily="18" charset="0"/>
                <a:cs typeface="Times New Roman" panose="02020603050405020304" pitchFamily="18" charset="0"/>
              </a:rPr>
              <a:t>Thank You – Any Questions?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2135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6FC84-1C17-AECF-EBE2-63A2C6B7AAE1}"/>
              </a:ext>
            </a:extLst>
          </p:cNvPr>
          <p:cNvSpPr>
            <a:spLocks noGrp="1"/>
          </p:cNvSpPr>
          <p:nvPr>
            <p:ph type="title"/>
          </p:nvPr>
        </p:nvSpPr>
        <p:spPr>
          <a:xfrm>
            <a:off x="528282" y="132599"/>
            <a:ext cx="5353903" cy="1172947"/>
          </a:xfrm>
        </p:spPr>
        <p:txBody>
          <a:bodyPr>
            <a:normAutofit/>
          </a:bodyPr>
          <a:lstStyle/>
          <a:p>
            <a:r>
              <a:rPr lang="en-GB" sz="4800" b="1" i="1" dirty="0">
                <a:latin typeface="Times New Roman" panose="02020603050405020304" pitchFamily="18" charset="0"/>
                <a:cs typeface="Times New Roman" panose="02020603050405020304" pitchFamily="18" charset="0"/>
              </a:rPr>
              <a:t>9. References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969F9022-CE0D-2588-44B7-F2D37FD15BBE}"/>
              </a:ext>
            </a:extLst>
          </p:cNvPr>
          <p:cNvSpPr>
            <a:spLocks noGrp="1"/>
          </p:cNvSpPr>
          <p:nvPr>
            <p:ph idx="1"/>
          </p:nvPr>
        </p:nvSpPr>
        <p:spPr>
          <a:xfrm>
            <a:off x="387528" y="1695661"/>
            <a:ext cx="11135436" cy="5682536"/>
          </a:xfrm>
        </p:spPr>
        <p:txBody>
          <a:bodyPr>
            <a:normAutofit fontScale="92500" lnSpcReduction="10000"/>
          </a:bodyPr>
          <a:lstStyle/>
          <a:p>
            <a:r>
              <a:rPr lang="en-GB" sz="800" dirty="0">
                <a:effectLst/>
                <a:latin typeface="Times New Roman" panose="02020603050405020304" pitchFamily="18" charset="0"/>
                <a:ea typeface="Times New Roman" panose="02020603050405020304" pitchFamily="18" charset="0"/>
              </a:rPr>
              <a:t>Adams, G.F., </a:t>
            </a:r>
            <a:r>
              <a:rPr lang="en-GB" sz="800" dirty="0" err="1">
                <a:effectLst/>
                <a:latin typeface="Times New Roman" panose="02020603050405020304" pitchFamily="18" charset="0"/>
                <a:ea typeface="Times New Roman" panose="02020603050405020304" pitchFamily="18" charset="0"/>
              </a:rPr>
              <a:t>Ausherman</a:t>
            </a:r>
            <a:r>
              <a:rPr lang="en-GB" sz="800" dirty="0">
                <a:effectLst/>
                <a:latin typeface="Times New Roman" panose="02020603050405020304" pitchFamily="18" charset="0"/>
                <a:ea typeface="Times New Roman" panose="02020603050405020304" pitchFamily="18" charset="0"/>
              </a:rPr>
              <a:t>, D.A., Crippen, S.L., </a:t>
            </a:r>
            <a:r>
              <a:rPr lang="en-GB" sz="800" dirty="0" err="1">
                <a:effectLst/>
                <a:latin typeface="Times New Roman" panose="02020603050405020304" pitchFamily="18" charset="0"/>
                <a:ea typeface="Times New Roman" panose="02020603050405020304" pitchFamily="18" charset="0"/>
              </a:rPr>
              <a:t>Sos</a:t>
            </a:r>
            <a:r>
              <a:rPr lang="en-GB" sz="800" dirty="0">
                <a:effectLst/>
                <a:latin typeface="Times New Roman" panose="02020603050405020304" pitchFamily="18" charset="0"/>
                <a:ea typeface="Times New Roman" panose="02020603050405020304" pitchFamily="18" charset="0"/>
              </a:rPr>
              <a:t>, G.T., Williams, B.P. and </a:t>
            </a:r>
            <a:r>
              <a:rPr lang="en-GB" sz="800" dirty="0" err="1">
                <a:effectLst/>
                <a:latin typeface="Times New Roman" panose="02020603050405020304" pitchFamily="18" charset="0"/>
                <a:ea typeface="Times New Roman" panose="02020603050405020304" pitchFamily="18" charset="0"/>
              </a:rPr>
              <a:t>Heidelbach</a:t>
            </a:r>
            <a:r>
              <a:rPr lang="en-GB" sz="800" dirty="0">
                <a:effectLst/>
                <a:latin typeface="Times New Roman" panose="02020603050405020304" pitchFamily="18" charset="0"/>
                <a:ea typeface="Times New Roman" panose="02020603050405020304" pitchFamily="18" charset="0"/>
              </a:rPr>
              <a:t>, R. (1996). ‘The </a:t>
            </a:r>
            <a:r>
              <a:rPr lang="en-GB" sz="800" dirty="0" err="1">
                <a:effectLst/>
                <a:latin typeface="Times New Roman" panose="02020603050405020304" pitchFamily="18" charset="0"/>
                <a:ea typeface="Times New Roman" panose="02020603050405020304" pitchFamily="18" charset="0"/>
              </a:rPr>
              <a:t>erim</a:t>
            </a:r>
            <a:r>
              <a:rPr lang="en-GB" sz="800" dirty="0">
                <a:effectLst/>
                <a:latin typeface="Times New Roman" panose="02020603050405020304" pitchFamily="18" charset="0"/>
                <a:ea typeface="Times New Roman" panose="02020603050405020304" pitchFamily="18" charset="0"/>
              </a:rPr>
              <a:t> interferometric </a:t>
            </a:r>
            <a:r>
              <a:rPr lang="en-GB" sz="800" dirty="0" err="1">
                <a:effectLst/>
                <a:latin typeface="Times New Roman" panose="02020603050405020304" pitchFamily="18" charset="0"/>
                <a:ea typeface="Times New Roman" panose="02020603050405020304" pitchFamily="18" charset="0"/>
              </a:rPr>
              <a:t>sar</a:t>
            </a:r>
            <a:r>
              <a:rPr lang="en-GB" sz="800" dirty="0">
                <a:effectLst/>
                <a:latin typeface="Times New Roman" panose="02020603050405020304" pitchFamily="18" charset="0"/>
                <a:ea typeface="Times New Roman" panose="02020603050405020304" pitchFamily="18" charset="0"/>
              </a:rPr>
              <a:t>: </a:t>
            </a:r>
            <a:r>
              <a:rPr lang="en-GB" sz="800" dirty="0" err="1">
                <a:effectLst/>
                <a:latin typeface="Times New Roman" panose="02020603050405020304" pitchFamily="18" charset="0"/>
                <a:ea typeface="Times New Roman" panose="02020603050405020304" pitchFamily="18" charset="0"/>
              </a:rPr>
              <a:t>Ifsare</a:t>
            </a:r>
            <a:r>
              <a:rPr lang="en-GB" sz="800" dirty="0">
                <a:effectLst/>
                <a:latin typeface="Times New Roman" panose="02020603050405020304" pitchFamily="18" charset="0"/>
                <a:ea typeface="Times New Roman" panose="02020603050405020304" pitchFamily="18" charset="0"/>
              </a:rPr>
              <a:t>’, IEEE Aerospace and Electronic Systems Magazine, 11(12), pp.31-35.</a:t>
            </a:r>
          </a:p>
          <a:p>
            <a:r>
              <a:rPr lang="en-GB" sz="800" dirty="0" err="1">
                <a:effectLst/>
                <a:latin typeface="Times New Roman" panose="02020603050405020304" pitchFamily="18" charset="0"/>
                <a:ea typeface="Times New Roman" panose="02020603050405020304" pitchFamily="18" charset="0"/>
              </a:rPr>
              <a:t>Anfuso</a:t>
            </a:r>
            <a:r>
              <a:rPr lang="en-GB" sz="800" dirty="0">
                <a:effectLst/>
                <a:latin typeface="Times New Roman" panose="02020603050405020304" pitchFamily="18" charset="0"/>
                <a:ea typeface="Times New Roman" panose="02020603050405020304" pitchFamily="18" charset="0"/>
              </a:rPr>
              <a:t>, G., </a:t>
            </a:r>
            <a:r>
              <a:rPr lang="en-GB" sz="800" dirty="0" err="1">
                <a:effectLst/>
                <a:latin typeface="Times New Roman" panose="02020603050405020304" pitchFamily="18" charset="0"/>
                <a:ea typeface="Times New Roman" panose="02020603050405020304" pitchFamily="18" charset="0"/>
              </a:rPr>
              <a:t>Pranzini</a:t>
            </a:r>
            <a:r>
              <a:rPr lang="en-GB" sz="800" dirty="0">
                <a:effectLst/>
                <a:latin typeface="Times New Roman" panose="02020603050405020304" pitchFamily="18" charset="0"/>
                <a:ea typeface="Times New Roman" panose="02020603050405020304" pitchFamily="18" charset="0"/>
              </a:rPr>
              <a:t>, E. and Vitale, G. (2011). ‘An integrated approach to coastal erosion problems in northern Tuscany (Italy): Littoral morphological evolution and cell distribution’ Geomorphology, 129(3-4), pp.204-214.</a:t>
            </a:r>
          </a:p>
          <a:p>
            <a:r>
              <a:rPr lang="en-GB" sz="800" dirty="0">
                <a:effectLst/>
                <a:latin typeface="Times New Roman" panose="02020603050405020304" pitchFamily="18" charset="0"/>
                <a:ea typeface="Times New Roman" panose="02020603050405020304" pitchFamily="18" charset="0"/>
              </a:rPr>
              <a:t>Chabot, D., Dillon, C., </a:t>
            </a:r>
            <a:r>
              <a:rPr lang="en-GB" sz="800" dirty="0" err="1">
                <a:effectLst/>
                <a:latin typeface="Times New Roman" panose="02020603050405020304" pitchFamily="18" charset="0"/>
                <a:ea typeface="Times New Roman" panose="02020603050405020304" pitchFamily="18" charset="0"/>
              </a:rPr>
              <a:t>Shemrock</a:t>
            </a:r>
            <a:r>
              <a:rPr lang="en-GB" sz="800" dirty="0">
                <a:effectLst/>
                <a:latin typeface="Times New Roman" panose="02020603050405020304" pitchFamily="18" charset="0"/>
                <a:ea typeface="Times New Roman" panose="02020603050405020304" pitchFamily="18" charset="0"/>
              </a:rPr>
              <a:t>, A., </a:t>
            </a:r>
            <a:r>
              <a:rPr lang="en-GB" sz="800" dirty="0" err="1">
                <a:effectLst/>
                <a:latin typeface="Times New Roman" panose="02020603050405020304" pitchFamily="18" charset="0"/>
                <a:ea typeface="Times New Roman" panose="02020603050405020304" pitchFamily="18" charset="0"/>
              </a:rPr>
              <a:t>Weissflog</a:t>
            </a:r>
            <a:r>
              <a:rPr lang="en-GB" sz="800" dirty="0">
                <a:effectLst/>
                <a:latin typeface="Times New Roman" panose="02020603050405020304" pitchFamily="18" charset="0"/>
                <a:ea typeface="Times New Roman" panose="02020603050405020304" pitchFamily="18" charset="0"/>
              </a:rPr>
              <a:t>, N. and Sager, E.P. (2018). ‘An object-based image analysis workflow for monitoring shallow-water aquatic vegetation in multispectral drone imagery’, ISPRS International Journal of Geo-Information, 7(8), p.294.</a:t>
            </a:r>
          </a:p>
          <a:p>
            <a:r>
              <a:rPr lang="en-GB" sz="800" dirty="0">
                <a:effectLst/>
                <a:latin typeface="Times New Roman" panose="02020603050405020304" pitchFamily="18" charset="0"/>
                <a:ea typeface="Times New Roman" panose="02020603050405020304" pitchFamily="18" charset="0"/>
              </a:rPr>
              <a:t>Christiansen, F., </a:t>
            </a:r>
            <a:r>
              <a:rPr lang="en-GB" sz="800" dirty="0" err="1">
                <a:effectLst/>
                <a:latin typeface="Times New Roman" panose="02020603050405020304" pitchFamily="18" charset="0"/>
                <a:ea typeface="Times New Roman" panose="02020603050405020304" pitchFamily="18" charset="0"/>
              </a:rPr>
              <a:t>Rojano-Doñate</a:t>
            </a:r>
            <a:r>
              <a:rPr lang="en-GB" sz="800" dirty="0">
                <a:effectLst/>
                <a:latin typeface="Times New Roman" panose="02020603050405020304" pitchFamily="18" charset="0"/>
                <a:ea typeface="Times New Roman" panose="02020603050405020304" pitchFamily="18" charset="0"/>
              </a:rPr>
              <a:t>, L., Madsen, P.T. and </a:t>
            </a:r>
            <a:r>
              <a:rPr lang="en-GB" sz="800" dirty="0" err="1">
                <a:effectLst/>
                <a:latin typeface="Times New Roman" panose="02020603050405020304" pitchFamily="18" charset="0"/>
                <a:ea typeface="Times New Roman" panose="02020603050405020304" pitchFamily="18" charset="0"/>
              </a:rPr>
              <a:t>Bejder</a:t>
            </a:r>
            <a:r>
              <a:rPr lang="en-GB" sz="800" dirty="0">
                <a:effectLst/>
                <a:latin typeface="Times New Roman" panose="02020603050405020304" pitchFamily="18" charset="0"/>
                <a:ea typeface="Times New Roman" panose="02020603050405020304" pitchFamily="18" charset="0"/>
              </a:rPr>
              <a:t>, L. (2016a). ‘Noise levels of multi-rotor unmanned aerial vehicles with implications for potential underwater impacts on marine mammals’, Frontiers in Marine Science, 3, p.277.</a:t>
            </a:r>
          </a:p>
          <a:p>
            <a:r>
              <a:rPr lang="en-GB" sz="800" dirty="0">
                <a:latin typeface="Times New Roman" panose="02020603050405020304" pitchFamily="18" charset="0"/>
                <a:ea typeface="Times New Roman" panose="02020603050405020304" pitchFamily="18" charset="0"/>
              </a:rPr>
              <a:t>Church, J.A., Clark, P.U., </a:t>
            </a:r>
            <a:r>
              <a:rPr lang="en-GB" sz="800" dirty="0" err="1">
                <a:latin typeface="Times New Roman" panose="02020603050405020304" pitchFamily="18" charset="0"/>
                <a:ea typeface="Times New Roman" panose="02020603050405020304" pitchFamily="18" charset="0"/>
              </a:rPr>
              <a:t>Cazenave</a:t>
            </a:r>
            <a:r>
              <a:rPr lang="en-GB" sz="800" dirty="0">
                <a:latin typeface="Times New Roman" panose="02020603050405020304" pitchFamily="18" charset="0"/>
                <a:ea typeface="Times New Roman" panose="02020603050405020304" pitchFamily="18" charset="0"/>
              </a:rPr>
              <a:t>, A., Gregory, J.M., </a:t>
            </a:r>
            <a:r>
              <a:rPr lang="en-GB" sz="800" dirty="0" err="1">
                <a:latin typeface="Times New Roman" panose="02020603050405020304" pitchFamily="18" charset="0"/>
                <a:ea typeface="Times New Roman" panose="02020603050405020304" pitchFamily="18" charset="0"/>
              </a:rPr>
              <a:t>Jevrejeva</a:t>
            </a:r>
            <a:r>
              <a:rPr lang="en-GB" sz="800" dirty="0">
                <a:latin typeface="Times New Roman" panose="02020603050405020304" pitchFamily="18" charset="0"/>
                <a:ea typeface="Times New Roman" panose="02020603050405020304" pitchFamily="18" charset="0"/>
              </a:rPr>
              <a:t>, S., Levermann, A., Merrifield, M.A., Milne, G.A., Nerem, R.S., Nunn, P.D., Payne, A.J., Pfeffer, W.T., Stammer, D. and Unnikrishnan, A.S. (2013). </a:t>
            </a:r>
            <a:r>
              <a:rPr lang="en-GB" sz="800" i="1" dirty="0">
                <a:latin typeface="Times New Roman" panose="02020603050405020304" pitchFamily="18" charset="0"/>
                <a:ea typeface="Times New Roman" panose="02020603050405020304" pitchFamily="18" charset="0"/>
              </a:rPr>
              <a:t>Sea Level Change. In: Climate Change 2013: The Physical Science Basis. Contribution of Working Group I to the Fifth Assessment Report of the Intergovernmental Panel on Climate. </a:t>
            </a:r>
            <a:r>
              <a:rPr lang="en-GB" sz="800" dirty="0">
                <a:latin typeface="Times New Roman" panose="02020603050405020304" pitchFamily="18" charset="0"/>
                <a:ea typeface="Times New Roman" panose="02020603050405020304" pitchFamily="18" charset="0"/>
              </a:rPr>
              <a:t>Cambridge University Press, Cambridge, United Kingdom and New York, NY, USA.</a:t>
            </a:r>
          </a:p>
          <a:p>
            <a:r>
              <a:rPr lang="en-GB" sz="800" dirty="0">
                <a:effectLst/>
                <a:latin typeface="Times New Roman" panose="02020603050405020304" pitchFamily="18" charset="0"/>
                <a:ea typeface="Times New Roman" panose="02020603050405020304" pitchFamily="18" charset="0"/>
              </a:rPr>
              <a:t>Cigna, F. (2018). ‘Observing Geohazards from Space’, Geosciences, 8(2), pp.1-6.</a:t>
            </a:r>
          </a:p>
          <a:p>
            <a:r>
              <a:rPr lang="en-GB" sz="800" dirty="0" err="1">
                <a:effectLst/>
                <a:latin typeface="Times New Roman" panose="02020603050405020304" pitchFamily="18" charset="0"/>
                <a:ea typeface="Times New Roman" panose="02020603050405020304" pitchFamily="18" charset="0"/>
              </a:rPr>
              <a:t>Colomina</a:t>
            </a:r>
            <a:r>
              <a:rPr lang="en-GB" sz="800" dirty="0">
                <a:effectLst/>
                <a:latin typeface="Times New Roman" panose="02020603050405020304" pitchFamily="18" charset="0"/>
                <a:ea typeface="Times New Roman" panose="02020603050405020304" pitchFamily="18" charset="0"/>
              </a:rPr>
              <a:t>, I. and Molina, P. (2014) Unmanned aerial systems for photogrammetry and remote sensing: A review’, ISPRS Journal of Photogrammetry and Remote Sensing, 92, pp.79-97.</a:t>
            </a:r>
          </a:p>
          <a:p>
            <a:r>
              <a:rPr lang="en-GB" sz="800" dirty="0">
                <a:effectLst/>
                <a:latin typeface="Times New Roman" panose="02020603050405020304" pitchFamily="18" charset="0"/>
                <a:ea typeface="Times New Roman" panose="02020603050405020304" pitchFamily="18" charset="0"/>
              </a:rPr>
              <a:t>Cook, L.K. (2017). ‘An evaluation of the effectiveness of low-cost UAVs and structure from motion for geomorphic change detection’ Geomorphology, 278, pp.195-208.</a:t>
            </a:r>
          </a:p>
          <a:p>
            <a:r>
              <a:rPr lang="en-GB" sz="800" dirty="0" err="1">
                <a:effectLst/>
                <a:latin typeface="Times New Roman" panose="02020603050405020304" pitchFamily="18" charset="0"/>
                <a:ea typeface="Times New Roman" panose="02020603050405020304" pitchFamily="18" charset="0"/>
              </a:rPr>
              <a:t>Deidun</a:t>
            </a:r>
            <a:r>
              <a:rPr lang="en-GB" sz="800" dirty="0">
                <a:effectLst/>
                <a:latin typeface="Times New Roman" panose="02020603050405020304" pitchFamily="18" charset="0"/>
                <a:ea typeface="Times New Roman" panose="02020603050405020304" pitchFamily="18" charset="0"/>
              </a:rPr>
              <a:t>, A., Gauci, A., </a:t>
            </a:r>
            <a:r>
              <a:rPr lang="en-GB" sz="800" dirty="0" err="1">
                <a:effectLst/>
                <a:latin typeface="Times New Roman" panose="02020603050405020304" pitchFamily="18" charset="0"/>
                <a:ea typeface="Times New Roman" panose="02020603050405020304" pitchFamily="18" charset="0"/>
              </a:rPr>
              <a:t>Lagorio</a:t>
            </a:r>
            <a:r>
              <a:rPr lang="en-GB" sz="800" dirty="0">
                <a:effectLst/>
                <a:latin typeface="Times New Roman" panose="02020603050405020304" pitchFamily="18" charset="0"/>
                <a:ea typeface="Times New Roman" panose="02020603050405020304" pitchFamily="18" charset="0"/>
              </a:rPr>
              <a:t>, S. and </a:t>
            </a:r>
            <a:r>
              <a:rPr lang="en-GB" sz="800" dirty="0" err="1">
                <a:effectLst/>
                <a:latin typeface="Times New Roman" panose="02020603050405020304" pitchFamily="18" charset="0"/>
                <a:ea typeface="Times New Roman" panose="02020603050405020304" pitchFamily="18" charset="0"/>
              </a:rPr>
              <a:t>Galgani</a:t>
            </a:r>
            <a:r>
              <a:rPr lang="en-GB" sz="800" dirty="0">
                <a:effectLst/>
                <a:latin typeface="Times New Roman" panose="02020603050405020304" pitchFamily="18" charset="0"/>
                <a:ea typeface="Times New Roman" panose="02020603050405020304" pitchFamily="18" charset="0"/>
              </a:rPr>
              <a:t>, F. (2018). ‘Optimising beached litter monitoring protocols through aerial imagery’, Marine Pollution Bulletin, 131, pp.212-217.</a:t>
            </a:r>
          </a:p>
          <a:p>
            <a:r>
              <a:rPr lang="en-GB" sz="800" dirty="0" err="1">
                <a:effectLst/>
                <a:latin typeface="Times New Roman" panose="02020603050405020304" pitchFamily="18" charset="0"/>
                <a:ea typeface="Times New Roman" panose="02020603050405020304" pitchFamily="18" charset="0"/>
              </a:rPr>
              <a:t>Eisenbeiss</a:t>
            </a:r>
            <a:r>
              <a:rPr lang="en-GB" sz="800" dirty="0">
                <a:effectLst/>
                <a:latin typeface="Times New Roman" panose="02020603050405020304" pitchFamily="18" charset="0"/>
                <a:ea typeface="Times New Roman" panose="02020603050405020304" pitchFamily="18" charset="0"/>
              </a:rPr>
              <a:t>, H. and </a:t>
            </a:r>
            <a:r>
              <a:rPr lang="en-GB" sz="800" dirty="0" err="1">
                <a:effectLst/>
                <a:latin typeface="Times New Roman" panose="02020603050405020304" pitchFamily="18" charset="0"/>
                <a:ea typeface="Times New Roman" panose="02020603050405020304" pitchFamily="18" charset="0"/>
              </a:rPr>
              <a:t>Sauerbier</a:t>
            </a:r>
            <a:r>
              <a:rPr lang="en-GB" sz="800" dirty="0">
                <a:effectLst/>
                <a:latin typeface="Times New Roman" panose="02020603050405020304" pitchFamily="18" charset="0"/>
                <a:ea typeface="Times New Roman" panose="02020603050405020304" pitchFamily="18" charset="0"/>
              </a:rPr>
              <a:t>, M. (2011). Investigation of </a:t>
            </a:r>
            <a:r>
              <a:rPr lang="en-GB" sz="800" dirty="0" err="1">
                <a:effectLst/>
                <a:latin typeface="Times New Roman" panose="02020603050405020304" pitchFamily="18" charset="0"/>
                <a:ea typeface="Times New Roman" panose="02020603050405020304" pitchFamily="18" charset="0"/>
              </a:rPr>
              <a:t>uav</a:t>
            </a:r>
            <a:r>
              <a:rPr lang="en-GB" sz="800" dirty="0">
                <a:effectLst/>
                <a:latin typeface="Times New Roman" panose="02020603050405020304" pitchFamily="18" charset="0"/>
                <a:ea typeface="Times New Roman" panose="02020603050405020304" pitchFamily="18" charset="0"/>
              </a:rPr>
              <a:t> systems and flight modes for photogrammetric applications, The Photogrammetric Record, 26(136), pp.400-421.</a:t>
            </a:r>
          </a:p>
          <a:p>
            <a:r>
              <a:rPr lang="en-GB" sz="800" dirty="0" err="1">
                <a:effectLst/>
                <a:latin typeface="Times New Roman" panose="02020603050405020304" pitchFamily="18" charset="0"/>
                <a:ea typeface="Times New Roman" panose="02020603050405020304" pitchFamily="18" charset="0"/>
              </a:rPr>
              <a:t>Eltner</a:t>
            </a:r>
            <a:r>
              <a:rPr lang="en-GB" sz="800" dirty="0">
                <a:effectLst/>
                <a:latin typeface="Times New Roman" panose="02020603050405020304" pitchFamily="18" charset="0"/>
                <a:ea typeface="Times New Roman" panose="02020603050405020304" pitchFamily="18" charset="0"/>
              </a:rPr>
              <a:t>, A. and Schneider, D. (2015). ‘Analysis of different methods for 3D reconstruction of natural surfaces from parallel‐axes UAV images’ The Photogrammetric Record, 30(151), pp.279-299.</a:t>
            </a:r>
          </a:p>
          <a:p>
            <a:r>
              <a:rPr lang="en-GB" sz="800" dirty="0">
                <a:effectLst/>
                <a:latin typeface="Times New Roman" panose="02020603050405020304" pitchFamily="18" charset="0"/>
                <a:ea typeface="Times New Roman" panose="02020603050405020304" pitchFamily="18" charset="0"/>
              </a:rPr>
              <a:t>Fairley, I., </a:t>
            </a:r>
            <a:r>
              <a:rPr lang="en-GB" sz="800" dirty="0" err="1">
                <a:effectLst/>
                <a:latin typeface="Times New Roman" panose="02020603050405020304" pitchFamily="18" charset="0"/>
                <a:ea typeface="Times New Roman" panose="02020603050405020304" pitchFamily="18" charset="0"/>
              </a:rPr>
              <a:t>Mendzil</a:t>
            </a:r>
            <a:r>
              <a:rPr lang="en-GB" sz="800" dirty="0">
                <a:effectLst/>
                <a:latin typeface="Times New Roman" panose="02020603050405020304" pitchFamily="18" charset="0"/>
                <a:ea typeface="Times New Roman" panose="02020603050405020304" pitchFamily="18" charset="0"/>
              </a:rPr>
              <a:t>, A., </a:t>
            </a:r>
            <a:r>
              <a:rPr lang="en-GB" sz="800" dirty="0" err="1">
                <a:effectLst/>
                <a:latin typeface="Times New Roman" panose="02020603050405020304" pitchFamily="18" charset="0"/>
                <a:ea typeface="Times New Roman" panose="02020603050405020304" pitchFamily="18" charset="0"/>
              </a:rPr>
              <a:t>Togneri</a:t>
            </a:r>
            <a:r>
              <a:rPr lang="en-GB" sz="800" dirty="0">
                <a:effectLst/>
                <a:latin typeface="Times New Roman" panose="02020603050405020304" pitchFamily="18" charset="0"/>
                <a:ea typeface="Times New Roman" panose="02020603050405020304" pitchFamily="18" charset="0"/>
              </a:rPr>
              <a:t>, M. and Reeve, D.E. (2018). ‘The use of unmanned aerial systems to map intertidal sediment’, Remote Sensing, 10(12), p.1918.</a:t>
            </a:r>
          </a:p>
          <a:p>
            <a:r>
              <a:rPr lang="en-GB" sz="800" dirty="0">
                <a:effectLst/>
                <a:latin typeface="Times New Roman" panose="02020603050405020304" pitchFamily="18" charset="0"/>
                <a:ea typeface="Times New Roman" panose="02020603050405020304" pitchFamily="18" charset="0"/>
              </a:rPr>
              <a:t>Flood, M. and </a:t>
            </a:r>
            <a:r>
              <a:rPr lang="en-GB" sz="800" dirty="0" err="1">
                <a:effectLst/>
                <a:latin typeface="Times New Roman" panose="02020603050405020304" pitchFamily="18" charset="0"/>
                <a:ea typeface="Times New Roman" panose="02020603050405020304" pitchFamily="18" charset="0"/>
              </a:rPr>
              <a:t>Gutelius</a:t>
            </a:r>
            <a:r>
              <a:rPr lang="en-GB" sz="800" dirty="0">
                <a:effectLst/>
                <a:latin typeface="Times New Roman" panose="02020603050405020304" pitchFamily="18" charset="0"/>
                <a:ea typeface="Times New Roman" panose="02020603050405020304" pitchFamily="18" charset="0"/>
              </a:rPr>
              <a:t>, B. (1997). ‘Commercial implications of topographic terrain mapping using scanning airborne laser radar’, Photogrammetric Engineering &amp; Remote Sensing, 63 (7), pp.327-366.</a:t>
            </a:r>
          </a:p>
          <a:p>
            <a:r>
              <a:rPr lang="en-GB" sz="800" dirty="0">
                <a:effectLst/>
                <a:latin typeface="Times New Roman" panose="02020603050405020304" pitchFamily="18" charset="0"/>
                <a:ea typeface="Times New Roman" panose="02020603050405020304" pitchFamily="18" charset="0"/>
              </a:rPr>
              <a:t>Garg, S., Singh, A., Batra, S., Kumar, N. and Yang, L.T. (2018). ‘UAV-Empowered Edge Computing Environment for Cyber-Threat Detection in Smart Vehicles’ IEEE Network, 32(3), pp.42-51.</a:t>
            </a:r>
          </a:p>
          <a:p>
            <a:r>
              <a:rPr lang="en-GB" sz="800" dirty="0">
                <a:effectLst/>
                <a:latin typeface="Times New Roman" panose="02020603050405020304" pitchFamily="18" charset="0"/>
                <a:ea typeface="Times New Roman" panose="02020603050405020304" pitchFamily="18" charset="0"/>
              </a:rPr>
              <a:t>Goncalves, J.A. and Henriques, R. (2015).  ‘UAV photogrammetry for topographic monitoring of coastal areas’, ISPRS Journal of Photogrammetry and Remote Sensing, 104(101-111), pp.1-11.</a:t>
            </a:r>
          </a:p>
          <a:p>
            <a:r>
              <a:rPr lang="en-GB" sz="800" dirty="0" err="1">
                <a:effectLst/>
                <a:latin typeface="Times New Roman" panose="02020603050405020304" pitchFamily="18" charset="0"/>
                <a:ea typeface="Times New Roman" panose="02020603050405020304" pitchFamily="18" charset="0"/>
              </a:rPr>
              <a:t>Gutelius</a:t>
            </a:r>
            <a:r>
              <a:rPr lang="en-GB" sz="800" dirty="0">
                <a:effectLst/>
                <a:latin typeface="Times New Roman" panose="02020603050405020304" pitchFamily="18" charset="0"/>
                <a:ea typeface="Times New Roman" panose="02020603050405020304" pitchFamily="18" charset="0"/>
              </a:rPr>
              <a:t>, B. (1998). ‘Engineering applications of airborne scanning lasers: reports from the field’, Photogrammetric Engineering and Remote Sensing, 64(4), pp.246-253.</a:t>
            </a:r>
          </a:p>
          <a:p>
            <a:r>
              <a:rPr lang="en-GB" sz="800" dirty="0" err="1">
                <a:effectLst/>
                <a:latin typeface="Times New Roman" panose="02020603050405020304" pitchFamily="18" charset="0"/>
                <a:ea typeface="Times New Roman" panose="02020603050405020304" pitchFamily="18" charset="0"/>
              </a:rPr>
              <a:t>Huising</a:t>
            </a:r>
            <a:r>
              <a:rPr lang="en-GB" sz="800" dirty="0">
                <a:effectLst/>
                <a:latin typeface="Times New Roman" panose="02020603050405020304" pitchFamily="18" charset="0"/>
                <a:ea typeface="Times New Roman" panose="02020603050405020304" pitchFamily="18" charset="0"/>
              </a:rPr>
              <a:t>, E.J. and Pereira, L.G. (1998). ‘Errors and accuracy estimates of laser data acquired by various laser scanning systems for topographic applications’, ISPRS Journal of photogrammetry and remote sensing, 53(5), pp.245-261.</a:t>
            </a:r>
          </a:p>
          <a:p>
            <a:r>
              <a:rPr lang="en-GB" sz="800" dirty="0" err="1">
                <a:effectLst/>
                <a:latin typeface="Times New Roman" panose="02020603050405020304" pitchFamily="18" charset="0"/>
                <a:ea typeface="Times New Roman" panose="02020603050405020304" pitchFamily="18" charset="0"/>
              </a:rPr>
              <a:t>Jaud</a:t>
            </a:r>
            <a:r>
              <a:rPr lang="en-GB" sz="800" dirty="0">
                <a:effectLst/>
                <a:latin typeface="Times New Roman" panose="02020603050405020304" pitchFamily="18" charset="0"/>
                <a:ea typeface="Times New Roman" panose="02020603050405020304" pitchFamily="18" charset="0"/>
              </a:rPr>
              <a:t>, M., </a:t>
            </a:r>
            <a:r>
              <a:rPr lang="en-GB" sz="800" dirty="0" err="1">
                <a:effectLst/>
                <a:latin typeface="Times New Roman" panose="02020603050405020304" pitchFamily="18" charset="0"/>
                <a:ea typeface="Times New Roman" panose="02020603050405020304" pitchFamily="18" charset="0"/>
              </a:rPr>
              <a:t>Delacourt</a:t>
            </a:r>
            <a:r>
              <a:rPr lang="en-GB" sz="800" dirty="0">
                <a:effectLst/>
                <a:latin typeface="Times New Roman" panose="02020603050405020304" pitchFamily="18" charset="0"/>
                <a:ea typeface="Times New Roman" panose="02020603050405020304" pitchFamily="18" charset="0"/>
              </a:rPr>
              <a:t>, C., Le </a:t>
            </a:r>
            <a:r>
              <a:rPr lang="en-GB" sz="800" dirty="0" err="1">
                <a:effectLst/>
                <a:latin typeface="Times New Roman" panose="02020603050405020304" pitchFamily="18" charset="0"/>
                <a:ea typeface="Times New Roman" panose="02020603050405020304" pitchFamily="18" charset="0"/>
              </a:rPr>
              <a:t>Dantec</a:t>
            </a:r>
            <a:r>
              <a:rPr lang="en-GB" sz="800" dirty="0">
                <a:effectLst/>
                <a:latin typeface="Times New Roman" panose="02020603050405020304" pitchFamily="18" charset="0"/>
                <a:ea typeface="Times New Roman" panose="02020603050405020304" pitchFamily="18" charset="0"/>
              </a:rPr>
              <a:t>, N., </a:t>
            </a:r>
            <a:r>
              <a:rPr lang="en-GB" sz="800" dirty="0" err="1">
                <a:effectLst/>
                <a:latin typeface="Times New Roman" panose="02020603050405020304" pitchFamily="18" charset="0"/>
                <a:ea typeface="Times New Roman" panose="02020603050405020304" pitchFamily="18" charset="0"/>
              </a:rPr>
              <a:t>Allemand</a:t>
            </a:r>
            <a:r>
              <a:rPr lang="en-GB" sz="800" dirty="0">
                <a:effectLst/>
                <a:latin typeface="Times New Roman" panose="02020603050405020304" pitchFamily="18" charset="0"/>
                <a:ea typeface="Times New Roman" panose="02020603050405020304" pitchFamily="18" charset="0"/>
              </a:rPr>
              <a:t>, P., Ammann, J., </a:t>
            </a:r>
            <a:r>
              <a:rPr lang="en-GB" sz="800" dirty="0" err="1">
                <a:effectLst/>
                <a:latin typeface="Times New Roman" panose="02020603050405020304" pitchFamily="18" charset="0"/>
                <a:ea typeface="Times New Roman" panose="02020603050405020304" pitchFamily="18" charset="0"/>
              </a:rPr>
              <a:t>Grandjean</a:t>
            </a:r>
            <a:r>
              <a:rPr lang="en-GB" sz="800" dirty="0">
                <a:effectLst/>
                <a:latin typeface="Times New Roman" panose="02020603050405020304" pitchFamily="18" charset="0"/>
                <a:ea typeface="Times New Roman" panose="02020603050405020304" pitchFamily="18" charset="0"/>
              </a:rPr>
              <a:t>, P., </a:t>
            </a:r>
            <a:r>
              <a:rPr lang="en-GB" sz="800" dirty="0" err="1">
                <a:effectLst/>
                <a:latin typeface="Times New Roman" panose="02020603050405020304" pitchFamily="18" charset="0"/>
                <a:ea typeface="Times New Roman" panose="02020603050405020304" pitchFamily="18" charset="0"/>
              </a:rPr>
              <a:t>Nouaille</a:t>
            </a:r>
            <a:r>
              <a:rPr lang="en-GB" sz="800" dirty="0">
                <a:effectLst/>
                <a:latin typeface="Times New Roman" panose="02020603050405020304" pitchFamily="18" charset="0"/>
                <a:ea typeface="Times New Roman" panose="02020603050405020304" pitchFamily="18" charset="0"/>
              </a:rPr>
              <a:t>, H., </a:t>
            </a:r>
            <a:r>
              <a:rPr lang="en-GB" sz="800" dirty="0" err="1">
                <a:effectLst/>
                <a:latin typeface="Times New Roman" panose="02020603050405020304" pitchFamily="18" charset="0"/>
                <a:ea typeface="Times New Roman" panose="02020603050405020304" pitchFamily="18" charset="0"/>
              </a:rPr>
              <a:t>Prunier</a:t>
            </a:r>
            <a:r>
              <a:rPr lang="en-GB" sz="800" dirty="0">
                <a:effectLst/>
                <a:latin typeface="Times New Roman" panose="02020603050405020304" pitchFamily="18" charset="0"/>
                <a:ea typeface="Times New Roman" panose="02020603050405020304" pitchFamily="18" charset="0"/>
              </a:rPr>
              <a:t>, C., </a:t>
            </a:r>
            <a:r>
              <a:rPr lang="en-GB" sz="800" dirty="0" err="1">
                <a:effectLst/>
                <a:latin typeface="Times New Roman" panose="02020603050405020304" pitchFamily="18" charset="0"/>
                <a:ea typeface="Times New Roman" panose="02020603050405020304" pitchFamily="18" charset="0"/>
              </a:rPr>
              <a:t>Cuq</a:t>
            </a:r>
            <a:r>
              <a:rPr lang="en-GB" sz="800" dirty="0">
                <a:effectLst/>
                <a:latin typeface="Times New Roman" panose="02020603050405020304" pitchFamily="18" charset="0"/>
                <a:ea typeface="Times New Roman" panose="02020603050405020304" pitchFamily="18" charset="0"/>
              </a:rPr>
              <a:t>, V., </a:t>
            </a:r>
            <a:r>
              <a:rPr lang="en-GB" sz="800" dirty="0" err="1">
                <a:effectLst/>
                <a:latin typeface="Times New Roman" panose="02020603050405020304" pitchFamily="18" charset="0"/>
                <a:ea typeface="Times New Roman" panose="02020603050405020304" pitchFamily="18" charset="0"/>
              </a:rPr>
              <a:t>Augereau</a:t>
            </a:r>
            <a:r>
              <a:rPr lang="en-GB" sz="800" dirty="0">
                <a:effectLst/>
                <a:latin typeface="Times New Roman" panose="02020603050405020304" pitchFamily="18" charset="0"/>
                <a:ea typeface="Times New Roman" panose="02020603050405020304" pitchFamily="18" charset="0"/>
              </a:rPr>
              <a:t>, E. and </a:t>
            </a:r>
            <a:r>
              <a:rPr lang="en-GB" sz="800" dirty="0" err="1">
                <a:effectLst/>
                <a:latin typeface="Times New Roman" panose="02020603050405020304" pitchFamily="18" charset="0"/>
                <a:ea typeface="Times New Roman" panose="02020603050405020304" pitchFamily="18" charset="0"/>
              </a:rPr>
              <a:t>Cocquempot</a:t>
            </a:r>
            <a:r>
              <a:rPr lang="en-GB" sz="800" dirty="0">
                <a:effectLst/>
                <a:latin typeface="Times New Roman" panose="02020603050405020304" pitchFamily="18" charset="0"/>
                <a:ea typeface="Times New Roman" panose="02020603050405020304" pitchFamily="18" charset="0"/>
              </a:rPr>
              <a:t>, L. (2019). ‘Diachronic UAV photogrammetry of a sandy beach in Brittany (France) for a long-term coastal observatory’, ISPRS International Journal of Geo-Information, 8(6), p.267.</a:t>
            </a:r>
          </a:p>
          <a:p>
            <a:r>
              <a:rPr lang="en-GB" sz="800" dirty="0" err="1">
                <a:effectLst/>
                <a:latin typeface="Times New Roman" panose="02020603050405020304" pitchFamily="18" charset="0"/>
                <a:ea typeface="Times New Roman" panose="02020603050405020304" pitchFamily="18" charset="0"/>
              </a:rPr>
              <a:t>Kiszka</a:t>
            </a:r>
            <a:r>
              <a:rPr lang="en-GB" sz="800" dirty="0">
                <a:effectLst/>
                <a:latin typeface="Times New Roman" panose="02020603050405020304" pitchFamily="18" charset="0"/>
                <a:ea typeface="Times New Roman" panose="02020603050405020304" pitchFamily="18" charset="0"/>
              </a:rPr>
              <a:t>, J.J., Mourier, J., </a:t>
            </a:r>
            <a:r>
              <a:rPr lang="en-GB" sz="800" dirty="0" err="1">
                <a:effectLst/>
                <a:latin typeface="Times New Roman" panose="02020603050405020304" pitchFamily="18" charset="0"/>
                <a:ea typeface="Times New Roman" panose="02020603050405020304" pitchFamily="18" charset="0"/>
              </a:rPr>
              <a:t>Gastrich</a:t>
            </a:r>
            <a:r>
              <a:rPr lang="en-GB" sz="800" dirty="0">
                <a:effectLst/>
                <a:latin typeface="Times New Roman" panose="02020603050405020304" pitchFamily="18" charset="0"/>
                <a:ea typeface="Times New Roman" panose="02020603050405020304" pitchFamily="18" charset="0"/>
              </a:rPr>
              <a:t>, K. and </a:t>
            </a:r>
            <a:r>
              <a:rPr lang="en-GB" sz="800" dirty="0" err="1">
                <a:effectLst/>
                <a:latin typeface="Times New Roman" panose="02020603050405020304" pitchFamily="18" charset="0"/>
                <a:ea typeface="Times New Roman" panose="02020603050405020304" pitchFamily="18" charset="0"/>
              </a:rPr>
              <a:t>Heithaus</a:t>
            </a:r>
            <a:r>
              <a:rPr lang="en-GB" sz="800" dirty="0">
                <a:effectLst/>
                <a:latin typeface="Times New Roman" panose="02020603050405020304" pitchFamily="18" charset="0"/>
                <a:ea typeface="Times New Roman" panose="02020603050405020304" pitchFamily="18" charset="0"/>
              </a:rPr>
              <a:t>, M.R. (2016). ‘Using unmanned aerial vehicles (UAVs) to investigate shark and ray densities in a shallow coral lagoon’, Marine Ecology Progress Series, 560, pp.237-242.</a:t>
            </a:r>
          </a:p>
          <a:p>
            <a:r>
              <a:rPr lang="en-GB" sz="800" dirty="0" err="1">
                <a:effectLst/>
                <a:latin typeface="Times New Roman" panose="02020603050405020304" pitchFamily="18" charset="0"/>
                <a:ea typeface="Times New Roman" panose="02020603050405020304" pitchFamily="18" charset="0"/>
              </a:rPr>
              <a:t>Linchant</a:t>
            </a:r>
            <a:r>
              <a:rPr lang="en-GB" sz="800" dirty="0">
                <a:effectLst/>
                <a:latin typeface="Times New Roman" panose="02020603050405020304" pitchFamily="18" charset="0"/>
                <a:ea typeface="Times New Roman" panose="02020603050405020304" pitchFamily="18" charset="0"/>
              </a:rPr>
              <a:t>, J., </a:t>
            </a:r>
            <a:r>
              <a:rPr lang="en-GB" sz="800" dirty="0" err="1">
                <a:effectLst/>
                <a:latin typeface="Times New Roman" panose="02020603050405020304" pitchFamily="18" charset="0"/>
                <a:ea typeface="Times New Roman" panose="02020603050405020304" pitchFamily="18" charset="0"/>
              </a:rPr>
              <a:t>Lisein</a:t>
            </a:r>
            <a:r>
              <a:rPr lang="en-GB" sz="800" dirty="0">
                <a:effectLst/>
                <a:latin typeface="Times New Roman" panose="02020603050405020304" pitchFamily="18" charset="0"/>
                <a:ea typeface="Times New Roman" panose="02020603050405020304" pitchFamily="18" charset="0"/>
              </a:rPr>
              <a:t>, J., </a:t>
            </a:r>
            <a:r>
              <a:rPr lang="en-GB" sz="800" dirty="0" err="1">
                <a:effectLst/>
                <a:latin typeface="Times New Roman" panose="02020603050405020304" pitchFamily="18" charset="0"/>
                <a:ea typeface="Times New Roman" panose="02020603050405020304" pitchFamily="18" charset="0"/>
              </a:rPr>
              <a:t>Semeki</a:t>
            </a:r>
            <a:r>
              <a:rPr lang="en-GB" sz="800" dirty="0">
                <a:effectLst/>
                <a:latin typeface="Times New Roman" panose="02020603050405020304" pitchFamily="18" charset="0"/>
                <a:ea typeface="Times New Roman" panose="02020603050405020304" pitchFamily="18" charset="0"/>
              </a:rPr>
              <a:t>, J., </a:t>
            </a:r>
            <a:r>
              <a:rPr lang="en-GB" sz="800" dirty="0" err="1">
                <a:effectLst/>
                <a:latin typeface="Times New Roman" panose="02020603050405020304" pitchFamily="18" charset="0"/>
                <a:ea typeface="Times New Roman" panose="02020603050405020304" pitchFamily="18" charset="0"/>
              </a:rPr>
              <a:t>Lejeune</a:t>
            </a:r>
            <a:r>
              <a:rPr lang="en-GB" sz="800" dirty="0">
                <a:effectLst/>
                <a:latin typeface="Times New Roman" panose="02020603050405020304" pitchFamily="18" charset="0"/>
                <a:ea typeface="Times New Roman" panose="02020603050405020304" pitchFamily="18" charset="0"/>
              </a:rPr>
              <a:t>, P. and Vermeulen, C. (2015). ‘Are unmanned aircraft systems (UAS s) the future of wildlife monitoring? A review of accomplishments and challenges’, Mammal Review, 45(4), pp.239-252.</a:t>
            </a:r>
          </a:p>
          <a:p>
            <a:r>
              <a:rPr lang="en-GB" sz="800" dirty="0">
                <a:effectLst/>
                <a:latin typeface="Times New Roman" panose="02020603050405020304" pitchFamily="18" charset="0"/>
                <a:ea typeface="Times New Roman" panose="02020603050405020304" pitchFamily="18" charset="0"/>
              </a:rPr>
              <a:t>Madsen, S.N., Martin, J.M. and </a:t>
            </a:r>
            <a:r>
              <a:rPr lang="en-GB" sz="800" dirty="0" err="1">
                <a:effectLst/>
                <a:latin typeface="Times New Roman" panose="02020603050405020304" pitchFamily="18" charset="0"/>
                <a:ea typeface="Times New Roman" panose="02020603050405020304" pitchFamily="18" charset="0"/>
              </a:rPr>
              <a:t>Zebker</a:t>
            </a:r>
            <a:r>
              <a:rPr lang="en-GB" sz="800" dirty="0">
                <a:effectLst/>
                <a:latin typeface="Times New Roman" panose="02020603050405020304" pitchFamily="18" charset="0"/>
                <a:ea typeface="Times New Roman" panose="02020603050405020304" pitchFamily="18" charset="0"/>
              </a:rPr>
              <a:t>, H.A. (1995). ‘Analysis and evaluation of the NASA/JPL TOPSAR across-track interferometric SAR system’, IEEE Transactions on Geoscience and Remote Sensing, 33(2), pp.383-391.</a:t>
            </a:r>
          </a:p>
          <a:p>
            <a:r>
              <a:rPr lang="en-GB" sz="800" dirty="0">
                <a:effectLst/>
                <a:latin typeface="Times New Roman" panose="02020603050405020304" pitchFamily="18" charset="0"/>
                <a:ea typeface="Times New Roman" panose="02020603050405020304" pitchFamily="18" charset="0"/>
              </a:rPr>
              <a:t>Mancini, F., </a:t>
            </a:r>
            <a:r>
              <a:rPr lang="en-GB" sz="800" dirty="0" err="1">
                <a:effectLst/>
                <a:latin typeface="Times New Roman" panose="02020603050405020304" pitchFamily="18" charset="0"/>
                <a:ea typeface="Times New Roman" panose="02020603050405020304" pitchFamily="18" charset="0"/>
              </a:rPr>
              <a:t>Dubbini</a:t>
            </a:r>
            <a:r>
              <a:rPr lang="en-GB" sz="800" dirty="0">
                <a:effectLst/>
                <a:latin typeface="Times New Roman" panose="02020603050405020304" pitchFamily="18" charset="0"/>
                <a:ea typeface="Times New Roman" panose="02020603050405020304" pitchFamily="18" charset="0"/>
              </a:rPr>
              <a:t>, M., </a:t>
            </a:r>
            <a:r>
              <a:rPr lang="en-GB" sz="800" dirty="0" err="1">
                <a:effectLst/>
                <a:latin typeface="Times New Roman" panose="02020603050405020304" pitchFamily="18" charset="0"/>
                <a:ea typeface="Times New Roman" panose="02020603050405020304" pitchFamily="18" charset="0"/>
              </a:rPr>
              <a:t>Gattelli</a:t>
            </a:r>
            <a:r>
              <a:rPr lang="en-GB" sz="800" dirty="0">
                <a:effectLst/>
                <a:latin typeface="Times New Roman" panose="02020603050405020304" pitchFamily="18" charset="0"/>
                <a:ea typeface="Times New Roman" panose="02020603050405020304" pitchFamily="18" charset="0"/>
              </a:rPr>
              <a:t>, M., </a:t>
            </a:r>
            <a:r>
              <a:rPr lang="en-GB" sz="800" dirty="0" err="1">
                <a:effectLst/>
                <a:latin typeface="Times New Roman" panose="02020603050405020304" pitchFamily="18" charset="0"/>
                <a:ea typeface="Times New Roman" panose="02020603050405020304" pitchFamily="18" charset="0"/>
              </a:rPr>
              <a:t>Stecchi</a:t>
            </a:r>
            <a:r>
              <a:rPr lang="en-GB" sz="800" dirty="0">
                <a:effectLst/>
                <a:latin typeface="Times New Roman" panose="02020603050405020304" pitchFamily="18" charset="0"/>
                <a:ea typeface="Times New Roman" panose="02020603050405020304" pitchFamily="18" charset="0"/>
              </a:rPr>
              <a:t>, F., </a:t>
            </a:r>
            <a:r>
              <a:rPr lang="en-GB" sz="800" dirty="0" err="1">
                <a:effectLst/>
                <a:latin typeface="Times New Roman" panose="02020603050405020304" pitchFamily="18" charset="0"/>
                <a:ea typeface="Times New Roman" panose="02020603050405020304" pitchFamily="18" charset="0"/>
              </a:rPr>
              <a:t>Fabbri</a:t>
            </a:r>
            <a:r>
              <a:rPr lang="en-GB" sz="800" dirty="0">
                <a:effectLst/>
                <a:latin typeface="Times New Roman" panose="02020603050405020304" pitchFamily="18" charset="0"/>
                <a:ea typeface="Times New Roman" panose="02020603050405020304" pitchFamily="18" charset="0"/>
              </a:rPr>
              <a:t>, S. and </a:t>
            </a:r>
            <a:r>
              <a:rPr lang="en-GB" sz="800" dirty="0" err="1">
                <a:effectLst/>
                <a:latin typeface="Times New Roman" panose="02020603050405020304" pitchFamily="18" charset="0"/>
                <a:ea typeface="Times New Roman" panose="02020603050405020304" pitchFamily="18" charset="0"/>
              </a:rPr>
              <a:t>Gabbianelli</a:t>
            </a:r>
            <a:r>
              <a:rPr lang="en-GB" sz="800" dirty="0">
                <a:effectLst/>
                <a:latin typeface="Times New Roman" panose="02020603050405020304" pitchFamily="18" charset="0"/>
                <a:ea typeface="Times New Roman" panose="02020603050405020304" pitchFamily="18" charset="0"/>
              </a:rPr>
              <a:t>, G. (2013).  ‘Using unmanned aerial vehicles (UAV) for high-resolution reconstruction of topography: The structure from motion approach on coastal environments’, Remote Sensing, 5(12), pp.1-19.</a:t>
            </a:r>
          </a:p>
          <a:p>
            <a:r>
              <a:rPr lang="en-GB" sz="800" dirty="0">
                <a:effectLst/>
                <a:latin typeface="Times New Roman" panose="02020603050405020304" pitchFamily="18" charset="0"/>
                <a:ea typeface="Times New Roman" panose="02020603050405020304" pitchFamily="18" charset="0"/>
              </a:rPr>
              <a:t>Nicholls, R.J., Hanson, S.E., Lowe, J.A., </a:t>
            </a:r>
            <a:r>
              <a:rPr lang="en-GB" sz="800" dirty="0" err="1">
                <a:effectLst/>
                <a:latin typeface="Times New Roman" panose="02020603050405020304" pitchFamily="18" charset="0"/>
                <a:ea typeface="Times New Roman" panose="02020603050405020304" pitchFamily="18" charset="0"/>
              </a:rPr>
              <a:t>Warrick</a:t>
            </a:r>
            <a:r>
              <a:rPr lang="en-GB" sz="800" dirty="0">
                <a:effectLst/>
                <a:latin typeface="Times New Roman" panose="02020603050405020304" pitchFamily="18" charset="0"/>
                <a:ea typeface="Times New Roman" panose="02020603050405020304" pitchFamily="18" charset="0"/>
              </a:rPr>
              <a:t>, R.A., Lu, X. and Long, A.J. (2014). ‘Sea-level scenarios for evaluating coastal impacts’, Wiley Interdisciplinary Reviews Climate Change, 5(1), pp.128-150.</a:t>
            </a:r>
          </a:p>
          <a:p>
            <a:r>
              <a:rPr lang="en-GB" sz="800" dirty="0" err="1">
                <a:effectLst/>
                <a:latin typeface="Times New Roman" panose="02020603050405020304" pitchFamily="18" charset="0"/>
                <a:ea typeface="Times New Roman" panose="02020603050405020304" pitchFamily="18" charset="0"/>
              </a:rPr>
              <a:t>Niedzielski</a:t>
            </a:r>
            <a:r>
              <a:rPr lang="en-GB" sz="800" dirty="0">
                <a:effectLst/>
                <a:latin typeface="Times New Roman" panose="02020603050405020304" pitchFamily="18" charset="0"/>
                <a:ea typeface="Times New Roman" panose="02020603050405020304" pitchFamily="18" charset="0"/>
              </a:rPr>
              <a:t>, T., </a:t>
            </a:r>
            <a:r>
              <a:rPr lang="en-GB" sz="800" dirty="0" err="1">
                <a:effectLst/>
                <a:latin typeface="Times New Roman" panose="02020603050405020304" pitchFamily="18" charset="0"/>
                <a:ea typeface="Times New Roman" panose="02020603050405020304" pitchFamily="18" charset="0"/>
              </a:rPr>
              <a:t>Szafert</a:t>
            </a:r>
            <a:r>
              <a:rPr lang="en-GB" sz="800" dirty="0">
                <a:effectLst/>
                <a:latin typeface="Times New Roman" panose="02020603050405020304" pitchFamily="18" charset="0"/>
                <a:ea typeface="Times New Roman" panose="02020603050405020304" pitchFamily="18" charset="0"/>
              </a:rPr>
              <a:t>, D., </a:t>
            </a:r>
            <a:r>
              <a:rPr lang="en-GB" sz="800" dirty="0" err="1">
                <a:effectLst/>
                <a:latin typeface="Times New Roman" panose="02020603050405020304" pitchFamily="18" charset="0"/>
                <a:ea typeface="Times New Roman" panose="02020603050405020304" pitchFamily="18" charset="0"/>
              </a:rPr>
              <a:t>Mizinski</a:t>
            </a:r>
            <a:r>
              <a:rPr lang="en-GB" sz="800" dirty="0">
                <a:effectLst/>
                <a:latin typeface="Times New Roman" panose="02020603050405020304" pitchFamily="18" charset="0"/>
                <a:ea typeface="Times New Roman" panose="02020603050405020304" pitchFamily="18" charset="0"/>
              </a:rPr>
              <a:t>, B., </a:t>
            </a:r>
            <a:r>
              <a:rPr lang="en-GB" sz="800" dirty="0" err="1">
                <a:effectLst/>
                <a:latin typeface="Times New Roman" panose="02020603050405020304" pitchFamily="18" charset="0"/>
                <a:ea typeface="Times New Roman" panose="02020603050405020304" pitchFamily="18" charset="0"/>
              </a:rPr>
              <a:t>Spallek</a:t>
            </a:r>
            <a:r>
              <a:rPr lang="en-GB" sz="800" dirty="0">
                <a:effectLst/>
                <a:latin typeface="Times New Roman" panose="02020603050405020304" pitchFamily="18" charset="0"/>
                <a:ea typeface="Times New Roman" panose="02020603050405020304" pitchFamily="18" charset="0"/>
              </a:rPr>
              <a:t>, W., and </a:t>
            </a:r>
            <a:r>
              <a:rPr lang="en-GB" sz="800" dirty="0" err="1">
                <a:effectLst/>
                <a:latin typeface="Times New Roman" panose="02020603050405020304" pitchFamily="18" charset="0"/>
                <a:ea typeface="Times New Roman" panose="02020603050405020304" pitchFamily="18" charset="0"/>
              </a:rPr>
              <a:t>Witek-Kasprzak</a:t>
            </a:r>
            <a:r>
              <a:rPr lang="en-GB" sz="800" dirty="0">
                <a:effectLst/>
                <a:latin typeface="Times New Roman" panose="02020603050405020304" pitchFamily="18" charset="0"/>
                <a:ea typeface="Times New Roman" panose="02020603050405020304" pitchFamily="18" charset="0"/>
              </a:rPr>
              <a:t>, M. (2018). ‘Snow extent mapping as a tool for refining UAV-</a:t>
            </a:r>
            <a:r>
              <a:rPr lang="en-GB" sz="800" dirty="0" err="1">
                <a:effectLst/>
                <a:latin typeface="Times New Roman" panose="02020603050405020304" pitchFamily="18" charset="0"/>
                <a:ea typeface="Times New Roman" panose="02020603050405020304" pitchFamily="18" charset="0"/>
              </a:rPr>
              <a:t>SfM</a:t>
            </a:r>
            <a:r>
              <a:rPr lang="en-GB" sz="800" dirty="0">
                <a:effectLst/>
                <a:latin typeface="Times New Roman" panose="02020603050405020304" pitchFamily="18" charset="0"/>
                <a:ea typeface="Times New Roman" panose="02020603050405020304" pitchFamily="18" charset="0"/>
              </a:rPr>
              <a:t> snow depth reconstructions’, Geophysical Research Abstracts, 20.</a:t>
            </a:r>
          </a:p>
          <a:p>
            <a:pPr marL="0" indent="0">
              <a:buNone/>
            </a:pPr>
            <a:r>
              <a:rPr lang="en-GB" sz="700" b="1" i="1"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3291617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443</TotalTime>
  <Words>2338</Words>
  <Application>Microsoft Office PowerPoint</Application>
  <PresentationFormat>Widescreen</PresentationFormat>
  <Paragraphs>138</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An Evaluation of the DJI Fly 2 Mini and Matterport Pro2 as a Method of Assessing Beach Topography Change at the Site of Rhossili Bay, South Wales</vt:lpstr>
      <vt:lpstr>Presentation structure</vt:lpstr>
      <vt:lpstr>1. Relevance of the Research</vt:lpstr>
      <vt:lpstr>2. Research Aims and Objectives</vt:lpstr>
      <vt:lpstr>3. Research Site Location      Why Rhossili Bay?</vt:lpstr>
      <vt:lpstr>4. Literature review</vt:lpstr>
      <vt:lpstr>5. Methodology </vt:lpstr>
      <vt:lpstr>5a. Methodology – Matterport Pro 2 </vt:lpstr>
      <vt:lpstr>6. Results and Findings</vt:lpstr>
      <vt:lpstr>7. Recommendations for Future Researchers</vt:lpstr>
      <vt:lpstr>8. Limitations &amp; Reflections</vt:lpstr>
      <vt:lpstr>Thank You – Any Questions?</vt:lpstr>
      <vt:lpstr>9. References </vt:lpstr>
    </vt:vector>
  </TitlesOfParts>
  <Company>NPTCBC Schools &amp; Learning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Evaluation of the DJI Fly 2 Mini and Matterport Pro2 as a Method of Assessing Beach Topography Change at the Site of Rhossili Bay, South Wales</dc:title>
  <dc:creator>Llangatwg - Supply Teacher 1</dc:creator>
  <cp:lastModifiedBy>MORGAN K. (874757)</cp:lastModifiedBy>
  <cp:revision>13</cp:revision>
  <dcterms:created xsi:type="dcterms:W3CDTF">2023-04-25T13:18:27Z</dcterms:created>
  <dcterms:modified xsi:type="dcterms:W3CDTF">2023-05-02T22:23:33Z</dcterms:modified>
</cp:coreProperties>
</file>