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9" r:id="rId2"/>
    <p:sldId id="258" r:id="rId3"/>
    <p:sldId id="268" r:id="rId4"/>
    <p:sldId id="257" r:id="rId5"/>
    <p:sldId id="260" r:id="rId6"/>
    <p:sldId id="271" r:id="rId7"/>
    <p:sldId id="262" r:id="rId8"/>
    <p:sldId id="266" r:id="rId9"/>
    <p:sldId id="272" r:id="rId10"/>
    <p:sldId id="263" r:id="rId11"/>
    <p:sldId id="267" r:id="rId12"/>
    <p:sldId id="273" r:id="rId13"/>
    <p:sldId id="264" r:id="rId14"/>
    <p:sldId id="265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841" autoAdjust="0"/>
  </p:normalViewPr>
  <p:slideViewPr>
    <p:cSldViewPr snapToGrid="0">
      <p:cViewPr varScale="1">
        <p:scale>
          <a:sx n="73" d="100"/>
          <a:sy n="73" d="100"/>
        </p:scale>
        <p:origin x="107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B955C-9E8C-4EB6-98AD-172526F57DC6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FF40C-76A2-406F-A3B5-E92526C754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7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326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123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9820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6209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905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050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204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9966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0089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1962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942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EFF40C-76A2-406F-A3B5-E92526C7544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080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80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32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7326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73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000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685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962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06192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61667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9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497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35F3C07-D55D-4F3F-96CC-42D50C1D1DFA}" type="datetimeFigureOut">
              <a:rPr lang="en-GB" smtClean="0"/>
              <a:t>11/04/2024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79DD6DC-B326-4FE6-819E-40F6E6CEE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058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3.png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3.png"/><Relationship Id="rId2" Type="http://schemas.microsoft.com/office/2007/relationships/media" Target="../media/media10.m4a"/><Relationship Id="rId1" Type="http://schemas.openxmlformats.org/officeDocument/2006/relationships/tags" Target="../tags/tag2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aringtolivefully.com/comfort-zone" TargetMode="External"/><Relationship Id="rId13" Type="http://schemas.openxmlformats.org/officeDocument/2006/relationships/hyperlink" Target="https://www.theguardian.com/education/2018/dec/19/homesickness-at-university-is-there-a-cure" TargetMode="External"/><Relationship Id="rId3" Type="http://schemas.openxmlformats.org/officeDocument/2006/relationships/hyperlink" Target="https://link.springer.com/article/10.1007/s10734-022-00983-w" TargetMode="External"/><Relationship Id="rId7" Type="http://schemas.openxmlformats.org/officeDocument/2006/relationships/hyperlink" Target="https://www.upwork.com/resources/time-management-strategies" TargetMode="External"/><Relationship Id="rId12" Type="http://schemas.openxmlformats.org/officeDocument/2006/relationships/hyperlink" Target="https://targetjobs.co.uk/careers-advice/university-life/how-make-most-university-14-tips-graduat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tless.co.uk/health/healthy-mind/ways-to-step-outside-of-your-comfort-zone/" TargetMode="External"/><Relationship Id="rId11" Type="http://schemas.openxmlformats.org/officeDocument/2006/relationships/hyperlink" Target="https://link.springer.com/chapter/10.1007/978-3-030-11584-5_4" TargetMode="External"/><Relationship Id="rId5" Type="http://schemas.openxmlformats.org/officeDocument/2006/relationships/hyperlink" Target="https://www.savethestudent.org/international-students/tips-to-deal-with-home-sickness.html" TargetMode="External"/><Relationship Id="rId10" Type="http://schemas.openxmlformats.org/officeDocument/2006/relationships/hyperlink" Target="https://www.indeed.com/career-advice/career-development/time-management-problems" TargetMode="External"/><Relationship Id="rId4" Type="http://schemas.openxmlformats.org/officeDocument/2006/relationships/hyperlink" Target="https://www.psychologytoday.com/us/blog/in-flux/201512/5-benefits-stepping-outside-your-comfort-zone" TargetMode="External"/><Relationship Id="rId9" Type="http://schemas.openxmlformats.org/officeDocument/2006/relationships/hyperlink" Target="https://eric.ed.gov/?id=EJ12558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217B5-4061-2AA5-3BBB-4F11BE8F18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the digital era assessment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2E552-0DD6-9F85-3853-D923625D5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Emily Vernon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14BAC07-A9C1-B7A1-B061-716C06EC22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74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93"/>
    </mc:Choice>
    <mc:Fallback xmlns="">
      <p:transition spd="slow" advTm="6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677B3-AA10-CC24-570D-A185F288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3D278-7E0C-13BC-B8D1-C03B22868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this presentation, I’ll share more about: </a:t>
            </a:r>
          </a:p>
          <a:p>
            <a:r>
              <a:rPr lang="en-GB" dirty="0"/>
              <a:t>The challenges I faced and how I overcame them during my first 2 terms at university. </a:t>
            </a:r>
          </a:p>
          <a:p>
            <a:r>
              <a:rPr lang="en-GB" dirty="0"/>
              <a:t>The unexpected joys and learning experiences.</a:t>
            </a:r>
          </a:p>
          <a:p>
            <a:r>
              <a:rPr lang="en-GB" dirty="0"/>
              <a:t>What I’ve learned about myself during the first year.</a:t>
            </a:r>
          </a:p>
          <a:p>
            <a:r>
              <a:rPr lang="en-GB" dirty="0"/>
              <a:t>How to make the most of my time at university.</a:t>
            </a:r>
          </a:p>
        </p:txBody>
      </p:sp>
      <p:pic>
        <p:nvPicPr>
          <p:cNvPr id="3074" name="Picture 2" descr="How to confidently step out of your comfort zone - Enrichment Coaching">
            <a:extLst>
              <a:ext uri="{FF2B5EF4-FFF2-40B4-BE49-F238E27FC236}">
                <a16:creationId xmlns:a16="http://schemas.microsoft.com/office/drawing/2014/main" id="{BF528036-594C-D34A-C4E9-450DF7AACB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108" y="3523594"/>
            <a:ext cx="4694182" cy="312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0DE89D-76D1-4B55-22F0-69808002DA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0120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20540">
        <p15:prstTrans prst="airplane"/>
      </p:transition>
    </mc:Choice>
    <mc:Fallback xmlns="">
      <p:transition spd="slow" advTm="205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E72C9-AA58-0CC7-6241-88D42DD4F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make the most of your time at university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FDD5B-CEC9-285C-0C7E-3F56C70BF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Prioritise your studies.</a:t>
            </a:r>
          </a:p>
          <a:p>
            <a:r>
              <a:rPr lang="en-GB" dirty="0"/>
              <a:t>Build a strong support network.</a:t>
            </a:r>
          </a:p>
          <a:p>
            <a:r>
              <a:rPr lang="en-GB" dirty="0"/>
              <a:t>Explore interests.</a:t>
            </a:r>
          </a:p>
          <a:p>
            <a:r>
              <a:rPr lang="en-GB" dirty="0"/>
              <a:t>Maintain balance.</a:t>
            </a:r>
          </a:p>
          <a:p>
            <a:r>
              <a:rPr lang="en-GB" dirty="0"/>
              <a:t>Embrace the journey.</a:t>
            </a:r>
          </a:p>
        </p:txBody>
      </p:sp>
      <p:pic>
        <p:nvPicPr>
          <p:cNvPr id="2050" name="Picture 2" descr="University, word cloud concept — Stock Photo © kataklinger #97795108">
            <a:extLst>
              <a:ext uri="{FF2B5EF4-FFF2-40B4-BE49-F238E27FC236}">
                <a16:creationId xmlns:a16="http://schemas.microsoft.com/office/drawing/2014/main" id="{AFA3F68A-4CE7-83D5-66CE-84BCA3006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795" y="3000230"/>
            <a:ext cx="5103977" cy="368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71C851A-BC96-B6A5-164D-F504A323820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37A1E2-2008-32FD-CC36-397C4E5E1F3F}"/>
              </a:ext>
            </a:extLst>
          </p:cNvPr>
          <p:cNvSpPr txBox="1"/>
          <p:nvPr/>
        </p:nvSpPr>
        <p:spPr>
          <a:xfrm>
            <a:off x="977461" y="4069080"/>
            <a:ext cx="4614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Targetjobs</a:t>
            </a:r>
            <a:r>
              <a:rPr lang="en-GB" dirty="0"/>
              <a:t>, 2023).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556513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8419">
        <p15:prstTrans prst="airplane"/>
      </p:transition>
    </mc:Choice>
    <mc:Fallback xmlns="">
      <p:transition spd="slow" advTm="484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9BFE0-6160-1FF1-0126-16C340A18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F12DB-2BC1-326E-E8F4-0EF7656B6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Homesickness.</a:t>
            </a:r>
          </a:p>
          <a:p>
            <a:r>
              <a:rPr lang="en-GB" dirty="0"/>
              <a:t>Time management.</a:t>
            </a:r>
          </a:p>
          <a:p>
            <a:r>
              <a:rPr lang="en-GB" dirty="0"/>
              <a:t>Going outside comfort zone.</a:t>
            </a:r>
          </a:p>
        </p:txBody>
      </p:sp>
      <p:pic>
        <p:nvPicPr>
          <p:cNvPr id="1026" name="Picture 2" descr="7 Strategies to Overcome Your Problems - Living Success">
            <a:extLst>
              <a:ext uri="{FF2B5EF4-FFF2-40B4-BE49-F238E27FC236}">
                <a16:creationId xmlns:a16="http://schemas.microsoft.com/office/drawing/2014/main" id="{2C7AE04F-FC2C-DA06-031C-FF14BF230E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909" y="204444"/>
            <a:ext cx="38100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1538293-7B8A-A7CE-8E0D-397CDDBAC2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9132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1077">
        <p15:prstTrans prst="airplane"/>
      </p:transition>
    </mc:Choice>
    <mc:Fallback xmlns="">
      <p:transition spd="slow" advTm="410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B8ACC-B454-81D9-90A7-0BB554DB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Missing Home: More Than Just Distance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8D2D86A-0FAB-CF43-2B0F-139C4299D6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78318" y="2283169"/>
            <a:ext cx="2308052" cy="3932237"/>
          </a:xfrm>
        </p:spPr>
      </p:pic>
      <p:pic>
        <p:nvPicPr>
          <p:cNvPr id="1026" name="Picture 2" descr="5 Tips to Deal with Homesickness When Studying Abroad - LAL School Blog">
            <a:extLst>
              <a:ext uri="{FF2B5EF4-FFF2-40B4-BE49-F238E27FC236}">
                <a16:creationId xmlns:a16="http://schemas.microsoft.com/office/drawing/2014/main" id="{13CE9DD1-F0A5-BDA6-993E-409157E474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285" y="2283169"/>
            <a:ext cx="3942464" cy="315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428A3B-6E60-757E-E005-10CF217EF4C7}"/>
              </a:ext>
            </a:extLst>
          </p:cNvPr>
          <p:cNvSpPr txBox="1"/>
          <p:nvPr/>
        </p:nvSpPr>
        <p:spPr>
          <a:xfrm>
            <a:off x="8048847" y="2369362"/>
            <a:ext cx="33173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Missing family.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Long distance.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Loneliness.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Limited visits.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Missing my space.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Familiar town.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ACB4398-7314-9A63-AF54-507C3680B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5BCA89-CBA8-6D8C-61C9-7434963BC945}"/>
              </a:ext>
            </a:extLst>
          </p:cNvPr>
          <p:cNvSpPr txBox="1"/>
          <p:nvPr/>
        </p:nvSpPr>
        <p:spPr>
          <a:xfrm>
            <a:off x="8294389" y="4725927"/>
            <a:ext cx="4570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(Young-Powell, 2018).</a:t>
            </a:r>
          </a:p>
        </p:txBody>
      </p:sp>
    </p:spTree>
    <p:extLst>
      <p:ext uri="{BB962C8B-B14F-4D97-AF65-F5344CB8AC3E}">
        <p14:creationId xmlns:p14="http://schemas.microsoft.com/office/powerpoint/2010/main" val="3833143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03"/>
    </mc:Choice>
    <mc:Fallback xmlns="">
      <p:transition spd="slow" advTm="45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33C8A-2526-FE8B-566E-67B2CE8E3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homesickness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A4349-E7D3-3AEB-4563-F78E5E3E8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going through homesickness during their first semester away at college may feel a sense of grief from the perceived loss of their support network (Fisher, 2017, cited in Ferrara, 2020).</a:t>
            </a:r>
          </a:p>
          <a:p>
            <a:r>
              <a:rPr lang="en-GB" dirty="0"/>
              <a:t>The start of college/university may be met with high demands in the aspect of learning and following a new academic style and content, adapting to a new social life, and overall adjusting to the demands of the transition (Strayhorn, 2019, cited in Ferrara, 2020).</a:t>
            </a:r>
          </a:p>
          <a:p>
            <a:r>
              <a:rPr lang="en-GB" dirty="0"/>
              <a:t>The cognitive symptoms of homesickness can manifest as pervasive thoughts about longing for and a desire to return home and pessimistic views about the new environment (</a:t>
            </a:r>
            <a:r>
              <a:rPr lang="en-GB" dirty="0" err="1"/>
              <a:t>VanTilburg</a:t>
            </a:r>
            <a:r>
              <a:rPr lang="en-GB" dirty="0"/>
              <a:t>, 1996, cited in Ferrara, 2020).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ECC3F64-E5A6-FD8D-19B5-C518F2DFA7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87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49"/>
    </mc:Choice>
    <mc:Fallback xmlns="">
      <p:transition spd="slow" advTm="27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55E2-0913-4CB1-4815-91B3D81DF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missing home: more than just distance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0286F-24FE-2F6D-D40F-84DF1CC48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Staying connected. Texting, phoning and Facetiming family.</a:t>
            </a:r>
          </a:p>
          <a:p>
            <a:r>
              <a:rPr lang="en-GB" dirty="0"/>
              <a:t>Building a support system of people to reach out to - either support people on campus, friends or family.</a:t>
            </a:r>
          </a:p>
          <a:p>
            <a:r>
              <a:rPr lang="en-GB" dirty="0"/>
              <a:t>Involvement in the church and having support in the church.</a:t>
            </a:r>
          </a:p>
          <a:p>
            <a:r>
              <a:rPr lang="en-GB" dirty="0"/>
              <a:t>Keeping busy.</a:t>
            </a:r>
          </a:p>
          <a:p>
            <a:pPr marL="0" indent="0">
              <a:buNone/>
            </a:pPr>
            <a:r>
              <a:rPr lang="en-GB" dirty="0"/>
              <a:t>(Save The Student, 2018).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F137A3-BA55-F967-0C26-1D2AFC3279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55423" y="3249273"/>
            <a:ext cx="3414286" cy="341428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5483307-6808-27AB-4797-3AD7A4F9CC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3172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91608">
        <p15:prstTrans prst="airplane"/>
      </p:transition>
    </mc:Choice>
    <mc:Fallback xmlns="">
      <p:transition spd="slow" advTm="916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7F604-2A83-B55F-A132-090E2285C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juggling act: Mastering Time Management </a:t>
            </a:r>
          </a:p>
        </p:txBody>
      </p:sp>
      <p:pic>
        <p:nvPicPr>
          <p:cNvPr id="2052" name="Picture 4" descr="10 Effective Time Management Tips To Boost Productivity - Nikki's talk">
            <a:extLst>
              <a:ext uri="{FF2B5EF4-FFF2-40B4-BE49-F238E27FC236}">
                <a16:creationId xmlns:a16="http://schemas.microsoft.com/office/drawing/2014/main" id="{404DEA6B-591F-6530-E3D8-1A2546EC35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12" y="2572871"/>
            <a:ext cx="4908177" cy="327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937D5F-BBFF-4BDC-572F-3B43CAC25787}"/>
              </a:ext>
            </a:extLst>
          </p:cNvPr>
          <p:cNvSpPr txBox="1"/>
          <p:nvPr/>
        </p:nvSpPr>
        <p:spPr>
          <a:xfrm>
            <a:off x="6096000" y="2644588"/>
            <a:ext cx="5504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Competing commitments.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93CA6C-8373-4DBD-588C-C68D35AC5931}"/>
              </a:ext>
            </a:extLst>
          </p:cNvPr>
          <p:cNvSpPr txBox="1"/>
          <p:nvPr/>
        </p:nvSpPr>
        <p:spPr>
          <a:xfrm>
            <a:off x="6096000" y="3576918"/>
            <a:ext cx="41954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Limited time.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610162-F831-2DE0-2DA2-060B74F7973D}"/>
              </a:ext>
            </a:extLst>
          </p:cNvPr>
          <p:cNvSpPr txBox="1"/>
          <p:nvPr/>
        </p:nvSpPr>
        <p:spPr>
          <a:xfrm>
            <a:off x="6096000" y="4437529"/>
            <a:ext cx="38458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Prioritisation overload.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E12940-9C79-FAE6-B17F-66179EDF048E}"/>
              </a:ext>
            </a:extLst>
          </p:cNvPr>
          <p:cNvSpPr txBox="1"/>
          <p:nvPr/>
        </p:nvSpPr>
        <p:spPr>
          <a:xfrm>
            <a:off x="6096000" y="5351929"/>
            <a:ext cx="5611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Having social commitments is key.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33FE9B1-6F9B-BCFC-0B44-60F975E4E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CDC1D2-0162-E9D7-0296-C9AD5209B73A}"/>
              </a:ext>
            </a:extLst>
          </p:cNvPr>
          <p:cNvSpPr txBox="1"/>
          <p:nvPr/>
        </p:nvSpPr>
        <p:spPr>
          <a:xfrm>
            <a:off x="6471282" y="5891164"/>
            <a:ext cx="5129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(Indeed, 2023).</a:t>
            </a:r>
          </a:p>
        </p:txBody>
      </p:sp>
    </p:spTree>
    <p:extLst>
      <p:ext uri="{BB962C8B-B14F-4D97-AF65-F5344CB8AC3E}">
        <p14:creationId xmlns:p14="http://schemas.microsoft.com/office/powerpoint/2010/main" val="42619285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58794">
        <p15:prstTrans prst="airplane"/>
      </p:transition>
    </mc:Choice>
    <mc:Fallback xmlns="">
      <p:transition spd="slow" advTm="587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302A-7EE1-DD76-A266-1A9205835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9015C-7D71-A2B9-91D0-F4123869D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Upon starting their studies, students enter a new learning environment that places new challenges on students’ time management and academic self-efficacy (McKenzie &amp; Schweitzer, 2018;van der Meer et al., 2010, cited in </a:t>
            </a:r>
            <a:r>
              <a:rPr lang="en-GB" dirty="0" err="1"/>
              <a:t>Bargmann</a:t>
            </a:r>
            <a:r>
              <a:rPr lang="en-GB" dirty="0"/>
              <a:t> and </a:t>
            </a:r>
            <a:r>
              <a:rPr lang="en-GB" dirty="0" err="1"/>
              <a:t>Kauffeld</a:t>
            </a:r>
            <a:r>
              <a:rPr lang="en-GB" dirty="0"/>
              <a:t>, 2023).</a:t>
            </a:r>
          </a:p>
          <a:p>
            <a:r>
              <a:rPr lang="en-GB" dirty="0"/>
              <a:t>Students need the ability to regulate the amount of time available to complete their academic work, to make plans and set priorities (</a:t>
            </a:r>
            <a:r>
              <a:rPr lang="en-GB" dirty="0" err="1"/>
              <a:t>Haarala-Muhonen</a:t>
            </a:r>
            <a:r>
              <a:rPr lang="en-GB" dirty="0"/>
              <a:t> et al., 2017; Mah &amp; </a:t>
            </a:r>
            <a:r>
              <a:rPr lang="en-GB" dirty="0" err="1"/>
              <a:t>Ifenthaler</a:t>
            </a:r>
            <a:r>
              <a:rPr lang="en-GB" dirty="0"/>
              <a:t>, 2018;van der Meer et al., 2010; Wolters &amp; Brady, 2020, cited in </a:t>
            </a:r>
            <a:r>
              <a:rPr lang="en-GB" dirty="0" err="1"/>
              <a:t>Bargmann</a:t>
            </a:r>
            <a:r>
              <a:rPr lang="en-GB" dirty="0"/>
              <a:t> and </a:t>
            </a:r>
            <a:r>
              <a:rPr lang="en-GB" dirty="0" err="1"/>
              <a:t>Kauffeld</a:t>
            </a:r>
            <a:r>
              <a:rPr lang="en-GB" dirty="0"/>
              <a:t>, 2023).</a:t>
            </a:r>
          </a:p>
          <a:p>
            <a:r>
              <a:rPr lang="en-GB" dirty="0" err="1"/>
              <a:t>Claessens</a:t>
            </a:r>
            <a:r>
              <a:rPr lang="en-GB" dirty="0"/>
              <a:t> et al., (2007, p.262, cited in </a:t>
            </a:r>
            <a:r>
              <a:rPr lang="en-GB" dirty="0" err="1"/>
              <a:t>Bargmann</a:t>
            </a:r>
            <a:r>
              <a:rPr lang="en-GB" dirty="0"/>
              <a:t> and </a:t>
            </a:r>
            <a:r>
              <a:rPr lang="en-GB" dirty="0" err="1"/>
              <a:t>Kauffeld</a:t>
            </a:r>
            <a:r>
              <a:rPr lang="en-GB" dirty="0"/>
              <a:t>, 2023) defines time management as ‘behaviours that aim at achieving an effective use of time while performing certain goal-directed activities’ that includes planning behaviour such as setting goals, planning tasks, and prioritising and monitoring behaviours.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286C37F-D739-AD68-EDD9-4AC6C8FA47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6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89"/>
    </mc:Choice>
    <mc:Fallback xmlns="">
      <p:transition spd="slow" advTm="37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53EC3-46D9-BDD6-DFA7-6DF93967A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the juggling act: mastering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A2E7C-98F7-5EBB-BDF3-299DA63AC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master schedule.</a:t>
            </a:r>
          </a:p>
          <a:p>
            <a:r>
              <a:rPr lang="en-GB" dirty="0"/>
              <a:t>Prioritise tasks.</a:t>
            </a:r>
          </a:p>
          <a:p>
            <a:r>
              <a:rPr lang="en-GB" dirty="0"/>
              <a:t>To-do lists.</a:t>
            </a:r>
          </a:p>
          <a:p>
            <a:r>
              <a:rPr lang="en-GB" dirty="0"/>
              <a:t>The pomodoro technique.</a:t>
            </a:r>
          </a:p>
          <a:p>
            <a:r>
              <a:rPr lang="en-GB" dirty="0"/>
              <a:t>Minimise distractions.</a:t>
            </a:r>
          </a:p>
          <a:p>
            <a:r>
              <a:rPr lang="en-GB" dirty="0"/>
              <a:t>Combine activities where possible.</a:t>
            </a:r>
          </a:p>
          <a:p>
            <a:r>
              <a:rPr lang="en-GB" dirty="0"/>
              <a:t>Schedule breaks.</a:t>
            </a:r>
          </a:p>
          <a:p>
            <a:r>
              <a:rPr lang="en-GB" dirty="0"/>
              <a:t>Seek help when needed.</a:t>
            </a:r>
          </a:p>
          <a:p>
            <a:pPr marL="0" indent="0">
              <a:buNone/>
            </a:pPr>
            <a:r>
              <a:rPr lang="en-GB" dirty="0"/>
              <a:t>(Cope, 2021).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C49191-4F6D-A8EC-17FC-1C2D0730E3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6490" y="3883424"/>
            <a:ext cx="5483772" cy="2741886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4D57905-E0BA-1E55-6585-EB53AF27414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19127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27939">
        <p15:prstTrans prst="airplane"/>
      </p:transition>
    </mc:Choice>
    <mc:Fallback xmlns="">
      <p:transition spd="slow" advTm="279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CC588-2748-0F6B-6B47-783E69EDD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Pushing My Boundaries: Stepping Outside My Comfort Zone</a:t>
            </a:r>
          </a:p>
        </p:txBody>
      </p:sp>
      <p:pic>
        <p:nvPicPr>
          <p:cNvPr id="1026" name="Picture 2" descr="17 Ways to Get Out of Your Comfort Zone">
            <a:extLst>
              <a:ext uri="{FF2B5EF4-FFF2-40B4-BE49-F238E27FC236}">
                <a16:creationId xmlns:a16="http://schemas.microsoft.com/office/drawing/2014/main" id="{1385381A-E3B5-3CD0-9C0D-99BE5115031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61" y="2427182"/>
            <a:ext cx="4653960" cy="261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A5D07A-7922-159F-3B00-ADBA7EFB11AB}"/>
              </a:ext>
            </a:extLst>
          </p:cNvPr>
          <p:cNvSpPr txBox="1"/>
          <p:nvPr/>
        </p:nvSpPr>
        <p:spPr>
          <a:xfrm>
            <a:off x="5811520" y="2580640"/>
            <a:ext cx="556768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Discomfort with new experiences, activities and people.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Fear of the unknown: apprehension in unfamiliar situations and social interactions.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Overcoming apprehension.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Tendency to stick to familiar activities and social circles.</a:t>
            </a:r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021B1A6-1355-2A21-A34B-12E84C0B67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440B02-9857-2536-008E-731A46851480}"/>
              </a:ext>
            </a:extLst>
          </p:cNvPr>
          <p:cNvSpPr txBox="1"/>
          <p:nvPr/>
        </p:nvSpPr>
        <p:spPr>
          <a:xfrm>
            <a:off x="6169572" y="5442962"/>
            <a:ext cx="5044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(Brenner, 2015). </a:t>
            </a:r>
          </a:p>
        </p:txBody>
      </p:sp>
    </p:spTree>
    <p:extLst>
      <p:ext uri="{BB962C8B-B14F-4D97-AF65-F5344CB8AC3E}">
        <p14:creationId xmlns:p14="http://schemas.microsoft.com/office/powerpoint/2010/main" val="32282696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37170">
        <p15:prstTrans prst="airplane"/>
      </p:transition>
    </mc:Choice>
    <mc:Fallback xmlns="">
      <p:transition spd="slow" advTm="371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32B3-CFC9-F0E9-F29C-FA7BF5444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on comfort zone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B43A2-B019-6B21-6D89-FE6B26B75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Primary stability, meaning when a kayak sits flat on the water’s surface, is used as a metaphor to describe students determined to stay in their comfort zone. </a:t>
            </a:r>
          </a:p>
          <a:p>
            <a:r>
              <a:rPr lang="en-GB" dirty="0"/>
              <a:t>Secondary stability, meaning when a kayaker leans so the boat tips on the edge, relates to students who go outside their comfort zone and stretch their learning and boundaries.</a:t>
            </a:r>
          </a:p>
          <a:p>
            <a:r>
              <a:rPr lang="en-GB" dirty="0"/>
              <a:t>(Pennell, 2019).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4F06766-B92D-FB94-2E66-279448F1CA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031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087"/>
    </mc:Choice>
    <mc:Fallback xmlns="">
      <p:transition spd="slow" advTm="52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EC841-F7BC-B81A-F63B-DC0466F5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653566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Strategies for pushing my boundaries: stepping outside my comfort zone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1C3B8-F992-3101-A097-06EF6E6B6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004821"/>
            <a:ext cx="10058400" cy="3114039"/>
          </a:xfrm>
        </p:spPr>
        <p:txBody>
          <a:bodyPr/>
          <a:lstStyle/>
          <a:p>
            <a:r>
              <a:rPr lang="en-GB" dirty="0"/>
              <a:t>Talking to people I met on a university trip.</a:t>
            </a:r>
          </a:p>
          <a:p>
            <a:r>
              <a:rPr lang="en-GB" dirty="0"/>
              <a:t>Exploring new areas.</a:t>
            </a:r>
          </a:p>
          <a:p>
            <a:r>
              <a:rPr lang="en-GB" dirty="0"/>
              <a:t>Talking to strangers.</a:t>
            </a:r>
          </a:p>
          <a:p>
            <a:r>
              <a:rPr lang="en-GB" dirty="0"/>
              <a:t>Getting a job.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06E3DA-C5A3-CE3F-54FF-AB22454EBE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1614" y="3429000"/>
            <a:ext cx="5759669" cy="3239814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1AB6C40-81DF-2E7A-9C45-68B75FADC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853448-62FE-0A54-A8A8-C8A32E600494}"/>
              </a:ext>
            </a:extLst>
          </p:cNvPr>
          <p:cNvSpPr txBox="1"/>
          <p:nvPr/>
        </p:nvSpPr>
        <p:spPr>
          <a:xfrm>
            <a:off x="936122" y="4774168"/>
            <a:ext cx="5044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(Christian, 2024; </a:t>
            </a:r>
            <a:r>
              <a:rPr lang="en-GB" dirty="0" err="1"/>
              <a:t>Fabrega</a:t>
            </a:r>
            <a:r>
              <a:rPr lang="en-GB" dirty="0"/>
              <a:t>, 2018). </a:t>
            </a:r>
          </a:p>
        </p:txBody>
      </p:sp>
    </p:spTree>
    <p:extLst>
      <p:ext uri="{BB962C8B-B14F-4D97-AF65-F5344CB8AC3E}">
        <p14:creationId xmlns:p14="http://schemas.microsoft.com/office/powerpoint/2010/main" val="42142003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79750">
        <p15:prstTrans prst="airplane"/>
      </p:transition>
    </mc:Choice>
    <mc:Fallback xmlns="">
      <p:transition spd="slow" advTm="7975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3E56D-5748-A4DE-5476-494F2B0F9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 have learned by reflecting on the first 2 terms.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DE594-12DC-C9A4-FD00-0C680B9D6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Achieved independence. </a:t>
            </a:r>
          </a:p>
          <a:p>
            <a:r>
              <a:rPr lang="en-GB" dirty="0"/>
              <a:t>Aced the course.</a:t>
            </a:r>
          </a:p>
          <a:p>
            <a:r>
              <a:rPr lang="en-GB" dirty="0"/>
              <a:t>Built new friendships.</a:t>
            </a:r>
          </a:p>
          <a:p>
            <a:r>
              <a:rPr lang="en-GB" dirty="0"/>
              <a:t>Thrived in university life.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7B99CC9-E6D4-A56E-8120-5BC3FF07A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221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34671">
        <p15:prstTrans prst="airplane"/>
      </p:transition>
    </mc:Choice>
    <mc:Fallback xmlns="">
      <p:transition spd="slow" advTm="346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66060-1328-BCD5-2C50-CEDEA8E1F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C44A2-6BAB-568F-4081-B21729BD5D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University tested my resilience.</a:t>
            </a:r>
          </a:p>
          <a:p>
            <a:r>
              <a:rPr lang="en-GB" dirty="0"/>
              <a:t>Overcoming hurdles fostered growth</a:t>
            </a:r>
          </a:p>
          <a:p>
            <a:r>
              <a:rPr lang="en-GB" dirty="0"/>
              <a:t>Embrace the journey </a:t>
            </a:r>
          </a:p>
          <a:p>
            <a:r>
              <a:rPr lang="en-GB" dirty="0"/>
              <a:t>Make the most of university 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587773C-6718-A729-5818-32D76E2A6F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464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54"/>
    </mc:Choice>
    <mc:Fallback xmlns="">
      <p:transition spd="slow" advTm="53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BE942-B14C-3569-42DB-C1E6E9F49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283" y="341587"/>
            <a:ext cx="10058400" cy="1234966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D5ABD-4B1A-C9FD-9ECB-3830EBEF5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393" y="1576553"/>
            <a:ext cx="10725807" cy="4908330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Bargmann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and </a:t>
            </a: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Kauffeld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(2023) ‘The interplay of time management and academic self-efficacy and their influence on pre-service teachers’ commitment in the first year in Higher Education’,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Higher Education, SpringerLink.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https://link.springer.com/article/10.1007/s10734-022-00983-w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08 April 2024).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Brenner, A. (2015)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benefits of stepping outside your comfort zone.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https://www.psychologytoday.com/us/blog/in-flux/201512/5-benefits-stepping-outside-your-comfort-zone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Butler, J. and van Hout, N. (2018). 10 ways to deal with homesickness.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https://www.savethestudent.org/international-students/tips-to-deal-with-home-sickness.html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08 April 2024).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Christian, E. (2024)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 ways to step outside of your comfort zone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https://restless.co.uk/health/healthy-mind/ways-to-step-outside-of-your-comfort-zone/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Cope, S. (2021)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 Effective Time Management Strategies &amp; Techniques.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https://www.upwork.com/resources/time-management-strategies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Fabrega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(2018)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 ways to break out of your comfort zone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https://daringtolivefully.com/comfort-zone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Ferrara, T. (2019) ‘Understanding homesickness: A review of the literature’,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for Leadership and Instruction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https://eric.ed.gov/?id=EJ1255848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08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Indeed, (2023)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 time-management problems (and how to fix them)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https://www.indeed.com/career-advice/career-development/time-management-problems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Pennell, S.M. (2019) ‘Students moving out of their comfort zones: Primary and secondary stability’, in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Queering Critical Literacy and Numeracy for Social Justice. Queer Studies and Education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Palgrave Macmillan.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https://link.springer.com/chapter/10.1007/978-3-030-11584-5_4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Targetjobs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(2023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How to make the most of university: 14 tips from a Graduate.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https://targetjobs.co.uk/careers-advice/university-life/how-make-most-university-14-tips-graduate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April 2024).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Garamond" panose="02020404030301010803" pitchFamily="18" charset="0"/>
              <a:buChar char="◦"/>
              <a:tabLst>
                <a:tab pos="457200" algn="l"/>
              </a:tabLs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Young-Powell, A. (2018) ‘Homesickness at university: Is there a cure?’, </a:t>
            </a:r>
            <a:r>
              <a:rPr lang="en-GB" sz="4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Guardian,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 December [Online]. Available at: </a:t>
            </a:r>
            <a:r>
              <a:rPr lang="en-GB" sz="40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https://www.theguardian.com/education/2018/dec/19/homesickness-at-university-is-there-a-cure </a:t>
            </a: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April 2024). 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264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5"/>
    </mc:Choice>
    <mc:Fallback xmlns="">
      <p:transition spd="slow" advTm="515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5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2904</TotalTime>
  <Words>1287</Words>
  <Application>Microsoft Office PowerPoint</Application>
  <PresentationFormat>Widescreen</PresentationFormat>
  <Paragraphs>117</Paragraphs>
  <Slides>16</Slides>
  <Notes>12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Garamond</vt:lpstr>
      <vt:lpstr>Savon</vt:lpstr>
      <vt:lpstr>Learning In the digital era assessment 2</vt:lpstr>
      <vt:lpstr>Introduction </vt:lpstr>
      <vt:lpstr>How to make the most of your time at university </vt:lpstr>
      <vt:lpstr>Challenges  </vt:lpstr>
      <vt:lpstr>Missing Home: More Than Just Distance</vt:lpstr>
      <vt:lpstr>Understanding homesickness</vt:lpstr>
      <vt:lpstr>Strategies for missing home: more than just distance  </vt:lpstr>
      <vt:lpstr>The juggling act: Mastering Time Management </vt:lpstr>
      <vt:lpstr>Literature time management</vt:lpstr>
      <vt:lpstr>Strategies for the juggling act: mastering time management </vt:lpstr>
      <vt:lpstr>Pushing My Boundaries: Stepping Outside My Comfort Zone</vt:lpstr>
      <vt:lpstr>Literature on comfort zone </vt:lpstr>
      <vt:lpstr>Strategies for pushing my boundaries: stepping outside my comfort zone </vt:lpstr>
      <vt:lpstr>What I have learned by reflecting on the first 2 terms.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 assessment 2</dc:title>
  <dc:creator>Emily Vernon</dc:creator>
  <cp:lastModifiedBy>Emily Vernon</cp:lastModifiedBy>
  <cp:revision>13</cp:revision>
  <dcterms:created xsi:type="dcterms:W3CDTF">2024-02-26T15:10:06Z</dcterms:created>
  <dcterms:modified xsi:type="dcterms:W3CDTF">2024-04-11T11:38:12Z</dcterms:modified>
</cp:coreProperties>
</file>