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25"/>
  </p:notesMasterIdLst>
  <p:handoutMasterIdLst>
    <p:handoutMasterId r:id="rId26"/>
  </p:handoutMasterIdLst>
  <p:sldIdLst>
    <p:sldId id="469" r:id="rId2"/>
    <p:sldId id="500" r:id="rId3"/>
    <p:sldId id="563" r:id="rId4"/>
    <p:sldId id="562" r:id="rId5"/>
    <p:sldId id="554" r:id="rId6"/>
    <p:sldId id="555" r:id="rId7"/>
    <p:sldId id="556" r:id="rId8"/>
    <p:sldId id="426" r:id="rId9"/>
    <p:sldId id="494" r:id="rId10"/>
    <p:sldId id="486" r:id="rId11"/>
    <p:sldId id="424" r:id="rId12"/>
    <p:sldId id="495" r:id="rId13"/>
    <p:sldId id="487" r:id="rId14"/>
    <p:sldId id="557" r:id="rId15"/>
    <p:sldId id="558" r:id="rId16"/>
    <p:sldId id="559" r:id="rId17"/>
    <p:sldId id="543" r:id="rId18"/>
    <p:sldId id="561" r:id="rId19"/>
    <p:sldId id="491" r:id="rId20"/>
    <p:sldId id="492" r:id="rId21"/>
    <p:sldId id="407" r:id="rId22"/>
    <p:sldId id="474" r:id="rId23"/>
    <p:sldId id="414"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9732C-43C7-451C-8807-E4282315BF7B}" v="613" dt="2023-05-30T09:40:33.1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205" autoAdjust="0"/>
    <p:restoredTop sz="95260" autoAdjust="0"/>
  </p:normalViewPr>
  <p:slideViewPr>
    <p:cSldViewPr>
      <p:cViewPr varScale="1">
        <p:scale>
          <a:sx n="103" d="100"/>
          <a:sy n="103" d="100"/>
        </p:scale>
        <p:origin x="2142" y="96"/>
      </p:cViewPr>
      <p:guideLst>
        <p:guide orient="horz" pos="2160"/>
        <p:guide pos="2880"/>
      </p:guideLst>
    </p:cSldViewPr>
  </p:slideViewPr>
  <p:outlineViewPr>
    <p:cViewPr>
      <p:scale>
        <a:sx n="33" d="100"/>
        <a:sy n="33" d="100"/>
      </p:scale>
      <p:origin x="0" y="-19332"/>
    </p:cViewPr>
  </p:outlineViewPr>
  <p:notesTextViewPr>
    <p:cViewPr>
      <p:scale>
        <a:sx n="1" d="1"/>
        <a:sy n="1" d="1"/>
      </p:scale>
      <p:origin x="0" y="0"/>
    </p:cViewPr>
  </p:notesTextViewPr>
  <p:sorterViewPr>
    <p:cViewPr>
      <p:scale>
        <a:sx n="154" d="100"/>
        <a:sy n="154" d="100"/>
      </p:scale>
      <p:origin x="0" y="-11208"/>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11/09/2023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9/11/2023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11/09/2023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gov.uk/working-for-yoursel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iQmtT7BKli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oDGfs_PVhYU"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hyperlink" Target="https://www.bhf.org.uk/" TargetMode="External"/><Relationship Id="rId1" Type="http://schemas.openxmlformats.org/officeDocument/2006/relationships/slideLayout" Target="../slideLayouts/slideLayout2.xml"/><Relationship Id="rId4" Type="http://schemas.openxmlformats.org/officeDocument/2006/relationships/hyperlink" Target="https://www.oxfam.org.uk/"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set-up-a-social-enterprise" TargetMode="External"/><Relationship Id="rId2" Type="http://schemas.openxmlformats.org/officeDocument/2006/relationships/hyperlink" Target="https://www.gov.uk/set-up-busines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headspacegroup.co.uk/sir-richard-branson-employees-come-first/"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A99E7BF-5022-400B-A4A0-5E0D97A1F8F8}"/>
              </a:ext>
            </a:extLst>
          </p:cNvPr>
          <p:cNvSpPr/>
          <p:nvPr/>
        </p:nvSpPr>
        <p:spPr>
          <a:xfrm>
            <a:off x="899592" y="2356431"/>
            <a:ext cx="8064896" cy="2677656"/>
          </a:xfrm>
          <a:prstGeom prst="rect">
            <a:avLst/>
          </a:prstGeom>
        </p:spPr>
        <p:txBody>
          <a:bodyPr wrap="square" anchor="t">
            <a:spAutoFit/>
          </a:bodyPr>
          <a:lstStyle/>
          <a:p>
            <a:pPr algn="ctr"/>
            <a:r>
              <a:rPr lang="en-GB" sz="2800" b="1" dirty="0">
                <a:solidFill>
                  <a:srgbClr val="FFFF00"/>
                </a:solidFill>
              </a:rPr>
              <a:t>LCMB7004: Entrepreneurship</a:t>
            </a:r>
            <a:endParaRPr lang="en-GB" sz="2800" b="1" dirty="0">
              <a:solidFill>
                <a:srgbClr val="FF0000"/>
              </a:solidFill>
            </a:endParaRPr>
          </a:p>
          <a:p>
            <a:pPr algn="ctr"/>
            <a:endParaRPr lang="fr-FR" sz="2800" dirty="0">
              <a:solidFill>
                <a:schemeClr val="bg1"/>
              </a:solidFill>
            </a:endParaRPr>
          </a:p>
          <a:p>
            <a:pPr algn="ctr"/>
            <a:r>
              <a:rPr lang="en-GB" sz="2800" dirty="0">
                <a:solidFill>
                  <a:schemeClr val="bg1"/>
                </a:solidFill>
              </a:rPr>
              <a:t>Different types of SMEs and self-employment</a:t>
            </a:r>
          </a:p>
          <a:p>
            <a:pPr algn="ctr"/>
            <a:endParaRPr lang="fr-FR" sz="2800" dirty="0">
              <a:solidFill>
                <a:schemeClr val="bg1"/>
              </a:solidFill>
            </a:endParaRPr>
          </a:p>
          <a:p>
            <a:pPr algn="ctr"/>
            <a:r>
              <a:rPr lang="fr-FR" sz="2800" dirty="0">
                <a:solidFill>
                  <a:schemeClr val="bg1"/>
                </a:solidFill>
              </a:rPr>
              <a:t>Lectures: Nazia &amp; Masud</a:t>
            </a:r>
          </a:p>
          <a:p>
            <a:pPr algn="ctr"/>
            <a:r>
              <a:rPr lang="fr-FR" sz="2800" dirty="0">
                <a:solidFill>
                  <a:schemeClr val="bg1"/>
                </a:solidFill>
              </a:rPr>
              <a:t>Module leader: Vasilios Tavlaridis</a:t>
            </a:r>
            <a:endParaRPr lang="en-US" sz="2800" dirty="0"/>
          </a:p>
        </p:txBody>
      </p:sp>
      <p:sp>
        <p:nvSpPr>
          <p:cNvPr id="6" name="Rectangle 5">
            <a:extLst>
              <a:ext uri="{FF2B5EF4-FFF2-40B4-BE49-F238E27FC236}">
                <a16:creationId xmlns:a16="http://schemas.microsoft.com/office/drawing/2014/main" id="{2B04BCD5-A62B-4FD2-884E-FF5F62D1504C}"/>
              </a:ext>
            </a:extLst>
          </p:cNvPr>
          <p:cNvSpPr/>
          <p:nvPr/>
        </p:nvSpPr>
        <p:spPr>
          <a:xfrm>
            <a:off x="971600" y="1002214"/>
            <a:ext cx="8496944" cy="1354217"/>
          </a:xfrm>
          <a:prstGeom prst="rect">
            <a:avLst/>
          </a:prstGeom>
        </p:spPr>
        <p:txBody>
          <a:bodyPr wrap="square"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dirty="0">
                <a:solidFill>
                  <a:srgbClr val="FFFF00"/>
                </a:solidFill>
              </a:rPr>
              <a:t> </a:t>
            </a:r>
          </a:p>
          <a:p>
            <a:pPr algn="ctr"/>
            <a:r>
              <a:rPr lang="en-GB" altLang="en-US" sz="3200" b="1" dirty="0"/>
              <a:t>Master of Business Administration</a:t>
            </a:r>
            <a:endParaRPr lang="en-GB" sz="3200" b="1" dirty="0">
              <a:solidFill>
                <a:srgbClr val="FFFF00"/>
              </a:solidFill>
            </a:endParaRPr>
          </a:p>
          <a:p>
            <a:pPr algn="ctr"/>
            <a:endParaRPr lang="en-US" dirty="0"/>
          </a:p>
        </p:txBody>
      </p:sp>
    </p:spTree>
    <p:extLst>
      <p:ext uri="{BB962C8B-B14F-4D97-AF65-F5344CB8AC3E}">
        <p14:creationId xmlns:p14="http://schemas.microsoft.com/office/powerpoint/2010/main" val="18581995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lnSpc>
                <a:spcPct val="90000"/>
              </a:lnSpc>
              <a:buNone/>
            </a:pPr>
            <a:r>
              <a:rPr lang="en-GB" sz="2800" dirty="0"/>
              <a:t>We will:</a:t>
            </a:r>
          </a:p>
          <a:p>
            <a:pPr marL="0" indent="0">
              <a:lnSpc>
                <a:spcPct val="90000"/>
              </a:lnSpc>
              <a:buNone/>
            </a:pPr>
            <a:endParaRPr lang="en-GB" sz="2800" dirty="0"/>
          </a:p>
          <a:p>
            <a:pPr>
              <a:lnSpc>
                <a:spcPct val="90000"/>
              </a:lnSpc>
              <a:buClr>
                <a:srgbClr val="0070C0"/>
              </a:buClr>
              <a:buFont typeface="Wingdings" panose="05000000000000000000" pitchFamily="2" charset="2"/>
              <a:buChar char="q"/>
            </a:pPr>
            <a:r>
              <a:rPr lang="en-GB" sz="2800" dirty="0"/>
              <a:t>Explore &amp; explain the different types of SMEs in terms of their Legal formats including self-employment.</a:t>
            </a:r>
          </a:p>
          <a:p>
            <a:pPr marL="0" indent="0">
              <a:lnSpc>
                <a:spcPct val="90000"/>
              </a:lnSpc>
              <a:buClr>
                <a:srgbClr val="0070C0"/>
              </a:buClr>
              <a:buNone/>
            </a:pPr>
            <a:endParaRPr lang="en-GB" sz="2800" dirty="0"/>
          </a:p>
          <a:p>
            <a:pPr>
              <a:buClr>
                <a:srgbClr val="0070C0"/>
              </a:buClr>
              <a:buFont typeface="Wingdings" panose="05000000000000000000" pitchFamily="2" charset="2"/>
              <a:buChar char="q"/>
            </a:pPr>
            <a:r>
              <a:rPr lang="en-GB" sz="2800" dirty="0"/>
              <a:t> Have a practical activity</a:t>
            </a:r>
          </a:p>
          <a:p>
            <a:pPr>
              <a:buClr>
                <a:srgbClr val="0070C0"/>
              </a:buClr>
              <a:buFont typeface="Wingdings" panose="05000000000000000000" pitchFamily="2" charset="2"/>
              <a:buChar char="q"/>
            </a:pPr>
            <a:endParaRPr lang="en-GB" sz="2800" dirty="0"/>
          </a:p>
          <a:p>
            <a:pPr>
              <a:buClr>
                <a:srgbClr val="0070C0"/>
              </a:buClr>
              <a:buFont typeface="Wingdings" panose="05000000000000000000" pitchFamily="2" charset="2"/>
              <a:buChar char="q"/>
            </a:pPr>
            <a:r>
              <a:rPr lang="en-GB" sz="2800" dirty="0"/>
              <a:t>Look at a short case study of a UK Entrepreneur (Sir Richard Branson)</a:t>
            </a:r>
          </a:p>
          <a:p>
            <a:pPr>
              <a:buClr>
                <a:srgbClr val="0070C0"/>
              </a:buClr>
              <a:buFont typeface="Wingdings" panose="05000000000000000000" pitchFamily="2" charset="2"/>
              <a:buChar char="q"/>
            </a:pPr>
            <a:endParaRPr lang="en-GB" sz="2800" i="1" dirty="0"/>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In this week session….</a:t>
            </a:r>
            <a:endParaRPr lang="en-GB" sz="3600" b="1" dirty="0">
              <a:highlight>
                <a:srgbClr val="FFFF00"/>
              </a:highlight>
            </a:endParaRPr>
          </a:p>
        </p:txBody>
      </p:sp>
      <p:sp>
        <p:nvSpPr>
          <p:cNvPr id="5" name="Title 1">
            <a:extLst>
              <a:ext uri="{FF2B5EF4-FFF2-40B4-BE49-F238E27FC236}">
                <a16:creationId xmlns:a16="http://schemas.microsoft.com/office/drawing/2014/main" id="{26255410-9AF5-6B8C-A274-1107847C77D7}"/>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32594040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336618"/>
            <a:ext cx="9144000"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Self employment</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gn="ctr">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lvl="0" algn="ctr">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lvl="0" algn="ct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What do you understand by the term Self-employed? </a:t>
            </a:r>
          </a:p>
          <a:p>
            <a:pPr lvl="0" algn="ctr">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lvl="0" algn="ct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 Lets have a look what the UK government defines as self employed</a:t>
            </a:r>
          </a:p>
          <a:p>
            <a:pPr marL="0" lvl="0" indent="0" algn="ctr">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gn="ct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hlinkClick r:id="rId2"/>
              </a:rPr>
              <a:t>https://www.gov.uk/working-for-yourself</a:t>
            </a:r>
            <a:endParaRPr lang="en-GB" sz="2400" dirty="0">
              <a:solidFill>
                <a:prstClr val="black"/>
              </a:solidFill>
              <a:ea typeface="Calibri" panose="020F0502020204030204" pitchFamily="34" charset="0"/>
              <a:cs typeface="Times New Roman" panose="02020603050405020304" pitchFamily="18" charset="0"/>
            </a:endParaRPr>
          </a:p>
          <a:p>
            <a:pPr lvl="0" algn="ctr">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5C79A1BE-1BB6-50BA-129D-5BA0C7F17C36}"/>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419266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1822"/>
            <a:ext cx="9144000" cy="4823442"/>
          </a:xfrm>
        </p:spPr>
        <p:txBody>
          <a:bodyPr>
            <a:normAutofit/>
          </a:bodyPr>
          <a:lstStyle/>
          <a:p>
            <a:pPr marL="0" indent="0">
              <a:buClr>
                <a:srgbClr val="0070C0"/>
              </a:buClr>
              <a:buNone/>
            </a:pPr>
            <a:endParaRPr lang="en-GB" sz="2800" i="1" dirty="0"/>
          </a:p>
          <a:p>
            <a:pPr marL="0" indent="0">
              <a:buClr>
                <a:srgbClr val="0070C0"/>
              </a:buClr>
              <a:buNone/>
            </a:pPr>
            <a:endParaRPr lang="en-GB" sz="2800" i="1" dirty="0"/>
          </a:p>
          <a:p>
            <a:pPr marL="0" indent="0" algn="ctr">
              <a:buClr>
                <a:srgbClr val="0070C0"/>
              </a:buClr>
              <a:buNone/>
            </a:pPr>
            <a:endParaRPr lang="en-GB" sz="2800" i="1" dirty="0"/>
          </a:p>
          <a:p>
            <a:pPr marL="0" indent="0" algn="ctr">
              <a:buClr>
                <a:srgbClr val="0070C0"/>
              </a:buClr>
              <a:buNone/>
            </a:pPr>
            <a:r>
              <a:rPr lang="en-GB" sz="2800" i="1" dirty="0"/>
              <a:t> </a:t>
            </a:r>
            <a:r>
              <a:rPr lang="en-GB" sz="2800" dirty="0"/>
              <a:t>Different types of legal format for SMEs?</a:t>
            </a:r>
          </a:p>
          <a:p>
            <a:pPr marL="0" indent="0">
              <a:buNone/>
            </a:pP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0" y="397048"/>
            <a:ext cx="9144000" cy="584775"/>
          </a:xfrm>
          <a:prstGeom prst="rect">
            <a:avLst/>
          </a:prstGeom>
          <a:noFill/>
        </p:spPr>
        <p:txBody>
          <a:bodyPr wrap="square" rtlCol="0">
            <a:spAutoFit/>
          </a:bodyPr>
          <a:lstStyle/>
          <a:p>
            <a:pPr algn="ctr">
              <a:buNone/>
            </a:pPr>
            <a:r>
              <a:rPr lang="en-GB" sz="3200" b="1" dirty="0">
                <a:highlight>
                  <a:srgbClr val="FFFF00"/>
                </a:highlight>
              </a:rPr>
              <a:t>Legal formats for SMEs</a:t>
            </a:r>
            <a:endParaRPr lang="en-GB" sz="3600" b="1" dirty="0">
              <a:highlight>
                <a:srgbClr val="FFFF00"/>
              </a:highlight>
            </a:endParaRPr>
          </a:p>
        </p:txBody>
      </p:sp>
      <p:sp>
        <p:nvSpPr>
          <p:cNvPr id="5" name="Title 1">
            <a:extLst>
              <a:ext uri="{FF2B5EF4-FFF2-40B4-BE49-F238E27FC236}">
                <a16:creationId xmlns:a16="http://schemas.microsoft.com/office/drawing/2014/main" id="{26255410-9AF5-6B8C-A274-1107847C77D7}"/>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6833637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68760"/>
            <a:ext cx="9144000" cy="4464496"/>
          </a:xfrm>
        </p:spPr>
        <p:txBody>
          <a:bodyPr>
            <a:normAutofit fontScale="70000" lnSpcReduction="20000"/>
          </a:bodyPr>
          <a:lstStyle/>
          <a:p>
            <a:pPr>
              <a:buClr>
                <a:srgbClr val="007DC3"/>
              </a:buClr>
              <a:buFont typeface="Wingdings" panose="05000000000000000000" pitchFamily="2" charset="2"/>
              <a:buChar char="q"/>
            </a:pPr>
            <a:r>
              <a:rPr lang="en-GB" sz="2800" dirty="0"/>
              <a:t>The company is registered as a separate legal entity from the individuals who owns it.</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Owners are not liable for the debts of the company (with some exceptions-fraud for example etc)</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t>Limited companies can be owned and operated by one person (Director/ shareholder).</a:t>
            </a:r>
          </a:p>
          <a:p>
            <a:pPr marL="0" indent="0">
              <a:buClr>
                <a:srgbClr val="007DC3"/>
              </a:buClr>
              <a:buNone/>
            </a:pPr>
            <a:endParaRPr lang="en-GB" sz="2800" dirty="0"/>
          </a:p>
          <a:p>
            <a:pPr>
              <a:buClr>
                <a:srgbClr val="007DC3"/>
              </a:buClr>
              <a:buFont typeface="Wingdings" panose="05000000000000000000" pitchFamily="2" charset="2"/>
              <a:buChar char="q"/>
            </a:pPr>
            <a:r>
              <a:rPr lang="en-GB" sz="2800" dirty="0">
                <a:solidFill>
                  <a:srgbClr val="0B0C0C"/>
                </a:solidFill>
              </a:rPr>
              <a:t>Must have at least one director/ shareholder. Directors are legally responsible for running the company and making sure all the company’s accounts and reports are properly prepared.</a:t>
            </a:r>
          </a:p>
          <a:p>
            <a:pPr marL="0" indent="0">
              <a:buClr>
                <a:srgbClr val="007DC3"/>
              </a:buClr>
              <a:buNone/>
            </a:pPr>
            <a:endParaRPr lang="en-GB" sz="2800" dirty="0">
              <a:solidFill>
                <a:srgbClr val="0B0C0C"/>
              </a:solidFill>
            </a:endParaRPr>
          </a:p>
          <a:p>
            <a:pPr>
              <a:buClr>
                <a:srgbClr val="007DC3"/>
              </a:buClr>
              <a:buFont typeface="Wingdings" panose="05000000000000000000" pitchFamily="2" charset="2"/>
              <a:buChar char="q"/>
            </a:pPr>
            <a:r>
              <a:rPr lang="en-GB" sz="2800" dirty="0">
                <a:solidFill>
                  <a:srgbClr val="0B0C0C"/>
                </a:solidFill>
              </a:rPr>
              <a:t>There is no restriction on how many directors a limited corporation may have; anyone who is 16 years of age or older may serve as a director.</a:t>
            </a:r>
            <a:endParaRPr lang="en-GB" dirty="0"/>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5" name="Title 1">
            <a:extLst>
              <a:ext uri="{FF2B5EF4-FFF2-40B4-BE49-F238E27FC236}">
                <a16:creationId xmlns:a16="http://schemas.microsoft.com/office/drawing/2014/main" id="{A8DAFAB7-E46C-414D-F559-EAA2F88BDC41}"/>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8120460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a:buClr>
                <a:srgbClr val="007DC3"/>
              </a:buClr>
              <a:buFont typeface="Wingdings" panose="05000000000000000000" pitchFamily="2" charset="2"/>
              <a:buChar char="q"/>
            </a:pPr>
            <a:r>
              <a:rPr lang="en-GB" sz="1800" dirty="0"/>
              <a:t>Limited companies must choose a trading name &amp; it must usually end in either ‘Limited’ or ‘Ltd’. For example: Vasilios Ltd or Vasilios Limited.</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The trading name must be checked against the Companies House database.</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Company House must approve the trading name of the company since it cannot be the same as another legally existing UK-based company.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Any Limited company can be a company either ‘limited by shares’ or ‘limited by guarantee’.</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Most limited companies are ‘limited by shares and each shareholder has a number of shares- John 25%- Mary 75%. The lower value of a single share could be £1.</a:t>
            </a: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5" name="Title 1">
            <a:extLst>
              <a:ext uri="{FF2B5EF4-FFF2-40B4-BE49-F238E27FC236}">
                <a16:creationId xmlns:a16="http://schemas.microsoft.com/office/drawing/2014/main" id="{06F3CE3A-E240-68B5-3177-9F2BC30F9DBC}"/>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41583693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733" y="992428"/>
            <a:ext cx="9144000" cy="4873143"/>
          </a:xfrm>
        </p:spPr>
        <p:txBody>
          <a:bodyPr>
            <a:noAutofit/>
          </a:bodyPr>
          <a:lstStyle/>
          <a:p>
            <a:pPr>
              <a:buClr>
                <a:srgbClr val="007DC3"/>
              </a:buClr>
              <a:buFont typeface="Wingdings" panose="05000000000000000000" pitchFamily="2" charset="2"/>
              <a:buChar char="q"/>
            </a:pPr>
            <a:r>
              <a:rPr lang="en-GB" sz="1800" dirty="0"/>
              <a:t>Shareholders own the company by owning its shares and are often referred to as 'members'. Directors on the other hand, manage the business and its operations.</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Shareholders must vote and agree for any changes to the company. An individual can be the director and shareholder at the same time .</a:t>
            </a:r>
          </a:p>
          <a:p>
            <a:pPr marL="0" indent="0">
              <a:buClr>
                <a:srgbClr val="007DC3"/>
              </a:buClr>
              <a:buNone/>
            </a:pPr>
            <a:endParaRPr lang="en-GB" sz="1800" dirty="0"/>
          </a:p>
          <a:p>
            <a:pPr>
              <a:buClr>
                <a:srgbClr val="007DC3"/>
              </a:buClr>
              <a:buFont typeface="Wingdings" panose="05000000000000000000" pitchFamily="2" charset="2"/>
              <a:buChar char="q"/>
            </a:pPr>
            <a:r>
              <a:rPr lang="en-GB" sz="1800" dirty="0"/>
              <a:t>Limited Companies by guarantee are companies that  must have at least one guarantor and a ‘guaranteed amount’.</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Guarantors are shareholders and control the company/make important decisions. They do not usually take profit from the company - instead the money is kept within the company or used for other purposes.</a:t>
            </a:r>
          </a:p>
          <a:p>
            <a:pPr>
              <a:buClr>
                <a:srgbClr val="007DC3"/>
              </a:buClr>
              <a:buFont typeface="Wingdings" panose="05000000000000000000" pitchFamily="2" charset="2"/>
              <a:buChar char="q"/>
            </a:pPr>
            <a:endParaRPr lang="en-GB" sz="1800" dirty="0"/>
          </a:p>
          <a:p>
            <a:pPr>
              <a:buClr>
                <a:srgbClr val="007DC3"/>
              </a:buClr>
              <a:buFont typeface="Wingdings" panose="05000000000000000000" pitchFamily="2" charset="2"/>
              <a:buChar char="q"/>
            </a:pPr>
            <a:r>
              <a:rPr lang="en-GB" sz="1800" dirty="0"/>
              <a:t>Guaranteed amount-Guarantors promise an agreed amount of money to the company if it cannot pay its debts. </a:t>
            </a:r>
          </a:p>
        </p:txBody>
      </p:sp>
      <p:sp>
        <p:nvSpPr>
          <p:cNvPr id="4" name="TextBox 3">
            <a:extLst>
              <a:ext uri="{FF2B5EF4-FFF2-40B4-BE49-F238E27FC236}">
                <a16:creationId xmlns:a16="http://schemas.microsoft.com/office/drawing/2014/main" id="{A0B6E651-E7C8-6D20-D087-480AE61A779C}"/>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5" name="Title 1">
            <a:extLst>
              <a:ext uri="{FF2B5EF4-FFF2-40B4-BE49-F238E27FC236}">
                <a16:creationId xmlns:a16="http://schemas.microsoft.com/office/drawing/2014/main" id="{F66A7F5A-5D40-CAF5-9576-324151154208}"/>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13643655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518988" y="1248923"/>
            <a:ext cx="4040188" cy="523893"/>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107504" y="2060848"/>
            <a:ext cx="4451672" cy="3700555"/>
          </a:xfrm>
        </p:spPr>
        <p:txBody>
          <a:bodyPr>
            <a:noAutofit/>
          </a:bodyPr>
          <a:lstStyle/>
          <a:p>
            <a:pPr>
              <a:buClr>
                <a:srgbClr val="007DC3"/>
              </a:buClr>
              <a:buFont typeface="Wingdings" panose="05000000000000000000" pitchFamily="2" charset="2"/>
              <a:buChar char="q"/>
            </a:pPr>
            <a:r>
              <a:rPr lang="en-US" altLang="en-US" dirty="0">
                <a:latin typeface="+mj-lt"/>
                <a:cs typeface="Arial" panose="020B0604020202020204" pitchFamily="34" charset="0"/>
              </a:rPr>
              <a:t>Tax efficient.</a:t>
            </a:r>
            <a:endParaRPr kumimoji="0" lang="en-US" altLang="en-US" i="0" u="none" strike="noStrike" kern="1200" cap="none" spc="0" normalizeH="0" baseline="0" noProof="0" dirty="0">
              <a:ln>
                <a:noFill/>
              </a:ln>
              <a:effectLst/>
              <a:uLnTx/>
              <a:uFillTx/>
              <a:latin typeface="+mj-lt"/>
              <a:ea typeface="+mn-ea"/>
              <a:cs typeface="Arial" panose="020B0604020202020204" pitchFamily="34" charset="0"/>
            </a:endParaRP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Limited liability- separate entity in </a:t>
            </a:r>
            <a:r>
              <a:rPr kumimoji="0" lang="en-GB" altLang="en-US" i="0" u="none" strike="noStrike" kern="1200" cap="none" spc="0" normalizeH="0" baseline="0" noProof="0" dirty="0">
                <a:ln>
                  <a:noFill/>
                </a:ln>
                <a:effectLst/>
                <a:uLnTx/>
                <a:uFillTx/>
                <a:latin typeface="+mj-lt"/>
                <a:ea typeface="+mn-ea"/>
                <a:cs typeface="Arial" panose="020B0604020202020204" pitchFamily="34" charset="0"/>
              </a:rPr>
              <a:t>the eyes of the law.</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latin typeface="+mj-lt"/>
                <a:ea typeface="+mn-ea"/>
                <a:cs typeface="Arial" panose="020B0604020202020204" pitchFamily="34" charset="0"/>
              </a:rPr>
              <a:t>Professional status.</a:t>
            </a:r>
          </a:p>
          <a:p>
            <a:pPr>
              <a:buClr>
                <a:srgbClr val="007DC3"/>
              </a:buClr>
              <a:buFont typeface="Wingdings" panose="05000000000000000000" pitchFamily="2" charset="2"/>
              <a:buChar char="q"/>
            </a:pPr>
            <a:r>
              <a:rPr lang="en-GB" i="0" dirty="0">
                <a:effectLst/>
                <a:latin typeface="+mj-lt"/>
              </a:rPr>
              <a:t>Company pension.</a:t>
            </a:r>
            <a:endParaRPr lang="en-GB" dirty="0">
              <a:latin typeface="+mj-lt"/>
            </a:endParaRPr>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620964" y="1248923"/>
            <a:ext cx="4041775" cy="54679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645025" y="1888685"/>
            <a:ext cx="4391471" cy="3700555"/>
          </a:xfrm>
        </p:spPr>
        <p:txBody>
          <a:bodyPr>
            <a:normAutofit/>
          </a:bodyPr>
          <a:lstStyle/>
          <a:p>
            <a:pPr>
              <a:buClr>
                <a:srgbClr val="007DC3"/>
              </a:buClr>
              <a:buFont typeface="Wingdings" panose="05000000000000000000" pitchFamily="2" charset="2"/>
              <a:buChar char="q"/>
            </a:pPr>
            <a:r>
              <a:rPr lang="en-GB" dirty="0"/>
              <a:t>Complicated to set up.</a:t>
            </a:r>
          </a:p>
          <a:p>
            <a:pPr>
              <a:buClr>
                <a:srgbClr val="007DC3"/>
              </a:buClr>
              <a:buFont typeface="Wingdings" panose="05000000000000000000" pitchFamily="2" charset="2"/>
              <a:buChar char="q"/>
            </a:pPr>
            <a:r>
              <a:rPr lang="en-GB" dirty="0"/>
              <a:t>Complex accounts.</a:t>
            </a:r>
          </a:p>
          <a:p>
            <a:pPr>
              <a:buClr>
                <a:srgbClr val="007DC3"/>
              </a:buClr>
              <a:buFont typeface="Wingdings" panose="05000000000000000000" pitchFamily="2" charset="2"/>
              <a:buChar char="q"/>
            </a:pPr>
            <a:r>
              <a:rPr lang="en-GB" dirty="0"/>
              <a:t>Accountancy costs.</a:t>
            </a:r>
          </a:p>
          <a:p>
            <a:pPr>
              <a:buClr>
                <a:srgbClr val="007DC3"/>
              </a:buClr>
              <a:buFont typeface="Wingdings" panose="05000000000000000000" pitchFamily="2" charset="2"/>
              <a:buChar char="q"/>
            </a:pPr>
            <a:r>
              <a:rPr lang="en-GB" dirty="0"/>
              <a:t>Public records</a:t>
            </a:r>
          </a:p>
          <a:p>
            <a:pPr>
              <a:buClr>
                <a:srgbClr val="007DC3"/>
              </a:buClr>
              <a:buFont typeface="Wingdings" panose="05000000000000000000" pitchFamily="2" charset="2"/>
              <a:buChar char="q"/>
            </a:pPr>
            <a:r>
              <a:rPr lang="en-GB" dirty="0"/>
              <a:t>Ownership- if there are more than one shareholders then they have a say of how the company operates</a:t>
            </a:r>
          </a:p>
        </p:txBody>
      </p:sp>
      <p:sp>
        <p:nvSpPr>
          <p:cNvPr id="4" name="TextBox 3">
            <a:extLst>
              <a:ext uri="{FF2B5EF4-FFF2-40B4-BE49-F238E27FC236}">
                <a16:creationId xmlns:a16="http://schemas.microsoft.com/office/drawing/2014/main" id="{B1E5B37B-002E-04FA-2B04-8441ADE25F8A}"/>
              </a:ext>
            </a:extLst>
          </p:cNvPr>
          <p:cNvSpPr txBox="1"/>
          <p:nvPr/>
        </p:nvSpPr>
        <p:spPr>
          <a:xfrm>
            <a:off x="0" y="388753"/>
            <a:ext cx="9144000" cy="584775"/>
          </a:xfrm>
          <a:prstGeom prst="rect">
            <a:avLst/>
          </a:prstGeom>
          <a:noFill/>
        </p:spPr>
        <p:txBody>
          <a:bodyPr wrap="square" rtlCol="0">
            <a:spAutoFit/>
          </a:bodyPr>
          <a:lstStyle/>
          <a:p>
            <a:pPr algn="ctr">
              <a:buNone/>
            </a:pPr>
            <a:r>
              <a:rPr lang="en-GB" sz="3200" b="1" dirty="0">
                <a:highlight>
                  <a:srgbClr val="FFFF00"/>
                </a:highlight>
              </a:rPr>
              <a:t>Limited Company-LTD</a:t>
            </a:r>
            <a:endParaRPr lang="en-GB" sz="3600" b="1" dirty="0">
              <a:highlight>
                <a:srgbClr val="FFFF00"/>
              </a:highlight>
            </a:endParaRPr>
          </a:p>
        </p:txBody>
      </p:sp>
      <p:sp>
        <p:nvSpPr>
          <p:cNvPr id="2" name="Title 1">
            <a:extLst>
              <a:ext uri="{FF2B5EF4-FFF2-40B4-BE49-F238E27FC236}">
                <a16:creationId xmlns:a16="http://schemas.microsoft.com/office/drawing/2014/main" id="{1B1178D4-EB80-24A0-C87E-3B00E0FE0803}"/>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695342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9">
                                            <p:txEl>
                                              <p:pRg st="4" end="4"/>
                                            </p:txEl>
                                          </p:spTgt>
                                        </p:tgtEl>
                                        <p:attrNameLst>
                                          <p:attrName>style.visibility</p:attrName>
                                        </p:attrNameLst>
                                      </p:cBhvr>
                                      <p:to>
                                        <p:strVal val="visible"/>
                                      </p:to>
                                    </p:set>
                                    <p:animEffect transition="in" filter="fade">
                                      <p:cBhvr>
                                        <p:cTn id="61" dur="1000"/>
                                        <p:tgtEl>
                                          <p:spTgt spid="9">
                                            <p:txEl>
                                              <p:pRg st="4" end="4"/>
                                            </p:txEl>
                                          </p:spTgt>
                                        </p:tgtEl>
                                      </p:cBhvr>
                                    </p:animEffect>
                                    <p:anim calcmode="lin" valueType="num">
                                      <p:cBhvr>
                                        <p:cTn id="62"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63"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252536" y="605800"/>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Limited</a:t>
            </a:r>
            <a:r>
              <a:rPr kumimoji="0" lang="en-GB" sz="3600" b="1" i="0" u="none" strike="noStrike" kern="1200" cap="none" spc="0" normalizeH="0" noProof="0" dirty="0">
                <a:ln>
                  <a:noFill/>
                </a:ln>
                <a:solidFill>
                  <a:prstClr val="black"/>
                </a:solidFill>
                <a:effectLst/>
                <a:highlight>
                  <a:srgbClr val="FFFF00"/>
                </a:highlight>
                <a:uLnTx/>
                <a:uFillTx/>
                <a:latin typeface="Myriad Pro"/>
                <a:ea typeface="+mn-ea"/>
                <a:cs typeface="+mn-cs"/>
              </a:rPr>
              <a:t> company</a:t>
            </a:r>
            <a:r>
              <a:rPr lang="en-GB" sz="3600" b="1" dirty="0">
                <a:solidFill>
                  <a:prstClr val="black"/>
                </a:solidFill>
                <a:highlight>
                  <a:srgbClr val="FFFF00"/>
                </a:highlight>
                <a:latin typeface="Myriad Pro"/>
                <a:ea typeface="+mn-ea"/>
                <a:cs typeface="+mn-cs"/>
              </a:rPr>
              <a:t>- LTD</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484784"/>
            <a:ext cx="8856984" cy="4176464"/>
          </a:xfrm>
        </p:spPr>
        <p:txBody>
          <a:bodyPr>
            <a:noAutofit/>
          </a:bodyPr>
          <a:lstStyle/>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hlinkClick r:id="rId2"/>
              </a:rPr>
              <a:t>https://www.youtube.com/watch?v=iQmtT7BKlik</a:t>
            </a: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5" name="Title 1">
            <a:extLst>
              <a:ext uri="{FF2B5EF4-FFF2-40B4-BE49-F238E27FC236}">
                <a16:creationId xmlns:a16="http://schemas.microsoft.com/office/drawing/2014/main" id="{C8398D3F-CF89-CCD7-ED98-C1181BF1CEF0}"/>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724175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down)">
                                      <p:cBhvr>
                                        <p:cTn id="11" dur="580">
                                          <p:stCondLst>
                                            <p:cond delay="0"/>
                                          </p:stCondLst>
                                        </p:cTn>
                                        <p:tgtEl>
                                          <p:spTgt spid="3">
                                            <p:txEl>
                                              <p:pRg st="2" end="2"/>
                                            </p:txEl>
                                          </p:spTgt>
                                        </p:tgtEl>
                                      </p:cBhvr>
                                    </p:animEffect>
                                    <p:anim calcmode="lin" valueType="num">
                                      <p:cBhvr>
                                        <p:cTn id="1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xEl>
                                              <p:pRg st="2" end="2"/>
                                            </p:txEl>
                                          </p:spTgt>
                                        </p:tgtEl>
                                      </p:cBhvr>
                                      <p:to x="100000" y="60000"/>
                                    </p:animScale>
                                    <p:animScale>
                                      <p:cBhvr>
                                        <p:cTn id="18" dur="166" decel="50000">
                                          <p:stCondLst>
                                            <p:cond delay="676"/>
                                          </p:stCondLst>
                                        </p:cTn>
                                        <p:tgtEl>
                                          <p:spTgt spid="3">
                                            <p:txEl>
                                              <p:pRg st="2" end="2"/>
                                            </p:txEl>
                                          </p:spTgt>
                                        </p:tgtEl>
                                      </p:cBhvr>
                                      <p:to x="100000" y="100000"/>
                                    </p:animScale>
                                    <p:animScale>
                                      <p:cBhvr>
                                        <p:cTn id="19" dur="26">
                                          <p:stCondLst>
                                            <p:cond delay="1312"/>
                                          </p:stCondLst>
                                        </p:cTn>
                                        <p:tgtEl>
                                          <p:spTgt spid="3">
                                            <p:txEl>
                                              <p:pRg st="2" end="2"/>
                                            </p:txEl>
                                          </p:spTgt>
                                        </p:tgtEl>
                                      </p:cBhvr>
                                      <p:to x="100000" y="80000"/>
                                    </p:animScale>
                                    <p:animScale>
                                      <p:cBhvr>
                                        <p:cTn id="20" dur="166" decel="50000">
                                          <p:stCondLst>
                                            <p:cond delay="1338"/>
                                          </p:stCondLst>
                                        </p:cTn>
                                        <p:tgtEl>
                                          <p:spTgt spid="3">
                                            <p:txEl>
                                              <p:pRg st="2" end="2"/>
                                            </p:txEl>
                                          </p:spTgt>
                                        </p:tgtEl>
                                      </p:cBhvr>
                                      <p:to x="100000" y="100000"/>
                                    </p:animScale>
                                    <p:animScale>
                                      <p:cBhvr>
                                        <p:cTn id="21" dur="26">
                                          <p:stCondLst>
                                            <p:cond delay="1642"/>
                                          </p:stCondLst>
                                        </p:cTn>
                                        <p:tgtEl>
                                          <p:spTgt spid="3">
                                            <p:txEl>
                                              <p:pRg st="2" end="2"/>
                                            </p:txEl>
                                          </p:spTgt>
                                        </p:tgtEl>
                                      </p:cBhvr>
                                      <p:to x="100000" y="90000"/>
                                    </p:animScale>
                                    <p:animScale>
                                      <p:cBhvr>
                                        <p:cTn id="22" dur="166" decel="50000">
                                          <p:stCondLst>
                                            <p:cond delay="1668"/>
                                          </p:stCondLst>
                                        </p:cTn>
                                        <p:tgtEl>
                                          <p:spTgt spid="3">
                                            <p:txEl>
                                              <p:pRg st="2" end="2"/>
                                            </p:txEl>
                                          </p:spTgt>
                                        </p:tgtEl>
                                      </p:cBhvr>
                                      <p:to x="100000" y="100000"/>
                                    </p:animScale>
                                    <p:animScale>
                                      <p:cBhvr>
                                        <p:cTn id="23" dur="26">
                                          <p:stCondLst>
                                            <p:cond delay="1808"/>
                                          </p:stCondLst>
                                        </p:cTn>
                                        <p:tgtEl>
                                          <p:spTgt spid="3">
                                            <p:txEl>
                                              <p:pRg st="2" end="2"/>
                                            </p:txEl>
                                          </p:spTgt>
                                        </p:tgtEl>
                                      </p:cBhvr>
                                      <p:to x="100000" y="95000"/>
                                    </p:animScale>
                                    <p:animScale>
                                      <p:cBhvr>
                                        <p:cTn id="24" dur="166" decel="50000">
                                          <p:stCondLst>
                                            <p:cond delay="1834"/>
                                          </p:stCondLst>
                                        </p:cTn>
                                        <p:tgtEl>
                                          <p:spTgt spid="3">
                                            <p:txEl>
                                              <p:pRg st="2" end="2"/>
                                            </p:txEl>
                                          </p:spTgt>
                                        </p:tgtEl>
                                      </p:cBhvr>
                                      <p:to x="100000" y="100000"/>
                                    </p:animScale>
                                  </p:childTnLst>
                                </p:cTn>
                              </p:par>
                              <p:par>
                                <p:cTn id="25" presetID="26"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80">
                                          <p:stCondLst>
                                            <p:cond delay="0"/>
                                          </p:stCondLst>
                                        </p:cTn>
                                        <p:tgtEl>
                                          <p:spTgt spid="3">
                                            <p:txEl>
                                              <p:pRg st="4" end="4"/>
                                            </p:txEl>
                                          </p:spTgt>
                                        </p:tgtEl>
                                      </p:cBhvr>
                                    </p:animEffect>
                                    <p:anim calcmode="lin" valueType="num">
                                      <p:cBhvr>
                                        <p:cTn id="2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3">
                                            <p:txEl>
                                              <p:pRg st="4" end="4"/>
                                            </p:txEl>
                                          </p:spTgt>
                                        </p:tgtEl>
                                      </p:cBhvr>
                                      <p:to x="100000" y="60000"/>
                                    </p:animScale>
                                    <p:animScale>
                                      <p:cBhvr>
                                        <p:cTn id="34" dur="166" decel="50000">
                                          <p:stCondLst>
                                            <p:cond delay="676"/>
                                          </p:stCondLst>
                                        </p:cTn>
                                        <p:tgtEl>
                                          <p:spTgt spid="3">
                                            <p:txEl>
                                              <p:pRg st="4" end="4"/>
                                            </p:txEl>
                                          </p:spTgt>
                                        </p:tgtEl>
                                      </p:cBhvr>
                                      <p:to x="100000" y="100000"/>
                                    </p:animScale>
                                    <p:animScale>
                                      <p:cBhvr>
                                        <p:cTn id="35" dur="26">
                                          <p:stCondLst>
                                            <p:cond delay="1312"/>
                                          </p:stCondLst>
                                        </p:cTn>
                                        <p:tgtEl>
                                          <p:spTgt spid="3">
                                            <p:txEl>
                                              <p:pRg st="4" end="4"/>
                                            </p:txEl>
                                          </p:spTgt>
                                        </p:tgtEl>
                                      </p:cBhvr>
                                      <p:to x="100000" y="80000"/>
                                    </p:animScale>
                                    <p:animScale>
                                      <p:cBhvr>
                                        <p:cTn id="36" dur="166" decel="50000">
                                          <p:stCondLst>
                                            <p:cond delay="1338"/>
                                          </p:stCondLst>
                                        </p:cTn>
                                        <p:tgtEl>
                                          <p:spTgt spid="3">
                                            <p:txEl>
                                              <p:pRg st="4" end="4"/>
                                            </p:txEl>
                                          </p:spTgt>
                                        </p:tgtEl>
                                      </p:cBhvr>
                                      <p:to x="100000" y="100000"/>
                                    </p:animScale>
                                    <p:animScale>
                                      <p:cBhvr>
                                        <p:cTn id="37" dur="26">
                                          <p:stCondLst>
                                            <p:cond delay="1642"/>
                                          </p:stCondLst>
                                        </p:cTn>
                                        <p:tgtEl>
                                          <p:spTgt spid="3">
                                            <p:txEl>
                                              <p:pRg st="4" end="4"/>
                                            </p:txEl>
                                          </p:spTgt>
                                        </p:tgtEl>
                                      </p:cBhvr>
                                      <p:to x="100000" y="90000"/>
                                    </p:animScale>
                                    <p:animScale>
                                      <p:cBhvr>
                                        <p:cTn id="38" dur="166" decel="50000">
                                          <p:stCondLst>
                                            <p:cond delay="1668"/>
                                          </p:stCondLst>
                                        </p:cTn>
                                        <p:tgtEl>
                                          <p:spTgt spid="3">
                                            <p:txEl>
                                              <p:pRg st="4" end="4"/>
                                            </p:txEl>
                                          </p:spTgt>
                                        </p:tgtEl>
                                      </p:cBhvr>
                                      <p:to x="100000" y="100000"/>
                                    </p:animScale>
                                    <p:animScale>
                                      <p:cBhvr>
                                        <p:cTn id="39" dur="26">
                                          <p:stCondLst>
                                            <p:cond delay="1808"/>
                                          </p:stCondLst>
                                        </p:cTn>
                                        <p:tgtEl>
                                          <p:spTgt spid="3">
                                            <p:txEl>
                                              <p:pRg st="4" end="4"/>
                                            </p:txEl>
                                          </p:spTgt>
                                        </p:tgtEl>
                                      </p:cBhvr>
                                      <p:to x="100000" y="95000"/>
                                    </p:animScale>
                                    <p:animScale>
                                      <p:cBhvr>
                                        <p:cTn id="40"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53379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 </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1268760"/>
            <a:ext cx="9144000" cy="4824536"/>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firm that is owned and operated by one person/self-employment.</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Receives the profits and incurs any losses. Sole traders are personally liable for any debts of the firm.</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register and p</a:t>
            </a:r>
            <a:r>
              <a:rPr lang="en-GB" sz="2200" dirty="0"/>
              <a:t>ay tax through the Self-Assessment process &amp; they must file a tax return every year.</a:t>
            </a:r>
          </a:p>
          <a:p>
            <a:pPr>
              <a:lnSpc>
                <a:spcPct val="107000"/>
              </a:lnSpc>
              <a:spcAft>
                <a:spcPts val="800"/>
              </a:spcAft>
              <a:buClr>
                <a:srgbClr val="0070C0"/>
              </a:buClr>
              <a:buFont typeface="Wingdings" panose="05000000000000000000" pitchFamily="2" charset="2"/>
              <a:buChar char="q"/>
            </a:pPr>
            <a:r>
              <a:rPr lang="en-GB" sz="2200" dirty="0"/>
              <a:t>Sole trader must keep and declare all financial records.</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Do not need to register their name and can trade under their own name or any other name they wish.</a:t>
            </a:r>
          </a:p>
          <a:p>
            <a:pPr>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Sole traders can have employees. i.e. be an employer</a:t>
            </a:r>
            <a:endParaRPr lang="en-GB" sz="2400" dirty="0"/>
          </a:p>
        </p:txBody>
      </p:sp>
      <p:sp>
        <p:nvSpPr>
          <p:cNvPr id="5" name="Title 1">
            <a:extLst>
              <a:ext uri="{FF2B5EF4-FFF2-40B4-BE49-F238E27FC236}">
                <a16:creationId xmlns:a16="http://schemas.microsoft.com/office/drawing/2014/main" id="{665E7F17-5D00-03C5-0568-6928EC919791}"/>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322163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8" fill="hold" nodeType="click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 calcmode="lin" valueType="num">
                                      <p:cBhvr additive="base">
                                        <p:cTn id="41"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6A8822F1-7E8B-4559-9E82-8E84F8256A48}"/>
              </a:ext>
            </a:extLst>
          </p:cNvPr>
          <p:cNvSpPr>
            <a:spLocks noGrp="1"/>
          </p:cNvSpPr>
          <p:nvPr>
            <p:ph type="body" idx="1"/>
          </p:nvPr>
        </p:nvSpPr>
        <p:spPr>
          <a:xfrm>
            <a:off x="444376" y="1057609"/>
            <a:ext cx="4040188" cy="490066"/>
          </a:xfrm>
        </p:spPr>
        <p:txBody>
          <a:bodyPr>
            <a:normAutofit/>
          </a:bodyPr>
          <a:lstStyle/>
          <a:p>
            <a:pPr algn="ctr"/>
            <a:r>
              <a:rPr lang="en-GB" sz="2600" dirty="0">
                <a:solidFill>
                  <a:srgbClr val="007DC3"/>
                </a:solidFill>
              </a:rPr>
              <a:t>Advantages</a:t>
            </a:r>
            <a:endParaRPr lang="en-GB" dirty="0">
              <a:solidFill>
                <a:srgbClr val="007DC3"/>
              </a:solidFill>
            </a:endParaRPr>
          </a:p>
        </p:txBody>
      </p:sp>
      <p:sp>
        <p:nvSpPr>
          <p:cNvPr id="7" name="Content Placeholder 6">
            <a:extLst>
              <a:ext uri="{FF2B5EF4-FFF2-40B4-BE49-F238E27FC236}">
                <a16:creationId xmlns:a16="http://schemas.microsoft.com/office/drawing/2014/main" id="{358F321E-5EBF-409F-952B-BECF28E8B0CD}"/>
              </a:ext>
            </a:extLst>
          </p:cNvPr>
          <p:cNvSpPr>
            <a:spLocks noGrp="1"/>
          </p:cNvSpPr>
          <p:nvPr>
            <p:ph sz="half" idx="2"/>
          </p:nvPr>
        </p:nvSpPr>
        <p:spPr>
          <a:xfrm>
            <a:off x="258395" y="1758618"/>
            <a:ext cx="4592311" cy="4017628"/>
          </a:xfrm>
        </p:spPr>
        <p:txBody>
          <a:bodyPr>
            <a:noAutofit/>
          </a:bodyPr>
          <a:lstStyle/>
          <a:p>
            <a:pPr>
              <a:buClr>
                <a:srgbClr val="007DC3"/>
              </a:buClr>
              <a:buFont typeface="Wingdings" panose="05000000000000000000" pitchFamily="2" charset="2"/>
              <a:buChar char="q"/>
            </a:pPr>
            <a:r>
              <a:rPr lang="en-US" altLang="en-US" dirty="0">
                <a:cs typeface="Arial" panose="020B0604020202020204" pitchFamily="34" charset="0"/>
              </a:rPr>
              <a:t>Easy</a:t>
            </a:r>
            <a:r>
              <a:rPr kumimoji="0" lang="en-US" altLang="en-US" i="0" u="none" strike="noStrike" kern="1200" cap="none" spc="0" normalizeH="0" baseline="0" noProof="0" dirty="0">
                <a:ln>
                  <a:noFill/>
                </a:ln>
                <a:effectLst/>
                <a:uLnTx/>
                <a:uFillTx/>
                <a:ea typeface="+mn-ea"/>
                <a:cs typeface="Arial" panose="020B0604020202020204" pitchFamily="34" charset="0"/>
              </a:rPr>
              <a:t> and inexpensive to create.</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Complete authority over all business activities.</a:t>
            </a:r>
          </a:p>
          <a:p>
            <a:pPr>
              <a:buClr>
                <a:srgbClr val="007DC3"/>
              </a:buClr>
              <a:buFont typeface="Wingdings" panose="05000000000000000000" pitchFamily="2" charset="2"/>
              <a:buChar char="q"/>
            </a:pPr>
            <a:r>
              <a:rPr kumimoji="0" lang="en-US" altLang="en-US" i="0" u="none" strike="noStrike" kern="1200" cap="none" spc="0" normalizeH="0" baseline="0" noProof="0" dirty="0">
                <a:ln>
                  <a:noFill/>
                </a:ln>
                <a:effectLst/>
                <a:uLnTx/>
                <a:uFillTx/>
                <a:ea typeface="+mn-ea"/>
                <a:cs typeface="Arial" panose="020B0604020202020204" pitchFamily="34" charset="0"/>
              </a:rPr>
              <a:t>It is the least regulated form of business ownership.</a:t>
            </a:r>
          </a:p>
          <a:p>
            <a:pPr>
              <a:buClr>
                <a:srgbClr val="007DC3"/>
              </a:buClr>
              <a:buFont typeface="Wingdings" panose="05000000000000000000" pitchFamily="2" charset="2"/>
              <a:buChar char="q"/>
            </a:pPr>
            <a:r>
              <a:rPr lang="en-GB" i="0" dirty="0">
                <a:effectLst/>
              </a:rPr>
              <a:t>Tax on business profits- owner must file an annual Self-Assessment tax return every year.</a:t>
            </a:r>
            <a:endParaRPr lang="en-GB" dirty="0"/>
          </a:p>
        </p:txBody>
      </p:sp>
      <p:sp>
        <p:nvSpPr>
          <p:cNvPr id="8" name="Text Placeholder 7">
            <a:extLst>
              <a:ext uri="{FF2B5EF4-FFF2-40B4-BE49-F238E27FC236}">
                <a16:creationId xmlns:a16="http://schemas.microsoft.com/office/drawing/2014/main" id="{1E9E0A6E-2AF7-4BD5-B69B-76F0B9F9697A}"/>
              </a:ext>
            </a:extLst>
          </p:cNvPr>
          <p:cNvSpPr>
            <a:spLocks noGrp="1"/>
          </p:cNvSpPr>
          <p:nvPr>
            <p:ph type="body" sz="quarter" idx="3"/>
          </p:nvPr>
        </p:nvSpPr>
        <p:spPr>
          <a:xfrm>
            <a:off x="4559176" y="1055636"/>
            <a:ext cx="4041775" cy="490066"/>
          </a:xfrm>
        </p:spPr>
        <p:txBody>
          <a:bodyPr>
            <a:normAutofit/>
          </a:bodyPr>
          <a:lstStyle/>
          <a:p>
            <a:pPr algn="ctr"/>
            <a:r>
              <a:rPr lang="en-GB" dirty="0">
                <a:solidFill>
                  <a:srgbClr val="007DC3"/>
                </a:solidFill>
              </a:rPr>
              <a:t>Disadvantages</a:t>
            </a:r>
          </a:p>
        </p:txBody>
      </p:sp>
      <p:sp>
        <p:nvSpPr>
          <p:cNvPr id="9" name="Content Placeholder 8">
            <a:extLst>
              <a:ext uri="{FF2B5EF4-FFF2-40B4-BE49-F238E27FC236}">
                <a16:creationId xmlns:a16="http://schemas.microsoft.com/office/drawing/2014/main" id="{8EC62612-BAB5-4185-8BD7-1474BE1334AE}"/>
              </a:ext>
            </a:extLst>
          </p:cNvPr>
          <p:cNvSpPr>
            <a:spLocks noGrp="1"/>
          </p:cNvSpPr>
          <p:nvPr>
            <p:ph sz="quarter" idx="4"/>
          </p:nvPr>
        </p:nvSpPr>
        <p:spPr>
          <a:xfrm>
            <a:off x="4843830" y="1758618"/>
            <a:ext cx="4041775" cy="3700555"/>
          </a:xfrm>
        </p:spPr>
        <p:txBody>
          <a:bodyPr>
            <a:normAutofit lnSpcReduction="10000"/>
          </a:bodyPr>
          <a:lstStyle/>
          <a:p>
            <a:pPr>
              <a:buClr>
                <a:srgbClr val="007DC3"/>
              </a:buClr>
              <a:buFont typeface="Wingdings" panose="05000000000000000000" pitchFamily="2" charset="2"/>
              <a:buChar char="q"/>
            </a:pPr>
            <a:r>
              <a:rPr lang="en-GB" dirty="0"/>
              <a:t>The owner has unlimited liability (can get insurance but still liable).</a:t>
            </a:r>
          </a:p>
          <a:p>
            <a:pPr>
              <a:buClr>
                <a:srgbClr val="007DC3"/>
              </a:buClr>
              <a:buFont typeface="Wingdings" panose="05000000000000000000" pitchFamily="2" charset="2"/>
              <a:buChar char="q"/>
            </a:pPr>
            <a:r>
              <a:rPr lang="en-GB" dirty="0"/>
              <a:t>Raising funding can be challenging.</a:t>
            </a:r>
          </a:p>
          <a:p>
            <a:pPr>
              <a:buClr>
                <a:srgbClr val="007DC3"/>
              </a:buClr>
              <a:buFont typeface="Wingdings" panose="05000000000000000000" pitchFamily="2" charset="2"/>
              <a:buChar char="q"/>
            </a:pPr>
            <a:r>
              <a:rPr lang="en-GB" dirty="0"/>
              <a:t>Retaining high-calibre employees can be difficult.</a:t>
            </a:r>
          </a:p>
          <a:p>
            <a:pPr>
              <a:buClr>
                <a:srgbClr val="007DC3"/>
              </a:buClr>
              <a:buFont typeface="Wingdings" panose="05000000000000000000" pitchFamily="2" charset="2"/>
              <a:buChar char="q"/>
            </a:pPr>
            <a:r>
              <a:rPr lang="en-GB" dirty="0"/>
              <a:t>One person has the full control.</a:t>
            </a:r>
          </a:p>
          <a:p>
            <a:pPr>
              <a:buFont typeface="Wingdings" panose="05000000000000000000" pitchFamily="2" charset="2"/>
              <a:buChar char="v"/>
            </a:pPr>
            <a:endParaRPr lang="en-GB" sz="1800" dirty="0"/>
          </a:p>
        </p:txBody>
      </p:sp>
      <p:sp>
        <p:nvSpPr>
          <p:cNvPr id="11" name="Title 1">
            <a:extLst>
              <a:ext uri="{FF2B5EF4-FFF2-40B4-BE49-F238E27FC236}">
                <a16:creationId xmlns:a16="http://schemas.microsoft.com/office/drawing/2014/main" id="{B0E1F61A-C6F9-8A77-A608-A32ECEF0D41F}"/>
              </a:ext>
            </a:extLst>
          </p:cNvPr>
          <p:cNvSpPr>
            <a:spLocks noGrp="1"/>
          </p:cNvSpPr>
          <p:nvPr>
            <p:ph type="title"/>
          </p:nvPr>
        </p:nvSpPr>
        <p:spPr>
          <a:xfrm>
            <a:off x="-396552" y="426244"/>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Title 1">
            <a:extLst>
              <a:ext uri="{FF2B5EF4-FFF2-40B4-BE49-F238E27FC236}">
                <a16:creationId xmlns:a16="http://schemas.microsoft.com/office/drawing/2014/main" id="{6355110E-6B9D-683E-40BA-A0E0078DD8C5}"/>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1393296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1000"/>
                                        <p:tgtEl>
                                          <p:spTgt spid="7">
                                            <p:txEl>
                                              <p:pRg st="0" end="0"/>
                                            </p:txEl>
                                          </p:spTgt>
                                        </p:tgtEl>
                                      </p:cBhvr>
                                    </p:animEffect>
                                    <p:anim calcmode="lin" valueType="num">
                                      <p:cBhvr>
                                        <p:cTn id="1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animEffect transition="in" filter="fade">
                                      <p:cBhvr>
                                        <p:cTn id="25" dur="1000"/>
                                        <p:tgtEl>
                                          <p:spTgt spid="7">
                                            <p:txEl>
                                              <p:pRg st="2" end="2"/>
                                            </p:txEl>
                                          </p:spTgt>
                                        </p:tgtEl>
                                      </p:cBhvr>
                                    </p:animEffect>
                                    <p:anim calcmode="lin" valueType="num">
                                      <p:cBhvr>
                                        <p:cTn id="2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7">
                                            <p:txEl>
                                              <p:pRg st="3" end="3"/>
                                            </p:txEl>
                                          </p:spTgt>
                                        </p:tgtEl>
                                        <p:attrNameLst>
                                          <p:attrName>style.visibility</p:attrName>
                                        </p:attrNameLst>
                                      </p:cBhvr>
                                      <p:to>
                                        <p:strVal val="visible"/>
                                      </p:to>
                                    </p:set>
                                    <p:animEffect transition="in" filter="fade">
                                      <p:cBhvr>
                                        <p:cTn id="30" dur="1000"/>
                                        <p:tgtEl>
                                          <p:spTgt spid="7">
                                            <p:txEl>
                                              <p:pRg st="3" end="3"/>
                                            </p:txEl>
                                          </p:spTgt>
                                        </p:tgtEl>
                                      </p:cBhvr>
                                    </p:animEffect>
                                    <p:anim calcmode="lin" valueType="num">
                                      <p:cBhvr>
                                        <p:cTn id="31"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9">
                                            <p:txEl>
                                              <p:pRg st="0" end="0"/>
                                            </p:txEl>
                                          </p:spTgt>
                                        </p:tgtEl>
                                        <p:attrNameLst>
                                          <p:attrName>style.visibility</p:attrName>
                                        </p:attrNameLst>
                                      </p:cBhvr>
                                      <p:to>
                                        <p:strVal val="visible"/>
                                      </p:to>
                                    </p:set>
                                    <p:animEffect transition="in" filter="fade">
                                      <p:cBhvr>
                                        <p:cTn id="41" dur="1000"/>
                                        <p:tgtEl>
                                          <p:spTgt spid="9">
                                            <p:txEl>
                                              <p:pRg st="0" end="0"/>
                                            </p:txEl>
                                          </p:spTgt>
                                        </p:tgtEl>
                                      </p:cBhvr>
                                    </p:animEffect>
                                    <p:anim calcmode="lin" valueType="num">
                                      <p:cBhvr>
                                        <p:cTn id="4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43" dur="1000" fill="hold"/>
                                        <p:tgtEl>
                                          <p:spTgt spid="9">
                                            <p:txEl>
                                              <p:pRg st="0" end="0"/>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9">
                                            <p:txEl>
                                              <p:pRg st="1" end="1"/>
                                            </p:txEl>
                                          </p:spTgt>
                                        </p:tgtEl>
                                        <p:attrNameLst>
                                          <p:attrName>style.visibility</p:attrName>
                                        </p:attrNameLst>
                                      </p:cBhvr>
                                      <p:to>
                                        <p:strVal val="visible"/>
                                      </p:to>
                                    </p:set>
                                    <p:animEffect transition="in" filter="fade">
                                      <p:cBhvr>
                                        <p:cTn id="46" dur="1000"/>
                                        <p:tgtEl>
                                          <p:spTgt spid="9">
                                            <p:txEl>
                                              <p:pRg st="1" end="1"/>
                                            </p:txEl>
                                          </p:spTgt>
                                        </p:tgtEl>
                                      </p:cBhvr>
                                    </p:animEffect>
                                    <p:anim calcmode="lin" valueType="num">
                                      <p:cBhvr>
                                        <p:cTn id="47"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48" dur="1000" fill="hold"/>
                                        <p:tgtEl>
                                          <p:spTgt spid="9">
                                            <p:txEl>
                                              <p:pRg st="1" end="1"/>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9">
                                            <p:txEl>
                                              <p:pRg st="2" end="2"/>
                                            </p:txEl>
                                          </p:spTgt>
                                        </p:tgtEl>
                                        <p:attrNameLst>
                                          <p:attrName>style.visibility</p:attrName>
                                        </p:attrNameLst>
                                      </p:cBhvr>
                                      <p:to>
                                        <p:strVal val="visible"/>
                                      </p:to>
                                    </p:set>
                                    <p:animEffect transition="in" filter="fade">
                                      <p:cBhvr>
                                        <p:cTn id="51" dur="1000"/>
                                        <p:tgtEl>
                                          <p:spTgt spid="9">
                                            <p:txEl>
                                              <p:pRg st="2" end="2"/>
                                            </p:txEl>
                                          </p:spTgt>
                                        </p:tgtEl>
                                      </p:cBhvr>
                                    </p:animEffect>
                                    <p:anim calcmode="lin" valueType="num">
                                      <p:cBhvr>
                                        <p:cTn id="5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53" dur="1000" fill="hold"/>
                                        <p:tgtEl>
                                          <p:spTgt spid="9">
                                            <p:txEl>
                                              <p:pRg st="2" end="2"/>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9">
                                            <p:txEl>
                                              <p:pRg st="3" end="3"/>
                                            </p:txEl>
                                          </p:spTgt>
                                        </p:tgtEl>
                                        <p:attrNameLst>
                                          <p:attrName>style.visibility</p:attrName>
                                        </p:attrNameLst>
                                      </p:cBhvr>
                                      <p:to>
                                        <p:strVal val="visible"/>
                                      </p:to>
                                    </p:set>
                                    <p:animEffect transition="in" filter="fade">
                                      <p:cBhvr>
                                        <p:cTn id="56" dur="1000"/>
                                        <p:tgtEl>
                                          <p:spTgt spid="9">
                                            <p:txEl>
                                              <p:pRg st="3" end="3"/>
                                            </p:txEl>
                                          </p:spTgt>
                                        </p:tgtEl>
                                      </p:cBhvr>
                                    </p:animEffect>
                                    <p:anim calcmode="lin" valueType="num">
                                      <p:cBhvr>
                                        <p:cTn id="57"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build="p"/>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288540" y="37839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Sole Trader</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836712"/>
            <a:ext cx="8856984" cy="4824536"/>
          </a:xfrm>
        </p:spPr>
        <p:txBody>
          <a:bodyPr>
            <a:noAutofit/>
          </a:bodyPr>
          <a:lstStyle/>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rPr>
              <a:t>Let's watch a video…………..</a:t>
            </a:r>
          </a:p>
          <a:p>
            <a:pPr lvl="0" algn="ctr">
              <a:lnSpc>
                <a:spcPct val="107000"/>
              </a:lnSpc>
              <a:spcAft>
                <a:spcPts val="800"/>
              </a:spcAft>
              <a:buClr>
                <a:srgbClr val="0070C0"/>
              </a:buClr>
              <a:buFont typeface="Wingdings" panose="05000000000000000000" pitchFamily="2" charset="2"/>
              <a:buChar char="q"/>
            </a:pP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r>
              <a:rPr lang="en-GB" sz="2800" dirty="0">
                <a:solidFill>
                  <a:prstClr val="black"/>
                </a:solidFill>
                <a:ea typeface="Calibri" panose="020F0502020204030204" pitchFamily="34" charset="0"/>
                <a:cs typeface="Times New Roman" panose="02020603050405020304" pitchFamily="18" charset="0"/>
                <a:hlinkClick r:id="rId2"/>
              </a:rPr>
              <a:t>https://www.youtube.com/watch?v=oDGfs_PVhYU</a:t>
            </a:r>
            <a:endParaRPr lang="en-GB" sz="2800" dirty="0">
              <a:solidFill>
                <a:prstClr val="black"/>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8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5" name="Title 1">
            <a:extLst>
              <a:ext uri="{FF2B5EF4-FFF2-40B4-BE49-F238E27FC236}">
                <a16:creationId xmlns:a16="http://schemas.microsoft.com/office/drawing/2014/main" id="{C3F5A2A0-3426-FEA3-1467-FEE3F1C5AF88}"/>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134535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wipe(down)">
                                      <p:cBhvr>
                                        <p:cTn id="11" dur="580">
                                          <p:stCondLst>
                                            <p:cond delay="0"/>
                                          </p:stCondLst>
                                        </p:cTn>
                                        <p:tgtEl>
                                          <p:spTgt spid="3">
                                            <p:txEl>
                                              <p:pRg st="2" end="2"/>
                                            </p:txEl>
                                          </p:spTgt>
                                        </p:tgtEl>
                                      </p:cBhvr>
                                    </p:animEffect>
                                    <p:anim calcmode="lin" valueType="num">
                                      <p:cBhvr>
                                        <p:cTn id="1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xEl>
                                              <p:pRg st="2" end="2"/>
                                            </p:txEl>
                                          </p:spTgt>
                                        </p:tgtEl>
                                      </p:cBhvr>
                                      <p:to x="100000" y="60000"/>
                                    </p:animScale>
                                    <p:animScale>
                                      <p:cBhvr>
                                        <p:cTn id="18" dur="166" decel="50000">
                                          <p:stCondLst>
                                            <p:cond delay="676"/>
                                          </p:stCondLst>
                                        </p:cTn>
                                        <p:tgtEl>
                                          <p:spTgt spid="3">
                                            <p:txEl>
                                              <p:pRg st="2" end="2"/>
                                            </p:txEl>
                                          </p:spTgt>
                                        </p:tgtEl>
                                      </p:cBhvr>
                                      <p:to x="100000" y="100000"/>
                                    </p:animScale>
                                    <p:animScale>
                                      <p:cBhvr>
                                        <p:cTn id="19" dur="26">
                                          <p:stCondLst>
                                            <p:cond delay="1312"/>
                                          </p:stCondLst>
                                        </p:cTn>
                                        <p:tgtEl>
                                          <p:spTgt spid="3">
                                            <p:txEl>
                                              <p:pRg st="2" end="2"/>
                                            </p:txEl>
                                          </p:spTgt>
                                        </p:tgtEl>
                                      </p:cBhvr>
                                      <p:to x="100000" y="80000"/>
                                    </p:animScale>
                                    <p:animScale>
                                      <p:cBhvr>
                                        <p:cTn id="20" dur="166" decel="50000">
                                          <p:stCondLst>
                                            <p:cond delay="1338"/>
                                          </p:stCondLst>
                                        </p:cTn>
                                        <p:tgtEl>
                                          <p:spTgt spid="3">
                                            <p:txEl>
                                              <p:pRg st="2" end="2"/>
                                            </p:txEl>
                                          </p:spTgt>
                                        </p:tgtEl>
                                      </p:cBhvr>
                                      <p:to x="100000" y="100000"/>
                                    </p:animScale>
                                    <p:animScale>
                                      <p:cBhvr>
                                        <p:cTn id="21" dur="26">
                                          <p:stCondLst>
                                            <p:cond delay="1642"/>
                                          </p:stCondLst>
                                        </p:cTn>
                                        <p:tgtEl>
                                          <p:spTgt spid="3">
                                            <p:txEl>
                                              <p:pRg st="2" end="2"/>
                                            </p:txEl>
                                          </p:spTgt>
                                        </p:tgtEl>
                                      </p:cBhvr>
                                      <p:to x="100000" y="90000"/>
                                    </p:animScale>
                                    <p:animScale>
                                      <p:cBhvr>
                                        <p:cTn id="22" dur="166" decel="50000">
                                          <p:stCondLst>
                                            <p:cond delay="1668"/>
                                          </p:stCondLst>
                                        </p:cTn>
                                        <p:tgtEl>
                                          <p:spTgt spid="3">
                                            <p:txEl>
                                              <p:pRg st="2" end="2"/>
                                            </p:txEl>
                                          </p:spTgt>
                                        </p:tgtEl>
                                      </p:cBhvr>
                                      <p:to x="100000" y="100000"/>
                                    </p:animScale>
                                    <p:animScale>
                                      <p:cBhvr>
                                        <p:cTn id="23" dur="26">
                                          <p:stCondLst>
                                            <p:cond delay="1808"/>
                                          </p:stCondLst>
                                        </p:cTn>
                                        <p:tgtEl>
                                          <p:spTgt spid="3">
                                            <p:txEl>
                                              <p:pRg st="2" end="2"/>
                                            </p:txEl>
                                          </p:spTgt>
                                        </p:tgtEl>
                                      </p:cBhvr>
                                      <p:to x="100000" y="95000"/>
                                    </p:animScale>
                                    <p:animScale>
                                      <p:cBhvr>
                                        <p:cTn id="24" dur="166" decel="50000">
                                          <p:stCondLst>
                                            <p:cond delay="1834"/>
                                          </p:stCondLst>
                                        </p:cTn>
                                        <p:tgtEl>
                                          <p:spTgt spid="3">
                                            <p:txEl>
                                              <p:pRg st="2" end="2"/>
                                            </p:txEl>
                                          </p:spTgt>
                                        </p:tgtEl>
                                      </p:cBhvr>
                                      <p:to x="100000" y="100000"/>
                                    </p:animScale>
                                  </p:childTnLst>
                                </p:cTn>
                              </p:par>
                              <p:par>
                                <p:cTn id="25" presetID="26"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80">
                                          <p:stCondLst>
                                            <p:cond delay="0"/>
                                          </p:stCondLst>
                                        </p:cTn>
                                        <p:tgtEl>
                                          <p:spTgt spid="3">
                                            <p:txEl>
                                              <p:pRg st="4" end="4"/>
                                            </p:txEl>
                                          </p:spTgt>
                                        </p:tgtEl>
                                      </p:cBhvr>
                                    </p:animEffect>
                                    <p:anim calcmode="lin" valueType="num">
                                      <p:cBhvr>
                                        <p:cTn id="2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3">
                                            <p:txEl>
                                              <p:pRg st="4" end="4"/>
                                            </p:txEl>
                                          </p:spTgt>
                                        </p:tgtEl>
                                      </p:cBhvr>
                                      <p:to x="100000" y="60000"/>
                                    </p:animScale>
                                    <p:animScale>
                                      <p:cBhvr>
                                        <p:cTn id="34" dur="166" decel="50000">
                                          <p:stCondLst>
                                            <p:cond delay="676"/>
                                          </p:stCondLst>
                                        </p:cTn>
                                        <p:tgtEl>
                                          <p:spTgt spid="3">
                                            <p:txEl>
                                              <p:pRg st="4" end="4"/>
                                            </p:txEl>
                                          </p:spTgt>
                                        </p:tgtEl>
                                      </p:cBhvr>
                                      <p:to x="100000" y="100000"/>
                                    </p:animScale>
                                    <p:animScale>
                                      <p:cBhvr>
                                        <p:cTn id="35" dur="26">
                                          <p:stCondLst>
                                            <p:cond delay="1312"/>
                                          </p:stCondLst>
                                        </p:cTn>
                                        <p:tgtEl>
                                          <p:spTgt spid="3">
                                            <p:txEl>
                                              <p:pRg st="4" end="4"/>
                                            </p:txEl>
                                          </p:spTgt>
                                        </p:tgtEl>
                                      </p:cBhvr>
                                      <p:to x="100000" y="80000"/>
                                    </p:animScale>
                                    <p:animScale>
                                      <p:cBhvr>
                                        <p:cTn id="36" dur="166" decel="50000">
                                          <p:stCondLst>
                                            <p:cond delay="1338"/>
                                          </p:stCondLst>
                                        </p:cTn>
                                        <p:tgtEl>
                                          <p:spTgt spid="3">
                                            <p:txEl>
                                              <p:pRg st="4" end="4"/>
                                            </p:txEl>
                                          </p:spTgt>
                                        </p:tgtEl>
                                      </p:cBhvr>
                                      <p:to x="100000" y="100000"/>
                                    </p:animScale>
                                    <p:animScale>
                                      <p:cBhvr>
                                        <p:cTn id="37" dur="26">
                                          <p:stCondLst>
                                            <p:cond delay="1642"/>
                                          </p:stCondLst>
                                        </p:cTn>
                                        <p:tgtEl>
                                          <p:spTgt spid="3">
                                            <p:txEl>
                                              <p:pRg st="4" end="4"/>
                                            </p:txEl>
                                          </p:spTgt>
                                        </p:tgtEl>
                                      </p:cBhvr>
                                      <p:to x="100000" y="90000"/>
                                    </p:animScale>
                                    <p:animScale>
                                      <p:cBhvr>
                                        <p:cTn id="38" dur="166" decel="50000">
                                          <p:stCondLst>
                                            <p:cond delay="1668"/>
                                          </p:stCondLst>
                                        </p:cTn>
                                        <p:tgtEl>
                                          <p:spTgt spid="3">
                                            <p:txEl>
                                              <p:pRg st="4" end="4"/>
                                            </p:txEl>
                                          </p:spTgt>
                                        </p:tgtEl>
                                      </p:cBhvr>
                                      <p:to x="100000" y="100000"/>
                                    </p:animScale>
                                    <p:animScale>
                                      <p:cBhvr>
                                        <p:cTn id="39" dur="26">
                                          <p:stCondLst>
                                            <p:cond delay="1808"/>
                                          </p:stCondLst>
                                        </p:cTn>
                                        <p:tgtEl>
                                          <p:spTgt spid="3">
                                            <p:txEl>
                                              <p:pRg st="4" end="4"/>
                                            </p:txEl>
                                          </p:spTgt>
                                        </p:tgtEl>
                                      </p:cBhvr>
                                      <p:to x="100000" y="95000"/>
                                    </p:animScale>
                                    <p:animScale>
                                      <p:cBhvr>
                                        <p:cTn id="40"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96752"/>
            <a:ext cx="9036496" cy="4680520"/>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In a partnership, the partners personally share responsibility, for example for any losses, stock, equipment etc</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Partners share the firm’s profits, and each partner pays tax on their share.</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A partner does not have to be an actual person. For example, a limited company counts as a ‘legal person’ and can also be a partner.</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Two or more people set up a partnership together (lawyers, doctors). </a:t>
            </a:r>
          </a:p>
          <a:p>
            <a:pPr lvl="0">
              <a:lnSpc>
                <a:spcPct val="107000"/>
              </a:lnSpc>
              <a:spcAft>
                <a:spcPts val="800"/>
              </a:spcAft>
              <a:buClr>
                <a:srgbClr val="0070C0"/>
              </a:buClr>
              <a:buFont typeface="Wingdings" panose="05000000000000000000" pitchFamily="2" charset="2"/>
              <a:buChar char="q"/>
            </a:pPr>
            <a:r>
              <a:rPr lang="en-GB" sz="2200" dirty="0">
                <a:solidFill>
                  <a:prstClr val="black"/>
                </a:solidFill>
                <a:ea typeface="Calibri" panose="020F0502020204030204" pitchFamily="34" charset="0"/>
                <a:cs typeface="Times New Roman" panose="02020603050405020304" pitchFamily="18" charset="0"/>
              </a:rPr>
              <a:t>Depending on the type of partnership, some partners might have limited liability while other that  involved in the day-to-day operation, share the liability.</a:t>
            </a:r>
          </a:p>
          <a:p>
            <a:pPr marL="0" lvl="0" indent="0">
              <a:lnSpc>
                <a:spcPct val="107000"/>
              </a:lnSpc>
              <a:spcAft>
                <a:spcPts val="800"/>
              </a:spcAft>
              <a:buClr>
                <a:srgbClr val="0070C0"/>
              </a:buClr>
              <a:buNone/>
            </a:pPr>
            <a:endParaRPr lang="en-GB" sz="22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endParaRPr lang="en-GB" sz="2400" dirty="0"/>
          </a:p>
        </p:txBody>
      </p:sp>
      <p:sp>
        <p:nvSpPr>
          <p:cNvPr id="5" name="Title 1">
            <a:extLst>
              <a:ext uri="{FF2B5EF4-FFF2-40B4-BE49-F238E27FC236}">
                <a16:creationId xmlns:a16="http://schemas.microsoft.com/office/drawing/2014/main" id="{ABAD56BB-C335-A068-A773-2C7412F1D3AD}"/>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810763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8"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402524"/>
            <a:ext cx="9144000" cy="461824"/>
          </a:xfrm>
        </p:spPr>
        <p:txBody>
          <a:bodyPr>
            <a:normAutofit fontScale="90000"/>
          </a:bodyPr>
          <a:lstStyle/>
          <a:p>
            <a:pPr marL="342900" indent="-342900">
              <a:spcBef>
                <a:spcPct val="20000"/>
              </a:spcBef>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lang="en-GB" sz="2400" dirty="0">
                <a:solidFill>
                  <a:prstClr val="black"/>
                </a:solidFill>
                <a:highlight>
                  <a:srgbClr val="FFFF00"/>
                </a:highlight>
                <a:ea typeface="Calibri" panose="020F0502020204030204" pitchFamily="34" charset="0"/>
                <a:cs typeface="Times New Roman" panose="02020603050405020304" pitchFamily="18" charset="0"/>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Partnerships</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107504" y="1124744"/>
            <a:ext cx="9036496" cy="4608512"/>
          </a:xfrm>
        </p:spPr>
        <p:txBody>
          <a:bodyPr>
            <a:noAutofit/>
          </a:bodyPr>
          <a:lstStyle/>
          <a:p>
            <a:pPr>
              <a:lnSpc>
                <a:spcPct val="107000"/>
              </a:lnSpc>
              <a:spcAft>
                <a:spcPts val="800"/>
              </a:spcAft>
              <a:buClr>
                <a:srgbClr val="0070C0"/>
              </a:buClr>
              <a:buFont typeface="Wingdings" panose="05000000000000000000" pitchFamily="2" charset="2"/>
              <a:buChar char="q"/>
            </a:pPr>
            <a:r>
              <a:rPr lang="en-GB" sz="1800" b="1" dirty="0"/>
              <a:t>Ordinary Partnership</a:t>
            </a:r>
          </a:p>
          <a:p>
            <a:pPr>
              <a:lnSpc>
                <a:spcPct val="107000"/>
              </a:lnSpc>
              <a:spcAft>
                <a:spcPts val="800"/>
              </a:spcAft>
              <a:buClr>
                <a:srgbClr val="0070C0"/>
              </a:buClr>
              <a:buFont typeface="Wingdings" panose="05000000000000000000" pitchFamily="2" charset="2"/>
              <a:buChar char="q"/>
            </a:pPr>
            <a:r>
              <a:rPr lang="en-GB" sz="1800" dirty="0"/>
              <a:t>Both partners personally share responsibility for the firm.</a:t>
            </a:r>
            <a:endParaRPr lang="en-GB" sz="1800" b="1" dirty="0"/>
          </a:p>
          <a:p>
            <a:pPr>
              <a:lnSpc>
                <a:spcPct val="107000"/>
              </a:lnSpc>
              <a:spcAft>
                <a:spcPts val="800"/>
              </a:spcAft>
              <a:buClr>
                <a:srgbClr val="0070C0"/>
              </a:buClr>
              <a:buFont typeface="Wingdings" panose="05000000000000000000" pitchFamily="2" charset="2"/>
              <a:buChar char="q"/>
            </a:pPr>
            <a:r>
              <a:rPr lang="en-GB" sz="1800" b="1" dirty="0"/>
              <a:t>Limited partnership</a:t>
            </a:r>
          </a:p>
          <a:p>
            <a:pPr lvl="0">
              <a:lnSpc>
                <a:spcPct val="107000"/>
              </a:lnSpc>
              <a:spcAft>
                <a:spcPts val="800"/>
              </a:spcAft>
              <a:buClr>
                <a:srgbClr val="0070C0"/>
              </a:buClr>
              <a:buFont typeface="Wingdings" panose="05000000000000000000" pitchFamily="2" charset="2"/>
              <a:buChar char="q"/>
            </a:pPr>
            <a:r>
              <a:rPr lang="en-GB" sz="1800" dirty="0"/>
              <a:t>one ‘general partner’ and one ‘limited partner’. General and limited partners have different responsibilities and levels of liability for any debts the firm can’t pay. All partners pay tax on their share of the profits.</a:t>
            </a:r>
          </a:p>
          <a:p>
            <a:pPr lvl="0">
              <a:lnSpc>
                <a:spcPct val="107000"/>
              </a:lnSpc>
              <a:spcAft>
                <a:spcPts val="800"/>
              </a:spcAft>
              <a:buClr>
                <a:srgbClr val="0070C0"/>
              </a:buClr>
              <a:buFont typeface="Wingdings" panose="05000000000000000000" pitchFamily="2" charset="2"/>
              <a:buChar char="q"/>
            </a:pPr>
            <a:r>
              <a:rPr lang="en-GB" sz="1800" b="1" dirty="0"/>
              <a:t>Limited liability partnership (LLP)</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You can set up (‘incorporate’) a limited liability partnership (LLP) to run a business with 2 or more members. A member can be a person or a company, known as a ‘corporate member’.</a:t>
            </a:r>
          </a:p>
          <a:p>
            <a:pPr lvl="0">
              <a:lnSpc>
                <a:spcPct val="107000"/>
              </a:lnSpc>
              <a:spcAft>
                <a:spcPts val="800"/>
              </a:spcAft>
              <a:buClr>
                <a:srgbClr val="0070C0"/>
              </a:buClr>
              <a:buFont typeface="Wingdings" panose="05000000000000000000" pitchFamily="2" charset="2"/>
              <a:buChar char="q"/>
            </a:pPr>
            <a:r>
              <a:rPr lang="en-GB" sz="1800" dirty="0">
                <a:solidFill>
                  <a:prstClr val="black"/>
                </a:solidFill>
                <a:ea typeface="Calibri" panose="020F0502020204030204" pitchFamily="34" charset="0"/>
                <a:cs typeface="Times New Roman" panose="02020603050405020304" pitchFamily="18" charset="0"/>
              </a:rPr>
              <a:t>Each member pays tax on their share of the profits, as in an ‘ordinary’ business partnership, but isn’t personally liable for any debts the business can’t pay.</a:t>
            </a:r>
          </a:p>
          <a:p>
            <a:pPr lvl="0">
              <a:lnSpc>
                <a:spcPct val="107000"/>
              </a:lnSpc>
              <a:spcAft>
                <a:spcPts val="800"/>
              </a:spcAft>
              <a:buClr>
                <a:srgbClr val="0070C0"/>
              </a:buClr>
              <a:buFont typeface="Wingdings" panose="05000000000000000000" pitchFamily="2" charset="2"/>
              <a:buChar char="q"/>
            </a:pPr>
            <a:endParaRPr lang="en-GB" sz="2400" dirty="0"/>
          </a:p>
        </p:txBody>
      </p:sp>
      <p:sp>
        <p:nvSpPr>
          <p:cNvPr id="5" name="Title 1">
            <a:extLst>
              <a:ext uri="{FF2B5EF4-FFF2-40B4-BE49-F238E27FC236}">
                <a16:creationId xmlns:a16="http://schemas.microsoft.com/office/drawing/2014/main" id="{936DD13A-79E8-AFB4-BDCE-40440993EB2E}"/>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918684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0" y="336618"/>
            <a:ext cx="9144000"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0" y="908720"/>
            <a:ext cx="9144000" cy="4608512"/>
          </a:xfrm>
        </p:spPr>
        <p:txBody>
          <a:bodyPr>
            <a:noAutofit/>
          </a:bodyPr>
          <a:lstStyle/>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Social enterprises are companies that their primary focus is on addressing a social or environmental cause for the benefit of others.</a:t>
            </a:r>
          </a:p>
          <a:p>
            <a:pPr>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Not for profit but for social impact. No shareholders-or owners. Any surplus of funding or profit is reinvested to address the cause or is kept aside for future use.</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Rely on volunteering, grants and donations to survive but also many social enterprises sell products and services.</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 be set in many forms: charitable incorporated organisation (CIO) or community interest company (CIC)</a:t>
            </a: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5C79A1BE-1BB6-50BA-129D-5BA0C7F17C36}"/>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162914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2"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2"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2"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2"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96552" y="374888"/>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kumimoji="0" lang="en-GB" sz="36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t>Social Enterprise</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r>
              <a:rPr lang="en-GB" sz="2400" dirty="0">
                <a:solidFill>
                  <a:prstClr val="black"/>
                </a:solidFill>
                <a:ea typeface="Calibri" panose="020F0502020204030204" pitchFamily="34" charset="0"/>
                <a:cs typeface="Times New Roman" panose="02020603050405020304" pitchFamily="18" charset="0"/>
              </a:rPr>
              <a:t>Let’s look in class few examples of Social Enterprises:</a:t>
            </a:r>
          </a:p>
          <a:p>
            <a:pPr marL="0" lvl="0" indent="0">
              <a:lnSpc>
                <a:spcPct val="107000"/>
              </a:lnSpc>
              <a:spcAft>
                <a:spcPts val="800"/>
              </a:spcAft>
              <a:buClr>
                <a:srgbClr val="0070C0"/>
              </a:buClr>
              <a:buNone/>
            </a:pP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British Heart Foundation: </a:t>
            </a:r>
            <a:r>
              <a:rPr lang="en-GB" sz="2400" dirty="0">
                <a:solidFill>
                  <a:prstClr val="black"/>
                </a:solidFill>
                <a:ea typeface="Calibri" panose="020F0502020204030204" pitchFamily="34" charset="0"/>
                <a:cs typeface="Times New Roman" panose="02020603050405020304" pitchFamily="18" charset="0"/>
                <a:hlinkClick r:id="rId2"/>
              </a:rPr>
              <a:t>https://www.bhf.org.uk/</a:t>
            </a:r>
            <a:r>
              <a:rPr lang="en-GB" sz="2400" dirty="0">
                <a:solidFill>
                  <a:prstClr val="black"/>
                </a:solidFill>
                <a:ea typeface="Calibri" panose="020F0502020204030204" pitchFamily="34" charset="0"/>
                <a:cs typeface="Times New Roman" panose="02020603050405020304" pitchFamily="18" charset="0"/>
              </a:rPr>
              <a:t> </a:t>
            </a: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Cancer UK: </a:t>
            </a:r>
            <a:r>
              <a:rPr lang="en-GB" sz="2400" dirty="0">
                <a:solidFill>
                  <a:prstClr val="black"/>
                </a:solidFill>
                <a:ea typeface="Calibri" panose="020F0502020204030204" pitchFamily="34" charset="0"/>
                <a:cs typeface="Times New Roman" panose="02020603050405020304" pitchFamily="18" charset="0"/>
                <a:hlinkClick r:id="rId3"/>
              </a:rPr>
              <a:t>https://www.cancerresearchuk.org/</a:t>
            </a:r>
            <a:endParaRPr lang="en-GB" sz="2400" dirty="0">
              <a:solidFill>
                <a:prstClr val="black"/>
              </a:solidFill>
              <a:ea typeface="Calibri" panose="020F0502020204030204" pitchFamily="34" charset="0"/>
              <a:cs typeface="Times New Roman" panose="02020603050405020304" pitchFamily="18" charset="0"/>
            </a:endParaRPr>
          </a:p>
          <a:p>
            <a:pPr lvl="0">
              <a:lnSpc>
                <a:spcPct val="107000"/>
              </a:lnSpc>
              <a:spcAft>
                <a:spcPts val="800"/>
              </a:spcAft>
              <a:buClr>
                <a:srgbClr val="0070C0"/>
              </a:buClr>
              <a:buFont typeface="Wingdings" panose="05000000000000000000" pitchFamily="2" charset="2"/>
              <a:buChar char="q"/>
            </a:pPr>
            <a:r>
              <a:rPr lang="en-GB" sz="2400" dirty="0">
                <a:solidFill>
                  <a:prstClr val="black"/>
                </a:solidFill>
                <a:ea typeface="Calibri" panose="020F0502020204030204" pitchFamily="34" charset="0"/>
                <a:cs typeface="Times New Roman" panose="02020603050405020304" pitchFamily="18" charset="0"/>
              </a:rPr>
              <a:t>Oxfam: </a:t>
            </a:r>
            <a:r>
              <a:rPr lang="en-GB" sz="2400" dirty="0">
                <a:solidFill>
                  <a:prstClr val="black"/>
                </a:solidFill>
                <a:ea typeface="Calibri" panose="020F0502020204030204" pitchFamily="34" charset="0"/>
                <a:cs typeface="Times New Roman" panose="02020603050405020304" pitchFamily="18" charset="0"/>
                <a:hlinkClick r:id="rId4"/>
              </a:rPr>
              <a:t>https://www.oxfam.org.uk/</a:t>
            </a:r>
            <a:endParaRPr lang="en-GB" sz="2400" dirty="0">
              <a:solidFill>
                <a:prstClr val="black"/>
              </a:solidFill>
              <a:ea typeface="Calibri" panose="020F0502020204030204" pitchFamily="34" charset="0"/>
              <a:cs typeface="Times New Roman" panose="02020603050405020304" pitchFamily="18" charset="0"/>
            </a:endParaRPr>
          </a:p>
          <a:p>
            <a:pPr marL="0" lvl="0" indent="0">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F9C236E8-F483-6BD5-9F35-D00C401524E0}"/>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82498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6"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80">
                                          <p:stCondLst>
                                            <p:cond delay="0"/>
                                          </p:stCondLst>
                                        </p:cTn>
                                        <p:tgtEl>
                                          <p:spTgt spid="3">
                                            <p:txEl>
                                              <p:pRg st="0" end="0"/>
                                            </p:txEl>
                                          </p:spTgt>
                                        </p:tgtEl>
                                      </p:cBhvr>
                                    </p:animEffect>
                                    <p:anim calcmode="lin" valueType="num">
                                      <p:cBhvr>
                                        <p:cTn id="12"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xEl>
                                              <p:pRg st="0" end="0"/>
                                            </p:txEl>
                                          </p:spTgt>
                                        </p:tgtEl>
                                      </p:cBhvr>
                                      <p:to x="100000" y="60000"/>
                                    </p:animScale>
                                    <p:animScale>
                                      <p:cBhvr>
                                        <p:cTn id="18" dur="166" decel="50000">
                                          <p:stCondLst>
                                            <p:cond delay="676"/>
                                          </p:stCondLst>
                                        </p:cTn>
                                        <p:tgtEl>
                                          <p:spTgt spid="3">
                                            <p:txEl>
                                              <p:pRg st="0" end="0"/>
                                            </p:txEl>
                                          </p:spTgt>
                                        </p:tgtEl>
                                      </p:cBhvr>
                                      <p:to x="100000" y="100000"/>
                                    </p:animScale>
                                    <p:animScale>
                                      <p:cBhvr>
                                        <p:cTn id="19" dur="26">
                                          <p:stCondLst>
                                            <p:cond delay="1312"/>
                                          </p:stCondLst>
                                        </p:cTn>
                                        <p:tgtEl>
                                          <p:spTgt spid="3">
                                            <p:txEl>
                                              <p:pRg st="0" end="0"/>
                                            </p:txEl>
                                          </p:spTgt>
                                        </p:tgtEl>
                                      </p:cBhvr>
                                      <p:to x="100000" y="80000"/>
                                    </p:animScale>
                                    <p:animScale>
                                      <p:cBhvr>
                                        <p:cTn id="20" dur="166" decel="50000">
                                          <p:stCondLst>
                                            <p:cond delay="1338"/>
                                          </p:stCondLst>
                                        </p:cTn>
                                        <p:tgtEl>
                                          <p:spTgt spid="3">
                                            <p:txEl>
                                              <p:pRg st="0" end="0"/>
                                            </p:txEl>
                                          </p:spTgt>
                                        </p:tgtEl>
                                      </p:cBhvr>
                                      <p:to x="100000" y="100000"/>
                                    </p:animScale>
                                    <p:animScale>
                                      <p:cBhvr>
                                        <p:cTn id="21" dur="26">
                                          <p:stCondLst>
                                            <p:cond delay="1642"/>
                                          </p:stCondLst>
                                        </p:cTn>
                                        <p:tgtEl>
                                          <p:spTgt spid="3">
                                            <p:txEl>
                                              <p:pRg st="0" end="0"/>
                                            </p:txEl>
                                          </p:spTgt>
                                        </p:tgtEl>
                                      </p:cBhvr>
                                      <p:to x="100000" y="90000"/>
                                    </p:animScale>
                                    <p:animScale>
                                      <p:cBhvr>
                                        <p:cTn id="22" dur="166" decel="50000">
                                          <p:stCondLst>
                                            <p:cond delay="1668"/>
                                          </p:stCondLst>
                                        </p:cTn>
                                        <p:tgtEl>
                                          <p:spTgt spid="3">
                                            <p:txEl>
                                              <p:pRg st="0" end="0"/>
                                            </p:txEl>
                                          </p:spTgt>
                                        </p:tgtEl>
                                      </p:cBhvr>
                                      <p:to x="100000" y="100000"/>
                                    </p:animScale>
                                    <p:animScale>
                                      <p:cBhvr>
                                        <p:cTn id="23" dur="26">
                                          <p:stCondLst>
                                            <p:cond delay="1808"/>
                                          </p:stCondLst>
                                        </p:cTn>
                                        <p:tgtEl>
                                          <p:spTgt spid="3">
                                            <p:txEl>
                                              <p:pRg st="0" end="0"/>
                                            </p:txEl>
                                          </p:spTgt>
                                        </p:tgtEl>
                                      </p:cBhvr>
                                      <p:to x="100000" y="95000"/>
                                    </p:animScale>
                                    <p:animScale>
                                      <p:cBhvr>
                                        <p:cTn id="24" dur="166" decel="50000">
                                          <p:stCondLst>
                                            <p:cond delay="1834"/>
                                          </p:stCondLst>
                                        </p:cTn>
                                        <p:tgtEl>
                                          <p:spTgt spid="3">
                                            <p:txEl>
                                              <p:pRg st="0" end="0"/>
                                            </p:txEl>
                                          </p:spTgt>
                                        </p:tgtEl>
                                      </p:cBhvr>
                                      <p:to x="100000" y="100000"/>
                                    </p:animScale>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wipe(down)">
                                      <p:cBhvr>
                                        <p:cTn id="29" dur="580">
                                          <p:stCondLst>
                                            <p:cond delay="0"/>
                                          </p:stCondLst>
                                        </p:cTn>
                                        <p:tgtEl>
                                          <p:spTgt spid="3">
                                            <p:txEl>
                                              <p:pRg st="2" end="2"/>
                                            </p:txEl>
                                          </p:spTgt>
                                        </p:tgtEl>
                                      </p:cBhvr>
                                    </p:animEffect>
                                    <p:anim calcmode="lin" valueType="num">
                                      <p:cBhvr>
                                        <p:cTn id="3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5" dur="26">
                                          <p:stCondLst>
                                            <p:cond delay="650"/>
                                          </p:stCondLst>
                                        </p:cTn>
                                        <p:tgtEl>
                                          <p:spTgt spid="3">
                                            <p:txEl>
                                              <p:pRg st="2" end="2"/>
                                            </p:txEl>
                                          </p:spTgt>
                                        </p:tgtEl>
                                      </p:cBhvr>
                                      <p:to x="100000" y="60000"/>
                                    </p:animScale>
                                    <p:animScale>
                                      <p:cBhvr>
                                        <p:cTn id="36" dur="166" decel="50000">
                                          <p:stCondLst>
                                            <p:cond delay="676"/>
                                          </p:stCondLst>
                                        </p:cTn>
                                        <p:tgtEl>
                                          <p:spTgt spid="3">
                                            <p:txEl>
                                              <p:pRg st="2" end="2"/>
                                            </p:txEl>
                                          </p:spTgt>
                                        </p:tgtEl>
                                      </p:cBhvr>
                                      <p:to x="100000" y="100000"/>
                                    </p:animScale>
                                    <p:animScale>
                                      <p:cBhvr>
                                        <p:cTn id="37" dur="26">
                                          <p:stCondLst>
                                            <p:cond delay="1312"/>
                                          </p:stCondLst>
                                        </p:cTn>
                                        <p:tgtEl>
                                          <p:spTgt spid="3">
                                            <p:txEl>
                                              <p:pRg st="2" end="2"/>
                                            </p:txEl>
                                          </p:spTgt>
                                        </p:tgtEl>
                                      </p:cBhvr>
                                      <p:to x="100000" y="80000"/>
                                    </p:animScale>
                                    <p:animScale>
                                      <p:cBhvr>
                                        <p:cTn id="38" dur="166" decel="50000">
                                          <p:stCondLst>
                                            <p:cond delay="1338"/>
                                          </p:stCondLst>
                                        </p:cTn>
                                        <p:tgtEl>
                                          <p:spTgt spid="3">
                                            <p:txEl>
                                              <p:pRg st="2" end="2"/>
                                            </p:txEl>
                                          </p:spTgt>
                                        </p:tgtEl>
                                      </p:cBhvr>
                                      <p:to x="100000" y="100000"/>
                                    </p:animScale>
                                    <p:animScale>
                                      <p:cBhvr>
                                        <p:cTn id="39" dur="26">
                                          <p:stCondLst>
                                            <p:cond delay="1642"/>
                                          </p:stCondLst>
                                        </p:cTn>
                                        <p:tgtEl>
                                          <p:spTgt spid="3">
                                            <p:txEl>
                                              <p:pRg st="2" end="2"/>
                                            </p:txEl>
                                          </p:spTgt>
                                        </p:tgtEl>
                                      </p:cBhvr>
                                      <p:to x="100000" y="90000"/>
                                    </p:animScale>
                                    <p:animScale>
                                      <p:cBhvr>
                                        <p:cTn id="40" dur="166" decel="50000">
                                          <p:stCondLst>
                                            <p:cond delay="1668"/>
                                          </p:stCondLst>
                                        </p:cTn>
                                        <p:tgtEl>
                                          <p:spTgt spid="3">
                                            <p:txEl>
                                              <p:pRg st="2" end="2"/>
                                            </p:txEl>
                                          </p:spTgt>
                                        </p:tgtEl>
                                      </p:cBhvr>
                                      <p:to x="100000" y="100000"/>
                                    </p:animScale>
                                    <p:animScale>
                                      <p:cBhvr>
                                        <p:cTn id="41" dur="26">
                                          <p:stCondLst>
                                            <p:cond delay="1808"/>
                                          </p:stCondLst>
                                        </p:cTn>
                                        <p:tgtEl>
                                          <p:spTgt spid="3">
                                            <p:txEl>
                                              <p:pRg st="2" end="2"/>
                                            </p:txEl>
                                          </p:spTgt>
                                        </p:tgtEl>
                                      </p:cBhvr>
                                      <p:to x="100000" y="95000"/>
                                    </p:animScale>
                                    <p:animScale>
                                      <p:cBhvr>
                                        <p:cTn id="42" dur="166" decel="50000">
                                          <p:stCondLst>
                                            <p:cond delay="1834"/>
                                          </p:stCondLst>
                                        </p:cTn>
                                        <p:tgtEl>
                                          <p:spTgt spid="3">
                                            <p:txEl>
                                              <p:pRg st="2" end="2"/>
                                            </p:txEl>
                                          </p:spTgt>
                                        </p:tgtEl>
                                      </p:cBhvr>
                                      <p:to x="100000" y="100000"/>
                                    </p:animScale>
                                  </p:childTnLst>
                                </p:cTn>
                              </p:par>
                              <p:par>
                                <p:cTn id="43" presetID="26" presetClass="entr" presetSubtype="0" fill="hold" nodeType="withEffect">
                                  <p:stCondLst>
                                    <p:cond delay="0"/>
                                  </p:stCondLst>
                                  <p:childTnLst>
                                    <p:set>
                                      <p:cBhvr>
                                        <p:cTn id="44" dur="1" fill="hold">
                                          <p:stCondLst>
                                            <p:cond delay="0"/>
                                          </p:stCondLst>
                                        </p:cTn>
                                        <p:tgtEl>
                                          <p:spTgt spid="3">
                                            <p:txEl>
                                              <p:pRg st="3" end="3"/>
                                            </p:txEl>
                                          </p:spTgt>
                                        </p:tgtEl>
                                        <p:attrNameLst>
                                          <p:attrName>style.visibility</p:attrName>
                                        </p:attrNameLst>
                                      </p:cBhvr>
                                      <p:to>
                                        <p:strVal val="visible"/>
                                      </p:to>
                                    </p:set>
                                    <p:animEffect transition="in" filter="wipe(down)">
                                      <p:cBhvr>
                                        <p:cTn id="45" dur="580">
                                          <p:stCondLst>
                                            <p:cond delay="0"/>
                                          </p:stCondLst>
                                        </p:cTn>
                                        <p:tgtEl>
                                          <p:spTgt spid="3">
                                            <p:txEl>
                                              <p:pRg st="3" end="3"/>
                                            </p:txEl>
                                          </p:spTgt>
                                        </p:tgtEl>
                                      </p:cBhvr>
                                    </p:animEffect>
                                    <p:anim calcmode="lin" valueType="num">
                                      <p:cBhvr>
                                        <p:cTn id="4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51" dur="26">
                                          <p:stCondLst>
                                            <p:cond delay="650"/>
                                          </p:stCondLst>
                                        </p:cTn>
                                        <p:tgtEl>
                                          <p:spTgt spid="3">
                                            <p:txEl>
                                              <p:pRg st="3" end="3"/>
                                            </p:txEl>
                                          </p:spTgt>
                                        </p:tgtEl>
                                      </p:cBhvr>
                                      <p:to x="100000" y="60000"/>
                                    </p:animScale>
                                    <p:animScale>
                                      <p:cBhvr>
                                        <p:cTn id="52" dur="166" decel="50000">
                                          <p:stCondLst>
                                            <p:cond delay="676"/>
                                          </p:stCondLst>
                                        </p:cTn>
                                        <p:tgtEl>
                                          <p:spTgt spid="3">
                                            <p:txEl>
                                              <p:pRg st="3" end="3"/>
                                            </p:txEl>
                                          </p:spTgt>
                                        </p:tgtEl>
                                      </p:cBhvr>
                                      <p:to x="100000" y="100000"/>
                                    </p:animScale>
                                    <p:animScale>
                                      <p:cBhvr>
                                        <p:cTn id="53" dur="26">
                                          <p:stCondLst>
                                            <p:cond delay="1312"/>
                                          </p:stCondLst>
                                        </p:cTn>
                                        <p:tgtEl>
                                          <p:spTgt spid="3">
                                            <p:txEl>
                                              <p:pRg st="3" end="3"/>
                                            </p:txEl>
                                          </p:spTgt>
                                        </p:tgtEl>
                                      </p:cBhvr>
                                      <p:to x="100000" y="80000"/>
                                    </p:animScale>
                                    <p:animScale>
                                      <p:cBhvr>
                                        <p:cTn id="54" dur="166" decel="50000">
                                          <p:stCondLst>
                                            <p:cond delay="1338"/>
                                          </p:stCondLst>
                                        </p:cTn>
                                        <p:tgtEl>
                                          <p:spTgt spid="3">
                                            <p:txEl>
                                              <p:pRg st="3" end="3"/>
                                            </p:txEl>
                                          </p:spTgt>
                                        </p:tgtEl>
                                      </p:cBhvr>
                                      <p:to x="100000" y="100000"/>
                                    </p:animScale>
                                    <p:animScale>
                                      <p:cBhvr>
                                        <p:cTn id="55" dur="26">
                                          <p:stCondLst>
                                            <p:cond delay="1642"/>
                                          </p:stCondLst>
                                        </p:cTn>
                                        <p:tgtEl>
                                          <p:spTgt spid="3">
                                            <p:txEl>
                                              <p:pRg st="3" end="3"/>
                                            </p:txEl>
                                          </p:spTgt>
                                        </p:tgtEl>
                                      </p:cBhvr>
                                      <p:to x="100000" y="90000"/>
                                    </p:animScale>
                                    <p:animScale>
                                      <p:cBhvr>
                                        <p:cTn id="56" dur="166" decel="50000">
                                          <p:stCondLst>
                                            <p:cond delay="1668"/>
                                          </p:stCondLst>
                                        </p:cTn>
                                        <p:tgtEl>
                                          <p:spTgt spid="3">
                                            <p:txEl>
                                              <p:pRg st="3" end="3"/>
                                            </p:txEl>
                                          </p:spTgt>
                                        </p:tgtEl>
                                      </p:cBhvr>
                                      <p:to x="100000" y="100000"/>
                                    </p:animScale>
                                    <p:animScale>
                                      <p:cBhvr>
                                        <p:cTn id="57" dur="26">
                                          <p:stCondLst>
                                            <p:cond delay="1808"/>
                                          </p:stCondLst>
                                        </p:cTn>
                                        <p:tgtEl>
                                          <p:spTgt spid="3">
                                            <p:txEl>
                                              <p:pRg st="3" end="3"/>
                                            </p:txEl>
                                          </p:spTgt>
                                        </p:tgtEl>
                                      </p:cBhvr>
                                      <p:to x="100000" y="95000"/>
                                    </p:animScale>
                                    <p:animScale>
                                      <p:cBhvr>
                                        <p:cTn id="58" dur="166" decel="50000">
                                          <p:stCondLst>
                                            <p:cond delay="1834"/>
                                          </p:stCondLst>
                                        </p:cTn>
                                        <p:tgtEl>
                                          <p:spTgt spid="3">
                                            <p:txEl>
                                              <p:pRg st="3" end="3"/>
                                            </p:txEl>
                                          </p:spTgt>
                                        </p:tgtEl>
                                      </p:cBhvr>
                                      <p:to x="100000" y="100000"/>
                                    </p:animScale>
                                  </p:childTnLst>
                                </p:cTn>
                              </p:par>
                              <p:par>
                                <p:cTn id="59" presetID="26" presetClass="entr" presetSubtype="0" fill="hold" nodeType="with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wipe(down)">
                                      <p:cBhvr>
                                        <p:cTn id="61" dur="580">
                                          <p:stCondLst>
                                            <p:cond delay="0"/>
                                          </p:stCondLst>
                                        </p:cTn>
                                        <p:tgtEl>
                                          <p:spTgt spid="3">
                                            <p:txEl>
                                              <p:pRg st="4" end="4"/>
                                            </p:txEl>
                                          </p:spTgt>
                                        </p:tgtEl>
                                      </p:cBhvr>
                                    </p:animEffect>
                                    <p:anim calcmode="lin" valueType="num">
                                      <p:cBhvr>
                                        <p:cTn id="6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4" end="4"/>
                                            </p:txEl>
                                          </p:spTgt>
                                        </p:tgtEl>
                                      </p:cBhvr>
                                      <p:to x="100000" y="60000"/>
                                    </p:animScale>
                                    <p:animScale>
                                      <p:cBhvr>
                                        <p:cTn id="68" dur="166" decel="50000">
                                          <p:stCondLst>
                                            <p:cond delay="676"/>
                                          </p:stCondLst>
                                        </p:cTn>
                                        <p:tgtEl>
                                          <p:spTgt spid="3">
                                            <p:txEl>
                                              <p:pRg st="4" end="4"/>
                                            </p:txEl>
                                          </p:spTgt>
                                        </p:tgtEl>
                                      </p:cBhvr>
                                      <p:to x="100000" y="100000"/>
                                    </p:animScale>
                                    <p:animScale>
                                      <p:cBhvr>
                                        <p:cTn id="69" dur="26">
                                          <p:stCondLst>
                                            <p:cond delay="1312"/>
                                          </p:stCondLst>
                                        </p:cTn>
                                        <p:tgtEl>
                                          <p:spTgt spid="3">
                                            <p:txEl>
                                              <p:pRg st="4" end="4"/>
                                            </p:txEl>
                                          </p:spTgt>
                                        </p:tgtEl>
                                      </p:cBhvr>
                                      <p:to x="100000" y="80000"/>
                                    </p:animScale>
                                    <p:animScale>
                                      <p:cBhvr>
                                        <p:cTn id="70" dur="166" decel="50000">
                                          <p:stCondLst>
                                            <p:cond delay="1338"/>
                                          </p:stCondLst>
                                        </p:cTn>
                                        <p:tgtEl>
                                          <p:spTgt spid="3">
                                            <p:txEl>
                                              <p:pRg st="4" end="4"/>
                                            </p:txEl>
                                          </p:spTgt>
                                        </p:tgtEl>
                                      </p:cBhvr>
                                      <p:to x="100000" y="100000"/>
                                    </p:animScale>
                                    <p:animScale>
                                      <p:cBhvr>
                                        <p:cTn id="71" dur="26">
                                          <p:stCondLst>
                                            <p:cond delay="1642"/>
                                          </p:stCondLst>
                                        </p:cTn>
                                        <p:tgtEl>
                                          <p:spTgt spid="3">
                                            <p:txEl>
                                              <p:pRg st="4" end="4"/>
                                            </p:txEl>
                                          </p:spTgt>
                                        </p:tgtEl>
                                      </p:cBhvr>
                                      <p:to x="100000" y="90000"/>
                                    </p:animScale>
                                    <p:animScale>
                                      <p:cBhvr>
                                        <p:cTn id="72" dur="166" decel="50000">
                                          <p:stCondLst>
                                            <p:cond delay="1668"/>
                                          </p:stCondLst>
                                        </p:cTn>
                                        <p:tgtEl>
                                          <p:spTgt spid="3">
                                            <p:txEl>
                                              <p:pRg st="4" end="4"/>
                                            </p:txEl>
                                          </p:spTgt>
                                        </p:tgtEl>
                                      </p:cBhvr>
                                      <p:to x="100000" y="100000"/>
                                    </p:animScale>
                                    <p:animScale>
                                      <p:cBhvr>
                                        <p:cTn id="73" dur="26">
                                          <p:stCondLst>
                                            <p:cond delay="1808"/>
                                          </p:stCondLst>
                                        </p:cTn>
                                        <p:tgtEl>
                                          <p:spTgt spid="3">
                                            <p:txEl>
                                              <p:pRg st="4" end="4"/>
                                            </p:txEl>
                                          </p:spTgt>
                                        </p:tgtEl>
                                      </p:cBhvr>
                                      <p:to x="100000" y="95000"/>
                                    </p:animScale>
                                    <p:animScale>
                                      <p:cBhvr>
                                        <p:cTn id="74"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AA660-862B-4B99-A8FE-06377F94D100}"/>
              </a:ext>
            </a:extLst>
          </p:cNvPr>
          <p:cNvSpPr>
            <a:spLocks noGrp="1"/>
          </p:cNvSpPr>
          <p:nvPr>
            <p:ph type="title"/>
          </p:nvPr>
        </p:nvSpPr>
        <p:spPr>
          <a:xfrm>
            <a:off x="457200" y="388227"/>
            <a:ext cx="8579296" cy="530887"/>
          </a:xfrm>
        </p:spPr>
        <p:txBody>
          <a:bodyPr>
            <a:normAutofit fontScale="90000"/>
          </a:bodyPr>
          <a:lstStyle/>
          <a:p>
            <a:br>
              <a:rPr lang="en-GB" sz="3200" u="sng" dirty="0">
                <a:highlight>
                  <a:srgbClr val="FFFF00"/>
                </a:highlight>
              </a:rPr>
            </a:br>
            <a:r>
              <a:rPr lang="en-GB" sz="3100" b="1" u="sng" dirty="0">
                <a:highlight>
                  <a:srgbClr val="FFFF00"/>
                </a:highlight>
              </a:rPr>
              <a:t>Practical Activity- 30 minutes</a:t>
            </a:r>
            <a:br>
              <a:rPr lang="en-GB" sz="3200" u="sng" dirty="0">
                <a:highlight>
                  <a:srgbClr val="FFFF00"/>
                </a:highlight>
              </a:rPr>
            </a:br>
            <a:endParaRPr lang="en-GB" sz="3200" b="1" dirty="0">
              <a:solidFill>
                <a:srgbClr val="007DC3"/>
              </a:solidFill>
            </a:endParaRPr>
          </a:p>
        </p:txBody>
      </p:sp>
      <p:sp>
        <p:nvSpPr>
          <p:cNvPr id="8" name="Content Placeholder 7">
            <a:extLst>
              <a:ext uri="{FF2B5EF4-FFF2-40B4-BE49-F238E27FC236}">
                <a16:creationId xmlns:a16="http://schemas.microsoft.com/office/drawing/2014/main" id="{BA32775F-D1E0-7E2E-D606-392AED77E3ED}"/>
              </a:ext>
            </a:extLst>
          </p:cNvPr>
          <p:cNvSpPr>
            <a:spLocks noGrp="1"/>
          </p:cNvSpPr>
          <p:nvPr>
            <p:ph idx="1"/>
          </p:nvPr>
        </p:nvSpPr>
        <p:spPr>
          <a:xfrm>
            <a:off x="0" y="1268760"/>
            <a:ext cx="9162854" cy="4464496"/>
          </a:xfrm>
        </p:spPr>
        <p:txBody>
          <a:bodyPr>
            <a:normAutofit/>
          </a:bodyPr>
          <a:lstStyle/>
          <a:p>
            <a:pPr algn="ctr">
              <a:buClr>
                <a:srgbClr val="0070C0"/>
              </a:buClr>
              <a:buFont typeface="Wingdings" panose="05000000000000000000" pitchFamily="2" charset="2"/>
              <a:buChar char="q"/>
            </a:pPr>
            <a:r>
              <a:rPr lang="en-GB" sz="2000" b="1" u="sng" dirty="0">
                <a:highlight>
                  <a:srgbClr val="FFFF00"/>
                </a:highlight>
              </a:rPr>
              <a:t>Please write down what legal format would choose and why for your own idea</a:t>
            </a:r>
            <a:r>
              <a:rPr lang="en-GB" sz="2000" u="sng" dirty="0">
                <a:highlight>
                  <a:srgbClr val="FFFF00"/>
                </a:highlight>
              </a:rPr>
              <a:t>.</a:t>
            </a:r>
          </a:p>
          <a:p>
            <a:pPr marL="0" indent="0" algn="ctr">
              <a:buNone/>
            </a:pPr>
            <a:endParaRPr lang="en-GB" sz="2000" dirty="0"/>
          </a:p>
          <a:p>
            <a:pPr algn="ctr">
              <a:lnSpc>
                <a:spcPct val="107000"/>
              </a:lnSpc>
              <a:spcAft>
                <a:spcPts val="800"/>
              </a:spcAft>
              <a:buClr>
                <a:srgbClr val="0070C0"/>
              </a:buClr>
              <a:buFont typeface="Wingdings" panose="05000000000000000000" pitchFamily="2" charset="2"/>
              <a:buChar char="q"/>
            </a:pPr>
            <a:r>
              <a:rPr lang="en-GB" sz="2000" dirty="0">
                <a:ea typeface="Calibri" panose="020F0502020204030204" pitchFamily="34" charset="0"/>
                <a:cs typeface="Times New Roman" panose="02020603050405020304" pitchFamily="18" charset="0"/>
              </a:rPr>
              <a:t>A lot of information on how to set up a company can be found on the government website below: </a:t>
            </a:r>
          </a:p>
          <a:p>
            <a:pPr marL="0" lvl="0" indent="0" algn="ctr">
              <a:lnSpc>
                <a:spcPct val="107000"/>
              </a:lnSpc>
              <a:spcAft>
                <a:spcPts val="800"/>
              </a:spcAft>
              <a:buClr>
                <a:srgbClr val="0070C0"/>
              </a:buClr>
              <a:buNone/>
            </a:pPr>
            <a:r>
              <a:rPr lang="en-GB" sz="2000" dirty="0">
                <a:solidFill>
                  <a:srgbClr val="0000FF"/>
                </a:solidFill>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https://www.gov.uk/set-up-business</a:t>
            </a:r>
            <a:endParaRPr lang="en-GB" sz="2000" dirty="0">
              <a:solidFill>
                <a:srgbClr val="0000FF"/>
              </a:solidFill>
              <a:ea typeface="Calibri" panose="020F0502020204030204" pitchFamily="34" charset="0"/>
              <a:cs typeface="Times New Roman" panose="02020603050405020304" pitchFamily="18" charset="0"/>
            </a:endParaRPr>
          </a:p>
          <a:p>
            <a:pPr marL="0" lvl="0" indent="0" algn="ctr">
              <a:lnSpc>
                <a:spcPct val="107000"/>
              </a:lnSpc>
              <a:spcAft>
                <a:spcPts val="800"/>
              </a:spcAft>
              <a:buClr>
                <a:srgbClr val="0070C0"/>
              </a:buClr>
              <a:buNone/>
            </a:pPr>
            <a:endParaRPr lang="en-GB" sz="2000" dirty="0">
              <a:solidFill>
                <a:prstClr val="black"/>
              </a:solidFill>
              <a:ea typeface="Calibri" panose="020F0502020204030204" pitchFamily="34" charset="0"/>
              <a:cs typeface="Times New Roman" panose="02020603050405020304" pitchFamily="18" charset="0"/>
            </a:endParaRPr>
          </a:p>
          <a:p>
            <a:pPr algn="ctr">
              <a:buClr>
                <a:srgbClr val="0070C0"/>
              </a:buClr>
              <a:buFont typeface="Wingdings" panose="05000000000000000000" pitchFamily="2" charset="2"/>
              <a:buChar char="q"/>
            </a:pPr>
            <a:r>
              <a:rPr lang="en-GB" sz="2000" dirty="0"/>
              <a:t>If anyone is interested to start a Social Enterprise, then a lot of information on how to set up a social enterprise can be found on the government website below:</a:t>
            </a:r>
          </a:p>
          <a:p>
            <a:pPr marL="0" indent="0" algn="ctr">
              <a:buNone/>
            </a:pPr>
            <a:r>
              <a:rPr lang="en-GB" sz="2000" dirty="0">
                <a:hlinkClick r:id="rId3"/>
              </a:rPr>
              <a:t>https://www.gov.uk/set-up-a-social-enterprise</a:t>
            </a:r>
            <a:endParaRPr lang="en-GB" sz="2000" dirty="0"/>
          </a:p>
          <a:p>
            <a:pPr marL="0" indent="0" algn="ctr">
              <a:buNone/>
            </a:pPr>
            <a:endParaRPr lang="en-GB" sz="2800" dirty="0"/>
          </a:p>
        </p:txBody>
      </p:sp>
      <p:sp>
        <p:nvSpPr>
          <p:cNvPr id="4" name="Title 1">
            <a:extLst>
              <a:ext uri="{FF2B5EF4-FFF2-40B4-BE49-F238E27FC236}">
                <a16:creationId xmlns:a16="http://schemas.microsoft.com/office/drawing/2014/main" id="{5885386C-CAD3-48F6-A380-6EC3E11AAD9C}"/>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7429505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4FDB-04CA-BA26-74C9-DBB56AD5DECF}"/>
              </a:ext>
            </a:extLst>
          </p:cNvPr>
          <p:cNvSpPr>
            <a:spLocks noGrp="1"/>
          </p:cNvSpPr>
          <p:nvPr>
            <p:ph type="title"/>
          </p:nvPr>
        </p:nvSpPr>
        <p:spPr>
          <a:xfrm>
            <a:off x="-324544" y="474532"/>
            <a:ext cx="9649072" cy="461824"/>
          </a:xfrm>
        </p:spPr>
        <p:txBody>
          <a:bodyPr>
            <a:normAutofit fontScale="90000"/>
          </a:bodyPr>
          <a:lstStyle/>
          <a:p>
            <a:pPr marL="342900" marR="0" lvl="0" indent="-342900" defTabSz="914400" rtl="0" eaLnBrk="1" fontAlgn="auto" latinLnBrk="0" hangingPunct="1">
              <a:lnSpc>
                <a:spcPct val="100000"/>
              </a:lnSpc>
              <a:spcBef>
                <a:spcPct val="20000"/>
              </a:spcBef>
              <a:spcAft>
                <a:spcPts val="0"/>
              </a:spcAft>
              <a:tabLst/>
              <a:defRPr/>
            </a:pP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r>
              <a:rPr lang="en-GB" sz="3600" b="1" dirty="0">
                <a:solidFill>
                  <a:prstClr val="black"/>
                </a:solidFill>
                <a:highlight>
                  <a:srgbClr val="FFFF00"/>
                </a:highlight>
                <a:latin typeface="Myriad Pro"/>
                <a:ea typeface="+mn-ea"/>
                <a:cs typeface="+mn-cs"/>
              </a:rPr>
              <a:t>Sir Richard Branson</a:t>
            </a:r>
            <a:br>
              <a:rPr kumimoji="0" lang="en-GB" sz="2400" b="1" i="0" u="none" strike="noStrike" kern="1200" cap="none" spc="0" normalizeH="0" baseline="0" noProof="0" dirty="0">
                <a:ln>
                  <a:noFill/>
                </a:ln>
                <a:solidFill>
                  <a:prstClr val="black"/>
                </a:solidFill>
                <a:effectLst/>
                <a:highlight>
                  <a:srgbClr val="FFFF00"/>
                </a:highlight>
                <a:uLnTx/>
                <a:uFillTx/>
                <a:latin typeface="Myriad Pro"/>
                <a:ea typeface="+mn-ea"/>
                <a:cs typeface="+mn-cs"/>
              </a:rPr>
            </a:br>
            <a:endParaRPr lang="en-GB" dirty="0"/>
          </a:p>
        </p:txBody>
      </p:sp>
      <p:sp>
        <p:nvSpPr>
          <p:cNvPr id="3" name="Content Placeholder 2">
            <a:extLst>
              <a:ext uri="{FF2B5EF4-FFF2-40B4-BE49-F238E27FC236}">
                <a16:creationId xmlns:a16="http://schemas.microsoft.com/office/drawing/2014/main" id="{5C26EBC3-0665-9096-9D3A-11A888BD995A}"/>
              </a:ext>
            </a:extLst>
          </p:cNvPr>
          <p:cNvSpPr>
            <a:spLocks noGrp="1"/>
          </p:cNvSpPr>
          <p:nvPr>
            <p:ph idx="1"/>
          </p:nvPr>
        </p:nvSpPr>
        <p:spPr>
          <a:xfrm>
            <a:off x="2696" y="1124744"/>
            <a:ext cx="9141303" cy="4824536"/>
          </a:xfrm>
        </p:spPr>
        <p:txBody>
          <a:bodyPr>
            <a:noAutofit/>
          </a:bodyPr>
          <a:lstStyle/>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t>Sir </a:t>
            </a:r>
            <a:r>
              <a:rPr lang="en-GB" sz="2400"/>
              <a:t>Richard Branson </a:t>
            </a:r>
            <a:r>
              <a:rPr lang="en-GB" sz="2400" dirty="0"/>
              <a:t>short history &amp; view on employees</a:t>
            </a:r>
          </a:p>
          <a:p>
            <a:pPr marL="0" lvl="0" indent="0" algn="ctr">
              <a:lnSpc>
                <a:spcPct val="107000"/>
              </a:lnSpc>
              <a:spcAft>
                <a:spcPts val="800"/>
              </a:spcAft>
              <a:buClr>
                <a:srgbClr val="0070C0"/>
              </a:buClr>
              <a:buNone/>
            </a:pPr>
            <a:endParaRPr lang="en-GB" sz="2400" dirty="0"/>
          </a:p>
          <a:p>
            <a:pPr marL="0" lvl="0" indent="0" algn="ctr">
              <a:lnSpc>
                <a:spcPct val="107000"/>
              </a:lnSpc>
              <a:spcAft>
                <a:spcPts val="800"/>
              </a:spcAft>
              <a:buClr>
                <a:srgbClr val="0070C0"/>
              </a:buClr>
              <a:buNone/>
            </a:pPr>
            <a:r>
              <a:rPr lang="en-GB" sz="2400" dirty="0">
                <a:hlinkClick r:id="rId2"/>
              </a:rPr>
              <a:t>https://www.headspacegroup.co.uk/sir-richard-branson-employees-come-first/</a:t>
            </a:r>
            <a:endParaRPr lang="en-GB" sz="2400" dirty="0"/>
          </a:p>
          <a:p>
            <a:pPr marL="0" lvl="0" indent="0" algn="ctr">
              <a:lnSpc>
                <a:spcPct val="107000"/>
              </a:lnSpc>
              <a:spcAft>
                <a:spcPts val="800"/>
              </a:spcAft>
              <a:buClr>
                <a:srgbClr val="0070C0"/>
              </a:buClr>
              <a:buNone/>
            </a:pPr>
            <a:endParaRPr lang="en-GB" sz="2400" dirty="0"/>
          </a:p>
        </p:txBody>
      </p:sp>
      <p:sp>
        <p:nvSpPr>
          <p:cNvPr id="5" name="Title 1">
            <a:extLst>
              <a:ext uri="{FF2B5EF4-FFF2-40B4-BE49-F238E27FC236}">
                <a16:creationId xmlns:a16="http://schemas.microsoft.com/office/drawing/2014/main" id="{514FB464-5947-8E32-2AFE-FE2D3C31D8FD}"/>
              </a:ext>
            </a:extLst>
          </p:cNvPr>
          <p:cNvSpPr txBox="1">
            <a:spLocks/>
          </p:cNvSpPr>
          <p:nvPr/>
        </p:nvSpPr>
        <p:spPr>
          <a:xfrm>
            <a:off x="444376" y="-30123"/>
            <a:ext cx="8229600" cy="290772"/>
          </a:xfrm>
          <a:prstGeom prst="rect">
            <a:avLst/>
          </a:prstGeom>
        </p:spPr>
        <p:txBody>
          <a:bodyPr vert="horz" lIns="91440" tIns="45720" rIns="91440" bIns="45720" rtlCol="0" anchor="b">
            <a:normAutofit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89469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57200" y="548680"/>
            <a:ext cx="8229600" cy="864096"/>
          </a:xfrm>
        </p:spPr>
        <p:txBody>
          <a:bodyPr>
            <a:noAutofit/>
          </a:bodyPr>
          <a:lstStyle/>
          <a:p>
            <a:br>
              <a:rPr lang="en-GB" sz="3200" b="1" dirty="0">
                <a:solidFill>
                  <a:srgbClr val="007DC3"/>
                </a:solidFill>
              </a:rPr>
            </a:br>
            <a:r>
              <a:rPr lang="en-GB" sz="3200" b="1" dirty="0">
                <a:highlight>
                  <a:srgbClr val="FFFF00"/>
                </a:highlight>
              </a:rPr>
              <a:t>Do you have any Questions?</a:t>
            </a:r>
            <a:br>
              <a:rPr lang="en-GB" sz="3200" b="1" dirty="0">
                <a:highlight>
                  <a:srgbClr val="FFFF00"/>
                </a:highlight>
              </a:rPr>
            </a:br>
            <a:endParaRPr lang="en-GB" sz="3200" b="1" dirty="0">
              <a:highlight>
                <a:srgbClr val="FFFF00"/>
              </a:highlight>
            </a:endParaRPr>
          </a:p>
        </p:txBody>
      </p:sp>
      <p:sp>
        <p:nvSpPr>
          <p:cNvPr id="5" name="Title 1">
            <a:extLst>
              <a:ext uri="{FF2B5EF4-FFF2-40B4-BE49-F238E27FC236}">
                <a16:creationId xmlns:a16="http://schemas.microsoft.com/office/drawing/2014/main" id="{C92A7CA7-6342-41FC-9E00-11EB8B7D74E5}"/>
              </a:ext>
            </a:extLst>
          </p:cNvPr>
          <p:cNvSpPr txBox="1">
            <a:spLocks/>
          </p:cNvSpPr>
          <p:nvPr/>
        </p:nvSpPr>
        <p:spPr>
          <a:xfrm>
            <a:off x="457200" y="-135263"/>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pic>
        <p:nvPicPr>
          <p:cNvPr id="8" name="Picture 7">
            <a:extLst>
              <a:ext uri="{FF2B5EF4-FFF2-40B4-BE49-F238E27FC236}">
                <a16:creationId xmlns:a16="http://schemas.microsoft.com/office/drawing/2014/main" id="{E1E59119-1ECA-46A5-AC0C-AF5077A2C0C0}"/>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312626" y="1556792"/>
            <a:ext cx="4734772" cy="3456384"/>
          </a:xfrm>
          <a:prstGeom prst="rect">
            <a:avLst/>
          </a:prstGeom>
        </p:spPr>
      </p:pic>
    </p:spTree>
    <p:extLst>
      <p:ext uri="{BB962C8B-B14F-4D97-AF65-F5344CB8AC3E}">
        <p14:creationId xmlns:p14="http://schemas.microsoft.com/office/powerpoint/2010/main" val="35058503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par>
                                <p:cTn id="11" presetID="3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1000" fill="hold"/>
                                        <p:tgtEl>
                                          <p:spTgt spid="8"/>
                                        </p:tgtEl>
                                        <p:attrNameLst>
                                          <p:attrName>ppt_w</p:attrName>
                                        </p:attrNameLst>
                                      </p:cBhvr>
                                      <p:tavLst>
                                        <p:tav tm="0">
                                          <p:val>
                                            <p:fltVal val="0"/>
                                          </p:val>
                                        </p:tav>
                                        <p:tav tm="100000">
                                          <p:val>
                                            <p:strVal val="#ppt_w"/>
                                          </p:val>
                                        </p:tav>
                                      </p:tavLst>
                                    </p:anim>
                                    <p:anim calcmode="lin" valueType="num">
                                      <p:cBhvr>
                                        <p:cTn id="14" dur="1000" fill="hold"/>
                                        <p:tgtEl>
                                          <p:spTgt spid="8"/>
                                        </p:tgtEl>
                                        <p:attrNameLst>
                                          <p:attrName>ppt_h</p:attrName>
                                        </p:attrNameLst>
                                      </p:cBhvr>
                                      <p:tavLst>
                                        <p:tav tm="0">
                                          <p:val>
                                            <p:fltVal val="0"/>
                                          </p:val>
                                        </p:tav>
                                        <p:tav tm="100000">
                                          <p:val>
                                            <p:strVal val="#ppt_h"/>
                                          </p:val>
                                        </p:tav>
                                      </p:tavLst>
                                    </p:anim>
                                    <p:anim calcmode="lin" valueType="num">
                                      <p:cBhvr>
                                        <p:cTn id="15" dur="1000" fill="hold"/>
                                        <p:tgtEl>
                                          <p:spTgt spid="8"/>
                                        </p:tgtEl>
                                        <p:attrNameLst>
                                          <p:attrName>style.rotation</p:attrName>
                                        </p:attrNameLst>
                                      </p:cBhvr>
                                      <p:tavLst>
                                        <p:tav tm="0">
                                          <p:val>
                                            <p:fltVal val="90"/>
                                          </p:val>
                                        </p:tav>
                                        <p:tav tm="100000">
                                          <p:val>
                                            <p:fltVal val="0"/>
                                          </p:val>
                                        </p:tav>
                                      </p:tavLst>
                                    </p:anim>
                                    <p:animEffect transition="in" filter="fade">
                                      <p:cBhvr>
                                        <p:cTn id="1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478859" y="1484784"/>
            <a:ext cx="8229600" cy="1296144"/>
          </a:xfrm>
        </p:spPr>
        <p:txBody>
          <a:bodyPr>
            <a:noAutofit/>
          </a:bodyPr>
          <a:lstStyle/>
          <a:p>
            <a:br>
              <a:rPr lang="en-GB" sz="3200" b="1" dirty="0">
                <a:solidFill>
                  <a:srgbClr val="007DC3"/>
                </a:solidFill>
              </a:rPr>
            </a:br>
            <a:r>
              <a:rPr lang="en-GB" sz="4800" b="1" dirty="0">
                <a:highlight>
                  <a:srgbClr val="FFFF00"/>
                </a:highlight>
              </a:rPr>
              <a:t>Thank you!</a:t>
            </a:r>
            <a:endParaRPr lang="en-GB" sz="3200" b="1" dirty="0">
              <a:highlight>
                <a:srgbClr val="FFFF00"/>
              </a:highlight>
            </a:endParaRPr>
          </a:p>
        </p:txBody>
      </p:sp>
      <p:sp>
        <p:nvSpPr>
          <p:cNvPr id="5" name="Title 1">
            <a:extLst>
              <a:ext uri="{FF2B5EF4-FFF2-40B4-BE49-F238E27FC236}">
                <a16:creationId xmlns:a16="http://schemas.microsoft.com/office/drawing/2014/main" id="{C92A7CA7-6342-41FC-9E00-11EB8B7D74E5}"/>
              </a:ext>
            </a:extLst>
          </p:cNvPr>
          <p:cNvSpPr txBox="1">
            <a:spLocks/>
          </p:cNvSpPr>
          <p:nvPr/>
        </p:nvSpPr>
        <p:spPr>
          <a:xfrm>
            <a:off x="444376" y="-30124"/>
            <a:ext cx="8229600" cy="40795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0"/>
              </a:spcBef>
              <a:defRPr/>
            </a:pPr>
            <a:r>
              <a:rPr lang="en-GB" sz="1400" b="1" dirty="0">
                <a:solidFill>
                  <a:schemeClr val="accent1">
                    <a:lumMod val="50000"/>
                  </a:schemeClr>
                </a:solidFill>
                <a:ea typeface="+mn-ea"/>
                <a:cs typeface="Calibri" panose="020F0502020204030204" pitchFamily="34" charset="0"/>
              </a:rPr>
              <a:t>LCMB7004: Entrepreneurship</a:t>
            </a:r>
            <a:endParaRPr lang="en-GB" sz="1400" dirty="0">
              <a:solidFill>
                <a:schemeClr val="accent1">
                  <a:lumMod val="50000"/>
                </a:schemeClr>
              </a:solidFill>
              <a:cs typeface="Calibri" panose="020F0502020204030204" pitchFamily="34" charset="0"/>
            </a:endParaRPr>
          </a:p>
        </p:txBody>
      </p:sp>
    </p:spTree>
    <p:extLst>
      <p:ext uri="{BB962C8B-B14F-4D97-AF65-F5344CB8AC3E}">
        <p14:creationId xmlns:p14="http://schemas.microsoft.com/office/powerpoint/2010/main" val="2552114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62406" y="1268760"/>
            <a:ext cx="8702082" cy="439226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gn="just">
              <a:spcBef>
                <a:spcPts val="0"/>
              </a:spcBef>
              <a:buClr>
                <a:srgbClr val="007DC3"/>
              </a:buClr>
              <a:buNone/>
              <a:defRPr/>
            </a:pPr>
            <a:r>
              <a:rPr lang="en-GB" sz="2400" dirty="0">
                <a:solidFill>
                  <a:srgbClr val="0070C0"/>
                </a:solidFill>
                <a:latin typeface="+mn-lt"/>
              </a:rPr>
              <a:t>Reading for the session (online access through our library)</a:t>
            </a:r>
          </a:p>
          <a:p>
            <a:pPr marL="0" indent="0" algn="just">
              <a:spcBef>
                <a:spcPts val="0"/>
              </a:spcBef>
              <a:buClr>
                <a:srgbClr val="007DC3"/>
              </a:buClr>
              <a:buNone/>
              <a:defRPr/>
            </a:pPr>
            <a:endParaRPr lang="en-GB" sz="2400" dirty="0">
              <a:solidFill>
                <a:srgbClr val="0070C0"/>
              </a:solidFill>
              <a:latin typeface="+mn-lt"/>
            </a:endParaRPr>
          </a:p>
          <a:p>
            <a:pPr>
              <a:spcBef>
                <a:spcPts val="0"/>
              </a:spcBef>
              <a:buClr>
                <a:srgbClr val="007DC3"/>
              </a:buClr>
              <a:buFont typeface="Wingdings" panose="05000000000000000000" pitchFamily="2" charset="2"/>
              <a:buChar char="q"/>
              <a:defRPr/>
            </a:pPr>
            <a:r>
              <a:rPr lang="en-GB" sz="2400" b="0" dirty="0">
                <a:solidFill>
                  <a:schemeClr val="tx1"/>
                </a:solidFill>
                <a:latin typeface="+mn-lt"/>
              </a:rPr>
              <a:t>Bolton, B. &amp; Thompson, J.(2013) Entrepreneurs: Talent, Temperament, Technique (3rd Ed) Oxford: Elsevier Butterworth-Heinemann.</a:t>
            </a:r>
          </a:p>
          <a:p>
            <a:pPr>
              <a:spcBef>
                <a:spcPts val="0"/>
              </a:spcBef>
              <a:buClr>
                <a:srgbClr val="007DC3"/>
              </a:buClr>
              <a:buFont typeface="Wingdings" panose="05000000000000000000" pitchFamily="2" charset="2"/>
              <a:buChar char="q"/>
              <a:defRPr/>
            </a:pPr>
            <a:endParaRPr lang="en-GB" sz="2400" b="0" i="0" u="none" strike="noStrike" baseline="0" dirty="0">
              <a:solidFill>
                <a:schemeClr val="tx1"/>
              </a:solidFill>
              <a:latin typeface="+mn-lt"/>
            </a:endParaRPr>
          </a:p>
          <a:p>
            <a:pPr>
              <a:spcBef>
                <a:spcPts val="0"/>
              </a:spcBef>
              <a:buClr>
                <a:srgbClr val="007DC3"/>
              </a:buClr>
              <a:buFont typeface="Wingdings" panose="05000000000000000000" pitchFamily="2" charset="2"/>
              <a:buChar char="q"/>
              <a:defRPr/>
            </a:pPr>
            <a:r>
              <a:rPr lang="en-GB" sz="2400" b="0" i="0" u="none" strike="noStrike" baseline="0" dirty="0">
                <a:solidFill>
                  <a:srgbClr val="000000"/>
                </a:solidFill>
                <a:latin typeface="+mn-lt"/>
              </a:rPr>
              <a:t>Carter, S. and Jones-Evans, D. (2006) Enterprise and small business: principles, practices and policy. 2nd. Ed. Prentice Hall. 	</a:t>
            </a:r>
          </a:p>
          <a:p>
            <a:pPr>
              <a:lnSpc>
                <a:spcPct val="150000"/>
              </a:lnSpc>
              <a:spcBef>
                <a:spcPts val="600"/>
              </a:spcBef>
              <a:buClr>
                <a:srgbClr val="007DC3"/>
              </a:buClr>
              <a:buFont typeface="Wingdings" panose="05000000000000000000" pitchFamily="2" charset="2"/>
              <a:buChar char="§"/>
              <a:defRPr/>
            </a:pPr>
            <a:endParaRPr lang="en-GB" sz="2600" dirty="0">
              <a:solidFill>
                <a:schemeClr val="bg1">
                  <a:lumMod val="50000"/>
                </a:schemeClr>
              </a:solidFill>
            </a:endParaRPr>
          </a:p>
        </p:txBody>
      </p:sp>
      <p:sp>
        <p:nvSpPr>
          <p:cNvPr id="5" name="Title 2"/>
          <p:cNvSpPr txBox="1">
            <a:spLocks/>
          </p:cNvSpPr>
          <p:nvPr/>
        </p:nvSpPr>
        <p:spPr>
          <a:xfrm>
            <a:off x="0" y="290668"/>
            <a:ext cx="9144000" cy="684312"/>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chemeClr val="tx1"/>
                </a:solidFill>
                <a:effectLst/>
                <a:highlight>
                  <a:srgbClr val="FFFF00"/>
                </a:highlight>
              </a:rPr>
              <a:t>References</a:t>
            </a:r>
          </a:p>
        </p:txBody>
      </p:sp>
      <p:sp>
        <p:nvSpPr>
          <p:cNvPr id="7" name="Title 1">
            <a:extLst>
              <a:ext uri="{FF2B5EF4-FFF2-40B4-BE49-F238E27FC236}">
                <a16:creationId xmlns:a16="http://schemas.microsoft.com/office/drawing/2014/main" id="{4AF9089B-15EB-46EB-9715-A03F557F0A39}"/>
              </a:ext>
            </a:extLst>
          </p:cNvPr>
          <p:cNvSpPr txBox="1">
            <a:spLocks/>
          </p:cNvSpPr>
          <p:nvPr/>
        </p:nvSpPr>
        <p:spPr>
          <a:xfrm>
            <a:off x="457200" y="-51579"/>
            <a:ext cx="8229600" cy="312227"/>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srgbClr val="00B0F0">
                    <a:lumMod val="50000"/>
                  </a:srgbClr>
                </a:solidFill>
                <a:effectLst/>
                <a:uLnTx/>
                <a:uFillTx/>
                <a:ea typeface="+mj-ea"/>
                <a:cs typeface="Calibri" panose="020F0502020204030204" pitchFamily="34" charset="0"/>
              </a:rPr>
              <a:t>LCMB7004: Entrepreneurship</a:t>
            </a:r>
            <a:endParaRPr kumimoji="0" lang="en-GB" sz="1400" b="0" i="0" u="none" strike="noStrike" kern="1200" cap="none" spc="0" normalizeH="0" baseline="0" noProof="0" dirty="0">
              <a:ln>
                <a:noFill/>
              </a:ln>
              <a:solidFill>
                <a:srgbClr val="00B0F0">
                  <a:lumMod val="50000"/>
                </a:srgbClr>
              </a:solidFill>
              <a:effectLst/>
              <a:uLnTx/>
              <a:uFillTx/>
              <a:ea typeface="+mj-ea"/>
              <a:cs typeface="Calibri" panose="020F0502020204030204" pitchFamily="34" charset="0"/>
            </a:endParaRPr>
          </a:p>
        </p:txBody>
      </p:sp>
    </p:spTree>
    <p:extLst>
      <p:ext uri="{BB962C8B-B14F-4D97-AF65-F5344CB8AC3E}">
        <p14:creationId xmlns:p14="http://schemas.microsoft.com/office/powerpoint/2010/main" val="2643566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a:xfrm>
            <a:off x="220959" y="1355380"/>
            <a:ext cx="8702082" cy="4654019"/>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000" b="1"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2800" b="1"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2400" b="1"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2000" b="1"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800" b="1"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a:lstStyle>
          <a:p>
            <a:pPr marL="0" indent="0" algn="just">
              <a:spcBef>
                <a:spcPts val="0"/>
              </a:spcBef>
              <a:buClr>
                <a:srgbClr val="007DC3"/>
              </a:buClr>
              <a:buNone/>
              <a:defRPr/>
            </a:pPr>
            <a:r>
              <a:rPr lang="en-GB" sz="2000" dirty="0">
                <a:solidFill>
                  <a:srgbClr val="0070C0"/>
                </a:solidFill>
              </a:rPr>
              <a:t>Further reading</a:t>
            </a:r>
          </a:p>
          <a:p>
            <a:pPr marL="0" indent="0" algn="just">
              <a:spcBef>
                <a:spcPts val="0"/>
              </a:spcBef>
              <a:buClr>
                <a:srgbClr val="007DC3"/>
              </a:buClr>
              <a:buNone/>
              <a:defRPr/>
            </a:pPr>
            <a:endParaRPr kumimoji="0" lang="en-GB" sz="2200" i="0" u="none" strike="noStrike" kern="1200" cap="none" spc="0" normalizeH="0" baseline="0" noProof="0" dirty="0">
              <a:ln>
                <a:noFill/>
              </a:ln>
              <a:solidFill>
                <a:prstClr val="black"/>
              </a:solidFill>
              <a:effectLst/>
              <a:uLnTx/>
              <a:uFillTx/>
              <a:latin typeface="+mn-lt"/>
              <a:ea typeface="+mn-ea"/>
              <a:cs typeface="+mn-cs"/>
            </a:endParaRPr>
          </a:p>
          <a:p>
            <a:pPr>
              <a:spcBef>
                <a:spcPts val="0"/>
              </a:spcBef>
              <a:buClr>
                <a:srgbClr val="007DC3"/>
              </a:buClr>
              <a:buFont typeface="Wingdings" panose="05000000000000000000" pitchFamily="2" charset="2"/>
              <a:buChar char="q"/>
              <a:defRPr/>
            </a:pPr>
            <a:r>
              <a:rPr lang="en-GB" sz="2200" b="0" i="0" u="none" strike="noStrike" baseline="0" dirty="0">
                <a:solidFill>
                  <a:srgbClr val="000000"/>
                </a:solidFill>
                <a:latin typeface="+mn-lt"/>
              </a:rPr>
              <a:t>Bessant J &amp; Tidd J (2007) Innovation &amp; Entrepreneurship. John Wiley &amp; Sons, London</a:t>
            </a:r>
          </a:p>
          <a:p>
            <a:pPr>
              <a:spcBef>
                <a:spcPts val="0"/>
              </a:spcBef>
              <a:buClr>
                <a:srgbClr val="007DC3"/>
              </a:buClr>
              <a:buFont typeface="Wingdings" panose="05000000000000000000" pitchFamily="2" charset="2"/>
              <a:buChar char="q"/>
              <a:defRPr/>
            </a:pPr>
            <a:endParaRPr lang="en-GB" sz="2200" b="0" i="0" u="none" strike="noStrike" baseline="0" dirty="0">
              <a:solidFill>
                <a:srgbClr val="000000"/>
              </a:solidFill>
              <a:latin typeface="+mn-lt"/>
            </a:endParaRPr>
          </a:p>
          <a:p>
            <a:pPr>
              <a:spcBef>
                <a:spcPts val="0"/>
              </a:spcBef>
              <a:buClr>
                <a:srgbClr val="007DC3"/>
              </a:buClr>
              <a:buFont typeface="Wingdings" panose="05000000000000000000" pitchFamily="2" charset="2"/>
              <a:buChar char="q"/>
              <a:defRPr/>
            </a:pPr>
            <a:r>
              <a:rPr lang="en-GB" sz="2200" b="0" i="0" u="none" strike="noStrike" baseline="0" dirty="0">
                <a:solidFill>
                  <a:srgbClr val="000000"/>
                </a:solidFill>
                <a:latin typeface="+mn-lt"/>
              </a:rPr>
              <a:t>Baker, M (2004) Marketing Theory, London, Thomson Learning. </a:t>
            </a:r>
          </a:p>
          <a:p>
            <a:pPr marL="0" indent="0">
              <a:spcBef>
                <a:spcPts val="0"/>
              </a:spcBef>
              <a:buClr>
                <a:srgbClr val="007DC3"/>
              </a:buClr>
              <a:buNone/>
              <a:defRPr/>
            </a:pPr>
            <a:endParaRPr lang="en-GB" sz="2200" b="0" i="0" u="none" strike="noStrike" baseline="0" dirty="0">
              <a:solidFill>
                <a:srgbClr val="000000"/>
              </a:solidFill>
              <a:latin typeface="+mn-lt"/>
            </a:endParaRPr>
          </a:p>
          <a:p>
            <a:pPr>
              <a:spcBef>
                <a:spcPts val="0"/>
              </a:spcBef>
              <a:buClr>
                <a:srgbClr val="007DC3"/>
              </a:buClr>
              <a:buFont typeface="Wingdings" panose="05000000000000000000" pitchFamily="2" charset="2"/>
              <a:buChar char="q"/>
              <a:defRPr/>
            </a:pPr>
            <a:r>
              <a:rPr lang="en-GB" sz="2200" b="0" i="0" u="none" strike="noStrike" baseline="0" dirty="0">
                <a:solidFill>
                  <a:srgbClr val="000000"/>
                </a:solidFill>
                <a:latin typeface="+mn-lt"/>
              </a:rPr>
              <a:t>Bridge, S., O’Neill, K. &amp; </a:t>
            </a:r>
            <a:r>
              <a:rPr lang="en-GB" sz="2200" b="0" i="0" u="none" strike="noStrike" baseline="0" dirty="0" err="1">
                <a:solidFill>
                  <a:srgbClr val="000000"/>
                </a:solidFill>
                <a:latin typeface="+mn-lt"/>
              </a:rPr>
              <a:t>Cromie</a:t>
            </a:r>
            <a:r>
              <a:rPr lang="en-GB" sz="2200" b="0" i="0" u="none" strike="noStrike" baseline="0" dirty="0">
                <a:solidFill>
                  <a:srgbClr val="000000"/>
                </a:solidFill>
                <a:latin typeface="+mn-lt"/>
              </a:rPr>
              <a:t>, S. (2008), Understanding Enterprise, Entrepreneurship and Small Business (3rd Ed), Basingstoke : Palgrave Macmillan 	</a:t>
            </a:r>
          </a:p>
          <a:p>
            <a:pPr>
              <a:spcBef>
                <a:spcPts val="0"/>
              </a:spcBef>
              <a:buClr>
                <a:srgbClr val="007DC3"/>
              </a:buClr>
              <a:buFont typeface="Wingdings" panose="05000000000000000000" pitchFamily="2" charset="2"/>
              <a:buChar char="q"/>
              <a:defRPr/>
            </a:pPr>
            <a:endParaRPr lang="en-GB" sz="2200" b="0" i="0" u="none" strike="noStrike" baseline="0" dirty="0">
              <a:solidFill>
                <a:srgbClr val="000000"/>
              </a:solidFill>
              <a:latin typeface="+mn-lt"/>
            </a:endParaRPr>
          </a:p>
          <a:p>
            <a:pPr>
              <a:spcBef>
                <a:spcPts val="0"/>
              </a:spcBef>
              <a:buClr>
                <a:srgbClr val="007DC3"/>
              </a:buClr>
              <a:buFont typeface="Wingdings" panose="05000000000000000000" pitchFamily="2" charset="2"/>
              <a:buChar char="q"/>
              <a:defRPr/>
            </a:pPr>
            <a:r>
              <a:rPr lang="en-GB" sz="2200" b="0" i="0" u="none" strike="noStrike" baseline="0" dirty="0">
                <a:solidFill>
                  <a:srgbClr val="000000"/>
                </a:solidFill>
                <a:latin typeface="+mn-lt"/>
              </a:rPr>
              <a:t>Blackwell, E. (2011), How to Prepare a Business Plan: Planning for Successful Start-up and Expansion, (5th Ed) Sunday Times Business Enterprise Series, Kogan Page </a:t>
            </a:r>
          </a:p>
          <a:p>
            <a:pPr marL="0" indent="0">
              <a:spcBef>
                <a:spcPts val="0"/>
              </a:spcBef>
              <a:buClr>
                <a:srgbClr val="007DC3"/>
              </a:buClr>
              <a:buNone/>
              <a:defRPr/>
            </a:pPr>
            <a:r>
              <a:rPr lang="en-GB" sz="2200" b="0" i="0" u="none" strike="noStrike" baseline="0" dirty="0">
                <a:solidFill>
                  <a:srgbClr val="000000"/>
                </a:solidFill>
                <a:latin typeface="+mn-lt"/>
              </a:rPr>
              <a:t>	</a:t>
            </a:r>
          </a:p>
          <a:p>
            <a:pPr>
              <a:spcBef>
                <a:spcPts val="0"/>
              </a:spcBef>
              <a:buClr>
                <a:srgbClr val="007DC3"/>
              </a:buClr>
              <a:buFont typeface="Wingdings" panose="05000000000000000000" pitchFamily="2" charset="2"/>
              <a:buChar char="q"/>
              <a:defRPr/>
            </a:pPr>
            <a:r>
              <a:rPr lang="en-GB" sz="2200" b="0" i="0" u="none" strike="noStrike" baseline="0" dirty="0">
                <a:solidFill>
                  <a:srgbClr val="000000"/>
                </a:solidFill>
                <a:latin typeface="+mn-lt"/>
              </a:rPr>
              <a:t>Burns, P. (2008) Corporate Entrepreneurship. Palgrave, Macmillan. 	</a:t>
            </a:r>
          </a:p>
          <a:p>
            <a:pPr marL="0" indent="0">
              <a:spcBef>
                <a:spcPts val="0"/>
              </a:spcBef>
              <a:buClr>
                <a:srgbClr val="007DC3"/>
              </a:buClr>
              <a:buNone/>
              <a:defRPr/>
            </a:pPr>
            <a:r>
              <a:rPr lang="en-GB" sz="2200" b="0" i="0" u="none" strike="noStrike" baseline="0" dirty="0">
                <a:solidFill>
                  <a:srgbClr val="000000"/>
                </a:solidFill>
                <a:latin typeface="+mn-lt"/>
              </a:rPr>
              <a:t>	</a:t>
            </a:r>
          </a:p>
          <a:p>
            <a:pPr>
              <a:spcBef>
                <a:spcPts val="0"/>
              </a:spcBef>
              <a:buClr>
                <a:srgbClr val="007DC3"/>
              </a:buClr>
              <a:buFont typeface="Wingdings" panose="05000000000000000000" pitchFamily="2" charset="2"/>
              <a:buChar char="q"/>
              <a:defRPr/>
            </a:pPr>
            <a:endParaRPr lang="en-GB" sz="6000" b="0" dirty="0">
              <a:solidFill>
                <a:schemeClr val="tx1"/>
              </a:solidFill>
            </a:endParaRPr>
          </a:p>
          <a:p>
            <a:pPr marL="0" indent="0" algn="just">
              <a:spcBef>
                <a:spcPts val="0"/>
              </a:spcBef>
              <a:buClr>
                <a:srgbClr val="007DC3"/>
              </a:buClr>
              <a:buNone/>
              <a:defRPr/>
            </a:pPr>
            <a:endParaRPr lang="en-GB" sz="2200" dirty="0">
              <a:solidFill>
                <a:schemeClr val="tx1"/>
              </a:solidFill>
            </a:endParaRPr>
          </a:p>
        </p:txBody>
      </p:sp>
      <p:sp>
        <p:nvSpPr>
          <p:cNvPr id="5" name="Title 2"/>
          <p:cNvSpPr txBox="1">
            <a:spLocks/>
          </p:cNvSpPr>
          <p:nvPr/>
        </p:nvSpPr>
        <p:spPr>
          <a:xfrm>
            <a:off x="-21907" y="458678"/>
            <a:ext cx="9144000" cy="679849"/>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GB" sz="3200" dirty="0">
                <a:solidFill>
                  <a:schemeClr val="tx1"/>
                </a:solidFill>
                <a:effectLst/>
                <a:highlight>
                  <a:srgbClr val="FFFF00"/>
                </a:highlight>
              </a:rPr>
              <a:t>References</a:t>
            </a:r>
          </a:p>
        </p:txBody>
      </p:sp>
      <p:sp>
        <p:nvSpPr>
          <p:cNvPr id="3" name="Slide Number Placeholder 2"/>
          <p:cNvSpPr>
            <a:spLocks noGrp="1"/>
          </p:cNvSpPr>
          <p:nvPr>
            <p:ph type="sldNum" sz="quarter" idx="12"/>
          </p:nvPr>
        </p:nvSpPr>
        <p:spPr/>
        <p:txBody>
          <a:bodyPr/>
          <a:lstStyle/>
          <a:p>
            <a:fld id="{C3F65BB1-9206-4D7F-97F9-47DCC7DC6334}" type="slidenum">
              <a:rPr lang="en-GB" smtClean="0"/>
              <a:pPr/>
              <a:t>22</a:t>
            </a:fld>
            <a:endParaRPr lang="en-GB"/>
          </a:p>
        </p:txBody>
      </p:sp>
      <p:sp>
        <p:nvSpPr>
          <p:cNvPr id="7" name="Title 1">
            <a:extLst>
              <a:ext uri="{FF2B5EF4-FFF2-40B4-BE49-F238E27FC236}">
                <a16:creationId xmlns:a16="http://schemas.microsoft.com/office/drawing/2014/main" id="{4AF9089B-15EB-46EB-9715-A03F557F0A39}"/>
              </a:ext>
            </a:extLst>
          </p:cNvPr>
          <p:cNvSpPr txBox="1">
            <a:spLocks/>
          </p:cNvSpPr>
          <p:nvPr/>
        </p:nvSpPr>
        <p:spPr>
          <a:xfrm>
            <a:off x="444376" y="-30123"/>
            <a:ext cx="8229600" cy="36278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defTabSz="914400" rtl="0" eaLnBrk="1" fontAlgn="auto" latinLnBrk="0" hangingPunct="1">
              <a:lnSpc>
                <a:spcPct val="100000"/>
              </a:lnSpc>
              <a:spcBef>
                <a:spcPts val="0"/>
              </a:spcBef>
              <a:spcAft>
                <a:spcPts val="0"/>
              </a:spcAft>
              <a:buClrTx/>
              <a:buSzTx/>
              <a:buFontTx/>
              <a:buNone/>
              <a:tabLst/>
              <a:defRPr/>
            </a:pPr>
            <a:r>
              <a:rPr lang="en-GB" sz="1400" b="1" dirty="0">
                <a:solidFill>
                  <a:schemeClr val="accent1">
                    <a:lumMod val="50000"/>
                  </a:schemeClr>
                </a:solidFill>
                <a:ea typeface="+mn-ea"/>
                <a:cs typeface="+mn-cs"/>
              </a:rPr>
              <a:t>LCMB7004: Entrepreneurship</a:t>
            </a:r>
            <a:endParaRPr kumimoji="0" lang="en-GB" sz="1400" b="0" i="0" u="none" strike="noStrike" kern="1200" cap="none" spc="0" normalizeH="0" baseline="0" noProof="0" dirty="0">
              <a:ln>
                <a:noFill/>
              </a:ln>
              <a:solidFill>
                <a:srgbClr val="00B0F0">
                  <a:lumMod val="50000"/>
                </a:srgbClr>
              </a:solidFill>
              <a:effectLst/>
              <a:uLnTx/>
              <a:uFillTx/>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1591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understanding assessment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80" y="-15316"/>
            <a:ext cx="9144000" cy="569967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5364088" y="2060848"/>
            <a:ext cx="3715944" cy="2156948"/>
          </a:xfrm>
          <a:solidFill>
            <a:schemeClr val="bg1">
              <a:lumMod val="85000"/>
              <a:alpha val="59000"/>
            </a:schemeClr>
          </a:solidFill>
          <a:effectLst>
            <a:softEdge rad="127000"/>
          </a:effectLst>
        </p:spPr>
        <p:txBody>
          <a:bodyPr>
            <a:normAutofit fontScale="92500" lnSpcReduction="10000"/>
          </a:bodyPr>
          <a:lstStyle/>
          <a:p>
            <a:pPr marL="0" indent="0" algn="ctr">
              <a:buNone/>
            </a:pPr>
            <a:r>
              <a:rPr lang="en-GB" sz="2800" b="1" dirty="0">
                <a:latin typeface="+mj-lt"/>
              </a:rPr>
              <a:t>We will learn about</a:t>
            </a:r>
          </a:p>
          <a:p>
            <a:pPr marL="0" indent="0" algn="r">
              <a:buNone/>
            </a:pPr>
            <a:endParaRPr lang="en-GB" sz="2800" b="1" dirty="0">
              <a:latin typeface="+mj-lt"/>
            </a:endParaRPr>
          </a:p>
          <a:p>
            <a:pPr marL="0" indent="0" algn="ctr">
              <a:buNone/>
            </a:pPr>
            <a:r>
              <a:rPr lang="en-GB" sz="2800" b="1" kern="1200">
                <a:solidFill>
                  <a:srgbClr val="000000"/>
                </a:solidFill>
                <a:effectLst/>
                <a:latin typeface="+mj-lt"/>
                <a:ea typeface="Times New Roman" panose="02020603050405020304" pitchFamily="18" charset="0"/>
              </a:rPr>
              <a:t>Entrepreneurial marketing &amp; digital revolution</a:t>
            </a:r>
            <a:endParaRPr lang="en-GB" sz="2800" b="1" dirty="0">
              <a:latin typeface="+mj-lt"/>
            </a:endParaRPr>
          </a:p>
        </p:txBody>
      </p:sp>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1551</Words>
  <Application>Microsoft Office PowerPoint</Application>
  <PresentationFormat>On-screen Show (4:3)</PresentationFormat>
  <Paragraphs>187</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Myriad Pro</vt:lpstr>
      <vt:lpstr>Wingdings</vt:lpstr>
      <vt:lpstr>20140311PresentationUWTSDTemplate</vt:lpstr>
      <vt:lpstr>PowerPoint Presentation</vt:lpstr>
      <vt:lpstr>PowerPoint Presentation</vt:lpstr>
      <vt:lpstr>  Self employment </vt:lpstr>
      <vt:lpstr>PowerPoint Presentation</vt:lpstr>
      <vt:lpstr>PowerPoint Presentation</vt:lpstr>
      <vt:lpstr>PowerPoint Presentation</vt:lpstr>
      <vt:lpstr>PowerPoint Presentation</vt:lpstr>
      <vt:lpstr>PowerPoint Presentation</vt:lpstr>
      <vt:lpstr>  Limited company- LTD </vt:lpstr>
      <vt:lpstr>  Sole Trader  </vt:lpstr>
      <vt:lpstr>  Sole Trader </vt:lpstr>
      <vt:lpstr>  Sole Trader </vt:lpstr>
      <vt:lpstr>  Partnerships </vt:lpstr>
      <vt:lpstr>  Partnerships </vt:lpstr>
      <vt:lpstr>  Social Enterprise </vt:lpstr>
      <vt:lpstr>  Social Enterprise </vt:lpstr>
      <vt:lpstr> Practical Activity- 30 minutes </vt:lpstr>
      <vt:lpstr>  Sir Richard Branson </vt:lpstr>
      <vt:lpstr> Do you have any Questions? </vt:lpstr>
      <vt:lpstr> Thank you!</vt:lpstr>
      <vt:lpstr>PowerPoint Presentation</vt:lpstr>
      <vt:lpstr>PowerPoint Presentation</vt:lpstr>
      <vt:lpstr>Next week…..</vt:lpstr>
    </vt:vector>
  </TitlesOfParts>
  <Manager/>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LCMB7004-Entrepreneurship</dc:title>
  <dc:creator/>
  <cp:lastModifiedBy/>
  <cp:revision>1</cp:revision>
  <dcterms:created xsi:type="dcterms:W3CDTF">2022-01-28T09:21:09Z</dcterms:created>
  <dcterms:modified xsi:type="dcterms:W3CDTF">2023-09-11T22:52:32Z</dcterms:modified>
  <cp:contentStatus/>
</cp:coreProperties>
</file>