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9" r:id="rId6"/>
    <p:sldId id="258" r:id="rId7"/>
    <p:sldId id="266" r:id="rId8"/>
    <p:sldId id="260" r:id="rId9"/>
    <p:sldId id="261" r:id="rId10"/>
    <p:sldId id="263" r:id="rId11"/>
    <p:sldId id="265" r:id="rId12"/>
    <p:sldId id="267" r:id="rId13"/>
    <p:sldId id="26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indsay Page" initials="LP" lastIdx="2" clrIdx="0">
    <p:extLst>
      <p:ext uri="{19B8F6BF-5375-455C-9EA6-DF929625EA0E}">
        <p15:presenceInfo xmlns:p15="http://schemas.microsoft.com/office/powerpoint/2012/main" userId="30c6ffb44c3f5591" providerId="Windows Live"/>
      </p:ext>
    </p:extLst>
  </p:cmAuthor>
  <p:cmAuthor id="2" name="Lindsay Page (1805378)" initials="LP(" lastIdx="1" clrIdx="1">
    <p:extLst>
      <p:ext uri="{19B8F6BF-5375-455C-9EA6-DF929625EA0E}">
        <p15:presenceInfo xmlns:p15="http://schemas.microsoft.com/office/powerpoint/2012/main" userId="Lindsay Page (1805378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524" autoAdjust="0"/>
    <p:restoredTop sz="94660"/>
  </p:normalViewPr>
  <p:slideViewPr>
    <p:cSldViewPr snapToGrid="0">
      <p:cViewPr varScale="1">
        <p:scale>
          <a:sx n="78" d="100"/>
          <a:sy n="78" d="100"/>
        </p:scale>
        <p:origin x="102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1-11T15:13:25.762" idx="2">
    <p:pos x="7208" y="560"/>
    <p:text/>
    <p:extLst>
      <p:ext uri="{C676402C-5697-4E1C-873F-D02D1690AC5C}">
        <p15:threadingInfo xmlns:p15="http://schemas.microsoft.com/office/powerpoint/2012/main" timeZoneBias="0"/>
      </p:ext>
    </p:extLst>
  </p:cm>
  <p:cm authorId="2" dt="2020-01-13T12:12:45.769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B58AD-3996-4901-8FB3-6EECCA91A3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812002-8CD3-4909-84F9-93A3503146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860951-1A0E-44BF-B386-5E46673983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18A8D-18BD-4D7B-892F-B8D716B7C813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E18658-13C1-4B45-8E2F-FFC910DC92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51E0D-AC7C-4DD7-BFFE-16D66816B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0C8D6-403A-4066-8429-2B5457806F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6849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928B7-C13E-4DF6-B353-B2D779D825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274883-842A-46BB-AD46-2CC6F4166A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111BF9-6AEC-4AC5-81CC-A18C8C232F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18A8D-18BD-4D7B-892F-B8D716B7C813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720B2-D20C-4877-818D-F3957DB668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514DDE-F11F-42B7-861E-96B9F07292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0C8D6-403A-4066-8429-2B5457806F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1992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89D8F-33F9-4700-AEAB-9C64FB4F5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861C00-A5D9-4269-B1B9-A98220C4A1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0BCF97-BEDA-4F9F-8E31-E7CE7D87F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18A8D-18BD-4D7B-892F-B8D716B7C813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EED3B5-C920-4AD2-8C0A-186C81BE07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9D362-A95C-4E29-96F2-AD2893D463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0C8D6-403A-4066-8429-2B5457806F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5393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4CDF5-FA60-4D8E-9ECA-9C72C28442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12EAEC-7E45-4454-BEA9-27087A44D5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FC46E2-B028-439E-A8A1-DA10DF3AF9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7F8506-AFFA-418C-BF4A-F434BE400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18A8D-18BD-4D7B-892F-B8D716B7C813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582745-7532-4104-A97F-1B090F6528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A15E9B-D740-48F4-AB9C-A3BEFEE349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0C8D6-403A-4066-8429-2B5457806F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0234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353BC-67CD-4BDD-8008-3B293AEDF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3DFAAD-D9D4-4A33-B914-F3B98B958B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964293-2E25-4C62-901A-F10FCBC9F3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9A35E3B-E9BF-4850-B806-7773FA84195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DD0EE8-2362-4787-AEFC-8DBF14A1C16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A4C03E2-2DD0-41B8-9F17-60F5313807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18A8D-18BD-4D7B-892F-B8D716B7C813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A3CCE21-171F-44D0-B7B9-048E048EC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25068F8-179C-4D28-B142-110F18115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0C8D6-403A-4066-8429-2B5457806F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6001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0B08B-71D1-49DD-B5CE-DBC8576D88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B88B9F-62D3-424B-BAFC-BE72429E47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18A8D-18BD-4D7B-892F-B8D716B7C813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9EEDB5-FA8E-4D1F-AF5B-B44BAAB8D5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498954-0FDD-4750-813E-F68027C7C2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0C8D6-403A-4066-8429-2B5457806F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264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4297E5-19A6-469A-9CCA-72EDD8B2E0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18A8D-18BD-4D7B-892F-B8D716B7C813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3FA90A-6E4F-4638-B29B-05C62F789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48588D-9952-49A1-88D2-47DDD96851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0C8D6-403A-4066-8429-2B5457806F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460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B7C8E-9BFB-4B6F-B3DF-BBD1D22F24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C12AC7-9AB0-4411-BC56-B036EF03D9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094161-D305-4571-AAB8-500C36CE86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5EEE1C-50A6-4633-A3FD-6E8872408E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18A8D-18BD-4D7B-892F-B8D716B7C813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93B7E1-BAB5-465F-9E93-9E0AC9D758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72B9DA-90DA-4D53-B655-1FCAE540DE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0C8D6-403A-4066-8429-2B5457806F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2216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5752C-28B6-4E67-BF62-69D208A19F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E4AFE75-EFA3-402F-8A38-E103C5C165C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FD263A-5FD0-4AFA-9E4A-9B498D82F5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3E814D-38C6-4995-A786-765D2DC9AA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18A8D-18BD-4D7B-892F-B8D716B7C813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9DE13A-AB26-4705-A5D1-D03F807E2E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687321-2CDA-4388-8EAB-B8B32B3F9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0C8D6-403A-4066-8429-2B5457806F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9267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10AF3-D338-48A7-B758-CDCD4BEADD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46F385-4D92-403F-A7CD-84882C03CE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5673AE-9058-431B-940F-F811E8924B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18A8D-18BD-4D7B-892F-B8D716B7C813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3989F6-C398-4F53-90A4-966B9DD48D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14BC11-43A2-4138-A728-A60EF3D9A4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0C8D6-403A-4066-8429-2B5457806F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3507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CE6B2A-B680-40E7-A454-76BC6FB9CA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655FB6-1244-49D9-A7B9-0D90EF840F5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37135-5405-422E-A418-9F99A665D9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18A8D-18BD-4D7B-892F-B8D716B7C813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25358D-5453-4963-B4FC-974882BB5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C4A0BC-B8AA-4C9B-B658-D574087803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0C8D6-403A-4066-8429-2B5457806F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2618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D2623E-8990-4863-A09F-CBDCAE6A6A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91FCDE-E23D-4836-B381-6BBC3009D6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B35C34-E9D4-4C43-9FE5-708E1D6F7C8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818A8D-18BD-4D7B-892F-B8D716B7C813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FBABCC-184C-48B8-A4CA-0690835000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25DD36-8C07-4A3A-9EF3-7725997CFD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B0C8D6-403A-4066-8429-2B5457806F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5690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myopinionsdocumented.blogspot.com/2010/10/job-openings.htm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nd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29143375@N05/6054388099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d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Acer_rubrum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sa/3.0/" TargetMode="External"/><Relationship Id="rId3" Type="http://schemas.openxmlformats.org/officeDocument/2006/relationships/hyperlink" Target="https://pixabay.com/en/rules-hand-leave-marker-pen-wont-1752405/" TargetMode="External"/><Relationship Id="rId7" Type="http://schemas.openxmlformats.org/officeDocument/2006/relationships/hyperlink" Target="http://creative-commons-images.com/handwriting/p/policy.html" TargetMode="External"/><Relationship Id="rId12" Type="http://schemas.openxmlformats.org/officeDocument/2006/relationships/hyperlink" Target="https://www.flickr.com/photos/lwr/3556370532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g"/><Relationship Id="rId11" Type="http://schemas.openxmlformats.org/officeDocument/2006/relationships/image" Target="../media/image9.jpg"/><Relationship Id="rId5" Type="http://schemas.openxmlformats.org/officeDocument/2006/relationships/hyperlink" Target="http://www.thebluediamondgallery.com/typewriter/p/procedures.html" TargetMode="External"/><Relationship Id="rId10" Type="http://schemas.openxmlformats.org/officeDocument/2006/relationships/hyperlink" Target="https://en.wikipedia.org/wiki/List_of_smoking_bans" TargetMode="External"/><Relationship Id="rId4" Type="http://schemas.openxmlformats.org/officeDocument/2006/relationships/image" Target="../media/image6.jpg"/><Relationship Id="rId9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ute-pictures.blogspot.com/2011/08/75-free-stock-images-3d-human-character.html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Relationship Id="rId6" Type="http://schemas.openxmlformats.org/officeDocument/2006/relationships/comments" Target="../comments/comment1.xml"/><Relationship Id="rId5" Type="http://schemas.openxmlformats.org/officeDocument/2006/relationships/hyperlink" Target="http://www.publicdomainpictures.net/view-image.php?image=352" TargetMode="External"/><Relationship Id="rId4" Type="http://schemas.openxmlformats.org/officeDocument/2006/relationships/image" Target="../media/image11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librarygrits.blogspot.com/2011_06_01_archive.html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mdocs.net/leadership-and-resilience/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arkansasgopwing.blogspot.com/2015/05/lets-talk.html" TargetMode="External"/><Relationship Id="rId7" Type="http://schemas.openxmlformats.org/officeDocument/2006/relationships/hyperlink" Target="https://www.flickr.com/photos/highersights/6231641551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g"/><Relationship Id="rId5" Type="http://schemas.openxmlformats.org/officeDocument/2006/relationships/hyperlink" Target="http://www.spring.org.uk/2010/11/balanced-arguments-are-more-persuasive.php" TargetMode="External"/><Relationship Id="rId4" Type="http://schemas.openxmlformats.org/officeDocument/2006/relationships/image" Target="../media/image15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balancecareers.com/successful-career-change-2058452" TargetMode="External"/><Relationship Id="rId3" Type="http://schemas.openxmlformats.org/officeDocument/2006/relationships/hyperlink" Target="https://www.cdc.gov/ncbddd/disabilityandsafety/child-safety.html" TargetMode="External"/><Relationship Id="rId7" Type="http://schemas.openxmlformats.org/officeDocument/2006/relationships/hyperlink" Target="http://www.theneatthingsinlife.com/2017/10/the-educational-benefits-of-camping-for-kids/" TargetMode="External"/><Relationship Id="rId12" Type="http://schemas.openxmlformats.org/officeDocument/2006/relationships/hyperlink" Target="https://www.teachingtimes.com/articles/outdoor-classroom-learning-creating-exploring.htm" TargetMode="External"/><Relationship Id="rId2" Type="http://schemas.openxmlformats.org/officeDocument/2006/relationships/hyperlink" Target="https://businesswales.gov.wales/starting-up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blog.12min.com/managing-conflict-pdf-david-liddle/" TargetMode="External"/><Relationship Id="rId11" Type="http://schemas.openxmlformats.org/officeDocument/2006/relationships/hyperlink" Target="https://www.bing.com/images" TargetMode="External"/><Relationship Id="rId5" Type="http://schemas.openxmlformats.org/officeDocument/2006/relationships/hyperlink" Target="https://www.globalgoals.org/" TargetMode="External"/><Relationship Id="rId10" Type="http://schemas.openxmlformats.org/officeDocument/2006/relationships/hyperlink" Target="https://jobs.telegraph.co.uk/article/dealing-with-conflict-in-the-workplace/" TargetMode="External"/><Relationship Id="rId4" Type="http://schemas.openxmlformats.org/officeDocument/2006/relationships/hyperlink" Target="https://howtoadult.com/harmful-effects-of-fertilizers-4857131.html" TargetMode="External"/><Relationship Id="rId9" Type="http://schemas.openxmlformats.org/officeDocument/2006/relationships/hyperlink" Target="https://www.theguardian.com/lifeandstyle/2016/may/07/is-grit-the-true-secret-of-succes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1C9AB-7DC2-4399-AE82-CC239486E3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6628" y="1783959"/>
            <a:ext cx="4645250" cy="2889114"/>
          </a:xfrm>
        </p:spPr>
        <p:txBody>
          <a:bodyPr anchor="b">
            <a:normAutofit/>
          </a:bodyPr>
          <a:lstStyle/>
          <a:p>
            <a:pPr algn="l"/>
            <a:r>
              <a:rPr lang="en-GB" dirty="0"/>
              <a:t>ECGE6001P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F8113D-D6D5-4449-9F25-5C0F54FCD1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6627" y="4750893"/>
            <a:ext cx="4645250" cy="1147863"/>
          </a:xfrm>
        </p:spPr>
        <p:txBody>
          <a:bodyPr anchor="t">
            <a:normAutofit/>
          </a:bodyPr>
          <a:lstStyle/>
          <a:p>
            <a:pPr algn="l"/>
            <a:r>
              <a:rPr lang="en-GB" sz="2000"/>
              <a:t>Lindsay Page 1805378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E02D76E0-F5DD-4213-A899-460CD3F2D4A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5616" r="6543"/>
          <a:stretch/>
        </p:blipFill>
        <p:spPr>
          <a:xfrm>
            <a:off x="20" y="10"/>
            <a:ext cx="6024134" cy="685799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F35ED6C-D65A-4C1A-B871-DE782308B3E8}"/>
              </a:ext>
            </a:extLst>
          </p:cNvPr>
          <p:cNvSpPr txBox="1"/>
          <p:nvPr/>
        </p:nvSpPr>
        <p:spPr>
          <a:xfrm>
            <a:off x="9742291" y="6657945"/>
            <a:ext cx="244970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myopinionsdocumented.blogspot.com/2010/10/job-opening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29816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B53DA6-0AB6-4CE7-96E8-CE029233DA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Short breaks for all children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575EE-F940-4AA6-9F6E-F001AEDE88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4357" y="1690688"/>
            <a:ext cx="10515600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Camping </a:t>
            </a:r>
          </a:p>
          <a:p>
            <a:r>
              <a:rPr lang="en-GB" dirty="0"/>
              <a:t>Open fires</a:t>
            </a:r>
          </a:p>
          <a:p>
            <a:r>
              <a:rPr lang="en-GB" dirty="0"/>
              <a:t>Star gazing</a:t>
            </a:r>
          </a:p>
          <a:p>
            <a:r>
              <a:rPr lang="en-GB" dirty="0"/>
              <a:t>Nature walks</a:t>
            </a:r>
          </a:p>
          <a:p>
            <a:r>
              <a:rPr lang="en-GB" dirty="0"/>
              <a:t>Feed the farm animals</a:t>
            </a:r>
          </a:p>
          <a:p>
            <a:r>
              <a:rPr lang="en-GB" dirty="0"/>
              <a:t>Build camps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HAVE FUN</a:t>
            </a:r>
          </a:p>
          <a:p>
            <a:pPr marL="0" indent="0">
              <a:buNone/>
            </a:pPr>
            <a:r>
              <a:rPr lang="en-GB" dirty="0"/>
              <a:t>MAKE FRIENDS</a:t>
            </a:r>
          </a:p>
        </p:txBody>
      </p:sp>
      <p:pic>
        <p:nvPicPr>
          <p:cNvPr id="8" name="Picture 7" descr="A picture containing outdoor, night, parked, truck&#10;&#10;Description automatically generated">
            <a:extLst>
              <a:ext uri="{FF2B5EF4-FFF2-40B4-BE49-F238E27FC236}">
                <a16:creationId xmlns:a16="http://schemas.microsoft.com/office/drawing/2014/main" id="{76E57316-5754-49A6-B7C1-C1CD6BDD0D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375189" y="1532239"/>
            <a:ext cx="5978611" cy="404663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CB09EEE-DD3E-4FA4-B1D3-6B4A6D8780E0}"/>
              </a:ext>
            </a:extLst>
          </p:cNvPr>
          <p:cNvSpPr txBox="1"/>
          <p:nvPr/>
        </p:nvSpPr>
        <p:spPr>
          <a:xfrm>
            <a:off x="955010" y="6858000"/>
            <a:ext cx="1028198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flickr.com/photos/29143375@N05/6054388099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d/3.0/"/>
              </a:rPr>
              <a:t>CC BY-ND</a:t>
            </a:r>
            <a:endParaRPr lang="en-GB" sz="9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ACC137-7A3E-4848-9281-6DA35F1F98C2}"/>
              </a:ext>
            </a:extLst>
          </p:cNvPr>
          <p:cNvSpPr txBox="1"/>
          <p:nvPr/>
        </p:nvSpPr>
        <p:spPr>
          <a:xfrm>
            <a:off x="955010" y="5733535"/>
            <a:ext cx="1039879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Camping can be a wonderfully educational experience; it’s not just about having fun and getting away, camping can be a fantastic way to educate children about their surroundings, and bring classroom subjects to life (Morey,2017).</a:t>
            </a:r>
          </a:p>
        </p:txBody>
      </p:sp>
    </p:spTree>
    <p:extLst>
      <p:ext uri="{BB962C8B-B14F-4D97-AF65-F5344CB8AC3E}">
        <p14:creationId xmlns:p14="http://schemas.microsoft.com/office/powerpoint/2010/main" val="307950569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large tree&#10;&#10;Description automatically generated">
            <a:extLst>
              <a:ext uri="{FF2B5EF4-FFF2-40B4-BE49-F238E27FC236}">
                <a16:creationId xmlns:a16="http://schemas.microsoft.com/office/drawing/2014/main" id="{D6282517-112B-47FD-8B3E-42393EDD7B6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9517" r="-1" b="24499"/>
          <a:stretch/>
        </p:blipFill>
        <p:spPr>
          <a:xfrm>
            <a:off x="-78828" y="10"/>
            <a:ext cx="12192000" cy="6857990"/>
          </a:xfrm>
          <a:prstGeom prst="rect">
            <a:avLst/>
          </a:prstGeom>
        </p:spPr>
      </p:pic>
      <p:sp>
        <p:nvSpPr>
          <p:cNvPr id="11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68FD51-D389-46D5-9B16-5F03A4071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3600"/>
              <a:t>Why OUTDOORS?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2A059B-FECD-46B1-A5F9-8FF0E4D618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anchor="ctr">
            <a:normAutofit fontScale="92500" lnSpcReduction="10000"/>
          </a:bodyPr>
          <a:lstStyle/>
          <a:p>
            <a:r>
              <a:rPr lang="en-GB" sz="1800" dirty="0">
                <a:latin typeface="Arial Rounded MT Bold" panose="020F0704030504030204" pitchFamily="34" charset="0"/>
              </a:rPr>
              <a:t>Taking learning outdoors shouldn’t just be a case of half an hour of rounders or story time in the sunshine. The outdoor classroom is a world full of opportunities for learning, creating and exploring (Teaching Times, 2008)</a:t>
            </a:r>
          </a:p>
          <a:p>
            <a:endParaRPr lang="en-GB" sz="1800" dirty="0">
              <a:latin typeface="Arial Rounded MT Bold" panose="020F0704030504030204" pitchFamily="34" charset="0"/>
            </a:endParaRPr>
          </a:p>
          <a:p>
            <a:r>
              <a:rPr lang="en-GB" sz="1700" dirty="0">
                <a:latin typeface="Arial Rounded MT Bold" panose="020F0704030504030204" pitchFamily="34" charset="0"/>
              </a:rPr>
              <a:t>Children who understand the basics of sustainability usually realize how important it is to take care of the Earth (Hatter, 2017).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321BA6-0FDC-4271-9C2A-14AF5620FF6E}"/>
              </a:ext>
            </a:extLst>
          </p:cNvPr>
          <p:cNvSpPr txBox="1"/>
          <p:nvPr/>
        </p:nvSpPr>
        <p:spPr>
          <a:xfrm>
            <a:off x="9495954" y="380116"/>
            <a:ext cx="2168825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Global sustainability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290336-EC72-48A3-98C4-779785FE347A}"/>
              </a:ext>
            </a:extLst>
          </p:cNvPr>
          <p:cNvSpPr txBox="1"/>
          <p:nvPr/>
        </p:nvSpPr>
        <p:spPr>
          <a:xfrm>
            <a:off x="6845643" y="1235676"/>
            <a:ext cx="303931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Natural Resources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C7DF42A-496C-4D00-9CC0-4468E59C9EC4}"/>
              </a:ext>
            </a:extLst>
          </p:cNvPr>
          <p:cNvSpPr txBox="1"/>
          <p:nvPr/>
        </p:nvSpPr>
        <p:spPr>
          <a:xfrm>
            <a:off x="7797113" y="1791730"/>
            <a:ext cx="3262183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Making children aware that their actions now have an impact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88BA8C7-F4B3-4371-99AB-07E5F43561E0}"/>
              </a:ext>
            </a:extLst>
          </p:cNvPr>
          <p:cNvSpPr txBox="1"/>
          <p:nvPr/>
        </p:nvSpPr>
        <p:spPr>
          <a:xfrm>
            <a:off x="6388444" y="2836687"/>
            <a:ext cx="365760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Learning where our foods come from</a:t>
            </a:r>
          </a:p>
        </p:txBody>
      </p:sp>
      <p:pic>
        <p:nvPicPr>
          <p:cNvPr id="12" name="Picture 11" descr="A screenshot of a cell phone&#10;&#10;Description automatically generated">
            <a:extLst>
              <a:ext uri="{FF2B5EF4-FFF2-40B4-BE49-F238E27FC236}">
                <a16:creationId xmlns:a16="http://schemas.microsoft.com/office/drawing/2014/main" id="{DB04414E-61CE-41D3-A54C-2689D5B075B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0588" y="3604645"/>
            <a:ext cx="6272640" cy="319314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8FAC821-5793-48A5-9811-318F168F44EC}"/>
              </a:ext>
            </a:extLst>
          </p:cNvPr>
          <p:cNvSpPr txBox="1"/>
          <p:nvPr/>
        </p:nvSpPr>
        <p:spPr>
          <a:xfrm>
            <a:off x="395416" y="259492"/>
            <a:ext cx="7302843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HOW TO BE COME MORE AWARE</a:t>
            </a:r>
          </a:p>
        </p:txBody>
      </p:sp>
    </p:spTree>
    <p:extLst>
      <p:ext uri="{BB962C8B-B14F-4D97-AF65-F5344CB8AC3E}">
        <p14:creationId xmlns:p14="http://schemas.microsoft.com/office/powerpoint/2010/main" val="1534240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repeatCount="4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orange, man, wearing, food&#10;&#10;Description automatically generated">
            <a:extLst>
              <a:ext uri="{FF2B5EF4-FFF2-40B4-BE49-F238E27FC236}">
                <a16:creationId xmlns:a16="http://schemas.microsoft.com/office/drawing/2014/main" id="{8F6E27B7-C4D0-47BD-8CDA-7DCC188E9D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82066" y="1754945"/>
            <a:ext cx="3517119" cy="2479568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CD67800-37AC-4E14-89B0-F79DCB3FB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16560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A close up of a device&#10;&#10;Description automatically generated">
            <a:extLst>
              <a:ext uri="{FF2B5EF4-FFF2-40B4-BE49-F238E27FC236}">
                <a16:creationId xmlns:a16="http://schemas.microsoft.com/office/drawing/2014/main" id="{D7D908C8-7147-45DC-8902-CE20BBFE16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292160" y="1754945"/>
            <a:ext cx="3537345" cy="2361177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0F1788F-A5AE-4188-8274-F7F2E3833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9592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AD6D3190-F8BF-4F4F-9156-AF12F308E12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142704" y="1487389"/>
            <a:ext cx="3517120" cy="211579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D68BF19-63B7-4875-A22A-A399006DA84B}"/>
              </a:ext>
            </a:extLst>
          </p:cNvPr>
          <p:cNvSpPr txBox="1"/>
          <p:nvPr/>
        </p:nvSpPr>
        <p:spPr>
          <a:xfrm>
            <a:off x="5540979" y="4406460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://www.thebluediamondgallery.com/typewriter/p/procedure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8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A1CC9C2-B67A-4B89-A21E-E549AB353653}"/>
              </a:ext>
            </a:extLst>
          </p:cNvPr>
          <p:cNvSpPr txBox="1"/>
          <p:nvPr/>
        </p:nvSpPr>
        <p:spPr>
          <a:xfrm>
            <a:off x="4443663" y="4844716"/>
            <a:ext cx="32565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Accident &amp; Incident</a:t>
            </a:r>
          </a:p>
          <a:p>
            <a:r>
              <a:rPr lang="en-GB" dirty="0"/>
              <a:t> 	Medical Procedure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432DFAF-C566-4FC5-B403-EC9CC4ABF0E9}"/>
              </a:ext>
            </a:extLst>
          </p:cNvPr>
          <p:cNvSpPr txBox="1"/>
          <p:nvPr/>
        </p:nvSpPr>
        <p:spPr>
          <a:xfrm>
            <a:off x="8566483" y="4219074"/>
            <a:ext cx="351711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Loss/Damages Policy </a:t>
            </a:r>
          </a:p>
          <a:p>
            <a:r>
              <a:rPr lang="en-GB" dirty="0"/>
              <a:t>	Managing Children’s 	Behaviour </a:t>
            </a:r>
          </a:p>
          <a:p>
            <a:r>
              <a:rPr lang="en-GB" dirty="0"/>
              <a:t>Other Adults in the 	setting Policy</a:t>
            </a:r>
          </a:p>
          <a:p>
            <a:r>
              <a:rPr lang="en-GB" dirty="0"/>
              <a:t>	Physical Contact Policy .	Safeguarding Children 	Policy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0683EEF-EF11-4688-80B9-828372B874B3}"/>
              </a:ext>
            </a:extLst>
          </p:cNvPr>
          <p:cNvSpPr txBox="1"/>
          <p:nvPr/>
        </p:nvSpPr>
        <p:spPr>
          <a:xfrm>
            <a:off x="2619644" y="363199"/>
            <a:ext cx="8402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Allegations	Complaints	Confidentiality	Equal opportunities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8CAA44D-1FD0-4E8C-B0A5-C5CC9E130C19}"/>
              </a:ext>
            </a:extLst>
          </p:cNvPr>
          <p:cNvSpPr txBox="1"/>
          <p:nvPr/>
        </p:nvSpPr>
        <p:spPr>
          <a:xfrm>
            <a:off x="395416" y="653537"/>
            <a:ext cx="64872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Health &amp; Safety  	Personal possessions  	Late payments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773DFFB-6074-4A29-8C54-3575791D9085}"/>
              </a:ext>
            </a:extLst>
          </p:cNvPr>
          <p:cNvSpPr txBox="1"/>
          <p:nvPr/>
        </p:nvSpPr>
        <p:spPr>
          <a:xfrm>
            <a:off x="3163338" y="5729248"/>
            <a:ext cx="59334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Working in Partnership with Parents Policy</a:t>
            </a:r>
          </a:p>
          <a:p>
            <a:r>
              <a:rPr lang="en-GB" dirty="0"/>
              <a:t>	Visitors in the Setting</a:t>
            </a:r>
          </a:p>
          <a:p>
            <a:r>
              <a:rPr lang="en-GB" dirty="0"/>
              <a:t>Terrorist Attack or National Emergency Policy</a:t>
            </a:r>
          </a:p>
        </p:txBody>
      </p:sp>
      <p:pic>
        <p:nvPicPr>
          <p:cNvPr id="23" name="Picture 22" descr="A close up of a sign&#10;&#10;Description automatically generated">
            <a:extLst>
              <a:ext uri="{FF2B5EF4-FFF2-40B4-BE49-F238E27FC236}">
                <a16:creationId xmlns:a16="http://schemas.microsoft.com/office/drawing/2014/main" id="{20C0BAF6-1C72-47AA-B3D5-6970E1EE160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2309452" y="4510873"/>
            <a:ext cx="1147119" cy="824103"/>
          </a:xfrm>
          <a:prstGeom prst="rect">
            <a:avLst/>
          </a:prstGeom>
        </p:spPr>
      </p:pic>
      <p:pic>
        <p:nvPicPr>
          <p:cNvPr id="26" name="Picture 25" descr="A close up of a sign&#10;&#10;Description automatically generated">
            <a:extLst>
              <a:ext uri="{FF2B5EF4-FFF2-40B4-BE49-F238E27FC236}">
                <a16:creationId xmlns:a16="http://schemas.microsoft.com/office/drawing/2014/main" id="{4FED6EDF-93D0-4D3C-8781-4835894851C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336021" y="4406460"/>
            <a:ext cx="1237274" cy="1237274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65E7BB67-95CE-4F0B-8FDD-9E0E32C93029}"/>
              </a:ext>
            </a:extLst>
          </p:cNvPr>
          <p:cNvSpPr txBox="1"/>
          <p:nvPr/>
        </p:nvSpPr>
        <p:spPr>
          <a:xfrm>
            <a:off x="336021" y="5873858"/>
            <a:ext cx="228362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 dropping rubbish</a:t>
            </a:r>
          </a:p>
          <a:p>
            <a:r>
              <a:rPr lang="en-GB" dirty="0"/>
              <a:t>Shut all gates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0414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58CAAEA-FA1B-4327-A7C2-8EBA8C315C68}"/>
              </a:ext>
            </a:extLst>
          </p:cNvPr>
          <p:cNvSpPr/>
          <p:nvPr/>
        </p:nvSpPr>
        <p:spPr>
          <a:xfrm>
            <a:off x="3608173" y="2921001"/>
            <a:ext cx="454728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Safety First!</a:t>
            </a:r>
          </a:p>
        </p:txBody>
      </p:sp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85FBD2A0-810C-484D-9BA3-682293868236}"/>
              </a:ext>
            </a:extLst>
          </p:cNvPr>
          <p:cNvSpPr/>
          <p:nvPr/>
        </p:nvSpPr>
        <p:spPr>
          <a:xfrm>
            <a:off x="7191632" y="889686"/>
            <a:ext cx="4250725" cy="2077649"/>
          </a:xfrm>
          <a:prstGeom prst="wedgeEllipseCallou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Wide, safe pathways, free from trip hazards, ramps instead of steps. Hand rails, places to sit…</a:t>
            </a:r>
          </a:p>
        </p:txBody>
      </p:sp>
      <p:pic>
        <p:nvPicPr>
          <p:cNvPr id="7" name="Picture 6" descr="A picture containing drawing&#10;&#10;Description automatically generated">
            <a:extLst>
              <a:ext uri="{FF2B5EF4-FFF2-40B4-BE49-F238E27FC236}">
                <a16:creationId xmlns:a16="http://schemas.microsoft.com/office/drawing/2014/main" id="{BAEC4B57-E526-461E-ABA4-114AE37B2C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725" y="111211"/>
            <a:ext cx="3603448" cy="480459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5B76197-DB95-4C31-84D4-B24977D14A7C}"/>
              </a:ext>
            </a:extLst>
          </p:cNvPr>
          <p:cNvSpPr txBox="1"/>
          <p:nvPr/>
        </p:nvSpPr>
        <p:spPr>
          <a:xfrm>
            <a:off x="3398108" y="4707924"/>
            <a:ext cx="550699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There’s going to be many things to consider to make the area safe, but with careful planning and the right policies and procedures in place…</a:t>
            </a:r>
          </a:p>
          <a:p>
            <a:endParaRPr lang="en-GB" dirty="0"/>
          </a:p>
          <a:p>
            <a:r>
              <a:rPr lang="en-GB" dirty="0"/>
              <a:t>THIS COULD BE  </a:t>
            </a:r>
            <a:r>
              <a:rPr lang="en-US" sz="3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Amazing!</a:t>
            </a:r>
          </a:p>
          <a:p>
            <a:endParaRPr lang="en-GB" dirty="0"/>
          </a:p>
        </p:txBody>
      </p:sp>
      <p:sp>
        <p:nvSpPr>
          <p:cNvPr id="3" name="Explosion: 14 Points 2">
            <a:extLst>
              <a:ext uri="{FF2B5EF4-FFF2-40B4-BE49-F238E27FC236}">
                <a16:creationId xmlns:a16="http://schemas.microsoft.com/office/drawing/2014/main" id="{C27E9F18-00D7-4587-A337-1982F2D159EA}"/>
              </a:ext>
            </a:extLst>
          </p:cNvPr>
          <p:cNvSpPr/>
          <p:nvPr/>
        </p:nvSpPr>
        <p:spPr>
          <a:xfrm>
            <a:off x="3608173" y="729049"/>
            <a:ext cx="3039762" cy="1421027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Risk Assessment</a:t>
            </a:r>
          </a:p>
        </p:txBody>
      </p:sp>
      <p:sp>
        <p:nvSpPr>
          <p:cNvPr id="5" name="Thought Bubble: Cloud 4">
            <a:extLst>
              <a:ext uri="{FF2B5EF4-FFF2-40B4-BE49-F238E27FC236}">
                <a16:creationId xmlns:a16="http://schemas.microsoft.com/office/drawing/2014/main" id="{6CF4A0A6-4B05-433F-8B9D-C059E7DB4162}"/>
              </a:ext>
            </a:extLst>
          </p:cNvPr>
          <p:cNvSpPr/>
          <p:nvPr/>
        </p:nvSpPr>
        <p:spPr>
          <a:xfrm>
            <a:off x="753762" y="4720793"/>
            <a:ext cx="2533135" cy="1754326"/>
          </a:xfrm>
          <a:prstGeom prst="cloudCallout">
            <a:avLst>
              <a:gd name="adj1" fmla="val -60227"/>
              <a:gd name="adj2" fmla="val 70729"/>
            </a:avLst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Liability Insurance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6694BC4-2C14-48DE-B2E0-0BFE9DDBE22B}"/>
              </a:ext>
            </a:extLst>
          </p:cNvPr>
          <p:cNvSpPr txBox="1"/>
          <p:nvPr/>
        </p:nvSpPr>
        <p:spPr>
          <a:xfrm>
            <a:off x="3830595" y="3890665"/>
            <a:ext cx="7228702" cy="6442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Starting a business can be rewarding and invigorating, but it can also be risky and challenging (Business Wales, 2020).</a:t>
            </a:r>
          </a:p>
        </p:txBody>
      </p:sp>
      <p:pic>
        <p:nvPicPr>
          <p:cNvPr id="10" name="Picture 9" descr="A close up of a device&#10;&#10;Description automatically generated">
            <a:extLst>
              <a:ext uri="{FF2B5EF4-FFF2-40B4-BE49-F238E27FC236}">
                <a16:creationId xmlns:a16="http://schemas.microsoft.com/office/drawing/2014/main" id="{595FAC1F-D1A4-4797-B08C-4BA6887D6EF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378777" y="4324866"/>
            <a:ext cx="2434281" cy="2414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8387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4B3199D-065E-49DA-9F8F-3D55631D61DE}"/>
              </a:ext>
            </a:extLst>
          </p:cNvPr>
          <p:cNvSpPr/>
          <p:nvPr/>
        </p:nvSpPr>
        <p:spPr>
          <a:xfrm>
            <a:off x="617838" y="963827"/>
            <a:ext cx="813074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Children with disabilities might find it hard to take part in sports and active play – for example, equipment may need to be adjusted, coaches may need extra information and support to help a child with a disability, or a communication problem may make it more difficult for some children to play as part of a team (CDC, no date)</a:t>
            </a:r>
          </a:p>
        </p:txBody>
      </p:sp>
      <p:pic>
        <p:nvPicPr>
          <p:cNvPr id="12" name="Picture 11" descr="A picture containing toy, room, sign&#10;&#10;Description automatically generated">
            <a:extLst>
              <a:ext uri="{FF2B5EF4-FFF2-40B4-BE49-F238E27FC236}">
                <a16:creationId xmlns:a16="http://schemas.microsoft.com/office/drawing/2014/main" id="{A6F5D408-16BC-49A2-9B8F-DFEF0CCDEC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829" y="2164156"/>
            <a:ext cx="4758306" cy="2963897"/>
          </a:xfrm>
          <a:prstGeom prst="rect">
            <a:avLst/>
          </a:prstGeom>
        </p:spPr>
      </p:pic>
      <p:sp>
        <p:nvSpPr>
          <p:cNvPr id="14" name="Thought Bubble: Cloud 13">
            <a:extLst>
              <a:ext uri="{FF2B5EF4-FFF2-40B4-BE49-F238E27FC236}">
                <a16:creationId xmlns:a16="http://schemas.microsoft.com/office/drawing/2014/main" id="{0C6BA64A-B505-4925-B03D-F9A2D79311F7}"/>
              </a:ext>
            </a:extLst>
          </p:cNvPr>
          <p:cNvSpPr/>
          <p:nvPr/>
        </p:nvSpPr>
        <p:spPr>
          <a:xfrm>
            <a:off x="7062990" y="1495169"/>
            <a:ext cx="4885994" cy="439900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Good relationship between carers and myself to help children have the best time safely.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Each child is different and unique, I may need to adjust things for different needs – this will be ongoing…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8DCEEE1-0C36-47BF-8874-C34FDF6DC2B8}"/>
              </a:ext>
            </a:extLst>
          </p:cNvPr>
          <p:cNvSpPr txBox="1"/>
          <p:nvPr/>
        </p:nvSpPr>
        <p:spPr>
          <a:xfrm>
            <a:off x="333632" y="5454481"/>
            <a:ext cx="521455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Area to develop…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I could attend and complete a Makaton course, to help communicate with children using sign language.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5E0C3B6-5D18-4933-881C-F7A86F5D1173}"/>
              </a:ext>
            </a:extLst>
          </p:cNvPr>
          <p:cNvSpPr/>
          <p:nvPr/>
        </p:nvSpPr>
        <p:spPr>
          <a:xfrm>
            <a:off x="333633" y="56633"/>
            <a:ext cx="52145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Communication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69EFAE-D075-4D90-880D-DF08DF10826E}"/>
              </a:ext>
            </a:extLst>
          </p:cNvPr>
          <p:cNvSpPr txBox="1"/>
          <p:nvPr/>
        </p:nvSpPr>
        <p:spPr>
          <a:xfrm>
            <a:off x="2804984" y="4856205"/>
            <a:ext cx="42580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Parents/Carer questionnaires….</a:t>
            </a:r>
          </a:p>
        </p:txBody>
      </p:sp>
    </p:spTree>
    <p:extLst>
      <p:ext uri="{BB962C8B-B14F-4D97-AF65-F5344CB8AC3E}">
        <p14:creationId xmlns:p14="http://schemas.microsoft.com/office/powerpoint/2010/main" val="3435014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3A710EB-04C6-401A-BEA1-2E5D89B0D9AC}"/>
              </a:ext>
            </a:extLst>
          </p:cNvPr>
          <p:cNvSpPr/>
          <p:nvPr/>
        </p:nvSpPr>
        <p:spPr>
          <a:xfrm>
            <a:off x="2508423" y="3429001"/>
            <a:ext cx="3587577" cy="3139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competence model was made in 2014 which demonstrates what employers voted as the most important factors for good leadership skills (Zenger &amp; Folkman 2014) the highest three outcomes were that the candidates should inspire and motivate others, have high integrity and honesty, and be able to solve problems.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A1B6055-E560-40BF-A742-5F451107FFE4}"/>
              </a:ext>
            </a:extLst>
          </p:cNvPr>
          <p:cNvSpPr txBox="1"/>
          <p:nvPr/>
        </p:nvSpPr>
        <p:spPr>
          <a:xfrm>
            <a:off x="432485" y="432486"/>
            <a:ext cx="1134350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My skills….</a:t>
            </a:r>
          </a:p>
          <a:p>
            <a:endParaRPr lang="en-GB" dirty="0"/>
          </a:p>
          <a:p>
            <a:r>
              <a:rPr lang="en-GB" sz="2400" dirty="0">
                <a:solidFill>
                  <a:srgbClr val="FF0000"/>
                </a:solidFill>
              </a:rPr>
              <a:t>Creativity 			Decision making			Organisation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A71AAF10-0586-4010-B26D-791F361DF308}"/>
              </a:ext>
            </a:extLst>
          </p:cNvPr>
          <p:cNvCxnSpPr/>
          <p:nvPr/>
        </p:nvCxnSpPr>
        <p:spPr>
          <a:xfrm>
            <a:off x="1062681" y="1448149"/>
            <a:ext cx="0" cy="96567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17747272-4265-4ABC-8AA2-E9A555B178C7}"/>
              </a:ext>
            </a:extLst>
          </p:cNvPr>
          <p:cNvSpPr txBox="1"/>
          <p:nvPr/>
        </p:nvSpPr>
        <p:spPr>
          <a:xfrm>
            <a:off x="432485" y="2508422"/>
            <a:ext cx="180406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have imagination and positivity. I believe in myself and my idea to make this enterprise work. I consider myself to have good ideas and the drive to see those ideas through to the end.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D3020566-F1BF-40EC-8044-25A5C9F447EE}"/>
              </a:ext>
            </a:extLst>
          </p:cNvPr>
          <p:cNvCxnSpPr/>
          <p:nvPr/>
        </p:nvCxnSpPr>
        <p:spPr>
          <a:xfrm>
            <a:off x="5053914" y="1448149"/>
            <a:ext cx="0" cy="6772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914D2564-751C-4F8F-A467-5F7CE2586ED0}"/>
              </a:ext>
            </a:extLst>
          </p:cNvPr>
          <p:cNvSpPr txBox="1"/>
          <p:nvPr/>
        </p:nvSpPr>
        <p:spPr>
          <a:xfrm>
            <a:off x="3472249" y="2236573"/>
            <a:ext cx="48067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make decisions, I am not a person who waits around for others to make decisions. I am a strong motivated team leader. With good communication skills and a leadership skills.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2FE4FF55-6A4D-4657-B987-8CEBED4B0604}"/>
              </a:ext>
            </a:extLst>
          </p:cNvPr>
          <p:cNvCxnSpPr/>
          <p:nvPr/>
        </p:nvCxnSpPr>
        <p:spPr>
          <a:xfrm>
            <a:off x="9860692" y="1559360"/>
            <a:ext cx="0" cy="6772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9BD228AD-A84C-43DE-896E-1542652C5795}"/>
              </a:ext>
            </a:extLst>
          </p:cNvPr>
          <p:cNvSpPr txBox="1"/>
          <p:nvPr/>
        </p:nvSpPr>
        <p:spPr>
          <a:xfrm>
            <a:off x="9205784" y="2508422"/>
            <a:ext cx="221182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am extremely organised, and have shown this throughout the course by handing my assignments in on time. I believe that a well organised business is a business that will do well and thrive. </a:t>
            </a:r>
          </a:p>
        </p:txBody>
      </p:sp>
      <p:pic>
        <p:nvPicPr>
          <p:cNvPr id="14" name="Picture 13" descr="A close up of a sign&#10;&#10;Description automatically generated">
            <a:extLst>
              <a:ext uri="{FF2B5EF4-FFF2-40B4-BE49-F238E27FC236}">
                <a16:creationId xmlns:a16="http://schemas.microsoft.com/office/drawing/2014/main" id="{72F282E3-9739-453F-8DCA-B98BB412D0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285728" y="3834523"/>
            <a:ext cx="2730327" cy="273032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1318738-4B4C-4347-8B29-7E73DF77789A}"/>
              </a:ext>
            </a:extLst>
          </p:cNvPr>
          <p:cNvSpPr txBox="1"/>
          <p:nvPr/>
        </p:nvSpPr>
        <p:spPr>
          <a:xfrm>
            <a:off x="6475457" y="6886921"/>
            <a:ext cx="27303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www.emdocs.net/leadership-and-resilience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7794456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880422E-F09E-4A82-958D-36680356EB8D}"/>
              </a:ext>
            </a:extLst>
          </p:cNvPr>
          <p:cNvSpPr txBox="1"/>
          <p:nvPr/>
        </p:nvSpPr>
        <p:spPr>
          <a:xfrm>
            <a:off x="3583460" y="1917357"/>
            <a:ext cx="65367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i="1" dirty="0"/>
              <a:t>The simplest, quickest and most effective way to prevent a harmful and costly conflict from escalating is to have a direct conversation with the other person as early as possible (Liddle, 2018).</a:t>
            </a:r>
            <a:endParaRPr lang="en-GB" dirty="0"/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7B074A0F-7AD7-4F68-986F-7186A7B116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744965" y="0"/>
            <a:ext cx="2723518" cy="1917357"/>
          </a:xfrm>
          <a:prstGeom prst="rect">
            <a:avLst/>
          </a:prstGeom>
        </p:spPr>
      </p:pic>
      <p:sp>
        <p:nvSpPr>
          <p:cNvPr id="7" name="Thought Bubble: Cloud 6">
            <a:extLst>
              <a:ext uri="{FF2B5EF4-FFF2-40B4-BE49-F238E27FC236}">
                <a16:creationId xmlns:a16="http://schemas.microsoft.com/office/drawing/2014/main" id="{EBBB07E2-5908-40F8-A75F-23FF1041D329}"/>
              </a:ext>
            </a:extLst>
          </p:cNvPr>
          <p:cNvSpPr/>
          <p:nvPr/>
        </p:nvSpPr>
        <p:spPr>
          <a:xfrm>
            <a:off x="172995" y="4782065"/>
            <a:ext cx="3410465" cy="1791730"/>
          </a:xfrm>
          <a:prstGeom prst="cloudCallout">
            <a:avLst>
              <a:gd name="adj1" fmla="val -49865"/>
              <a:gd name="adj2" fmla="val 53305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Restorative Practice.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F08742-95D6-45E4-8D99-CFDDAD9F5273}"/>
              </a:ext>
            </a:extLst>
          </p:cNvPr>
          <p:cNvSpPr txBox="1"/>
          <p:nvPr/>
        </p:nvSpPr>
        <p:spPr>
          <a:xfrm>
            <a:off x="172995" y="4081081"/>
            <a:ext cx="55102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1"/>
                </a:solidFill>
              </a:rPr>
              <a:t>Conflict Resolution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1790465-6F63-460A-A05B-310246186B2D}"/>
              </a:ext>
            </a:extLst>
          </p:cNvPr>
          <p:cNvSpPr txBox="1"/>
          <p:nvPr/>
        </p:nvSpPr>
        <p:spPr>
          <a:xfrm>
            <a:off x="172995" y="284205"/>
            <a:ext cx="52021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Dealing with Complaints/conflict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3A9FA1B-4362-4CBA-AE5E-902BDD739F26}"/>
              </a:ext>
            </a:extLst>
          </p:cNvPr>
          <p:cNvSpPr/>
          <p:nvPr/>
        </p:nvSpPr>
        <p:spPr>
          <a:xfrm>
            <a:off x="0" y="843953"/>
            <a:ext cx="429963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</a:t>
            </a:r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alm</a:t>
            </a:r>
          </a:p>
        </p:txBody>
      </p:sp>
      <p:pic>
        <p:nvPicPr>
          <p:cNvPr id="10" name="Picture 9" descr="A picture containing table&#10;&#10;Description automatically generated">
            <a:extLst>
              <a:ext uri="{FF2B5EF4-FFF2-40B4-BE49-F238E27FC236}">
                <a16:creationId xmlns:a16="http://schemas.microsoft.com/office/drawing/2014/main" id="{AE75CE3B-B190-48EF-9D92-D15A12F12DF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203092" y="3377120"/>
            <a:ext cx="5952429" cy="3196675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3C5F0AA8-748B-4FAD-B62F-B8A9AB4F457C}"/>
              </a:ext>
            </a:extLst>
          </p:cNvPr>
          <p:cNvSpPr/>
          <p:nvPr/>
        </p:nvSpPr>
        <p:spPr>
          <a:xfrm>
            <a:off x="493089" y="2967335"/>
            <a:ext cx="234321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</a:rPr>
              <a:t>Listen</a:t>
            </a:r>
            <a:endParaRPr lang="en-US" sz="5400" b="1" cap="none" spc="0" dirty="0">
              <a:ln w="12700">
                <a:solidFill>
                  <a:schemeClr val="accent5"/>
                </a:solidFill>
                <a:prstDash val="solid"/>
              </a:ln>
              <a:pattFill prst="ltDnDiag">
                <a:fgClr>
                  <a:schemeClr val="accent5">
                    <a:lumMod val="60000"/>
                    <a:lumOff val="40000"/>
                  </a:schemeClr>
                </a:fgClr>
                <a:bgClr>
                  <a:schemeClr val="bg1"/>
                </a:bgClr>
              </a:pattFill>
              <a:effectLst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F5337AC-5646-4F4D-8B92-CA75C123E671}"/>
              </a:ext>
            </a:extLst>
          </p:cNvPr>
          <p:cNvSpPr/>
          <p:nvPr/>
        </p:nvSpPr>
        <p:spPr>
          <a:xfrm>
            <a:off x="4781550" y="1001586"/>
            <a:ext cx="533863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Non Judgmental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pic>
        <p:nvPicPr>
          <p:cNvPr id="17" name="Picture 16" descr="A black sign with white text&#10;&#10;Description automatically generated">
            <a:extLst>
              <a:ext uri="{FF2B5EF4-FFF2-40B4-BE49-F238E27FC236}">
                <a16:creationId xmlns:a16="http://schemas.microsoft.com/office/drawing/2014/main" id="{B3383B7E-2635-41BF-A5D3-4CA44BA6520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4203582" y="3600053"/>
            <a:ext cx="3235714" cy="2158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0398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0B27210-D0CA-4654-B3E3-9ABB4F178E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96250E8-8EA5-4A2D-A46A-476EF956FF5E}"/>
              </a:ext>
            </a:extLst>
          </p:cNvPr>
          <p:cNvSpPr txBox="1"/>
          <p:nvPr/>
        </p:nvSpPr>
        <p:spPr>
          <a:xfrm>
            <a:off x="6746628" y="1783959"/>
            <a:ext cx="4645250" cy="28891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Thank you for listening, I hope you enjoyed and believe in my enterprise…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2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2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0B66945-4967-4040-926D-DCA44313CD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24154" cy="685800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A close up of a sign&#10;&#10;Description automatically generated">
            <a:extLst>
              <a:ext uri="{FF2B5EF4-FFF2-40B4-BE49-F238E27FC236}">
                <a16:creationId xmlns:a16="http://schemas.microsoft.com/office/drawing/2014/main" id="{49996020-BB34-436D-B0B2-31F8BE89DF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382" y="1179403"/>
            <a:ext cx="4516680" cy="3493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28121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6EFFF74-48DD-44BD-A234-38812807B5EE}"/>
              </a:ext>
            </a:extLst>
          </p:cNvPr>
          <p:cNvSpPr txBox="1"/>
          <p:nvPr/>
        </p:nvSpPr>
        <p:spPr>
          <a:xfrm>
            <a:off x="148282" y="160639"/>
            <a:ext cx="11850130" cy="67710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endParaRPr lang="en-GB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Wales, 2020. Starting up and Business Planning. Available at: 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https://businesswales.gov.wales/starting-up/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14</a:t>
            </a:r>
            <a:r>
              <a:rPr lang="en-GB" sz="13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2020). </a:t>
            </a:r>
          </a:p>
          <a:p>
            <a:endParaRPr lang="en-GB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CDC, no date. Keeping Children with Disabilities safe. Available at: 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https://www.cdc.gov/ncbddd/disabilityandsafety/child-safety.html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10</a:t>
            </a:r>
            <a:r>
              <a:rPr lang="en-GB" sz="13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2020).</a:t>
            </a:r>
          </a:p>
          <a:p>
            <a:endParaRPr lang="en-GB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Hatter, K. 2017. the importance of teaching kids sustainability. Available at: 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https://howtoadult.com/harmful-effects-of-fertilizers-4857131.html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14</a:t>
            </a:r>
            <a:r>
              <a:rPr lang="en-GB" sz="13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2020).</a:t>
            </a:r>
          </a:p>
          <a:p>
            <a:endParaRPr lang="en-GB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Global Goals, no date. The 17 Goals. Available at: 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https://www.globalgoals.org/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(Accessed:15</a:t>
            </a:r>
            <a:r>
              <a:rPr lang="en-GB" sz="13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2020).</a:t>
            </a:r>
          </a:p>
          <a:p>
            <a:endParaRPr lang="en-GB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Liddle. 2018. Managing Conflict. Available at: 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https://blog.12min.com/managing-conflict-pdf-david-liddle/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13</a:t>
            </a:r>
            <a:r>
              <a:rPr lang="en-GB" sz="13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2020).</a:t>
            </a:r>
          </a:p>
          <a:p>
            <a:endParaRPr lang="en-GB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Morey, J. 2017. </a:t>
            </a:r>
            <a:r>
              <a:rPr lang="en-GB" sz="13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Educational Benefits Of Camping For Kids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The neat things in life. Available at: 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http://www.theneatthingsinlife.com/2017/10/the-educational-benefits-of-camping-for-kids/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14</a:t>
            </a:r>
            <a:r>
              <a:rPr lang="en-GB" sz="13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2020). </a:t>
            </a:r>
          </a:p>
          <a:p>
            <a:endParaRPr lang="en-GB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Balance Careers, 2018. 10 Steps to a successful career change. Available at: 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https://www.thebalancecareers.com/successful-career-change-2058452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12</a:t>
            </a:r>
            <a:r>
              <a:rPr lang="en-GB" sz="13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2020).</a:t>
            </a:r>
          </a:p>
          <a:p>
            <a:endParaRPr lang="en-GB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Guardian, 2016. Is Grit the true secret of Success. Available at: 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https://www.theguardian.com/lifeandstyle/2016/may/07/is-grit-the-true-secret-of-success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11</a:t>
            </a:r>
            <a:r>
              <a:rPr lang="en-GB" sz="13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2020).</a:t>
            </a:r>
          </a:p>
          <a:p>
            <a:endParaRPr lang="en-GB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Telegraph, 2015. Dealing with conflict in the workplace. Available at: 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https://jobs.telegraph.co.uk/article/dealing-with-conflict-in-the-workplace/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13</a:t>
            </a:r>
            <a:r>
              <a:rPr lang="en-GB" sz="13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2020).</a:t>
            </a:r>
          </a:p>
          <a:p>
            <a:endParaRPr lang="en-GB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Watson, T. No date. Small Business Quotes. Available at: 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https://www.bing.com/images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15th January 2020). </a:t>
            </a:r>
          </a:p>
          <a:p>
            <a:endParaRPr lang="en-GB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Teaching Times, 2008. The Outdoor Classroom - learning, creating and exploring. Available at: </a:t>
            </a:r>
            <a:r>
              <a:rPr lang="en-GB" sz="13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2"/>
              </a:rPr>
              <a:t>https://www.teachingtimes.com/articles/outdoor-classroom-learning-creating-exploring.htm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11</a:t>
            </a:r>
            <a:r>
              <a:rPr lang="en-GB" sz="13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2020).</a:t>
            </a:r>
          </a:p>
          <a:p>
            <a:endParaRPr lang="en-GB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Zenger &amp; Folkman (July 30</a:t>
            </a:r>
            <a:r>
              <a:rPr lang="en-GB" sz="1300" baseline="30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2014) </a:t>
            </a:r>
            <a:r>
              <a:rPr lang="en-GB" sz="13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skills leaders need at every level,</a:t>
            </a:r>
            <a:r>
              <a:rPr lang="en-GB" sz="1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Harvard business review [online] available at: https://hbr.org/2014/07/the-skills-leaders-need-at-every-level [Accessed: 10th January 2020]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38997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CBCC568AB4B924493790A5C97E2B48C" ma:contentTypeVersion="7" ma:contentTypeDescription="Create a new document." ma:contentTypeScope="" ma:versionID="33f5e9c1b0aac0cd4f93fe6ff1741a82">
  <xsd:schema xmlns:xsd="http://www.w3.org/2001/XMLSchema" xmlns:xs="http://www.w3.org/2001/XMLSchema" xmlns:p="http://schemas.microsoft.com/office/2006/metadata/properties" xmlns:ns3="6ce03418-4b85-46e6-9705-46dd5ee7fda4" xmlns:ns4="8e4cb740-4a10-46c5-90de-9cf76d8df684" targetNamespace="http://schemas.microsoft.com/office/2006/metadata/properties" ma:root="true" ma:fieldsID="d358d032c1d6f2cb95c303922b68e90a" ns3:_="" ns4:_="">
    <xsd:import namespace="6ce03418-4b85-46e6-9705-46dd5ee7fda4"/>
    <xsd:import namespace="8e4cb740-4a10-46c5-90de-9cf76d8df68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ce03418-4b85-46e6-9705-46dd5ee7fda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4cb740-4a10-46c5-90de-9cf76d8df684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743E1A9-D6EA-4A31-9165-2B3978AE1C49}">
  <ds:schemaRefs>
    <ds:schemaRef ds:uri="http://schemas.microsoft.com/office/2006/documentManagement/types"/>
    <ds:schemaRef ds:uri="http://purl.org/dc/dcmitype/"/>
    <ds:schemaRef ds:uri="http://schemas.microsoft.com/office/infopath/2007/PartnerControls"/>
    <ds:schemaRef ds:uri="6ce03418-4b85-46e6-9705-46dd5ee7fda4"/>
    <ds:schemaRef ds:uri="http://purl.org/dc/elements/1.1/"/>
    <ds:schemaRef ds:uri="http://schemas.microsoft.com/office/2006/metadata/properties"/>
    <ds:schemaRef ds:uri="8e4cb740-4a10-46c5-90de-9cf76d8df684"/>
    <ds:schemaRef ds:uri="http://purl.org/dc/terms/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9EBB5D1-E322-48AA-BB36-D05B9C24BCA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6A61D22-C8CE-4FF5-A564-F46D3C35849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ce03418-4b85-46e6-9705-46dd5ee7fda4"/>
    <ds:schemaRef ds:uri="8e4cb740-4a10-46c5-90de-9cf76d8df68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1148</Words>
  <Application>Microsoft Office PowerPoint</Application>
  <PresentationFormat>Widescreen</PresentationFormat>
  <Paragraphs>98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Arial Rounded MT Bold</vt:lpstr>
      <vt:lpstr>Calibri</vt:lpstr>
      <vt:lpstr>Calibri Light</vt:lpstr>
      <vt:lpstr>Times New Roman</vt:lpstr>
      <vt:lpstr>Office Theme</vt:lpstr>
      <vt:lpstr>ECGE6001P</vt:lpstr>
      <vt:lpstr>Short breaks for all children</vt:lpstr>
      <vt:lpstr>Why OUTDOORS?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ECGE6001P</dc:title>
  <dc:creator>Lindsay Page</dc:creator>
  <cp:lastModifiedBy>Lindsay Page</cp:lastModifiedBy>
  <cp:revision>1</cp:revision>
  <dcterms:created xsi:type="dcterms:W3CDTF">2020-01-16T14:16:15Z</dcterms:created>
  <dcterms:modified xsi:type="dcterms:W3CDTF">2020-01-16T14:35:37Z</dcterms:modified>
</cp:coreProperties>
</file>