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74" r:id="rId8"/>
    <p:sldId id="268" r:id="rId9"/>
    <p:sldId id="269" r:id="rId10"/>
    <p:sldId id="270" r:id="rId11"/>
    <p:sldId id="271" r:id="rId12"/>
    <p:sldId id="272" r:id="rId13"/>
    <p:sldId id="280" r:id="rId14"/>
    <p:sldId id="281" r:id="rId15"/>
    <p:sldId id="282" r:id="rId16"/>
    <p:sldId id="283" r:id="rId17"/>
    <p:sldId id="284" r:id="rId18"/>
    <p:sldId id="285" r:id="rId19"/>
    <p:sldId id="286" r:id="rId20"/>
    <p:sldId id="287" r:id="rId21"/>
    <p:sldId id="288" r:id="rId22"/>
    <p:sldId id="289" r:id="rId23"/>
    <p:sldId id="290" r:id="rId24"/>
    <p:sldId id="291" r:id="rId25"/>
    <p:sldId id="292" r:id="rId26"/>
    <p:sldId id="293" r:id="rId27"/>
    <p:sldId id="294" r:id="rId28"/>
    <p:sldId id="295" r:id="rId29"/>
    <p:sldId id="296" r:id="rId30"/>
    <p:sldId id="297" r:id="rId31"/>
    <p:sldId id="298" r:id="rId32"/>
    <p:sldId id="273" r:id="rId33"/>
    <p:sldId id="276" r:id="rId34"/>
    <p:sldId id="277" r:id="rId35"/>
    <p:sldId id="278" r:id="rId3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1400" y="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17171-C11D-4386-A484-92E591A23B4A}" type="datetimeFigureOut">
              <a:rPr lang="en-GB" smtClean="0"/>
              <a:t>05/10/2020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95E9B-9B04-4A09-B474-9DC12E4D20C8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17171-C11D-4386-A484-92E591A23B4A}" type="datetimeFigureOut">
              <a:rPr lang="en-GB" smtClean="0"/>
              <a:t>05/10/2020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95E9B-9B04-4A09-B474-9DC12E4D20C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17171-C11D-4386-A484-92E591A23B4A}" type="datetimeFigureOut">
              <a:rPr lang="en-GB" smtClean="0"/>
              <a:t>05/10/2020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95E9B-9B04-4A09-B474-9DC12E4D20C8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17171-C11D-4386-A484-92E591A23B4A}" type="datetimeFigureOut">
              <a:rPr lang="en-GB" smtClean="0"/>
              <a:t>05/10/2020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95E9B-9B04-4A09-B474-9DC12E4D20C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17171-C11D-4386-A484-92E591A23B4A}" type="datetimeFigureOut">
              <a:rPr lang="en-GB" smtClean="0"/>
              <a:t>05/10/2020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95E9B-9B04-4A09-B474-9DC12E4D20C8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17171-C11D-4386-A484-92E591A23B4A}" type="datetimeFigureOut">
              <a:rPr lang="en-GB" smtClean="0"/>
              <a:t>05/10/2020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95E9B-9B04-4A09-B474-9DC12E4D20C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17171-C11D-4386-A484-92E591A23B4A}" type="datetimeFigureOut">
              <a:rPr lang="en-GB" smtClean="0"/>
              <a:t>05/10/2020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95E9B-9B04-4A09-B474-9DC12E4D20C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17171-C11D-4386-A484-92E591A23B4A}" type="datetimeFigureOut">
              <a:rPr lang="en-GB" smtClean="0"/>
              <a:t>05/10/2020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95E9B-9B04-4A09-B474-9DC12E4D20C8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17171-C11D-4386-A484-92E591A23B4A}" type="datetimeFigureOut">
              <a:rPr lang="en-GB" smtClean="0"/>
              <a:t>05/10/2020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95E9B-9B04-4A09-B474-9DC12E4D20C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17171-C11D-4386-A484-92E591A23B4A}" type="datetimeFigureOut">
              <a:rPr lang="en-GB" smtClean="0"/>
              <a:t>05/10/2020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95E9B-9B04-4A09-B474-9DC12E4D20C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17171-C11D-4386-A484-92E591A23B4A}" type="datetimeFigureOut">
              <a:rPr lang="en-GB" smtClean="0"/>
              <a:t>05/10/2020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95E9B-9B04-4A09-B474-9DC12E4D20C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15317171-C11D-4386-A484-92E591A23B4A}" type="datetimeFigureOut">
              <a:rPr lang="en-GB" smtClean="0"/>
              <a:t>05/10/2020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6A495E9B-9B04-4A09-B474-9DC12E4D20C8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Referencing &amp; </a:t>
            </a:r>
            <a:r>
              <a:rPr lang="en-GB" dirty="0" err="1"/>
              <a:t>PLAgiarism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51819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vs. plagiarism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8064" y="404664"/>
            <a:ext cx="3790206" cy="25268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69905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Referencing is…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A clear acknowledgement of where you have got any information, ideas, opinions, viewpoints etc.</a:t>
            </a:r>
          </a:p>
          <a:p>
            <a:r>
              <a:rPr lang="en-GB" sz="3600" dirty="0"/>
              <a:t>Essentially, </a:t>
            </a:r>
            <a:r>
              <a:rPr lang="en-GB" sz="3600" b="1" dirty="0"/>
              <a:t>every</a:t>
            </a:r>
            <a:r>
              <a:rPr lang="en-GB" sz="3600" dirty="0"/>
              <a:t> piece of information, </a:t>
            </a:r>
            <a:r>
              <a:rPr lang="en-GB" sz="3600" b="1" dirty="0"/>
              <a:t>every</a:t>
            </a:r>
            <a:r>
              <a:rPr lang="en-GB" sz="3600" dirty="0"/>
              <a:t> opinion, </a:t>
            </a:r>
            <a:r>
              <a:rPr lang="en-GB" sz="3600" b="1" dirty="0"/>
              <a:t>every</a:t>
            </a:r>
            <a:r>
              <a:rPr lang="en-GB" sz="3600" dirty="0"/>
              <a:t> viewpoint, </a:t>
            </a:r>
            <a:r>
              <a:rPr lang="en-GB" sz="3600" b="1" dirty="0"/>
              <a:t>every</a:t>
            </a:r>
            <a:r>
              <a:rPr lang="en-GB" sz="3600" dirty="0"/>
              <a:t> picture and sketch needs to be referenced. </a:t>
            </a:r>
          </a:p>
        </p:txBody>
      </p:sp>
    </p:spTree>
    <p:extLst>
      <p:ext uri="{BB962C8B-B14F-4D97-AF65-F5344CB8AC3E}">
        <p14:creationId xmlns:p14="http://schemas.microsoft.com/office/powerpoint/2010/main" val="26659165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Plagiarism is…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Presenting the words, ideas, views and arguments of others as your own.</a:t>
            </a:r>
          </a:p>
          <a:p>
            <a:r>
              <a:rPr lang="en-GB" sz="3600" dirty="0"/>
              <a:t>This is an </a:t>
            </a:r>
            <a:r>
              <a:rPr lang="en-GB" sz="3600" b="1" dirty="0"/>
              <a:t>academic crime </a:t>
            </a:r>
            <a:r>
              <a:rPr lang="en-GB" sz="3600" dirty="0"/>
              <a:t>and can cost you your degree. </a:t>
            </a:r>
          </a:p>
          <a:p>
            <a:endParaRPr lang="en-GB" sz="3600" dirty="0"/>
          </a:p>
          <a:p>
            <a:endParaRPr lang="en-GB" sz="36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00192" y="4074550"/>
            <a:ext cx="2582416" cy="258241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5736" y="4437112"/>
            <a:ext cx="3227851" cy="2420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18393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basics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If you are quoting from a book, source or article, use inverted commas: “…”</a:t>
            </a:r>
          </a:p>
          <a:p>
            <a:r>
              <a:rPr lang="en-GB" sz="2800" dirty="0"/>
              <a:t>NEVER COPY PASTE (not even in your own notes), unless you intend to use it as a quotation and it is clearly marked as such.</a:t>
            </a:r>
          </a:p>
          <a:p>
            <a:endParaRPr lang="en-GB" sz="2800" dirty="0"/>
          </a:p>
          <a:p>
            <a:r>
              <a:rPr lang="en-GB" sz="2800" dirty="0"/>
              <a:t>Read the Referencing Guides carefully (available from the LRC). </a:t>
            </a:r>
          </a:p>
          <a:p>
            <a:r>
              <a:rPr lang="en-GB" sz="2800" dirty="0"/>
              <a:t>It will give you examples of how you should reference different material. 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8145782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Note-taking, Referencing and Plagiarism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Correct note-taking means you can reference well and you can avoid inadvertent plagiarism.</a:t>
            </a:r>
          </a:p>
          <a:p>
            <a:endParaRPr lang="en-GB" dirty="0"/>
          </a:p>
          <a:p>
            <a:r>
              <a:rPr lang="en-GB" dirty="0"/>
              <a:t>HOW TO TAKE GOOD NOTES: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Start every note with the exact reference you would use in your essay.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If you are quoting (i.e. copying down exactly what the author has written), then put the quotation in quotation marks “…”.</a:t>
            </a:r>
          </a:p>
        </p:txBody>
      </p:sp>
    </p:spTree>
    <p:extLst>
      <p:ext uri="{BB962C8B-B14F-4D97-AF65-F5344CB8AC3E}">
        <p14:creationId xmlns:p14="http://schemas.microsoft.com/office/powerpoint/2010/main" val="36077060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unfair practice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07501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/>
              <a:t>Types of Unfair Practice in Coursework</a:t>
            </a:r>
          </a:p>
        </p:txBody>
      </p:sp>
      <p:sp>
        <p:nvSpPr>
          <p:cNvPr id="1126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5400"/>
              <a:t>Intentional Plagiarism</a:t>
            </a:r>
          </a:p>
          <a:p>
            <a:r>
              <a:rPr lang="en-GB" altLang="en-US" sz="5400"/>
              <a:t>Inadvertent Plagiarism</a:t>
            </a:r>
          </a:p>
          <a:p>
            <a:r>
              <a:rPr lang="en-GB" altLang="en-US" sz="5400"/>
              <a:t>Self-Plagiarism</a:t>
            </a:r>
          </a:p>
          <a:p>
            <a:r>
              <a:rPr lang="en-GB" altLang="en-US" sz="5400"/>
              <a:t>Collusion</a:t>
            </a:r>
          </a:p>
        </p:txBody>
      </p:sp>
    </p:spTree>
    <p:extLst>
      <p:ext uri="{BB962C8B-B14F-4D97-AF65-F5344CB8AC3E}">
        <p14:creationId xmlns:p14="http://schemas.microsoft.com/office/powerpoint/2010/main" val="35134459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Intentional Plagiarism</a:t>
            </a:r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3600"/>
              <a:t>This occurs if you simply </a:t>
            </a:r>
            <a:r>
              <a:rPr lang="en-GB" altLang="en-US" sz="3600" b="1" u="sng"/>
              <a:t>copy</a:t>
            </a:r>
            <a:r>
              <a:rPr lang="en-GB" altLang="en-US" sz="3600"/>
              <a:t> chunks out of a textbook or from a website and pass them off </a:t>
            </a:r>
            <a:r>
              <a:rPr lang="en-GB" altLang="en-US" sz="3600" b="1" u="sng"/>
              <a:t>as your own</a:t>
            </a:r>
            <a:r>
              <a:rPr lang="en-GB" altLang="en-US" sz="3600"/>
              <a:t> composition.  There is </a:t>
            </a:r>
            <a:r>
              <a:rPr lang="en-GB" altLang="en-US" sz="3600" b="1" u="sng"/>
              <a:t>nothing</a:t>
            </a:r>
            <a:r>
              <a:rPr lang="en-GB" altLang="en-US" sz="3600"/>
              <a:t> to be gained from this; it will always, if detected, count against you.</a:t>
            </a:r>
          </a:p>
        </p:txBody>
      </p:sp>
    </p:spTree>
    <p:extLst>
      <p:ext uri="{BB962C8B-B14F-4D97-AF65-F5344CB8AC3E}">
        <p14:creationId xmlns:p14="http://schemas.microsoft.com/office/powerpoint/2010/main" val="12574733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Inadvertent Plagiarism</a:t>
            </a: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800"/>
              <a:t>This may occur if, in the course of note-taking, you copy substantial passages from a book or article into your own notes.  After a lapse of some days, </a:t>
            </a:r>
            <a:r>
              <a:rPr lang="en-GB" altLang="en-US" sz="2800" b="1" u="sng"/>
              <a:t>you may have forgotten </a:t>
            </a:r>
            <a:r>
              <a:rPr lang="en-GB" altLang="en-US" sz="2800"/>
              <a:t>that the notes were taken </a:t>
            </a:r>
            <a:r>
              <a:rPr lang="en-GB" altLang="en-US" sz="2800" i="1"/>
              <a:t>verbatim</a:t>
            </a:r>
            <a:r>
              <a:rPr lang="en-GB" altLang="en-US" sz="2800"/>
              <a:t> from another writer, and may use them in the composition of an essay.  From the point of view of the tutor reading the essay, </a:t>
            </a:r>
            <a:r>
              <a:rPr lang="en-GB" altLang="en-US" sz="2800" b="1" u="sng"/>
              <a:t>this is still plagiarism</a:t>
            </a:r>
            <a:r>
              <a:rPr lang="en-GB" altLang="en-US" sz="2800"/>
              <a:t>, even if unintentional. </a:t>
            </a:r>
          </a:p>
        </p:txBody>
      </p:sp>
    </p:spTree>
    <p:extLst>
      <p:ext uri="{BB962C8B-B14F-4D97-AF65-F5344CB8AC3E}">
        <p14:creationId xmlns:p14="http://schemas.microsoft.com/office/powerpoint/2010/main" val="29613749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Self-Plagiarism</a:t>
            </a:r>
          </a:p>
        </p:txBody>
      </p:sp>
      <p:sp>
        <p:nvSpPr>
          <p:cNvPr id="1433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800"/>
              <a:t>Besides ensuring that all essays you submit are your own work, you must also avoid self-plagiarism.  This means that you must not submit </a:t>
            </a:r>
            <a:r>
              <a:rPr lang="en-GB" altLang="en-US" sz="2800" b="1"/>
              <a:t>the same piece, or part of a piece</a:t>
            </a:r>
            <a:r>
              <a:rPr lang="en-GB" altLang="en-US" sz="2800"/>
              <a:t>, of work (with or without merely stylistic variation) in order to gain credit more than once.  The same criteria apply to self-plagiarism as to other forms of plagiarism, and it is liable to incur the same penalty.</a:t>
            </a:r>
          </a:p>
        </p:txBody>
      </p:sp>
    </p:spTree>
    <p:extLst>
      <p:ext uri="{BB962C8B-B14F-4D97-AF65-F5344CB8AC3E}">
        <p14:creationId xmlns:p14="http://schemas.microsoft.com/office/powerpoint/2010/main" val="25973577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/>
              <a:t>How to Avoid Plagiarism: </a:t>
            </a:r>
            <a:br>
              <a:rPr lang="en-GB" dirty="0"/>
            </a:br>
            <a:r>
              <a:rPr lang="en-GB" dirty="0"/>
              <a:t>The </a:t>
            </a:r>
            <a:r>
              <a:rPr lang="en-GB" b="1" dirty="0">
                <a:solidFill>
                  <a:srgbClr val="FFC000"/>
                </a:solidFill>
              </a:rPr>
              <a:t>GOLDEN RULE</a:t>
            </a:r>
          </a:p>
        </p:txBody>
      </p:sp>
      <p:sp>
        <p:nvSpPr>
          <p:cNvPr id="1536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Font typeface="Wingdings 2" pitchFamily="18" charset="2"/>
              <a:buNone/>
            </a:pPr>
            <a:r>
              <a:rPr lang="en-GB" altLang="en-US" sz="6000" b="1"/>
              <a:t>ALWAYS ACKNOWLEDGE YOUR SOURCES!</a:t>
            </a:r>
            <a:endParaRPr lang="en-GB" altLang="en-US" sz="6000"/>
          </a:p>
        </p:txBody>
      </p:sp>
    </p:spTree>
    <p:extLst>
      <p:ext uri="{BB962C8B-B14F-4D97-AF65-F5344CB8AC3E}">
        <p14:creationId xmlns:p14="http://schemas.microsoft.com/office/powerpoint/2010/main" val="11379257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Penalties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higher your level of study, the harsher the penalties for Academic Misconduct.</a:t>
            </a:r>
          </a:p>
          <a:p>
            <a:r>
              <a:rPr lang="en-GB" dirty="0"/>
              <a:t>A second offence is treated more harshly than a first offence.</a:t>
            </a:r>
          </a:p>
          <a:p>
            <a:r>
              <a:rPr lang="en-GB" dirty="0"/>
              <a:t>In determining the penalty, intention does not matter. So if you did it without realising it, that does not count AT ALL as a defence.</a:t>
            </a:r>
          </a:p>
          <a:p>
            <a:r>
              <a:rPr lang="en-GB" dirty="0"/>
              <a:t>The penalties and regulations are available in the Academic Quality Handbook (you can see this on HWB under Academic Office).</a:t>
            </a:r>
          </a:p>
        </p:txBody>
      </p:sp>
    </p:spTree>
    <p:extLst>
      <p:ext uri="{BB962C8B-B14F-4D97-AF65-F5344CB8AC3E}">
        <p14:creationId xmlns:p14="http://schemas.microsoft.com/office/powerpoint/2010/main" val="34888843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Remember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Plagiarism is committed every time you present the WORDS, IDEAS or VIEWS of others as your own.</a:t>
            </a:r>
          </a:p>
          <a:p>
            <a:r>
              <a:rPr lang="en-GB" dirty="0"/>
              <a:t>This means that failing to reference adequately is a form of plagiarism (hence why poorly referenced pieces of work are penalised).</a:t>
            </a:r>
          </a:p>
        </p:txBody>
      </p:sp>
    </p:spTree>
    <p:extLst>
      <p:ext uri="{BB962C8B-B14F-4D97-AF65-F5344CB8AC3E}">
        <p14:creationId xmlns:p14="http://schemas.microsoft.com/office/powerpoint/2010/main" val="6938911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Recognising and avoiding unfair practice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48020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Let’s try this out…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should have one page with part of an academic article and a “mock” essay paragraph.</a:t>
            </a:r>
          </a:p>
          <a:p>
            <a:r>
              <a:rPr lang="en-GB" dirty="0"/>
              <a:t>Read through both and decide what is plagiarism and what is not.</a:t>
            </a:r>
          </a:p>
          <a:p>
            <a:endParaRPr lang="en-GB" dirty="0"/>
          </a:p>
          <a:p>
            <a:r>
              <a:rPr lang="en-GB" dirty="0"/>
              <a:t>Mark yourself… (this is just for you, not official)</a:t>
            </a:r>
          </a:p>
        </p:txBody>
      </p:sp>
    </p:spTree>
    <p:extLst>
      <p:ext uri="{BB962C8B-B14F-4D97-AF65-F5344CB8AC3E}">
        <p14:creationId xmlns:p14="http://schemas.microsoft.com/office/powerpoint/2010/main" val="10192545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Unfair Practice?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Excavations in 1964 uncovered a building that is tentatively identified with the “Persian </a:t>
            </a:r>
            <a:r>
              <a:rPr lang="en-GB" dirty="0" err="1"/>
              <a:t>Stoa</a:t>
            </a:r>
            <a:r>
              <a:rPr lang="en-GB" dirty="0"/>
              <a:t>”. </a:t>
            </a:r>
          </a:p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827584" y="3501008"/>
            <a:ext cx="1202253" cy="923330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5400" b="1" cap="none" spc="0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YES</a:t>
            </a:r>
          </a:p>
        </p:txBody>
      </p:sp>
      <p:sp>
        <p:nvSpPr>
          <p:cNvPr id="6" name="Rectangle 5"/>
          <p:cNvSpPr/>
          <p:nvPr/>
        </p:nvSpPr>
        <p:spPr>
          <a:xfrm>
            <a:off x="6876256" y="3429000"/>
            <a:ext cx="1109599" cy="923330"/>
          </a:xfrm>
          <a:prstGeom prst="rect">
            <a:avLst/>
          </a:prstGeom>
          <a:noFill/>
          <a:ln w="63500">
            <a:solidFill>
              <a:schemeClr val="accent3"/>
            </a:solidFill>
          </a:ln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en-US" sz="5400" b="1" cap="none" spc="0" dirty="0">
                <a:ln/>
                <a:solidFill>
                  <a:schemeClr val="accent3"/>
                </a:solidFill>
                <a:effectLst/>
              </a:rPr>
              <a:t>NO</a:t>
            </a:r>
          </a:p>
        </p:txBody>
      </p:sp>
    </p:spTree>
    <p:extLst>
      <p:ext uri="{BB962C8B-B14F-4D97-AF65-F5344CB8AC3E}">
        <p14:creationId xmlns:p14="http://schemas.microsoft.com/office/powerpoint/2010/main" val="281713612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Unfair Practice?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Excavations in 1964 uncovered a building that is tentatively identified with the “Persian </a:t>
            </a:r>
            <a:r>
              <a:rPr lang="en-GB" dirty="0" err="1"/>
              <a:t>Stoa</a:t>
            </a:r>
            <a:r>
              <a:rPr lang="en-GB" dirty="0"/>
              <a:t>”. </a:t>
            </a:r>
          </a:p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842729" y="2708921"/>
            <a:ext cx="5673487" cy="2646878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16600" b="1" cap="none" spc="0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YES</a:t>
            </a:r>
          </a:p>
        </p:txBody>
      </p:sp>
    </p:spTree>
    <p:extLst>
      <p:ext uri="{BB962C8B-B14F-4D97-AF65-F5344CB8AC3E}">
        <p14:creationId xmlns:p14="http://schemas.microsoft.com/office/powerpoint/2010/main" val="99667657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Unfair Practice?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Excavations in 1964 uncovered a building that is tentatively identified with the “Persian </a:t>
            </a:r>
            <a:r>
              <a:rPr lang="en-GB" dirty="0" err="1"/>
              <a:t>Stoa</a:t>
            </a:r>
            <a:r>
              <a:rPr lang="en-GB" dirty="0"/>
              <a:t>”. </a:t>
            </a:r>
          </a:p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842729" y="5157192"/>
            <a:ext cx="1425015" cy="830997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800" b="1" cap="none" spc="0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YES</a:t>
            </a:r>
          </a:p>
        </p:txBody>
      </p:sp>
      <p:sp>
        <p:nvSpPr>
          <p:cNvPr id="2" name="Rectangle 1"/>
          <p:cNvSpPr/>
          <p:nvPr/>
        </p:nvSpPr>
        <p:spPr>
          <a:xfrm>
            <a:off x="497812" y="2967335"/>
            <a:ext cx="814838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Why? No reference!</a:t>
            </a:r>
          </a:p>
        </p:txBody>
      </p:sp>
    </p:spTree>
    <p:extLst>
      <p:ext uri="{BB962C8B-B14F-4D97-AF65-F5344CB8AC3E}">
        <p14:creationId xmlns:p14="http://schemas.microsoft.com/office/powerpoint/2010/main" val="398657916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Plagiarism?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r>
              <a:rPr lang="en-GB" dirty="0"/>
              <a:t>The excavation uncovered a very important Roman statue made of bronze (</a:t>
            </a:r>
            <a:r>
              <a:rPr lang="en-GB" dirty="0" err="1"/>
              <a:t>Pikoula</a:t>
            </a:r>
            <a:r>
              <a:rPr lang="en-GB" dirty="0"/>
              <a:t> 2001:425).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827584" y="3501008"/>
            <a:ext cx="1202253" cy="923330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5400" b="1" cap="none" spc="0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YES</a:t>
            </a:r>
          </a:p>
        </p:txBody>
      </p:sp>
      <p:sp>
        <p:nvSpPr>
          <p:cNvPr id="6" name="Rectangle 5"/>
          <p:cNvSpPr/>
          <p:nvPr/>
        </p:nvSpPr>
        <p:spPr>
          <a:xfrm>
            <a:off x="6876256" y="3429000"/>
            <a:ext cx="1109599" cy="923330"/>
          </a:xfrm>
          <a:prstGeom prst="rect">
            <a:avLst/>
          </a:prstGeom>
          <a:noFill/>
          <a:ln w="63500">
            <a:solidFill>
              <a:schemeClr val="accent3"/>
            </a:solidFill>
          </a:ln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en-US" sz="5400" b="1" cap="none" spc="0" dirty="0">
                <a:ln/>
                <a:solidFill>
                  <a:schemeClr val="accent3"/>
                </a:solidFill>
                <a:effectLst/>
              </a:rPr>
              <a:t>NO</a:t>
            </a:r>
          </a:p>
        </p:txBody>
      </p:sp>
    </p:spTree>
    <p:extLst>
      <p:ext uri="{BB962C8B-B14F-4D97-AF65-F5344CB8AC3E}">
        <p14:creationId xmlns:p14="http://schemas.microsoft.com/office/powerpoint/2010/main" val="295059237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Plagiarism?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r>
              <a:rPr lang="en-GB" dirty="0"/>
              <a:t>The excavation uncovered a very important Roman statue made of bronze (</a:t>
            </a:r>
            <a:r>
              <a:rPr lang="en-GB" dirty="0" err="1"/>
              <a:t>Pikoula</a:t>
            </a:r>
            <a:r>
              <a:rPr lang="en-GB" dirty="0"/>
              <a:t> 2001:425).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2915816" y="3429000"/>
            <a:ext cx="5070039" cy="3154710"/>
          </a:xfrm>
          <a:prstGeom prst="rect">
            <a:avLst/>
          </a:prstGeom>
          <a:noFill/>
          <a:ln w="63500">
            <a:solidFill>
              <a:schemeClr val="accent3"/>
            </a:solidFill>
          </a:ln>
        </p:spPr>
        <p:txBody>
          <a:bodyPr wrap="squar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en-US" sz="19900" b="1" cap="none" spc="0" dirty="0">
                <a:ln/>
                <a:solidFill>
                  <a:schemeClr val="accent3"/>
                </a:solidFill>
                <a:effectLst/>
              </a:rPr>
              <a:t>NO</a:t>
            </a:r>
          </a:p>
        </p:txBody>
      </p:sp>
    </p:spTree>
    <p:extLst>
      <p:ext uri="{BB962C8B-B14F-4D97-AF65-F5344CB8AC3E}">
        <p14:creationId xmlns:p14="http://schemas.microsoft.com/office/powerpoint/2010/main" val="249635915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Plagiarism?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r>
              <a:rPr lang="en-GB" dirty="0"/>
              <a:t>The excavation uncovered a very important Roman statue made of bronze (</a:t>
            </a:r>
            <a:r>
              <a:rPr lang="en-GB" dirty="0" err="1"/>
              <a:t>Pikoula</a:t>
            </a:r>
            <a:r>
              <a:rPr lang="en-GB" dirty="0"/>
              <a:t> 2001:425).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6660232" y="3429000"/>
            <a:ext cx="1325623" cy="923330"/>
          </a:xfrm>
          <a:prstGeom prst="rect">
            <a:avLst/>
          </a:prstGeom>
          <a:noFill/>
          <a:ln w="63500">
            <a:solidFill>
              <a:schemeClr val="accent3"/>
            </a:solidFill>
          </a:ln>
        </p:spPr>
        <p:txBody>
          <a:bodyPr wrap="squar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en-US" sz="5400" b="1" cap="none" spc="0" dirty="0">
                <a:ln/>
                <a:solidFill>
                  <a:schemeClr val="accent3"/>
                </a:solidFill>
                <a:effectLst/>
              </a:rPr>
              <a:t>NO</a:t>
            </a:r>
          </a:p>
        </p:txBody>
      </p:sp>
      <p:sp>
        <p:nvSpPr>
          <p:cNvPr id="5" name="Rectangle 4"/>
          <p:cNvSpPr/>
          <p:nvPr/>
        </p:nvSpPr>
        <p:spPr>
          <a:xfrm>
            <a:off x="-236043" y="3890665"/>
            <a:ext cx="8785995" cy="212365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Why? </a:t>
            </a:r>
          </a:p>
          <a:p>
            <a:pPr algn="ctr"/>
            <a:r>
              <a:rPr lang="en-US" sz="4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Has reference </a:t>
            </a:r>
          </a:p>
          <a:p>
            <a:pPr algn="ctr"/>
            <a:r>
              <a:rPr lang="en-US" sz="4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and there is no quotation.</a:t>
            </a:r>
          </a:p>
        </p:txBody>
      </p:sp>
    </p:spTree>
    <p:extLst>
      <p:ext uri="{BB962C8B-B14F-4D97-AF65-F5344CB8AC3E}">
        <p14:creationId xmlns:p14="http://schemas.microsoft.com/office/powerpoint/2010/main" val="13067610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Plagiarism?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r>
              <a:rPr lang="en-GB" dirty="0" err="1"/>
              <a:t>Pikoula</a:t>
            </a:r>
            <a:r>
              <a:rPr lang="en-GB" dirty="0"/>
              <a:t> (2001:425) considers the appearance of the statue “odd”.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827584" y="3501008"/>
            <a:ext cx="1202253" cy="923330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5400" b="1" cap="none" spc="0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YES</a:t>
            </a:r>
          </a:p>
        </p:txBody>
      </p:sp>
      <p:sp>
        <p:nvSpPr>
          <p:cNvPr id="6" name="Rectangle 5"/>
          <p:cNvSpPr/>
          <p:nvPr/>
        </p:nvSpPr>
        <p:spPr>
          <a:xfrm>
            <a:off x="6876256" y="3429000"/>
            <a:ext cx="1109599" cy="923330"/>
          </a:xfrm>
          <a:prstGeom prst="rect">
            <a:avLst/>
          </a:prstGeom>
          <a:noFill/>
          <a:ln w="63500">
            <a:solidFill>
              <a:schemeClr val="accent3"/>
            </a:solidFill>
          </a:ln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en-US" sz="5400" b="1" cap="none" spc="0" dirty="0">
                <a:ln/>
                <a:solidFill>
                  <a:schemeClr val="accent3"/>
                </a:solidFill>
                <a:effectLst/>
              </a:rPr>
              <a:t>NO</a:t>
            </a:r>
          </a:p>
        </p:txBody>
      </p:sp>
    </p:spTree>
    <p:extLst>
      <p:ext uri="{BB962C8B-B14F-4D97-AF65-F5344CB8AC3E}">
        <p14:creationId xmlns:p14="http://schemas.microsoft.com/office/powerpoint/2010/main" val="293287941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Plagiarism?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r>
              <a:rPr lang="en-GB" dirty="0" err="1"/>
              <a:t>Pikoula</a:t>
            </a:r>
            <a:r>
              <a:rPr lang="en-GB" dirty="0"/>
              <a:t> (2001:425) considers the appearance of the statue “odd”.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3923928" y="3429000"/>
            <a:ext cx="4061927" cy="3154710"/>
          </a:xfrm>
          <a:prstGeom prst="rect">
            <a:avLst/>
          </a:prstGeom>
          <a:noFill/>
          <a:ln w="63500">
            <a:solidFill>
              <a:schemeClr val="accent3"/>
            </a:solidFill>
          </a:ln>
        </p:spPr>
        <p:txBody>
          <a:bodyPr wrap="squar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en-US" sz="19900" b="1" cap="none" spc="0" dirty="0">
                <a:ln/>
                <a:solidFill>
                  <a:schemeClr val="accent3"/>
                </a:solidFill>
                <a:effectLst/>
              </a:rPr>
              <a:t>NO</a:t>
            </a:r>
          </a:p>
        </p:txBody>
      </p:sp>
    </p:spTree>
    <p:extLst>
      <p:ext uri="{BB962C8B-B14F-4D97-AF65-F5344CB8AC3E}">
        <p14:creationId xmlns:p14="http://schemas.microsoft.com/office/powerpoint/2010/main" val="164000357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Plagiarism?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r>
              <a:rPr lang="en-GB" dirty="0" err="1"/>
              <a:t>Pikoula</a:t>
            </a:r>
            <a:r>
              <a:rPr lang="en-GB" dirty="0"/>
              <a:t> (2001:425) considers the appearance of the statue “odd”.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6876256" y="3429000"/>
            <a:ext cx="1109599" cy="769441"/>
          </a:xfrm>
          <a:prstGeom prst="rect">
            <a:avLst/>
          </a:prstGeom>
          <a:noFill/>
          <a:ln w="63500">
            <a:solidFill>
              <a:schemeClr val="accent3"/>
            </a:solidFill>
          </a:ln>
        </p:spPr>
        <p:txBody>
          <a:bodyPr wrap="squar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en-US" sz="4400" b="1" cap="none" spc="0" dirty="0">
                <a:ln/>
                <a:solidFill>
                  <a:schemeClr val="accent3"/>
                </a:solidFill>
                <a:effectLst/>
              </a:rPr>
              <a:t>NO</a:t>
            </a:r>
          </a:p>
        </p:txBody>
      </p:sp>
      <p:sp>
        <p:nvSpPr>
          <p:cNvPr id="5" name="Rectangle 4"/>
          <p:cNvSpPr/>
          <p:nvPr/>
        </p:nvSpPr>
        <p:spPr>
          <a:xfrm>
            <a:off x="200360" y="3890665"/>
            <a:ext cx="7913192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Why? </a:t>
            </a:r>
          </a:p>
          <a:p>
            <a:pPr algn="ctr"/>
            <a:r>
              <a:rPr lang="en-US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Has reference </a:t>
            </a:r>
          </a:p>
          <a:p>
            <a:pPr algn="ctr"/>
            <a:r>
              <a:rPr lang="en-US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and the quotation is marked.</a:t>
            </a:r>
          </a:p>
        </p:txBody>
      </p:sp>
    </p:spTree>
    <p:extLst>
      <p:ext uri="{BB962C8B-B14F-4D97-AF65-F5344CB8AC3E}">
        <p14:creationId xmlns:p14="http://schemas.microsoft.com/office/powerpoint/2010/main" val="156790938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Plagiarism?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r>
              <a:rPr lang="en-GB" dirty="0"/>
              <a:t>According to </a:t>
            </a:r>
            <a:r>
              <a:rPr lang="en-GB" dirty="0" err="1"/>
              <a:t>Pikoula</a:t>
            </a:r>
            <a:r>
              <a:rPr lang="en-GB" dirty="0"/>
              <a:t> (2001:425) the individual features of the statue are discernible: thinly arched brows, big eyes with heavy upper eyelids, small fleshy mouth.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1043608" y="4149080"/>
            <a:ext cx="1202253" cy="923330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5400" b="1" cap="none" spc="0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YES</a:t>
            </a:r>
          </a:p>
        </p:txBody>
      </p:sp>
      <p:sp>
        <p:nvSpPr>
          <p:cNvPr id="6" name="Rectangle 5"/>
          <p:cNvSpPr/>
          <p:nvPr/>
        </p:nvSpPr>
        <p:spPr>
          <a:xfrm>
            <a:off x="7164287" y="4221088"/>
            <a:ext cx="1109599" cy="923330"/>
          </a:xfrm>
          <a:prstGeom prst="rect">
            <a:avLst/>
          </a:prstGeom>
          <a:noFill/>
          <a:ln w="63500">
            <a:solidFill>
              <a:schemeClr val="accent3"/>
            </a:solidFill>
          </a:ln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en-US" sz="5400" b="1" cap="none" spc="0" dirty="0">
                <a:ln/>
                <a:solidFill>
                  <a:schemeClr val="accent3"/>
                </a:solidFill>
                <a:effectLst/>
              </a:rPr>
              <a:t>NO</a:t>
            </a:r>
          </a:p>
        </p:txBody>
      </p:sp>
    </p:spTree>
    <p:extLst>
      <p:ext uri="{BB962C8B-B14F-4D97-AF65-F5344CB8AC3E}">
        <p14:creationId xmlns:p14="http://schemas.microsoft.com/office/powerpoint/2010/main" val="145936074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Plagiarism?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r>
              <a:rPr lang="en-GB" dirty="0"/>
              <a:t>According to </a:t>
            </a:r>
            <a:r>
              <a:rPr lang="en-GB" dirty="0" err="1"/>
              <a:t>Pikoula</a:t>
            </a:r>
            <a:r>
              <a:rPr lang="en-GB" dirty="0"/>
              <a:t> (2001:425) the individual features of the statue are discernible: thinly arched brows, big eyes with heavy upper eyelids, small fleshy mouth.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755576" y="4148191"/>
            <a:ext cx="3724097" cy="2215991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13800" b="1" cap="none" spc="0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YES</a:t>
            </a:r>
          </a:p>
        </p:txBody>
      </p:sp>
    </p:spTree>
    <p:extLst>
      <p:ext uri="{BB962C8B-B14F-4D97-AF65-F5344CB8AC3E}">
        <p14:creationId xmlns:p14="http://schemas.microsoft.com/office/powerpoint/2010/main" val="289379881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Plagiarism?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r>
              <a:rPr lang="en-GB" dirty="0"/>
              <a:t>According to </a:t>
            </a:r>
            <a:r>
              <a:rPr lang="en-GB" dirty="0" err="1"/>
              <a:t>Pikoula</a:t>
            </a:r>
            <a:r>
              <a:rPr lang="en-GB" dirty="0"/>
              <a:t> (2001:425) the individual features of the statue are discernible: thinly arched brows, big eyes with heavy upper eyelids, small fleshy mouth.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-12959" y="4149080"/>
            <a:ext cx="1776647" cy="923330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5400" b="1" cap="none" spc="0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YES</a:t>
            </a:r>
          </a:p>
        </p:txBody>
      </p:sp>
      <p:sp>
        <p:nvSpPr>
          <p:cNvPr id="6" name="Rectangle 5"/>
          <p:cNvSpPr/>
          <p:nvPr/>
        </p:nvSpPr>
        <p:spPr>
          <a:xfrm>
            <a:off x="62921" y="3890665"/>
            <a:ext cx="8188075" cy="212365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Why? </a:t>
            </a:r>
          </a:p>
          <a:p>
            <a:pPr algn="ctr"/>
            <a:r>
              <a:rPr lang="en-US" sz="4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Has reference </a:t>
            </a:r>
          </a:p>
          <a:p>
            <a:pPr algn="ctr"/>
            <a:r>
              <a:rPr lang="en-US" sz="4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But NO quotation marks.</a:t>
            </a:r>
          </a:p>
        </p:txBody>
      </p:sp>
    </p:spTree>
    <p:extLst>
      <p:ext uri="{BB962C8B-B14F-4D97-AF65-F5344CB8AC3E}">
        <p14:creationId xmlns:p14="http://schemas.microsoft.com/office/powerpoint/2010/main" val="321806865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Plagiarism?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r>
              <a:rPr lang="en-GB" dirty="0"/>
              <a:t>Further the hair is rendered by incision and is parted in the centre.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1043608" y="4149080"/>
            <a:ext cx="1202253" cy="923330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5400" b="1" cap="none" spc="0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YES</a:t>
            </a:r>
          </a:p>
        </p:txBody>
      </p:sp>
      <p:sp>
        <p:nvSpPr>
          <p:cNvPr id="6" name="Rectangle 5"/>
          <p:cNvSpPr/>
          <p:nvPr/>
        </p:nvSpPr>
        <p:spPr>
          <a:xfrm>
            <a:off x="7164287" y="4221088"/>
            <a:ext cx="1109599" cy="923330"/>
          </a:xfrm>
          <a:prstGeom prst="rect">
            <a:avLst/>
          </a:prstGeom>
          <a:noFill/>
          <a:ln w="63500">
            <a:solidFill>
              <a:schemeClr val="accent3"/>
            </a:solidFill>
          </a:ln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en-US" sz="5400" b="1" cap="none" spc="0" dirty="0">
                <a:ln/>
                <a:solidFill>
                  <a:schemeClr val="accent3"/>
                </a:solidFill>
                <a:effectLst/>
              </a:rPr>
              <a:t>NO</a:t>
            </a:r>
          </a:p>
        </p:txBody>
      </p:sp>
    </p:spTree>
    <p:extLst>
      <p:ext uri="{BB962C8B-B14F-4D97-AF65-F5344CB8AC3E}">
        <p14:creationId xmlns:p14="http://schemas.microsoft.com/office/powerpoint/2010/main" val="21132025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Plagiarism?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r>
              <a:rPr lang="en-GB" dirty="0"/>
              <a:t>Further the hair is rendered by incision and is parted in the centre.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119176" y="2996952"/>
            <a:ext cx="3724096" cy="2215991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13800" b="1" cap="none" spc="0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YES</a:t>
            </a:r>
          </a:p>
        </p:txBody>
      </p:sp>
    </p:spTree>
    <p:extLst>
      <p:ext uri="{BB962C8B-B14F-4D97-AF65-F5344CB8AC3E}">
        <p14:creationId xmlns:p14="http://schemas.microsoft.com/office/powerpoint/2010/main" val="218068189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Plagiarism?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r>
              <a:rPr lang="en-GB" dirty="0"/>
              <a:t>Further the hair is rendered by incision and is parted in the centre.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1380097" y="2996952"/>
            <a:ext cx="1202252" cy="923330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5400" b="1" cap="none" spc="0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YES</a:t>
            </a:r>
          </a:p>
        </p:txBody>
      </p:sp>
      <p:sp>
        <p:nvSpPr>
          <p:cNvPr id="2" name="Rectangle 1"/>
          <p:cNvSpPr/>
          <p:nvPr/>
        </p:nvSpPr>
        <p:spPr>
          <a:xfrm>
            <a:off x="2286000" y="2967335"/>
            <a:ext cx="4572000" cy="2862322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Why? </a:t>
            </a:r>
          </a:p>
          <a:p>
            <a:pPr algn="ctr"/>
            <a:r>
              <a:rPr lang="en-US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No reference  and no quotation marks</a:t>
            </a:r>
          </a:p>
        </p:txBody>
      </p:sp>
    </p:spTree>
    <p:extLst>
      <p:ext uri="{BB962C8B-B14F-4D97-AF65-F5344CB8AC3E}">
        <p14:creationId xmlns:p14="http://schemas.microsoft.com/office/powerpoint/2010/main" val="168736197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tin report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713123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TIN?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TIN, i.e. Turn-It-In, is a JISC text-matching software.</a:t>
            </a:r>
          </a:p>
          <a:p>
            <a:r>
              <a:rPr lang="en-GB" dirty="0"/>
              <a:t>All essays, gobbets, PowerPoints, etc., are automatically submitted through TIN.</a:t>
            </a:r>
          </a:p>
          <a:p>
            <a:r>
              <a:rPr lang="en-GB" dirty="0"/>
              <a:t>TIN does NOT detect unfair practice, but it is a very useful tool to start one’s detection of unfair practice.</a:t>
            </a:r>
          </a:p>
          <a:p>
            <a:r>
              <a:rPr lang="en-GB" dirty="0"/>
              <a:t>Each piece of work is individually considered by the lecturer. </a:t>
            </a:r>
          </a:p>
          <a:p>
            <a:r>
              <a:rPr lang="en-GB" dirty="0"/>
              <a:t>Students can see their TIN reports in advance of the deadline (if you submit your work early enough on the draft link) – this means that you can identify any inadvertent unfair practice and correct it (if you do it by the deadline).</a:t>
            </a:r>
          </a:p>
        </p:txBody>
      </p:sp>
    </p:spTree>
    <p:extLst>
      <p:ext uri="{BB962C8B-B14F-4D97-AF65-F5344CB8AC3E}">
        <p14:creationId xmlns:p14="http://schemas.microsoft.com/office/powerpoint/2010/main" val="81928211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read the TIN report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need to read the TIN report carefully.</a:t>
            </a:r>
          </a:p>
          <a:p>
            <a:r>
              <a:rPr lang="en-GB" dirty="0"/>
              <a:t>This is a blunt tool.</a:t>
            </a:r>
          </a:p>
          <a:p>
            <a:r>
              <a:rPr lang="en-GB" dirty="0"/>
              <a:t>It will identify as “text-matching” anything it can find, including your name (from another essay), or a bibliographical item.</a:t>
            </a:r>
          </a:p>
          <a:p>
            <a:r>
              <a:rPr lang="en-GB" dirty="0"/>
              <a:t>You need to learn to ignore these, and concentrate on what is important.</a:t>
            </a:r>
          </a:p>
        </p:txBody>
      </p:sp>
    </p:spTree>
    <p:extLst>
      <p:ext uri="{BB962C8B-B14F-4D97-AF65-F5344CB8AC3E}">
        <p14:creationId xmlns:p14="http://schemas.microsoft.com/office/powerpoint/2010/main" val="273135279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Working with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will work </a:t>
            </a:r>
            <a:r>
              <a:rPr lang="en-GB"/>
              <a:t>with an example, </a:t>
            </a:r>
            <a:r>
              <a:rPr lang="en-GB" dirty="0"/>
              <a:t>so that you can see how the TIN report works. </a:t>
            </a:r>
          </a:p>
        </p:txBody>
      </p:sp>
    </p:spTree>
    <p:extLst>
      <p:ext uri="{BB962C8B-B14F-4D97-AF65-F5344CB8AC3E}">
        <p14:creationId xmlns:p14="http://schemas.microsoft.com/office/powerpoint/2010/main" val="36623462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183</TotalTime>
  <Words>1184</Words>
  <Application>Microsoft Office PowerPoint</Application>
  <PresentationFormat>On-screen Show (4:3)</PresentationFormat>
  <Paragraphs>124</Paragraphs>
  <Slides>35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38" baseType="lpstr">
      <vt:lpstr>Arial</vt:lpstr>
      <vt:lpstr>Wingdings 2</vt:lpstr>
      <vt:lpstr>Clarity</vt:lpstr>
      <vt:lpstr>Referencing &amp; PLAgiarism</vt:lpstr>
      <vt:lpstr>References vs. plagiarism</vt:lpstr>
      <vt:lpstr>Referencing is…</vt:lpstr>
      <vt:lpstr>Plagiarism is…</vt:lpstr>
      <vt:lpstr>Some basics</vt:lpstr>
      <vt:lpstr>Note-taking, Referencing and Plagiarism</vt:lpstr>
      <vt:lpstr>Types of unfair practice</vt:lpstr>
      <vt:lpstr>Types of Unfair Practice in Coursework</vt:lpstr>
      <vt:lpstr>Intentional Plagiarism</vt:lpstr>
      <vt:lpstr>Inadvertent Plagiarism</vt:lpstr>
      <vt:lpstr>Self-Plagiarism</vt:lpstr>
      <vt:lpstr>How to Avoid Plagiarism:  The GOLDEN RULE</vt:lpstr>
      <vt:lpstr>Penalties</vt:lpstr>
      <vt:lpstr>Remember </vt:lpstr>
      <vt:lpstr>Recognising and avoiding unfair practice</vt:lpstr>
      <vt:lpstr>Let’s try this out…</vt:lpstr>
      <vt:lpstr>Unfair Practice?</vt:lpstr>
      <vt:lpstr>Unfair Practice?</vt:lpstr>
      <vt:lpstr>Unfair Practice?</vt:lpstr>
      <vt:lpstr>Plagiarism?</vt:lpstr>
      <vt:lpstr>Plagiarism?</vt:lpstr>
      <vt:lpstr>Plagiarism?</vt:lpstr>
      <vt:lpstr>Plagiarism?</vt:lpstr>
      <vt:lpstr>Plagiarism?</vt:lpstr>
      <vt:lpstr>Plagiarism?</vt:lpstr>
      <vt:lpstr>Plagiarism?</vt:lpstr>
      <vt:lpstr>Plagiarism?</vt:lpstr>
      <vt:lpstr>Plagiarism?</vt:lpstr>
      <vt:lpstr>Plagiarism?</vt:lpstr>
      <vt:lpstr>Plagiarism?</vt:lpstr>
      <vt:lpstr>Plagiarism?</vt:lpstr>
      <vt:lpstr>The tin report</vt:lpstr>
      <vt:lpstr>What is TIN?</vt:lpstr>
      <vt:lpstr>How to read the TIN report</vt:lpstr>
      <vt:lpstr>Working with examples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Errietta Bissa</dc:creator>
  <cp:lastModifiedBy>Ros Coard</cp:lastModifiedBy>
  <cp:revision>19</cp:revision>
  <dcterms:created xsi:type="dcterms:W3CDTF">2014-09-16T10:42:55Z</dcterms:created>
  <dcterms:modified xsi:type="dcterms:W3CDTF">2020-10-05T10:05:09Z</dcterms:modified>
</cp:coreProperties>
</file>