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87" r:id="rId2"/>
    <p:sldId id="319" r:id="rId3"/>
    <p:sldId id="257" r:id="rId4"/>
    <p:sldId id="321" r:id="rId5"/>
    <p:sldId id="298" r:id="rId6"/>
    <p:sldId id="299" r:id="rId7"/>
    <p:sldId id="300" r:id="rId8"/>
    <p:sldId id="301" r:id="rId9"/>
    <p:sldId id="302" r:id="rId10"/>
    <p:sldId id="322" r:id="rId11"/>
    <p:sldId id="295" r:id="rId12"/>
    <p:sldId id="293" r:id="rId13"/>
    <p:sldId id="294" r:id="rId14"/>
    <p:sldId id="323" r:id="rId15"/>
    <p:sldId id="324" r:id="rId16"/>
    <p:sldId id="325" r:id="rId17"/>
    <p:sldId id="326" r:id="rId18"/>
    <p:sldId id="296" r:id="rId19"/>
    <p:sldId id="297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2" r:id="rId30"/>
    <p:sldId id="327" r:id="rId31"/>
    <p:sldId id="328" r:id="rId32"/>
    <p:sldId id="313" r:id="rId33"/>
    <p:sldId id="314" r:id="rId34"/>
    <p:sldId id="315" r:id="rId35"/>
    <p:sldId id="316" r:id="rId36"/>
    <p:sldId id="317" r:id="rId37"/>
    <p:sldId id="318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06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91" y="3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8EE22-7D24-4B4E-B222-186B1C0A1815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072E3C-73E0-4C6E-A920-1279AFA47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361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spc="-38" dirty="0">
                <a:latin typeface="Arial MT"/>
                <a:cs typeface="Arial MT"/>
              </a:rPr>
              <a:t>Catastrophically</a:t>
            </a:r>
            <a:r>
              <a:rPr lang="en-US" sz="1200" spc="-70" dirty="0">
                <a:latin typeface="Arial MT"/>
                <a:cs typeface="Arial MT"/>
              </a:rPr>
              <a:t> </a:t>
            </a:r>
            <a:r>
              <a:rPr lang="en-US" sz="1200" spc="-7" dirty="0">
                <a:latin typeface="Arial MT"/>
                <a:cs typeface="Arial MT"/>
              </a:rPr>
              <a:t>inefficient. </a:t>
            </a:r>
            <a:r>
              <a:rPr lang="en-US" sz="1200" spc="-87" dirty="0">
                <a:latin typeface="Arial MT"/>
                <a:cs typeface="Arial MT"/>
              </a:rPr>
              <a:t>Large</a:t>
            </a:r>
            <a:r>
              <a:rPr lang="en-US" sz="1200" spc="-38" dirty="0">
                <a:latin typeface="Arial MT"/>
                <a:cs typeface="Arial MT"/>
              </a:rPr>
              <a:t> </a:t>
            </a:r>
            <a:r>
              <a:rPr lang="en-US" sz="1200" spc="-56" dirty="0">
                <a:latin typeface="Arial MT"/>
                <a:cs typeface="Arial MT"/>
              </a:rPr>
              <a:t>numbers</a:t>
            </a:r>
            <a:r>
              <a:rPr lang="en-US" sz="1200" spc="-28" dirty="0">
                <a:latin typeface="Arial MT"/>
                <a:cs typeface="Arial MT"/>
              </a:rPr>
              <a:t> </a:t>
            </a:r>
            <a:r>
              <a:rPr lang="en-US" sz="1200" spc="-45" dirty="0">
                <a:latin typeface="Arial MT"/>
                <a:cs typeface="Arial MT"/>
              </a:rPr>
              <a:t>require</a:t>
            </a:r>
            <a:r>
              <a:rPr lang="en-US" sz="1200" spc="-80" dirty="0">
                <a:latin typeface="Arial MT"/>
                <a:cs typeface="Arial MT"/>
              </a:rPr>
              <a:t> </a:t>
            </a:r>
            <a:r>
              <a:rPr lang="en-US" sz="1200" spc="-28" dirty="0">
                <a:latin typeface="Arial MT"/>
                <a:cs typeface="Arial MT"/>
              </a:rPr>
              <a:t>vast</a:t>
            </a:r>
            <a:r>
              <a:rPr lang="en-US" sz="1200" spc="-38" dirty="0">
                <a:latin typeface="Arial MT"/>
                <a:cs typeface="Arial MT"/>
              </a:rPr>
              <a:t> </a:t>
            </a:r>
            <a:r>
              <a:rPr lang="en-US" sz="1200" spc="-7" dirty="0">
                <a:latin typeface="Arial MT"/>
                <a:cs typeface="Arial MT"/>
              </a:rPr>
              <a:t>physical space.</a:t>
            </a:r>
            <a:endParaRPr lang="en-US" sz="1200" dirty="0">
              <a:latin typeface="Arial MT"/>
              <a:cs typeface="Arial MT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6331B2-F269-0948-87D7-6BB2031B196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921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861" marR="1199751" indent="8861">
              <a:lnSpc>
                <a:spcPct val="143700"/>
              </a:lnSpc>
              <a:spcBef>
                <a:spcPts val="412"/>
              </a:spcBef>
            </a:pPr>
            <a:r>
              <a:rPr lang="en-US" sz="1200" spc="-14" dirty="0">
                <a:latin typeface="Cambria"/>
                <a:cs typeface="Cambria"/>
              </a:rPr>
              <a:t>The</a:t>
            </a:r>
            <a:r>
              <a:rPr lang="en-US" sz="1200" spc="-122" dirty="0">
                <a:latin typeface="Cambria"/>
                <a:cs typeface="Cambria"/>
              </a:rPr>
              <a:t> </a:t>
            </a:r>
            <a:r>
              <a:rPr lang="en-US" sz="1200" spc="-14" dirty="0">
                <a:latin typeface="Cambria"/>
                <a:cs typeface="Cambria"/>
              </a:rPr>
              <a:t>Byte:</a:t>
            </a:r>
            <a:r>
              <a:rPr lang="en-US" sz="1200" spc="-119" dirty="0">
                <a:latin typeface="Cambria"/>
                <a:cs typeface="Cambria"/>
              </a:rPr>
              <a:t> </a:t>
            </a:r>
            <a:r>
              <a:rPr lang="en-US" sz="1200" dirty="0">
                <a:latin typeface="Cambria"/>
                <a:cs typeface="Cambria"/>
              </a:rPr>
              <a:t>A</a:t>
            </a:r>
            <a:r>
              <a:rPr lang="en-US" sz="1200" spc="-133" dirty="0">
                <a:latin typeface="Cambria"/>
                <a:cs typeface="Cambria"/>
              </a:rPr>
              <a:t> </a:t>
            </a:r>
            <a:r>
              <a:rPr lang="en-US" sz="1200" spc="-195" dirty="0">
                <a:latin typeface="Cambria"/>
                <a:cs typeface="Cambria"/>
              </a:rPr>
              <a:t>row</a:t>
            </a:r>
            <a:r>
              <a:rPr lang="en-US" sz="1200" spc="-21" dirty="0">
                <a:latin typeface="Cambria"/>
                <a:cs typeface="Cambria"/>
              </a:rPr>
              <a:t> </a:t>
            </a:r>
            <a:r>
              <a:rPr lang="en-US" sz="1200" dirty="0">
                <a:latin typeface="Cambria"/>
                <a:cs typeface="Cambria"/>
              </a:rPr>
              <a:t>of</a:t>
            </a:r>
            <a:r>
              <a:rPr lang="en-US" sz="1200" spc="-133" dirty="0">
                <a:latin typeface="Cambria"/>
                <a:cs typeface="Cambria"/>
              </a:rPr>
              <a:t> </a:t>
            </a:r>
            <a:r>
              <a:rPr lang="en-US" sz="1200" spc="-28" dirty="0">
                <a:latin typeface="Cambria"/>
                <a:cs typeface="Cambria"/>
              </a:rPr>
              <a:t>eight</a:t>
            </a:r>
            <a:r>
              <a:rPr lang="en-US" sz="1200" spc="-24" dirty="0">
                <a:latin typeface="Cambria"/>
                <a:cs typeface="Cambria"/>
              </a:rPr>
              <a:t> </a:t>
            </a:r>
            <a:r>
              <a:rPr lang="en-US" sz="1200" spc="-7" dirty="0">
                <a:latin typeface="Cambria"/>
                <a:cs typeface="Cambria"/>
              </a:rPr>
              <a:t>bits.</a:t>
            </a:r>
            <a:endParaRPr lang="en-US" sz="1200" dirty="0">
              <a:latin typeface="Cambria"/>
              <a:cs typeface="Cambria"/>
            </a:endParaRPr>
          </a:p>
          <a:p>
            <a:pPr marL="8861">
              <a:spcBef>
                <a:spcPts val="1228"/>
              </a:spcBef>
            </a:pPr>
            <a:r>
              <a:rPr lang="en-US" sz="1200" spc="-14" dirty="0">
                <a:latin typeface="Cambria"/>
                <a:cs typeface="Cambria"/>
              </a:rPr>
              <a:t>The</a:t>
            </a:r>
            <a:r>
              <a:rPr lang="en-US" sz="1200" spc="-122" dirty="0">
                <a:latin typeface="Cambria"/>
                <a:cs typeface="Cambria"/>
              </a:rPr>
              <a:t> </a:t>
            </a:r>
            <a:r>
              <a:rPr lang="en-US" sz="1200" dirty="0">
                <a:latin typeface="Cambria"/>
                <a:cs typeface="Cambria"/>
              </a:rPr>
              <a:t>Range:</a:t>
            </a:r>
            <a:r>
              <a:rPr lang="en-US" sz="1200" spc="-133" dirty="0">
                <a:latin typeface="Cambria"/>
                <a:cs typeface="Cambria"/>
              </a:rPr>
              <a:t> </a:t>
            </a:r>
            <a:r>
              <a:rPr lang="en-US" sz="1200" dirty="0">
                <a:latin typeface="Cambria"/>
                <a:cs typeface="Cambria"/>
              </a:rPr>
              <a:t>A</a:t>
            </a:r>
            <a:r>
              <a:rPr lang="en-US" sz="1200" spc="-133" dirty="0">
                <a:latin typeface="Cambria"/>
                <a:cs typeface="Cambria"/>
              </a:rPr>
              <a:t> </a:t>
            </a:r>
            <a:r>
              <a:rPr lang="en-US" sz="1200" spc="-66" dirty="0">
                <a:latin typeface="Cambria"/>
                <a:cs typeface="Cambria"/>
              </a:rPr>
              <a:t>single</a:t>
            </a:r>
            <a:r>
              <a:rPr lang="en-US" sz="1200" spc="-63" dirty="0">
                <a:latin typeface="Cambria"/>
                <a:cs typeface="Cambria"/>
              </a:rPr>
              <a:t> </a:t>
            </a:r>
            <a:r>
              <a:rPr lang="en-US" sz="1200" spc="-70" dirty="0">
                <a:latin typeface="Cambria"/>
                <a:cs typeface="Cambria"/>
              </a:rPr>
              <a:t>byte</a:t>
            </a:r>
            <a:r>
              <a:rPr lang="en-US" sz="1200" spc="-28" dirty="0">
                <a:latin typeface="Cambria"/>
                <a:cs typeface="Cambria"/>
              </a:rPr>
              <a:t> </a:t>
            </a:r>
            <a:r>
              <a:rPr lang="en-US" sz="1200" spc="-38" dirty="0">
                <a:latin typeface="Cambria"/>
                <a:cs typeface="Cambria"/>
              </a:rPr>
              <a:t>can</a:t>
            </a:r>
            <a:r>
              <a:rPr lang="en-US" sz="1200" spc="-73" dirty="0">
                <a:latin typeface="Cambria"/>
                <a:cs typeface="Cambria"/>
              </a:rPr>
              <a:t> </a:t>
            </a:r>
            <a:r>
              <a:rPr lang="en-US" sz="1200" spc="-105" dirty="0">
                <a:latin typeface="Cambria"/>
                <a:cs typeface="Cambria"/>
              </a:rPr>
              <a:t>represent</a:t>
            </a:r>
            <a:r>
              <a:rPr lang="en-US" sz="1200" spc="105" dirty="0">
                <a:latin typeface="Cambria"/>
                <a:cs typeface="Cambria"/>
              </a:rPr>
              <a:t> </a:t>
            </a:r>
            <a:r>
              <a:rPr lang="en-US" sz="1200" spc="-91" dirty="0">
                <a:latin typeface="Cambria"/>
                <a:cs typeface="Cambria"/>
              </a:rPr>
              <a:t>any</a:t>
            </a:r>
            <a:r>
              <a:rPr lang="en-US" sz="1200" spc="-42" dirty="0">
                <a:latin typeface="Cambria"/>
                <a:cs typeface="Cambria"/>
              </a:rPr>
              <a:t> </a:t>
            </a:r>
            <a:r>
              <a:rPr lang="en-US" sz="1200" spc="-77" dirty="0">
                <a:latin typeface="Cambria"/>
                <a:cs typeface="Cambria"/>
              </a:rPr>
              <a:t>value</a:t>
            </a:r>
            <a:r>
              <a:rPr lang="en-US" sz="1200" spc="-56" dirty="0">
                <a:latin typeface="Cambria"/>
                <a:cs typeface="Cambria"/>
              </a:rPr>
              <a:t> </a:t>
            </a:r>
            <a:r>
              <a:rPr lang="en-US" sz="1200" spc="-108" dirty="0">
                <a:latin typeface="Cambria"/>
                <a:cs typeface="Cambria"/>
              </a:rPr>
              <a:t>between</a:t>
            </a:r>
            <a:r>
              <a:rPr lang="en-US" sz="1200" spc="-14" dirty="0">
                <a:latin typeface="Cambria"/>
                <a:cs typeface="Cambria"/>
              </a:rPr>
              <a:t> </a:t>
            </a:r>
            <a:r>
              <a:rPr lang="en-US" sz="1200" spc="77" dirty="0">
                <a:latin typeface="Cambria"/>
                <a:cs typeface="Cambria"/>
              </a:rPr>
              <a:t>0</a:t>
            </a:r>
            <a:r>
              <a:rPr lang="en-US" sz="1200" spc="-150" dirty="0">
                <a:latin typeface="Cambria"/>
                <a:cs typeface="Cambria"/>
              </a:rPr>
              <a:t> </a:t>
            </a:r>
            <a:r>
              <a:rPr lang="en-US" sz="1200" spc="-7" dirty="0">
                <a:latin typeface="Cambria"/>
                <a:cs typeface="Cambria"/>
              </a:rPr>
              <a:t>and</a:t>
            </a:r>
            <a:r>
              <a:rPr lang="en-US" sz="1200" spc="-112" dirty="0">
                <a:latin typeface="Cambria"/>
                <a:cs typeface="Cambria"/>
              </a:rPr>
              <a:t> </a:t>
            </a:r>
            <a:r>
              <a:rPr lang="en-US" sz="1200" spc="-14" dirty="0">
                <a:latin typeface="Cambria"/>
                <a:cs typeface="Cambria"/>
              </a:rPr>
              <a:t>255.</a:t>
            </a:r>
            <a:endParaRPr lang="en-US" sz="1200" dirty="0">
              <a:latin typeface="Cambria"/>
              <a:cs typeface="Cambria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6331B2-F269-0948-87D7-6BB2031B196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9788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https://www.sciencebuddies.org/science-fair-projects/references/ascii-table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6331B2-F269-0948-87D7-6BB2031B1968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031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83D1E-F034-33CE-71FB-163CAFC370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A27508-E0C1-867C-F549-D1AC294624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2BEDAA-8871-6E64-14FD-0E109EB43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6A6DC-B7A5-44E3-9EEC-721787234713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59954A-67BA-FEB8-C5EE-499388330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A24007-23FA-067F-779D-DBDB0BC88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0E14-D365-4F4B-8019-12ECEC2A78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983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F6A55-66D6-CA5B-459F-E3DC6AE45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5CC84-B3CB-CA04-5AAD-A19D70A872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41C10C-F2C3-5102-855D-28E5686C5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6A6DC-B7A5-44E3-9EEC-721787234713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BA9374-136F-8745-F59C-58BDFC577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1E663-5725-C031-1F86-42EACD5EE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0E14-D365-4F4B-8019-12ECEC2A78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028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B5F1B-C561-2AD2-8EA7-688AD90F1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63C3F6-3740-5207-47CF-E155F95648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9E5407-87DC-A5C1-5BCA-78040361B9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6A6DC-B7A5-44E3-9EEC-721787234713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7140A-7C54-B8B4-F8A3-1E560B95A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11E853-5E46-691B-EC8A-208813D27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0E14-D365-4F4B-8019-12ECEC2A78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3400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4B5C6-8B59-CF4D-E109-DFC845F70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283C5-C424-8893-4C5C-CB178A192E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F2E133-C819-04C0-590A-11DBE8C341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ABA833-B3C4-CA4A-1215-9F0CB92A5F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6A6DC-B7A5-44E3-9EEC-721787234713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E11B6C-24D1-7B03-5978-5D96F8A44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60D0C2-A1BC-D358-9B05-FBE8FA4AF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0E14-D365-4F4B-8019-12ECEC2A78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81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57B8A-31D4-CF1F-44D9-FA0A91E64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3F7986-2E2E-6894-3B41-66AC77C90E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F65BC4-C6B9-FEA1-554D-7337CC8E15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904336-0FE7-738F-A3E4-FFFA02A8B9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6F625B-64D0-9FA5-C290-610C70EF88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7E45AA-7FD2-50B0-C143-F20D9107B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6A6DC-B7A5-44E3-9EEC-721787234713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1145ED-329F-6F41-5E9B-84971D32A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7C456B-86F3-CEE8-DC44-C088F6F63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0E14-D365-4F4B-8019-12ECEC2A78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01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E3B44-A364-31EC-5388-B6A43AA6A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F78BAD-9F3F-30F9-055A-1DDCCBACA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6A6DC-B7A5-44E3-9EEC-721787234713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854701-A0C6-3D31-39A1-399084EE9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711ADD-9802-A595-E4F1-C97769DBB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0E14-D365-4F4B-8019-12ECEC2A78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00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471B46-754B-C641-F1F1-2376FE947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6A6DC-B7A5-44E3-9EEC-721787234713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D9CC93-223A-1606-2082-1F98F34F4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7F7D2-FDA9-4115-FAA4-153C95DA9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0E14-D365-4F4B-8019-12ECEC2A78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691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E65E0-A89C-E8AF-E05A-118440A9A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75945-6635-12A6-5C2B-40EFD2CD41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CBB24E-83C6-048B-2BBB-4FD05B5B7E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1CF008-E0FE-39BC-78A9-BC2C8CF05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6A6DC-B7A5-44E3-9EEC-721787234713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7AB8FB-E96B-5B98-512A-B81BEE123A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5634B5-1DA5-C4A9-C173-41AB92938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0E14-D365-4F4B-8019-12ECEC2A78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34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EFBF5-4ABA-529C-0689-747B0D08D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0BBAC5-AAE7-EA04-1A69-1E2507AA6B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8AD34E-A504-0B91-139B-E33F73FB1B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31AC04-7034-E5CC-A662-7B293BEBA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6A6DC-B7A5-44E3-9EEC-721787234713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896D5E-FFE1-8664-755E-4810EDEAB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9EEF14-C588-BA9E-B06D-02256F9CA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0E14-D365-4F4B-8019-12ECEC2A78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569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C63D3-036F-6DE9-EB01-B8FBE6BC8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E37FD8-C17E-4003-C60D-F60BD3C0C6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33541C-6A97-6442-7FE4-F7DFFC9F5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6A6DC-B7A5-44E3-9EEC-721787234713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607039-D17E-F9D7-70AC-C478CEEFA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C1927A-C292-F4FC-E2B2-653AC3A0B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0E14-D365-4F4B-8019-12ECEC2A78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022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E8893F-E1CE-F9EC-800F-0D0C6D6A1B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2E8702-6E3B-4BEB-676C-8C99655386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D4A8E-BEB6-D204-2EC8-10D7A884E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6A6DC-B7A5-44E3-9EEC-721787234713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9C9E5-F1DC-EA9D-F2E7-C67A48348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4B1EB7-129F-6EB0-3268-8B1FE415F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0E14-D365-4F4B-8019-12ECEC2A78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171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8361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0" y="274638"/>
            <a:ext cx="10566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219200" y="1524000"/>
            <a:ext cx="103632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FC9DFEB-0B65-BE10-11D1-19FDC30C279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5486400" y="6248400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1A5227E-D712-A78A-0534-30C7A104FC0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1016000" y="6248400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 charset="0"/>
              </a:defRPr>
            </a:lvl1pPr>
          </a:lstStyle>
          <a:p>
            <a:pPr>
              <a:defRPr/>
            </a:pPr>
            <a:r>
              <a:rPr lang="en-US"/>
              <a:t>Number Systems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18CB56B-0DB8-880A-D808-91FF2C305A9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r>
              <a:rPr lang="en-US" altLang="en-US"/>
              <a:t>2-</a:t>
            </a:r>
            <a:fld id="{BE6F1A26-389D-46C1-A426-B27046B6E0A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3253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205C27-1221-BF53-42C7-BFFC32483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A15DF7-DF0E-E404-A28F-53882F1BDF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A14266-0E3D-E241-B75F-0D9D66F9E8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A6A6DC-B7A5-44E3-9EEC-721787234713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CA37D7-4484-9CEA-5A63-4D845A665B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DABDC-76F3-1842-9FB3-A1E57BF310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350E14-D365-4F4B-8019-12ECEC2A78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614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Relationship Id="rId9" Type="http://schemas.openxmlformats.org/officeDocument/2006/relationships/image" Target="../media/image5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png"/><Relationship Id="rId4" Type="http://schemas.openxmlformats.org/officeDocument/2006/relationships/oleObject" Target="../embeddings/oleObject2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openxmlformats.org/officeDocument/2006/relationships/image" Target="../media/image25.jpg"/><Relationship Id="rId7" Type="http://schemas.openxmlformats.org/officeDocument/2006/relationships/image" Target="../media/image29.jp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jp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807FAC0D-A0F1-8812-FAB9-1EC77F1DDC5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 sz="5400" b="1">
                <a:latin typeface="Maiandra GD" panose="020E0502030308020204" pitchFamily="34" charset="0"/>
              </a:rPr>
              <a:t>Binary Numbers</a:t>
            </a:r>
            <a:br>
              <a:rPr lang="en-US" altLang="en-US" sz="5400" b="1">
                <a:latin typeface="Maiandra GD" panose="020E0502030308020204" pitchFamily="34" charset="0"/>
              </a:rPr>
            </a:br>
            <a:r>
              <a:rPr lang="en-US" altLang="en-US" sz="5400" b="1">
                <a:latin typeface="Maiandra GD" panose="020E0502030308020204" pitchFamily="34" charset="0"/>
              </a:rPr>
              <a:t>&amp; Number Systems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7590F113-8F39-E893-030B-35014AD812E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AU" altLang="en-US">
                <a:latin typeface="Arial" panose="020B0604020202020204" pitchFamily="34" charset="0"/>
              </a:rPr>
              <a:t> </a:t>
            </a:r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29093" y="1408814"/>
            <a:ext cx="5165651" cy="3101163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141535" y="1417675"/>
            <a:ext cx="4128977" cy="3092302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584791" y="321135"/>
            <a:ext cx="7336465" cy="845181"/>
          </a:xfrm>
          <a:prstGeom prst="rect">
            <a:avLst/>
          </a:prstGeom>
        </p:spPr>
        <p:txBody>
          <a:bodyPr vert="horz" wrap="square" lIns="0" tIns="220231" rIns="0" bIns="0" rtlCol="0" anchor="ctr">
            <a:spAutoFit/>
          </a:bodyPr>
          <a:lstStyle/>
          <a:p>
            <a:pPr marL="237469">
              <a:lnSpc>
                <a:spcPct val="100000"/>
              </a:lnSpc>
              <a:spcBef>
                <a:spcPts val="91"/>
              </a:spcBef>
            </a:pPr>
            <a:r>
              <a:rPr sz="4047" spc="-31" dirty="0"/>
              <a:t>The</a:t>
            </a:r>
            <a:r>
              <a:rPr sz="4047" spc="-255" dirty="0"/>
              <a:t> </a:t>
            </a:r>
            <a:r>
              <a:rPr sz="4047" spc="84" dirty="0"/>
              <a:t>Inefficiency</a:t>
            </a:r>
            <a:r>
              <a:rPr sz="4047" spc="147" dirty="0"/>
              <a:t> </a:t>
            </a:r>
            <a:r>
              <a:rPr sz="4047" spc="49" dirty="0">
                <a:solidFill>
                  <a:srgbClr val="2F2F2F"/>
                </a:solidFill>
              </a:rPr>
              <a:t>of</a:t>
            </a:r>
            <a:r>
              <a:rPr sz="4047" spc="-84" dirty="0">
                <a:solidFill>
                  <a:srgbClr val="2F2F2F"/>
                </a:solidFill>
              </a:rPr>
              <a:t> </a:t>
            </a:r>
            <a:r>
              <a:rPr sz="4047" spc="108" dirty="0">
                <a:solidFill>
                  <a:srgbClr val="2A2A2A"/>
                </a:solidFill>
              </a:rPr>
              <a:t>the</a:t>
            </a:r>
            <a:r>
              <a:rPr sz="4047" spc="-160" dirty="0">
                <a:solidFill>
                  <a:srgbClr val="2A2A2A"/>
                </a:solidFill>
              </a:rPr>
              <a:t> </a:t>
            </a:r>
            <a:r>
              <a:rPr sz="4047" spc="-7" dirty="0">
                <a:solidFill>
                  <a:srgbClr val="2A2A2A"/>
                </a:solidFill>
              </a:rPr>
              <a:t>Tally</a:t>
            </a:r>
            <a:endParaRPr sz="4047" dirty="0"/>
          </a:p>
        </p:txBody>
      </p:sp>
      <p:sp>
        <p:nvSpPr>
          <p:cNvPr id="7" name="object 7"/>
          <p:cNvSpPr txBox="1"/>
          <p:nvPr/>
        </p:nvSpPr>
        <p:spPr>
          <a:xfrm>
            <a:off x="623757" y="4650021"/>
            <a:ext cx="3486593" cy="284530"/>
          </a:xfrm>
          <a:prstGeom prst="rect">
            <a:avLst/>
          </a:prstGeom>
        </p:spPr>
        <p:txBody>
          <a:bodyPr vert="horz" wrap="square" lIns="0" tIns="10633" rIns="0" bIns="0" rtlCol="0">
            <a:spAutoFit/>
          </a:bodyPr>
          <a:lstStyle/>
          <a:p>
            <a:pPr marL="8861">
              <a:spcBef>
                <a:spcPts val="84"/>
              </a:spcBef>
            </a:pPr>
            <a:r>
              <a:rPr sz="1779" spc="-70" dirty="0">
                <a:latin typeface="Arial MT"/>
                <a:cs typeface="Arial MT"/>
              </a:rPr>
              <a:t>The</a:t>
            </a:r>
            <a:r>
              <a:rPr sz="1779" spc="-80" dirty="0">
                <a:latin typeface="Arial MT"/>
                <a:cs typeface="Arial MT"/>
              </a:rPr>
              <a:t> </a:t>
            </a:r>
            <a:r>
              <a:rPr sz="1779" spc="-49" dirty="0">
                <a:latin typeface="Arial MT"/>
                <a:cs typeface="Arial MT"/>
              </a:rPr>
              <a:t>Rule:</a:t>
            </a:r>
            <a:r>
              <a:rPr sz="1779" spc="-77" dirty="0">
                <a:latin typeface="Arial MT"/>
                <a:cs typeface="Arial MT"/>
              </a:rPr>
              <a:t> </a:t>
            </a:r>
            <a:r>
              <a:rPr sz="1779" spc="-153" dirty="0">
                <a:latin typeface="Arial MT"/>
                <a:cs typeface="Arial MT"/>
              </a:rPr>
              <a:t>One</a:t>
            </a:r>
            <a:r>
              <a:rPr sz="1779" spc="-56" dirty="0">
                <a:latin typeface="Arial MT"/>
                <a:cs typeface="Arial MT"/>
              </a:rPr>
              <a:t> </a:t>
            </a:r>
            <a:r>
              <a:rPr sz="1779" spc="-17" dirty="0">
                <a:latin typeface="Arial MT"/>
                <a:cs typeface="Arial MT"/>
              </a:rPr>
              <a:t>mark</a:t>
            </a:r>
            <a:r>
              <a:rPr sz="1779" spc="-105" dirty="0">
                <a:latin typeface="Arial MT"/>
                <a:cs typeface="Arial MT"/>
              </a:rPr>
              <a:t> </a:t>
            </a:r>
            <a:r>
              <a:rPr sz="1779" spc="-31" dirty="0">
                <a:latin typeface="Arial MT"/>
                <a:cs typeface="Arial MT"/>
              </a:rPr>
              <a:t>equals</a:t>
            </a:r>
            <a:r>
              <a:rPr sz="1779" spc="-14" dirty="0">
                <a:latin typeface="Arial MT"/>
                <a:cs typeface="Arial MT"/>
              </a:rPr>
              <a:t> </a:t>
            </a:r>
            <a:r>
              <a:rPr sz="1779" spc="-87" dirty="0">
                <a:latin typeface="Arial MT"/>
                <a:cs typeface="Arial MT"/>
              </a:rPr>
              <a:t>one</a:t>
            </a:r>
            <a:r>
              <a:rPr sz="1779" spc="-70" dirty="0">
                <a:latin typeface="Arial MT"/>
                <a:cs typeface="Arial MT"/>
              </a:rPr>
              <a:t> </a:t>
            </a:r>
            <a:r>
              <a:rPr sz="1779" spc="-14" dirty="0">
                <a:latin typeface="Arial MT"/>
                <a:cs typeface="Arial MT"/>
              </a:rPr>
              <a:t>item</a:t>
            </a:r>
            <a:endParaRPr sz="1779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579077" y="4643868"/>
            <a:ext cx="3251348" cy="291258"/>
          </a:xfrm>
          <a:prstGeom prst="rect">
            <a:avLst/>
          </a:prstGeom>
        </p:spPr>
        <p:txBody>
          <a:bodyPr vert="horz" wrap="square" lIns="0" tIns="11962" rIns="0" bIns="0" rtlCol="0">
            <a:spAutoFit/>
          </a:bodyPr>
          <a:lstStyle/>
          <a:p>
            <a:pPr marL="8861">
              <a:spcBef>
                <a:spcPts val="94"/>
              </a:spcBef>
            </a:pPr>
            <a:r>
              <a:rPr sz="1814" spc="-77" dirty="0">
                <a:latin typeface="Arial MT"/>
                <a:cs typeface="Arial MT"/>
              </a:rPr>
              <a:t>The</a:t>
            </a:r>
            <a:r>
              <a:rPr sz="1814" spc="-115" dirty="0">
                <a:latin typeface="Arial MT"/>
                <a:cs typeface="Arial MT"/>
              </a:rPr>
              <a:t> </a:t>
            </a:r>
            <a:r>
              <a:rPr sz="1814" spc="-21" dirty="0">
                <a:latin typeface="Arial MT"/>
                <a:cs typeface="Arial MT"/>
              </a:rPr>
              <a:t>Solution:</a:t>
            </a:r>
            <a:r>
              <a:rPr sz="1814" spc="-108" dirty="0">
                <a:latin typeface="Arial MT"/>
                <a:cs typeface="Arial MT"/>
              </a:rPr>
              <a:t> </a:t>
            </a:r>
            <a:r>
              <a:rPr sz="1814" spc="-42" dirty="0">
                <a:latin typeface="Arial MT"/>
                <a:cs typeface="Arial MT"/>
              </a:rPr>
              <a:t>Positional</a:t>
            </a:r>
            <a:r>
              <a:rPr sz="1814" spc="-31" dirty="0">
                <a:latin typeface="Arial MT"/>
                <a:cs typeface="Arial MT"/>
              </a:rPr>
              <a:t> </a:t>
            </a:r>
            <a:r>
              <a:rPr sz="1814" spc="-49" dirty="0">
                <a:latin typeface="Arial MT"/>
                <a:cs typeface="Arial MT"/>
              </a:rPr>
              <a:t>counting.</a:t>
            </a:r>
            <a:endParaRPr sz="1814" dirty="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246337" y="5332277"/>
            <a:ext cx="4469219" cy="544276"/>
          </a:xfrm>
          <a:prstGeom prst="rect">
            <a:avLst/>
          </a:prstGeom>
        </p:spPr>
        <p:txBody>
          <a:bodyPr vert="horz" wrap="square" lIns="0" tIns="31012" rIns="0" bIns="0" rtlCol="0">
            <a:spAutoFit/>
          </a:bodyPr>
          <a:lstStyle/>
          <a:p>
            <a:pPr marL="510382" marR="3544" indent="-501964">
              <a:lnSpc>
                <a:spcPts val="2023"/>
              </a:lnSpc>
              <a:spcBef>
                <a:spcPts val="244"/>
              </a:spcBef>
            </a:pPr>
            <a:r>
              <a:rPr sz="1779" spc="-17" dirty="0">
                <a:latin typeface="Arial MT"/>
                <a:cs typeface="Arial MT"/>
              </a:rPr>
              <a:t>Efficiency</a:t>
            </a:r>
            <a:r>
              <a:rPr sz="1779" spc="-35" dirty="0">
                <a:latin typeface="Arial MT"/>
                <a:cs typeface="Arial MT"/>
              </a:rPr>
              <a:t> </a:t>
            </a:r>
            <a:r>
              <a:rPr sz="1779" dirty="0">
                <a:latin typeface="Arial MT"/>
                <a:cs typeface="Arial MT"/>
              </a:rPr>
              <a:t>is</a:t>
            </a:r>
            <a:r>
              <a:rPr sz="1779" spc="-77" dirty="0">
                <a:latin typeface="Arial MT"/>
                <a:cs typeface="Arial MT"/>
              </a:rPr>
              <a:t> </a:t>
            </a:r>
            <a:r>
              <a:rPr sz="1779" spc="-24" dirty="0">
                <a:latin typeface="Arial MT"/>
                <a:cs typeface="Arial MT"/>
              </a:rPr>
              <a:t>defined</a:t>
            </a:r>
            <a:r>
              <a:rPr sz="1779" spc="-84" dirty="0">
                <a:latin typeface="Arial MT"/>
                <a:cs typeface="Arial MT"/>
              </a:rPr>
              <a:t> </a:t>
            </a:r>
            <a:r>
              <a:rPr sz="1779" spc="-35" dirty="0">
                <a:latin typeface="Arial MT"/>
                <a:cs typeface="Arial MT"/>
              </a:rPr>
              <a:t>by</a:t>
            </a:r>
            <a:r>
              <a:rPr sz="1779" spc="-101" dirty="0">
                <a:latin typeface="Arial MT"/>
                <a:cs typeface="Arial MT"/>
              </a:rPr>
              <a:t> </a:t>
            </a:r>
            <a:r>
              <a:rPr sz="1779" spc="-38" dirty="0">
                <a:latin typeface="Arial MT"/>
                <a:cs typeface="Arial MT"/>
              </a:rPr>
              <a:t>how</a:t>
            </a:r>
            <a:r>
              <a:rPr sz="1779" spc="-87" dirty="0">
                <a:latin typeface="Arial MT"/>
                <a:cs typeface="Arial MT"/>
              </a:rPr>
              <a:t> </a:t>
            </a:r>
            <a:r>
              <a:rPr sz="1779" spc="-35" dirty="0">
                <a:latin typeface="Arial MT"/>
                <a:cs typeface="Arial MT"/>
              </a:rPr>
              <a:t>much</a:t>
            </a:r>
            <a:r>
              <a:rPr sz="1779" spc="-87" dirty="0">
                <a:latin typeface="Arial MT"/>
                <a:cs typeface="Arial MT"/>
              </a:rPr>
              <a:t> </a:t>
            </a:r>
            <a:r>
              <a:rPr sz="1779" spc="-7" dirty="0">
                <a:latin typeface="Arial MT"/>
                <a:cs typeface="Arial MT"/>
              </a:rPr>
              <a:t>information </a:t>
            </a:r>
            <a:r>
              <a:rPr sz="1779" spc="-56" dirty="0">
                <a:latin typeface="Arial MT"/>
                <a:cs typeface="Arial MT"/>
              </a:rPr>
              <a:t>you</a:t>
            </a:r>
            <a:r>
              <a:rPr sz="1779" spc="-80" dirty="0">
                <a:latin typeface="Arial MT"/>
                <a:cs typeface="Arial MT"/>
              </a:rPr>
              <a:t> </a:t>
            </a:r>
            <a:r>
              <a:rPr sz="1779" spc="-63" dirty="0">
                <a:latin typeface="Arial MT"/>
                <a:cs typeface="Arial MT"/>
              </a:rPr>
              <a:t>can </a:t>
            </a:r>
            <a:r>
              <a:rPr sz="1779" spc="-14" dirty="0">
                <a:latin typeface="Arial MT"/>
                <a:cs typeface="Arial MT"/>
              </a:rPr>
              <a:t>store</a:t>
            </a:r>
            <a:r>
              <a:rPr sz="1779" spc="-112" dirty="0">
                <a:latin typeface="Arial MT"/>
                <a:cs typeface="Arial MT"/>
              </a:rPr>
              <a:t> </a:t>
            </a:r>
            <a:r>
              <a:rPr sz="1779" dirty="0">
                <a:latin typeface="Arial MT"/>
                <a:cs typeface="Arial MT"/>
              </a:rPr>
              <a:t>in</a:t>
            </a:r>
            <a:r>
              <a:rPr sz="1779" spc="-98" dirty="0">
                <a:latin typeface="Arial MT"/>
                <a:cs typeface="Arial MT"/>
              </a:rPr>
              <a:t> </a:t>
            </a:r>
            <a:r>
              <a:rPr sz="1779" spc="-17" dirty="0">
                <a:latin typeface="Arial MT"/>
                <a:cs typeface="Arial MT"/>
              </a:rPr>
              <a:t>the</a:t>
            </a:r>
            <a:r>
              <a:rPr sz="1779" spc="-94" dirty="0">
                <a:latin typeface="Arial MT"/>
                <a:cs typeface="Arial MT"/>
              </a:rPr>
              <a:t> </a:t>
            </a:r>
            <a:r>
              <a:rPr sz="1779" spc="-14" dirty="0">
                <a:latin typeface="Arial MT"/>
                <a:cs typeface="Arial MT"/>
              </a:rPr>
              <a:t>smallest</a:t>
            </a:r>
            <a:r>
              <a:rPr sz="1779" spc="24" dirty="0">
                <a:latin typeface="Arial MT"/>
                <a:cs typeface="Arial MT"/>
              </a:rPr>
              <a:t> </a:t>
            </a:r>
            <a:r>
              <a:rPr sz="1779" spc="-7" dirty="0">
                <a:latin typeface="Arial MT"/>
                <a:cs typeface="Arial MT"/>
              </a:rPr>
              <a:t>space.</a:t>
            </a:r>
            <a:endParaRPr sz="1779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32434" y="879727"/>
            <a:ext cx="10247758" cy="678367"/>
          </a:xfrm>
          <a:prstGeom prst="rect">
            <a:avLst/>
          </a:prstGeom>
        </p:spPr>
        <p:txBody>
          <a:bodyPr vert="horz" wrap="square" lIns="0" tIns="140438" rIns="0" bIns="0" rtlCol="0" anchor="ctr">
            <a:spAutoFit/>
          </a:bodyPr>
          <a:lstStyle/>
          <a:p>
            <a:pPr marL="8861" marR="3544" indent="19051">
              <a:lnSpc>
                <a:spcPct val="79400"/>
              </a:lnSpc>
              <a:spcBef>
                <a:spcPts val="1106"/>
              </a:spcBef>
            </a:pPr>
            <a:r>
              <a:rPr sz="4221" spc="-129" dirty="0">
                <a:solidFill>
                  <a:srgbClr val="2A2A2A"/>
                </a:solidFill>
              </a:rPr>
              <a:t>The</a:t>
            </a:r>
            <a:r>
              <a:rPr sz="4221" spc="-412" dirty="0">
                <a:solidFill>
                  <a:srgbClr val="2A2A2A"/>
                </a:solidFill>
              </a:rPr>
              <a:t> </a:t>
            </a:r>
            <a:r>
              <a:rPr sz="4221" spc="-7" dirty="0"/>
              <a:t>Universal </a:t>
            </a:r>
            <a:r>
              <a:rPr sz="4291" dirty="0"/>
              <a:t>Mystery</a:t>
            </a:r>
            <a:r>
              <a:rPr sz="4291" spc="-269" dirty="0"/>
              <a:t> </a:t>
            </a:r>
            <a:r>
              <a:rPr sz="4291" spc="-24" dirty="0">
                <a:solidFill>
                  <a:srgbClr val="2D2D2D"/>
                </a:solidFill>
              </a:rPr>
              <a:t>of</a:t>
            </a:r>
            <a:r>
              <a:rPr sz="4291" spc="-283" dirty="0">
                <a:solidFill>
                  <a:srgbClr val="2D2D2D"/>
                </a:solidFill>
              </a:rPr>
              <a:t> </a:t>
            </a:r>
            <a:r>
              <a:rPr sz="4291" spc="-248" dirty="0"/>
              <a:t>Ones </a:t>
            </a:r>
            <a:r>
              <a:rPr sz="4291" spc="-105" dirty="0"/>
              <a:t>and</a:t>
            </a:r>
            <a:r>
              <a:rPr sz="4291" spc="-269" dirty="0"/>
              <a:t> </a:t>
            </a:r>
            <a:r>
              <a:rPr sz="4291" spc="-14" dirty="0"/>
              <a:t>Zeros</a:t>
            </a:r>
            <a:endParaRPr sz="4291" dirty="0"/>
          </a:p>
        </p:txBody>
      </p:sp>
      <p:sp>
        <p:nvSpPr>
          <p:cNvPr id="8" name="object 8"/>
          <p:cNvSpPr txBox="1"/>
          <p:nvPr/>
        </p:nvSpPr>
        <p:spPr>
          <a:xfrm>
            <a:off x="609581" y="2482900"/>
            <a:ext cx="10774699" cy="1888309"/>
          </a:xfrm>
          <a:prstGeom prst="rect">
            <a:avLst/>
          </a:prstGeom>
        </p:spPr>
        <p:txBody>
          <a:bodyPr vert="horz" wrap="square" lIns="0" tIns="8417" rIns="0" bIns="0" rtlCol="0">
            <a:spAutoFit/>
          </a:bodyPr>
          <a:lstStyle/>
          <a:p>
            <a:pPr marL="17279" marR="21709">
              <a:lnSpc>
                <a:spcPct val="106400"/>
              </a:lnSpc>
              <a:spcBef>
                <a:spcPts val="66"/>
              </a:spcBef>
            </a:pPr>
            <a:r>
              <a:rPr sz="1640" dirty="0">
                <a:latin typeface="Arial MT"/>
                <a:cs typeface="Arial MT"/>
              </a:rPr>
              <a:t>It</a:t>
            </a:r>
            <a:r>
              <a:rPr sz="1640" spc="-115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is</a:t>
            </a:r>
            <a:r>
              <a:rPr sz="1640" spc="-56" dirty="0">
                <a:latin typeface="Arial MT"/>
                <a:cs typeface="Arial MT"/>
              </a:rPr>
              <a:t> </a:t>
            </a:r>
            <a:r>
              <a:rPr sz="1640" spc="-126" dirty="0">
                <a:latin typeface="Arial MT"/>
                <a:cs typeface="Arial MT"/>
              </a:rPr>
              <a:t>a</a:t>
            </a:r>
            <a:r>
              <a:rPr sz="1640" spc="-3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common</a:t>
            </a:r>
            <a:r>
              <a:rPr sz="1640" spc="31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theme</a:t>
            </a:r>
            <a:r>
              <a:rPr sz="1640" spc="21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throughout</a:t>
            </a:r>
            <a:r>
              <a:rPr sz="1640" spc="129" dirty="0">
                <a:latin typeface="Arial MT"/>
                <a:cs typeface="Arial MT"/>
              </a:rPr>
              <a:t> </a:t>
            </a:r>
            <a:r>
              <a:rPr sz="1640" spc="-17" dirty="0">
                <a:latin typeface="Arial MT"/>
                <a:cs typeface="Arial MT"/>
              </a:rPr>
              <a:t>the </a:t>
            </a:r>
            <a:r>
              <a:rPr sz="1640" dirty="0">
                <a:latin typeface="Arial MT"/>
                <a:cs typeface="Arial MT"/>
              </a:rPr>
              <a:t>modern</a:t>
            </a:r>
            <a:r>
              <a:rPr sz="1640" spc="24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world:</a:t>
            </a:r>
            <a:r>
              <a:rPr sz="1640" spc="-28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everything</a:t>
            </a:r>
            <a:r>
              <a:rPr sz="1640" spc="-31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in</a:t>
            </a:r>
            <a:r>
              <a:rPr sz="1640" spc="-115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a</a:t>
            </a:r>
            <a:r>
              <a:rPr sz="1640" spc="-28" dirty="0">
                <a:latin typeface="Arial MT"/>
                <a:cs typeface="Arial MT"/>
              </a:rPr>
              <a:t> </a:t>
            </a:r>
            <a:r>
              <a:rPr sz="1640" spc="-7" dirty="0">
                <a:latin typeface="Arial MT"/>
                <a:cs typeface="Arial MT"/>
              </a:rPr>
              <a:t>computer's ’brain’</a:t>
            </a:r>
            <a:r>
              <a:rPr sz="1640" spc="-94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comes</a:t>
            </a:r>
            <a:r>
              <a:rPr sz="1640" spc="-14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down</a:t>
            </a:r>
            <a:r>
              <a:rPr sz="1640" spc="17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to</a:t>
            </a:r>
            <a:r>
              <a:rPr sz="1640" spc="-66" dirty="0">
                <a:latin typeface="Arial MT"/>
                <a:cs typeface="Arial MT"/>
              </a:rPr>
              <a:t> </a:t>
            </a:r>
            <a:r>
              <a:rPr sz="1640" spc="-7" dirty="0">
                <a:latin typeface="Arial MT"/>
                <a:cs typeface="Arial MT"/>
              </a:rPr>
              <a:t>ones</a:t>
            </a:r>
            <a:r>
              <a:rPr sz="1640" spc="-31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and</a:t>
            </a:r>
            <a:r>
              <a:rPr sz="1640" spc="-59" dirty="0">
                <a:latin typeface="Arial MT"/>
                <a:cs typeface="Arial MT"/>
              </a:rPr>
              <a:t> </a:t>
            </a:r>
            <a:r>
              <a:rPr sz="1640" spc="-21" dirty="0">
                <a:latin typeface="Arial MT"/>
                <a:cs typeface="Arial MT"/>
              </a:rPr>
              <a:t>zeros.</a:t>
            </a:r>
            <a:r>
              <a:rPr sz="1640" spc="-94" dirty="0">
                <a:latin typeface="Arial MT"/>
                <a:cs typeface="Arial MT"/>
              </a:rPr>
              <a:t> </a:t>
            </a:r>
            <a:r>
              <a:rPr sz="1640" spc="-31" dirty="0">
                <a:latin typeface="Arial MT"/>
                <a:cs typeface="Arial MT"/>
              </a:rPr>
              <a:t>We </a:t>
            </a:r>
            <a:r>
              <a:rPr sz="1640" dirty="0">
                <a:latin typeface="Arial MT"/>
                <a:cs typeface="Arial MT"/>
              </a:rPr>
              <a:t>know</a:t>
            </a:r>
            <a:r>
              <a:rPr sz="1640" spc="45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this</a:t>
            </a:r>
            <a:r>
              <a:rPr sz="1640" spc="-21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code</a:t>
            </a:r>
            <a:r>
              <a:rPr sz="1640" spc="-17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is</a:t>
            </a:r>
            <a:r>
              <a:rPr sz="1640" spc="-73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referred</a:t>
            </a:r>
            <a:r>
              <a:rPr sz="1640" spc="24" dirty="0">
                <a:latin typeface="Arial MT"/>
                <a:cs typeface="Arial MT"/>
              </a:rPr>
              <a:t> </a:t>
            </a:r>
            <a:r>
              <a:rPr sz="1640" spc="45" dirty="0">
                <a:latin typeface="Arial MT"/>
                <a:cs typeface="Arial MT"/>
              </a:rPr>
              <a:t>to</a:t>
            </a:r>
            <a:r>
              <a:rPr sz="1640" spc="-28" dirty="0">
                <a:latin typeface="Arial MT"/>
                <a:cs typeface="Arial MT"/>
              </a:rPr>
              <a:t> </a:t>
            </a:r>
            <a:r>
              <a:rPr sz="1640" spc="-56" dirty="0">
                <a:latin typeface="Arial MT"/>
                <a:cs typeface="Arial MT"/>
              </a:rPr>
              <a:t>as </a:t>
            </a:r>
            <a:r>
              <a:rPr sz="1640" spc="-7" dirty="0">
                <a:latin typeface="Arial MT"/>
                <a:cs typeface="Arial MT"/>
              </a:rPr>
              <a:t>Binary.</a:t>
            </a:r>
            <a:endParaRPr sz="1640" dirty="0">
              <a:latin typeface="Arial MT"/>
              <a:cs typeface="Arial MT"/>
            </a:endParaRPr>
          </a:p>
          <a:p>
            <a:pPr>
              <a:spcBef>
                <a:spcPts val="206"/>
              </a:spcBef>
            </a:pPr>
            <a:endParaRPr sz="1640" dirty="0">
              <a:latin typeface="Arial MT"/>
              <a:cs typeface="Arial MT"/>
            </a:endParaRPr>
          </a:p>
          <a:p>
            <a:pPr marL="19937" marR="3544" indent="5316" algn="just">
              <a:lnSpc>
                <a:spcPct val="106400"/>
              </a:lnSpc>
              <a:spcBef>
                <a:spcPts val="3"/>
              </a:spcBef>
            </a:pPr>
            <a:r>
              <a:rPr sz="1640" spc="-17" dirty="0">
                <a:latin typeface="Arial MT"/>
                <a:cs typeface="Arial MT"/>
              </a:rPr>
              <a:t>While</a:t>
            </a:r>
            <a:r>
              <a:rPr sz="1640" spc="-42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we</a:t>
            </a:r>
            <a:r>
              <a:rPr sz="1640" spc="-112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know</a:t>
            </a:r>
            <a:r>
              <a:rPr sz="1640" spc="59" dirty="0">
                <a:latin typeface="Arial MT"/>
                <a:cs typeface="Arial MT"/>
              </a:rPr>
              <a:t> </a:t>
            </a:r>
            <a:r>
              <a:rPr sz="1640" i="1" dirty="0">
                <a:latin typeface="Arial"/>
                <a:cs typeface="Arial"/>
              </a:rPr>
              <a:t>that</a:t>
            </a:r>
            <a:r>
              <a:rPr sz="1640" i="1" spc="17" dirty="0">
                <a:latin typeface="Arial"/>
                <a:cs typeface="Arial"/>
              </a:rPr>
              <a:t> </a:t>
            </a:r>
            <a:r>
              <a:rPr sz="1640" dirty="0">
                <a:latin typeface="Arial MT"/>
                <a:cs typeface="Arial MT"/>
              </a:rPr>
              <a:t>computers</a:t>
            </a:r>
            <a:r>
              <a:rPr sz="1640" spc="-31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use</a:t>
            </a:r>
            <a:r>
              <a:rPr sz="1640" spc="-24" dirty="0">
                <a:latin typeface="Arial MT"/>
                <a:cs typeface="Arial MT"/>
              </a:rPr>
              <a:t> </a:t>
            </a:r>
            <a:r>
              <a:rPr sz="1640" spc="-21" dirty="0">
                <a:latin typeface="Arial MT"/>
                <a:cs typeface="Arial MT"/>
              </a:rPr>
              <a:t>binary, </a:t>
            </a:r>
            <a:r>
              <a:rPr sz="1640" dirty="0">
                <a:latin typeface="Arial MT"/>
                <a:cs typeface="Arial MT"/>
              </a:rPr>
              <a:t>very</a:t>
            </a:r>
            <a:r>
              <a:rPr sz="1640" spc="-7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few</a:t>
            </a:r>
            <a:r>
              <a:rPr sz="1640" spc="-49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understand</a:t>
            </a:r>
            <a:r>
              <a:rPr sz="1640" spc="66" dirty="0">
                <a:latin typeface="Arial MT"/>
                <a:cs typeface="Arial MT"/>
              </a:rPr>
              <a:t> </a:t>
            </a:r>
            <a:r>
              <a:rPr sz="1640" i="1" dirty="0">
                <a:latin typeface="Arial"/>
                <a:cs typeface="Arial"/>
              </a:rPr>
              <a:t>why.</a:t>
            </a:r>
            <a:r>
              <a:rPr sz="1640" i="1" spc="-70" dirty="0">
                <a:latin typeface="Arial"/>
                <a:cs typeface="Arial"/>
              </a:rPr>
              <a:t> </a:t>
            </a:r>
            <a:r>
              <a:rPr sz="1640" spc="-45" dirty="0">
                <a:latin typeface="Arial MT"/>
                <a:cs typeface="Arial MT"/>
              </a:rPr>
              <a:t>Is</a:t>
            </a:r>
            <a:r>
              <a:rPr sz="1640" spc="-70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it</a:t>
            </a:r>
            <a:r>
              <a:rPr sz="1640" spc="80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an</a:t>
            </a:r>
            <a:r>
              <a:rPr sz="1640" spc="-45" dirty="0">
                <a:latin typeface="Arial MT"/>
                <a:cs typeface="Arial MT"/>
              </a:rPr>
              <a:t> </a:t>
            </a:r>
            <a:r>
              <a:rPr sz="1640" spc="-7" dirty="0">
                <a:latin typeface="Arial MT"/>
                <a:cs typeface="Arial MT"/>
              </a:rPr>
              <a:t>arbitrary </a:t>
            </a:r>
            <a:r>
              <a:rPr sz="1640" dirty="0">
                <a:latin typeface="Arial MT"/>
                <a:cs typeface="Arial MT"/>
              </a:rPr>
              <a:t>choice</a:t>
            </a:r>
            <a:r>
              <a:rPr sz="1640" spc="-115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by</a:t>
            </a:r>
            <a:r>
              <a:rPr sz="1640" spc="-56" dirty="0">
                <a:latin typeface="Arial MT"/>
                <a:cs typeface="Arial MT"/>
              </a:rPr>
              <a:t> </a:t>
            </a:r>
            <a:r>
              <a:rPr sz="1640" spc="-21" dirty="0">
                <a:latin typeface="Arial MT"/>
                <a:cs typeface="Arial MT"/>
              </a:rPr>
              <a:t>engineers?</a:t>
            </a:r>
            <a:r>
              <a:rPr sz="1640" spc="-7" dirty="0">
                <a:latin typeface="Arial MT"/>
                <a:cs typeface="Arial MT"/>
              </a:rPr>
              <a:t> </a:t>
            </a:r>
            <a:r>
              <a:rPr sz="1640" spc="-147" dirty="0">
                <a:latin typeface="Arial MT"/>
                <a:cs typeface="Arial MT"/>
              </a:rPr>
              <a:t>A</a:t>
            </a:r>
            <a:r>
              <a:rPr sz="1640" spc="10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magic</a:t>
            </a:r>
            <a:r>
              <a:rPr sz="1640" spc="-17" dirty="0">
                <a:latin typeface="Arial MT"/>
                <a:cs typeface="Arial MT"/>
              </a:rPr>
              <a:t> </a:t>
            </a:r>
            <a:r>
              <a:rPr sz="1640" spc="-7" dirty="0">
                <a:latin typeface="Arial MT"/>
                <a:cs typeface="Arial MT"/>
              </a:rPr>
              <a:t>language?</a:t>
            </a:r>
            <a:endParaRPr sz="1640" dirty="0">
              <a:latin typeface="Arial MT"/>
              <a:cs typeface="Arial MT"/>
            </a:endParaRPr>
          </a:p>
          <a:p>
            <a:pPr>
              <a:spcBef>
                <a:spcPts val="220"/>
              </a:spcBef>
            </a:pPr>
            <a:endParaRPr sz="1640" dirty="0">
              <a:latin typeface="Arial MT"/>
              <a:cs typeface="Arial MT"/>
            </a:endParaRPr>
          </a:p>
          <a:p>
            <a:pPr marL="19937" marR="59367" indent="-11519" algn="just">
              <a:lnSpc>
                <a:spcPct val="105600"/>
              </a:lnSpc>
              <a:spcBef>
                <a:spcPts val="3"/>
              </a:spcBef>
            </a:pPr>
            <a:r>
              <a:rPr sz="1640" dirty="0">
                <a:latin typeface="Arial MT"/>
                <a:cs typeface="Arial MT"/>
              </a:rPr>
              <a:t>It</a:t>
            </a:r>
            <a:r>
              <a:rPr sz="1640" spc="160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is</a:t>
            </a:r>
            <a:r>
              <a:rPr sz="1640" spc="133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neither.</a:t>
            </a:r>
            <a:r>
              <a:rPr sz="1640" spc="-10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Binary</a:t>
            </a:r>
            <a:r>
              <a:rPr sz="1640" spc="45" dirty="0">
                <a:latin typeface="Arial MT"/>
                <a:cs typeface="Arial MT"/>
              </a:rPr>
              <a:t> is</a:t>
            </a:r>
            <a:r>
              <a:rPr sz="1640" spc="-42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simply</a:t>
            </a:r>
            <a:r>
              <a:rPr sz="1640" spc="77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a</a:t>
            </a:r>
            <a:r>
              <a:rPr sz="1640" spc="-35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system</a:t>
            </a:r>
            <a:r>
              <a:rPr sz="1640" spc="-7" dirty="0">
                <a:latin typeface="Arial MT"/>
                <a:cs typeface="Arial MT"/>
              </a:rPr>
              <a:t> </a:t>
            </a:r>
            <a:r>
              <a:rPr sz="1640" spc="-17" dirty="0">
                <a:latin typeface="Arial MT"/>
                <a:cs typeface="Arial MT"/>
              </a:rPr>
              <a:t>of </a:t>
            </a:r>
            <a:r>
              <a:rPr sz="1640" spc="38" dirty="0">
                <a:latin typeface="Arial MT"/>
                <a:cs typeface="Arial MT"/>
              </a:rPr>
              <a:t>counting,</a:t>
            </a:r>
            <a:r>
              <a:rPr sz="1640" spc="-101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adapted</a:t>
            </a:r>
            <a:r>
              <a:rPr sz="1640" spc="45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to</a:t>
            </a:r>
            <a:r>
              <a:rPr sz="1640" spc="28" dirty="0">
                <a:latin typeface="Arial MT"/>
                <a:cs typeface="Arial MT"/>
              </a:rPr>
              <a:t> </a:t>
            </a:r>
            <a:r>
              <a:rPr sz="1640" dirty="0">
                <a:latin typeface="Arial MT"/>
                <a:cs typeface="Arial MT"/>
              </a:rPr>
              <a:t>a</a:t>
            </a:r>
            <a:r>
              <a:rPr sz="1640" spc="-38" dirty="0">
                <a:latin typeface="Arial MT"/>
                <a:cs typeface="Arial MT"/>
              </a:rPr>
              <a:t> </a:t>
            </a:r>
            <a:r>
              <a:rPr sz="1640" spc="38" dirty="0">
                <a:latin typeface="Arial MT"/>
                <a:cs typeface="Arial MT"/>
              </a:rPr>
              <a:t>specific</a:t>
            </a:r>
            <a:r>
              <a:rPr sz="1640" spc="59" dirty="0">
                <a:latin typeface="Arial MT"/>
                <a:cs typeface="Arial MT"/>
              </a:rPr>
              <a:t> </a:t>
            </a:r>
            <a:r>
              <a:rPr sz="1640" spc="-7" dirty="0">
                <a:latin typeface="Arial MT"/>
                <a:cs typeface="Arial MT"/>
              </a:rPr>
              <a:t>physical </a:t>
            </a:r>
            <a:r>
              <a:rPr sz="1674" dirty="0">
                <a:latin typeface="Arial MT"/>
                <a:cs typeface="Arial MT"/>
              </a:rPr>
              <a:t>constraint.</a:t>
            </a:r>
            <a:r>
              <a:rPr sz="1674" spc="122" dirty="0">
                <a:latin typeface="Arial MT"/>
                <a:cs typeface="Arial MT"/>
              </a:rPr>
              <a:t> </a:t>
            </a:r>
            <a:endParaRPr sz="164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2C852A-0CF0-AADA-1EE6-13533F99A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>
            <a:extLst>
              <a:ext uri="{FF2B5EF4-FFF2-40B4-BE49-F238E27FC236}">
                <a16:creationId xmlns:a16="http://schemas.microsoft.com/office/drawing/2014/main" id="{7F19EEF6-E796-2FCE-FFFE-3DD8B3402607}"/>
              </a:ext>
            </a:extLst>
          </p:cNvPr>
          <p:cNvPicPr/>
          <p:nvPr/>
        </p:nvPicPr>
        <p:blipFill>
          <a:blip r:embed="rId2" cstate="print"/>
          <a:srcRect b="29454"/>
          <a:stretch>
            <a:fillRect/>
          </a:stretch>
        </p:blipFill>
        <p:spPr>
          <a:xfrm>
            <a:off x="5316279" y="2551814"/>
            <a:ext cx="1461977" cy="1718930"/>
          </a:xfrm>
          <a:prstGeom prst="rect">
            <a:avLst/>
          </a:prstGeom>
        </p:spPr>
      </p:pic>
      <p:pic>
        <p:nvPicPr>
          <p:cNvPr id="4" name="object 4">
            <a:extLst>
              <a:ext uri="{FF2B5EF4-FFF2-40B4-BE49-F238E27FC236}">
                <a16:creationId xmlns:a16="http://schemas.microsoft.com/office/drawing/2014/main" id="{F5BFAA61-842B-4EC2-012E-93AAA5976692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73186" y="2525233"/>
            <a:ext cx="1275907" cy="1772093"/>
          </a:xfrm>
          <a:prstGeom prst="rect">
            <a:avLst/>
          </a:prstGeom>
        </p:spPr>
      </p:pic>
      <p:pic>
        <p:nvPicPr>
          <p:cNvPr id="6" name="object 6">
            <a:extLst>
              <a:ext uri="{FF2B5EF4-FFF2-40B4-BE49-F238E27FC236}">
                <a16:creationId xmlns:a16="http://schemas.microsoft.com/office/drawing/2014/main" id="{35AC284D-CCFC-2EF4-9934-C2E253AF8642}"/>
              </a:ext>
            </a:extLst>
          </p:cNvPr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514907" y="2525233"/>
            <a:ext cx="1275907" cy="1772093"/>
          </a:xfrm>
          <a:prstGeom prst="rect">
            <a:avLst/>
          </a:prstGeom>
        </p:spPr>
      </p:pic>
      <p:pic>
        <p:nvPicPr>
          <p:cNvPr id="8" name="object 8">
            <a:extLst>
              <a:ext uri="{FF2B5EF4-FFF2-40B4-BE49-F238E27FC236}">
                <a16:creationId xmlns:a16="http://schemas.microsoft.com/office/drawing/2014/main" id="{06CD8923-FF3F-CB41-3540-D1A9A1DF3EA0}"/>
              </a:ext>
            </a:extLst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038907" y="2551814"/>
            <a:ext cx="1603744" cy="1718930"/>
          </a:xfrm>
          <a:prstGeom prst="rect">
            <a:avLst/>
          </a:prstGeom>
        </p:spPr>
      </p:pic>
      <p:pic>
        <p:nvPicPr>
          <p:cNvPr id="20" name="object 20">
            <a:extLst>
              <a:ext uri="{FF2B5EF4-FFF2-40B4-BE49-F238E27FC236}">
                <a16:creationId xmlns:a16="http://schemas.microsoft.com/office/drawing/2014/main" id="{D4D9F957-5262-07A3-F732-2EF5590D3567}"/>
              </a:ext>
            </a:extLst>
          </p:cNvPr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027954" y="4518989"/>
            <a:ext cx="505047" cy="283535"/>
          </a:xfrm>
          <a:prstGeom prst="rect">
            <a:avLst/>
          </a:prstGeom>
        </p:spPr>
      </p:pic>
      <p:pic>
        <p:nvPicPr>
          <p:cNvPr id="21" name="object 21">
            <a:extLst>
              <a:ext uri="{FF2B5EF4-FFF2-40B4-BE49-F238E27FC236}">
                <a16:creationId xmlns:a16="http://schemas.microsoft.com/office/drawing/2014/main" id="{56602B3A-147E-4835-2532-B99E45154B4D}"/>
              </a:ext>
            </a:extLst>
          </p:cNvPr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0674488" y="4518094"/>
            <a:ext cx="496186" cy="283535"/>
          </a:xfrm>
          <a:prstGeom prst="rect">
            <a:avLst/>
          </a:prstGeom>
        </p:spPr>
      </p:pic>
      <p:sp>
        <p:nvSpPr>
          <p:cNvPr id="22" name="object 22">
            <a:extLst>
              <a:ext uri="{FF2B5EF4-FFF2-40B4-BE49-F238E27FC236}">
                <a16:creationId xmlns:a16="http://schemas.microsoft.com/office/drawing/2014/main" id="{5698D641-C9C1-7A61-23C7-6D927E2B301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8846" y="440332"/>
            <a:ext cx="6491177" cy="709068"/>
          </a:xfrm>
          <a:prstGeom prst="rect">
            <a:avLst/>
          </a:prstGeom>
        </p:spPr>
        <p:txBody>
          <a:bodyPr vert="horz" wrap="square" lIns="0" tIns="11076" rIns="0" bIns="0" rtlCol="0" anchor="ctr">
            <a:spAutoFit/>
          </a:bodyPr>
          <a:lstStyle/>
          <a:p>
            <a:pPr marL="8861">
              <a:lnSpc>
                <a:spcPct val="100000"/>
              </a:lnSpc>
              <a:spcBef>
                <a:spcPts val="87"/>
              </a:spcBef>
              <a:tabLst>
                <a:tab pos="2216970" algn="l"/>
              </a:tabLst>
            </a:pPr>
            <a:r>
              <a:rPr lang="en-US" sz="4535" dirty="0">
                <a:latin typeface="Maiandra GD" panose="020E0502030308020204" pitchFamily="34" charset="0"/>
                <a:cs typeface="Calibri"/>
              </a:rPr>
              <a:t>The Gold standard</a:t>
            </a:r>
            <a:endParaRPr lang="en-GB" sz="4535" dirty="0">
              <a:latin typeface="Maiandra GD" panose="020E0502030308020204" pitchFamily="34" charset="0"/>
              <a:cs typeface="Calibri"/>
            </a:endParaRPr>
          </a:p>
        </p:txBody>
      </p:sp>
      <p:sp>
        <p:nvSpPr>
          <p:cNvPr id="23" name="object 23">
            <a:extLst>
              <a:ext uri="{FF2B5EF4-FFF2-40B4-BE49-F238E27FC236}">
                <a16:creationId xmlns:a16="http://schemas.microsoft.com/office/drawing/2014/main" id="{77111A65-CF80-06B1-652A-7814EEAC2223}"/>
              </a:ext>
            </a:extLst>
          </p:cNvPr>
          <p:cNvSpPr txBox="1"/>
          <p:nvPr/>
        </p:nvSpPr>
        <p:spPr>
          <a:xfrm>
            <a:off x="620672" y="1184841"/>
            <a:ext cx="4109041" cy="440661"/>
          </a:xfrm>
          <a:prstGeom prst="rect">
            <a:avLst/>
          </a:prstGeom>
        </p:spPr>
        <p:txBody>
          <a:bodyPr vert="horz" wrap="square" lIns="0" tIns="11076" rIns="0" bIns="0" rtlCol="0">
            <a:spAutoFit/>
          </a:bodyPr>
          <a:lstStyle/>
          <a:p>
            <a:pPr marL="8861">
              <a:spcBef>
                <a:spcPts val="87"/>
              </a:spcBef>
            </a:pPr>
            <a:r>
              <a:rPr sz="2791" spc="492" dirty="0">
                <a:solidFill>
                  <a:srgbClr val="282828"/>
                </a:solidFill>
                <a:latin typeface="Maiandra GD" panose="020E0502030308020204" pitchFamily="34" charset="0"/>
                <a:cs typeface="Arial MT"/>
              </a:rPr>
              <a:t>Base-</a:t>
            </a:r>
            <a:r>
              <a:rPr sz="2791" spc="523" dirty="0">
                <a:solidFill>
                  <a:srgbClr val="282828"/>
                </a:solidFill>
                <a:latin typeface="Maiandra GD" panose="020E0502030308020204" pitchFamily="34" charset="0"/>
                <a:cs typeface="Arial MT"/>
              </a:rPr>
              <a:t>10</a:t>
            </a:r>
            <a:r>
              <a:rPr sz="2791" spc="129" dirty="0">
                <a:solidFill>
                  <a:srgbClr val="282828"/>
                </a:solidFill>
                <a:latin typeface="Maiandra GD" panose="020E0502030308020204" pitchFamily="34" charset="0"/>
                <a:cs typeface="Arial MT"/>
              </a:rPr>
              <a:t> </a:t>
            </a:r>
            <a:r>
              <a:rPr sz="2791" spc="509" dirty="0">
                <a:solidFill>
                  <a:srgbClr val="242424"/>
                </a:solidFill>
                <a:latin typeface="Maiandra GD" panose="020E0502030308020204" pitchFamily="34" charset="0"/>
                <a:cs typeface="Arial MT"/>
              </a:rPr>
              <a:t>Positional</a:t>
            </a:r>
            <a:endParaRPr sz="2791" dirty="0">
              <a:latin typeface="Maiandra GD" panose="020E0502030308020204" pitchFamily="34" charset="0"/>
              <a:cs typeface="Arial MT"/>
            </a:endParaRPr>
          </a:p>
        </p:txBody>
      </p:sp>
      <p:sp>
        <p:nvSpPr>
          <p:cNvPr id="24" name="object 24">
            <a:extLst>
              <a:ext uri="{FF2B5EF4-FFF2-40B4-BE49-F238E27FC236}">
                <a16:creationId xmlns:a16="http://schemas.microsoft.com/office/drawing/2014/main" id="{92698F74-4123-F1F7-5D36-EF5B7C86E5A3}"/>
              </a:ext>
            </a:extLst>
          </p:cNvPr>
          <p:cNvSpPr txBox="1"/>
          <p:nvPr/>
        </p:nvSpPr>
        <p:spPr>
          <a:xfrm>
            <a:off x="5396023" y="1979252"/>
            <a:ext cx="1780954" cy="318961"/>
          </a:xfrm>
          <a:prstGeom prst="rect">
            <a:avLst/>
          </a:prstGeom>
        </p:spPr>
        <p:txBody>
          <a:bodyPr vert="horz" wrap="square" lIns="0" tIns="11076" rIns="0" bIns="0" rtlCol="0">
            <a:spAutoFit/>
          </a:bodyPr>
          <a:lstStyle/>
          <a:p>
            <a:pPr marL="8861">
              <a:spcBef>
                <a:spcPts val="87"/>
              </a:spcBef>
            </a:pPr>
            <a:r>
              <a:rPr lang="en-US" sz="2000" dirty="0">
                <a:latin typeface="Maiandra GD" panose="020E0502030308020204" pitchFamily="34" charset="0"/>
                <a:cs typeface="Arial MT"/>
              </a:rPr>
              <a:t>Thousands</a:t>
            </a:r>
            <a:endParaRPr sz="2000" dirty="0">
              <a:latin typeface="Maiandra GD" panose="020E0502030308020204" pitchFamily="34" charset="0"/>
              <a:cs typeface="Arial MT"/>
            </a:endParaRPr>
          </a:p>
        </p:txBody>
      </p:sp>
      <p:sp>
        <p:nvSpPr>
          <p:cNvPr id="25" name="object 25">
            <a:extLst>
              <a:ext uri="{FF2B5EF4-FFF2-40B4-BE49-F238E27FC236}">
                <a16:creationId xmlns:a16="http://schemas.microsoft.com/office/drawing/2014/main" id="{9342DAE0-F0CC-231B-40B7-5E2A5741B824}"/>
              </a:ext>
            </a:extLst>
          </p:cNvPr>
          <p:cNvSpPr txBox="1"/>
          <p:nvPr/>
        </p:nvSpPr>
        <p:spPr>
          <a:xfrm>
            <a:off x="8913628" y="1994473"/>
            <a:ext cx="733700" cy="318961"/>
          </a:xfrm>
          <a:prstGeom prst="rect">
            <a:avLst/>
          </a:prstGeom>
        </p:spPr>
        <p:txBody>
          <a:bodyPr vert="horz" wrap="square" lIns="0" tIns="11076" rIns="0" bIns="0" rtlCol="0">
            <a:spAutoFit/>
          </a:bodyPr>
          <a:lstStyle/>
          <a:p>
            <a:pPr marL="8861">
              <a:spcBef>
                <a:spcPts val="87"/>
              </a:spcBef>
            </a:pPr>
            <a:r>
              <a:rPr lang="en-GB" sz="2000" spc="-300" dirty="0">
                <a:latin typeface="Maiandra GD" panose="020E0502030308020204" pitchFamily="34" charset="0"/>
                <a:cs typeface="Arial MT"/>
              </a:rPr>
              <a:t>Tens</a:t>
            </a:r>
            <a:endParaRPr sz="2000" spc="-300" dirty="0">
              <a:latin typeface="Maiandra GD" panose="020E0502030308020204" pitchFamily="34" charset="0"/>
              <a:cs typeface="Arial MT"/>
            </a:endParaRPr>
          </a:p>
        </p:txBody>
      </p:sp>
      <p:sp>
        <p:nvSpPr>
          <p:cNvPr id="26" name="object 26">
            <a:extLst>
              <a:ext uri="{FF2B5EF4-FFF2-40B4-BE49-F238E27FC236}">
                <a16:creationId xmlns:a16="http://schemas.microsoft.com/office/drawing/2014/main" id="{5BD9D7EB-2F66-8294-336D-B9605AA194C2}"/>
              </a:ext>
            </a:extLst>
          </p:cNvPr>
          <p:cNvSpPr txBox="1"/>
          <p:nvPr/>
        </p:nvSpPr>
        <p:spPr>
          <a:xfrm>
            <a:off x="616931" y="2457302"/>
            <a:ext cx="3659815" cy="1933892"/>
          </a:xfrm>
          <a:prstGeom prst="rect">
            <a:avLst/>
          </a:prstGeom>
        </p:spPr>
        <p:txBody>
          <a:bodyPr vert="horz" wrap="square" lIns="0" tIns="10189" rIns="0" bIns="0" rtlCol="0">
            <a:spAutoFit/>
          </a:bodyPr>
          <a:lstStyle/>
          <a:p>
            <a:pPr marL="13291">
              <a:lnSpc>
                <a:spcPts val="2243"/>
              </a:lnSpc>
              <a:spcBef>
                <a:spcPts val="80"/>
              </a:spcBef>
            </a:pPr>
            <a:r>
              <a:rPr lang="en-US" sz="2023" spc="-185" dirty="0">
                <a:latin typeface="Calibri"/>
                <a:cs typeface="Calibri"/>
              </a:rPr>
              <a:t>We</a:t>
            </a:r>
            <a:r>
              <a:rPr lang="en-US" sz="2023" spc="-70" dirty="0">
                <a:latin typeface="Calibri"/>
                <a:cs typeface="Calibri"/>
              </a:rPr>
              <a:t> </a:t>
            </a:r>
            <a:r>
              <a:rPr lang="en-US" sz="2023" spc="-17" dirty="0">
                <a:latin typeface="Calibri"/>
                <a:cs typeface="Calibri"/>
              </a:rPr>
              <a:t>use</a:t>
            </a:r>
            <a:r>
              <a:rPr lang="en-US" sz="2023" spc="-98" dirty="0">
                <a:latin typeface="Calibri"/>
                <a:cs typeface="Calibri"/>
              </a:rPr>
              <a:t> </a:t>
            </a:r>
            <a:r>
              <a:rPr lang="en-US" sz="2023" dirty="0">
                <a:latin typeface="Calibri"/>
                <a:cs typeface="Calibri"/>
              </a:rPr>
              <a:t>a</a:t>
            </a:r>
            <a:r>
              <a:rPr lang="en-US" sz="2023" spc="-147" dirty="0">
                <a:latin typeface="Calibri"/>
                <a:cs typeface="Calibri"/>
              </a:rPr>
              <a:t> </a:t>
            </a:r>
            <a:r>
              <a:rPr lang="en-US" sz="2023" spc="-91" dirty="0">
                <a:latin typeface="Calibri"/>
                <a:cs typeface="Calibri"/>
              </a:rPr>
              <a:t>Base-</a:t>
            </a:r>
            <a:r>
              <a:rPr lang="en-US" sz="2023" spc="-98" dirty="0">
                <a:latin typeface="Calibri"/>
                <a:cs typeface="Calibri"/>
              </a:rPr>
              <a:t>1</a:t>
            </a:r>
            <a:r>
              <a:rPr lang="en-US" sz="2023" spc="-87" dirty="0">
                <a:latin typeface="Calibri"/>
                <a:cs typeface="Calibri"/>
              </a:rPr>
              <a:t>0</a:t>
            </a:r>
            <a:r>
              <a:rPr lang="en-US" sz="2023" spc="-112" dirty="0">
                <a:latin typeface="Calibri"/>
                <a:cs typeface="Calibri"/>
              </a:rPr>
              <a:t> </a:t>
            </a:r>
            <a:r>
              <a:rPr lang="en-US" sz="2023" spc="-38" dirty="0">
                <a:latin typeface="Calibri"/>
                <a:cs typeface="Calibri"/>
              </a:rPr>
              <a:t>Positional</a:t>
            </a:r>
            <a:r>
              <a:rPr lang="en-US" sz="2023" spc="45" dirty="0">
                <a:latin typeface="Calibri"/>
                <a:cs typeface="Calibri"/>
              </a:rPr>
              <a:t> </a:t>
            </a:r>
            <a:r>
              <a:rPr lang="en-US" sz="2023" spc="-7" dirty="0">
                <a:latin typeface="Calibri"/>
                <a:cs typeface="Calibri"/>
              </a:rPr>
              <a:t>system</a:t>
            </a:r>
            <a:endParaRPr lang="en-US" sz="2023" dirty="0">
              <a:latin typeface="Calibri"/>
              <a:cs typeface="Calibri"/>
            </a:endParaRPr>
          </a:p>
          <a:p>
            <a:pPr marL="8861" marR="61139" indent="5316">
              <a:lnSpc>
                <a:spcPts val="2093"/>
              </a:lnSpc>
              <a:spcBef>
                <a:spcPts val="199"/>
              </a:spcBef>
            </a:pPr>
            <a:r>
              <a:rPr lang="en-US" sz="2058" spc="-129" dirty="0">
                <a:latin typeface="Calibri"/>
                <a:cs typeface="Calibri"/>
              </a:rPr>
              <a:t>with</a:t>
            </a:r>
            <a:r>
              <a:rPr lang="en-US" sz="2058" spc="-56" dirty="0">
                <a:latin typeface="Calibri"/>
                <a:cs typeface="Calibri"/>
              </a:rPr>
              <a:t> </a:t>
            </a:r>
            <a:r>
              <a:rPr lang="en-US" sz="2058" spc="-105" dirty="0">
                <a:latin typeface="Calibri"/>
                <a:cs typeface="Calibri"/>
              </a:rPr>
              <a:t>ten</a:t>
            </a:r>
            <a:r>
              <a:rPr lang="en-US" sz="2058" spc="-87" dirty="0">
                <a:latin typeface="Calibri"/>
                <a:cs typeface="Calibri"/>
              </a:rPr>
              <a:t> </a:t>
            </a:r>
            <a:r>
              <a:rPr lang="en-US" sz="2058" spc="-59" dirty="0">
                <a:latin typeface="Calibri"/>
                <a:cs typeface="Calibri"/>
              </a:rPr>
              <a:t>distinct </a:t>
            </a:r>
            <a:r>
              <a:rPr lang="en-US" sz="2058" spc="-49" dirty="0">
                <a:latin typeface="Calibri"/>
                <a:cs typeface="Calibri"/>
              </a:rPr>
              <a:t>symbols</a:t>
            </a:r>
            <a:r>
              <a:rPr lang="en-US" sz="2058" spc="28" dirty="0">
                <a:latin typeface="Calibri"/>
                <a:cs typeface="Calibri"/>
              </a:rPr>
              <a:t> </a:t>
            </a:r>
            <a:r>
              <a:rPr lang="en-US" sz="2058" spc="-101" dirty="0">
                <a:latin typeface="Calibri"/>
                <a:cs typeface="Calibri"/>
              </a:rPr>
              <a:t>(0-</a:t>
            </a:r>
            <a:r>
              <a:rPr lang="en-US" sz="2058" spc="-17" dirty="0">
                <a:latin typeface="Calibri"/>
                <a:cs typeface="Calibri"/>
              </a:rPr>
              <a:t>9). </a:t>
            </a:r>
            <a:r>
              <a:rPr lang="en-US" sz="2128" spc="-237" dirty="0">
                <a:latin typeface="Calibri"/>
                <a:cs typeface="Calibri"/>
              </a:rPr>
              <a:t>When</a:t>
            </a:r>
            <a:r>
              <a:rPr lang="en-US" sz="2128" spc="10" dirty="0">
                <a:latin typeface="Calibri"/>
                <a:cs typeface="Calibri"/>
              </a:rPr>
              <a:t> </a:t>
            </a:r>
            <a:r>
              <a:rPr lang="en-US" sz="2128" spc="-171" dirty="0">
                <a:latin typeface="Calibri"/>
                <a:cs typeface="Calibri"/>
              </a:rPr>
              <a:t>we</a:t>
            </a:r>
            <a:r>
              <a:rPr lang="en-US" sz="2128" spc="-112" dirty="0">
                <a:latin typeface="Calibri"/>
                <a:cs typeface="Calibri"/>
              </a:rPr>
              <a:t> </a:t>
            </a:r>
            <a:r>
              <a:rPr lang="en-US" sz="2128" spc="-164" dirty="0">
                <a:latin typeface="Calibri"/>
                <a:cs typeface="Calibri"/>
              </a:rPr>
              <a:t>run</a:t>
            </a:r>
            <a:r>
              <a:rPr lang="en-US" sz="2128" spc="7" dirty="0">
                <a:latin typeface="Calibri"/>
                <a:cs typeface="Calibri"/>
              </a:rPr>
              <a:t> </a:t>
            </a:r>
            <a:r>
              <a:rPr lang="en-US" sz="2128" spc="-157" dirty="0">
                <a:latin typeface="Calibri"/>
                <a:cs typeface="Calibri"/>
              </a:rPr>
              <a:t>out</a:t>
            </a:r>
            <a:r>
              <a:rPr lang="en-US" sz="2128" spc="-63" dirty="0">
                <a:latin typeface="Calibri"/>
                <a:cs typeface="Calibri"/>
              </a:rPr>
              <a:t> </a:t>
            </a:r>
            <a:r>
              <a:rPr lang="en-US" sz="2128" spc="-112" dirty="0">
                <a:latin typeface="Calibri"/>
                <a:cs typeface="Calibri"/>
              </a:rPr>
              <a:t>of</a:t>
            </a:r>
            <a:r>
              <a:rPr lang="en-US" sz="2128" spc="-7" dirty="0">
                <a:latin typeface="Calibri"/>
                <a:cs typeface="Calibri"/>
              </a:rPr>
              <a:t> </a:t>
            </a:r>
            <a:r>
              <a:rPr lang="en-US" sz="2128" spc="-101" dirty="0">
                <a:latin typeface="Calibri"/>
                <a:cs typeface="Calibri"/>
              </a:rPr>
              <a:t>symbols,</a:t>
            </a:r>
            <a:r>
              <a:rPr lang="en-US" sz="2128" spc="45" dirty="0">
                <a:latin typeface="Calibri"/>
                <a:cs typeface="Calibri"/>
              </a:rPr>
              <a:t> </a:t>
            </a:r>
            <a:r>
              <a:rPr lang="en-US" sz="2128" spc="-174" dirty="0">
                <a:latin typeface="Calibri"/>
                <a:cs typeface="Calibri"/>
              </a:rPr>
              <a:t>we</a:t>
            </a:r>
            <a:r>
              <a:rPr lang="en-US" sz="2128" spc="-119" dirty="0">
                <a:latin typeface="Calibri"/>
                <a:cs typeface="Calibri"/>
              </a:rPr>
              <a:t> </a:t>
            </a:r>
            <a:r>
              <a:rPr lang="en-US" sz="2128" spc="-56" dirty="0">
                <a:latin typeface="Calibri"/>
                <a:cs typeface="Calibri"/>
              </a:rPr>
              <a:t>add </a:t>
            </a:r>
            <a:r>
              <a:rPr lang="en-US" sz="2128" dirty="0">
                <a:latin typeface="Calibri"/>
                <a:cs typeface="Calibri"/>
              </a:rPr>
              <a:t>a</a:t>
            </a:r>
            <a:r>
              <a:rPr lang="en-US" sz="2128" spc="-84" dirty="0">
                <a:latin typeface="Calibri"/>
                <a:cs typeface="Calibri"/>
              </a:rPr>
              <a:t> </a:t>
            </a:r>
            <a:r>
              <a:rPr lang="en-US" sz="2128" spc="-101" dirty="0">
                <a:latin typeface="Calibri"/>
                <a:cs typeface="Calibri"/>
              </a:rPr>
              <a:t>digit</a:t>
            </a:r>
            <a:r>
              <a:rPr lang="en-US" sz="2128" spc="-56" dirty="0">
                <a:latin typeface="Calibri"/>
                <a:cs typeface="Calibri"/>
              </a:rPr>
              <a:t> </a:t>
            </a:r>
            <a:r>
              <a:rPr lang="en-US" sz="2128" spc="-126" dirty="0">
                <a:latin typeface="Calibri"/>
                <a:cs typeface="Calibri"/>
              </a:rPr>
              <a:t>to</a:t>
            </a:r>
            <a:r>
              <a:rPr lang="en-US" sz="2128" spc="-140" dirty="0">
                <a:latin typeface="Calibri"/>
                <a:cs typeface="Calibri"/>
              </a:rPr>
              <a:t> </a:t>
            </a:r>
            <a:r>
              <a:rPr lang="en-US" sz="2128" spc="-133" dirty="0">
                <a:latin typeface="Calibri"/>
                <a:cs typeface="Calibri"/>
              </a:rPr>
              <a:t>the</a:t>
            </a:r>
            <a:r>
              <a:rPr lang="en-US" sz="2128" spc="-119" dirty="0">
                <a:latin typeface="Calibri"/>
                <a:cs typeface="Calibri"/>
              </a:rPr>
              <a:t> </a:t>
            </a:r>
            <a:r>
              <a:rPr lang="en-US" sz="2128" spc="-7" dirty="0">
                <a:latin typeface="Calibri"/>
                <a:cs typeface="Calibri"/>
              </a:rPr>
              <a:t>left.</a:t>
            </a:r>
            <a:endParaRPr lang="en-US" sz="2128" dirty="0">
              <a:latin typeface="Calibri"/>
              <a:cs typeface="Calibri"/>
            </a:endParaRPr>
          </a:p>
          <a:p>
            <a:pPr marL="9747" marR="3544" indent="-886">
              <a:lnSpc>
                <a:spcPts val="2093"/>
              </a:lnSpc>
              <a:spcBef>
                <a:spcPts val="2058"/>
              </a:spcBef>
            </a:pPr>
            <a:r>
              <a:rPr lang="en-US" sz="1919" dirty="0">
                <a:latin typeface="Calibri"/>
                <a:cs typeface="Calibri"/>
              </a:rPr>
              <a:t>Each</a:t>
            </a:r>
            <a:r>
              <a:rPr lang="en-US" sz="1919" spc="-45" dirty="0">
                <a:latin typeface="Calibri"/>
                <a:cs typeface="Calibri"/>
              </a:rPr>
              <a:t> </a:t>
            </a:r>
            <a:r>
              <a:rPr lang="en-US" sz="1919" spc="-17" dirty="0">
                <a:latin typeface="Calibri"/>
                <a:cs typeface="Calibri"/>
              </a:rPr>
              <a:t>position</a:t>
            </a:r>
            <a:r>
              <a:rPr lang="en-US" sz="1919" spc="-21" dirty="0">
                <a:latin typeface="Calibri"/>
                <a:cs typeface="Calibri"/>
              </a:rPr>
              <a:t> </a:t>
            </a:r>
            <a:r>
              <a:rPr lang="en-US" sz="1919" spc="-24" dirty="0">
                <a:latin typeface="Calibri"/>
                <a:cs typeface="Calibri"/>
              </a:rPr>
              <a:t>represents</a:t>
            </a:r>
            <a:r>
              <a:rPr lang="en-US" sz="1919" spc="63" dirty="0">
                <a:latin typeface="Calibri"/>
                <a:cs typeface="Calibri"/>
              </a:rPr>
              <a:t> </a:t>
            </a:r>
            <a:r>
              <a:rPr lang="en-US" sz="1919" spc="-17" dirty="0">
                <a:latin typeface="Calibri"/>
                <a:cs typeface="Calibri"/>
              </a:rPr>
              <a:t>an </a:t>
            </a:r>
            <a:r>
              <a:rPr lang="en-US" sz="1919" spc="-31" dirty="0">
                <a:latin typeface="Calibri"/>
                <a:cs typeface="Calibri"/>
              </a:rPr>
              <a:t>exponentially</a:t>
            </a:r>
            <a:r>
              <a:rPr lang="en-US" sz="1919" spc="45" dirty="0">
                <a:latin typeface="Calibri"/>
                <a:cs typeface="Calibri"/>
              </a:rPr>
              <a:t> </a:t>
            </a:r>
            <a:r>
              <a:rPr lang="en-US" sz="1919" dirty="0">
                <a:latin typeface="Calibri"/>
                <a:cs typeface="Calibri"/>
              </a:rPr>
              <a:t>increasing</a:t>
            </a:r>
            <a:r>
              <a:rPr lang="en-US" sz="1919" spc="73" dirty="0">
                <a:latin typeface="Calibri"/>
                <a:cs typeface="Calibri"/>
              </a:rPr>
              <a:t> </a:t>
            </a:r>
            <a:r>
              <a:rPr lang="en-US" sz="1919" spc="-49" dirty="0">
                <a:latin typeface="Calibri"/>
                <a:cs typeface="Calibri"/>
              </a:rPr>
              <a:t>power</a:t>
            </a:r>
            <a:r>
              <a:rPr lang="en-US" sz="1919" spc="-52" dirty="0">
                <a:latin typeface="Calibri"/>
                <a:cs typeface="Calibri"/>
              </a:rPr>
              <a:t> </a:t>
            </a:r>
            <a:r>
              <a:rPr lang="en-US" sz="1919" dirty="0">
                <a:latin typeface="Calibri"/>
                <a:cs typeface="Calibri"/>
              </a:rPr>
              <a:t>of</a:t>
            </a:r>
            <a:r>
              <a:rPr lang="en-US" sz="1919" spc="-66" dirty="0">
                <a:latin typeface="Calibri"/>
                <a:cs typeface="Calibri"/>
              </a:rPr>
              <a:t> </a:t>
            </a:r>
            <a:r>
              <a:rPr lang="en-US" sz="1919" spc="-324" dirty="0">
                <a:latin typeface="Calibri"/>
                <a:cs typeface="Calibri"/>
              </a:rPr>
              <a:t>1</a:t>
            </a:r>
            <a:r>
              <a:rPr lang="en-US" sz="1919" spc="-91" dirty="0">
                <a:latin typeface="Calibri"/>
                <a:cs typeface="Calibri"/>
              </a:rPr>
              <a:t> </a:t>
            </a:r>
            <a:r>
              <a:rPr lang="en-US" sz="1919" spc="-17" dirty="0">
                <a:latin typeface="Calibri"/>
                <a:cs typeface="Calibri"/>
              </a:rPr>
              <a:t>0.</a:t>
            </a:r>
            <a:endParaRPr lang="en-US" sz="1919" dirty="0">
              <a:latin typeface="Calibri"/>
              <a:cs typeface="Calibri"/>
            </a:endParaRPr>
          </a:p>
        </p:txBody>
      </p:sp>
      <p:sp>
        <p:nvSpPr>
          <p:cNvPr id="27" name="object 27">
            <a:extLst>
              <a:ext uri="{FF2B5EF4-FFF2-40B4-BE49-F238E27FC236}">
                <a16:creationId xmlns:a16="http://schemas.microsoft.com/office/drawing/2014/main" id="{F39021E5-ECD7-D856-5DF0-BB625F966BD8}"/>
              </a:ext>
            </a:extLst>
          </p:cNvPr>
          <p:cNvSpPr txBox="1"/>
          <p:nvPr/>
        </p:nvSpPr>
        <p:spPr>
          <a:xfrm>
            <a:off x="7320726" y="4399158"/>
            <a:ext cx="565741" cy="486322"/>
          </a:xfrm>
          <a:prstGeom prst="rect">
            <a:avLst/>
          </a:prstGeom>
        </p:spPr>
        <p:txBody>
          <a:bodyPr vert="horz" wrap="square" lIns="0" tIns="8417" rIns="0" bIns="0" rtlCol="0">
            <a:spAutoFit/>
          </a:bodyPr>
          <a:lstStyle/>
          <a:p>
            <a:pPr marL="8861">
              <a:spcBef>
                <a:spcPts val="66"/>
              </a:spcBef>
            </a:pPr>
            <a:r>
              <a:rPr sz="3105" spc="91" dirty="0">
                <a:latin typeface="Calibri"/>
                <a:cs typeface="Calibri"/>
              </a:rPr>
              <a:t>1</a:t>
            </a:r>
            <a:r>
              <a:rPr lang="en-US" sz="3105" spc="91" dirty="0">
                <a:latin typeface="Calibri"/>
                <a:cs typeface="Calibri"/>
              </a:rPr>
              <a:t>0</a:t>
            </a:r>
            <a:r>
              <a:rPr sz="1814" spc="91" dirty="0">
                <a:latin typeface="Calibri"/>
                <a:cs typeface="Calibri"/>
              </a:rPr>
              <a:t>2</a:t>
            </a:r>
            <a:endParaRPr sz="1814" dirty="0">
              <a:latin typeface="Calibri"/>
              <a:cs typeface="Calibri"/>
            </a:endParaRPr>
          </a:p>
        </p:txBody>
      </p:sp>
      <p:sp>
        <p:nvSpPr>
          <p:cNvPr id="28" name="object 28">
            <a:extLst>
              <a:ext uri="{FF2B5EF4-FFF2-40B4-BE49-F238E27FC236}">
                <a16:creationId xmlns:a16="http://schemas.microsoft.com/office/drawing/2014/main" id="{0758C02E-C79D-9B57-26DA-9A133C090F8F}"/>
              </a:ext>
            </a:extLst>
          </p:cNvPr>
          <p:cNvSpPr txBox="1"/>
          <p:nvPr/>
        </p:nvSpPr>
        <p:spPr>
          <a:xfrm>
            <a:off x="10473929" y="1976359"/>
            <a:ext cx="733700" cy="319855"/>
          </a:xfrm>
          <a:prstGeom prst="rect">
            <a:avLst/>
          </a:prstGeom>
        </p:spPr>
        <p:txBody>
          <a:bodyPr vert="horz" wrap="square" lIns="0" tIns="11962" rIns="0" bIns="0" rtlCol="0">
            <a:spAutoFit/>
          </a:bodyPr>
          <a:lstStyle/>
          <a:p>
            <a:pPr marL="8861">
              <a:spcBef>
                <a:spcPts val="94"/>
              </a:spcBef>
            </a:pPr>
            <a:r>
              <a:rPr sz="2000" spc="-66" dirty="0">
                <a:latin typeface="Maiandra GD" panose="020E0502030308020204" pitchFamily="34" charset="0"/>
                <a:cs typeface="Calibri"/>
              </a:rPr>
              <a:t>Ones</a:t>
            </a:r>
            <a:endParaRPr sz="2000" dirty="0">
              <a:latin typeface="Maiandra GD" panose="020E0502030308020204" pitchFamily="34" charset="0"/>
              <a:cs typeface="Calibri"/>
            </a:endParaRPr>
          </a:p>
        </p:txBody>
      </p:sp>
      <p:sp>
        <p:nvSpPr>
          <p:cNvPr id="18" name="object 24">
            <a:extLst>
              <a:ext uri="{FF2B5EF4-FFF2-40B4-BE49-F238E27FC236}">
                <a16:creationId xmlns:a16="http://schemas.microsoft.com/office/drawing/2014/main" id="{36FE729F-9793-3513-1CEE-D7D7764995AC}"/>
              </a:ext>
            </a:extLst>
          </p:cNvPr>
          <p:cNvSpPr txBox="1"/>
          <p:nvPr/>
        </p:nvSpPr>
        <p:spPr>
          <a:xfrm>
            <a:off x="7132674" y="1976359"/>
            <a:ext cx="1780954" cy="318961"/>
          </a:xfrm>
          <a:prstGeom prst="rect">
            <a:avLst/>
          </a:prstGeom>
        </p:spPr>
        <p:txBody>
          <a:bodyPr vert="horz" wrap="square" lIns="0" tIns="11076" rIns="0" bIns="0" rtlCol="0">
            <a:spAutoFit/>
          </a:bodyPr>
          <a:lstStyle/>
          <a:p>
            <a:pPr marL="8861">
              <a:spcBef>
                <a:spcPts val="87"/>
              </a:spcBef>
            </a:pPr>
            <a:r>
              <a:rPr lang="en-US" sz="2000" dirty="0">
                <a:latin typeface="Maiandra GD" panose="020E0502030308020204" pitchFamily="34" charset="0"/>
                <a:cs typeface="Arial MT"/>
              </a:rPr>
              <a:t>Hundreds</a:t>
            </a:r>
            <a:endParaRPr sz="2000" dirty="0">
              <a:latin typeface="Maiandra GD" panose="020E0502030308020204" pitchFamily="34" charset="0"/>
              <a:cs typeface="Arial MT"/>
            </a:endParaRPr>
          </a:p>
        </p:txBody>
      </p:sp>
      <p:sp>
        <p:nvSpPr>
          <p:cNvPr id="30" name="object 27">
            <a:extLst>
              <a:ext uri="{FF2B5EF4-FFF2-40B4-BE49-F238E27FC236}">
                <a16:creationId xmlns:a16="http://schemas.microsoft.com/office/drawing/2014/main" id="{DFA84363-10C2-3554-FA85-36525BC20198}"/>
              </a:ext>
            </a:extLst>
          </p:cNvPr>
          <p:cNvSpPr txBox="1"/>
          <p:nvPr/>
        </p:nvSpPr>
        <p:spPr>
          <a:xfrm>
            <a:off x="5813129" y="4399158"/>
            <a:ext cx="565741" cy="486322"/>
          </a:xfrm>
          <a:prstGeom prst="rect">
            <a:avLst/>
          </a:prstGeom>
        </p:spPr>
        <p:txBody>
          <a:bodyPr vert="horz" wrap="square" lIns="0" tIns="8417" rIns="0" bIns="0" rtlCol="0">
            <a:spAutoFit/>
          </a:bodyPr>
          <a:lstStyle/>
          <a:p>
            <a:pPr marL="8861">
              <a:spcBef>
                <a:spcPts val="66"/>
              </a:spcBef>
            </a:pPr>
            <a:r>
              <a:rPr sz="3105" spc="91" dirty="0">
                <a:latin typeface="Calibri"/>
                <a:cs typeface="Calibri"/>
              </a:rPr>
              <a:t>1</a:t>
            </a:r>
            <a:r>
              <a:rPr lang="en-US" sz="3105" spc="91" dirty="0">
                <a:latin typeface="Calibri"/>
                <a:cs typeface="Calibri"/>
              </a:rPr>
              <a:t>0</a:t>
            </a:r>
            <a:r>
              <a:rPr lang="en-US" sz="1814" spc="91" dirty="0">
                <a:latin typeface="Calibri"/>
                <a:cs typeface="Calibri"/>
              </a:rPr>
              <a:t>3</a:t>
            </a:r>
            <a:endParaRPr sz="1814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967025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84DC78-18A9-A49E-4B48-3B292463E2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177AF275-D24E-20F9-ADCB-815FF23EBB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 dirty="0">
                <a:latin typeface="Maiandra GD" panose="020E0502030308020204" pitchFamily="34" charset="0"/>
              </a:rPr>
              <a:t>The Base 10 (decimal) number system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72F7EBB2-D60F-4346-36FC-154671453F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A number system consists of symbols, and rules for using those symbols</a:t>
            </a:r>
          </a:p>
          <a:p>
            <a:pPr>
              <a:lnSpc>
                <a:spcPct val="8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 The number system most frequently used is the decimal, or Base 10, number system.</a:t>
            </a:r>
          </a:p>
          <a:p>
            <a:pPr>
              <a:lnSpc>
                <a:spcPct val="8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It is called Base 10 because it uses ten symbols, and combinations of them, to represent all possible numbers.</a:t>
            </a:r>
          </a:p>
          <a:p>
            <a:pPr>
              <a:lnSpc>
                <a:spcPct val="8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The digits 0,1,2,3,4,5,6,7,8, and 9, make up the Base 10 system. </a:t>
            </a:r>
          </a:p>
        </p:txBody>
      </p:sp>
    </p:spTree>
    <p:extLst>
      <p:ext uri="{BB962C8B-B14F-4D97-AF65-F5344CB8AC3E}">
        <p14:creationId xmlns:p14="http://schemas.microsoft.com/office/powerpoint/2010/main" val="238868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9FCD1A-E810-F58C-CAE8-0329357562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F818F2FC-07B4-7DEE-BA02-3BC4E9C9B7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10 (decimal) number system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03687077-679A-ABB1-CC24-620562875C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The decimal number system is based on powers of 10.</a:t>
            </a:r>
          </a:p>
          <a:p>
            <a:pPr>
              <a:lnSpc>
                <a:spcPct val="9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Each symbol, or digit, represents the number 10 (base number) raised to a power (exponent), according to its position, and is multiplied by the number that holds that position.</a:t>
            </a:r>
          </a:p>
          <a:p>
            <a:pPr>
              <a:lnSpc>
                <a:spcPct val="9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When you read a decimal</a:t>
            </a:r>
            <a:r>
              <a:rPr lang="en-US" altLang="en-US" sz="2400" i="1">
                <a:latin typeface="Garamond" panose="02020404030301010803" pitchFamily="18" charset="0"/>
              </a:rPr>
              <a:t> </a:t>
            </a:r>
            <a:r>
              <a:rPr lang="en-US" altLang="en-US" sz="2400">
                <a:latin typeface="Garamond" panose="02020404030301010803" pitchFamily="18" charset="0"/>
              </a:rPr>
              <a:t>number from right to left, the first position represents 10</a:t>
            </a:r>
            <a:r>
              <a:rPr lang="en-US" altLang="en-US" sz="2400" baseline="30000">
                <a:latin typeface="Garamond" panose="02020404030301010803" pitchFamily="18" charset="0"/>
              </a:rPr>
              <a:t>0</a:t>
            </a:r>
            <a:r>
              <a:rPr lang="en-US" altLang="en-US" sz="2400">
                <a:latin typeface="Garamond" panose="02020404030301010803" pitchFamily="18" charset="0"/>
              </a:rPr>
              <a:t> (1), the second position represents 10</a:t>
            </a:r>
            <a:r>
              <a:rPr lang="en-US" altLang="en-US" sz="2400" baseline="30000">
                <a:latin typeface="Garamond" panose="02020404030301010803" pitchFamily="18" charset="0"/>
              </a:rPr>
              <a:t>1</a:t>
            </a:r>
            <a:r>
              <a:rPr lang="en-US" altLang="en-US" sz="2400">
                <a:latin typeface="Garamond" panose="02020404030301010803" pitchFamily="18" charset="0"/>
              </a:rPr>
              <a:t> (10 x 1= 10), the third position represents 10</a:t>
            </a:r>
            <a:r>
              <a:rPr lang="en-US" altLang="en-US" sz="2400" baseline="30000">
                <a:latin typeface="Garamond" panose="02020404030301010803" pitchFamily="18" charset="0"/>
              </a:rPr>
              <a:t>2</a:t>
            </a:r>
            <a:r>
              <a:rPr lang="en-US" altLang="en-US" sz="2400">
                <a:latin typeface="Garamond" panose="02020404030301010803" pitchFamily="18" charset="0"/>
              </a:rPr>
              <a:t> (10 x 10 x 1=100</a:t>
            </a:r>
          </a:p>
        </p:txBody>
      </p:sp>
    </p:spTree>
    <p:extLst>
      <p:ext uri="{BB962C8B-B14F-4D97-AF65-F5344CB8AC3E}">
        <p14:creationId xmlns:p14="http://schemas.microsoft.com/office/powerpoint/2010/main" val="2749937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9AD7BF-61D7-E65B-9A50-1D2E3D6D80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>
            <a:extLst>
              <a:ext uri="{FF2B5EF4-FFF2-40B4-BE49-F238E27FC236}">
                <a16:creationId xmlns:a16="http://schemas.microsoft.com/office/drawing/2014/main" id="{3B9277DC-3FB5-5E65-309E-9C3A3D080B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10 (decimal) number system</a:t>
            </a:r>
          </a:p>
        </p:txBody>
      </p:sp>
      <p:pic>
        <p:nvPicPr>
          <p:cNvPr id="18435" name="Picture 8" descr="Decimal Number System">
            <a:extLst>
              <a:ext uri="{FF2B5EF4-FFF2-40B4-BE49-F238E27FC236}">
                <a16:creationId xmlns:a16="http://schemas.microsoft.com/office/drawing/2014/main" id="{647D056A-2BD2-5167-61BF-548ED0960F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08214" y="1844675"/>
            <a:ext cx="5741987" cy="4114800"/>
          </a:xfrm>
          <a:noFill/>
        </p:spPr>
      </p:pic>
    </p:spTree>
    <p:extLst>
      <p:ext uri="{BB962C8B-B14F-4D97-AF65-F5344CB8AC3E}">
        <p14:creationId xmlns:p14="http://schemas.microsoft.com/office/powerpoint/2010/main" val="865903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8CCDF3-50DC-7EB1-5C39-ADFF1E072D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2">
            <a:extLst>
              <a:ext uri="{FF2B5EF4-FFF2-40B4-BE49-F238E27FC236}">
                <a16:creationId xmlns:a16="http://schemas.microsoft.com/office/drawing/2014/main" id="{0E1AA298-27A2-97A4-B557-9908CA01C9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Positional Notation: Base 10</a:t>
            </a:r>
          </a:p>
        </p:txBody>
      </p:sp>
      <p:graphicFrame>
        <p:nvGraphicFramePr>
          <p:cNvPr id="37987" name="Group 99">
            <a:extLst>
              <a:ext uri="{FF2B5EF4-FFF2-40B4-BE49-F238E27FC236}">
                <a16:creationId xmlns:a16="http://schemas.microsoft.com/office/drawing/2014/main" id="{D58136AA-E76E-1197-D8F0-CCC70806D64C}"/>
              </a:ext>
            </a:extLst>
          </p:cNvPr>
          <p:cNvGraphicFramePr>
            <a:graphicFrameLocks noGrp="1"/>
          </p:cNvGraphicFramePr>
          <p:nvPr>
            <p:ph type="body" idx="1"/>
          </p:nvPr>
        </p:nvGraphicFramePr>
        <p:xfrm>
          <a:off x="3783014" y="3352801"/>
          <a:ext cx="5045075" cy="2011364"/>
        </p:xfrm>
        <a:graphic>
          <a:graphicData uri="http://schemas.openxmlformats.org/drawingml/2006/table">
            <a:tbl>
              <a:tblPr/>
              <a:tblGrid>
                <a:gridCol w="12334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65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 x 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 x1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Sum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40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19483" name="Group 25">
            <a:extLst>
              <a:ext uri="{FF2B5EF4-FFF2-40B4-BE49-F238E27FC236}">
                <a16:creationId xmlns:a16="http://schemas.microsoft.com/office/drawing/2014/main" id="{EA630A91-FA58-F198-5959-82DAFD05136C}"/>
              </a:ext>
            </a:extLst>
          </p:cNvPr>
          <p:cNvGrpSpPr>
            <a:grpSpLocks/>
          </p:cNvGrpSpPr>
          <p:nvPr/>
        </p:nvGrpSpPr>
        <p:grpSpPr bwMode="auto">
          <a:xfrm>
            <a:off x="7696200" y="2209801"/>
            <a:ext cx="1676400" cy="1281113"/>
            <a:chOff x="3888" y="1392"/>
            <a:chExt cx="1056" cy="807"/>
          </a:xfrm>
        </p:grpSpPr>
        <p:sp>
          <p:nvSpPr>
            <p:cNvPr id="19488" name="AutoShape 26">
              <a:extLst>
                <a:ext uri="{FF2B5EF4-FFF2-40B4-BE49-F238E27FC236}">
                  <a16:creationId xmlns:a16="http://schemas.microsoft.com/office/drawing/2014/main" id="{DE5C9BE9-71CD-D89C-88A6-4AE714FF1AD6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3888" y="1584"/>
              <a:ext cx="768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9" name="Text Box 27">
              <a:extLst>
                <a:ext uri="{FF2B5EF4-FFF2-40B4-BE49-F238E27FC236}">
                  <a16:creationId xmlns:a16="http://schemas.microsoft.com/office/drawing/2014/main" id="{157B8805-895A-C2B0-310A-687B5E6688C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1’s place</a:t>
              </a:r>
            </a:p>
          </p:txBody>
        </p:sp>
      </p:grpSp>
      <p:grpSp>
        <p:nvGrpSpPr>
          <p:cNvPr id="19484" name="Group 28">
            <a:extLst>
              <a:ext uri="{FF2B5EF4-FFF2-40B4-BE49-F238E27FC236}">
                <a16:creationId xmlns:a16="http://schemas.microsoft.com/office/drawing/2014/main" id="{87B3D4C1-38FC-296D-D99A-43D7C149F4EC}"/>
              </a:ext>
            </a:extLst>
          </p:cNvPr>
          <p:cNvGrpSpPr>
            <a:grpSpLocks/>
          </p:cNvGrpSpPr>
          <p:nvPr/>
        </p:nvGrpSpPr>
        <p:grpSpPr bwMode="auto">
          <a:xfrm>
            <a:off x="4343400" y="2209801"/>
            <a:ext cx="1752600" cy="1281113"/>
            <a:chOff x="1776" y="1392"/>
            <a:chExt cx="1104" cy="807"/>
          </a:xfrm>
        </p:grpSpPr>
        <p:sp>
          <p:nvSpPr>
            <p:cNvPr id="19486" name="AutoShape 29">
              <a:extLst>
                <a:ext uri="{FF2B5EF4-FFF2-40B4-BE49-F238E27FC236}">
                  <a16:creationId xmlns:a16="http://schemas.microsoft.com/office/drawing/2014/main" id="{1EE93878-DEFF-CD1E-4AE4-1B498F56A6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7" name="Text Box 30">
              <a:extLst>
                <a:ext uri="{FF2B5EF4-FFF2-40B4-BE49-F238E27FC236}">
                  <a16:creationId xmlns:a16="http://schemas.microsoft.com/office/drawing/2014/main" id="{B99EAC4E-3050-8232-D77F-E282F25393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6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10’s place</a:t>
              </a:r>
            </a:p>
          </p:txBody>
        </p:sp>
      </p:grpSp>
      <p:sp>
        <p:nvSpPr>
          <p:cNvPr id="19485" name="Text Box 31">
            <a:extLst>
              <a:ext uri="{FF2B5EF4-FFF2-40B4-BE49-F238E27FC236}">
                <a16:creationId xmlns:a16="http://schemas.microsoft.com/office/drawing/2014/main" id="{31ECEFD2-B74D-15B0-1E6C-5F5FE12245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1600200"/>
            <a:ext cx="4267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b="1">
                <a:solidFill>
                  <a:srgbClr val="FF9F11"/>
                </a:solidFill>
              </a:rPr>
              <a:t>43 </a:t>
            </a:r>
            <a:r>
              <a:rPr lang="en-US" altLang="en-US" sz="2400">
                <a:solidFill>
                  <a:srgbClr val="FF9F11"/>
                </a:solidFill>
              </a:rPr>
              <a:t>= 4 x 10</a:t>
            </a:r>
            <a:r>
              <a:rPr lang="en-US" altLang="en-US" sz="2400" baseline="30000">
                <a:solidFill>
                  <a:srgbClr val="FF9F11"/>
                </a:solidFill>
              </a:rPr>
              <a:t>1</a:t>
            </a:r>
            <a:r>
              <a:rPr lang="en-US" altLang="en-US" sz="2400">
                <a:solidFill>
                  <a:srgbClr val="FF9F11"/>
                </a:solidFill>
              </a:rPr>
              <a:t> + 3 x 10</a:t>
            </a:r>
            <a:r>
              <a:rPr lang="en-US" altLang="en-US" sz="2400" baseline="30000">
                <a:solidFill>
                  <a:srgbClr val="FF9F11"/>
                </a:solidFill>
              </a:rPr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932418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74029B-87AC-C51F-9FF7-062223C637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2">
            <a:extLst>
              <a:ext uri="{FF2B5EF4-FFF2-40B4-BE49-F238E27FC236}">
                <a16:creationId xmlns:a16="http://schemas.microsoft.com/office/drawing/2014/main" id="{CCF74342-5546-82BB-2E38-CA54094205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Positional Notation: Base 10</a:t>
            </a:r>
          </a:p>
        </p:txBody>
      </p:sp>
      <p:graphicFrame>
        <p:nvGraphicFramePr>
          <p:cNvPr id="39013" name="Group 101">
            <a:extLst>
              <a:ext uri="{FF2B5EF4-FFF2-40B4-BE49-F238E27FC236}">
                <a16:creationId xmlns:a16="http://schemas.microsoft.com/office/drawing/2014/main" id="{8B47BE0E-315C-A684-6488-8A1BF000903D}"/>
              </a:ext>
            </a:extLst>
          </p:cNvPr>
          <p:cNvGraphicFramePr>
            <a:graphicFrameLocks noGrp="1"/>
          </p:cNvGraphicFramePr>
          <p:nvPr>
            <p:ph type="body" idx="1"/>
          </p:nvPr>
        </p:nvGraphicFramePr>
        <p:xfrm>
          <a:off x="2736851" y="3276600"/>
          <a:ext cx="6875463" cy="2468170"/>
        </p:xfrm>
        <a:graphic>
          <a:graphicData uri="http://schemas.openxmlformats.org/drawingml/2006/table">
            <a:tbl>
              <a:tblPr/>
              <a:tblGrid>
                <a:gridCol w="11588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65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 x 100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 x 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 x1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Sum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500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20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20512" name="Group 30">
            <a:extLst>
              <a:ext uri="{FF2B5EF4-FFF2-40B4-BE49-F238E27FC236}">
                <a16:creationId xmlns:a16="http://schemas.microsoft.com/office/drawing/2014/main" id="{D6016924-B0D1-02CC-74E3-12868C864E19}"/>
              </a:ext>
            </a:extLst>
          </p:cNvPr>
          <p:cNvGrpSpPr>
            <a:grpSpLocks/>
          </p:cNvGrpSpPr>
          <p:nvPr/>
        </p:nvGrpSpPr>
        <p:grpSpPr bwMode="auto">
          <a:xfrm>
            <a:off x="8382000" y="2133601"/>
            <a:ext cx="1676400" cy="1281113"/>
            <a:chOff x="3888" y="1392"/>
            <a:chExt cx="1056" cy="807"/>
          </a:xfrm>
        </p:grpSpPr>
        <p:sp>
          <p:nvSpPr>
            <p:cNvPr id="20520" name="AutoShape 31">
              <a:extLst>
                <a:ext uri="{FF2B5EF4-FFF2-40B4-BE49-F238E27FC236}">
                  <a16:creationId xmlns:a16="http://schemas.microsoft.com/office/drawing/2014/main" id="{55299667-6120-8951-23E8-532644DFE45F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3888" y="1584"/>
              <a:ext cx="768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21" name="Text Box 32">
              <a:extLst>
                <a:ext uri="{FF2B5EF4-FFF2-40B4-BE49-F238E27FC236}">
                  <a16:creationId xmlns:a16="http://schemas.microsoft.com/office/drawing/2014/main" id="{CD39CB7B-16A3-BCE2-E429-49E73C366C9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1’s place</a:t>
              </a:r>
            </a:p>
          </p:txBody>
        </p:sp>
      </p:grpSp>
      <p:grpSp>
        <p:nvGrpSpPr>
          <p:cNvPr id="20513" name="Group 33">
            <a:extLst>
              <a:ext uri="{FF2B5EF4-FFF2-40B4-BE49-F238E27FC236}">
                <a16:creationId xmlns:a16="http://schemas.microsoft.com/office/drawing/2014/main" id="{B0A6CF24-65FB-259F-A57E-F535A35A0E9F}"/>
              </a:ext>
            </a:extLst>
          </p:cNvPr>
          <p:cNvGrpSpPr>
            <a:grpSpLocks/>
          </p:cNvGrpSpPr>
          <p:nvPr/>
        </p:nvGrpSpPr>
        <p:grpSpPr bwMode="auto">
          <a:xfrm>
            <a:off x="5105400" y="2209801"/>
            <a:ext cx="1752600" cy="1281113"/>
            <a:chOff x="1776" y="1392"/>
            <a:chExt cx="1104" cy="807"/>
          </a:xfrm>
        </p:grpSpPr>
        <p:sp>
          <p:nvSpPr>
            <p:cNvPr id="20518" name="AutoShape 34">
              <a:extLst>
                <a:ext uri="{FF2B5EF4-FFF2-40B4-BE49-F238E27FC236}">
                  <a16:creationId xmlns:a16="http://schemas.microsoft.com/office/drawing/2014/main" id="{23AF29F8-C1F6-7CBB-3670-365D5ACE14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19" name="Text Box 35">
              <a:extLst>
                <a:ext uri="{FF2B5EF4-FFF2-40B4-BE49-F238E27FC236}">
                  <a16:creationId xmlns:a16="http://schemas.microsoft.com/office/drawing/2014/main" id="{5DED8181-B447-3A2B-F9FC-EF786119C2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6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10’s place</a:t>
              </a:r>
            </a:p>
          </p:txBody>
        </p:sp>
      </p:grpSp>
      <p:sp>
        <p:nvSpPr>
          <p:cNvPr id="20514" name="Text Box 36">
            <a:extLst>
              <a:ext uri="{FF2B5EF4-FFF2-40B4-BE49-F238E27FC236}">
                <a16:creationId xmlns:a16="http://schemas.microsoft.com/office/drawing/2014/main" id="{5626A7CA-7957-0592-A48D-E8E48DEC27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0" y="1600200"/>
            <a:ext cx="5105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b="1">
                <a:solidFill>
                  <a:srgbClr val="FF9F11"/>
                </a:solidFill>
              </a:rPr>
              <a:t>527 = 5 x 10</a:t>
            </a:r>
            <a:r>
              <a:rPr lang="en-US" altLang="en-US" sz="2400" b="1" baseline="30000">
                <a:solidFill>
                  <a:srgbClr val="FF9F11"/>
                </a:solidFill>
              </a:rPr>
              <a:t>2</a:t>
            </a:r>
            <a:r>
              <a:rPr lang="en-US" altLang="en-US" sz="2400" b="1">
                <a:solidFill>
                  <a:srgbClr val="FF9F11"/>
                </a:solidFill>
              </a:rPr>
              <a:t> + 2 x 10</a:t>
            </a:r>
            <a:r>
              <a:rPr lang="en-US" altLang="en-US" sz="2400" b="1" baseline="30000">
                <a:solidFill>
                  <a:srgbClr val="FF9F11"/>
                </a:solidFill>
              </a:rPr>
              <a:t>1 </a:t>
            </a:r>
            <a:r>
              <a:rPr lang="en-US" altLang="en-US" sz="2400" b="1">
                <a:solidFill>
                  <a:srgbClr val="FF9F11"/>
                </a:solidFill>
              </a:rPr>
              <a:t>+ 7 x 10</a:t>
            </a:r>
            <a:r>
              <a:rPr lang="en-US" altLang="en-US" sz="2400" b="1" baseline="30000">
                <a:solidFill>
                  <a:srgbClr val="FF9F11"/>
                </a:solidFill>
              </a:rPr>
              <a:t>0</a:t>
            </a:r>
          </a:p>
        </p:txBody>
      </p:sp>
      <p:grpSp>
        <p:nvGrpSpPr>
          <p:cNvPr id="20515" name="Group 37">
            <a:extLst>
              <a:ext uri="{FF2B5EF4-FFF2-40B4-BE49-F238E27FC236}">
                <a16:creationId xmlns:a16="http://schemas.microsoft.com/office/drawing/2014/main" id="{7158BA30-9BC1-5E60-2D7C-AEA31F419385}"/>
              </a:ext>
            </a:extLst>
          </p:cNvPr>
          <p:cNvGrpSpPr>
            <a:grpSpLocks/>
          </p:cNvGrpSpPr>
          <p:nvPr/>
        </p:nvGrpSpPr>
        <p:grpSpPr bwMode="auto">
          <a:xfrm>
            <a:off x="2895600" y="2209801"/>
            <a:ext cx="1981200" cy="1281113"/>
            <a:chOff x="720" y="1392"/>
            <a:chExt cx="1248" cy="807"/>
          </a:xfrm>
        </p:grpSpPr>
        <p:sp>
          <p:nvSpPr>
            <p:cNvPr id="20516" name="AutoShape 38">
              <a:extLst>
                <a:ext uri="{FF2B5EF4-FFF2-40B4-BE49-F238E27FC236}">
                  <a16:creationId xmlns:a16="http://schemas.microsoft.com/office/drawing/2014/main" id="{1DD95AB9-FF95-A880-BD4D-5136653D99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2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17" name="Text Box 39">
              <a:extLst>
                <a:ext uri="{FF2B5EF4-FFF2-40B4-BE49-F238E27FC236}">
                  <a16:creationId xmlns:a16="http://schemas.microsoft.com/office/drawing/2014/main" id="{B3DFF541-AA6C-0ADA-FCAA-97571A09A96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0" y="1392"/>
              <a:ext cx="96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100’s place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53747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584791" y="487617"/>
            <a:ext cx="8714657" cy="512216"/>
          </a:xfrm>
          <a:prstGeom prst="rect">
            <a:avLst/>
          </a:prstGeom>
        </p:spPr>
        <p:txBody>
          <a:bodyPr vert="horz" wrap="square" lIns="0" tIns="11962" rIns="0" bIns="0" rtlCol="0" anchor="ctr">
            <a:spAutoFit/>
          </a:bodyPr>
          <a:lstStyle/>
          <a:p>
            <a:pPr marL="8861">
              <a:lnSpc>
                <a:spcPts val="3932"/>
              </a:lnSpc>
              <a:spcBef>
                <a:spcPts val="94"/>
              </a:spcBef>
            </a:pPr>
            <a:r>
              <a:rPr sz="3558" spc="-73" dirty="0">
                <a:solidFill>
                  <a:srgbClr val="181818"/>
                </a:solidFill>
                <a:latin typeface="Maiandra GD" panose="020E0502030308020204" pitchFamily="34" charset="0"/>
              </a:rPr>
              <a:t>The</a:t>
            </a:r>
            <a:r>
              <a:rPr sz="3558" spc="-167" dirty="0">
                <a:solidFill>
                  <a:srgbClr val="181818"/>
                </a:solidFill>
                <a:latin typeface="Maiandra GD" panose="020E0502030308020204" pitchFamily="34" charset="0"/>
              </a:rPr>
              <a:t> </a:t>
            </a:r>
            <a:r>
              <a:rPr sz="3558" spc="-7" dirty="0">
                <a:solidFill>
                  <a:srgbClr val="131313"/>
                </a:solidFill>
                <a:latin typeface="Maiandra GD" panose="020E0502030308020204" pitchFamily="34" charset="0"/>
              </a:rPr>
              <a:t>Alternative:</a:t>
            </a:r>
            <a:r>
              <a:rPr sz="3663" spc="-142" dirty="0">
                <a:solidFill>
                  <a:srgbClr val="131313"/>
                </a:solidFill>
                <a:latin typeface="Maiandra GD" panose="020E0502030308020204" pitchFamily="34" charset="0"/>
              </a:rPr>
              <a:t>Base-</a:t>
            </a:r>
            <a:r>
              <a:rPr sz="3663" dirty="0">
                <a:solidFill>
                  <a:srgbClr val="131313"/>
                </a:solidFill>
                <a:latin typeface="Maiandra GD" panose="020E0502030308020204" pitchFamily="34" charset="0"/>
              </a:rPr>
              <a:t>2</a:t>
            </a:r>
            <a:r>
              <a:rPr sz="3663" spc="-87" dirty="0">
                <a:solidFill>
                  <a:srgbClr val="131313"/>
                </a:solidFill>
                <a:latin typeface="Maiandra GD" panose="020E0502030308020204" pitchFamily="34" charset="0"/>
              </a:rPr>
              <a:t> </a:t>
            </a:r>
            <a:r>
              <a:rPr sz="3663" spc="-70" dirty="0">
                <a:solidFill>
                  <a:srgbClr val="0F0F0F"/>
                </a:solidFill>
                <a:latin typeface="Maiandra GD" panose="020E0502030308020204" pitchFamily="34" charset="0"/>
              </a:rPr>
              <a:t>Positional</a:t>
            </a:r>
            <a:r>
              <a:rPr sz="3663" spc="-45" dirty="0">
                <a:solidFill>
                  <a:srgbClr val="0F0F0F"/>
                </a:solidFill>
                <a:latin typeface="Maiandra GD" panose="020E0502030308020204" pitchFamily="34" charset="0"/>
              </a:rPr>
              <a:t> </a:t>
            </a:r>
            <a:r>
              <a:rPr sz="3663" spc="-185" dirty="0">
                <a:solidFill>
                  <a:srgbClr val="131313"/>
                </a:solidFill>
                <a:latin typeface="Maiandra GD" panose="020E0502030308020204" pitchFamily="34" charset="0"/>
              </a:rPr>
              <a:t>(Binary)</a:t>
            </a:r>
            <a:endParaRPr sz="3663" dirty="0">
              <a:latin typeface="Maiandra GD" panose="020E0502030308020204" pitchFamily="34" charset="0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82881" y="1454023"/>
            <a:ext cx="3026664" cy="2206707"/>
          </a:xfrm>
          <a:prstGeom prst="rect">
            <a:avLst/>
          </a:prstGeom>
        </p:spPr>
        <p:txBody>
          <a:bodyPr vert="horz" wrap="square" lIns="0" tIns="34113" rIns="0" bIns="0" rtlCol="0">
            <a:spAutoFit/>
          </a:bodyPr>
          <a:lstStyle/>
          <a:p>
            <a:pPr marL="8861" marR="147975" algn="just">
              <a:lnSpc>
                <a:spcPct val="91100"/>
              </a:lnSpc>
              <a:spcBef>
                <a:spcPts val="269"/>
              </a:spcBef>
            </a:pPr>
            <a:r>
              <a:rPr sz="1674" spc="-56" dirty="0">
                <a:latin typeface="Cambria"/>
                <a:cs typeface="Cambria"/>
              </a:rPr>
              <a:t>Binary</a:t>
            </a:r>
            <a:r>
              <a:rPr sz="1674" spc="-38" dirty="0">
                <a:latin typeface="Cambria"/>
                <a:cs typeface="Cambria"/>
              </a:rPr>
              <a:t> </a:t>
            </a:r>
            <a:r>
              <a:rPr sz="1674" spc="-142" dirty="0">
                <a:latin typeface="Cambria"/>
                <a:cs typeface="Cambria"/>
              </a:rPr>
              <a:t>works</a:t>
            </a:r>
            <a:r>
              <a:rPr sz="1674" spc="52" dirty="0">
                <a:latin typeface="Cambria"/>
                <a:cs typeface="Cambria"/>
              </a:rPr>
              <a:t> </a:t>
            </a:r>
            <a:r>
              <a:rPr sz="1674" spc="-35" dirty="0">
                <a:latin typeface="Cambria"/>
                <a:cs typeface="Cambria"/>
              </a:rPr>
              <a:t>exactly</a:t>
            </a:r>
            <a:r>
              <a:rPr sz="1674" dirty="0">
                <a:latin typeface="Cambria"/>
                <a:cs typeface="Cambria"/>
              </a:rPr>
              <a:t> </a:t>
            </a:r>
            <a:r>
              <a:rPr sz="1674" spc="-14" dirty="0">
                <a:latin typeface="Cambria"/>
                <a:cs typeface="Cambria"/>
              </a:rPr>
              <a:t>like </a:t>
            </a:r>
            <a:r>
              <a:rPr sz="1744" spc="-108" dirty="0">
                <a:latin typeface="Cambria"/>
                <a:cs typeface="Cambria"/>
              </a:rPr>
              <a:t>Base-</a:t>
            </a:r>
            <a:r>
              <a:rPr sz="1744" spc="-66" dirty="0">
                <a:latin typeface="Cambria"/>
                <a:cs typeface="Cambria"/>
              </a:rPr>
              <a:t>10,</a:t>
            </a:r>
            <a:r>
              <a:rPr sz="1744" spc="24" dirty="0">
                <a:latin typeface="Cambria"/>
                <a:cs typeface="Cambria"/>
              </a:rPr>
              <a:t> </a:t>
            </a:r>
            <a:r>
              <a:rPr sz="1744" spc="-129" dirty="0">
                <a:latin typeface="Cambria"/>
                <a:cs typeface="Cambria"/>
              </a:rPr>
              <a:t>but</a:t>
            </a:r>
            <a:r>
              <a:rPr sz="1744" spc="45" dirty="0">
                <a:latin typeface="Cambria"/>
                <a:cs typeface="Cambria"/>
              </a:rPr>
              <a:t> </a:t>
            </a:r>
            <a:r>
              <a:rPr sz="1744" spc="-126" dirty="0">
                <a:latin typeface="Cambria"/>
                <a:cs typeface="Cambria"/>
              </a:rPr>
              <a:t>uses</a:t>
            </a:r>
            <a:r>
              <a:rPr sz="1744" spc="28" dirty="0">
                <a:latin typeface="Cambria"/>
                <a:cs typeface="Cambria"/>
              </a:rPr>
              <a:t> </a:t>
            </a:r>
            <a:r>
              <a:rPr sz="1744" spc="-73" dirty="0">
                <a:latin typeface="Cambria"/>
                <a:cs typeface="Cambria"/>
              </a:rPr>
              <a:t>powers </a:t>
            </a:r>
            <a:r>
              <a:rPr sz="1744" dirty="0">
                <a:latin typeface="Cambria"/>
                <a:cs typeface="Cambria"/>
              </a:rPr>
              <a:t>of</a:t>
            </a:r>
            <a:r>
              <a:rPr sz="1744" spc="-77" dirty="0">
                <a:latin typeface="Cambria"/>
                <a:cs typeface="Cambria"/>
              </a:rPr>
              <a:t> </a:t>
            </a:r>
            <a:r>
              <a:rPr sz="1744" spc="38" dirty="0">
                <a:latin typeface="Cambria"/>
                <a:cs typeface="Cambria"/>
              </a:rPr>
              <a:t>2</a:t>
            </a:r>
            <a:r>
              <a:rPr sz="1744" spc="-164" dirty="0">
                <a:latin typeface="Cambria"/>
                <a:cs typeface="Cambria"/>
              </a:rPr>
              <a:t> </a:t>
            </a:r>
            <a:r>
              <a:rPr sz="1744" spc="-105" dirty="0">
                <a:latin typeface="Cambria"/>
                <a:cs typeface="Cambria"/>
              </a:rPr>
              <a:t>instead</a:t>
            </a:r>
            <a:r>
              <a:rPr sz="1744" spc="42" dirty="0">
                <a:latin typeface="Cambria"/>
                <a:cs typeface="Cambria"/>
              </a:rPr>
              <a:t> </a:t>
            </a:r>
            <a:r>
              <a:rPr sz="1744" spc="-63" dirty="0">
                <a:latin typeface="Cambria"/>
                <a:cs typeface="Cambria"/>
              </a:rPr>
              <a:t>of</a:t>
            </a:r>
            <a:r>
              <a:rPr sz="1744" spc="-21" dirty="0">
                <a:latin typeface="Cambria"/>
                <a:cs typeface="Cambria"/>
              </a:rPr>
              <a:t> </a:t>
            </a:r>
            <a:r>
              <a:rPr sz="1744" spc="-167" dirty="0">
                <a:latin typeface="Cambria"/>
                <a:cs typeface="Cambria"/>
              </a:rPr>
              <a:t>powers</a:t>
            </a:r>
            <a:r>
              <a:rPr sz="1744" spc="24" dirty="0">
                <a:latin typeface="Cambria"/>
                <a:cs typeface="Cambria"/>
              </a:rPr>
              <a:t> </a:t>
            </a:r>
            <a:r>
              <a:rPr sz="1744" spc="-17" dirty="0">
                <a:latin typeface="Cambria"/>
                <a:cs typeface="Cambria"/>
              </a:rPr>
              <a:t>of</a:t>
            </a:r>
            <a:endParaRPr sz="1744" dirty="0">
              <a:latin typeface="Cambria"/>
              <a:cs typeface="Cambria"/>
            </a:endParaRPr>
          </a:p>
          <a:p>
            <a:pPr marL="29684" algn="just">
              <a:lnSpc>
                <a:spcPts val="1824"/>
              </a:lnSpc>
            </a:pPr>
            <a:r>
              <a:rPr sz="1674" spc="-101" dirty="0">
                <a:latin typeface="Cambria"/>
                <a:cs typeface="Cambria"/>
              </a:rPr>
              <a:t>10.</a:t>
            </a:r>
            <a:r>
              <a:rPr sz="1674" spc="-63" dirty="0">
                <a:latin typeface="Cambria"/>
                <a:cs typeface="Cambria"/>
              </a:rPr>
              <a:t> </a:t>
            </a:r>
            <a:endParaRPr lang="en-US" sz="1674" spc="-63" dirty="0">
              <a:latin typeface="Cambria"/>
              <a:cs typeface="Cambria"/>
            </a:endParaRPr>
          </a:p>
          <a:p>
            <a:pPr marL="29684" algn="just">
              <a:lnSpc>
                <a:spcPts val="1824"/>
              </a:lnSpc>
            </a:pPr>
            <a:endParaRPr lang="en-GB" sz="1674" spc="-63" dirty="0">
              <a:latin typeface="Cambria"/>
              <a:cs typeface="Cambria"/>
            </a:endParaRPr>
          </a:p>
          <a:p>
            <a:pPr marL="29684" algn="just">
              <a:lnSpc>
                <a:spcPts val="1824"/>
              </a:lnSpc>
            </a:pPr>
            <a:r>
              <a:rPr sz="1674" spc="-171" dirty="0">
                <a:latin typeface="Cambria"/>
                <a:cs typeface="Cambria"/>
              </a:rPr>
              <a:t>We</a:t>
            </a:r>
            <a:r>
              <a:rPr sz="1674" spc="17" dirty="0">
                <a:latin typeface="Cambria"/>
                <a:cs typeface="Cambria"/>
              </a:rPr>
              <a:t> </a:t>
            </a:r>
            <a:r>
              <a:rPr sz="1674" spc="-59" dirty="0">
                <a:latin typeface="Cambria"/>
                <a:cs typeface="Cambria"/>
              </a:rPr>
              <a:t>only</a:t>
            </a:r>
            <a:r>
              <a:rPr sz="1674" spc="-35" dirty="0">
                <a:latin typeface="Cambria"/>
                <a:cs typeface="Cambria"/>
              </a:rPr>
              <a:t> </a:t>
            </a:r>
            <a:r>
              <a:rPr sz="1674" spc="-73" dirty="0">
                <a:latin typeface="Cambria"/>
                <a:cs typeface="Cambria"/>
              </a:rPr>
              <a:t>have</a:t>
            </a:r>
            <a:r>
              <a:rPr sz="1674" spc="14" dirty="0">
                <a:latin typeface="Cambria"/>
                <a:cs typeface="Cambria"/>
              </a:rPr>
              <a:t> </a:t>
            </a:r>
            <a:r>
              <a:rPr sz="1674" spc="-17" dirty="0">
                <a:latin typeface="Cambria"/>
                <a:cs typeface="Cambria"/>
              </a:rPr>
              <a:t>two</a:t>
            </a:r>
            <a:r>
              <a:rPr lang="en-US" sz="1674" spc="-17" dirty="0">
                <a:latin typeface="Cambria"/>
                <a:cs typeface="Cambria"/>
              </a:rPr>
              <a:t> </a:t>
            </a:r>
            <a:r>
              <a:rPr sz="1640" spc="-52" dirty="0">
                <a:latin typeface="Cambria"/>
                <a:cs typeface="Cambria"/>
              </a:rPr>
              <a:t>symbols:</a:t>
            </a:r>
            <a:r>
              <a:rPr sz="1640" spc="-73" dirty="0">
                <a:latin typeface="Cambria"/>
                <a:cs typeface="Cambria"/>
              </a:rPr>
              <a:t> </a:t>
            </a:r>
            <a:endParaRPr lang="en-US" sz="1640" spc="-73" dirty="0">
              <a:latin typeface="Cambria"/>
              <a:cs typeface="Cambria"/>
            </a:endParaRPr>
          </a:p>
          <a:p>
            <a:pPr marL="14177" marR="3544" indent="6646">
              <a:lnSpc>
                <a:spcPct val="95000"/>
              </a:lnSpc>
              <a:spcBef>
                <a:spcPts val="52"/>
              </a:spcBef>
            </a:pPr>
            <a:r>
              <a:rPr sz="1640" dirty="0">
                <a:latin typeface="Cambria"/>
                <a:cs typeface="Cambria"/>
              </a:rPr>
              <a:t>0</a:t>
            </a:r>
            <a:r>
              <a:rPr sz="1640" spc="-10" dirty="0">
                <a:latin typeface="Cambria"/>
                <a:cs typeface="Cambria"/>
              </a:rPr>
              <a:t> </a:t>
            </a:r>
            <a:r>
              <a:rPr sz="1640" spc="-35" dirty="0">
                <a:latin typeface="Cambria"/>
                <a:cs typeface="Cambria"/>
              </a:rPr>
              <a:t>and</a:t>
            </a:r>
            <a:r>
              <a:rPr sz="1640" spc="28" dirty="0">
                <a:latin typeface="Cambria"/>
                <a:cs typeface="Cambria"/>
              </a:rPr>
              <a:t> </a:t>
            </a:r>
            <a:r>
              <a:rPr sz="1640" spc="-42" dirty="0">
                <a:latin typeface="Cambria"/>
                <a:cs typeface="Cambria"/>
              </a:rPr>
              <a:t>1.</a:t>
            </a:r>
            <a:r>
              <a:rPr sz="1640" spc="-91" dirty="0">
                <a:latin typeface="Cambria"/>
                <a:cs typeface="Cambria"/>
              </a:rPr>
              <a:t> </a:t>
            </a:r>
            <a:r>
              <a:rPr sz="1640" spc="-42" dirty="0">
                <a:latin typeface="Cambria"/>
                <a:cs typeface="Cambria"/>
              </a:rPr>
              <a:t>While</a:t>
            </a:r>
            <a:r>
              <a:rPr sz="1640" spc="-38" dirty="0">
                <a:latin typeface="Cambria"/>
                <a:cs typeface="Cambria"/>
              </a:rPr>
              <a:t> </a:t>
            </a:r>
            <a:r>
              <a:rPr sz="1640" spc="-17" dirty="0">
                <a:latin typeface="Cambria"/>
                <a:cs typeface="Cambria"/>
              </a:rPr>
              <a:t>it </a:t>
            </a:r>
            <a:r>
              <a:rPr sz="1674" spc="-56" dirty="0">
                <a:latin typeface="Cambria"/>
                <a:cs typeface="Cambria"/>
              </a:rPr>
              <a:t>uses</a:t>
            </a:r>
            <a:r>
              <a:rPr sz="1674" spc="-38" dirty="0">
                <a:latin typeface="Cambria"/>
                <a:cs typeface="Cambria"/>
              </a:rPr>
              <a:t> </a:t>
            </a:r>
            <a:r>
              <a:rPr sz="1674" spc="-101" dirty="0">
                <a:latin typeface="Cambria"/>
                <a:cs typeface="Cambria"/>
              </a:rPr>
              <a:t>more</a:t>
            </a:r>
            <a:r>
              <a:rPr sz="1674" spc="-35" dirty="0">
                <a:latin typeface="Cambria"/>
                <a:cs typeface="Cambria"/>
              </a:rPr>
              <a:t> </a:t>
            </a:r>
            <a:r>
              <a:rPr sz="1674" spc="-24" dirty="0">
                <a:latin typeface="Cambria"/>
                <a:cs typeface="Cambria"/>
              </a:rPr>
              <a:t>digits,</a:t>
            </a:r>
            <a:r>
              <a:rPr sz="1674" spc="-66" dirty="0">
                <a:latin typeface="Cambria"/>
                <a:cs typeface="Cambria"/>
              </a:rPr>
              <a:t> </a:t>
            </a:r>
            <a:r>
              <a:rPr sz="1674" dirty="0">
                <a:latin typeface="Cambria"/>
                <a:cs typeface="Cambria"/>
              </a:rPr>
              <a:t>it</a:t>
            </a:r>
            <a:r>
              <a:rPr sz="1674" spc="-42" dirty="0">
                <a:latin typeface="Cambria"/>
                <a:cs typeface="Cambria"/>
              </a:rPr>
              <a:t> </a:t>
            </a:r>
            <a:r>
              <a:rPr sz="1674" spc="-56" dirty="0">
                <a:latin typeface="Cambria"/>
                <a:cs typeface="Cambria"/>
              </a:rPr>
              <a:t>is</a:t>
            </a:r>
            <a:r>
              <a:rPr sz="1674" spc="-84" dirty="0">
                <a:latin typeface="Cambria"/>
                <a:cs typeface="Cambria"/>
              </a:rPr>
              <a:t> </a:t>
            </a:r>
            <a:r>
              <a:rPr sz="1674" spc="-21" dirty="0">
                <a:latin typeface="Cambria"/>
                <a:cs typeface="Cambria"/>
              </a:rPr>
              <a:t>exp</a:t>
            </a:r>
            <a:r>
              <a:rPr sz="1674" spc="-56" dirty="0">
                <a:latin typeface="Cambria"/>
                <a:cs typeface="Cambria"/>
              </a:rPr>
              <a:t>onentially</a:t>
            </a:r>
            <a:r>
              <a:rPr sz="1674" spc="63" dirty="0">
                <a:latin typeface="Cambria"/>
                <a:cs typeface="Cambria"/>
              </a:rPr>
              <a:t> </a:t>
            </a:r>
            <a:r>
              <a:rPr sz="1674" spc="-94" dirty="0">
                <a:latin typeface="Cambria"/>
                <a:cs typeface="Cambria"/>
              </a:rPr>
              <a:t>more</a:t>
            </a:r>
            <a:r>
              <a:rPr sz="1674" spc="3" dirty="0">
                <a:latin typeface="Cambria"/>
                <a:cs typeface="Cambria"/>
              </a:rPr>
              <a:t> </a:t>
            </a:r>
            <a:r>
              <a:rPr sz="1674" spc="-7" dirty="0">
                <a:latin typeface="Cambria"/>
                <a:cs typeface="Cambria"/>
              </a:rPr>
              <a:t>efficient </a:t>
            </a:r>
            <a:r>
              <a:rPr sz="1674" spc="-42" dirty="0">
                <a:latin typeface="Cambria"/>
                <a:cs typeface="Cambria"/>
              </a:rPr>
              <a:t>than</a:t>
            </a:r>
            <a:r>
              <a:rPr sz="1674" spc="-52" dirty="0">
                <a:latin typeface="Cambria"/>
                <a:cs typeface="Cambria"/>
              </a:rPr>
              <a:t> </a:t>
            </a:r>
            <a:r>
              <a:rPr sz="1674" spc="-35" dirty="0">
                <a:latin typeface="Cambria"/>
                <a:cs typeface="Cambria"/>
              </a:rPr>
              <a:t>tally</a:t>
            </a:r>
            <a:r>
              <a:rPr sz="1674" spc="-28" dirty="0">
                <a:latin typeface="Cambria"/>
                <a:cs typeface="Cambria"/>
              </a:rPr>
              <a:t> </a:t>
            </a:r>
            <a:r>
              <a:rPr sz="1674" spc="-7" dirty="0">
                <a:latin typeface="Cambria"/>
                <a:cs typeface="Cambria"/>
              </a:rPr>
              <a:t>marks.</a:t>
            </a:r>
            <a:endParaRPr sz="1674" dirty="0">
              <a:latin typeface="Cambria"/>
              <a:cs typeface="Cambri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613964" y="2747693"/>
            <a:ext cx="4490927" cy="455795"/>
          </a:xfrm>
          <a:prstGeom prst="rect">
            <a:avLst/>
          </a:prstGeom>
        </p:spPr>
        <p:txBody>
          <a:bodyPr vert="horz" wrap="square" lIns="0" tIns="10189" rIns="0" bIns="0" rtlCol="0">
            <a:spAutoFit/>
          </a:bodyPr>
          <a:lstStyle/>
          <a:p>
            <a:pPr marL="8861">
              <a:spcBef>
                <a:spcPts val="80"/>
              </a:spcBef>
              <a:tabLst>
                <a:tab pos="1116017" algn="l"/>
                <a:tab pos="2132349" algn="l"/>
                <a:tab pos="3171720" algn="l"/>
                <a:tab pos="4265141" algn="l"/>
              </a:tabLst>
            </a:pPr>
            <a:r>
              <a:rPr sz="2895" spc="-293" dirty="0">
                <a:solidFill>
                  <a:srgbClr val="01289A"/>
                </a:solidFill>
                <a:latin typeface="Cambria"/>
                <a:cs typeface="Cambria"/>
              </a:rPr>
              <a:t>128</a:t>
            </a:r>
            <a:r>
              <a:rPr sz="2895" dirty="0">
                <a:solidFill>
                  <a:srgbClr val="01289A"/>
                </a:solidFill>
                <a:latin typeface="Cambria"/>
                <a:cs typeface="Cambria"/>
              </a:rPr>
              <a:t>	</a:t>
            </a:r>
            <a:r>
              <a:rPr sz="2895" spc="-17" dirty="0">
                <a:solidFill>
                  <a:srgbClr val="0C2F93"/>
                </a:solidFill>
                <a:latin typeface="Cambria"/>
                <a:cs typeface="Cambria"/>
              </a:rPr>
              <a:t>64</a:t>
            </a:r>
            <a:r>
              <a:rPr sz="2895" dirty="0">
                <a:solidFill>
                  <a:srgbClr val="0C2F93"/>
                </a:solidFill>
                <a:latin typeface="Cambria"/>
                <a:cs typeface="Cambria"/>
              </a:rPr>
              <a:t>	</a:t>
            </a:r>
            <a:r>
              <a:rPr sz="2895" spc="-17" dirty="0">
                <a:solidFill>
                  <a:srgbClr val="082880"/>
                </a:solidFill>
                <a:latin typeface="Cambria"/>
                <a:cs typeface="Cambria"/>
              </a:rPr>
              <a:t>32</a:t>
            </a:r>
            <a:r>
              <a:rPr sz="2895" dirty="0">
                <a:solidFill>
                  <a:srgbClr val="082880"/>
                </a:solidFill>
                <a:latin typeface="Cambria"/>
                <a:cs typeface="Cambria"/>
              </a:rPr>
              <a:t>	</a:t>
            </a:r>
            <a:r>
              <a:rPr sz="2895" spc="-310" dirty="0">
                <a:solidFill>
                  <a:srgbClr val="052B97"/>
                </a:solidFill>
                <a:latin typeface="Cambria"/>
                <a:cs typeface="Cambria"/>
              </a:rPr>
              <a:t>16</a:t>
            </a:r>
            <a:r>
              <a:rPr sz="2895" dirty="0">
                <a:solidFill>
                  <a:srgbClr val="052B97"/>
                </a:solidFill>
                <a:latin typeface="Cambria"/>
                <a:cs typeface="Cambria"/>
              </a:rPr>
              <a:t>	</a:t>
            </a:r>
            <a:r>
              <a:rPr sz="2895" spc="59" dirty="0">
                <a:solidFill>
                  <a:srgbClr val="0C2B82"/>
                </a:solidFill>
                <a:latin typeface="Cambria"/>
                <a:cs typeface="Cambria"/>
              </a:rPr>
              <a:t>8</a:t>
            </a:r>
            <a:endParaRPr sz="2895" dirty="0">
              <a:latin typeface="Cambria"/>
              <a:cs typeface="Cambri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895291" y="2747693"/>
            <a:ext cx="218410" cy="455795"/>
          </a:xfrm>
          <a:prstGeom prst="rect">
            <a:avLst/>
          </a:prstGeom>
        </p:spPr>
        <p:txBody>
          <a:bodyPr vert="horz" wrap="square" lIns="0" tIns="10189" rIns="0" bIns="0" rtlCol="0">
            <a:spAutoFit/>
          </a:bodyPr>
          <a:lstStyle/>
          <a:p>
            <a:pPr marL="8861">
              <a:spcBef>
                <a:spcPts val="80"/>
              </a:spcBef>
            </a:pPr>
            <a:r>
              <a:rPr sz="2895" spc="-35" dirty="0">
                <a:solidFill>
                  <a:srgbClr val="0A2B90"/>
                </a:solidFill>
                <a:latin typeface="Cambria"/>
                <a:cs typeface="Cambria"/>
              </a:rPr>
              <a:t>4</a:t>
            </a:r>
            <a:endParaRPr sz="2895">
              <a:latin typeface="Cambria"/>
              <a:cs typeface="Cambri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9789801" y="2717892"/>
            <a:ext cx="228600" cy="455795"/>
          </a:xfrm>
          <a:prstGeom prst="rect">
            <a:avLst/>
          </a:prstGeom>
        </p:spPr>
        <p:txBody>
          <a:bodyPr vert="horz" wrap="square" lIns="0" tIns="10189" rIns="0" bIns="0" rtlCol="0">
            <a:spAutoFit/>
          </a:bodyPr>
          <a:lstStyle/>
          <a:p>
            <a:pPr marL="8861">
              <a:spcBef>
                <a:spcPts val="80"/>
              </a:spcBef>
            </a:pPr>
            <a:r>
              <a:rPr sz="2895" spc="10" dirty="0">
                <a:solidFill>
                  <a:srgbClr val="0F2D8E"/>
                </a:solidFill>
                <a:latin typeface="Cambria"/>
                <a:cs typeface="Cambria"/>
              </a:rPr>
              <a:t>2</a:t>
            </a:r>
            <a:endParaRPr sz="2895" dirty="0">
              <a:latin typeface="Cambria"/>
              <a:cs typeface="Cambri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661714" y="2717892"/>
            <a:ext cx="152843" cy="455795"/>
          </a:xfrm>
          <a:prstGeom prst="rect">
            <a:avLst/>
          </a:prstGeom>
        </p:spPr>
        <p:txBody>
          <a:bodyPr vert="horz" wrap="square" lIns="0" tIns="10189" rIns="0" bIns="0" rtlCol="0">
            <a:spAutoFit/>
          </a:bodyPr>
          <a:lstStyle/>
          <a:p>
            <a:pPr marL="8861">
              <a:spcBef>
                <a:spcPts val="80"/>
              </a:spcBef>
            </a:pPr>
            <a:r>
              <a:rPr sz="2895" spc="-583" dirty="0">
                <a:solidFill>
                  <a:srgbClr val="052F9E"/>
                </a:solidFill>
                <a:latin typeface="Cambria"/>
                <a:cs typeface="Cambria"/>
              </a:rPr>
              <a:t>1</a:t>
            </a:r>
            <a:endParaRPr sz="2895" dirty="0">
              <a:latin typeface="Cambria"/>
              <a:cs typeface="Cambria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66B6FF8-3503-62C6-DCD4-57A200AAF9D0}"/>
              </a:ext>
            </a:extLst>
          </p:cNvPr>
          <p:cNvSpPr txBox="1"/>
          <p:nvPr/>
        </p:nvSpPr>
        <p:spPr>
          <a:xfrm>
            <a:off x="3767328" y="3556928"/>
            <a:ext cx="73271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1                0                 1                   1                   0                 0              1               1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1DC4E79F-8F75-17D1-D170-554A458ABD6B}"/>
                  </a:ext>
                </a:extLst>
              </p:cNvPr>
              <p:cNvSpPr txBox="1"/>
              <p:nvPr/>
            </p:nvSpPr>
            <p:spPr>
              <a:xfrm>
                <a:off x="4558128" y="4279700"/>
                <a:ext cx="4731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  <m:sup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6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1DC4E79F-8F75-17D1-D170-554A458ABD6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8128" y="4279700"/>
                <a:ext cx="473143" cy="369332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7E58C315-3CB2-CBF4-DCA7-A73193579A21}"/>
                  </a:ext>
                </a:extLst>
              </p:cNvPr>
              <p:cNvSpPr txBox="1"/>
              <p:nvPr/>
            </p:nvSpPr>
            <p:spPr>
              <a:xfrm>
                <a:off x="6691999" y="4281693"/>
                <a:ext cx="4731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  <m:sup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7E58C315-3CB2-CBF4-DCA7-A73193579A2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1999" y="4281693"/>
                <a:ext cx="473143" cy="36933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EC622BE7-7332-A6A7-912A-D3DE9ECC8316}"/>
                  </a:ext>
                </a:extLst>
              </p:cNvPr>
              <p:cNvSpPr txBox="1"/>
              <p:nvPr/>
            </p:nvSpPr>
            <p:spPr>
              <a:xfrm>
                <a:off x="7788811" y="4267647"/>
                <a:ext cx="4731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  <m:sup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EC622BE7-7332-A6A7-912A-D3DE9ECC831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88811" y="4267647"/>
                <a:ext cx="473143" cy="36933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707BBEE5-1275-24A4-0996-E87CE6DE932A}"/>
                  </a:ext>
                </a:extLst>
              </p:cNvPr>
              <p:cNvSpPr txBox="1"/>
              <p:nvPr/>
            </p:nvSpPr>
            <p:spPr>
              <a:xfrm>
                <a:off x="8666832" y="4267647"/>
                <a:ext cx="4731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  <m:sup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707BBEE5-1275-24A4-0996-E87CE6DE932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66832" y="4267647"/>
                <a:ext cx="473143" cy="36933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E979DF96-4F39-D657-A807-BF1CAA396CDA}"/>
                  </a:ext>
                </a:extLst>
              </p:cNvPr>
              <p:cNvSpPr txBox="1"/>
              <p:nvPr/>
            </p:nvSpPr>
            <p:spPr>
              <a:xfrm>
                <a:off x="9595337" y="4279700"/>
                <a:ext cx="4731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  <m:sup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E979DF96-4F39-D657-A807-BF1CAA396C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95337" y="4279700"/>
                <a:ext cx="473143" cy="36933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9B01F95C-64A5-07F6-BDE5-AE7C87E7F655}"/>
                  </a:ext>
                </a:extLst>
              </p:cNvPr>
              <p:cNvSpPr txBox="1"/>
              <p:nvPr/>
            </p:nvSpPr>
            <p:spPr>
              <a:xfrm>
                <a:off x="10661714" y="4279700"/>
                <a:ext cx="4731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  <m:sup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9B01F95C-64A5-07F6-BDE5-AE7C87E7F65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1714" y="4279700"/>
                <a:ext cx="473143" cy="369332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FE95C33E-A17E-A3AA-AA19-D06308E1021C}"/>
                  </a:ext>
                </a:extLst>
              </p:cNvPr>
              <p:cNvSpPr txBox="1"/>
              <p:nvPr/>
            </p:nvSpPr>
            <p:spPr>
              <a:xfrm>
                <a:off x="5654940" y="4235922"/>
                <a:ext cx="4731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  <m:sup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FE95C33E-A17E-A3AA-AA19-D06308E1021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4940" y="4235922"/>
                <a:ext cx="473143" cy="369332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58C0DD7F-07A7-6385-6E0A-C293ABEA0BBF}"/>
                  </a:ext>
                </a:extLst>
              </p:cNvPr>
              <p:cNvSpPr txBox="1"/>
              <p:nvPr/>
            </p:nvSpPr>
            <p:spPr>
              <a:xfrm>
                <a:off x="3613964" y="4280722"/>
                <a:ext cx="4731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sSup>
                        <m:sSup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  <m:sup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7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58C0DD7F-07A7-6385-6E0A-C293ABEA0BB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3964" y="4280722"/>
                <a:ext cx="473143" cy="369332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71030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Rectangle 2">
            <a:extLst>
              <a:ext uri="{FF2B5EF4-FFF2-40B4-BE49-F238E27FC236}">
                <a16:creationId xmlns:a16="http://schemas.microsoft.com/office/drawing/2014/main" id="{01DEFDCD-847F-1DF3-1770-7DFF52F19B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Why Binary?</a:t>
            </a:r>
          </a:p>
        </p:txBody>
      </p:sp>
      <p:sp>
        <p:nvSpPr>
          <p:cNvPr id="1031" name="Rectangle 3">
            <a:extLst>
              <a:ext uri="{FF2B5EF4-FFF2-40B4-BE49-F238E27FC236}">
                <a16:creationId xmlns:a16="http://schemas.microsoft.com/office/drawing/2014/main" id="{CB9849C2-8630-247D-018D-5FF1DBDB980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438400" y="1524001"/>
            <a:ext cx="7697788" cy="4525963"/>
          </a:xfrm>
        </p:spPr>
        <p:txBody>
          <a:bodyPr/>
          <a:lstStyle/>
          <a:p>
            <a:pPr eaLnBrk="1" hangingPunct="1"/>
            <a:r>
              <a:rPr lang="en-US" altLang="en-US"/>
              <a:t>Early computer design was decimal</a:t>
            </a:r>
          </a:p>
          <a:p>
            <a:pPr lvl="1" eaLnBrk="1" hangingPunct="1"/>
            <a:r>
              <a:rPr lang="en-US" altLang="en-US"/>
              <a:t>Mark I and ENIAC</a:t>
            </a:r>
          </a:p>
          <a:p>
            <a:pPr eaLnBrk="1" hangingPunct="1"/>
            <a:r>
              <a:rPr lang="en-US" altLang="en-US" b="1"/>
              <a:t>John von Neumann</a:t>
            </a:r>
            <a:r>
              <a:rPr lang="en-US" altLang="en-US"/>
              <a:t> proposed binary data processing (1945)</a:t>
            </a:r>
          </a:p>
          <a:p>
            <a:pPr lvl="1" eaLnBrk="1" hangingPunct="1"/>
            <a:r>
              <a:rPr lang="en-US" altLang="en-US"/>
              <a:t>Simplified computer design</a:t>
            </a:r>
          </a:p>
          <a:p>
            <a:pPr lvl="1" eaLnBrk="1" hangingPunct="1"/>
            <a:r>
              <a:rPr lang="en-US" altLang="en-US"/>
              <a:t>Used for both instructions and data</a:t>
            </a:r>
          </a:p>
          <a:p>
            <a:pPr eaLnBrk="1" hangingPunct="1"/>
            <a:r>
              <a:rPr lang="en-US" altLang="en-US"/>
              <a:t>Natural relationship between</a:t>
            </a:r>
            <a:br>
              <a:rPr lang="en-US" altLang="en-US"/>
            </a:br>
            <a:r>
              <a:rPr lang="en-US" altLang="en-US"/>
              <a:t>on/off switches and </a:t>
            </a:r>
            <a:br>
              <a:rPr lang="en-US" altLang="en-US"/>
            </a:br>
            <a:r>
              <a:rPr lang="en-US" altLang="en-US"/>
              <a:t>calculation using Boolean logic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/>
          </a:p>
        </p:txBody>
      </p:sp>
      <p:graphicFrame>
        <p:nvGraphicFramePr>
          <p:cNvPr id="1026" name="Object 4">
            <a:extLst>
              <a:ext uri="{FF2B5EF4-FFF2-40B4-BE49-F238E27FC236}">
                <a16:creationId xmlns:a16="http://schemas.microsoft.com/office/drawing/2014/main" id="{3B70C55C-1AED-2B1A-1E0F-238CA18F672F}"/>
              </a:ext>
            </a:extLst>
          </p:cNvPr>
          <p:cNvGraphicFramePr>
            <a:graphicFrameLocks noGrp="1" noChangeAspect="1"/>
          </p:cNvGraphicFramePr>
          <p:nvPr>
            <p:ph sz="half" idx="4294967295"/>
          </p:nvPr>
        </p:nvGraphicFramePr>
        <p:xfrm>
          <a:off x="8382001" y="3810001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1914286" imgH="2409524" progId="Paint.Picture">
                  <p:embed/>
                </p:oleObj>
              </mc:Choice>
              <mc:Fallback>
                <p:oleObj name="Bitmap Image" r:id="rId2" imgW="1914286" imgH="2409524" progId="Paint.Picture">
                  <p:embed/>
                  <p:pic>
                    <p:nvPicPr>
                      <p:cNvPr id="1026" name="Object 4">
                        <a:extLst>
                          <a:ext uri="{FF2B5EF4-FFF2-40B4-BE49-F238E27FC236}">
                            <a16:creationId xmlns:a16="http://schemas.microsoft.com/office/drawing/2014/main" id="{3B70C55C-1AED-2B1A-1E0F-238CA18F672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82001" y="3810001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5">
            <a:extLst>
              <a:ext uri="{FF2B5EF4-FFF2-40B4-BE49-F238E27FC236}">
                <a16:creationId xmlns:a16="http://schemas.microsoft.com/office/drawing/2014/main" id="{C1F48903-6631-72EB-6B0B-8F3199DA10C9}"/>
              </a:ext>
            </a:extLst>
          </p:cNvPr>
          <p:cNvGraphicFramePr>
            <a:graphicFrameLocks noGrp="1" noChangeAspect="1"/>
          </p:cNvGraphicFramePr>
          <p:nvPr>
            <p:ph sz="half" idx="4294967295"/>
          </p:nvPr>
        </p:nvGraphicFramePr>
        <p:xfrm>
          <a:off x="9296401" y="3810001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4" imgW="1914286" imgH="2409524" progId="Paint.Picture">
                  <p:embed/>
                </p:oleObj>
              </mc:Choice>
              <mc:Fallback>
                <p:oleObj name="Bitmap Image" r:id="rId4" imgW="1914286" imgH="2409524" progId="Paint.Picture">
                  <p:embed/>
                  <p:pic>
                    <p:nvPicPr>
                      <p:cNvPr id="1027" name="Object 5">
                        <a:extLst>
                          <a:ext uri="{FF2B5EF4-FFF2-40B4-BE49-F238E27FC236}">
                            <a16:creationId xmlns:a16="http://schemas.microsoft.com/office/drawing/2014/main" id="{C1F48903-6631-72EB-6B0B-8F3199DA10C9}"/>
                          </a:ext>
                        </a:extLst>
                      </p:cNvPr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96401" y="3810001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812" name="Group 44">
            <a:extLst>
              <a:ext uri="{FF2B5EF4-FFF2-40B4-BE49-F238E27FC236}">
                <a16:creationId xmlns:a16="http://schemas.microsoft.com/office/drawing/2014/main" id="{3A92A9C5-27AD-BA62-A3C1-282532CA392E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077200" y="3733801"/>
          <a:ext cx="2133600" cy="2487682"/>
        </p:xfrm>
        <a:graphic>
          <a:graphicData uri="http://schemas.openxmlformats.org/drawingml/2006/table">
            <a:tbl>
              <a:tblPr/>
              <a:tblGrid>
                <a:gridCol w="1104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8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205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On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Off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820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True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False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6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Yes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1B94DBC0-6F16-2C53-0479-0F4FE53D5E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Binary numbers represent alphanumeric data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FF96BE5F-3F5A-D846-4A53-D870D837DF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/>
          <a:lstStyle/>
          <a:p>
            <a:r>
              <a:rPr lang="en-US" altLang="en-US" dirty="0">
                <a:latin typeface="Garamond" panose="02020404030301010803" pitchFamily="18" charset="0"/>
              </a:rPr>
              <a:t>Computers translate software code into binary form and then translate it from binary form into a language you can understand. </a:t>
            </a:r>
          </a:p>
          <a:p>
            <a:endParaRPr lang="en-US" altLang="en-US" dirty="0">
              <a:latin typeface="Garamond" panose="02020404030301010803" pitchFamily="18" charset="0"/>
            </a:endParaRPr>
          </a:p>
          <a:p>
            <a:r>
              <a:rPr lang="en-US" altLang="en-US" dirty="0">
                <a:latin typeface="Garamond" panose="02020404030301010803" pitchFamily="18" charset="0"/>
              </a:rPr>
              <a:t>Computers operate with electronic switches that are either "on" or "off", corresponding to 1 or 0. </a:t>
            </a: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B330406F-A66F-4B0F-F42E-D720C985F7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Binary numbers represent alphanumeric data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9E77585A-E710-A69C-1072-8A13C916AB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Computers don't think in the </a:t>
            </a:r>
            <a:r>
              <a:rPr lang="en-US" altLang="en-US" sz="2400" i="1">
                <a:latin typeface="Garamond" panose="02020404030301010803" pitchFamily="18" charset="0"/>
              </a:rPr>
              <a:t>decimal</a:t>
            </a:r>
            <a:r>
              <a:rPr lang="en-US" altLang="en-US" sz="2400">
                <a:latin typeface="Garamond" panose="02020404030301010803" pitchFamily="18" charset="0"/>
              </a:rPr>
              <a:t> number system as humans do, because electronic devices are structured in such a way that binary numbering is natural – computers have to </a:t>
            </a:r>
            <a:r>
              <a:rPr lang="en-US" altLang="en-US" sz="2400" i="1">
                <a:latin typeface="Garamond" panose="02020404030301010803" pitchFamily="18" charset="0"/>
              </a:rPr>
              <a:t>translate </a:t>
            </a:r>
            <a:r>
              <a:rPr lang="en-US" altLang="en-US" sz="2400">
                <a:latin typeface="Garamond" panose="02020404030301010803" pitchFamily="18" charset="0"/>
              </a:rPr>
              <a:t>in order to use decimal numbering.</a:t>
            </a:r>
          </a:p>
          <a:p>
            <a:pPr>
              <a:lnSpc>
                <a:spcPct val="9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Computers can only understand and process data that is in a binary format, which is represented by 0s and 1s.</a:t>
            </a:r>
          </a:p>
          <a:p>
            <a:pPr>
              <a:lnSpc>
                <a:spcPct val="9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These 0s and 1s represent the two possible states of an electronic component and are referred to as binary digits (bits).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8741" y="1572736"/>
            <a:ext cx="6902302" cy="476693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066119" y="437530"/>
            <a:ext cx="9473609" cy="636001"/>
          </a:xfrm>
          <a:prstGeom prst="rect">
            <a:avLst/>
          </a:prstGeom>
        </p:spPr>
        <p:txBody>
          <a:bodyPr vert="horz" wrap="square" lIns="0" tIns="114103" rIns="0" bIns="0" rtlCol="0" anchor="ctr">
            <a:spAutoFit/>
          </a:bodyPr>
          <a:lstStyle/>
          <a:p>
            <a:pPr marL="106773">
              <a:lnSpc>
                <a:spcPct val="100000"/>
              </a:lnSpc>
              <a:spcBef>
                <a:spcPts val="77"/>
              </a:spcBef>
            </a:pPr>
            <a:r>
              <a:rPr sz="3384" dirty="0">
                <a:solidFill>
                  <a:srgbClr val="000000"/>
                </a:solidFill>
              </a:rPr>
              <a:t>The</a:t>
            </a:r>
            <a:r>
              <a:rPr sz="3384" spc="-133" dirty="0">
                <a:solidFill>
                  <a:srgbClr val="000000"/>
                </a:solidFill>
              </a:rPr>
              <a:t> </a:t>
            </a:r>
            <a:r>
              <a:rPr sz="3384" dirty="0">
                <a:solidFill>
                  <a:srgbClr val="000000"/>
                </a:solidFill>
              </a:rPr>
              <a:t>Physical</a:t>
            </a:r>
            <a:r>
              <a:rPr sz="3384" spc="66" dirty="0">
                <a:solidFill>
                  <a:srgbClr val="000000"/>
                </a:solidFill>
              </a:rPr>
              <a:t> </a:t>
            </a:r>
            <a:r>
              <a:rPr sz="3384" dirty="0">
                <a:solidFill>
                  <a:srgbClr val="000000"/>
                </a:solidFill>
              </a:rPr>
              <a:t>Constraint:</a:t>
            </a:r>
            <a:r>
              <a:rPr sz="3384" spc="-98" dirty="0">
                <a:solidFill>
                  <a:srgbClr val="000000"/>
                </a:solidFill>
              </a:rPr>
              <a:t> </a:t>
            </a:r>
            <a:r>
              <a:rPr lang="en-US" sz="3384" spc="91" dirty="0">
                <a:solidFill>
                  <a:srgbClr val="000000"/>
                </a:solidFill>
              </a:rPr>
              <a:t>T</a:t>
            </a:r>
            <a:r>
              <a:rPr sz="3384" spc="91" dirty="0">
                <a:solidFill>
                  <a:srgbClr val="000000"/>
                </a:solidFill>
              </a:rPr>
              <a:t>he</a:t>
            </a:r>
            <a:r>
              <a:rPr lang="en-US" sz="3384" spc="91" dirty="0">
                <a:solidFill>
                  <a:srgbClr val="000000"/>
                </a:solidFill>
              </a:rPr>
              <a:t> </a:t>
            </a:r>
            <a:r>
              <a:rPr sz="3384" spc="-7" dirty="0">
                <a:solidFill>
                  <a:srgbClr val="000000"/>
                </a:solidFill>
              </a:rPr>
              <a:t>Transistor</a:t>
            </a:r>
            <a:endParaRPr sz="3384" dirty="0"/>
          </a:p>
        </p:txBody>
      </p:sp>
      <p:sp>
        <p:nvSpPr>
          <p:cNvPr id="7" name="object 7"/>
          <p:cNvSpPr txBox="1"/>
          <p:nvPr/>
        </p:nvSpPr>
        <p:spPr>
          <a:xfrm>
            <a:off x="4049892" y="5190018"/>
            <a:ext cx="2194294" cy="603474"/>
          </a:xfrm>
          <a:prstGeom prst="rect">
            <a:avLst/>
          </a:prstGeom>
        </p:spPr>
        <p:txBody>
          <a:bodyPr vert="horz" wrap="square" lIns="0" tIns="26138" rIns="0" bIns="0" rtlCol="0">
            <a:spAutoFit/>
          </a:bodyPr>
          <a:lstStyle/>
          <a:p>
            <a:pPr marL="8861" marR="3544" indent="2658">
              <a:lnSpc>
                <a:spcPts val="1465"/>
              </a:lnSpc>
              <a:spcBef>
                <a:spcPts val="206"/>
              </a:spcBef>
            </a:pPr>
            <a:r>
              <a:rPr sz="1291" spc="-45" dirty="0">
                <a:solidFill>
                  <a:srgbClr val="541515"/>
                </a:solidFill>
                <a:latin typeface="Cambria"/>
                <a:cs typeface="Cambria"/>
              </a:rPr>
              <a:t>There</a:t>
            </a:r>
            <a:r>
              <a:rPr sz="1291" spc="-28" dirty="0">
                <a:solidFill>
                  <a:srgbClr val="541515"/>
                </a:solidFill>
                <a:latin typeface="Cambria"/>
                <a:cs typeface="Cambria"/>
              </a:rPr>
              <a:t> </a:t>
            </a:r>
            <a:r>
              <a:rPr sz="1291" dirty="0">
                <a:solidFill>
                  <a:srgbClr val="4B1A16"/>
                </a:solidFill>
                <a:latin typeface="Cambria"/>
                <a:cs typeface="Cambria"/>
              </a:rPr>
              <a:t>is</a:t>
            </a:r>
            <a:r>
              <a:rPr sz="1291" spc="-63" dirty="0">
                <a:solidFill>
                  <a:srgbClr val="4B1A16"/>
                </a:solidFill>
                <a:latin typeface="Cambria"/>
                <a:cs typeface="Cambria"/>
              </a:rPr>
              <a:t> </a:t>
            </a:r>
            <a:r>
              <a:rPr sz="1291" spc="-31" dirty="0">
                <a:solidFill>
                  <a:srgbClr val="4D1816"/>
                </a:solidFill>
                <a:latin typeface="Cambria"/>
                <a:cs typeface="Cambria"/>
              </a:rPr>
              <a:t>no</a:t>
            </a:r>
            <a:r>
              <a:rPr sz="1291" spc="-3" dirty="0">
                <a:solidFill>
                  <a:srgbClr val="4D1816"/>
                </a:solidFill>
                <a:latin typeface="Cambria"/>
                <a:cs typeface="Cambria"/>
              </a:rPr>
              <a:t> </a:t>
            </a:r>
            <a:r>
              <a:rPr sz="1291" spc="-35" dirty="0">
                <a:solidFill>
                  <a:srgbClr val="754D49"/>
                </a:solidFill>
                <a:latin typeface="Cambria"/>
                <a:cs typeface="Cambria"/>
              </a:rPr>
              <a:t>physical</a:t>
            </a:r>
            <a:r>
              <a:rPr sz="1291" spc="49" dirty="0">
                <a:solidFill>
                  <a:srgbClr val="754D49"/>
                </a:solidFill>
                <a:latin typeface="Cambria"/>
                <a:cs typeface="Cambria"/>
              </a:rPr>
              <a:t> </a:t>
            </a:r>
            <a:r>
              <a:rPr sz="1291" dirty="0">
                <a:solidFill>
                  <a:srgbClr val="67211F"/>
                </a:solidFill>
                <a:latin typeface="Cambria"/>
                <a:cs typeface="Cambria"/>
              </a:rPr>
              <a:t>state</a:t>
            </a:r>
            <a:r>
              <a:rPr sz="1291" spc="-73" dirty="0">
                <a:solidFill>
                  <a:srgbClr val="67211F"/>
                </a:solidFill>
                <a:latin typeface="Cambria"/>
                <a:cs typeface="Cambria"/>
              </a:rPr>
              <a:t> </a:t>
            </a:r>
            <a:r>
              <a:rPr sz="1291" spc="-31" dirty="0">
                <a:solidFill>
                  <a:srgbClr val="621D1F"/>
                </a:solidFill>
                <a:latin typeface="Cambria"/>
                <a:cs typeface="Cambria"/>
              </a:rPr>
              <a:t>for</a:t>
            </a:r>
            <a:r>
              <a:rPr sz="1291" spc="-38" dirty="0">
                <a:solidFill>
                  <a:srgbClr val="621D1F"/>
                </a:solidFill>
                <a:latin typeface="Cambria"/>
                <a:cs typeface="Cambria"/>
              </a:rPr>
              <a:t> </a:t>
            </a:r>
            <a:r>
              <a:rPr sz="1291" spc="-17" dirty="0">
                <a:solidFill>
                  <a:srgbClr val="313131"/>
                </a:solidFill>
                <a:latin typeface="Cambria"/>
                <a:cs typeface="Cambria"/>
              </a:rPr>
              <a:t>'3' </a:t>
            </a:r>
            <a:r>
              <a:rPr sz="1186" dirty="0">
                <a:solidFill>
                  <a:srgbClr val="60312D"/>
                </a:solidFill>
                <a:latin typeface="Cambria"/>
                <a:cs typeface="Cambria"/>
              </a:rPr>
              <a:t>or</a:t>
            </a:r>
            <a:r>
              <a:rPr sz="1186" spc="17" dirty="0">
                <a:solidFill>
                  <a:srgbClr val="60312D"/>
                </a:solidFill>
                <a:latin typeface="Cambria"/>
                <a:cs typeface="Cambria"/>
              </a:rPr>
              <a:t> </a:t>
            </a:r>
            <a:r>
              <a:rPr sz="1186" dirty="0">
                <a:solidFill>
                  <a:srgbClr val="60332F"/>
                </a:solidFill>
                <a:latin typeface="Cambria"/>
                <a:cs typeface="Cambria"/>
              </a:rPr>
              <a:t>'9'</a:t>
            </a:r>
            <a:r>
              <a:rPr sz="1186" spc="80" dirty="0">
                <a:solidFill>
                  <a:srgbClr val="60332F"/>
                </a:solidFill>
                <a:latin typeface="Cambria"/>
                <a:cs typeface="Cambria"/>
              </a:rPr>
              <a:t> </a:t>
            </a:r>
            <a:r>
              <a:rPr sz="1186" spc="-14" dirty="0">
                <a:solidFill>
                  <a:srgbClr val="99706E"/>
                </a:solidFill>
                <a:latin typeface="Cambria"/>
                <a:cs typeface="Cambria"/>
              </a:rPr>
              <a:t>in</a:t>
            </a:r>
            <a:r>
              <a:rPr sz="1186" spc="45" dirty="0">
                <a:solidFill>
                  <a:srgbClr val="99706E"/>
                </a:solidFill>
                <a:latin typeface="Cambria"/>
                <a:cs typeface="Cambria"/>
              </a:rPr>
              <a:t> </a:t>
            </a:r>
            <a:r>
              <a:rPr sz="1186" spc="49" dirty="0">
                <a:solidFill>
                  <a:srgbClr val="692A2A"/>
                </a:solidFill>
                <a:latin typeface="Cambria"/>
                <a:cs typeface="Cambria"/>
              </a:rPr>
              <a:t>a</a:t>
            </a:r>
            <a:r>
              <a:rPr sz="1186" spc="24" dirty="0">
                <a:solidFill>
                  <a:srgbClr val="692A2A"/>
                </a:solidFill>
                <a:latin typeface="Cambria"/>
                <a:cs typeface="Cambria"/>
              </a:rPr>
              <a:t> </a:t>
            </a:r>
            <a:r>
              <a:rPr sz="1186" dirty="0">
                <a:solidFill>
                  <a:srgbClr val="8C6E6D"/>
                </a:solidFill>
                <a:latin typeface="Cambria"/>
                <a:cs typeface="Cambria"/>
              </a:rPr>
              <a:t>simple</a:t>
            </a:r>
            <a:r>
              <a:rPr sz="1186" spc="153" dirty="0">
                <a:solidFill>
                  <a:srgbClr val="8C6E6D"/>
                </a:solidFill>
                <a:latin typeface="Cambria"/>
                <a:cs typeface="Cambria"/>
              </a:rPr>
              <a:t> </a:t>
            </a:r>
            <a:r>
              <a:rPr sz="1186" dirty="0">
                <a:solidFill>
                  <a:srgbClr val="A77574"/>
                </a:solidFill>
                <a:latin typeface="Cambria"/>
                <a:cs typeface="Cambria"/>
              </a:rPr>
              <a:t>switch.</a:t>
            </a:r>
            <a:r>
              <a:rPr sz="1186" spc="-17" dirty="0">
                <a:solidFill>
                  <a:srgbClr val="A77574"/>
                </a:solidFill>
                <a:latin typeface="Cambria"/>
                <a:cs typeface="Cambria"/>
              </a:rPr>
              <a:t> </a:t>
            </a:r>
            <a:r>
              <a:rPr sz="1186" dirty="0">
                <a:solidFill>
                  <a:srgbClr val="7E5E5B"/>
                </a:solidFill>
                <a:latin typeface="Cambria"/>
                <a:cs typeface="Cambria"/>
              </a:rPr>
              <a:t>There</a:t>
            </a:r>
            <a:r>
              <a:rPr sz="1186" spc="140" dirty="0">
                <a:solidFill>
                  <a:srgbClr val="7E5E5B"/>
                </a:solidFill>
                <a:latin typeface="Cambria"/>
                <a:cs typeface="Cambria"/>
              </a:rPr>
              <a:t> </a:t>
            </a:r>
            <a:r>
              <a:rPr sz="1186" spc="-17" dirty="0">
                <a:solidFill>
                  <a:srgbClr val="87524D"/>
                </a:solidFill>
                <a:latin typeface="Cambria"/>
                <a:cs typeface="Cambria"/>
              </a:rPr>
              <a:t>is </a:t>
            </a:r>
            <a:r>
              <a:rPr sz="1256" spc="-21" dirty="0">
                <a:solidFill>
                  <a:srgbClr val="9E7E79"/>
                </a:solidFill>
                <a:latin typeface="Cambria"/>
                <a:cs typeface="Cambria"/>
              </a:rPr>
              <a:t>only</a:t>
            </a:r>
            <a:r>
              <a:rPr sz="1256" spc="-49" dirty="0">
                <a:solidFill>
                  <a:srgbClr val="9E7E79"/>
                </a:solidFill>
                <a:latin typeface="Cambria"/>
                <a:cs typeface="Cambria"/>
              </a:rPr>
              <a:t> </a:t>
            </a:r>
            <a:r>
              <a:rPr lang="en-US" sz="1256" spc="-7" dirty="0">
                <a:solidFill>
                  <a:srgbClr val="5B2A28"/>
                </a:solidFill>
                <a:latin typeface="Cambria"/>
                <a:cs typeface="Cambria"/>
              </a:rPr>
              <a:t>on</a:t>
            </a:r>
            <a:r>
              <a:rPr sz="1256" spc="-7" dirty="0">
                <a:solidFill>
                  <a:srgbClr val="5B2A28"/>
                </a:solidFill>
                <a:latin typeface="Cambria"/>
                <a:cs typeface="Cambria"/>
              </a:rPr>
              <a:t>,</a:t>
            </a:r>
            <a:r>
              <a:rPr sz="1256" spc="-3" dirty="0">
                <a:solidFill>
                  <a:srgbClr val="5B2A28"/>
                </a:solidFill>
                <a:latin typeface="Cambria"/>
                <a:cs typeface="Cambria"/>
              </a:rPr>
              <a:t> </a:t>
            </a:r>
            <a:r>
              <a:rPr sz="1256" dirty="0">
                <a:solidFill>
                  <a:srgbClr val="562324"/>
                </a:solidFill>
                <a:latin typeface="Cambria"/>
                <a:cs typeface="Cambria"/>
              </a:rPr>
              <a:t>or</a:t>
            </a:r>
            <a:r>
              <a:rPr sz="1256" spc="-49" dirty="0">
                <a:solidFill>
                  <a:srgbClr val="562324"/>
                </a:solidFill>
                <a:latin typeface="Cambria"/>
                <a:cs typeface="Cambria"/>
              </a:rPr>
              <a:t> </a:t>
            </a:r>
            <a:r>
              <a:rPr lang="en-US" sz="1256" spc="-49" dirty="0">
                <a:solidFill>
                  <a:srgbClr val="4B2321"/>
                </a:solidFill>
                <a:latin typeface="Cambria"/>
                <a:cs typeface="Cambria"/>
              </a:rPr>
              <a:t>off</a:t>
            </a:r>
            <a:endParaRPr sz="1256" dirty="0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645818" y="2182874"/>
            <a:ext cx="625548" cy="224516"/>
          </a:xfrm>
          <a:prstGeom prst="rect">
            <a:avLst/>
          </a:prstGeom>
        </p:spPr>
        <p:txBody>
          <a:bodyPr vert="horz" wrap="square" lIns="0" tIns="9747" rIns="0" bIns="0" rtlCol="0">
            <a:spAutoFit/>
          </a:bodyPr>
          <a:lstStyle/>
          <a:p>
            <a:pPr marL="396520">
              <a:spcBef>
                <a:spcPts val="77"/>
              </a:spcBef>
            </a:pPr>
            <a:r>
              <a:rPr sz="1395" spc="-56" dirty="0">
                <a:latin typeface="Cambria"/>
                <a:cs typeface="Cambria"/>
              </a:rPr>
              <a:t>ON</a:t>
            </a:r>
            <a:endParaRPr sz="1395" dirty="0">
              <a:latin typeface="Cambria"/>
              <a:cs typeface="Cambri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680062" y="4055139"/>
            <a:ext cx="928134" cy="396352"/>
          </a:xfrm>
          <a:prstGeom prst="rect">
            <a:avLst/>
          </a:prstGeom>
        </p:spPr>
        <p:txBody>
          <a:bodyPr vert="horz" wrap="square" lIns="0" tIns="11519" rIns="0" bIns="0" rtlCol="0">
            <a:spAutoFit/>
          </a:bodyPr>
          <a:lstStyle/>
          <a:p>
            <a:pPr marL="443" algn="ctr">
              <a:lnSpc>
                <a:spcPts val="1661"/>
              </a:lnSpc>
              <a:spcBef>
                <a:spcPts val="91"/>
              </a:spcBef>
            </a:pPr>
            <a:r>
              <a:rPr sz="1430" spc="-17" dirty="0">
                <a:latin typeface="Cambria"/>
                <a:cs typeface="Cambria"/>
              </a:rPr>
              <a:t>OFF</a:t>
            </a:r>
            <a:endParaRPr sz="1430" dirty="0">
              <a:latin typeface="Cambria"/>
              <a:cs typeface="Cambria"/>
            </a:endParaRPr>
          </a:p>
          <a:p>
            <a:pPr algn="ctr">
              <a:lnSpc>
                <a:spcPts val="1326"/>
              </a:lnSpc>
            </a:pPr>
            <a:endParaRPr sz="1151" dirty="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33461" y="1085571"/>
            <a:ext cx="3177363" cy="2983662"/>
          </a:xfrm>
          <a:prstGeom prst="rect">
            <a:avLst/>
          </a:prstGeom>
        </p:spPr>
        <p:txBody>
          <a:bodyPr vert="horz" wrap="square" lIns="0" tIns="11962" rIns="0" bIns="0" rtlCol="0">
            <a:spAutoFit/>
          </a:bodyPr>
          <a:lstStyle/>
          <a:p>
            <a:pPr marL="12405">
              <a:lnSpc>
                <a:spcPts val="2404"/>
              </a:lnSpc>
              <a:spcBef>
                <a:spcPts val="94"/>
              </a:spcBef>
            </a:pPr>
            <a:r>
              <a:rPr sz="2058" spc="-129" dirty="0">
                <a:latin typeface="Cambria"/>
                <a:cs typeface="Cambria"/>
              </a:rPr>
              <a:t>Why</a:t>
            </a:r>
            <a:r>
              <a:rPr sz="2058" spc="-56" dirty="0">
                <a:latin typeface="Cambria"/>
                <a:cs typeface="Cambria"/>
              </a:rPr>
              <a:t> </a:t>
            </a:r>
            <a:r>
              <a:rPr sz="2058" spc="-73" dirty="0">
                <a:latin typeface="Cambria"/>
                <a:cs typeface="Cambria"/>
              </a:rPr>
              <a:t>did</a:t>
            </a:r>
            <a:r>
              <a:rPr sz="2058" spc="-70" dirty="0">
                <a:latin typeface="Cambria"/>
                <a:cs typeface="Cambria"/>
              </a:rPr>
              <a:t> computer</a:t>
            </a:r>
            <a:r>
              <a:rPr sz="2058" dirty="0">
                <a:latin typeface="Cambria"/>
                <a:cs typeface="Cambria"/>
              </a:rPr>
              <a:t> </a:t>
            </a:r>
            <a:r>
              <a:rPr sz="2058" spc="-7" dirty="0">
                <a:latin typeface="Cambria"/>
                <a:cs typeface="Cambria"/>
              </a:rPr>
              <a:t>engineers</a:t>
            </a:r>
            <a:endParaRPr sz="2058" dirty="0">
              <a:latin typeface="Cambria"/>
              <a:cs typeface="Cambria"/>
            </a:endParaRPr>
          </a:p>
          <a:p>
            <a:pPr marL="8861" marR="221077" indent="2215">
              <a:lnSpc>
                <a:spcPct val="91900"/>
              </a:lnSpc>
              <a:spcBef>
                <a:spcPts val="129"/>
              </a:spcBef>
            </a:pPr>
            <a:r>
              <a:rPr sz="2023" spc="-14" dirty="0">
                <a:latin typeface="Cambria"/>
                <a:cs typeface="Cambria"/>
              </a:rPr>
              <a:t>choose</a:t>
            </a:r>
            <a:r>
              <a:rPr sz="2023" spc="-56" dirty="0">
                <a:latin typeface="Cambria"/>
                <a:cs typeface="Cambria"/>
              </a:rPr>
              <a:t> this</a:t>
            </a:r>
            <a:r>
              <a:rPr sz="2023" spc="-66" dirty="0">
                <a:latin typeface="Cambria"/>
                <a:cs typeface="Cambria"/>
              </a:rPr>
              <a:t> </a:t>
            </a:r>
            <a:r>
              <a:rPr sz="2023" spc="-7" dirty="0">
                <a:latin typeface="Cambria"/>
                <a:cs typeface="Cambria"/>
              </a:rPr>
              <a:t>system? </a:t>
            </a:r>
            <a:r>
              <a:rPr sz="2058" spc="-94" dirty="0">
                <a:latin typeface="Cambria"/>
                <a:cs typeface="Cambria"/>
              </a:rPr>
              <a:t>Hardware</a:t>
            </a:r>
            <a:r>
              <a:rPr sz="2058" spc="-21" dirty="0">
                <a:latin typeface="Cambria"/>
                <a:cs typeface="Cambria"/>
              </a:rPr>
              <a:t> </a:t>
            </a:r>
            <a:r>
              <a:rPr sz="2058" spc="-17" dirty="0">
                <a:latin typeface="Cambria"/>
                <a:cs typeface="Cambria"/>
              </a:rPr>
              <a:t>limitations.</a:t>
            </a:r>
            <a:endParaRPr lang="en-US" sz="2058" spc="-17" dirty="0">
              <a:latin typeface="Cambria"/>
              <a:cs typeface="Cambria"/>
            </a:endParaRPr>
          </a:p>
          <a:p>
            <a:pPr marL="8861" marR="221077" indent="2215">
              <a:lnSpc>
                <a:spcPct val="91900"/>
              </a:lnSpc>
              <a:spcBef>
                <a:spcPts val="129"/>
              </a:spcBef>
            </a:pPr>
            <a:endParaRPr lang="en-GB" sz="2058" spc="-17" dirty="0">
              <a:latin typeface="Cambria"/>
              <a:cs typeface="Cambria"/>
            </a:endParaRPr>
          </a:p>
          <a:p>
            <a:pPr marL="8861" marR="221077" indent="2215">
              <a:lnSpc>
                <a:spcPct val="91900"/>
              </a:lnSpc>
              <a:spcBef>
                <a:spcPts val="129"/>
              </a:spcBef>
            </a:pPr>
            <a:r>
              <a:rPr sz="2058" spc="-84" dirty="0">
                <a:latin typeface="Cambria"/>
                <a:cs typeface="Cambria"/>
              </a:rPr>
              <a:t>Everything</a:t>
            </a:r>
            <a:r>
              <a:rPr sz="2058" spc="14" dirty="0">
                <a:latin typeface="Cambria"/>
                <a:cs typeface="Cambria"/>
              </a:rPr>
              <a:t> </a:t>
            </a:r>
            <a:r>
              <a:rPr sz="2058" dirty="0">
                <a:latin typeface="Cambria"/>
                <a:cs typeface="Cambria"/>
              </a:rPr>
              <a:t>a</a:t>
            </a:r>
            <a:r>
              <a:rPr sz="2058" spc="-66" dirty="0">
                <a:latin typeface="Cambria"/>
                <a:cs typeface="Cambria"/>
              </a:rPr>
              <a:t> </a:t>
            </a:r>
            <a:r>
              <a:rPr sz="2058" spc="-80" dirty="0">
                <a:latin typeface="Cambria"/>
                <a:cs typeface="Cambria"/>
              </a:rPr>
              <a:t>computer</a:t>
            </a:r>
            <a:r>
              <a:rPr sz="2058" spc="-31" dirty="0">
                <a:latin typeface="Cambria"/>
                <a:cs typeface="Cambria"/>
              </a:rPr>
              <a:t> </a:t>
            </a:r>
            <a:r>
              <a:rPr sz="2058" spc="-14" dirty="0">
                <a:latin typeface="Cambria"/>
                <a:cs typeface="Cambria"/>
              </a:rPr>
              <a:t>does </a:t>
            </a:r>
            <a:r>
              <a:rPr sz="2058" spc="-63" dirty="0">
                <a:latin typeface="Cambria"/>
                <a:cs typeface="Cambria"/>
              </a:rPr>
              <a:t>relies</a:t>
            </a:r>
            <a:r>
              <a:rPr sz="2058" spc="-52" dirty="0">
                <a:latin typeface="Cambria"/>
                <a:cs typeface="Cambria"/>
              </a:rPr>
              <a:t> </a:t>
            </a:r>
            <a:r>
              <a:rPr sz="2058" spc="-21" dirty="0">
                <a:latin typeface="Cambria"/>
                <a:cs typeface="Cambria"/>
              </a:rPr>
              <a:t>on</a:t>
            </a:r>
            <a:r>
              <a:rPr sz="2058" spc="-49" dirty="0">
                <a:latin typeface="Cambria"/>
                <a:cs typeface="Cambria"/>
              </a:rPr>
              <a:t> </a:t>
            </a:r>
            <a:r>
              <a:rPr sz="2058" spc="-59" dirty="0">
                <a:latin typeface="Cambria"/>
                <a:cs typeface="Cambria"/>
              </a:rPr>
              <a:t>Micro</a:t>
            </a:r>
            <a:r>
              <a:rPr sz="2058" spc="-87" dirty="0">
                <a:latin typeface="Cambria"/>
                <a:cs typeface="Cambria"/>
              </a:rPr>
              <a:t> </a:t>
            </a:r>
            <a:r>
              <a:rPr sz="2058" spc="-7" dirty="0">
                <a:latin typeface="Cambria"/>
                <a:cs typeface="Cambria"/>
              </a:rPr>
              <a:t>Transistors.</a:t>
            </a:r>
            <a:endParaRPr sz="2058" dirty="0">
              <a:latin typeface="Cambria"/>
              <a:cs typeface="Cambria"/>
            </a:endParaRPr>
          </a:p>
          <a:p>
            <a:pPr marL="11076" marR="3544" indent="4873">
              <a:lnSpc>
                <a:spcPct val="91000"/>
              </a:lnSpc>
              <a:spcBef>
                <a:spcPts val="52"/>
              </a:spcBef>
            </a:pPr>
            <a:endParaRPr lang="en-US" sz="2023" spc="-31" dirty="0">
              <a:latin typeface="Cambria"/>
              <a:cs typeface="Cambria"/>
            </a:endParaRPr>
          </a:p>
          <a:p>
            <a:pPr marL="11076" marR="3544" indent="4873">
              <a:lnSpc>
                <a:spcPct val="91000"/>
              </a:lnSpc>
              <a:spcBef>
                <a:spcPts val="52"/>
              </a:spcBef>
            </a:pPr>
            <a:r>
              <a:rPr sz="2023" spc="-31" dirty="0">
                <a:latin typeface="Cambria"/>
                <a:cs typeface="Cambria"/>
              </a:rPr>
              <a:t>These</a:t>
            </a:r>
            <a:r>
              <a:rPr sz="2023" spc="-80" dirty="0">
                <a:latin typeface="Cambria"/>
                <a:cs typeface="Cambria"/>
              </a:rPr>
              <a:t> </a:t>
            </a:r>
            <a:r>
              <a:rPr sz="2023" spc="-66" dirty="0">
                <a:latin typeface="Cambria"/>
                <a:cs typeface="Cambria"/>
              </a:rPr>
              <a:t>are</a:t>
            </a:r>
            <a:r>
              <a:rPr sz="2023" spc="-45" dirty="0">
                <a:latin typeface="Cambria"/>
                <a:cs typeface="Cambria"/>
              </a:rPr>
              <a:t> essentially</a:t>
            </a:r>
            <a:r>
              <a:rPr sz="2023" spc="45" dirty="0">
                <a:latin typeface="Cambria"/>
                <a:cs typeface="Cambria"/>
              </a:rPr>
              <a:t> </a:t>
            </a:r>
            <a:r>
              <a:rPr sz="2023" spc="-45" dirty="0">
                <a:latin typeface="Cambria"/>
                <a:cs typeface="Cambria"/>
              </a:rPr>
              <a:t>switches </a:t>
            </a:r>
            <a:r>
              <a:rPr sz="2128" spc="-87" dirty="0">
                <a:latin typeface="Cambria"/>
                <a:cs typeface="Cambria"/>
              </a:rPr>
              <a:t>activated</a:t>
            </a:r>
            <a:r>
              <a:rPr sz="2128" spc="21" dirty="0">
                <a:latin typeface="Cambria"/>
                <a:cs typeface="Cambria"/>
              </a:rPr>
              <a:t> </a:t>
            </a:r>
            <a:r>
              <a:rPr sz="2128" spc="-195" dirty="0">
                <a:latin typeface="Cambria"/>
                <a:cs typeface="Cambria"/>
              </a:rPr>
              <a:t>by</a:t>
            </a:r>
            <a:r>
              <a:rPr sz="2128" spc="-14" dirty="0">
                <a:latin typeface="Cambria"/>
                <a:cs typeface="Cambria"/>
              </a:rPr>
              <a:t> a</a:t>
            </a:r>
            <a:r>
              <a:rPr sz="2128" spc="-122" dirty="0">
                <a:latin typeface="Cambria"/>
                <a:cs typeface="Cambria"/>
              </a:rPr>
              <a:t> </a:t>
            </a:r>
            <a:r>
              <a:rPr sz="2128" spc="-174" dirty="0">
                <a:latin typeface="Cambria"/>
                <a:cs typeface="Cambria"/>
              </a:rPr>
              <a:t>weak</a:t>
            </a:r>
            <a:r>
              <a:rPr sz="2128" spc="28" dirty="0">
                <a:latin typeface="Cambria"/>
                <a:cs typeface="Cambria"/>
              </a:rPr>
              <a:t> </a:t>
            </a:r>
            <a:r>
              <a:rPr sz="2128" spc="-21" dirty="0">
                <a:latin typeface="Cambria"/>
                <a:cs typeface="Cambria"/>
              </a:rPr>
              <a:t>electrical </a:t>
            </a:r>
            <a:r>
              <a:rPr sz="2023" spc="-7" dirty="0">
                <a:latin typeface="Cambria"/>
                <a:cs typeface="Cambria"/>
              </a:rPr>
              <a:t>charge.</a:t>
            </a:r>
            <a:endParaRPr sz="2023" dirty="0">
              <a:latin typeface="Cambria"/>
              <a:cs typeface="Cambria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AE81608-B211-A5CC-E6F7-05EFCD3735DB}"/>
              </a:ext>
            </a:extLst>
          </p:cNvPr>
          <p:cNvSpPr txBox="1"/>
          <p:nvPr/>
        </p:nvSpPr>
        <p:spPr>
          <a:xfrm>
            <a:off x="8106655" y="4338614"/>
            <a:ext cx="3177363" cy="1579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3544">
              <a:lnSpc>
                <a:spcPts val="2462"/>
              </a:lnSpc>
              <a:spcBef>
                <a:spcPts val="73"/>
              </a:spcBef>
              <a:tabLst>
                <a:tab pos="188292" algn="l"/>
              </a:tabLst>
            </a:pPr>
            <a:r>
              <a:rPr lang="en-US" sz="2128" spc="-66" dirty="0">
                <a:latin typeface="Cambria"/>
                <a:cs typeface="Cambria"/>
              </a:rPr>
              <a:t>A </a:t>
            </a:r>
            <a:r>
              <a:rPr lang="en-US" sz="2128" spc="-108" dirty="0">
                <a:latin typeface="Cambria"/>
                <a:cs typeface="Cambria"/>
              </a:rPr>
              <a:t>switch</a:t>
            </a:r>
            <a:r>
              <a:rPr lang="en-US" sz="2128" spc="98" dirty="0">
                <a:latin typeface="Cambria"/>
                <a:cs typeface="Cambria"/>
              </a:rPr>
              <a:t> </a:t>
            </a:r>
            <a:r>
              <a:rPr lang="en-US" sz="2128" spc="-87" dirty="0">
                <a:latin typeface="Cambria"/>
                <a:cs typeface="Cambria"/>
              </a:rPr>
              <a:t>has</a:t>
            </a:r>
            <a:r>
              <a:rPr lang="en-US" sz="2128" spc="-42" dirty="0">
                <a:latin typeface="Cambria"/>
                <a:cs typeface="Cambria"/>
              </a:rPr>
              <a:t> </a:t>
            </a:r>
            <a:r>
              <a:rPr lang="en-US" sz="2128" spc="-112" dirty="0">
                <a:latin typeface="Cambria"/>
                <a:cs typeface="Cambria"/>
              </a:rPr>
              <a:t>only</a:t>
            </a:r>
            <a:endParaRPr lang="en-US" sz="2128" dirty="0">
              <a:latin typeface="Cambria"/>
              <a:cs typeface="Cambria"/>
            </a:endParaRPr>
          </a:p>
          <a:p>
            <a:pPr marR="64241">
              <a:lnSpc>
                <a:spcPts val="2222"/>
              </a:lnSpc>
            </a:pPr>
            <a:r>
              <a:rPr lang="en-US" sz="2023" spc="-87" dirty="0">
                <a:latin typeface="Cambria"/>
                <a:cs typeface="Cambria"/>
              </a:rPr>
              <a:t>two</a:t>
            </a:r>
            <a:r>
              <a:rPr lang="en-US" sz="2023" spc="-24" dirty="0">
                <a:latin typeface="Cambria"/>
                <a:cs typeface="Cambria"/>
              </a:rPr>
              <a:t> </a:t>
            </a:r>
            <a:r>
              <a:rPr lang="en-US" sz="2023" spc="-70" dirty="0">
                <a:latin typeface="Cambria"/>
                <a:cs typeface="Cambria"/>
              </a:rPr>
              <a:t>reliable</a:t>
            </a:r>
            <a:r>
              <a:rPr lang="en-US" sz="2023" spc="14" dirty="0">
                <a:latin typeface="Cambria"/>
                <a:cs typeface="Cambria"/>
              </a:rPr>
              <a:t> </a:t>
            </a:r>
            <a:r>
              <a:rPr lang="en-US" sz="2023" spc="-56" dirty="0">
                <a:latin typeface="Cambria"/>
                <a:cs typeface="Cambria"/>
              </a:rPr>
              <a:t>physical</a:t>
            </a:r>
            <a:r>
              <a:rPr lang="en-US" sz="2023" spc="-28" dirty="0">
                <a:latin typeface="Cambria"/>
                <a:cs typeface="Cambria"/>
              </a:rPr>
              <a:t> </a:t>
            </a:r>
            <a:r>
              <a:rPr lang="en-US" sz="2023" spc="-7" dirty="0">
                <a:latin typeface="Cambria"/>
                <a:cs typeface="Cambria"/>
              </a:rPr>
              <a:t>states:</a:t>
            </a:r>
          </a:p>
          <a:p>
            <a:pPr marR="64241">
              <a:lnSpc>
                <a:spcPts val="2222"/>
              </a:lnSpc>
            </a:pPr>
            <a:endParaRPr lang="en-US" sz="2023" dirty="0">
              <a:latin typeface="Cambria"/>
              <a:cs typeface="Cambria"/>
            </a:endParaRPr>
          </a:p>
          <a:p>
            <a:pPr marL="517470" lvl="1" indent="-291077">
              <a:lnSpc>
                <a:spcPts val="2330"/>
              </a:lnSpc>
              <a:buAutoNum type="arabicPeriod"/>
              <a:tabLst>
                <a:tab pos="517470" algn="l"/>
              </a:tabLst>
            </a:pPr>
            <a:r>
              <a:rPr lang="en-US" sz="2128" spc="-31" dirty="0">
                <a:latin typeface="Cambria"/>
                <a:cs typeface="Cambria"/>
              </a:rPr>
              <a:t>On</a:t>
            </a:r>
            <a:r>
              <a:rPr lang="en-US" sz="2128" spc="-126" dirty="0">
                <a:latin typeface="Cambria"/>
                <a:cs typeface="Cambria"/>
              </a:rPr>
              <a:t> </a:t>
            </a:r>
            <a:r>
              <a:rPr lang="en-US" sz="2128" spc="-136" dirty="0">
                <a:latin typeface="Cambria"/>
                <a:cs typeface="Cambria"/>
              </a:rPr>
              <a:t>(High</a:t>
            </a:r>
            <a:r>
              <a:rPr lang="en-US" sz="2128" spc="21" dirty="0">
                <a:latin typeface="Cambria"/>
                <a:cs typeface="Cambria"/>
              </a:rPr>
              <a:t> </a:t>
            </a:r>
            <a:r>
              <a:rPr lang="en-US" sz="2128" spc="-14" dirty="0">
                <a:latin typeface="Cambria"/>
                <a:cs typeface="Cambria"/>
              </a:rPr>
              <a:t>charge)</a:t>
            </a:r>
            <a:endParaRPr lang="en-US" sz="2128" dirty="0">
              <a:latin typeface="Cambria"/>
              <a:cs typeface="Cambria"/>
            </a:endParaRPr>
          </a:p>
          <a:p>
            <a:pPr marL="517913" lvl="1" indent="-293735">
              <a:lnSpc>
                <a:spcPts val="2362"/>
              </a:lnSpc>
              <a:buAutoNum type="arabicPeriod"/>
              <a:tabLst>
                <a:tab pos="517913" algn="l"/>
              </a:tabLst>
            </a:pPr>
            <a:r>
              <a:rPr lang="en-US" sz="2058" dirty="0">
                <a:latin typeface="Cambria"/>
                <a:cs typeface="Cambria"/>
              </a:rPr>
              <a:t>Off</a:t>
            </a:r>
            <a:r>
              <a:rPr lang="en-US" sz="2058" spc="63" dirty="0">
                <a:latin typeface="Cambria"/>
                <a:cs typeface="Cambria"/>
              </a:rPr>
              <a:t> </a:t>
            </a:r>
            <a:r>
              <a:rPr lang="en-US" sz="2058" spc="-167" dirty="0">
                <a:latin typeface="Cambria"/>
                <a:cs typeface="Cambria"/>
              </a:rPr>
              <a:t>(Low</a:t>
            </a:r>
            <a:r>
              <a:rPr lang="en-US" sz="2058" spc="84" dirty="0">
                <a:latin typeface="Cambria"/>
                <a:cs typeface="Cambria"/>
              </a:rPr>
              <a:t> </a:t>
            </a:r>
            <a:r>
              <a:rPr lang="en-US" sz="2058" spc="-7" dirty="0">
                <a:latin typeface="Cambria"/>
                <a:cs typeface="Cambria"/>
              </a:rPr>
              <a:t>charge).</a:t>
            </a:r>
            <a:endParaRPr lang="en-US" sz="2058" dirty="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12349" y="4678325"/>
            <a:ext cx="230372" cy="48732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20210" y="1648046"/>
            <a:ext cx="2941674" cy="287079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696046" y="2489790"/>
            <a:ext cx="2658140" cy="163032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930116" y="1541721"/>
            <a:ext cx="3021419" cy="3056860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3999261" y="302760"/>
            <a:ext cx="4183026" cy="746642"/>
          </a:xfrm>
          <a:prstGeom prst="rect">
            <a:avLst/>
          </a:prstGeom>
        </p:spPr>
        <p:txBody>
          <a:bodyPr vert="horz" wrap="square" lIns="0" tIns="11076" rIns="0" bIns="0" rtlCol="0">
            <a:spAutoFit/>
          </a:bodyPr>
          <a:lstStyle/>
          <a:p>
            <a:pPr marL="8861">
              <a:spcBef>
                <a:spcPts val="87"/>
              </a:spcBef>
            </a:pPr>
            <a:r>
              <a:rPr sz="4779" spc="-87" dirty="0">
                <a:solidFill>
                  <a:srgbClr val="2D2D2D"/>
                </a:solidFill>
                <a:latin typeface="Arial MT"/>
                <a:cs typeface="Arial MT"/>
              </a:rPr>
              <a:t>Math</a:t>
            </a:r>
            <a:r>
              <a:rPr sz="4779" spc="-380" dirty="0">
                <a:solidFill>
                  <a:srgbClr val="2D2D2D"/>
                </a:solidFill>
                <a:latin typeface="Arial MT"/>
                <a:cs typeface="Arial MT"/>
              </a:rPr>
              <a:t> </a:t>
            </a:r>
            <a:r>
              <a:rPr sz="4779" spc="-140" dirty="0">
                <a:solidFill>
                  <a:srgbClr val="2D2D2D"/>
                </a:solidFill>
                <a:latin typeface="Arial MT"/>
                <a:cs typeface="Arial MT"/>
              </a:rPr>
              <a:t>and</a:t>
            </a:r>
            <a:r>
              <a:rPr sz="4779" spc="-447" dirty="0">
                <a:solidFill>
                  <a:srgbClr val="2D2D2D"/>
                </a:solidFill>
                <a:latin typeface="Arial MT"/>
                <a:cs typeface="Arial MT"/>
              </a:rPr>
              <a:t> </a:t>
            </a:r>
            <a:r>
              <a:rPr sz="4779" spc="-80" dirty="0">
                <a:solidFill>
                  <a:srgbClr val="2A2A2A"/>
                </a:solidFill>
                <a:latin typeface="Arial MT"/>
                <a:cs typeface="Arial MT"/>
              </a:rPr>
              <a:t>Ma</a:t>
            </a:r>
            <a:r>
              <a:rPr lang="en-US" sz="4779" spc="-80" dirty="0">
                <a:solidFill>
                  <a:srgbClr val="2A2A2A"/>
                </a:solidFill>
                <a:latin typeface="Arial MT"/>
                <a:cs typeface="Arial MT"/>
              </a:rPr>
              <a:t>tt</a:t>
            </a:r>
            <a:r>
              <a:rPr sz="4779" spc="-80" dirty="0">
                <a:solidFill>
                  <a:srgbClr val="2A2A2A"/>
                </a:solidFill>
                <a:latin typeface="Arial MT"/>
                <a:cs typeface="Arial MT"/>
              </a:rPr>
              <a:t>er</a:t>
            </a:r>
            <a:endParaRPr sz="4779" dirty="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285745" y="4409558"/>
            <a:ext cx="1014523" cy="902773"/>
          </a:xfrm>
          <a:prstGeom prst="rect">
            <a:avLst/>
          </a:prstGeom>
        </p:spPr>
        <p:txBody>
          <a:bodyPr vert="horz" wrap="square" lIns="0" tIns="11519" rIns="0" bIns="0" rtlCol="0">
            <a:spAutoFit/>
          </a:bodyPr>
          <a:lstStyle/>
          <a:p>
            <a:pPr marL="8861">
              <a:spcBef>
                <a:spcPts val="91"/>
              </a:spcBef>
            </a:pPr>
            <a:r>
              <a:rPr sz="5791" spc="-457" dirty="0">
                <a:solidFill>
                  <a:srgbClr val="2D2D2D"/>
                </a:solidFill>
                <a:latin typeface="Arial MT"/>
                <a:cs typeface="Arial MT"/>
              </a:rPr>
              <a:t>ON</a:t>
            </a:r>
            <a:endParaRPr sz="5791" dirty="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179164" y="5049228"/>
            <a:ext cx="7825120" cy="854241"/>
          </a:xfrm>
          <a:prstGeom prst="rect">
            <a:avLst/>
          </a:prstGeom>
        </p:spPr>
        <p:txBody>
          <a:bodyPr vert="horz" wrap="square" lIns="0" tIns="142653" rIns="0" bIns="0" rtlCol="0">
            <a:spAutoFit/>
          </a:bodyPr>
          <a:lstStyle/>
          <a:p>
            <a:pPr algn="ctr">
              <a:spcBef>
                <a:spcPts val="1123"/>
              </a:spcBef>
              <a:tabLst>
                <a:tab pos="6690783" algn="l"/>
              </a:tabLst>
            </a:pPr>
            <a:r>
              <a:rPr sz="2669" spc="-26" baseline="1089" dirty="0">
                <a:solidFill>
                  <a:srgbClr val="0C0C0C"/>
                </a:solidFill>
                <a:latin typeface="Arial MT"/>
                <a:cs typeface="Arial MT"/>
              </a:rPr>
              <a:t>High</a:t>
            </a:r>
            <a:r>
              <a:rPr sz="2669" spc="-188" baseline="1089" dirty="0">
                <a:solidFill>
                  <a:srgbClr val="0C0C0C"/>
                </a:solidFill>
                <a:latin typeface="Arial MT"/>
                <a:cs typeface="Arial MT"/>
              </a:rPr>
              <a:t> </a:t>
            </a:r>
            <a:r>
              <a:rPr sz="2669" spc="-10" baseline="1089" dirty="0">
                <a:latin typeface="Arial MT"/>
                <a:cs typeface="Arial MT"/>
              </a:rPr>
              <a:t>Charge</a:t>
            </a:r>
            <a:r>
              <a:rPr sz="2669" baseline="1089" dirty="0">
                <a:latin typeface="Arial MT"/>
                <a:cs typeface="Arial MT"/>
              </a:rPr>
              <a:t>	</a:t>
            </a:r>
            <a:r>
              <a:rPr sz="1814" spc="-66" dirty="0">
                <a:latin typeface="Arial MT"/>
                <a:cs typeface="Arial MT"/>
              </a:rPr>
              <a:t>Binary</a:t>
            </a:r>
            <a:r>
              <a:rPr sz="1814" spc="-45" dirty="0">
                <a:latin typeface="Arial MT"/>
                <a:cs typeface="Arial MT"/>
              </a:rPr>
              <a:t> </a:t>
            </a:r>
            <a:r>
              <a:rPr sz="1814" spc="-7" dirty="0">
                <a:solidFill>
                  <a:srgbClr val="111111"/>
                </a:solidFill>
                <a:latin typeface="Arial MT"/>
                <a:cs typeface="Arial MT"/>
              </a:rPr>
              <a:t>Digit</a:t>
            </a:r>
            <a:endParaRPr sz="1814" dirty="0">
              <a:latin typeface="Arial MT"/>
              <a:cs typeface="Arial MT"/>
            </a:endParaRPr>
          </a:p>
          <a:p>
            <a:pPr algn="ctr">
              <a:spcBef>
                <a:spcPts val="1067"/>
              </a:spcBef>
            </a:pPr>
            <a:r>
              <a:rPr sz="1884" spc="-188" dirty="0">
                <a:solidFill>
                  <a:srgbClr val="161616"/>
                </a:solidFill>
                <a:latin typeface="Arial MT"/>
                <a:cs typeface="Arial MT"/>
              </a:rPr>
              <a:t>We</a:t>
            </a:r>
            <a:r>
              <a:rPr sz="1884" spc="-91" dirty="0">
                <a:solidFill>
                  <a:srgbClr val="161616"/>
                </a:solidFill>
                <a:latin typeface="Arial MT"/>
                <a:cs typeface="Arial MT"/>
              </a:rPr>
              <a:t> </a:t>
            </a:r>
            <a:r>
              <a:rPr sz="1884" spc="-129" dirty="0">
                <a:latin typeface="Arial MT"/>
                <a:cs typeface="Arial MT"/>
              </a:rPr>
              <a:t>map</a:t>
            </a:r>
            <a:r>
              <a:rPr sz="1884" spc="-45" dirty="0">
                <a:latin typeface="Arial MT"/>
                <a:cs typeface="Arial MT"/>
              </a:rPr>
              <a:t> </a:t>
            </a:r>
            <a:r>
              <a:rPr sz="1884" spc="-52" dirty="0">
                <a:solidFill>
                  <a:srgbClr val="0C0C0C"/>
                </a:solidFill>
                <a:latin typeface="Arial MT"/>
                <a:cs typeface="Arial MT"/>
              </a:rPr>
              <a:t>the</a:t>
            </a:r>
            <a:r>
              <a:rPr sz="1884" spc="-181" dirty="0">
                <a:solidFill>
                  <a:srgbClr val="0C0C0C"/>
                </a:solidFill>
                <a:latin typeface="Arial MT"/>
                <a:cs typeface="Arial MT"/>
              </a:rPr>
              <a:t> </a:t>
            </a:r>
            <a:r>
              <a:rPr sz="1884" spc="-73" dirty="0">
                <a:latin typeface="Arial MT"/>
                <a:cs typeface="Arial MT"/>
              </a:rPr>
              <a:t>physical</a:t>
            </a:r>
            <a:r>
              <a:rPr sz="1884" spc="-59" dirty="0">
                <a:latin typeface="Arial MT"/>
                <a:cs typeface="Arial MT"/>
              </a:rPr>
              <a:t> </a:t>
            </a:r>
            <a:r>
              <a:rPr sz="1884" spc="-63" dirty="0">
                <a:latin typeface="Arial MT"/>
                <a:cs typeface="Arial MT"/>
              </a:rPr>
              <a:t>state</a:t>
            </a:r>
            <a:r>
              <a:rPr sz="1884" spc="-122" dirty="0">
                <a:latin typeface="Arial MT"/>
                <a:cs typeface="Arial MT"/>
              </a:rPr>
              <a:t> </a:t>
            </a:r>
            <a:r>
              <a:rPr sz="1884" dirty="0">
                <a:solidFill>
                  <a:srgbClr val="151515"/>
                </a:solidFill>
                <a:latin typeface="Arial MT"/>
                <a:cs typeface="Arial MT"/>
              </a:rPr>
              <a:t>to</a:t>
            </a:r>
            <a:r>
              <a:rPr sz="1884" spc="-177" dirty="0">
                <a:solidFill>
                  <a:srgbClr val="151515"/>
                </a:solidFill>
                <a:latin typeface="Arial MT"/>
                <a:cs typeface="Arial MT"/>
              </a:rPr>
              <a:t> </a:t>
            </a:r>
            <a:r>
              <a:rPr sz="1884" spc="-52" dirty="0">
                <a:solidFill>
                  <a:srgbClr val="0F0F0F"/>
                </a:solidFill>
                <a:latin typeface="Arial MT"/>
                <a:cs typeface="Arial MT"/>
              </a:rPr>
              <a:t>the</a:t>
            </a:r>
            <a:r>
              <a:rPr sz="1884" spc="-112" dirty="0">
                <a:solidFill>
                  <a:srgbClr val="0F0F0F"/>
                </a:solidFill>
                <a:latin typeface="Arial MT"/>
                <a:cs typeface="Arial MT"/>
              </a:rPr>
              <a:t> </a:t>
            </a:r>
            <a:r>
              <a:rPr sz="1884" spc="-73" dirty="0">
                <a:solidFill>
                  <a:srgbClr val="0A0A0A"/>
                </a:solidFill>
                <a:latin typeface="Arial MT"/>
                <a:cs typeface="Arial MT"/>
              </a:rPr>
              <a:t>mathematical</a:t>
            </a:r>
            <a:r>
              <a:rPr sz="1884" spc="87" dirty="0">
                <a:solidFill>
                  <a:srgbClr val="0A0A0A"/>
                </a:solidFill>
                <a:latin typeface="Arial MT"/>
                <a:cs typeface="Arial MT"/>
              </a:rPr>
              <a:t> </a:t>
            </a:r>
            <a:r>
              <a:rPr sz="1884" spc="-7" dirty="0">
                <a:solidFill>
                  <a:srgbClr val="0E0E0E"/>
                </a:solidFill>
                <a:latin typeface="Arial MT"/>
                <a:cs typeface="Arial MT"/>
              </a:rPr>
              <a:t>concept.</a:t>
            </a:r>
            <a:endParaRPr sz="1884" dirty="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692786" y="5882610"/>
            <a:ext cx="6795977" cy="299345"/>
          </a:xfrm>
          <a:prstGeom prst="rect">
            <a:avLst/>
          </a:prstGeom>
        </p:spPr>
        <p:txBody>
          <a:bodyPr vert="horz" wrap="square" lIns="0" tIns="9303" rIns="0" bIns="0" rtlCol="0">
            <a:spAutoFit/>
          </a:bodyPr>
          <a:lstStyle/>
          <a:p>
            <a:pPr marL="8861">
              <a:spcBef>
                <a:spcPts val="73"/>
              </a:spcBef>
            </a:pPr>
            <a:r>
              <a:rPr sz="1884" spc="-14" dirty="0">
                <a:solidFill>
                  <a:srgbClr val="131313"/>
                </a:solidFill>
                <a:latin typeface="Arial MT"/>
                <a:cs typeface="Arial MT"/>
              </a:rPr>
              <a:t>Definition:</a:t>
            </a:r>
            <a:r>
              <a:rPr sz="1884" spc="-21" dirty="0">
                <a:solidFill>
                  <a:srgbClr val="131313"/>
                </a:solidFill>
                <a:latin typeface="Arial MT"/>
                <a:cs typeface="Arial MT"/>
              </a:rPr>
              <a:t> </a:t>
            </a:r>
            <a:r>
              <a:rPr sz="1884" spc="-177" dirty="0">
                <a:solidFill>
                  <a:srgbClr val="232323"/>
                </a:solidFill>
                <a:latin typeface="Arial MT"/>
                <a:cs typeface="Arial MT"/>
              </a:rPr>
              <a:t>A</a:t>
            </a:r>
            <a:r>
              <a:rPr sz="1884" spc="-136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1884" spc="-77" dirty="0">
                <a:solidFill>
                  <a:srgbClr val="0F0F0F"/>
                </a:solidFill>
                <a:latin typeface="Arial MT"/>
                <a:cs typeface="Arial MT"/>
              </a:rPr>
              <a:t>single</a:t>
            </a:r>
            <a:r>
              <a:rPr sz="1884" spc="-38" dirty="0">
                <a:solidFill>
                  <a:srgbClr val="0F0F0F"/>
                </a:solidFill>
                <a:latin typeface="Arial MT"/>
                <a:cs typeface="Arial MT"/>
              </a:rPr>
              <a:t> </a:t>
            </a:r>
            <a:r>
              <a:rPr sz="1884" spc="-63" dirty="0">
                <a:latin typeface="Arial MT"/>
                <a:cs typeface="Arial MT"/>
              </a:rPr>
              <a:t>transistor</a:t>
            </a:r>
            <a:r>
              <a:rPr sz="1884" spc="-24" dirty="0">
                <a:latin typeface="Arial MT"/>
                <a:cs typeface="Arial MT"/>
              </a:rPr>
              <a:t> </a:t>
            </a:r>
            <a:r>
              <a:rPr sz="1884" dirty="0">
                <a:solidFill>
                  <a:srgbClr val="151515"/>
                </a:solidFill>
                <a:latin typeface="Arial MT"/>
                <a:cs typeface="Arial MT"/>
              </a:rPr>
              <a:t>is</a:t>
            </a:r>
            <a:r>
              <a:rPr sz="1884" spc="-216" dirty="0">
                <a:solidFill>
                  <a:srgbClr val="151515"/>
                </a:solidFill>
                <a:latin typeface="Arial MT"/>
                <a:cs typeface="Arial MT"/>
              </a:rPr>
              <a:t> </a:t>
            </a:r>
            <a:r>
              <a:rPr sz="1884" spc="-80" dirty="0">
                <a:solidFill>
                  <a:srgbClr val="0E0E0E"/>
                </a:solidFill>
                <a:latin typeface="Arial MT"/>
                <a:cs typeface="Arial MT"/>
              </a:rPr>
              <a:t>known</a:t>
            </a:r>
            <a:r>
              <a:rPr sz="1884" spc="-105" dirty="0">
                <a:solidFill>
                  <a:srgbClr val="0E0E0E"/>
                </a:solidFill>
                <a:latin typeface="Arial MT"/>
                <a:cs typeface="Arial MT"/>
              </a:rPr>
              <a:t> </a:t>
            </a:r>
            <a:r>
              <a:rPr sz="1884" spc="-126" dirty="0">
                <a:solidFill>
                  <a:srgbClr val="161616"/>
                </a:solidFill>
                <a:latin typeface="Arial MT"/>
                <a:cs typeface="Arial MT"/>
              </a:rPr>
              <a:t>as</a:t>
            </a:r>
            <a:r>
              <a:rPr sz="1884" spc="-119" dirty="0">
                <a:solidFill>
                  <a:srgbClr val="161616"/>
                </a:solidFill>
                <a:latin typeface="Arial MT"/>
                <a:cs typeface="Arial MT"/>
              </a:rPr>
              <a:t> </a:t>
            </a:r>
            <a:r>
              <a:rPr sz="1884" spc="-94" dirty="0">
                <a:solidFill>
                  <a:srgbClr val="0F0F0F"/>
                </a:solidFill>
                <a:latin typeface="Arial MT"/>
                <a:cs typeface="Arial MT"/>
              </a:rPr>
              <a:t>a</a:t>
            </a:r>
            <a:r>
              <a:rPr sz="1884" spc="-227" dirty="0">
                <a:solidFill>
                  <a:srgbClr val="0F0F0F"/>
                </a:solidFill>
                <a:latin typeface="Arial MT"/>
                <a:cs typeface="Arial MT"/>
              </a:rPr>
              <a:t> </a:t>
            </a:r>
            <a:r>
              <a:rPr sz="1884" dirty="0">
                <a:solidFill>
                  <a:srgbClr val="1F1F1F"/>
                </a:solidFill>
                <a:latin typeface="Arial MT"/>
                <a:cs typeface="Arial MT"/>
              </a:rPr>
              <a:t>Bit</a:t>
            </a:r>
            <a:r>
              <a:rPr sz="1884" spc="-119" dirty="0">
                <a:solidFill>
                  <a:srgbClr val="1F1F1F"/>
                </a:solidFill>
                <a:latin typeface="Arial MT"/>
                <a:cs typeface="Arial MT"/>
              </a:rPr>
              <a:t> </a:t>
            </a:r>
            <a:r>
              <a:rPr sz="1884" spc="-56" dirty="0">
                <a:solidFill>
                  <a:srgbClr val="0A0A0A"/>
                </a:solidFill>
                <a:latin typeface="Arial MT"/>
                <a:cs typeface="Arial MT"/>
              </a:rPr>
              <a:t>(short</a:t>
            </a:r>
            <a:r>
              <a:rPr sz="1884" spc="-31" dirty="0">
                <a:solidFill>
                  <a:srgbClr val="0A0A0A"/>
                </a:solidFill>
                <a:latin typeface="Arial MT"/>
                <a:cs typeface="Arial MT"/>
              </a:rPr>
              <a:t> </a:t>
            </a:r>
            <a:r>
              <a:rPr sz="1884" spc="-35" dirty="0">
                <a:solidFill>
                  <a:srgbClr val="131313"/>
                </a:solidFill>
                <a:latin typeface="Arial MT"/>
                <a:cs typeface="Arial MT"/>
              </a:rPr>
              <a:t>for</a:t>
            </a:r>
            <a:r>
              <a:rPr sz="1884" spc="-181" dirty="0">
                <a:solidFill>
                  <a:srgbClr val="131313"/>
                </a:solidFill>
                <a:latin typeface="Arial MT"/>
                <a:cs typeface="Arial MT"/>
              </a:rPr>
              <a:t> </a:t>
            </a:r>
            <a:r>
              <a:rPr sz="1884" spc="-63" dirty="0">
                <a:solidFill>
                  <a:srgbClr val="111111"/>
                </a:solidFill>
                <a:latin typeface="Arial MT"/>
                <a:cs typeface="Arial MT"/>
              </a:rPr>
              <a:t>Binary</a:t>
            </a:r>
            <a:r>
              <a:rPr sz="1884" spc="-7" dirty="0">
                <a:solidFill>
                  <a:srgbClr val="111111"/>
                </a:solidFill>
                <a:latin typeface="Arial MT"/>
                <a:cs typeface="Arial MT"/>
              </a:rPr>
              <a:t> </a:t>
            </a:r>
            <a:r>
              <a:rPr sz="1884" spc="-7" dirty="0">
                <a:solidFill>
                  <a:srgbClr val="0A0A0A"/>
                </a:solidFill>
                <a:latin typeface="Arial MT"/>
                <a:cs typeface="Arial MT"/>
              </a:rPr>
              <a:t>digit).</a:t>
            </a:r>
            <a:endParaRPr sz="1884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13907" y="4447954"/>
            <a:ext cx="6964326" cy="168348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13907" y="1940442"/>
            <a:ext cx="6964326" cy="1692349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 flipV="1">
            <a:off x="540489" y="3789385"/>
            <a:ext cx="11319279" cy="45719"/>
          </a:xfrm>
          <a:custGeom>
            <a:avLst/>
            <a:gdLst/>
            <a:ahLst/>
            <a:cxnLst/>
            <a:rect l="l" t="t" r="r" b="b"/>
            <a:pathLst>
              <a:path w="12132945">
                <a:moveTo>
                  <a:pt x="0" y="0"/>
                </a:moveTo>
                <a:lnTo>
                  <a:pt x="12132733" y="0"/>
                </a:lnTo>
              </a:path>
            </a:pathLst>
          </a:custGeom>
          <a:ln w="4233">
            <a:solidFill>
              <a:srgbClr val="2B2B1F"/>
            </a:solidFill>
          </a:ln>
        </p:spPr>
        <p:txBody>
          <a:bodyPr wrap="square" lIns="0" tIns="0" rIns="0" bIns="0" rtlCol="0"/>
          <a:lstStyle/>
          <a:p>
            <a:endParaRPr sz="1256"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84791" y="316200"/>
            <a:ext cx="7336465" cy="855053"/>
          </a:xfrm>
          <a:prstGeom prst="rect">
            <a:avLst/>
          </a:prstGeom>
        </p:spPr>
        <p:txBody>
          <a:bodyPr vert="horz" wrap="square" lIns="0" tIns="176224" rIns="0" bIns="0" rtlCol="0" anchor="ctr">
            <a:spAutoFit/>
          </a:bodyPr>
          <a:lstStyle/>
          <a:p>
            <a:pPr marL="120064">
              <a:lnSpc>
                <a:spcPct val="100000"/>
              </a:lnSpc>
              <a:spcBef>
                <a:spcPts val="87"/>
              </a:spcBef>
            </a:pPr>
            <a:r>
              <a:rPr lang="en-US" spc="-73" dirty="0"/>
              <a:t>Efficiency</a:t>
            </a:r>
            <a:endParaRPr spc="-255" dirty="0"/>
          </a:p>
        </p:txBody>
      </p:sp>
      <p:sp>
        <p:nvSpPr>
          <p:cNvPr id="8" name="object 8"/>
          <p:cNvSpPr txBox="1"/>
          <p:nvPr/>
        </p:nvSpPr>
        <p:spPr>
          <a:xfrm>
            <a:off x="653600" y="1546643"/>
            <a:ext cx="2808767" cy="352119"/>
          </a:xfrm>
          <a:prstGeom prst="rect">
            <a:avLst/>
          </a:prstGeom>
        </p:spPr>
        <p:txBody>
          <a:bodyPr vert="horz" wrap="square" lIns="0" tIns="8417" rIns="0" bIns="0" rtlCol="0">
            <a:spAutoFit/>
          </a:bodyPr>
          <a:lstStyle/>
          <a:p>
            <a:pPr marL="8861">
              <a:spcBef>
                <a:spcPts val="66"/>
              </a:spcBef>
            </a:pPr>
            <a:r>
              <a:rPr sz="2233" dirty="0">
                <a:solidFill>
                  <a:srgbClr val="1F1F1F"/>
                </a:solidFill>
                <a:latin typeface="Calibri"/>
                <a:cs typeface="Calibri"/>
              </a:rPr>
              <a:t>Tally</a:t>
            </a:r>
            <a:r>
              <a:rPr sz="2233" spc="24" dirty="0">
                <a:solidFill>
                  <a:srgbClr val="1F1F1F"/>
                </a:solidFill>
                <a:latin typeface="Calibri"/>
                <a:cs typeface="Calibri"/>
              </a:rPr>
              <a:t> </a:t>
            </a:r>
            <a:r>
              <a:rPr sz="2233" spc="105" dirty="0">
                <a:solidFill>
                  <a:srgbClr val="1C1C1C"/>
                </a:solidFill>
                <a:latin typeface="Calibri"/>
                <a:cs typeface="Calibri"/>
              </a:rPr>
              <a:t>System</a:t>
            </a:r>
            <a:r>
              <a:rPr sz="2233" spc="94" dirty="0">
                <a:solidFill>
                  <a:srgbClr val="1C1C1C"/>
                </a:solidFill>
                <a:latin typeface="Calibri"/>
                <a:cs typeface="Calibri"/>
              </a:rPr>
              <a:t> </a:t>
            </a:r>
            <a:r>
              <a:rPr sz="2233" spc="52" dirty="0">
                <a:solidFill>
                  <a:srgbClr val="151515"/>
                </a:solidFill>
                <a:latin typeface="Calibri"/>
                <a:cs typeface="Calibri"/>
              </a:rPr>
              <a:t>Approach</a:t>
            </a:r>
            <a:endParaRPr sz="2233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95477" y="4046032"/>
            <a:ext cx="3047557" cy="328769"/>
          </a:xfrm>
          <a:prstGeom prst="rect">
            <a:avLst/>
          </a:prstGeom>
        </p:spPr>
        <p:txBody>
          <a:bodyPr vert="horz" wrap="square" lIns="0" tIns="11962" rIns="0" bIns="0" rtlCol="0">
            <a:spAutoFit/>
          </a:bodyPr>
          <a:lstStyle/>
          <a:p>
            <a:pPr marL="8861">
              <a:spcBef>
                <a:spcPts val="94"/>
              </a:spcBef>
            </a:pPr>
            <a:r>
              <a:rPr sz="2058" spc="147" dirty="0">
                <a:solidFill>
                  <a:srgbClr val="1D1D1D"/>
                </a:solidFill>
                <a:latin typeface="Calibri"/>
                <a:cs typeface="Calibri"/>
              </a:rPr>
              <a:t>Binary</a:t>
            </a:r>
            <a:r>
              <a:rPr sz="2058" spc="49" dirty="0">
                <a:solidFill>
                  <a:srgbClr val="1D1D1D"/>
                </a:solidFill>
                <a:latin typeface="Calibri"/>
                <a:cs typeface="Calibri"/>
              </a:rPr>
              <a:t> </a:t>
            </a:r>
            <a:r>
              <a:rPr sz="2058" spc="185" dirty="0">
                <a:solidFill>
                  <a:srgbClr val="212121"/>
                </a:solidFill>
                <a:latin typeface="Calibri"/>
                <a:cs typeface="Calibri"/>
              </a:rPr>
              <a:t>System</a:t>
            </a:r>
            <a:r>
              <a:rPr sz="2058" spc="52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058" spc="150" dirty="0">
                <a:solidFill>
                  <a:srgbClr val="181818"/>
                </a:solidFill>
                <a:latin typeface="Calibri"/>
                <a:cs typeface="Calibri"/>
              </a:rPr>
              <a:t>Approach</a:t>
            </a:r>
            <a:endParaRPr sz="2058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664376" y="2338178"/>
            <a:ext cx="1220972" cy="497155"/>
          </a:xfrm>
          <a:prstGeom prst="rect">
            <a:avLst/>
          </a:prstGeom>
        </p:spPr>
        <p:txBody>
          <a:bodyPr vert="horz" wrap="square" lIns="0" tIns="9747" rIns="0" bIns="0" rtlCol="0">
            <a:spAutoFit/>
          </a:bodyPr>
          <a:lstStyle/>
          <a:p>
            <a:pPr marL="8861">
              <a:lnSpc>
                <a:spcPts val="1926"/>
              </a:lnSpc>
              <a:spcBef>
                <a:spcPts val="77"/>
              </a:spcBef>
              <a:tabLst>
                <a:tab pos="213988" algn="l"/>
                <a:tab pos="1115573" algn="l"/>
              </a:tabLst>
            </a:pPr>
            <a:r>
              <a:rPr sz="1640" spc="-35" dirty="0">
                <a:solidFill>
                  <a:srgbClr val="0A0A0A"/>
                </a:solidFill>
                <a:latin typeface="Calibri"/>
                <a:cs typeface="Calibri"/>
              </a:rPr>
              <a:t>8</a:t>
            </a:r>
            <a:r>
              <a:rPr sz="1640" dirty="0">
                <a:solidFill>
                  <a:srgbClr val="0A0A0A"/>
                </a:solidFill>
                <a:latin typeface="Calibri"/>
                <a:cs typeface="Calibri"/>
              </a:rPr>
              <a:t>	</a:t>
            </a:r>
            <a:r>
              <a:rPr sz="1640" spc="-7" dirty="0">
                <a:latin typeface="Calibri"/>
                <a:cs typeface="Calibri"/>
              </a:rPr>
              <a:t>Sw</a:t>
            </a:r>
            <a:r>
              <a:rPr lang="en-US" sz="1640" spc="-7" dirty="0">
                <a:latin typeface="Calibri"/>
                <a:cs typeface="Calibri"/>
              </a:rPr>
              <a:t>itches</a:t>
            </a:r>
            <a:r>
              <a:rPr sz="1640" dirty="0">
                <a:latin typeface="Calibri"/>
                <a:cs typeface="Calibri"/>
              </a:rPr>
              <a:t>	</a:t>
            </a:r>
            <a:r>
              <a:rPr sz="1640" spc="-35" dirty="0">
                <a:solidFill>
                  <a:srgbClr val="1F1F1F"/>
                </a:solidFill>
                <a:latin typeface="Calibri"/>
                <a:cs typeface="Calibri"/>
              </a:rPr>
              <a:t>=</a:t>
            </a:r>
            <a:endParaRPr lang="en-GB" sz="1640" dirty="0">
              <a:latin typeface="Calibri"/>
              <a:cs typeface="Calibri"/>
            </a:endParaRPr>
          </a:p>
          <a:p>
            <a:pPr marL="8861">
              <a:lnSpc>
                <a:spcPts val="1926"/>
              </a:lnSpc>
            </a:pPr>
            <a:r>
              <a:rPr lang="en-GB" sz="1640" spc="-108" dirty="0">
                <a:latin typeface="Consolas"/>
                <a:cs typeface="Consolas"/>
              </a:rPr>
              <a:t>The</a:t>
            </a:r>
            <a:r>
              <a:rPr lang="en-GB" sz="1640" spc="-119" dirty="0">
                <a:latin typeface="Consolas"/>
                <a:cs typeface="Consolas"/>
              </a:rPr>
              <a:t> </a:t>
            </a:r>
            <a:r>
              <a:rPr lang="en-GB" sz="1640" spc="-122" dirty="0">
                <a:latin typeface="Consolas"/>
                <a:cs typeface="Consolas"/>
              </a:rPr>
              <a:t>Number</a:t>
            </a:r>
            <a:r>
              <a:rPr lang="en-GB" sz="1640" spc="-94" dirty="0">
                <a:latin typeface="Consolas"/>
                <a:cs typeface="Consolas"/>
              </a:rPr>
              <a:t> </a:t>
            </a:r>
            <a:r>
              <a:rPr lang="en-GB" sz="1640" spc="-35" dirty="0">
                <a:latin typeface="Consolas"/>
                <a:cs typeface="Consolas"/>
              </a:rPr>
              <a:t>8</a:t>
            </a:r>
            <a:endParaRPr lang="en-GB" sz="1640" dirty="0">
              <a:latin typeface="Consolas"/>
              <a:cs typeface="Consola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666731" y="3147188"/>
            <a:ext cx="916615" cy="269266"/>
          </a:xfrm>
          <a:prstGeom prst="rect">
            <a:avLst/>
          </a:prstGeom>
        </p:spPr>
        <p:txBody>
          <a:bodyPr vert="horz" wrap="square" lIns="0" tIns="11519" rIns="0" bIns="0" rtlCol="0">
            <a:spAutoFit/>
          </a:bodyPr>
          <a:lstStyle/>
          <a:p>
            <a:pPr marL="8861">
              <a:spcBef>
                <a:spcPts val="91"/>
              </a:spcBef>
            </a:pPr>
            <a:r>
              <a:rPr sz="1674" spc="45" dirty="0">
                <a:solidFill>
                  <a:srgbClr val="1F1F1F"/>
                </a:solidFill>
                <a:latin typeface="Calibri"/>
                <a:cs typeface="Calibri"/>
              </a:rPr>
              <a:t>Wasteful.</a:t>
            </a:r>
            <a:endParaRPr sz="1674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664376" y="4748225"/>
            <a:ext cx="1422548" cy="497155"/>
          </a:xfrm>
          <a:prstGeom prst="rect">
            <a:avLst/>
          </a:prstGeom>
        </p:spPr>
        <p:txBody>
          <a:bodyPr vert="horz" wrap="square" lIns="0" tIns="9747" rIns="0" bIns="0" rtlCol="0">
            <a:spAutoFit/>
          </a:bodyPr>
          <a:lstStyle/>
          <a:p>
            <a:pPr marL="8861">
              <a:lnSpc>
                <a:spcPts val="1926"/>
              </a:lnSpc>
              <a:spcBef>
                <a:spcPts val="77"/>
              </a:spcBef>
              <a:tabLst>
                <a:tab pos="213988" algn="l"/>
                <a:tab pos="1115573" algn="l"/>
              </a:tabLst>
            </a:pPr>
            <a:r>
              <a:rPr sz="1640" spc="-35" dirty="0">
                <a:latin typeface="Calibri"/>
                <a:cs typeface="Calibri"/>
              </a:rPr>
              <a:t>8</a:t>
            </a:r>
            <a:r>
              <a:rPr sz="1640" dirty="0">
                <a:latin typeface="Calibri"/>
                <a:cs typeface="Calibri"/>
              </a:rPr>
              <a:t>	</a:t>
            </a:r>
            <a:r>
              <a:rPr lang="en-US" sz="1640" spc="-7" dirty="0">
                <a:latin typeface="Calibri"/>
                <a:cs typeface="Calibri"/>
              </a:rPr>
              <a:t>Switches</a:t>
            </a:r>
            <a:r>
              <a:rPr sz="1640" dirty="0">
                <a:latin typeface="Calibri"/>
                <a:cs typeface="Calibri"/>
              </a:rPr>
              <a:t>	</a:t>
            </a:r>
            <a:r>
              <a:rPr sz="1640" spc="-35" dirty="0">
                <a:latin typeface="Calibri"/>
                <a:cs typeface="Calibri"/>
              </a:rPr>
              <a:t>=</a:t>
            </a:r>
            <a:endParaRPr sz="1640" dirty="0">
              <a:latin typeface="Calibri"/>
              <a:cs typeface="Calibri"/>
            </a:endParaRPr>
          </a:p>
          <a:p>
            <a:pPr marL="8861">
              <a:lnSpc>
                <a:spcPts val="1926"/>
              </a:lnSpc>
            </a:pPr>
            <a:r>
              <a:rPr lang="en-GB" sz="1640" spc="-108" dirty="0">
                <a:latin typeface="Consolas"/>
                <a:cs typeface="Consolas"/>
              </a:rPr>
              <a:t>The</a:t>
            </a:r>
            <a:r>
              <a:rPr lang="en-GB" sz="1640" spc="-126" dirty="0">
                <a:latin typeface="Consolas"/>
                <a:cs typeface="Consolas"/>
              </a:rPr>
              <a:t> Number</a:t>
            </a:r>
            <a:r>
              <a:rPr lang="en-GB" sz="1640" spc="-94" dirty="0">
                <a:latin typeface="Consolas"/>
                <a:cs typeface="Consolas"/>
              </a:rPr>
              <a:t> </a:t>
            </a:r>
            <a:r>
              <a:rPr sz="1640" spc="-63" dirty="0">
                <a:latin typeface="Consolas"/>
                <a:cs typeface="Consolas"/>
              </a:rPr>
              <a:t>255</a:t>
            </a:r>
            <a:endParaRPr sz="1640" dirty="0">
              <a:latin typeface="Consolas"/>
              <a:cs typeface="Consola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662902" y="5544928"/>
            <a:ext cx="883388" cy="284530"/>
          </a:xfrm>
          <a:prstGeom prst="rect">
            <a:avLst/>
          </a:prstGeom>
        </p:spPr>
        <p:txBody>
          <a:bodyPr vert="horz" wrap="square" lIns="0" tIns="10633" rIns="0" bIns="0" rtlCol="0">
            <a:spAutoFit/>
          </a:bodyPr>
          <a:lstStyle/>
          <a:p>
            <a:pPr marL="8861">
              <a:spcBef>
                <a:spcPts val="84"/>
              </a:spcBef>
            </a:pPr>
            <a:r>
              <a:rPr sz="1779" spc="-7" dirty="0">
                <a:solidFill>
                  <a:srgbClr val="071F56"/>
                </a:solidFill>
                <a:latin typeface="Calibri"/>
                <a:cs typeface="Calibri"/>
              </a:rPr>
              <a:t>Efficient.</a:t>
            </a:r>
            <a:endParaRPr sz="1779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283855" y="1592292"/>
            <a:ext cx="2254545" cy="2072117"/>
          </a:xfrm>
          <a:prstGeom prst="rect">
            <a:avLst/>
          </a:prstGeom>
        </p:spPr>
        <p:txBody>
          <a:bodyPr vert="horz" wrap="square" lIns="0" tIns="34999" rIns="0" bIns="0" rtlCol="0">
            <a:spAutoFit/>
          </a:bodyPr>
          <a:lstStyle/>
          <a:p>
            <a:pPr marL="13291" marR="161709" indent="-1329">
              <a:lnSpc>
                <a:spcPct val="91200"/>
              </a:lnSpc>
              <a:spcBef>
                <a:spcPts val="276"/>
              </a:spcBef>
            </a:pPr>
            <a:r>
              <a:rPr sz="1988" dirty="0">
                <a:latin typeface="Cambria"/>
                <a:cs typeface="Cambria"/>
              </a:rPr>
              <a:t>We</a:t>
            </a:r>
            <a:r>
              <a:rPr sz="1988" spc="-119" dirty="0">
                <a:latin typeface="Cambria"/>
                <a:cs typeface="Cambria"/>
              </a:rPr>
              <a:t> </a:t>
            </a:r>
            <a:r>
              <a:rPr lang="en-US" sz="1988" i="1" spc="-87" dirty="0">
                <a:latin typeface="Cambria"/>
                <a:cs typeface="Cambria"/>
              </a:rPr>
              <a:t>could u</a:t>
            </a:r>
            <a:r>
              <a:rPr sz="1988" spc="-17" dirty="0">
                <a:latin typeface="Cambria"/>
                <a:cs typeface="Cambria"/>
              </a:rPr>
              <a:t>se </a:t>
            </a:r>
            <a:r>
              <a:rPr lang="en-GB" sz="2128" spc="-105" dirty="0">
                <a:latin typeface="Cambria"/>
                <a:cs typeface="Cambria"/>
              </a:rPr>
              <a:t>transistors</a:t>
            </a:r>
            <a:r>
              <a:rPr sz="2128" spc="14" dirty="0">
                <a:latin typeface="Cambria"/>
                <a:cs typeface="Cambria"/>
              </a:rPr>
              <a:t> </a:t>
            </a:r>
            <a:r>
              <a:rPr sz="2128" spc="-87" dirty="0">
                <a:latin typeface="Cambria"/>
                <a:cs typeface="Cambria"/>
              </a:rPr>
              <a:t>like</a:t>
            </a:r>
            <a:r>
              <a:rPr sz="2128" spc="-28" dirty="0">
                <a:latin typeface="Cambria"/>
                <a:cs typeface="Cambria"/>
              </a:rPr>
              <a:t> </a:t>
            </a:r>
            <a:r>
              <a:rPr sz="2128" spc="-73" dirty="0">
                <a:latin typeface="Cambria"/>
                <a:cs typeface="Cambria"/>
              </a:rPr>
              <a:t>tally </a:t>
            </a:r>
            <a:r>
              <a:rPr sz="2023" spc="-7" dirty="0">
                <a:latin typeface="Cambria"/>
                <a:cs typeface="Cambria"/>
              </a:rPr>
              <a:t>marks.</a:t>
            </a:r>
            <a:endParaRPr sz="2023" dirty="0">
              <a:latin typeface="Cambria"/>
              <a:cs typeface="Cambria"/>
            </a:endParaRPr>
          </a:p>
          <a:p>
            <a:pPr marL="8861" marR="3544" indent="8418">
              <a:lnSpc>
                <a:spcPct val="90000"/>
              </a:lnSpc>
              <a:spcBef>
                <a:spcPts val="119"/>
              </a:spcBef>
            </a:pPr>
            <a:r>
              <a:rPr sz="2023" dirty="0">
                <a:latin typeface="Cambria"/>
                <a:cs typeface="Cambria"/>
              </a:rPr>
              <a:t>But</a:t>
            </a:r>
            <a:r>
              <a:rPr sz="2023" spc="-49" dirty="0">
                <a:latin typeface="Cambria"/>
                <a:cs typeface="Cambria"/>
              </a:rPr>
              <a:t> </a:t>
            </a:r>
            <a:r>
              <a:rPr sz="2023" dirty="0">
                <a:latin typeface="Cambria"/>
                <a:cs typeface="Cambria"/>
              </a:rPr>
              <a:t>by</a:t>
            </a:r>
            <a:r>
              <a:rPr sz="2023" spc="-105" dirty="0">
                <a:latin typeface="Cambria"/>
                <a:cs typeface="Cambria"/>
              </a:rPr>
              <a:t> </a:t>
            </a:r>
            <a:r>
              <a:rPr sz="2023" spc="-17" dirty="0">
                <a:latin typeface="Cambria"/>
                <a:cs typeface="Cambria"/>
              </a:rPr>
              <a:t>using</a:t>
            </a:r>
            <a:r>
              <a:rPr sz="2023" spc="-52" dirty="0">
                <a:latin typeface="Cambria"/>
                <a:cs typeface="Cambria"/>
              </a:rPr>
              <a:t> </a:t>
            </a:r>
            <a:r>
              <a:rPr sz="2023" spc="-7" dirty="0">
                <a:latin typeface="Cambria"/>
                <a:cs typeface="Cambria"/>
              </a:rPr>
              <a:t>them</a:t>
            </a:r>
            <a:r>
              <a:rPr sz="2023" spc="-87" dirty="0">
                <a:latin typeface="Cambria"/>
                <a:cs typeface="Cambria"/>
              </a:rPr>
              <a:t> </a:t>
            </a:r>
            <a:r>
              <a:rPr sz="2023" spc="-24" dirty="0">
                <a:latin typeface="Cambria"/>
                <a:cs typeface="Cambria"/>
              </a:rPr>
              <a:t>as </a:t>
            </a:r>
            <a:r>
              <a:rPr sz="2128" spc="-77" dirty="0">
                <a:latin typeface="Cambria"/>
                <a:cs typeface="Cambria"/>
              </a:rPr>
              <a:t>Binary</a:t>
            </a:r>
            <a:r>
              <a:rPr sz="2128" spc="-31" dirty="0">
                <a:latin typeface="Cambria"/>
                <a:cs typeface="Cambria"/>
              </a:rPr>
              <a:t> </a:t>
            </a:r>
            <a:r>
              <a:rPr sz="2128" spc="-7" dirty="0">
                <a:latin typeface="Cambria"/>
                <a:cs typeface="Cambria"/>
              </a:rPr>
              <a:t>Digits </a:t>
            </a:r>
            <a:r>
              <a:rPr sz="2128" spc="-147" dirty="0">
                <a:latin typeface="Cambria"/>
                <a:cs typeface="Cambria"/>
              </a:rPr>
              <a:t>(powers</a:t>
            </a:r>
            <a:r>
              <a:rPr sz="2128" spc="38" dirty="0">
                <a:latin typeface="Cambria"/>
                <a:cs typeface="Cambria"/>
              </a:rPr>
              <a:t> </a:t>
            </a:r>
            <a:r>
              <a:rPr sz="2128" spc="-14" dirty="0">
                <a:latin typeface="Cambria"/>
                <a:cs typeface="Cambria"/>
              </a:rPr>
              <a:t>of</a:t>
            </a:r>
            <a:r>
              <a:rPr sz="2128" spc="-94" dirty="0">
                <a:latin typeface="Cambria"/>
                <a:cs typeface="Cambria"/>
              </a:rPr>
              <a:t> </a:t>
            </a:r>
            <a:r>
              <a:rPr sz="2128" spc="-59" dirty="0">
                <a:latin typeface="Cambria"/>
                <a:cs typeface="Cambria"/>
              </a:rPr>
              <a:t>2),</a:t>
            </a:r>
            <a:r>
              <a:rPr sz="2128" spc="-49" dirty="0">
                <a:latin typeface="Cambria"/>
                <a:cs typeface="Cambria"/>
              </a:rPr>
              <a:t> </a:t>
            </a:r>
            <a:r>
              <a:rPr sz="2128" spc="-17" dirty="0">
                <a:latin typeface="Cambria"/>
                <a:cs typeface="Cambria"/>
              </a:rPr>
              <a:t>the </a:t>
            </a:r>
            <a:r>
              <a:rPr sz="2128" spc="-77" dirty="0">
                <a:latin typeface="Cambria"/>
                <a:cs typeface="Cambria"/>
              </a:rPr>
              <a:t>potential</a:t>
            </a:r>
            <a:r>
              <a:rPr sz="2128" spc="-14" dirty="0">
                <a:latin typeface="Cambria"/>
                <a:cs typeface="Cambria"/>
              </a:rPr>
              <a:t> </a:t>
            </a:r>
            <a:r>
              <a:rPr sz="2128" spc="-28" dirty="0">
                <a:latin typeface="Cambria"/>
                <a:cs typeface="Cambria"/>
              </a:rPr>
              <a:t>explodes.</a:t>
            </a:r>
            <a:endParaRPr sz="2128" dirty="0">
              <a:latin typeface="Cambria"/>
              <a:cs typeface="Cambri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310488" y="4238195"/>
            <a:ext cx="2331188" cy="1219624"/>
          </a:xfrm>
          <a:prstGeom prst="rect">
            <a:avLst/>
          </a:prstGeom>
        </p:spPr>
        <p:txBody>
          <a:bodyPr vert="horz" wrap="square" lIns="0" tIns="39429" rIns="0" bIns="0" rtlCol="0">
            <a:spAutoFit/>
          </a:bodyPr>
          <a:lstStyle/>
          <a:p>
            <a:pPr marL="15949" marR="559116" indent="443">
              <a:lnSpc>
                <a:spcPts val="2302"/>
              </a:lnSpc>
              <a:spcBef>
                <a:spcPts val="310"/>
              </a:spcBef>
            </a:pPr>
            <a:r>
              <a:rPr sz="2128" spc="-21" dirty="0">
                <a:latin typeface="Cambria"/>
                <a:cs typeface="Cambria"/>
              </a:rPr>
              <a:t>With</a:t>
            </a:r>
            <a:r>
              <a:rPr sz="2128" spc="-59" dirty="0">
                <a:latin typeface="Cambria"/>
                <a:cs typeface="Cambria"/>
              </a:rPr>
              <a:t> </a:t>
            </a:r>
            <a:r>
              <a:rPr sz="2128" spc="-94" dirty="0">
                <a:latin typeface="Cambria"/>
                <a:cs typeface="Cambria"/>
              </a:rPr>
              <a:t>the</a:t>
            </a:r>
            <a:r>
              <a:rPr sz="2128" spc="-91" dirty="0">
                <a:latin typeface="Cambria"/>
                <a:cs typeface="Cambria"/>
              </a:rPr>
              <a:t> </a:t>
            </a:r>
            <a:r>
              <a:rPr sz="2128" spc="-115" dirty="0">
                <a:latin typeface="Cambria"/>
                <a:cs typeface="Cambria"/>
              </a:rPr>
              <a:t>same</a:t>
            </a:r>
            <a:r>
              <a:rPr sz="2128" spc="-80" dirty="0">
                <a:latin typeface="Cambria"/>
                <a:cs typeface="Cambria"/>
              </a:rPr>
              <a:t> </a:t>
            </a:r>
            <a:r>
              <a:rPr sz="2128" spc="-35" dirty="0">
                <a:latin typeface="Cambria"/>
                <a:cs typeface="Cambria"/>
              </a:rPr>
              <a:t>8 </a:t>
            </a:r>
            <a:r>
              <a:rPr sz="2128" spc="-98" dirty="0">
                <a:latin typeface="Cambria"/>
                <a:cs typeface="Cambria"/>
              </a:rPr>
              <a:t>switches,</a:t>
            </a:r>
            <a:r>
              <a:rPr sz="2128" spc="14" dirty="0">
                <a:latin typeface="Cambria"/>
                <a:cs typeface="Cambria"/>
              </a:rPr>
              <a:t> </a:t>
            </a:r>
            <a:r>
              <a:rPr sz="2128" spc="-177" dirty="0">
                <a:latin typeface="Cambria"/>
                <a:cs typeface="Cambria"/>
              </a:rPr>
              <a:t>we</a:t>
            </a:r>
            <a:r>
              <a:rPr sz="2128" spc="-28" dirty="0">
                <a:latin typeface="Cambria"/>
                <a:cs typeface="Cambria"/>
              </a:rPr>
              <a:t> </a:t>
            </a:r>
            <a:r>
              <a:rPr sz="2128" spc="-63" dirty="0">
                <a:latin typeface="Cambria"/>
                <a:cs typeface="Cambria"/>
              </a:rPr>
              <a:t>can</a:t>
            </a:r>
            <a:endParaRPr sz="2128" dirty="0">
              <a:latin typeface="Cambria"/>
              <a:cs typeface="Cambria"/>
            </a:endParaRPr>
          </a:p>
          <a:p>
            <a:pPr marL="9304" marR="3544" indent="-886">
              <a:lnSpc>
                <a:spcPts val="2302"/>
              </a:lnSpc>
            </a:pPr>
            <a:r>
              <a:rPr sz="2058" spc="-87" dirty="0">
                <a:latin typeface="Cambria"/>
                <a:cs typeface="Cambria"/>
              </a:rPr>
              <a:t>represent</a:t>
            </a:r>
            <a:r>
              <a:rPr sz="2058" spc="17" dirty="0">
                <a:latin typeface="Cambria"/>
                <a:cs typeface="Cambria"/>
              </a:rPr>
              <a:t> </a:t>
            </a:r>
            <a:r>
              <a:rPr sz="2058" spc="-66" dirty="0">
                <a:latin typeface="Cambria"/>
                <a:cs typeface="Cambria"/>
              </a:rPr>
              <a:t>any</a:t>
            </a:r>
            <a:r>
              <a:rPr sz="2058" spc="-45" dirty="0">
                <a:latin typeface="Cambria"/>
                <a:cs typeface="Cambria"/>
              </a:rPr>
              <a:t> </a:t>
            </a:r>
            <a:r>
              <a:rPr sz="2058" spc="-84" dirty="0">
                <a:latin typeface="Cambria"/>
                <a:cs typeface="Cambria"/>
              </a:rPr>
              <a:t>number </a:t>
            </a:r>
            <a:r>
              <a:rPr sz="2058" spc="-35" dirty="0">
                <a:latin typeface="Cambria"/>
                <a:cs typeface="Cambria"/>
              </a:rPr>
              <a:t>from</a:t>
            </a:r>
            <a:r>
              <a:rPr sz="2058" spc="-49" dirty="0">
                <a:latin typeface="Cambria"/>
                <a:cs typeface="Cambria"/>
              </a:rPr>
              <a:t> </a:t>
            </a:r>
            <a:r>
              <a:rPr sz="2058" spc="101" dirty="0">
                <a:latin typeface="Cambria"/>
                <a:cs typeface="Cambria"/>
              </a:rPr>
              <a:t>0</a:t>
            </a:r>
            <a:r>
              <a:rPr sz="2058" spc="-142" dirty="0">
                <a:latin typeface="Cambria"/>
                <a:cs typeface="Cambria"/>
              </a:rPr>
              <a:t> </a:t>
            </a:r>
            <a:r>
              <a:rPr sz="2058" spc="-52" dirty="0">
                <a:latin typeface="Cambria"/>
                <a:cs typeface="Cambria"/>
              </a:rPr>
              <a:t>to</a:t>
            </a:r>
            <a:r>
              <a:rPr sz="2058" spc="-87" dirty="0">
                <a:latin typeface="Cambria"/>
                <a:cs typeface="Cambria"/>
              </a:rPr>
              <a:t> </a:t>
            </a:r>
            <a:r>
              <a:rPr sz="2058" spc="-14" dirty="0">
                <a:latin typeface="Cambria"/>
                <a:cs typeface="Cambria"/>
              </a:rPr>
              <a:t>255.</a:t>
            </a:r>
            <a:endParaRPr sz="2058" dirty="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817628" y="3110023"/>
            <a:ext cx="6556744" cy="903767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31785" y="524101"/>
            <a:ext cx="8228714" cy="642325"/>
          </a:xfrm>
          <a:prstGeom prst="rect">
            <a:avLst/>
          </a:prstGeom>
        </p:spPr>
        <p:txBody>
          <a:bodyPr vert="horz" wrap="square" lIns="0" tIns="8860" rIns="0" bIns="0" rtlCol="0" anchor="ctr">
            <a:spAutoFit/>
          </a:bodyPr>
          <a:lstStyle/>
          <a:p>
            <a:pPr marL="8861">
              <a:lnSpc>
                <a:spcPct val="100000"/>
              </a:lnSpc>
              <a:spcBef>
                <a:spcPts val="70"/>
              </a:spcBef>
            </a:pPr>
            <a:r>
              <a:rPr sz="4116" dirty="0">
                <a:solidFill>
                  <a:srgbClr val="313131"/>
                </a:solidFill>
              </a:rPr>
              <a:t>Defining</a:t>
            </a:r>
            <a:r>
              <a:rPr sz="4116" spc="-38" dirty="0">
                <a:solidFill>
                  <a:srgbClr val="313131"/>
                </a:solidFill>
              </a:rPr>
              <a:t> </a:t>
            </a:r>
            <a:r>
              <a:rPr sz="4116" spc="91" dirty="0">
                <a:solidFill>
                  <a:srgbClr val="2F2F2F"/>
                </a:solidFill>
              </a:rPr>
              <a:t>the</a:t>
            </a:r>
            <a:r>
              <a:rPr sz="4116" spc="-66" dirty="0">
                <a:solidFill>
                  <a:srgbClr val="2F2F2F"/>
                </a:solidFill>
              </a:rPr>
              <a:t> </a:t>
            </a:r>
            <a:r>
              <a:rPr sz="4116" dirty="0">
                <a:solidFill>
                  <a:srgbClr val="2F2F2F"/>
                </a:solidFill>
              </a:rPr>
              <a:t>Architecture:</a:t>
            </a:r>
            <a:r>
              <a:rPr sz="4116" spc="157" dirty="0">
                <a:solidFill>
                  <a:srgbClr val="2F2F2F"/>
                </a:solidFill>
              </a:rPr>
              <a:t> </a:t>
            </a:r>
            <a:r>
              <a:rPr sz="4116" spc="-52" dirty="0">
                <a:solidFill>
                  <a:srgbClr val="313131"/>
                </a:solidFill>
              </a:rPr>
              <a:t>The</a:t>
            </a:r>
            <a:r>
              <a:rPr sz="4116" spc="-133" dirty="0">
                <a:solidFill>
                  <a:srgbClr val="313131"/>
                </a:solidFill>
              </a:rPr>
              <a:t> </a:t>
            </a:r>
            <a:r>
              <a:rPr sz="4116" spc="-14" dirty="0">
                <a:solidFill>
                  <a:srgbClr val="363636"/>
                </a:solidFill>
              </a:rPr>
              <a:t>Byte</a:t>
            </a:r>
            <a:endParaRPr sz="4116"/>
          </a:p>
        </p:txBody>
      </p:sp>
      <p:sp>
        <p:nvSpPr>
          <p:cNvPr id="5" name="object 5"/>
          <p:cNvSpPr txBox="1"/>
          <p:nvPr/>
        </p:nvSpPr>
        <p:spPr>
          <a:xfrm>
            <a:off x="5069766" y="2586271"/>
            <a:ext cx="2017971" cy="262219"/>
          </a:xfrm>
          <a:prstGeom prst="rect">
            <a:avLst/>
          </a:prstGeom>
        </p:spPr>
        <p:txBody>
          <a:bodyPr vert="horz" wrap="square" lIns="0" tIns="9747" rIns="0" bIns="0" rtlCol="0">
            <a:spAutoFit/>
          </a:bodyPr>
          <a:lstStyle/>
          <a:p>
            <a:pPr marL="8861">
              <a:spcBef>
                <a:spcPts val="77"/>
              </a:spcBef>
            </a:pPr>
            <a:r>
              <a:rPr sz="1640" dirty="0">
                <a:latin typeface="Consolas"/>
                <a:cs typeface="Consolas"/>
              </a:rPr>
              <a:t>Bit</a:t>
            </a:r>
            <a:r>
              <a:rPr sz="1640" spc="-59" dirty="0">
                <a:latin typeface="Consolas"/>
                <a:cs typeface="Consolas"/>
              </a:rPr>
              <a:t> </a:t>
            </a:r>
            <a:r>
              <a:rPr sz="1640" dirty="0">
                <a:latin typeface="Consolas"/>
                <a:cs typeface="Consolas"/>
              </a:rPr>
              <a:t>(1</a:t>
            </a:r>
            <a:r>
              <a:rPr sz="1640" spc="-87" dirty="0">
                <a:latin typeface="Consolas"/>
                <a:cs typeface="Consolas"/>
              </a:rPr>
              <a:t> </a:t>
            </a:r>
            <a:r>
              <a:rPr sz="1640" spc="-28" dirty="0">
                <a:latin typeface="Consolas"/>
                <a:cs typeface="Consolas"/>
              </a:rPr>
              <a:t>Transistor)</a:t>
            </a:r>
            <a:endParaRPr sz="1640">
              <a:latin typeface="Consolas"/>
              <a:cs typeface="Consola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35641" y="4026018"/>
            <a:ext cx="11759609" cy="1822203"/>
          </a:xfrm>
          <a:prstGeom prst="rect">
            <a:avLst/>
          </a:prstGeom>
        </p:spPr>
        <p:txBody>
          <a:bodyPr vert="horz" wrap="square" lIns="0" tIns="160374" rIns="0" bIns="0" rtlCol="0">
            <a:spAutoFit/>
          </a:bodyPr>
          <a:lstStyle/>
          <a:p>
            <a:pPr marR="251646" algn="ctr">
              <a:spcBef>
                <a:spcPts val="1263"/>
              </a:spcBef>
            </a:pPr>
            <a:r>
              <a:rPr sz="1744" spc="-42" dirty="0">
                <a:latin typeface="Consolas"/>
                <a:cs typeface="Consolas"/>
              </a:rPr>
              <a:t>Byte</a:t>
            </a:r>
            <a:r>
              <a:rPr sz="1744" spc="-188" dirty="0">
                <a:latin typeface="Consolas"/>
                <a:cs typeface="Consolas"/>
              </a:rPr>
              <a:t> </a:t>
            </a:r>
            <a:r>
              <a:rPr sz="1744" spc="-35" dirty="0">
                <a:latin typeface="Consolas"/>
                <a:cs typeface="Consolas"/>
              </a:rPr>
              <a:t>(8</a:t>
            </a:r>
            <a:r>
              <a:rPr sz="1744" spc="-202" dirty="0">
                <a:latin typeface="Consolas"/>
                <a:cs typeface="Consolas"/>
              </a:rPr>
              <a:t> </a:t>
            </a:r>
            <a:r>
              <a:rPr sz="1744" spc="-7" dirty="0">
                <a:latin typeface="Consolas"/>
                <a:cs typeface="Consolas"/>
              </a:rPr>
              <a:t>Bits)</a:t>
            </a:r>
            <a:endParaRPr lang="en-US" sz="1744" spc="-7" dirty="0">
              <a:latin typeface="Consolas"/>
              <a:cs typeface="Consolas"/>
            </a:endParaRPr>
          </a:p>
          <a:p>
            <a:pPr marR="251646" algn="ctr">
              <a:spcBef>
                <a:spcPts val="1263"/>
              </a:spcBef>
            </a:pPr>
            <a:endParaRPr lang="en-GB" sz="1744" spc="-7" dirty="0">
              <a:latin typeface="Consolas"/>
              <a:cs typeface="Consolas"/>
            </a:endParaRPr>
          </a:p>
          <a:p>
            <a:pPr marR="251646" algn="ctr">
              <a:spcBef>
                <a:spcPts val="1263"/>
              </a:spcBef>
            </a:pPr>
            <a:endParaRPr sz="1744" dirty="0">
              <a:latin typeface="Consolas"/>
              <a:cs typeface="Consolas"/>
            </a:endParaRPr>
          </a:p>
          <a:p>
            <a:pPr marL="8861" marR="1199751" indent="8861">
              <a:lnSpc>
                <a:spcPct val="143700"/>
              </a:lnSpc>
              <a:spcBef>
                <a:spcPts val="412"/>
              </a:spcBef>
            </a:pPr>
            <a:r>
              <a:rPr sz="2407" dirty="0">
                <a:latin typeface="Cambria"/>
                <a:cs typeface="Cambria"/>
              </a:rPr>
              <a:t>A</a:t>
            </a:r>
            <a:r>
              <a:rPr sz="2407" spc="-136" dirty="0">
                <a:latin typeface="Cambria"/>
                <a:cs typeface="Cambria"/>
              </a:rPr>
              <a:t> </a:t>
            </a:r>
            <a:r>
              <a:rPr sz="2407" spc="-52" dirty="0">
                <a:latin typeface="Cambria"/>
                <a:cs typeface="Cambria"/>
              </a:rPr>
              <a:t>single</a:t>
            </a:r>
            <a:r>
              <a:rPr sz="2407" spc="-80" dirty="0">
                <a:latin typeface="Cambria"/>
                <a:cs typeface="Cambria"/>
              </a:rPr>
              <a:t> </a:t>
            </a:r>
            <a:r>
              <a:rPr sz="2407" spc="-28" dirty="0">
                <a:latin typeface="Cambria"/>
                <a:cs typeface="Cambria"/>
              </a:rPr>
              <a:t>bit</a:t>
            </a:r>
            <a:r>
              <a:rPr sz="2407" spc="-105" dirty="0">
                <a:latin typeface="Cambria"/>
                <a:cs typeface="Cambria"/>
              </a:rPr>
              <a:t> </a:t>
            </a:r>
            <a:r>
              <a:rPr sz="2407" spc="-115" dirty="0">
                <a:latin typeface="Cambria"/>
                <a:cs typeface="Cambria"/>
              </a:rPr>
              <a:t>provides</a:t>
            </a:r>
            <a:r>
              <a:rPr sz="2407" spc="-14" dirty="0">
                <a:latin typeface="Cambria"/>
                <a:cs typeface="Cambria"/>
              </a:rPr>
              <a:t> </a:t>
            </a:r>
            <a:r>
              <a:rPr sz="2407" spc="-115" dirty="0">
                <a:latin typeface="Cambria"/>
                <a:cs typeface="Cambria"/>
              </a:rPr>
              <a:t>very</a:t>
            </a:r>
            <a:r>
              <a:rPr sz="2407" spc="-21" dirty="0">
                <a:latin typeface="Cambria"/>
                <a:cs typeface="Cambria"/>
              </a:rPr>
              <a:t> </a:t>
            </a:r>
            <a:r>
              <a:rPr sz="2407" spc="-49" dirty="0">
                <a:latin typeface="Cambria"/>
                <a:cs typeface="Cambria"/>
              </a:rPr>
              <a:t>little</a:t>
            </a:r>
            <a:r>
              <a:rPr sz="2407" spc="-84" dirty="0">
                <a:latin typeface="Cambria"/>
                <a:cs typeface="Cambria"/>
              </a:rPr>
              <a:t> </a:t>
            </a:r>
            <a:r>
              <a:rPr sz="2407" spc="-66" dirty="0">
                <a:latin typeface="Cambria"/>
                <a:cs typeface="Cambria"/>
              </a:rPr>
              <a:t>information.</a:t>
            </a:r>
            <a:r>
              <a:rPr sz="2407" spc="-31" dirty="0">
                <a:latin typeface="Cambria"/>
                <a:cs typeface="Cambria"/>
              </a:rPr>
              <a:t> </a:t>
            </a:r>
            <a:r>
              <a:rPr sz="2407" spc="-157" dirty="0">
                <a:latin typeface="Cambria"/>
                <a:cs typeface="Cambria"/>
              </a:rPr>
              <a:t>To</a:t>
            </a:r>
            <a:r>
              <a:rPr sz="2407" spc="-73" dirty="0">
                <a:latin typeface="Cambria"/>
                <a:cs typeface="Cambria"/>
              </a:rPr>
              <a:t> </a:t>
            </a:r>
            <a:r>
              <a:rPr sz="2407" spc="-63" dirty="0">
                <a:latin typeface="Cambria"/>
                <a:cs typeface="Cambria"/>
              </a:rPr>
              <a:t>do</a:t>
            </a:r>
            <a:r>
              <a:rPr sz="2407" spc="-70" dirty="0">
                <a:latin typeface="Cambria"/>
                <a:cs typeface="Cambria"/>
              </a:rPr>
              <a:t> </a:t>
            </a:r>
            <a:r>
              <a:rPr sz="2407" spc="-63" dirty="0">
                <a:latin typeface="Cambria"/>
                <a:cs typeface="Cambria"/>
              </a:rPr>
              <a:t>useful</a:t>
            </a:r>
            <a:r>
              <a:rPr sz="2407" spc="-45" dirty="0">
                <a:latin typeface="Cambria"/>
                <a:cs typeface="Cambria"/>
              </a:rPr>
              <a:t> </a:t>
            </a:r>
            <a:r>
              <a:rPr sz="2407" spc="-126" dirty="0">
                <a:latin typeface="Cambria"/>
                <a:cs typeface="Cambria"/>
              </a:rPr>
              <a:t>work,</a:t>
            </a:r>
            <a:r>
              <a:rPr sz="2407" spc="-28" dirty="0">
                <a:latin typeface="Cambria"/>
                <a:cs typeface="Cambria"/>
              </a:rPr>
              <a:t> </a:t>
            </a:r>
            <a:r>
              <a:rPr sz="2407" spc="-91" dirty="0">
                <a:latin typeface="Cambria"/>
                <a:cs typeface="Cambria"/>
              </a:rPr>
              <a:t>computers</a:t>
            </a:r>
            <a:r>
              <a:rPr sz="2407" spc="80" dirty="0">
                <a:latin typeface="Cambria"/>
                <a:cs typeface="Cambria"/>
              </a:rPr>
              <a:t> </a:t>
            </a:r>
            <a:r>
              <a:rPr sz="2407" spc="-101" dirty="0">
                <a:latin typeface="Cambria"/>
                <a:cs typeface="Cambria"/>
              </a:rPr>
              <a:t>group</a:t>
            </a:r>
            <a:r>
              <a:rPr sz="2407" spc="-38" dirty="0">
                <a:latin typeface="Cambria"/>
                <a:cs typeface="Cambria"/>
              </a:rPr>
              <a:t> </a:t>
            </a:r>
            <a:r>
              <a:rPr sz="2407" spc="-7" dirty="0">
                <a:latin typeface="Cambria"/>
                <a:cs typeface="Cambria"/>
              </a:rPr>
              <a:t>them. </a:t>
            </a:r>
            <a:endParaRPr sz="2407" dirty="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03BBC88-E791-7DD8-DACE-E2DD36A6C9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>
                <a:latin typeface="Maiandra GD" panose="020E0502030308020204" pitchFamily="34" charset="0"/>
              </a:rPr>
              <a:t>Bits and bytes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8B7C4D7-E620-A5B4-CB80-6F78D1C596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>
                <a:latin typeface="Garamond" panose="02020404030301010803" pitchFamily="18" charset="0"/>
              </a:rPr>
              <a:t>Bits are binary digits; they are either 0s or 1s. In a computer they are represented by the presence or absence of electrical charges. </a:t>
            </a:r>
          </a:p>
          <a:p>
            <a:pPr>
              <a:lnSpc>
                <a:spcPct val="90000"/>
              </a:lnSpc>
            </a:pPr>
            <a:endParaRPr lang="en-US" altLang="en-US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>
                <a:latin typeface="Garamond" panose="02020404030301010803" pitchFamily="18" charset="0"/>
              </a:rPr>
              <a:t>A group of 8 bits equal 1 byte, which then can represent a single character of data, as in an ASCII code. </a:t>
            </a:r>
          </a:p>
          <a:p>
            <a:pPr>
              <a:lnSpc>
                <a:spcPct val="90000"/>
              </a:lnSpc>
            </a:pPr>
            <a:endParaRPr lang="en-US" altLang="en-US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>
                <a:latin typeface="Garamond" panose="02020404030301010803" pitchFamily="18" charset="0"/>
              </a:rPr>
              <a:t>Also, for computers,1 byte represents a single addressable storage location.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>
            <a:extLst>
              <a:ext uri="{FF2B5EF4-FFF2-40B4-BE49-F238E27FC236}">
                <a16:creationId xmlns:a16="http://schemas.microsoft.com/office/drawing/2014/main" id="{CC8A9BAD-AD1A-C063-CE7C-9415DB1F03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>
                <a:latin typeface="Maiandra GD" panose="020E0502030308020204" pitchFamily="34" charset="0"/>
              </a:rPr>
              <a:t>Bits and bytes</a:t>
            </a:r>
          </a:p>
        </p:txBody>
      </p:sp>
      <p:pic>
        <p:nvPicPr>
          <p:cNvPr id="15363" name="Picture 10" descr="Units of Information">
            <a:extLst>
              <a:ext uri="{FF2B5EF4-FFF2-40B4-BE49-F238E27FC236}">
                <a16:creationId xmlns:a16="http://schemas.microsoft.com/office/drawing/2014/main" id="{09A594E9-D1B1-AD95-B0AC-CDE99F9EA9E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09813" y="1460500"/>
            <a:ext cx="6286500" cy="5397500"/>
          </a:xfr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E476424E-6286-37AC-787E-24E971264A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2 (binary) number system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4362A099-3189-F8C4-971C-254B0FE560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Computers recognize and process data using the binary (Base</a:t>
            </a:r>
            <a:r>
              <a:rPr lang="en-US" altLang="en-US" sz="2400" i="1">
                <a:latin typeface="Garamond" panose="02020404030301010803" pitchFamily="18" charset="0"/>
              </a:rPr>
              <a:t> 2) </a:t>
            </a:r>
            <a:r>
              <a:rPr lang="en-US" altLang="en-US" sz="2400">
                <a:latin typeface="Garamond" panose="02020404030301010803" pitchFamily="18" charset="0"/>
              </a:rPr>
              <a:t>numbering system.</a:t>
            </a:r>
          </a:p>
          <a:p>
            <a:pPr>
              <a:lnSpc>
                <a:spcPct val="9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The binary number system uses only two symbols – 0 and 1 – instead of the ten symbols used in the decimal numbering system.</a:t>
            </a:r>
          </a:p>
          <a:p>
            <a:pPr>
              <a:lnSpc>
                <a:spcPct val="90000"/>
              </a:lnSpc>
            </a:pPr>
            <a:endParaRPr lang="en-US" altLang="en-US" sz="2400">
              <a:latin typeface="Garamond" panose="02020404030301010803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Garamond" panose="02020404030301010803" pitchFamily="18" charset="0"/>
              </a:rPr>
              <a:t>The position, or place, of each digit represents the number 2 – the base number – raised to a power (exponent), based on its position (2</a:t>
            </a:r>
            <a:r>
              <a:rPr lang="en-US" altLang="en-US" sz="2400" baseline="30000">
                <a:latin typeface="Garamond" panose="02020404030301010803" pitchFamily="18" charset="0"/>
              </a:rPr>
              <a:t>0</a:t>
            </a:r>
            <a:r>
              <a:rPr lang="en-US" altLang="en-US" sz="2400">
                <a:latin typeface="Garamond" panose="02020404030301010803" pitchFamily="18" charset="0"/>
              </a:rPr>
              <a:t>, 2</a:t>
            </a:r>
            <a:r>
              <a:rPr lang="en-US" altLang="en-US" sz="2400" baseline="30000">
                <a:latin typeface="Garamond" panose="02020404030301010803" pitchFamily="18" charset="0"/>
              </a:rPr>
              <a:t>1</a:t>
            </a:r>
            <a:r>
              <a:rPr lang="en-US" altLang="en-US" sz="2400">
                <a:latin typeface="Garamond" panose="02020404030301010803" pitchFamily="18" charset="0"/>
              </a:rPr>
              <a:t>, 2</a:t>
            </a:r>
            <a:r>
              <a:rPr lang="en-US" altLang="en-US" sz="2400" baseline="30000">
                <a:latin typeface="Garamond" panose="02020404030301010803" pitchFamily="18" charset="0"/>
              </a:rPr>
              <a:t>2</a:t>
            </a:r>
            <a:r>
              <a:rPr lang="en-US" altLang="en-US" sz="2400">
                <a:latin typeface="Garamond" panose="02020404030301010803" pitchFamily="18" charset="0"/>
              </a:rPr>
              <a:t>, 2</a:t>
            </a:r>
            <a:r>
              <a:rPr lang="en-US" altLang="en-US" sz="2400" baseline="30000">
                <a:latin typeface="Garamond" panose="02020404030301010803" pitchFamily="18" charset="0"/>
              </a:rPr>
              <a:t>3</a:t>
            </a:r>
            <a:r>
              <a:rPr lang="en-US" altLang="en-US" sz="2400">
                <a:latin typeface="Garamond" panose="02020404030301010803" pitchFamily="18" charset="0"/>
              </a:rPr>
              <a:t>, 2</a:t>
            </a:r>
            <a:r>
              <a:rPr lang="en-US" altLang="en-US" sz="2400" baseline="30000">
                <a:latin typeface="Garamond" panose="02020404030301010803" pitchFamily="18" charset="0"/>
              </a:rPr>
              <a:t>4</a:t>
            </a:r>
            <a:r>
              <a:rPr lang="en-US" altLang="en-US" sz="2400">
                <a:latin typeface="Garamond" panose="02020404030301010803" pitchFamily="18" charset="0"/>
              </a:rPr>
              <a:t>, etc.)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B0364968-8A09-FEF8-B6F8-7B89CE511F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2 (binary) number system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D1C781CE-0FE1-1AFC-E834-58A72DC348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981201"/>
            <a:ext cx="6334125" cy="38957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altLang="en-US" b="1">
                <a:latin typeface="Maiandra GD" panose="020E0502030308020204" pitchFamily="34" charset="0"/>
              </a:rPr>
              <a:t>Example: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>
                <a:latin typeface="Garamond" panose="02020404030301010803" pitchFamily="18" charset="0"/>
              </a:rPr>
              <a:t>10110 = (1 x 2</a:t>
            </a:r>
            <a:r>
              <a:rPr lang="en-US" altLang="en-US" baseline="30000">
                <a:latin typeface="Garamond" panose="02020404030301010803" pitchFamily="18" charset="0"/>
              </a:rPr>
              <a:t>4</a:t>
            </a:r>
            <a:r>
              <a:rPr lang="en-US" altLang="en-US">
                <a:latin typeface="Garamond" panose="02020404030301010803" pitchFamily="18" charset="0"/>
              </a:rPr>
              <a:t> = 16) + (0 x 2</a:t>
            </a:r>
            <a:r>
              <a:rPr lang="en-US" altLang="en-US" baseline="30000">
                <a:latin typeface="Garamond" panose="02020404030301010803" pitchFamily="18" charset="0"/>
              </a:rPr>
              <a:t>3</a:t>
            </a:r>
            <a:r>
              <a:rPr lang="en-US" altLang="en-US">
                <a:latin typeface="Garamond" panose="02020404030301010803" pitchFamily="18" charset="0"/>
              </a:rPr>
              <a:t> = 0) + (1 x 2</a:t>
            </a:r>
            <a:r>
              <a:rPr lang="en-US" altLang="en-US" baseline="30000">
                <a:latin typeface="Garamond" panose="02020404030301010803" pitchFamily="18" charset="0"/>
              </a:rPr>
              <a:t>2</a:t>
            </a:r>
            <a:r>
              <a:rPr lang="en-US" altLang="en-US">
                <a:latin typeface="Garamond" panose="02020404030301010803" pitchFamily="18" charset="0"/>
              </a:rPr>
              <a:t> =4) + (1 x 2</a:t>
            </a:r>
            <a:r>
              <a:rPr lang="en-US" altLang="en-US" baseline="30000">
                <a:latin typeface="Garamond" panose="02020404030301010803" pitchFamily="18" charset="0"/>
              </a:rPr>
              <a:t>1</a:t>
            </a:r>
            <a:r>
              <a:rPr lang="en-US" altLang="en-US">
                <a:latin typeface="Garamond" panose="02020404030301010803" pitchFamily="18" charset="0"/>
              </a:rPr>
              <a:t> = 2) + (0 x 2</a:t>
            </a:r>
            <a:r>
              <a:rPr lang="en-US" altLang="en-US" baseline="30000">
                <a:latin typeface="Garamond" panose="02020404030301010803" pitchFamily="18" charset="0"/>
              </a:rPr>
              <a:t>0</a:t>
            </a:r>
            <a:r>
              <a:rPr lang="en-US" altLang="en-US">
                <a:latin typeface="Garamond" panose="02020404030301010803" pitchFamily="18" charset="0"/>
              </a:rPr>
              <a:t> = 0) = 22 (16 + 0 + 4 + 2 + 0)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altLang="en-US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>
                <a:latin typeface="Garamond" panose="02020404030301010803" pitchFamily="18" charset="0"/>
              </a:rPr>
              <a:t>If you read the binary number (10110) from left to right, you see that there is a 1 in the 16s position, a 0 in the 8s position, a 1 in the 4s position, a 1 in the 2s position, and a 0 in the 1s position, which adds up to decimal number 22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2">
            <a:extLst>
              <a:ext uri="{FF2B5EF4-FFF2-40B4-BE49-F238E27FC236}">
                <a16:creationId xmlns:a16="http://schemas.microsoft.com/office/drawing/2014/main" id="{9DA8FDA7-F680-A2DD-C883-DEABB3FBD0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3600"/>
              <a:t>Number of Symbols vs. Number of Digits</a:t>
            </a:r>
          </a:p>
        </p:txBody>
      </p:sp>
      <p:sp>
        <p:nvSpPr>
          <p:cNvPr id="23557" name="Rectangle 3">
            <a:extLst>
              <a:ext uri="{FF2B5EF4-FFF2-40B4-BE49-F238E27FC236}">
                <a16:creationId xmlns:a16="http://schemas.microsoft.com/office/drawing/2014/main" id="{2563D503-7AD2-33ED-D8BF-2FBE499B72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/>
              <a:t>For a given number, the </a:t>
            </a:r>
            <a:r>
              <a:rPr lang="en-US" altLang="en-US" i="1">
                <a:solidFill>
                  <a:srgbClr val="000080"/>
                </a:solidFill>
              </a:rPr>
              <a:t>larger</a:t>
            </a:r>
            <a:r>
              <a:rPr lang="en-US" altLang="en-US"/>
              <a:t> the base</a:t>
            </a:r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/>
              <a:t>the </a:t>
            </a:r>
            <a:r>
              <a:rPr lang="en-US" altLang="en-US" i="1">
                <a:solidFill>
                  <a:srgbClr val="000080"/>
                </a:solidFill>
              </a:rPr>
              <a:t>more</a:t>
            </a:r>
            <a:r>
              <a:rPr lang="en-US" altLang="en-US"/>
              <a:t> symbols required </a:t>
            </a:r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/>
              <a:t>but the </a:t>
            </a:r>
            <a:r>
              <a:rPr lang="en-US" altLang="en-US" i="1">
                <a:solidFill>
                  <a:srgbClr val="000080"/>
                </a:solidFill>
              </a:rPr>
              <a:t>fewer</a:t>
            </a:r>
            <a:r>
              <a:rPr lang="en-US" altLang="en-US"/>
              <a:t> digits needed </a:t>
            </a:r>
          </a:p>
          <a:p>
            <a:pPr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/>
              <a:t>Example #1:  </a:t>
            </a:r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/>
              <a:t>65</a:t>
            </a:r>
            <a:r>
              <a:rPr lang="en-US" altLang="en-US" baseline="-14000"/>
              <a:t>16</a:t>
            </a:r>
            <a:r>
              <a:rPr lang="en-US" altLang="en-US"/>
              <a:t>	101</a:t>
            </a:r>
            <a:r>
              <a:rPr lang="en-US" altLang="en-US" baseline="-14000"/>
              <a:t>10</a:t>
            </a:r>
            <a:r>
              <a:rPr lang="en-US" altLang="en-US"/>
              <a:t>	145</a:t>
            </a:r>
            <a:r>
              <a:rPr lang="en-US" altLang="en-US" baseline="-14000"/>
              <a:t>8</a:t>
            </a:r>
            <a:r>
              <a:rPr lang="en-US" altLang="en-US"/>
              <a:t>	110 0101</a:t>
            </a:r>
            <a:r>
              <a:rPr lang="en-US" altLang="en-US" baseline="-14000"/>
              <a:t>2</a:t>
            </a:r>
          </a:p>
          <a:p>
            <a:pPr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/>
              <a:t>Example #2:</a:t>
            </a:r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r>
              <a:rPr lang="en-US" altLang="en-US"/>
              <a:t>11C</a:t>
            </a:r>
            <a:r>
              <a:rPr lang="en-US" altLang="en-US" baseline="-14000"/>
              <a:t>16</a:t>
            </a:r>
            <a:r>
              <a:rPr lang="en-US" altLang="en-US"/>
              <a:t>	284</a:t>
            </a:r>
            <a:r>
              <a:rPr lang="en-US" altLang="en-US" baseline="-14000"/>
              <a:t>10</a:t>
            </a:r>
            <a:r>
              <a:rPr lang="en-US" altLang="en-US"/>
              <a:t>	434</a:t>
            </a:r>
            <a:r>
              <a:rPr lang="en-US" altLang="en-US" baseline="-14000"/>
              <a:t>8</a:t>
            </a:r>
            <a:r>
              <a:rPr lang="en-US" altLang="en-US"/>
              <a:t>	10001 1100</a:t>
            </a:r>
            <a:r>
              <a:rPr lang="en-US" altLang="en-US" baseline="-14000"/>
              <a:t>2</a:t>
            </a:r>
            <a:endParaRPr lang="en-US" altLang="en-US"/>
          </a:p>
          <a:p>
            <a:pPr lvl="1">
              <a:tabLst>
                <a:tab pos="1889125" algn="l"/>
                <a:tab pos="3028950" algn="l"/>
                <a:tab pos="4232275" algn="l"/>
              </a:tabLst>
            </a:pPr>
            <a:endParaRPr lang="en-US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5F929C51-E4F4-DBF0-FC50-346FDCABD5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The Base 2 (binary) number system</a:t>
            </a:r>
            <a:endParaRPr lang="en-US" altLang="en-US" sz="4000">
              <a:latin typeface="Maiandra GD" panose="020E0502030308020204" pitchFamily="34" charset="0"/>
            </a:endParaRPr>
          </a:p>
        </p:txBody>
      </p:sp>
      <p:pic>
        <p:nvPicPr>
          <p:cNvPr id="24579" name="Picture 5" descr="Binary Number System">
            <a:extLst>
              <a:ext uri="{FF2B5EF4-FFF2-40B4-BE49-F238E27FC236}">
                <a16:creationId xmlns:a16="http://schemas.microsoft.com/office/drawing/2014/main" id="{CE372623-D0AF-6EF4-4430-5D0ED117758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79651" y="1916113"/>
            <a:ext cx="5903913" cy="4246562"/>
          </a:xfr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67B89DBA-17CB-87A5-CEA6-57D2391F67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Positional Notation:  Binary</a:t>
            </a:r>
          </a:p>
        </p:txBody>
      </p:sp>
      <p:graphicFrame>
        <p:nvGraphicFramePr>
          <p:cNvPr id="42110" name="Group 126">
            <a:extLst>
              <a:ext uri="{FF2B5EF4-FFF2-40B4-BE49-F238E27FC236}">
                <a16:creationId xmlns:a16="http://schemas.microsoft.com/office/drawing/2014/main" id="{8CCBA6B0-F38A-BC6E-1749-DDDA8E42D11F}"/>
              </a:ext>
            </a:extLst>
          </p:cNvPr>
          <p:cNvGraphicFramePr>
            <a:graphicFrameLocks noGrp="1"/>
          </p:cNvGraphicFramePr>
          <p:nvPr>
            <p:ph type="tbl" idx="1"/>
          </p:nvPr>
        </p:nvGraphicFramePr>
        <p:xfrm>
          <a:off x="2514600" y="3276600"/>
          <a:ext cx="7772400" cy="2743200"/>
        </p:xfrm>
        <a:graphic>
          <a:graphicData uri="http://schemas.openxmlformats.org/drawingml/2006/table">
            <a:tbl>
              <a:tblPr/>
              <a:tblGrid>
                <a:gridCol w="1155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1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6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2073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4771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1278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128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Sum for Base 10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128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64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5655" name="Rectangle 55">
            <a:extLst>
              <a:ext uri="{FF2B5EF4-FFF2-40B4-BE49-F238E27FC236}">
                <a16:creationId xmlns:a16="http://schemas.microsoft.com/office/drawing/2014/main" id="{EC485975-2808-33B4-12C2-6C1854F66A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600200"/>
            <a:ext cx="77724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en-US" sz="3200" b="1" dirty="0">
                <a:solidFill>
                  <a:srgbClr val="000080"/>
                </a:solidFill>
                <a:latin typeface="Tahoma" panose="020B0604030504040204" pitchFamily="34" charset="0"/>
              </a:rPr>
              <a:t>1101 0110</a:t>
            </a:r>
            <a:r>
              <a:rPr lang="en-US" altLang="en-US" sz="3200" b="1" baseline="-25000" dirty="0">
                <a:solidFill>
                  <a:srgbClr val="000080"/>
                </a:solidFill>
                <a:latin typeface="Tahoma" panose="020B0604030504040204" pitchFamily="34" charset="0"/>
              </a:rPr>
              <a:t>2</a:t>
            </a:r>
            <a:r>
              <a:rPr lang="en-US" altLang="en-US" sz="3200" baseline="-25000" dirty="0">
                <a:latin typeface="Tahoma" panose="020B0604030504040204" pitchFamily="34" charset="0"/>
              </a:rPr>
              <a:t> </a:t>
            </a:r>
            <a:r>
              <a:rPr lang="en-US" altLang="en-US" sz="3200" dirty="0">
                <a:latin typeface="Tahoma" panose="020B0604030504040204" pitchFamily="34" charset="0"/>
              </a:rPr>
              <a:t>= </a:t>
            </a:r>
            <a:r>
              <a:rPr lang="en-US" altLang="en-US" sz="3200" dirty="0">
                <a:solidFill>
                  <a:srgbClr val="FF9F11"/>
                </a:solidFill>
                <a:latin typeface="Tahoma" panose="020B0604030504040204" pitchFamily="34" charset="0"/>
              </a:rPr>
              <a:t>214</a:t>
            </a:r>
            <a:r>
              <a:rPr lang="en-US" altLang="en-US" sz="3200" baseline="-25000" dirty="0">
                <a:solidFill>
                  <a:srgbClr val="FF9F11"/>
                </a:solidFill>
                <a:latin typeface="Tahoma" panose="020B0604030504040204" pitchFamily="34" charset="0"/>
              </a:rPr>
              <a:t>10</a:t>
            </a:r>
            <a:r>
              <a:rPr lang="en-US" altLang="en-US" sz="3200" dirty="0">
                <a:solidFill>
                  <a:srgbClr val="FF9F11"/>
                </a:solidFill>
                <a:latin typeface="Tahoma" panose="020B0604030504040204" pitchFamily="34" charset="0"/>
              </a:rPr>
              <a:t> 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</a:pPr>
            <a:endParaRPr lang="en-US" altLang="en-US" sz="3200" dirty="0">
              <a:solidFill>
                <a:srgbClr val="FF9F11"/>
              </a:solidFill>
              <a:latin typeface="Tahoma" panose="020B0604030504040204" pitchFamily="34" charset="0"/>
            </a:endParaRP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98">
            <a:extLst>
              <a:ext uri="{FF2B5EF4-FFF2-40B4-BE49-F238E27FC236}">
                <a16:creationId xmlns:a16="http://schemas.microsoft.com/office/drawing/2014/main" id="{5647B5AB-C999-70CF-82AC-0A7F83852B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Positional Notation:  Binary</a:t>
            </a:r>
          </a:p>
        </p:txBody>
      </p:sp>
      <p:graphicFrame>
        <p:nvGraphicFramePr>
          <p:cNvPr id="123183" name="Group 303">
            <a:extLst>
              <a:ext uri="{FF2B5EF4-FFF2-40B4-BE49-F238E27FC236}">
                <a16:creationId xmlns:a16="http://schemas.microsoft.com/office/drawing/2014/main" id="{C7477933-044C-F6CC-537C-634D7C278E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362200" y="2514601"/>
          <a:ext cx="8153400" cy="3084513"/>
        </p:xfrm>
        <a:graphic>
          <a:graphicData uri="http://schemas.openxmlformats.org/drawingml/2006/table">
            <a:tbl>
              <a:tblPr/>
              <a:tblGrid>
                <a:gridCol w="12223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51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18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667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6201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810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6201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4612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8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Location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Value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128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64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32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498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Evaluate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128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64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32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x16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0010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Sum for Base 10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128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64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16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4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2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6689" name="Rectangle 302">
            <a:extLst>
              <a:ext uri="{FF2B5EF4-FFF2-40B4-BE49-F238E27FC236}">
                <a16:creationId xmlns:a16="http://schemas.microsoft.com/office/drawing/2014/main" id="{B95A27D7-5720-040D-DEF1-E90050A7FB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600200"/>
            <a:ext cx="77724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en-US" sz="3200" b="1">
                <a:solidFill>
                  <a:srgbClr val="000080"/>
                </a:solidFill>
                <a:latin typeface="Tahoma" panose="020B0604030504040204" pitchFamily="34" charset="0"/>
              </a:rPr>
              <a:t>1101 0110</a:t>
            </a:r>
            <a:r>
              <a:rPr lang="en-US" altLang="en-US" sz="3200" b="1" baseline="-25000">
                <a:solidFill>
                  <a:srgbClr val="000080"/>
                </a:solidFill>
                <a:latin typeface="Tahoma" panose="020B0604030504040204" pitchFamily="34" charset="0"/>
              </a:rPr>
              <a:t>2</a:t>
            </a:r>
            <a:r>
              <a:rPr lang="en-US" altLang="en-US" sz="3200" baseline="-25000">
                <a:latin typeface="Tahoma" panose="020B0604030504040204" pitchFamily="34" charset="0"/>
              </a:rPr>
              <a:t> </a:t>
            </a:r>
            <a:r>
              <a:rPr lang="en-US" altLang="en-US" sz="3200">
                <a:latin typeface="Tahoma" panose="020B0604030504040204" pitchFamily="34" charset="0"/>
              </a:rPr>
              <a:t>= 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214</a:t>
            </a:r>
            <a:r>
              <a:rPr lang="en-US" altLang="en-US" sz="3200" baseline="-25000">
                <a:solidFill>
                  <a:srgbClr val="FF9F11"/>
                </a:solidFill>
                <a:latin typeface="Tahoma" panose="020B0604030504040204" pitchFamily="34" charset="0"/>
              </a:rPr>
              <a:t>10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 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</a:pPr>
            <a:endParaRPr lang="en-US" altLang="en-US" sz="3200">
              <a:solidFill>
                <a:srgbClr val="FF9F11"/>
              </a:solidFill>
              <a:latin typeface="Tahoma" panose="020B0604030504040204" pitchFamily="34" charset="0"/>
            </a:endParaRPr>
          </a:p>
        </p:txBody>
      </p:sp>
      <p:sp>
        <p:nvSpPr>
          <p:cNvPr id="26690" name="Text Box 304">
            <a:extLst>
              <a:ext uri="{FF2B5EF4-FFF2-40B4-BE49-F238E27FC236}">
                <a16:creationId xmlns:a16="http://schemas.microsoft.com/office/drawing/2014/main" id="{DF0AC7EA-87BC-FC6C-99A7-85729B043F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5715001"/>
            <a:ext cx="3276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128+64= </a:t>
            </a:r>
            <a:r>
              <a:rPr lang="en-GB" altLang="en-US" b="1"/>
              <a:t>192</a:t>
            </a:r>
          </a:p>
        </p:txBody>
      </p:sp>
      <p:sp>
        <p:nvSpPr>
          <p:cNvPr id="26691" name="Text Box 305">
            <a:extLst>
              <a:ext uri="{FF2B5EF4-FFF2-40B4-BE49-F238E27FC236}">
                <a16:creationId xmlns:a16="http://schemas.microsoft.com/office/drawing/2014/main" id="{EEC2BDE4-30E6-4B7E-A3D9-669A70AAC5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7200" y="5715001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192+16= </a:t>
            </a:r>
            <a:r>
              <a:rPr lang="en-GB" altLang="en-US" b="1"/>
              <a:t>208</a:t>
            </a:r>
          </a:p>
        </p:txBody>
      </p:sp>
      <p:sp>
        <p:nvSpPr>
          <p:cNvPr id="26692" name="Text Box 306">
            <a:extLst>
              <a:ext uri="{FF2B5EF4-FFF2-40B4-BE49-F238E27FC236}">
                <a16:creationId xmlns:a16="http://schemas.microsoft.com/office/drawing/2014/main" id="{20EE5F0F-C630-A280-FD81-FEBDAE3E06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2200" y="5699126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208+4= </a:t>
            </a:r>
            <a:r>
              <a:rPr lang="en-GB" altLang="en-US" b="1"/>
              <a:t>212</a:t>
            </a:r>
          </a:p>
        </p:txBody>
      </p:sp>
      <p:sp>
        <p:nvSpPr>
          <p:cNvPr id="26693" name="Text Box 307">
            <a:extLst>
              <a:ext uri="{FF2B5EF4-FFF2-40B4-BE49-F238E27FC236}">
                <a16:creationId xmlns:a16="http://schemas.microsoft.com/office/drawing/2014/main" id="{FAE15EDC-1255-83A0-34C6-3E22879556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53400" y="5699126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212+2= </a:t>
            </a:r>
            <a:r>
              <a:rPr lang="en-GB" altLang="en-US" b="1">
                <a:solidFill>
                  <a:srgbClr val="E80000"/>
                </a:solidFill>
              </a:rPr>
              <a:t>214</a:t>
            </a:r>
          </a:p>
        </p:txBody>
      </p:sp>
      <p:sp>
        <p:nvSpPr>
          <p:cNvPr id="26694" name="Line 308">
            <a:extLst>
              <a:ext uri="{FF2B5EF4-FFF2-40B4-BE49-F238E27FC236}">
                <a16:creationId xmlns:a16="http://schemas.microsoft.com/office/drawing/2014/main" id="{0DF37789-3175-1742-1AED-A2FD9AE879E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743200" y="4495800"/>
            <a:ext cx="15240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5" name="Line 309">
            <a:extLst>
              <a:ext uri="{FF2B5EF4-FFF2-40B4-BE49-F238E27FC236}">
                <a16:creationId xmlns:a16="http://schemas.microsoft.com/office/drawing/2014/main" id="{0BAA242E-8FD6-5A40-8135-052AEF799BF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200400" y="4419600"/>
            <a:ext cx="20574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6" name="Line 310">
            <a:extLst>
              <a:ext uri="{FF2B5EF4-FFF2-40B4-BE49-F238E27FC236}">
                <a16:creationId xmlns:a16="http://schemas.microsoft.com/office/drawing/2014/main" id="{B54C6980-C754-EFC2-2D17-3843842D321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181600" y="4495800"/>
            <a:ext cx="17526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7" name="Line 311">
            <a:extLst>
              <a:ext uri="{FF2B5EF4-FFF2-40B4-BE49-F238E27FC236}">
                <a16:creationId xmlns:a16="http://schemas.microsoft.com/office/drawing/2014/main" id="{A9FBB201-96D6-4664-8347-D767B5BB611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934200" y="4419600"/>
            <a:ext cx="17526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8" name="Line 312">
            <a:extLst>
              <a:ext uri="{FF2B5EF4-FFF2-40B4-BE49-F238E27FC236}">
                <a16:creationId xmlns:a16="http://schemas.microsoft.com/office/drawing/2014/main" id="{F234EB77-FBE7-57F3-9339-29E9A298031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915400" y="4495800"/>
            <a:ext cx="6096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2111">
            <a:extLst>
              <a:ext uri="{FF2B5EF4-FFF2-40B4-BE49-F238E27FC236}">
                <a16:creationId xmlns:a16="http://schemas.microsoft.com/office/drawing/2014/main" id="{DBFD11F0-99EF-46D2-2B30-FF1B7AA741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Binary Table</a:t>
            </a:r>
          </a:p>
        </p:txBody>
      </p:sp>
      <p:graphicFrame>
        <p:nvGraphicFramePr>
          <p:cNvPr id="130140" name="Group 2140">
            <a:extLst>
              <a:ext uri="{FF2B5EF4-FFF2-40B4-BE49-F238E27FC236}">
                <a16:creationId xmlns:a16="http://schemas.microsoft.com/office/drawing/2014/main" id="{BDDF6D5A-D2EA-9B9B-BB4B-459A4A28834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0" y="1447801"/>
          <a:ext cx="5562600" cy="4937544"/>
        </p:xfrm>
        <a:graphic>
          <a:graphicData uri="http://schemas.openxmlformats.org/drawingml/2006/table">
            <a:tbl>
              <a:tblPr/>
              <a:tblGrid>
                <a:gridCol w="1470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8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05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698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7476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667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2072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27428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Weighting Value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Decimal Value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Hex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285">
                <a:tc rowSpan="17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Values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27828" name="Text Box 2138">
            <a:extLst>
              <a:ext uri="{FF2B5EF4-FFF2-40B4-BE49-F238E27FC236}">
                <a16:creationId xmlns:a16="http://schemas.microsoft.com/office/drawing/2014/main" id="{88B2D332-B30F-73DF-0D5C-22CDA93D21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1524001"/>
            <a:ext cx="4038600" cy="359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Binary count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Each 0 or 1 has a 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weighting value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The value doubles 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as the position is 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moved to the left</a:t>
            </a:r>
          </a:p>
          <a:p>
            <a:pPr>
              <a:spcBef>
                <a:spcPct val="50000"/>
              </a:spcBef>
            </a:pPr>
            <a:endParaRPr lang="en-GB" altLang="en-US"/>
          </a:p>
          <a:p>
            <a:pPr>
              <a:spcBef>
                <a:spcPct val="50000"/>
              </a:spcBef>
            </a:pPr>
            <a:endParaRPr lang="en-GB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B221E047-520B-1619-5BD5-48D758A1C9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4000" b="1">
                <a:latin typeface="Maiandra GD" panose="020E0502030308020204" pitchFamily="34" charset="0"/>
              </a:rPr>
              <a:t>Converting decimal numbers to binary numbers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E22EA441-92E1-4F53-5A46-63913F51C6F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09801" y="1700213"/>
            <a:ext cx="6334125" cy="4176712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US" altLang="en-US" b="1">
                <a:latin typeface="Maiandra GD" panose="020E0502030308020204" pitchFamily="34" charset="0"/>
              </a:rPr>
              <a:t>Example:</a:t>
            </a:r>
            <a:endParaRPr lang="en-US" altLang="en-US">
              <a:latin typeface="Maiandra GD" panose="020E0502030308020204" pitchFamily="34" charset="0"/>
            </a:endParaRPr>
          </a:p>
          <a:p>
            <a:pPr>
              <a:buFontTx/>
              <a:buNone/>
            </a:pPr>
            <a:r>
              <a:rPr lang="en-US" altLang="en-US" sz="2000">
                <a:latin typeface="Garamond" panose="02020404030301010803" pitchFamily="18" charset="0"/>
              </a:rPr>
              <a:t>Convert the decimal number 192 to a binary number.</a:t>
            </a:r>
          </a:p>
          <a:p>
            <a:pPr algn="r">
              <a:buFontTx/>
              <a:buNone/>
            </a:pPr>
            <a:endParaRPr lang="en-US" altLang="en-US" sz="2000" b="1">
              <a:latin typeface="Garamond" panose="02020404030301010803" pitchFamily="18" charset="0"/>
            </a:endParaRPr>
          </a:p>
          <a:p>
            <a:pPr algn="r">
              <a:buFontTx/>
              <a:buNone/>
            </a:pPr>
            <a:endParaRPr lang="en-US" altLang="en-US" sz="2000" b="1">
              <a:latin typeface="Garamond" panose="02020404030301010803" pitchFamily="18" charset="0"/>
            </a:endParaRPr>
          </a:p>
          <a:p>
            <a:pPr algn="r">
              <a:buFontTx/>
              <a:buNone/>
            </a:pPr>
            <a:endParaRPr lang="en-US" altLang="en-US" sz="2000" b="1">
              <a:latin typeface="Garamond" panose="02020404030301010803" pitchFamily="18" charset="0"/>
            </a:endParaRPr>
          </a:p>
          <a:p>
            <a:pPr algn="r">
              <a:buFontTx/>
              <a:buNone/>
            </a:pPr>
            <a:endParaRPr lang="en-US" altLang="en-US" sz="2000" b="1">
              <a:latin typeface="Garamond" panose="02020404030301010803" pitchFamily="18" charset="0"/>
            </a:endParaRPr>
          </a:p>
          <a:p>
            <a:pPr algn="r">
              <a:buFontTx/>
              <a:buNone/>
            </a:pPr>
            <a:br>
              <a:rPr lang="en-US" altLang="en-US" sz="2000" b="1">
                <a:latin typeface="Garamond" panose="02020404030301010803" pitchFamily="18" charset="0"/>
              </a:rPr>
            </a:br>
            <a:endParaRPr lang="en-US" altLang="en-US" sz="2000" b="1">
              <a:latin typeface="Garamond" panose="02020404030301010803" pitchFamily="18" charset="0"/>
            </a:endParaRPr>
          </a:p>
          <a:p>
            <a:pPr>
              <a:buFontTx/>
              <a:buNone/>
            </a:pPr>
            <a:endParaRPr lang="en-US" altLang="en-US" sz="2000">
              <a:latin typeface="Garamond" panose="02020404030301010803" pitchFamily="18" charset="0"/>
            </a:endParaRPr>
          </a:p>
          <a:p>
            <a:pPr>
              <a:buFontTx/>
              <a:buNone/>
            </a:pPr>
            <a:r>
              <a:rPr lang="en-US" altLang="en-US" sz="2000">
                <a:latin typeface="Garamond" panose="02020404030301010803" pitchFamily="18" charset="0"/>
              </a:rPr>
              <a:t>Write down all the remainders, backwards, and you have the binary number </a:t>
            </a:r>
            <a:r>
              <a:rPr lang="en-US" altLang="en-US" sz="2000" b="1">
                <a:latin typeface="Garamond" panose="02020404030301010803" pitchFamily="18" charset="0"/>
              </a:rPr>
              <a:t>11000000</a:t>
            </a:r>
          </a:p>
        </p:txBody>
      </p:sp>
      <p:graphicFrame>
        <p:nvGraphicFramePr>
          <p:cNvPr id="22905" name="Group 377">
            <a:extLst>
              <a:ext uri="{FF2B5EF4-FFF2-40B4-BE49-F238E27FC236}">
                <a16:creationId xmlns:a16="http://schemas.microsoft.com/office/drawing/2014/main" id="{160D3792-87D7-537A-1C6E-B62CF84D3E9B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2927350" y="2636839"/>
          <a:ext cx="3600450" cy="2232025"/>
        </p:xfrm>
        <a:graphic>
          <a:graphicData uri="http://schemas.openxmlformats.org/drawingml/2006/table">
            <a:tbl>
              <a:tblPr/>
              <a:tblGrid>
                <a:gridCol w="11509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77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192/2 = 96  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1668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96/2 = 48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48/2 = 24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24/2 = 12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12/2 = 6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4203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6/2 = 3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3/2 = 1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AU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1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359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1/2 = 0</a:t>
                      </a:r>
                    </a:p>
                  </a:txBody>
                  <a:tcPr marL="0" marR="0" marT="0" marB="0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AU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1</a:t>
                      </a:r>
                      <a:endParaRPr kumimoji="1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0" marB="0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9764A3DF-8AB1-3BF9-938E-D0816B5A42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>
                <a:latin typeface="Maiandra GD" panose="020E0502030308020204" pitchFamily="34" charset="0"/>
              </a:rPr>
              <a:t>Converting binary numbers to decimal numbers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EC6D9B8D-582E-8FDD-09EC-CEEC9DBC12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1" y="1628776"/>
            <a:ext cx="6334125" cy="4392613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altLang="en-US" b="1" dirty="0">
                <a:latin typeface="Maiandra GD" panose="020E0502030308020204" pitchFamily="34" charset="0"/>
              </a:rPr>
              <a:t>Example:</a:t>
            </a:r>
            <a:endParaRPr lang="en-US" altLang="en-US" dirty="0">
              <a:latin typeface="Maiandra GD" panose="020E0502030308020204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dirty="0">
                <a:latin typeface="Garamond" panose="02020404030301010803" pitchFamily="18" charset="0"/>
              </a:rPr>
              <a:t>Convert the binary number 01110000 to a decimal number. (Note: Work from right to left. Remember that anything raised to the 0 power is 1; therefore 2^0 = 1.)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1600" dirty="0">
                <a:latin typeface="Garamond" panose="02020404030301010803" pitchFamily="18" charset="0"/>
              </a:rPr>
              <a:t>			</a:t>
            </a:r>
            <a:r>
              <a:rPr lang="en-US" altLang="en-US" sz="2200" dirty="0">
                <a:latin typeface="Garamond" panose="02020404030301010803" pitchFamily="18" charset="0"/>
              </a:rPr>
              <a:t>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0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1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2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3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1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4</a:t>
            </a:r>
            <a:r>
              <a:rPr lang="en-US" altLang="en-US" sz="2200" dirty="0">
                <a:latin typeface="Garamond" panose="02020404030301010803" pitchFamily="18" charset="0"/>
              </a:rPr>
              <a:t> =16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1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5</a:t>
            </a:r>
            <a:r>
              <a:rPr lang="en-US" altLang="en-US" sz="2200" dirty="0">
                <a:latin typeface="Garamond" panose="02020404030301010803" pitchFamily="18" charset="0"/>
              </a:rPr>
              <a:t> =32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1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6</a:t>
            </a:r>
            <a:r>
              <a:rPr lang="en-US" altLang="en-US" sz="2200" dirty="0">
                <a:latin typeface="Garamond" panose="02020404030301010803" pitchFamily="18" charset="0"/>
              </a:rPr>
              <a:t> =64</a:t>
            </a:r>
            <a:br>
              <a:rPr lang="en-US" altLang="en-US" sz="2200" dirty="0">
                <a:latin typeface="Garamond" panose="02020404030301010803" pitchFamily="18" charset="0"/>
              </a:rPr>
            </a:br>
            <a:r>
              <a:rPr lang="en-US" altLang="en-US" sz="2200" dirty="0">
                <a:latin typeface="Garamond" panose="02020404030301010803" pitchFamily="18" charset="0"/>
              </a:rPr>
              <a:t>		0 x 2</a:t>
            </a:r>
            <a:r>
              <a:rPr lang="en-US" altLang="en-US" sz="2200" baseline="30000" dirty="0">
                <a:latin typeface="Garamond" panose="02020404030301010803" pitchFamily="18" charset="0"/>
              </a:rPr>
              <a:t>7</a:t>
            </a:r>
            <a:r>
              <a:rPr lang="en-US" altLang="en-US" sz="2200" dirty="0">
                <a:latin typeface="Garamond" panose="02020404030301010803" pitchFamily="18" charset="0"/>
              </a:rPr>
              <a:t> =0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altLang="en-US" sz="2200" dirty="0">
              <a:latin typeface="Garamond" panose="02020404030301010803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latin typeface="Garamond" panose="02020404030301010803" pitchFamily="18" charset="0"/>
              </a:rPr>
              <a:t>0+0+0+0+16+32+64+0=112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56">
            <a:extLst>
              <a:ext uri="{FF2B5EF4-FFF2-40B4-BE49-F238E27FC236}">
                <a16:creationId xmlns:a16="http://schemas.microsoft.com/office/drawing/2014/main" id="{5EBC0D84-104D-1A20-8566-1DAFFEAE79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66938" y="21431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4000"/>
              <a:t>Binary Conversion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52EF1696-03E1-ABDE-8E5F-E8D35AC24F6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438400" y="1447800"/>
            <a:ext cx="7848600" cy="495300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000"/>
              <a:t>To convert a decimal number to binary, you need only keep subtracting the largest power of two.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 E.G. Here the decimal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b="1"/>
              <a:t>203</a:t>
            </a:r>
            <a:r>
              <a:rPr lang="en-GB" altLang="en-US" sz="2000"/>
              <a:t> is represented by </a:t>
            </a:r>
            <a:r>
              <a:rPr lang="en-GB" altLang="en-US" sz="2100" b="1"/>
              <a:t>11001011</a:t>
            </a:r>
            <a:r>
              <a:rPr lang="en-GB" altLang="en-US" sz="2000"/>
              <a:t> (one x 128, one x 64, no 32s, no 16s, one x 8, no 4s, one x 2s, one x 1s) 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/>
          </a:p>
          <a:p>
            <a:pPr eaLnBrk="1" hangingPunct="1">
              <a:lnSpc>
                <a:spcPct val="90000"/>
              </a:lnSpc>
            </a:pPr>
            <a:endParaRPr lang="en-GB" altLang="en-US" sz="2000"/>
          </a:p>
          <a:p>
            <a:pPr eaLnBrk="1" hangingPunct="1">
              <a:lnSpc>
                <a:spcPct val="90000"/>
              </a:lnSpc>
            </a:pPr>
            <a:endParaRPr lang="en-GB" altLang="en-US" sz="2000"/>
          </a:p>
          <a:p>
            <a:pPr eaLnBrk="1" hangingPunct="1">
              <a:lnSpc>
                <a:spcPct val="90000"/>
              </a:lnSpc>
            </a:pPr>
            <a:endParaRPr lang="en-GB" altLang="en-US" sz="2000"/>
          </a:p>
          <a:p>
            <a:pPr eaLnBrk="1" hangingPunct="1">
              <a:lnSpc>
                <a:spcPct val="90000"/>
              </a:lnSpc>
            </a:pPr>
            <a:endParaRPr lang="en-GB" altLang="en-US" sz="2000"/>
          </a:p>
          <a:p>
            <a:pPr eaLnBrk="1" hangingPunct="1">
              <a:lnSpc>
                <a:spcPct val="90000"/>
              </a:lnSpc>
            </a:pPr>
            <a:endParaRPr lang="en-GB" altLang="en-US" sz="2000"/>
          </a:p>
          <a:p>
            <a:pPr eaLnBrk="1" hangingPunct="1">
              <a:lnSpc>
                <a:spcPct val="90000"/>
              </a:lnSpc>
            </a:pPr>
            <a:endParaRPr lang="en-GB" altLang="en-US" sz="2000"/>
          </a:p>
          <a:p>
            <a:pPr eaLnBrk="1" hangingPunct="1">
              <a:lnSpc>
                <a:spcPct val="90000"/>
              </a:lnSpc>
            </a:pPr>
            <a:endParaRPr lang="en-GB" altLang="en-US" sz="2000"/>
          </a:p>
          <a:p>
            <a:pPr eaLnBrk="1" hangingPunct="1">
              <a:lnSpc>
                <a:spcPct val="90000"/>
              </a:lnSpc>
            </a:pPr>
            <a:endParaRPr lang="en-GB" altLang="en-US" sz="2100"/>
          </a:p>
          <a:p>
            <a:pPr eaLnBrk="1" hangingPunct="1">
              <a:lnSpc>
                <a:spcPct val="90000"/>
              </a:lnSpc>
            </a:pPr>
            <a:endParaRPr lang="en-GB" altLang="en-US" sz="2100"/>
          </a:p>
          <a:p>
            <a:pPr eaLnBrk="1" hangingPunct="1">
              <a:lnSpc>
                <a:spcPct val="90000"/>
              </a:lnSpc>
            </a:pPr>
            <a:r>
              <a:rPr lang="en-GB" altLang="en-US" sz="2100"/>
              <a:t>From binary to decimal is even easier - just add up the columns.</a:t>
            </a:r>
          </a:p>
        </p:txBody>
      </p:sp>
      <p:graphicFrame>
        <p:nvGraphicFramePr>
          <p:cNvPr id="118947" name="Group 163">
            <a:extLst>
              <a:ext uri="{FF2B5EF4-FFF2-40B4-BE49-F238E27FC236}">
                <a16:creationId xmlns:a16="http://schemas.microsoft.com/office/drawing/2014/main" id="{33149902-7B1A-1D57-F10C-4F9BE5472A12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2438400" y="3048001"/>
          <a:ext cx="8001000" cy="2544947"/>
        </p:xfrm>
        <a:graphic>
          <a:graphicData uri="http://schemas.openxmlformats.org/drawingml/2006/table">
            <a:tbl>
              <a:tblPr/>
              <a:tblGrid>
                <a:gridCol w="1323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74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74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90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5566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509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540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5248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574532">
                <a:tc gridSpan="8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4532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128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64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32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294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2755">
                <a:tc gridSpan="8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E8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203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-128=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75..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next 75 – 64=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11..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Next 11 - 8 =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3..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Next 3 – 2 =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1..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Next 1-1=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 we used 128, 64, 8, 2, 1. gives </a:t>
                      </a: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11001011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rgbClr val="E8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08837" y="3730256"/>
            <a:ext cx="5280837" cy="247207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99977" y="2132419"/>
            <a:ext cx="5292799" cy="4061194"/>
            <a:chOff x="1003300" y="3018367"/>
            <a:chExt cx="7586345" cy="5821045"/>
          </a:xfrm>
        </p:grpSpPr>
        <p:pic>
          <p:nvPicPr>
            <p:cNvPr id="4" name="object 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16000" y="3035300"/>
              <a:ext cx="7569200" cy="22098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221316" y="3314700"/>
              <a:ext cx="0" cy="5317490"/>
            </a:xfrm>
            <a:custGeom>
              <a:avLst/>
              <a:gdLst/>
              <a:ahLst/>
              <a:cxnLst/>
              <a:rect l="l" t="t" r="r" b="b"/>
              <a:pathLst>
                <a:path h="5317490">
                  <a:moveTo>
                    <a:pt x="0" y="5317066"/>
                  </a:moveTo>
                  <a:lnTo>
                    <a:pt x="0" y="0"/>
                  </a:lnTo>
                </a:path>
              </a:pathLst>
            </a:custGeom>
            <a:ln w="21166">
              <a:solidFill>
                <a:srgbClr val="233874"/>
              </a:solidFill>
            </a:ln>
          </p:spPr>
          <p:txBody>
            <a:bodyPr wrap="square" lIns="0" tIns="0" rIns="0" bIns="0" rtlCol="0"/>
            <a:lstStyle/>
            <a:p>
              <a:endParaRPr sz="1256"/>
            </a:p>
          </p:txBody>
        </p:sp>
        <p:sp>
          <p:nvSpPr>
            <p:cNvPr id="6" name="object 6"/>
            <p:cNvSpPr/>
            <p:nvPr/>
          </p:nvSpPr>
          <p:spPr>
            <a:xfrm>
              <a:off x="8269816" y="3314700"/>
              <a:ext cx="0" cy="5317490"/>
            </a:xfrm>
            <a:custGeom>
              <a:avLst/>
              <a:gdLst/>
              <a:ahLst/>
              <a:cxnLst/>
              <a:rect l="l" t="t" r="r" b="b"/>
              <a:pathLst>
                <a:path h="5317490">
                  <a:moveTo>
                    <a:pt x="0" y="5317066"/>
                  </a:moveTo>
                  <a:lnTo>
                    <a:pt x="0" y="0"/>
                  </a:lnTo>
                </a:path>
              </a:pathLst>
            </a:custGeom>
            <a:ln w="21166">
              <a:solidFill>
                <a:srgbClr val="233874"/>
              </a:solidFill>
            </a:ln>
          </p:spPr>
          <p:txBody>
            <a:bodyPr wrap="square" lIns="0" tIns="0" rIns="0" bIns="0" rtlCol="0"/>
            <a:lstStyle/>
            <a:p>
              <a:endParaRPr sz="1256"/>
            </a:p>
          </p:txBody>
        </p:sp>
        <p:sp>
          <p:nvSpPr>
            <p:cNvPr id="7" name="object 7"/>
            <p:cNvSpPr/>
            <p:nvPr/>
          </p:nvSpPr>
          <p:spPr>
            <a:xfrm>
              <a:off x="1210733" y="3325283"/>
              <a:ext cx="7070090" cy="0"/>
            </a:xfrm>
            <a:custGeom>
              <a:avLst/>
              <a:gdLst/>
              <a:ahLst/>
              <a:cxnLst/>
              <a:rect l="l" t="t" r="r" b="b"/>
              <a:pathLst>
                <a:path w="7070090">
                  <a:moveTo>
                    <a:pt x="0" y="0"/>
                  </a:moveTo>
                  <a:lnTo>
                    <a:pt x="7069667" y="0"/>
                  </a:lnTo>
                </a:path>
              </a:pathLst>
            </a:custGeom>
            <a:ln w="21166">
              <a:solidFill>
                <a:srgbClr val="233874"/>
              </a:solidFill>
            </a:ln>
          </p:spPr>
          <p:txBody>
            <a:bodyPr wrap="square" lIns="0" tIns="0" rIns="0" bIns="0" rtlCol="0"/>
            <a:lstStyle/>
            <a:p>
              <a:endParaRPr sz="1256"/>
            </a:p>
          </p:txBody>
        </p:sp>
        <p:sp>
          <p:nvSpPr>
            <p:cNvPr id="8" name="object 8"/>
            <p:cNvSpPr/>
            <p:nvPr/>
          </p:nvSpPr>
          <p:spPr>
            <a:xfrm>
              <a:off x="1210733" y="8621183"/>
              <a:ext cx="7070090" cy="0"/>
            </a:xfrm>
            <a:custGeom>
              <a:avLst/>
              <a:gdLst/>
              <a:ahLst/>
              <a:cxnLst/>
              <a:rect l="l" t="t" r="r" b="b"/>
              <a:pathLst>
                <a:path w="7070090">
                  <a:moveTo>
                    <a:pt x="0" y="0"/>
                  </a:moveTo>
                  <a:lnTo>
                    <a:pt x="7069667" y="0"/>
                  </a:lnTo>
                </a:path>
              </a:pathLst>
            </a:custGeom>
            <a:ln w="21166">
              <a:solidFill>
                <a:srgbClr val="233874"/>
              </a:solidFill>
            </a:ln>
          </p:spPr>
          <p:txBody>
            <a:bodyPr wrap="square" lIns="0" tIns="0" rIns="0" bIns="0" rtlCol="0"/>
            <a:lstStyle/>
            <a:p>
              <a:endParaRPr sz="1256"/>
            </a:p>
          </p:txBody>
        </p:sp>
        <p:sp>
          <p:nvSpPr>
            <p:cNvPr id="9" name="object 9"/>
            <p:cNvSpPr/>
            <p:nvPr/>
          </p:nvSpPr>
          <p:spPr>
            <a:xfrm>
              <a:off x="1018116" y="3018367"/>
              <a:ext cx="0" cy="5821045"/>
            </a:xfrm>
            <a:custGeom>
              <a:avLst/>
              <a:gdLst/>
              <a:ahLst/>
              <a:cxnLst/>
              <a:rect l="l" t="t" r="r" b="b"/>
              <a:pathLst>
                <a:path h="5821045">
                  <a:moveTo>
                    <a:pt x="0" y="5820833"/>
                  </a:moveTo>
                  <a:lnTo>
                    <a:pt x="0" y="0"/>
                  </a:lnTo>
                </a:path>
              </a:pathLst>
            </a:custGeom>
            <a:ln w="4233">
              <a:solidFill>
                <a:srgbClr val="645460"/>
              </a:solidFill>
            </a:ln>
          </p:spPr>
          <p:txBody>
            <a:bodyPr wrap="square" lIns="0" tIns="0" rIns="0" bIns="0" rtlCol="0"/>
            <a:lstStyle/>
            <a:p>
              <a:endParaRPr sz="1256"/>
            </a:p>
          </p:txBody>
        </p:sp>
        <p:sp>
          <p:nvSpPr>
            <p:cNvPr id="10" name="object 10"/>
            <p:cNvSpPr/>
            <p:nvPr/>
          </p:nvSpPr>
          <p:spPr>
            <a:xfrm>
              <a:off x="1003300" y="8786283"/>
              <a:ext cx="3776345" cy="0"/>
            </a:xfrm>
            <a:custGeom>
              <a:avLst/>
              <a:gdLst/>
              <a:ahLst/>
              <a:cxnLst/>
              <a:rect l="l" t="t" r="r" b="b"/>
              <a:pathLst>
                <a:path w="3776345">
                  <a:moveTo>
                    <a:pt x="0" y="0"/>
                  </a:moveTo>
                  <a:lnTo>
                    <a:pt x="3776133" y="0"/>
                  </a:lnTo>
                </a:path>
              </a:pathLst>
            </a:custGeom>
            <a:ln w="4233">
              <a:solidFill>
                <a:srgbClr val="645460"/>
              </a:solidFill>
            </a:ln>
          </p:spPr>
          <p:txBody>
            <a:bodyPr wrap="square" lIns="0" tIns="0" rIns="0" bIns="0" rtlCol="0"/>
            <a:lstStyle/>
            <a:p>
              <a:endParaRPr sz="1256"/>
            </a:p>
          </p:txBody>
        </p:sp>
        <p:sp>
          <p:nvSpPr>
            <p:cNvPr id="11" name="object 11"/>
            <p:cNvSpPr/>
            <p:nvPr/>
          </p:nvSpPr>
          <p:spPr>
            <a:xfrm>
              <a:off x="1003300" y="6055783"/>
              <a:ext cx="7167245" cy="0"/>
            </a:xfrm>
            <a:custGeom>
              <a:avLst/>
              <a:gdLst/>
              <a:ahLst/>
              <a:cxnLst/>
              <a:rect l="l" t="t" r="r" b="b"/>
              <a:pathLst>
                <a:path w="7167245">
                  <a:moveTo>
                    <a:pt x="0" y="0"/>
                  </a:moveTo>
                  <a:lnTo>
                    <a:pt x="7167033" y="0"/>
                  </a:lnTo>
                </a:path>
              </a:pathLst>
            </a:custGeom>
            <a:ln w="4233">
              <a:solidFill>
                <a:srgbClr val="645460"/>
              </a:solidFill>
            </a:ln>
          </p:spPr>
          <p:txBody>
            <a:bodyPr wrap="square" lIns="0" tIns="0" rIns="0" bIns="0" rtlCol="0"/>
            <a:lstStyle/>
            <a:p>
              <a:endParaRPr sz="1256"/>
            </a:p>
          </p:txBody>
        </p:sp>
        <p:sp>
          <p:nvSpPr>
            <p:cNvPr id="12" name="object 12"/>
            <p:cNvSpPr/>
            <p:nvPr/>
          </p:nvSpPr>
          <p:spPr>
            <a:xfrm>
              <a:off x="1003300" y="5242983"/>
              <a:ext cx="7586345" cy="0"/>
            </a:xfrm>
            <a:custGeom>
              <a:avLst/>
              <a:gdLst/>
              <a:ahLst/>
              <a:cxnLst/>
              <a:rect l="l" t="t" r="r" b="b"/>
              <a:pathLst>
                <a:path w="7586345">
                  <a:moveTo>
                    <a:pt x="0" y="0"/>
                  </a:moveTo>
                  <a:lnTo>
                    <a:pt x="7586133" y="0"/>
                  </a:lnTo>
                </a:path>
              </a:pathLst>
            </a:custGeom>
            <a:ln w="4233">
              <a:solidFill>
                <a:srgbClr val="645460"/>
              </a:solidFill>
            </a:ln>
          </p:spPr>
          <p:txBody>
            <a:bodyPr wrap="square" lIns="0" tIns="0" rIns="0" bIns="0" rtlCol="0"/>
            <a:lstStyle/>
            <a:p>
              <a:endParaRPr sz="1256"/>
            </a:p>
          </p:txBody>
        </p:sp>
        <p:sp>
          <p:nvSpPr>
            <p:cNvPr id="13" name="object 13"/>
            <p:cNvSpPr/>
            <p:nvPr/>
          </p:nvSpPr>
          <p:spPr>
            <a:xfrm>
              <a:off x="1003300" y="3033183"/>
              <a:ext cx="3750945" cy="0"/>
            </a:xfrm>
            <a:custGeom>
              <a:avLst/>
              <a:gdLst/>
              <a:ahLst/>
              <a:cxnLst/>
              <a:rect l="l" t="t" r="r" b="b"/>
              <a:pathLst>
                <a:path w="3750945">
                  <a:moveTo>
                    <a:pt x="0" y="0"/>
                  </a:moveTo>
                  <a:lnTo>
                    <a:pt x="3750733" y="0"/>
                  </a:lnTo>
                </a:path>
              </a:pathLst>
            </a:custGeom>
            <a:ln w="4233">
              <a:solidFill>
                <a:srgbClr val="645460"/>
              </a:solidFill>
            </a:ln>
          </p:spPr>
          <p:txBody>
            <a:bodyPr wrap="square" lIns="0" tIns="0" rIns="0" bIns="0" rtlCol="0"/>
            <a:lstStyle/>
            <a:p>
              <a:endParaRPr sz="1256"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1068717" y="2611376"/>
            <a:ext cx="1143886" cy="306521"/>
          </a:xfrm>
          <a:prstGeom prst="rect">
            <a:avLst/>
          </a:prstGeom>
        </p:spPr>
        <p:txBody>
          <a:bodyPr vert="horz" wrap="square" lIns="0" tIns="11076" rIns="0" bIns="0" rtlCol="0">
            <a:spAutoFit/>
          </a:bodyPr>
          <a:lstStyle/>
          <a:p>
            <a:pPr>
              <a:spcBef>
                <a:spcPts val="87"/>
              </a:spcBef>
            </a:pPr>
            <a:r>
              <a:rPr sz="1919" spc="49" dirty="0">
                <a:latin typeface="Arial MT"/>
                <a:cs typeface="Arial MT"/>
              </a:rPr>
              <a:t>Character</a:t>
            </a:r>
            <a:endParaRPr sz="1919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550070" y="2481176"/>
            <a:ext cx="938323" cy="568880"/>
          </a:xfrm>
          <a:prstGeom prst="rect">
            <a:avLst/>
          </a:prstGeom>
        </p:spPr>
        <p:txBody>
          <a:bodyPr vert="horz" wrap="square" lIns="0" tIns="55378" rIns="0" bIns="0" rtlCol="0">
            <a:spAutoFit/>
          </a:bodyPr>
          <a:lstStyle/>
          <a:p>
            <a:pPr marL="9304" marR="3544" indent="-9747">
              <a:lnSpc>
                <a:spcPts val="2023"/>
              </a:lnSpc>
              <a:spcBef>
                <a:spcPts val="436"/>
              </a:spcBef>
            </a:pPr>
            <a:r>
              <a:rPr sz="1988" spc="-7" dirty="0">
                <a:latin typeface="Arial MT"/>
                <a:cs typeface="Arial MT"/>
              </a:rPr>
              <a:t>Decimal Value</a:t>
            </a:r>
            <a:endParaRPr sz="1988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269985" y="2481176"/>
            <a:ext cx="1250212" cy="1110246"/>
          </a:xfrm>
          <a:prstGeom prst="rect">
            <a:avLst/>
          </a:prstGeom>
        </p:spPr>
        <p:txBody>
          <a:bodyPr vert="horz" wrap="square" lIns="0" tIns="55378" rIns="0" bIns="0" rtlCol="0">
            <a:spAutoFit/>
          </a:bodyPr>
          <a:lstStyle/>
          <a:p>
            <a:pPr marR="508166">
              <a:lnSpc>
                <a:spcPts val="2023"/>
              </a:lnSpc>
              <a:spcBef>
                <a:spcPts val="436"/>
              </a:spcBef>
            </a:pPr>
            <a:r>
              <a:rPr sz="1988" spc="-7" dirty="0">
                <a:latin typeface="Arial MT"/>
                <a:cs typeface="Arial MT"/>
              </a:rPr>
              <a:t>Binary </a:t>
            </a:r>
            <a:r>
              <a:rPr sz="1988" spc="-14" dirty="0">
                <a:latin typeface="Arial MT"/>
                <a:cs typeface="Arial MT"/>
              </a:rPr>
              <a:t>Byte</a:t>
            </a:r>
            <a:endParaRPr sz="1988">
              <a:latin typeface="Arial MT"/>
              <a:cs typeface="Arial MT"/>
            </a:endParaRPr>
          </a:p>
          <a:p>
            <a:pPr>
              <a:spcBef>
                <a:spcPts val="1479"/>
              </a:spcBef>
            </a:pPr>
            <a:r>
              <a:rPr sz="2268" spc="-35" dirty="0">
                <a:latin typeface="Cambria"/>
                <a:cs typeface="Cambria"/>
              </a:rPr>
              <a:t>01000001</a:t>
            </a:r>
            <a:endParaRPr sz="2268">
              <a:latin typeface="Cambria"/>
              <a:cs typeface="Cambri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41745" y="3702444"/>
            <a:ext cx="4938380" cy="358848"/>
          </a:xfrm>
          <a:prstGeom prst="rect">
            <a:avLst/>
          </a:prstGeom>
        </p:spPr>
        <p:txBody>
          <a:bodyPr vert="horz" wrap="square" lIns="0" tIns="9747" rIns="0" bIns="0" rtlCol="0">
            <a:spAutoFit/>
          </a:bodyPr>
          <a:lstStyle/>
          <a:p>
            <a:pPr marR="314115" algn="r">
              <a:spcBef>
                <a:spcPts val="77"/>
              </a:spcBef>
            </a:pPr>
            <a:r>
              <a:rPr lang="en-US" sz="2268" spc="66" dirty="0">
                <a:latin typeface="Cambria"/>
                <a:cs typeface="Cambria"/>
              </a:rPr>
              <a:t>  		01000010</a:t>
            </a:r>
            <a:endParaRPr lang="en-US" sz="3401" baseline="-15384" dirty="0">
              <a:latin typeface="Cambria"/>
              <a:cs typeface="Cambri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551175" y="4340397"/>
            <a:ext cx="319419" cy="358848"/>
          </a:xfrm>
          <a:prstGeom prst="rect">
            <a:avLst/>
          </a:prstGeom>
        </p:spPr>
        <p:txBody>
          <a:bodyPr vert="horz" wrap="square" lIns="0" tIns="9747" rIns="0" bIns="0" rtlCol="0">
            <a:spAutoFit/>
          </a:bodyPr>
          <a:lstStyle/>
          <a:p>
            <a:pPr>
              <a:spcBef>
                <a:spcPts val="77"/>
              </a:spcBef>
            </a:pPr>
            <a:r>
              <a:rPr sz="2268" spc="-17" dirty="0">
                <a:latin typeface="Cambria"/>
                <a:cs typeface="Cambria"/>
              </a:rPr>
              <a:t>67</a:t>
            </a:r>
            <a:endParaRPr sz="2268">
              <a:latin typeface="Cambria"/>
              <a:cs typeface="Cambri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270250" y="4340397"/>
            <a:ext cx="1250212" cy="358848"/>
          </a:xfrm>
          <a:prstGeom prst="rect">
            <a:avLst/>
          </a:prstGeom>
        </p:spPr>
        <p:txBody>
          <a:bodyPr vert="horz" wrap="square" lIns="0" tIns="9747" rIns="0" bIns="0" rtlCol="0">
            <a:spAutoFit/>
          </a:bodyPr>
          <a:lstStyle/>
          <a:p>
            <a:pPr>
              <a:spcBef>
                <a:spcPts val="77"/>
              </a:spcBef>
            </a:pPr>
            <a:r>
              <a:rPr sz="2268" spc="-35" dirty="0">
                <a:latin typeface="Cambria"/>
                <a:cs typeface="Cambria"/>
              </a:rPr>
              <a:t>01000011</a:t>
            </a:r>
            <a:endParaRPr sz="2268" dirty="0">
              <a:latin typeface="Cambria"/>
              <a:cs typeface="Cambri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276718" y="5462969"/>
            <a:ext cx="1267933" cy="352119"/>
          </a:xfrm>
          <a:prstGeom prst="rect">
            <a:avLst/>
          </a:prstGeom>
        </p:spPr>
        <p:txBody>
          <a:bodyPr vert="horz" wrap="square" lIns="0" tIns="8417" rIns="0" bIns="0" rtlCol="0">
            <a:spAutoFit/>
          </a:bodyPr>
          <a:lstStyle/>
          <a:p>
            <a:pPr>
              <a:spcBef>
                <a:spcPts val="66"/>
              </a:spcBef>
            </a:pPr>
            <a:r>
              <a:rPr sz="2233" spc="-7" dirty="0">
                <a:latin typeface="Arial MT"/>
                <a:cs typeface="Arial MT"/>
              </a:rPr>
              <a:t>00111111</a:t>
            </a:r>
            <a:endParaRPr sz="2233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396073" y="2090085"/>
            <a:ext cx="4694274" cy="1544501"/>
          </a:xfrm>
          <a:prstGeom prst="rect">
            <a:avLst/>
          </a:prstGeom>
        </p:spPr>
        <p:txBody>
          <a:bodyPr vert="horz" wrap="square" lIns="0" tIns="7088" rIns="0" bIns="0" rtlCol="0">
            <a:spAutoFit/>
          </a:bodyPr>
          <a:lstStyle/>
          <a:p>
            <a:pPr marL="8861" marR="3544">
              <a:lnSpc>
                <a:spcPct val="100699"/>
              </a:lnSpc>
              <a:spcBef>
                <a:spcPts val="56"/>
              </a:spcBef>
            </a:pPr>
            <a:r>
              <a:rPr sz="2512" spc="-80" dirty="0">
                <a:latin typeface="Cambria"/>
                <a:cs typeface="Cambria"/>
              </a:rPr>
              <a:t>Computers</a:t>
            </a:r>
            <a:r>
              <a:rPr sz="2512" spc="-7" dirty="0">
                <a:latin typeface="Cambria"/>
                <a:cs typeface="Cambria"/>
              </a:rPr>
              <a:t> </a:t>
            </a:r>
            <a:r>
              <a:rPr sz="2512" spc="-45" dirty="0">
                <a:latin typeface="Cambria"/>
                <a:cs typeface="Cambria"/>
              </a:rPr>
              <a:t>only</a:t>
            </a:r>
            <a:r>
              <a:rPr sz="2512" spc="-70" dirty="0">
                <a:latin typeface="Cambria"/>
                <a:cs typeface="Cambria"/>
              </a:rPr>
              <a:t> </a:t>
            </a:r>
            <a:r>
              <a:rPr sz="2512" spc="-87" dirty="0">
                <a:latin typeface="Cambria"/>
                <a:cs typeface="Cambria"/>
              </a:rPr>
              <a:t>process</a:t>
            </a:r>
            <a:r>
              <a:rPr sz="2512" spc="-49" dirty="0">
                <a:latin typeface="Cambria"/>
                <a:cs typeface="Cambria"/>
              </a:rPr>
              <a:t> </a:t>
            </a:r>
            <a:r>
              <a:rPr sz="2512" spc="-7" dirty="0">
                <a:latin typeface="Cambria"/>
                <a:cs typeface="Cambria"/>
              </a:rPr>
              <a:t>numbers. </a:t>
            </a:r>
            <a:r>
              <a:rPr sz="2512" spc="-42" dirty="0">
                <a:latin typeface="Cambria"/>
                <a:cs typeface="Cambria"/>
              </a:rPr>
              <a:t>Humans</a:t>
            </a:r>
            <a:r>
              <a:rPr sz="2512" spc="-66" dirty="0">
                <a:latin typeface="Cambria"/>
                <a:cs typeface="Cambria"/>
              </a:rPr>
              <a:t> </a:t>
            </a:r>
            <a:r>
              <a:rPr sz="2512" spc="-73" dirty="0">
                <a:latin typeface="Cambria"/>
                <a:cs typeface="Cambria"/>
              </a:rPr>
              <a:t>need</a:t>
            </a:r>
            <a:r>
              <a:rPr sz="2512" spc="-63" dirty="0">
                <a:latin typeface="Cambria"/>
                <a:cs typeface="Cambria"/>
              </a:rPr>
              <a:t> letters.</a:t>
            </a:r>
            <a:r>
              <a:rPr sz="2512" spc="-31" dirty="0">
                <a:latin typeface="Cambria"/>
                <a:cs typeface="Cambria"/>
              </a:rPr>
              <a:t> </a:t>
            </a:r>
            <a:r>
              <a:rPr sz="2512" spc="-142" dirty="0">
                <a:latin typeface="Cambria"/>
                <a:cs typeface="Cambria"/>
              </a:rPr>
              <a:t>We</a:t>
            </a:r>
            <a:r>
              <a:rPr sz="2512" spc="-84" dirty="0">
                <a:latin typeface="Cambria"/>
                <a:cs typeface="Cambria"/>
              </a:rPr>
              <a:t> </a:t>
            </a:r>
            <a:r>
              <a:rPr sz="2512" spc="-73" dirty="0">
                <a:latin typeface="Cambria"/>
                <a:cs typeface="Cambria"/>
              </a:rPr>
              <a:t>bridge</a:t>
            </a:r>
            <a:r>
              <a:rPr sz="2512" spc="-63" dirty="0">
                <a:latin typeface="Cambria"/>
                <a:cs typeface="Cambria"/>
              </a:rPr>
              <a:t> </a:t>
            </a:r>
            <a:r>
              <a:rPr sz="2512" spc="-14" dirty="0">
                <a:latin typeface="Cambria"/>
                <a:cs typeface="Cambria"/>
              </a:rPr>
              <a:t>this </a:t>
            </a:r>
            <a:r>
              <a:rPr sz="2512" spc="-35" dirty="0">
                <a:latin typeface="Cambria"/>
                <a:cs typeface="Cambria"/>
              </a:rPr>
              <a:t>gap</a:t>
            </a:r>
            <a:r>
              <a:rPr sz="2512" spc="-63" dirty="0">
                <a:latin typeface="Cambria"/>
                <a:cs typeface="Cambria"/>
              </a:rPr>
              <a:t> </a:t>
            </a:r>
            <a:r>
              <a:rPr sz="2512" spc="-66" dirty="0">
                <a:latin typeface="Cambria"/>
                <a:cs typeface="Cambria"/>
              </a:rPr>
              <a:t>with</a:t>
            </a:r>
            <a:r>
              <a:rPr sz="2512" spc="-38" dirty="0">
                <a:latin typeface="Cambria"/>
                <a:cs typeface="Cambria"/>
              </a:rPr>
              <a:t> </a:t>
            </a:r>
            <a:r>
              <a:rPr sz="2512" spc="52" dirty="0">
                <a:latin typeface="Cambria"/>
                <a:cs typeface="Cambria"/>
              </a:rPr>
              <a:t>ASCII</a:t>
            </a:r>
            <a:r>
              <a:rPr sz="2512" spc="-136" dirty="0">
                <a:latin typeface="Cambria"/>
                <a:cs typeface="Cambria"/>
              </a:rPr>
              <a:t> </a:t>
            </a:r>
            <a:r>
              <a:rPr sz="2512" spc="-73" dirty="0">
                <a:latin typeface="Cambria"/>
                <a:cs typeface="Cambria"/>
              </a:rPr>
              <a:t>(American</a:t>
            </a:r>
            <a:r>
              <a:rPr sz="2512" spc="-24" dirty="0">
                <a:latin typeface="Cambria"/>
                <a:cs typeface="Cambria"/>
              </a:rPr>
              <a:t> </a:t>
            </a:r>
            <a:r>
              <a:rPr sz="2512" spc="-7" dirty="0">
                <a:latin typeface="Cambria"/>
                <a:cs typeface="Cambria"/>
              </a:rPr>
              <a:t>Standard </a:t>
            </a:r>
            <a:r>
              <a:rPr sz="2512" spc="-14" dirty="0">
                <a:latin typeface="Cambria"/>
                <a:cs typeface="Cambria"/>
              </a:rPr>
              <a:t>Code</a:t>
            </a:r>
            <a:r>
              <a:rPr sz="2512" spc="-126" dirty="0">
                <a:latin typeface="Cambria"/>
                <a:cs typeface="Cambria"/>
              </a:rPr>
              <a:t> </a:t>
            </a:r>
            <a:r>
              <a:rPr sz="2512" spc="-80" dirty="0">
                <a:latin typeface="Cambria"/>
                <a:cs typeface="Cambria"/>
              </a:rPr>
              <a:t>for</a:t>
            </a:r>
            <a:r>
              <a:rPr sz="2512" spc="-108" dirty="0">
                <a:latin typeface="Cambria"/>
                <a:cs typeface="Cambria"/>
              </a:rPr>
              <a:t> </a:t>
            </a:r>
            <a:r>
              <a:rPr sz="2512" spc="-56" dirty="0">
                <a:latin typeface="Cambria"/>
                <a:cs typeface="Cambria"/>
              </a:rPr>
              <a:t>Information</a:t>
            </a:r>
            <a:r>
              <a:rPr sz="2512" spc="-28" dirty="0">
                <a:latin typeface="Cambria"/>
                <a:cs typeface="Cambria"/>
              </a:rPr>
              <a:t> Interchange).</a:t>
            </a:r>
            <a:endParaRPr sz="2512">
              <a:latin typeface="Cambria"/>
              <a:cs typeface="Cambri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394709" y="4019944"/>
            <a:ext cx="4618960" cy="1180717"/>
          </a:xfrm>
          <a:prstGeom prst="rect">
            <a:avLst/>
          </a:prstGeom>
        </p:spPr>
        <p:txBody>
          <a:bodyPr vert="horz" wrap="square" lIns="0" tIns="16392" rIns="0" bIns="0" rtlCol="0">
            <a:spAutoFit/>
          </a:bodyPr>
          <a:lstStyle/>
          <a:p>
            <a:pPr marL="12848" marR="3544" indent="-4430">
              <a:lnSpc>
                <a:spcPct val="98700"/>
              </a:lnSpc>
              <a:spcBef>
                <a:spcPts val="129"/>
              </a:spcBef>
            </a:pPr>
            <a:r>
              <a:rPr sz="2547" spc="-202" dirty="0">
                <a:latin typeface="Times New Roman"/>
                <a:cs typeface="Times New Roman"/>
              </a:rPr>
              <a:t>ASCII</a:t>
            </a:r>
            <a:r>
              <a:rPr sz="2547" spc="42" dirty="0">
                <a:latin typeface="Times New Roman"/>
                <a:cs typeface="Times New Roman"/>
              </a:rPr>
              <a:t> </a:t>
            </a:r>
            <a:r>
              <a:rPr sz="2547" dirty="0">
                <a:latin typeface="Times New Roman"/>
                <a:cs typeface="Times New Roman"/>
              </a:rPr>
              <a:t>is</a:t>
            </a:r>
            <a:r>
              <a:rPr sz="2547" spc="-129" dirty="0">
                <a:latin typeface="Times New Roman"/>
                <a:cs typeface="Times New Roman"/>
              </a:rPr>
              <a:t> </a:t>
            </a:r>
            <a:r>
              <a:rPr sz="2547" dirty="0">
                <a:latin typeface="Times New Roman"/>
                <a:cs typeface="Times New Roman"/>
              </a:rPr>
              <a:t>a</a:t>
            </a:r>
            <a:r>
              <a:rPr sz="2547" spc="-157" dirty="0">
                <a:latin typeface="Times New Roman"/>
                <a:cs typeface="Times New Roman"/>
              </a:rPr>
              <a:t> </a:t>
            </a:r>
            <a:r>
              <a:rPr sz="2547" spc="-7" dirty="0">
                <a:latin typeface="Times New Roman"/>
                <a:cs typeface="Times New Roman"/>
              </a:rPr>
              <a:t>lookup</a:t>
            </a:r>
            <a:r>
              <a:rPr sz="2547" spc="-80" dirty="0">
                <a:latin typeface="Times New Roman"/>
                <a:cs typeface="Times New Roman"/>
              </a:rPr>
              <a:t> </a:t>
            </a:r>
            <a:r>
              <a:rPr sz="2547" dirty="0">
                <a:latin typeface="Times New Roman"/>
                <a:cs typeface="Times New Roman"/>
              </a:rPr>
              <a:t>table.</a:t>
            </a:r>
            <a:r>
              <a:rPr sz="2547" spc="-136" dirty="0">
                <a:latin typeface="Times New Roman"/>
                <a:cs typeface="Times New Roman"/>
              </a:rPr>
              <a:t> </a:t>
            </a:r>
            <a:r>
              <a:rPr sz="2547" dirty="0">
                <a:latin typeface="Times New Roman"/>
                <a:cs typeface="Times New Roman"/>
              </a:rPr>
              <a:t>It</a:t>
            </a:r>
            <a:r>
              <a:rPr sz="2547" spc="-108" dirty="0">
                <a:latin typeface="Times New Roman"/>
                <a:cs typeface="Times New Roman"/>
              </a:rPr>
              <a:t> </a:t>
            </a:r>
            <a:r>
              <a:rPr sz="2547" spc="-7" dirty="0">
                <a:latin typeface="Times New Roman"/>
                <a:cs typeface="Times New Roman"/>
              </a:rPr>
              <a:t>assigns</a:t>
            </a:r>
            <a:r>
              <a:rPr sz="2547" spc="-66" dirty="0">
                <a:latin typeface="Times New Roman"/>
                <a:cs typeface="Times New Roman"/>
              </a:rPr>
              <a:t> </a:t>
            </a:r>
            <a:r>
              <a:rPr sz="2547" spc="-35" dirty="0">
                <a:latin typeface="Times New Roman"/>
                <a:cs typeface="Times New Roman"/>
              </a:rPr>
              <a:t>a </a:t>
            </a:r>
            <a:r>
              <a:rPr sz="2547" spc="-31" dirty="0">
                <a:latin typeface="Times New Roman"/>
                <a:cs typeface="Times New Roman"/>
              </a:rPr>
              <a:t>specific</a:t>
            </a:r>
            <a:r>
              <a:rPr sz="2547" spc="-56" dirty="0">
                <a:latin typeface="Times New Roman"/>
                <a:cs typeface="Times New Roman"/>
              </a:rPr>
              <a:t> </a:t>
            </a:r>
            <a:r>
              <a:rPr sz="2547" dirty="0">
                <a:latin typeface="Times New Roman"/>
                <a:cs typeface="Times New Roman"/>
              </a:rPr>
              <a:t>character</a:t>
            </a:r>
            <a:r>
              <a:rPr sz="2547" spc="63" dirty="0">
                <a:latin typeface="Times New Roman"/>
                <a:cs typeface="Times New Roman"/>
              </a:rPr>
              <a:t> </a:t>
            </a:r>
            <a:r>
              <a:rPr sz="2547" dirty="0">
                <a:latin typeface="Times New Roman"/>
                <a:cs typeface="Times New Roman"/>
              </a:rPr>
              <a:t>to</a:t>
            </a:r>
            <a:r>
              <a:rPr sz="2547" spc="-167" dirty="0">
                <a:latin typeface="Times New Roman"/>
                <a:cs typeface="Times New Roman"/>
              </a:rPr>
              <a:t> </a:t>
            </a:r>
            <a:r>
              <a:rPr sz="2547" dirty="0">
                <a:latin typeface="Times New Roman"/>
                <a:cs typeface="Times New Roman"/>
              </a:rPr>
              <a:t>each</a:t>
            </a:r>
            <a:r>
              <a:rPr sz="2547" spc="-7" dirty="0">
                <a:latin typeface="Times New Roman"/>
                <a:cs typeface="Times New Roman"/>
              </a:rPr>
              <a:t> </a:t>
            </a:r>
            <a:r>
              <a:rPr sz="2547" spc="-45" dirty="0">
                <a:latin typeface="Times New Roman"/>
                <a:cs typeface="Times New Roman"/>
              </a:rPr>
              <a:t>of</a:t>
            </a:r>
            <a:r>
              <a:rPr sz="2547" spc="-14" dirty="0">
                <a:latin typeface="Times New Roman"/>
                <a:cs typeface="Times New Roman"/>
              </a:rPr>
              <a:t> </a:t>
            </a:r>
            <a:r>
              <a:rPr sz="2547" spc="38" dirty="0">
                <a:latin typeface="Times New Roman"/>
                <a:cs typeface="Times New Roman"/>
              </a:rPr>
              <a:t>the</a:t>
            </a:r>
            <a:r>
              <a:rPr sz="2547" spc="-147" dirty="0">
                <a:latin typeface="Times New Roman"/>
                <a:cs typeface="Times New Roman"/>
              </a:rPr>
              <a:t> </a:t>
            </a:r>
            <a:r>
              <a:rPr sz="2547" spc="-28" dirty="0">
                <a:latin typeface="Times New Roman"/>
                <a:cs typeface="Times New Roman"/>
              </a:rPr>
              <a:t>255 </a:t>
            </a:r>
            <a:r>
              <a:rPr sz="2547" spc="-24" dirty="0">
                <a:latin typeface="Times New Roman"/>
                <a:cs typeface="Times New Roman"/>
              </a:rPr>
              <a:t>possible</a:t>
            </a:r>
            <a:r>
              <a:rPr sz="2547" spc="-101" dirty="0">
                <a:latin typeface="Times New Roman"/>
                <a:cs typeface="Times New Roman"/>
              </a:rPr>
              <a:t> </a:t>
            </a:r>
            <a:r>
              <a:rPr sz="2547" spc="-17" dirty="0">
                <a:latin typeface="Times New Roman"/>
                <a:cs typeface="Times New Roman"/>
              </a:rPr>
              <a:t>values</a:t>
            </a:r>
            <a:r>
              <a:rPr sz="2547" spc="-91" dirty="0">
                <a:latin typeface="Times New Roman"/>
                <a:cs typeface="Times New Roman"/>
              </a:rPr>
              <a:t> </a:t>
            </a:r>
            <a:r>
              <a:rPr sz="2547" dirty="0">
                <a:latin typeface="Times New Roman"/>
                <a:cs typeface="Times New Roman"/>
              </a:rPr>
              <a:t>held</a:t>
            </a:r>
            <a:r>
              <a:rPr sz="2547" spc="-84" dirty="0">
                <a:latin typeface="Times New Roman"/>
                <a:cs typeface="Times New Roman"/>
              </a:rPr>
              <a:t> </a:t>
            </a:r>
            <a:r>
              <a:rPr sz="2547" dirty="0">
                <a:latin typeface="Times New Roman"/>
                <a:cs typeface="Times New Roman"/>
              </a:rPr>
              <a:t>in</a:t>
            </a:r>
            <a:r>
              <a:rPr sz="2547" spc="-147" dirty="0">
                <a:latin typeface="Times New Roman"/>
                <a:cs typeface="Times New Roman"/>
              </a:rPr>
              <a:t> </a:t>
            </a:r>
            <a:r>
              <a:rPr sz="2547" dirty="0">
                <a:latin typeface="Times New Roman"/>
                <a:cs typeface="Times New Roman"/>
              </a:rPr>
              <a:t>a</a:t>
            </a:r>
            <a:r>
              <a:rPr sz="2547" spc="-122" dirty="0">
                <a:latin typeface="Times New Roman"/>
                <a:cs typeface="Times New Roman"/>
              </a:rPr>
              <a:t> </a:t>
            </a:r>
            <a:r>
              <a:rPr sz="2547" spc="-7" dirty="0">
                <a:latin typeface="Times New Roman"/>
                <a:cs typeface="Times New Roman"/>
              </a:rPr>
              <a:t>byte.</a:t>
            </a:r>
            <a:endParaRPr sz="2547">
              <a:latin typeface="Times New Roman"/>
              <a:cs typeface="Times New Roman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0726837-E2F5-E9EF-D2A1-A3514527F1BC}"/>
              </a:ext>
            </a:extLst>
          </p:cNvPr>
          <p:cNvSpPr txBox="1"/>
          <p:nvPr/>
        </p:nvSpPr>
        <p:spPr>
          <a:xfrm>
            <a:off x="2212603" y="969264"/>
            <a:ext cx="1845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Introducing ASCII 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73395" y="2959396"/>
            <a:ext cx="1825256" cy="93920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631558" y="3189768"/>
            <a:ext cx="779721" cy="47846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553046" y="2658139"/>
            <a:ext cx="1674628" cy="149741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396023" y="3189768"/>
            <a:ext cx="779721" cy="47846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406116" y="2729023"/>
            <a:ext cx="1107558" cy="1373372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7735186" y="3189768"/>
            <a:ext cx="779721" cy="478465"/>
          </a:xfrm>
          <a:prstGeom prst="rect">
            <a:avLst/>
          </a:prstGeom>
        </p:spPr>
      </p:pic>
      <p:grpSp>
        <p:nvGrpSpPr>
          <p:cNvPr id="15" name="object 15"/>
          <p:cNvGrpSpPr/>
          <p:nvPr/>
        </p:nvGrpSpPr>
        <p:grpSpPr>
          <a:xfrm>
            <a:off x="11013061" y="2919521"/>
            <a:ext cx="720604" cy="974651"/>
            <a:chOff x="15364275" y="4178300"/>
            <a:chExt cx="1145725" cy="1397000"/>
          </a:xfrm>
        </p:grpSpPr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5557500" y="5219700"/>
              <a:ext cx="952500" cy="33020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rcRect l="71177"/>
            <a:stretch>
              <a:fillRect/>
            </a:stretch>
          </p:blipFill>
          <p:spPr>
            <a:xfrm>
              <a:off x="15364275" y="4178300"/>
              <a:ext cx="1145723" cy="1397000"/>
            </a:xfrm>
            <a:prstGeom prst="rect">
              <a:avLst/>
            </a:prstGeom>
          </p:spPr>
        </p:pic>
      </p:grp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xfrm>
            <a:off x="667979" y="1206818"/>
            <a:ext cx="8457847" cy="688293"/>
          </a:xfrm>
          <a:prstGeom prst="rect">
            <a:avLst/>
          </a:prstGeom>
        </p:spPr>
        <p:txBody>
          <a:bodyPr vert="horz" wrap="square" lIns="0" tIns="11076" rIns="0" bIns="0" rtlCol="0" anchor="ctr">
            <a:spAutoFit/>
          </a:bodyPr>
          <a:lstStyle/>
          <a:p>
            <a:pPr marL="8861">
              <a:lnSpc>
                <a:spcPct val="100000"/>
              </a:lnSpc>
              <a:spcBef>
                <a:spcPts val="87"/>
              </a:spcBef>
            </a:pPr>
            <a:r>
              <a:rPr spc="-91" dirty="0">
                <a:solidFill>
                  <a:srgbClr val="2A2A2A"/>
                </a:solidFill>
              </a:rPr>
              <a:t>The</a:t>
            </a:r>
            <a:r>
              <a:rPr spc="-349" dirty="0">
                <a:solidFill>
                  <a:srgbClr val="2A2A2A"/>
                </a:solidFill>
              </a:rPr>
              <a:t> </a:t>
            </a:r>
            <a:r>
              <a:rPr spc="-7" dirty="0">
                <a:solidFill>
                  <a:srgbClr val="232323"/>
                </a:solidFill>
              </a:rPr>
              <a:t>Journey</a:t>
            </a:r>
            <a:r>
              <a:rPr lang="en-US" spc="-7" dirty="0">
                <a:solidFill>
                  <a:srgbClr val="232323"/>
                </a:solidFill>
              </a:rPr>
              <a:t> of the letter A</a:t>
            </a:r>
            <a:endParaRPr spc="-7" dirty="0">
              <a:solidFill>
                <a:srgbClr val="232323"/>
              </a:solidFill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21896" y="4242193"/>
            <a:ext cx="1701652" cy="721426"/>
          </a:xfrm>
          <a:prstGeom prst="rect">
            <a:avLst/>
          </a:prstGeom>
        </p:spPr>
        <p:txBody>
          <a:bodyPr vert="horz" wrap="square" lIns="0" tIns="54049" rIns="0" bIns="0" rtlCol="0">
            <a:spAutoFit/>
          </a:bodyPr>
          <a:lstStyle/>
          <a:p>
            <a:pPr marL="8861" marR="3544" indent="455888">
              <a:lnSpc>
                <a:spcPts val="2581"/>
              </a:lnSpc>
              <a:spcBef>
                <a:spcPts val="426"/>
              </a:spcBef>
            </a:pPr>
            <a:r>
              <a:rPr sz="2407" spc="-7" dirty="0">
                <a:latin typeface="Cambria"/>
                <a:cs typeface="Cambria"/>
              </a:rPr>
              <a:t>Input: </a:t>
            </a:r>
            <a:r>
              <a:rPr sz="2407" dirty="0">
                <a:latin typeface="Cambria"/>
                <a:cs typeface="Cambria"/>
              </a:rPr>
              <a:t>User</a:t>
            </a:r>
            <a:r>
              <a:rPr sz="2407" spc="-136" dirty="0">
                <a:latin typeface="Cambria"/>
                <a:cs typeface="Cambria"/>
              </a:rPr>
              <a:t> </a:t>
            </a:r>
            <a:r>
              <a:rPr sz="2407" spc="-31" dirty="0">
                <a:latin typeface="Cambria"/>
                <a:cs typeface="Cambria"/>
              </a:rPr>
              <a:t>types</a:t>
            </a:r>
            <a:r>
              <a:rPr sz="2407" spc="-73" dirty="0">
                <a:latin typeface="Cambria"/>
                <a:cs typeface="Cambria"/>
              </a:rPr>
              <a:t> </a:t>
            </a:r>
            <a:r>
              <a:rPr sz="2407" spc="-129" dirty="0">
                <a:latin typeface="Cambria"/>
                <a:cs typeface="Cambria"/>
              </a:rPr>
              <a:t>’A’</a:t>
            </a:r>
            <a:endParaRPr sz="2407">
              <a:latin typeface="Cambria"/>
              <a:cs typeface="Cambri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548284" y="2855531"/>
            <a:ext cx="813391" cy="246955"/>
          </a:xfrm>
          <a:prstGeom prst="rect">
            <a:avLst/>
          </a:prstGeom>
        </p:spPr>
        <p:txBody>
          <a:bodyPr vert="horz" wrap="square" lIns="0" tIns="10633" rIns="0" bIns="0" rtlCol="0">
            <a:spAutoFit/>
          </a:bodyPr>
          <a:lstStyle/>
          <a:p>
            <a:pPr marL="8861">
              <a:spcBef>
                <a:spcPts val="84"/>
              </a:spcBef>
            </a:pPr>
            <a:r>
              <a:rPr sz="1535" spc="-63" dirty="0">
                <a:solidFill>
                  <a:srgbClr val="262626"/>
                </a:solidFill>
                <a:latin typeface="Consolas"/>
                <a:cs typeface="Consolas"/>
              </a:rPr>
              <a:t>01000</a:t>
            </a:r>
            <a:r>
              <a:rPr lang="en-GB" sz="1535" spc="-63" dirty="0">
                <a:solidFill>
                  <a:srgbClr val="262626"/>
                </a:solidFill>
                <a:latin typeface="Consolas"/>
                <a:cs typeface="Consolas"/>
              </a:rPr>
              <a:t>00</a:t>
            </a:r>
            <a:r>
              <a:rPr lang="en-US" sz="1535" spc="-63" dirty="0">
                <a:solidFill>
                  <a:srgbClr val="262626"/>
                </a:solidFill>
                <a:latin typeface="Consolas"/>
                <a:cs typeface="Consolas"/>
              </a:rPr>
              <a:t>1</a:t>
            </a:r>
            <a:endParaRPr sz="1535" dirty="0">
              <a:latin typeface="Consolas"/>
              <a:cs typeface="Consolas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472381" y="4236041"/>
            <a:ext cx="1818167" cy="727689"/>
          </a:xfrm>
          <a:prstGeom prst="rect">
            <a:avLst/>
          </a:prstGeom>
        </p:spPr>
        <p:txBody>
          <a:bodyPr vert="horz" wrap="square" lIns="0" tIns="60251" rIns="0" bIns="0" rtlCol="0">
            <a:spAutoFit/>
          </a:bodyPr>
          <a:lstStyle/>
          <a:p>
            <a:pPr marL="360634" marR="3544" indent="-352216">
              <a:lnSpc>
                <a:spcPts val="2581"/>
              </a:lnSpc>
              <a:spcBef>
                <a:spcPts val="474"/>
              </a:spcBef>
            </a:pPr>
            <a:r>
              <a:rPr sz="2477" spc="-38" dirty="0">
                <a:latin typeface="Cambria"/>
                <a:cs typeface="Cambria"/>
              </a:rPr>
              <a:t>ASCII</a:t>
            </a:r>
            <a:r>
              <a:rPr sz="2477" spc="-112" dirty="0">
                <a:latin typeface="Cambria"/>
                <a:cs typeface="Cambria"/>
              </a:rPr>
              <a:t> </a:t>
            </a:r>
            <a:r>
              <a:rPr sz="2477" spc="-80" dirty="0">
                <a:latin typeface="Cambria"/>
                <a:cs typeface="Cambria"/>
              </a:rPr>
              <a:t>Lookup: </a:t>
            </a:r>
            <a:r>
              <a:rPr sz="2477" spc="-87" dirty="0">
                <a:latin typeface="Cambria"/>
                <a:cs typeface="Cambria"/>
              </a:rPr>
              <a:t>Value</a:t>
            </a:r>
            <a:r>
              <a:rPr sz="2477" spc="-38" dirty="0">
                <a:latin typeface="Cambria"/>
                <a:cs typeface="Cambria"/>
              </a:rPr>
              <a:t> </a:t>
            </a:r>
            <a:r>
              <a:rPr sz="2477" spc="-17" dirty="0">
                <a:latin typeface="Cambria"/>
                <a:cs typeface="Cambria"/>
              </a:rPr>
              <a:t>65</a:t>
            </a:r>
            <a:endParaRPr sz="2477">
              <a:latin typeface="Cambria"/>
              <a:cs typeface="Cambri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175230" y="4236041"/>
            <a:ext cx="1701652" cy="727689"/>
          </a:xfrm>
          <a:prstGeom prst="rect">
            <a:avLst/>
          </a:prstGeom>
        </p:spPr>
        <p:txBody>
          <a:bodyPr vert="horz" wrap="square" lIns="0" tIns="60251" rIns="0" bIns="0" rtlCol="0">
            <a:spAutoFit/>
          </a:bodyPr>
          <a:lstStyle/>
          <a:p>
            <a:pPr marL="122279" marR="3544" indent="-113861">
              <a:lnSpc>
                <a:spcPts val="2581"/>
              </a:lnSpc>
              <a:spcBef>
                <a:spcPts val="474"/>
              </a:spcBef>
            </a:pPr>
            <a:r>
              <a:rPr sz="2477" spc="-70" dirty="0">
                <a:latin typeface="Cambria"/>
                <a:cs typeface="Cambria"/>
              </a:rPr>
              <a:t>Conversion: </a:t>
            </a:r>
            <a:r>
              <a:rPr sz="2477" spc="-17" dirty="0">
                <a:latin typeface="Cambria"/>
                <a:cs typeface="Cambria"/>
              </a:rPr>
              <a:t>0100</a:t>
            </a:r>
            <a:r>
              <a:rPr lang="en-US" sz="2477" spc="-17" dirty="0">
                <a:latin typeface="Cambria"/>
                <a:cs typeface="Cambria"/>
              </a:rPr>
              <a:t> </a:t>
            </a:r>
            <a:r>
              <a:rPr sz="2477" spc="-17" dirty="0">
                <a:latin typeface="Cambria"/>
                <a:cs typeface="Cambria"/>
              </a:rPr>
              <a:t>0001</a:t>
            </a:r>
            <a:endParaRPr sz="2477" dirty="0">
              <a:latin typeface="Cambria"/>
              <a:cs typeface="Cambri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9378428" y="4333634"/>
            <a:ext cx="1994934" cy="381159"/>
          </a:xfrm>
          <a:prstGeom prst="rect">
            <a:avLst/>
          </a:prstGeom>
        </p:spPr>
        <p:txBody>
          <a:bodyPr vert="horz" wrap="square" lIns="0" tIns="10633" rIns="0" bIns="0" rtlCol="0">
            <a:spAutoFit/>
          </a:bodyPr>
          <a:lstStyle/>
          <a:p>
            <a:pPr marL="8861">
              <a:spcBef>
                <a:spcPts val="84"/>
              </a:spcBef>
            </a:pPr>
            <a:r>
              <a:rPr sz="2407" spc="-52" dirty="0">
                <a:latin typeface="Cambria"/>
                <a:cs typeface="Cambria"/>
              </a:rPr>
              <a:t>Hardware</a:t>
            </a:r>
            <a:r>
              <a:rPr sz="2407" spc="-80" dirty="0">
                <a:latin typeface="Cambria"/>
                <a:cs typeface="Cambria"/>
              </a:rPr>
              <a:t> </a:t>
            </a:r>
            <a:r>
              <a:rPr sz="2407" spc="-7" dirty="0">
                <a:latin typeface="Cambria"/>
                <a:cs typeface="Cambria"/>
              </a:rPr>
              <a:t>State</a:t>
            </a:r>
            <a:endParaRPr sz="2407" dirty="0">
              <a:latin typeface="Cambria"/>
              <a:cs typeface="Cambria"/>
            </a:endParaRPr>
          </a:p>
        </p:txBody>
      </p:sp>
      <p:pic>
        <p:nvPicPr>
          <p:cNvPr id="28" name="object 17">
            <a:extLst>
              <a:ext uri="{FF2B5EF4-FFF2-40B4-BE49-F238E27FC236}">
                <a16:creationId xmlns:a16="http://schemas.microsoft.com/office/drawing/2014/main" id="{3FD9A15B-D227-7F76-52EF-C14C8542C888}"/>
              </a:ext>
            </a:extLst>
          </p:cNvPr>
          <p:cNvPicPr/>
          <p:nvPr/>
        </p:nvPicPr>
        <p:blipFill>
          <a:blip r:embed="rId9" cstate="print"/>
          <a:srcRect r="14924"/>
          <a:stretch>
            <a:fillRect/>
          </a:stretch>
        </p:blipFill>
        <p:spPr>
          <a:xfrm>
            <a:off x="8873223" y="2919522"/>
            <a:ext cx="2127009" cy="974651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9777CC1E-4404-0752-8A3F-753F75DEE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Binary and Hex</a:t>
            </a:r>
          </a:p>
        </p:txBody>
      </p:sp>
      <p:sp>
        <p:nvSpPr>
          <p:cNvPr id="31747" name="Text Placeholder 2">
            <a:extLst>
              <a:ext uri="{FF2B5EF4-FFF2-40B4-BE49-F238E27FC236}">
                <a16:creationId xmlns:a16="http://schemas.microsoft.com/office/drawing/2014/main" id="{FED9280A-36AD-E313-9AE6-C5DF9CB04DFD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2209800" y="1981200"/>
            <a:ext cx="7918450" cy="4114800"/>
          </a:xfrm>
        </p:spPr>
        <p:txBody>
          <a:bodyPr/>
          <a:lstStyle/>
          <a:p>
            <a:r>
              <a:rPr lang="en-GB" altLang="en-US"/>
              <a:t>We can see if we have any binary number for example</a:t>
            </a:r>
          </a:p>
          <a:p>
            <a:endParaRPr lang="en-GB" altLang="en-US"/>
          </a:p>
          <a:p>
            <a:r>
              <a:rPr lang="en-US" altLang="en-US"/>
              <a:t>513 needs ten digits in binary =1000000001 but only three in hex =201.</a:t>
            </a:r>
            <a:endParaRPr lang="en-GB" altLang="en-US"/>
          </a:p>
          <a:p>
            <a:endParaRPr lang="en-GB" altLang="en-US"/>
          </a:p>
          <a:p>
            <a:r>
              <a:rPr lang="en-GB" altLang="en-US"/>
              <a:t>The larger the binary number the harder to read.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075B10F3-DE5E-9BB0-B91E-7C8E65FD6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Binary and Hex</a:t>
            </a:r>
          </a:p>
        </p:txBody>
      </p:sp>
      <p:sp>
        <p:nvSpPr>
          <p:cNvPr id="32771" name="Text Placeholder 2">
            <a:extLst>
              <a:ext uri="{FF2B5EF4-FFF2-40B4-BE49-F238E27FC236}">
                <a16:creationId xmlns:a16="http://schemas.microsoft.com/office/drawing/2014/main" id="{136040F2-FD99-F6A8-D1B5-1DB1ECB62439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2209800" y="1981200"/>
            <a:ext cx="8134350" cy="4114800"/>
          </a:xfrm>
        </p:spPr>
        <p:txBody>
          <a:bodyPr/>
          <a:lstStyle/>
          <a:p>
            <a:r>
              <a:rPr lang="en-GB" altLang="en-US"/>
              <a:t>We can use Hex to make it simpler to read.</a:t>
            </a:r>
          </a:p>
          <a:p>
            <a:endParaRPr lang="en-GB" altLang="en-US"/>
          </a:p>
          <a:p>
            <a:r>
              <a:rPr lang="en-GB" altLang="en-US"/>
              <a:t>Hex is base 16</a:t>
            </a:r>
          </a:p>
          <a:p>
            <a:endParaRPr lang="en-GB" altLang="en-US"/>
          </a:p>
          <a:p>
            <a:r>
              <a:rPr lang="en-GB" altLang="en-US"/>
              <a:t>Giving us 16 different characters to use to represent any number.</a:t>
            </a:r>
          </a:p>
          <a:p>
            <a:endParaRPr lang="en-GB" altLang="en-US"/>
          </a:p>
          <a:p>
            <a:r>
              <a:rPr lang="en-GB" altLang="en-US"/>
              <a:t>We use 0 to F to represent binary values.</a:t>
            </a:r>
          </a:p>
          <a:p>
            <a:pPr>
              <a:buFontTx/>
              <a:buNone/>
            </a:pPr>
            <a:endParaRPr lang="en-GB" alt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4CE7652F-DBDC-8D9F-13BB-FA1C08A47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Binary and Hex</a:t>
            </a:r>
          </a:p>
        </p:txBody>
      </p:sp>
      <p:sp>
        <p:nvSpPr>
          <p:cNvPr id="33795" name="Text Placeholder 2">
            <a:extLst>
              <a:ext uri="{FF2B5EF4-FFF2-40B4-BE49-F238E27FC236}">
                <a16:creationId xmlns:a16="http://schemas.microsoft.com/office/drawing/2014/main" id="{0B4608E5-7BA8-CD06-FA05-9B3D64CA2DAF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2209801" y="1981200"/>
            <a:ext cx="7847013" cy="4114800"/>
          </a:xfrm>
        </p:spPr>
        <p:txBody>
          <a:bodyPr/>
          <a:lstStyle/>
          <a:p>
            <a:r>
              <a:rPr lang="en-GB" altLang="en-US"/>
              <a:t>One Hex character represents only four binary bits.</a:t>
            </a:r>
          </a:p>
          <a:p>
            <a:endParaRPr lang="en-GB" altLang="en-US"/>
          </a:p>
          <a:p>
            <a:r>
              <a:rPr lang="en-GB" altLang="en-US"/>
              <a:t>For example 1010 is 10 in decimal and A in hex.</a:t>
            </a:r>
          </a:p>
          <a:p>
            <a:endParaRPr lang="en-GB" altLang="en-US"/>
          </a:p>
          <a:p>
            <a:r>
              <a:rPr lang="en-GB" altLang="en-US"/>
              <a:t>1011 is 11 in decimal and B in Hex.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111">
            <a:extLst>
              <a:ext uri="{FF2B5EF4-FFF2-40B4-BE49-F238E27FC236}">
                <a16:creationId xmlns:a16="http://schemas.microsoft.com/office/drawing/2014/main" id="{E6238934-3BF2-EF79-3E7A-79E707B978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Binary Hex Table</a:t>
            </a:r>
          </a:p>
        </p:txBody>
      </p:sp>
      <p:graphicFrame>
        <p:nvGraphicFramePr>
          <p:cNvPr id="130140" name="Group 2140">
            <a:extLst>
              <a:ext uri="{FF2B5EF4-FFF2-40B4-BE49-F238E27FC236}">
                <a16:creationId xmlns:a16="http://schemas.microsoft.com/office/drawing/2014/main" id="{3C16CE4E-5740-3923-837E-3F03B4CA195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0" y="1447800"/>
          <a:ext cx="5562600" cy="4937544"/>
        </p:xfrm>
        <a:graphic>
          <a:graphicData uri="http://schemas.openxmlformats.org/drawingml/2006/table">
            <a:tbl>
              <a:tblPr/>
              <a:tblGrid>
                <a:gridCol w="1470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8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05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698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7476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667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2072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27428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Weighting Value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Decimal Value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Hex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285">
                <a:tc rowSpan="17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Values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34995" name="Text Box 2138">
            <a:extLst>
              <a:ext uri="{FF2B5EF4-FFF2-40B4-BE49-F238E27FC236}">
                <a16:creationId xmlns:a16="http://schemas.microsoft.com/office/drawing/2014/main" id="{139DDE7F-9D46-1C5C-B072-60D0BA916D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1524000"/>
            <a:ext cx="4038600" cy="501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As we can see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10 is A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Larger numbers 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Require the use of 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2 Hex digits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For example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1111 1111 is FF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1111 0001 is F1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1010 1010 is AA</a:t>
            </a:r>
          </a:p>
          <a:p>
            <a:pPr>
              <a:spcBef>
                <a:spcPct val="50000"/>
              </a:spcBef>
            </a:pPr>
            <a:endParaRPr lang="en-GB" altLang="en-US"/>
          </a:p>
          <a:p>
            <a:pPr>
              <a:spcBef>
                <a:spcPct val="50000"/>
              </a:spcBef>
            </a:pPr>
            <a:endParaRPr lang="en-GB" altLang="en-US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3">
            <a:extLst>
              <a:ext uri="{FF2B5EF4-FFF2-40B4-BE49-F238E27FC236}">
                <a16:creationId xmlns:a16="http://schemas.microsoft.com/office/drawing/2014/main" id="{48B02F6C-9B77-FC7B-6BEC-9B1594FA36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Converting from Base 2 to HEX</a:t>
            </a:r>
          </a:p>
        </p:txBody>
      </p:sp>
      <p:sp>
        <p:nvSpPr>
          <p:cNvPr id="35845" name="Rectangle 61">
            <a:extLst>
              <a:ext uri="{FF2B5EF4-FFF2-40B4-BE49-F238E27FC236}">
                <a16:creationId xmlns:a16="http://schemas.microsoft.com/office/drawing/2014/main" id="{A0A608DE-83D7-2893-29BE-0975A54B5E0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438400" y="1524000"/>
            <a:ext cx="7772400" cy="4495800"/>
          </a:xfrm>
        </p:spPr>
        <p:txBody>
          <a:bodyPr/>
          <a:lstStyle/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Hex always represents 4 binary bits.</a:t>
            </a:r>
          </a:p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0000 = 0</a:t>
            </a:r>
          </a:p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1111 = F</a:t>
            </a:r>
          </a:p>
          <a:p>
            <a:pPr eaLnBrk="1" hangingPunct="1"/>
            <a:endParaRPr lang="en-US" altLang="en-US" sz="4000" baseline="-1000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If you need to represent 8 or more bits you must use 2 hex values.</a:t>
            </a:r>
          </a:p>
          <a:p>
            <a:pPr eaLnBrk="1" hangingPunct="1"/>
            <a:endParaRPr lang="en-US" altLang="en-US" sz="4000" baseline="-1000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4000" baseline="-10000">
                <a:solidFill>
                  <a:srgbClr val="000000"/>
                </a:solidFill>
              </a:rPr>
              <a:t>0000 1111 = 0F</a:t>
            </a:r>
          </a:p>
          <a:p>
            <a:pPr eaLnBrk="1" hangingPunct="1"/>
            <a:endParaRPr lang="en-US" altLang="en-US" sz="4000" baseline="-100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Footer Placeholder 4">
            <a:extLst>
              <a:ext uri="{FF2B5EF4-FFF2-40B4-BE49-F238E27FC236}">
                <a16:creationId xmlns:a16="http://schemas.microsoft.com/office/drawing/2014/main" id="{AE0217D5-D98D-60A4-E420-A32AE881718F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Number Systems</a:t>
            </a:r>
          </a:p>
        </p:txBody>
      </p:sp>
      <p:sp>
        <p:nvSpPr>
          <p:cNvPr id="36867" name="Slide Number Placeholder 5">
            <a:extLst>
              <a:ext uri="{FF2B5EF4-FFF2-40B4-BE49-F238E27FC236}">
                <a16:creationId xmlns:a16="http://schemas.microsoft.com/office/drawing/2014/main" id="{128110AB-8B30-10DA-BDAB-692BA8F6CCB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22CD7831-CDA2-4E39-9453-88E40C47A79F}" type="slidenum">
              <a:rPr lang="en-US" altLang="en-US"/>
              <a:pPr/>
              <a:t>37</a:t>
            </a:fld>
            <a:endParaRPr lang="en-US" altLang="en-US"/>
          </a:p>
        </p:txBody>
      </p:sp>
      <p:sp>
        <p:nvSpPr>
          <p:cNvPr id="36868" name="Rectangle 2">
            <a:extLst>
              <a:ext uri="{FF2B5EF4-FFF2-40B4-BE49-F238E27FC236}">
                <a16:creationId xmlns:a16="http://schemas.microsoft.com/office/drawing/2014/main" id="{EE57CE47-39B8-580F-798E-93B8710399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From HEX to Decimal</a:t>
            </a:r>
            <a:endParaRPr lang="en-GB" altLang="en-US"/>
          </a:p>
        </p:txBody>
      </p:sp>
      <p:sp>
        <p:nvSpPr>
          <p:cNvPr id="36869" name="Rectangle 3">
            <a:extLst>
              <a:ext uri="{FF2B5EF4-FFF2-40B4-BE49-F238E27FC236}">
                <a16:creationId xmlns:a16="http://schemas.microsoft.com/office/drawing/2014/main" id="{2D1E1254-5CF3-F076-8557-A37BB3A25F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Change the Hex in to binary and Add up the values.</a:t>
            </a:r>
          </a:p>
          <a:p>
            <a:pPr eaLnBrk="1" hangingPunct="1"/>
            <a:r>
              <a:rPr lang="en-GB" altLang="en-US"/>
              <a:t>E.G. 	</a:t>
            </a:r>
          </a:p>
          <a:p>
            <a:pPr lvl="1" eaLnBrk="1" hangingPunct="1"/>
            <a:r>
              <a:rPr lang="en-GB" altLang="en-US"/>
              <a:t>6A</a:t>
            </a:r>
            <a:r>
              <a:rPr lang="en-GB" altLang="en-US" sz="1000"/>
              <a:t>16  </a:t>
            </a:r>
            <a:r>
              <a:rPr lang="en-GB" altLang="en-US"/>
              <a:t> Firstly Converts to 0110 1010</a:t>
            </a:r>
            <a:r>
              <a:rPr lang="en-GB" altLang="en-US" sz="1000"/>
              <a:t>2</a:t>
            </a:r>
          </a:p>
          <a:p>
            <a:pPr lvl="1" eaLnBrk="1" hangingPunct="1"/>
            <a:r>
              <a:rPr lang="en-GB" altLang="en-US"/>
              <a:t>106 in Decimal </a:t>
            </a:r>
          </a:p>
          <a:p>
            <a:pPr lvl="1" eaLnBrk="1" hangingPunct="1"/>
            <a:endParaRPr lang="en-GB" altLang="en-US"/>
          </a:p>
        </p:txBody>
      </p:sp>
      <p:sp>
        <p:nvSpPr>
          <p:cNvPr id="36870" name="Text Box 4">
            <a:extLst>
              <a:ext uri="{FF2B5EF4-FFF2-40B4-BE49-F238E27FC236}">
                <a16:creationId xmlns:a16="http://schemas.microsoft.com/office/drawing/2014/main" id="{2A4B38F9-28CD-B8D7-073F-EFD494FCB0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62701" y="3505200"/>
            <a:ext cx="369411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/>
              <a:t>128 64 32 16    8   4  2  1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2476</Words>
  <Application>Microsoft Office PowerPoint</Application>
  <PresentationFormat>Widescreen</PresentationFormat>
  <Paragraphs>750</Paragraphs>
  <Slides>37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52" baseType="lpstr">
      <vt:lpstr>Arial MT</vt:lpstr>
      <vt:lpstr>Aptos</vt:lpstr>
      <vt:lpstr>Aptos Display</vt:lpstr>
      <vt:lpstr>Arial</vt:lpstr>
      <vt:lpstr>Calibri</vt:lpstr>
      <vt:lpstr>Cambria</vt:lpstr>
      <vt:lpstr>Cambria Math</vt:lpstr>
      <vt:lpstr>Consolas</vt:lpstr>
      <vt:lpstr>Garamond</vt:lpstr>
      <vt:lpstr>Maiandra GD</vt:lpstr>
      <vt:lpstr>Tahoma</vt:lpstr>
      <vt:lpstr>Times New Roman</vt:lpstr>
      <vt:lpstr>Wingdings</vt:lpstr>
      <vt:lpstr>Office Theme</vt:lpstr>
      <vt:lpstr>Bitmap Image</vt:lpstr>
      <vt:lpstr>Binary Numbers &amp; Number Systems</vt:lpstr>
      <vt:lpstr>The Inefficiency of the Tally</vt:lpstr>
      <vt:lpstr>The Universal Mystery of Ones and Zeros</vt:lpstr>
      <vt:lpstr>The Gold standard</vt:lpstr>
      <vt:lpstr>The Base 10 (decimal) number system</vt:lpstr>
      <vt:lpstr>The Base 10 (decimal) number system</vt:lpstr>
      <vt:lpstr>The Base 10 (decimal) number system</vt:lpstr>
      <vt:lpstr>Positional Notation: Base 10</vt:lpstr>
      <vt:lpstr>Positional Notation: Base 10</vt:lpstr>
      <vt:lpstr>The Alternative:Base-2 Positional (Binary)</vt:lpstr>
      <vt:lpstr>Why Binary?</vt:lpstr>
      <vt:lpstr>Binary numbers represent alphanumeric data</vt:lpstr>
      <vt:lpstr>Binary numbers represent alphanumeric data</vt:lpstr>
      <vt:lpstr>The Physical Constraint: The Transistor</vt:lpstr>
      <vt:lpstr>PowerPoint Presentation</vt:lpstr>
      <vt:lpstr>Efficiency</vt:lpstr>
      <vt:lpstr>Defining the Architecture: The Byte</vt:lpstr>
      <vt:lpstr>Bits and bytes</vt:lpstr>
      <vt:lpstr>Bits and bytes</vt:lpstr>
      <vt:lpstr>The Base 2 (binary) number system</vt:lpstr>
      <vt:lpstr>The Base 2 (binary) number system</vt:lpstr>
      <vt:lpstr>Number of Symbols vs. Number of Digits</vt:lpstr>
      <vt:lpstr>The Base 2 (binary) number system</vt:lpstr>
      <vt:lpstr>Positional Notation:  Binary</vt:lpstr>
      <vt:lpstr>Positional Notation:  Binary</vt:lpstr>
      <vt:lpstr>Binary Table</vt:lpstr>
      <vt:lpstr>Converting decimal numbers to binary numbers</vt:lpstr>
      <vt:lpstr>Converting binary numbers to decimal numbers</vt:lpstr>
      <vt:lpstr>Binary Conversion</vt:lpstr>
      <vt:lpstr>PowerPoint Presentation</vt:lpstr>
      <vt:lpstr>The Journey of the letter A</vt:lpstr>
      <vt:lpstr>Binary and Hex</vt:lpstr>
      <vt:lpstr>Binary and Hex</vt:lpstr>
      <vt:lpstr>Binary and Hex</vt:lpstr>
      <vt:lpstr>Binary Hex Table</vt:lpstr>
      <vt:lpstr>Converting from Base 2 to HEX</vt:lpstr>
      <vt:lpstr>From HEX to Decimal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Nathan Morgan</dc:creator>
  <cp:lastModifiedBy>Nathan Morgan</cp:lastModifiedBy>
  <cp:revision>1</cp:revision>
  <dcterms:created xsi:type="dcterms:W3CDTF">2026-10-01T11:39:06Z</dcterms:created>
  <dcterms:modified xsi:type="dcterms:W3CDTF">2026-10-01T11:39:27Z</dcterms:modified>
</cp:coreProperties>
</file>