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65"/>
  </p:normalViewPr>
  <p:slideViewPr>
    <p:cSldViewPr snapToGrid="0" snapToObjects="1">
      <p:cViewPr varScale="1">
        <p:scale>
          <a:sx n="90" d="100"/>
          <a:sy n="90" d="100"/>
        </p:scale>
        <p:origin x="232" y="7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3E7614B-9FA1-4088-AE05-9FAC0F27C3E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C881E72-446B-4055-B30E-F9967DC41D76}">
      <dgm:prSet/>
      <dgm:spPr/>
      <dgm:t>
        <a:bodyPr/>
        <a:lstStyle/>
        <a:p>
          <a:pPr>
            <a:defRPr cap="all"/>
          </a:pPr>
          <a:r>
            <a:rPr lang="en-US"/>
            <a:t>Exploring how the material world shapes human lives</a:t>
          </a:r>
        </a:p>
      </dgm:t>
    </dgm:pt>
    <dgm:pt modelId="{C97D2DE3-3761-49CE-BEE4-D379A3E8C22E}" type="parTrans" cxnId="{01D2EA1D-25C0-4F0A-B920-AFD49AEC4528}">
      <dgm:prSet/>
      <dgm:spPr/>
      <dgm:t>
        <a:bodyPr/>
        <a:lstStyle/>
        <a:p>
          <a:endParaRPr lang="en-US"/>
        </a:p>
      </dgm:t>
    </dgm:pt>
    <dgm:pt modelId="{9EB608B8-C4A7-4AB9-A6A0-DC63D1755312}" type="sibTrans" cxnId="{01D2EA1D-25C0-4F0A-B920-AFD49AEC4528}">
      <dgm:prSet/>
      <dgm:spPr/>
      <dgm:t>
        <a:bodyPr/>
        <a:lstStyle/>
        <a:p>
          <a:endParaRPr lang="en-US"/>
        </a:p>
      </dgm:t>
    </dgm:pt>
    <dgm:pt modelId="{6126090F-0B0B-4C4E-AF45-330ECDA6C3EE}">
      <dgm:prSet/>
      <dgm:spPr/>
      <dgm:t>
        <a:bodyPr/>
        <a:lstStyle/>
        <a:p>
          <a:pPr>
            <a:defRPr cap="all"/>
          </a:pPr>
          <a:r>
            <a:rPr lang="en-US"/>
            <a:t>The roles materials play in producing social lives</a:t>
          </a:r>
        </a:p>
      </dgm:t>
    </dgm:pt>
    <dgm:pt modelId="{00A386EB-96D4-4083-A2F7-EB22EB75BA25}" type="parTrans" cxnId="{A4DE9E30-DF98-4375-BF1B-6FCD04FD913D}">
      <dgm:prSet/>
      <dgm:spPr/>
      <dgm:t>
        <a:bodyPr/>
        <a:lstStyle/>
        <a:p>
          <a:endParaRPr lang="en-US"/>
        </a:p>
      </dgm:t>
    </dgm:pt>
    <dgm:pt modelId="{BA7EB19C-A717-4768-8A0A-6F8C3B7DD071}" type="sibTrans" cxnId="{A4DE9E30-DF98-4375-BF1B-6FCD04FD913D}">
      <dgm:prSet/>
      <dgm:spPr/>
      <dgm:t>
        <a:bodyPr/>
        <a:lstStyle/>
        <a:p>
          <a:endParaRPr lang="en-US"/>
        </a:p>
      </dgm:t>
    </dgm:pt>
    <dgm:pt modelId="{8E15AE7D-C2C2-4DF3-9843-C7952CA69864}">
      <dgm:prSet/>
      <dgm:spPr/>
      <dgm:t>
        <a:bodyPr/>
        <a:lstStyle/>
        <a:p>
          <a:pPr>
            <a:defRPr cap="all"/>
          </a:pPr>
          <a:r>
            <a:rPr lang="en-US"/>
            <a:t>How materials inhibit, impede and enable activities</a:t>
          </a:r>
        </a:p>
      </dgm:t>
    </dgm:pt>
    <dgm:pt modelId="{62F85098-BC2A-4871-8997-AF65CFFE9810}" type="parTrans" cxnId="{2EB6A20B-1753-4471-867F-E516C6F173F5}">
      <dgm:prSet/>
      <dgm:spPr/>
      <dgm:t>
        <a:bodyPr/>
        <a:lstStyle/>
        <a:p>
          <a:endParaRPr lang="en-US"/>
        </a:p>
      </dgm:t>
    </dgm:pt>
    <dgm:pt modelId="{3E537D5B-30CB-44FB-A270-F86360965A12}" type="sibTrans" cxnId="{2EB6A20B-1753-4471-867F-E516C6F173F5}">
      <dgm:prSet/>
      <dgm:spPr/>
      <dgm:t>
        <a:bodyPr/>
        <a:lstStyle/>
        <a:p>
          <a:endParaRPr lang="en-US"/>
        </a:p>
      </dgm:t>
    </dgm:pt>
    <dgm:pt modelId="{A97B20BC-B5CE-4EA1-8DB1-AC5065A34D9D}" type="pres">
      <dgm:prSet presAssocID="{A3E7614B-9FA1-4088-AE05-9FAC0F27C3EA}" presName="root" presStyleCnt="0">
        <dgm:presLayoutVars>
          <dgm:dir/>
          <dgm:resizeHandles val="exact"/>
        </dgm:presLayoutVars>
      </dgm:prSet>
      <dgm:spPr/>
    </dgm:pt>
    <dgm:pt modelId="{26926FED-AD3F-442F-A5F0-E05E1456776F}" type="pres">
      <dgm:prSet presAssocID="{CC881E72-446B-4055-B30E-F9967DC41D76}" presName="compNode" presStyleCnt="0"/>
      <dgm:spPr/>
    </dgm:pt>
    <dgm:pt modelId="{7DF6FD7C-B987-443B-886E-2A4DA8AD6845}" type="pres">
      <dgm:prSet presAssocID="{CC881E72-446B-4055-B30E-F9967DC41D76}" presName="iconBgRect" presStyleLbl="bgShp" presStyleIdx="0" presStyleCnt="3"/>
      <dgm:spPr>
        <a:prstGeom prst="round2DiagRect">
          <a:avLst>
            <a:gd name="adj1" fmla="val 29727"/>
            <a:gd name="adj2" fmla="val 0"/>
          </a:avLst>
        </a:prstGeom>
      </dgm:spPr>
    </dgm:pt>
    <dgm:pt modelId="{10040F60-22E5-4509-BEDD-9F60EDB133DC}" type="pres">
      <dgm:prSet presAssocID="{CC881E72-446B-4055-B30E-F9967DC41D7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52020CE8-993A-41ED-8163-0DB8FE123661}" type="pres">
      <dgm:prSet presAssocID="{CC881E72-446B-4055-B30E-F9967DC41D76}" presName="spaceRect" presStyleCnt="0"/>
      <dgm:spPr/>
    </dgm:pt>
    <dgm:pt modelId="{AF6C5189-38C2-4374-B4A3-72DE18C3C644}" type="pres">
      <dgm:prSet presAssocID="{CC881E72-446B-4055-B30E-F9967DC41D76}" presName="textRect" presStyleLbl="revTx" presStyleIdx="0" presStyleCnt="3">
        <dgm:presLayoutVars>
          <dgm:chMax val="1"/>
          <dgm:chPref val="1"/>
        </dgm:presLayoutVars>
      </dgm:prSet>
      <dgm:spPr/>
    </dgm:pt>
    <dgm:pt modelId="{DAD86724-E7E1-4025-B8A9-F155D0E1DF23}" type="pres">
      <dgm:prSet presAssocID="{9EB608B8-C4A7-4AB9-A6A0-DC63D1755312}" presName="sibTrans" presStyleCnt="0"/>
      <dgm:spPr/>
    </dgm:pt>
    <dgm:pt modelId="{7FE3D49B-E8AE-43D9-8C94-F15504F69D63}" type="pres">
      <dgm:prSet presAssocID="{6126090F-0B0B-4C4E-AF45-330ECDA6C3EE}" presName="compNode" presStyleCnt="0"/>
      <dgm:spPr/>
    </dgm:pt>
    <dgm:pt modelId="{04E3DA03-EA70-44C3-AE0B-EFEE171B2288}" type="pres">
      <dgm:prSet presAssocID="{6126090F-0B0B-4C4E-AF45-330ECDA6C3EE}" presName="iconBgRect" presStyleLbl="bgShp" presStyleIdx="1" presStyleCnt="3"/>
      <dgm:spPr>
        <a:prstGeom prst="round2DiagRect">
          <a:avLst>
            <a:gd name="adj1" fmla="val 29727"/>
            <a:gd name="adj2" fmla="val 0"/>
          </a:avLst>
        </a:prstGeom>
      </dgm:spPr>
    </dgm:pt>
    <dgm:pt modelId="{F6ECEF1A-D59A-4211-BA85-E18E2B4F99F4}" type="pres">
      <dgm:prSet presAssocID="{6126090F-0B0B-4C4E-AF45-330ECDA6C3E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B0C29FD9-B8F1-4358-8321-B0610332FD35}" type="pres">
      <dgm:prSet presAssocID="{6126090F-0B0B-4C4E-AF45-330ECDA6C3EE}" presName="spaceRect" presStyleCnt="0"/>
      <dgm:spPr/>
    </dgm:pt>
    <dgm:pt modelId="{66D6D27A-C5D9-4E2D-92E8-8C30470F62CD}" type="pres">
      <dgm:prSet presAssocID="{6126090F-0B0B-4C4E-AF45-330ECDA6C3EE}" presName="textRect" presStyleLbl="revTx" presStyleIdx="1" presStyleCnt="3">
        <dgm:presLayoutVars>
          <dgm:chMax val="1"/>
          <dgm:chPref val="1"/>
        </dgm:presLayoutVars>
      </dgm:prSet>
      <dgm:spPr/>
    </dgm:pt>
    <dgm:pt modelId="{316B4707-63FF-4BA3-9E3F-C58D3031062C}" type="pres">
      <dgm:prSet presAssocID="{BA7EB19C-A717-4768-8A0A-6F8C3B7DD071}" presName="sibTrans" presStyleCnt="0"/>
      <dgm:spPr/>
    </dgm:pt>
    <dgm:pt modelId="{8D5E9335-FCBB-4D6E-93F5-4C9D76A0AFE2}" type="pres">
      <dgm:prSet presAssocID="{8E15AE7D-C2C2-4DF3-9843-C7952CA69864}" presName="compNode" presStyleCnt="0"/>
      <dgm:spPr/>
    </dgm:pt>
    <dgm:pt modelId="{7E57F2BD-87BC-4C77-96C0-ABD8E09AC099}" type="pres">
      <dgm:prSet presAssocID="{8E15AE7D-C2C2-4DF3-9843-C7952CA69864}" presName="iconBgRect" presStyleLbl="bgShp" presStyleIdx="2" presStyleCnt="3"/>
      <dgm:spPr>
        <a:prstGeom prst="round2DiagRect">
          <a:avLst>
            <a:gd name="adj1" fmla="val 29727"/>
            <a:gd name="adj2" fmla="val 0"/>
          </a:avLst>
        </a:prstGeom>
      </dgm:spPr>
    </dgm:pt>
    <dgm:pt modelId="{84D141B3-1CDA-4331-BE1D-44841AA96324}" type="pres">
      <dgm:prSet presAssocID="{8E15AE7D-C2C2-4DF3-9843-C7952CA6986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bidden"/>
        </a:ext>
      </dgm:extLst>
    </dgm:pt>
    <dgm:pt modelId="{17338832-52EF-4085-A35B-81032B6E85F4}" type="pres">
      <dgm:prSet presAssocID="{8E15AE7D-C2C2-4DF3-9843-C7952CA69864}" presName="spaceRect" presStyleCnt="0"/>
      <dgm:spPr/>
    </dgm:pt>
    <dgm:pt modelId="{81A5D7D6-91DA-4FCE-868D-2903DAD90F3B}" type="pres">
      <dgm:prSet presAssocID="{8E15AE7D-C2C2-4DF3-9843-C7952CA69864}" presName="textRect" presStyleLbl="revTx" presStyleIdx="2" presStyleCnt="3">
        <dgm:presLayoutVars>
          <dgm:chMax val="1"/>
          <dgm:chPref val="1"/>
        </dgm:presLayoutVars>
      </dgm:prSet>
      <dgm:spPr/>
    </dgm:pt>
  </dgm:ptLst>
  <dgm:cxnLst>
    <dgm:cxn modelId="{8F261E0B-9FF7-4302-997A-277386E94398}" type="presOf" srcId="{6126090F-0B0B-4C4E-AF45-330ECDA6C3EE}" destId="{66D6D27A-C5D9-4E2D-92E8-8C30470F62CD}" srcOrd="0" destOrd="0" presId="urn:microsoft.com/office/officeart/2018/5/layout/IconLeafLabelList"/>
    <dgm:cxn modelId="{71104F0B-0976-4A1D-82B9-4C7725468CC8}" type="presOf" srcId="{CC881E72-446B-4055-B30E-F9967DC41D76}" destId="{AF6C5189-38C2-4374-B4A3-72DE18C3C644}" srcOrd="0" destOrd="0" presId="urn:microsoft.com/office/officeart/2018/5/layout/IconLeafLabelList"/>
    <dgm:cxn modelId="{2EB6A20B-1753-4471-867F-E516C6F173F5}" srcId="{A3E7614B-9FA1-4088-AE05-9FAC0F27C3EA}" destId="{8E15AE7D-C2C2-4DF3-9843-C7952CA69864}" srcOrd="2" destOrd="0" parTransId="{62F85098-BC2A-4871-8997-AF65CFFE9810}" sibTransId="{3E537D5B-30CB-44FB-A270-F86360965A12}"/>
    <dgm:cxn modelId="{01D2EA1D-25C0-4F0A-B920-AFD49AEC4528}" srcId="{A3E7614B-9FA1-4088-AE05-9FAC0F27C3EA}" destId="{CC881E72-446B-4055-B30E-F9967DC41D76}" srcOrd="0" destOrd="0" parTransId="{C97D2DE3-3761-49CE-BEE4-D379A3E8C22E}" sibTransId="{9EB608B8-C4A7-4AB9-A6A0-DC63D1755312}"/>
    <dgm:cxn modelId="{F6A9942F-CCEB-4FEA-B2EB-00CAA544FD7D}" type="presOf" srcId="{8E15AE7D-C2C2-4DF3-9843-C7952CA69864}" destId="{81A5D7D6-91DA-4FCE-868D-2903DAD90F3B}" srcOrd="0" destOrd="0" presId="urn:microsoft.com/office/officeart/2018/5/layout/IconLeafLabelList"/>
    <dgm:cxn modelId="{A4DE9E30-DF98-4375-BF1B-6FCD04FD913D}" srcId="{A3E7614B-9FA1-4088-AE05-9FAC0F27C3EA}" destId="{6126090F-0B0B-4C4E-AF45-330ECDA6C3EE}" srcOrd="1" destOrd="0" parTransId="{00A386EB-96D4-4083-A2F7-EB22EB75BA25}" sibTransId="{BA7EB19C-A717-4768-8A0A-6F8C3B7DD071}"/>
    <dgm:cxn modelId="{4975904C-D0E4-459E-A043-423DA8339711}" type="presOf" srcId="{A3E7614B-9FA1-4088-AE05-9FAC0F27C3EA}" destId="{A97B20BC-B5CE-4EA1-8DB1-AC5065A34D9D}" srcOrd="0" destOrd="0" presId="urn:microsoft.com/office/officeart/2018/5/layout/IconLeafLabelList"/>
    <dgm:cxn modelId="{E9A732A4-8213-4505-8885-99C1983144F9}" type="presParOf" srcId="{A97B20BC-B5CE-4EA1-8DB1-AC5065A34D9D}" destId="{26926FED-AD3F-442F-A5F0-E05E1456776F}" srcOrd="0" destOrd="0" presId="urn:microsoft.com/office/officeart/2018/5/layout/IconLeafLabelList"/>
    <dgm:cxn modelId="{577F2A0B-1FEA-4668-80DB-A687D8E18238}" type="presParOf" srcId="{26926FED-AD3F-442F-A5F0-E05E1456776F}" destId="{7DF6FD7C-B987-443B-886E-2A4DA8AD6845}" srcOrd="0" destOrd="0" presId="urn:microsoft.com/office/officeart/2018/5/layout/IconLeafLabelList"/>
    <dgm:cxn modelId="{C536CE59-621D-45FF-B6AC-2312242BD369}" type="presParOf" srcId="{26926FED-AD3F-442F-A5F0-E05E1456776F}" destId="{10040F60-22E5-4509-BEDD-9F60EDB133DC}" srcOrd="1" destOrd="0" presId="urn:microsoft.com/office/officeart/2018/5/layout/IconLeafLabelList"/>
    <dgm:cxn modelId="{98196324-3FC9-4D86-8C62-8C8C2F90DEF1}" type="presParOf" srcId="{26926FED-AD3F-442F-A5F0-E05E1456776F}" destId="{52020CE8-993A-41ED-8163-0DB8FE123661}" srcOrd="2" destOrd="0" presId="urn:microsoft.com/office/officeart/2018/5/layout/IconLeafLabelList"/>
    <dgm:cxn modelId="{2ADC79A0-43C9-4A55-8F2D-DCF5F77FDB1B}" type="presParOf" srcId="{26926FED-AD3F-442F-A5F0-E05E1456776F}" destId="{AF6C5189-38C2-4374-B4A3-72DE18C3C644}" srcOrd="3" destOrd="0" presId="urn:microsoft.com/office/officeart/2018/5/layout/IconLeafLabelList"/>
    <dgm:cxn modelId="{6A41B97B-6EE0-4027-82BF-69CA19A63FDD}" type="presParOf" srcId="{A97B20BC-B5CE-4EA1-8DB1-AC5065A34D9D}" destId="{DAD86724-E7E1-4025-B8A9-F155D0E1DF23}" srcOrd="1" destOrd="0" presId="urn:microsoft.com/office/officeart/2018/5/layout/IconLeafLabelList"/>
    <dgm:cxn modelId="{1B9538E4-DED8-4743-918C-3747E9B82B97}" type="presParOf" srcId="{A97B20BC-B5CE-4EA1-8DB1-AC5065A34D9D}" destId="{7FE3D49B-E8AE-43D9-8C94-F15504F69D63}" srcOrd="2" destOrd="0" presId="urn:microsoft.com/office/officeart/2018/5/layout/IconLeafLabelList"/>
    <dgm:cxn modelId="{1CE6B0F2-D260-48E6-8B2F-9BCA87C3F24A}" type="presParOf" srcId="{7FE3D49B-E8AE-43D9-8C94-F15504F69D63}" destId="{04E3DA03-EA70-44C3-AE0B-EFEE171B2288}" srcOrd="0" destOrd="0" presId="urn:microsoft.com/office/officeart/2018/5/layout/IconLeafLabelList"/>
    <dgm:cxn modelId="{7DDF3DFF-95FC-42D7-8088-6079C587F4AA}" type="presParOf" srcId="{7FE3D49B-E8AE-43D9-8C94-F15504F69D63}" destId="{F6ECEF1A-D59A-4211-BA85-E18E2B4F99F4}" srcOrd="1" destOrd="0" presId="urn:microsoft.com/office/officeart/2018/5/layout/IconLeafLabelList"/>
    <dgm:cxn modelId="{97D7B68E-5702-47FD-A06C-176645FDD726}" type="presParOf" srcId="{7FE3D49B-E8AE-43D9-8C94-F15504F69D63}" destId="{B0C29FD9-B8F1-4358-8321-B0610332FD35}" srcOrd="2" destOrd="0" presId="urn:microsoft.com/office/officeart/2018/5/layout/IconLeafLabelList"/>
    <dgm:cxn modelId="{5B17546F-2115-4896-8C76-244B474E76BB}" type="presParOf" srcId="{7FE3D49B-E8AE-43D9-8C94-F15504F69D63}" destId="{66D6D27A-C5D9-4E2D-92E8-8C30470F62CD}" srcOrd="3" destOrd="0" presId="urn:microsoft.com/office/officeart/2018/5/layout/IconLeafLabelList"/>
    <dgm:cxn modelId="{0B8B9AE7-A407-4F40-963B-280986E296CD}" type="presParOf" srcId="{A97B20BC-B5CE-4EA1-8DB1-AC5065A34D9D}" destId="{316B4707-63FF-4BA3-9E3F-C58D3031062C}" srcOrd="3" destOrd="0" presId="urn:microsoft.com/office/officeart/2018/5/layout/IconLeafLabelList"/>
    <dgm:cxn modelId="{181D7678-1884-4EDF-9168-5E81BD6F2216}" type="presParOf" srcId="{A97B20BC-B5CE-4EA1-8DB1-AC5065A34D9D}" destId="{8D5E9335-FCBB-4D6E-93F5-4C9D76A0AFE2}" srcOrd="4" destOrd="0" presId="urn:microsoft.com/office/officeart/2018/5/layout/IconLeafLabelList"/>
    <dgm:cxn modelId="{275B55E1-C36F-409E-8A00-60BA7605BA68}" type="presParOf" srcId="{8D5E9335-FCBB-4D6E-93F5-4C9D76A0AFE2}" destId="{7E57F2BD-87BC-4C77-96C0-ABD8E09AC099}" srcOrd="0" destOrd="0" presId="urn:microsoft.com/office/officeart/2018/5/layout/IconLeafLabelList"/>
    <dgm:cxn modelId="{725B8B74-6E47-4FED-849A-BF72C60B96CE}" type="presParOf" srcId="{8D5E9335-FCBB-4D6E-93F5-4C9D76A0AFE2}" destId="{84D141B3-1CDA-4331-BE1D-44841AA96324}" srcOrd="1" destOrd="0" presId="urn:microsoft.com/office/officeart/2018/5/layout/IconLeafLabelList"/>
    <dgm:cxn modelId="{827E3DE0-E4A4-4136-B48E-EEE316B9D657}" type="presParOf" srcId="{8D5E9335-FCBB-4D6E-93F5-4C9D76A0AFE2}" destId="{17338832-52EF-4085-A35B-81032B6E85F4}" srcOrd="2" destOrd="0" presId="urn:microsoft.com/office/officeart/2018/5/layout/IconLeafLabelList"/>
    <dgm:cxn modelId="{5BD64E17-F997-4BCD-9C40-D6BFD995BB92}" type="presParOf" srcId="{8D5E9335-FCBB-4D6E-93F5-4C9D76A0AFE2}" destId="{81A5D7D6-91DA-4FCE-868D-2903DAD90F3B}"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AE93AF-34B1-48F1-B30C-9E2F037428F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3060315-D72C-4059-B977-CFD49BE1A7F8}">
      <dgm:prSet/>
      <dgm:spPr/>
      <dgm:t>
        <a:bodyPr/>
        <a:lstStyle/>
        <a:p>
          <a:r>
            <a:rPr lang="en-US"/>
            <a:t>Theoretical quantum physicist who shows how agency is a distributed field that produces matter at a quantum level.</a:t>
          </a:r>
        </a:p>
      </dgm:t>
    </dgm:pt>
    <dgm:pt modelId="{658B4B64-7C7A-4E46-9915-494219190020}" type="parTrans" cxnId="{949C3C2F-28D5-467A-B8CD-A748F76AA6FB}">
      <dgm:prSet/>
      <dgm:spPr/>
      <dgm:t>
        <a:bodyPr/>
        <a:lstStyle/>
        <a:p>
          <a:endParaRPr lang="en-US"/>
        </a:p>
      </dgm:t>
    </dgm:pt>
    <dgm:pt modelId="{CCEA2972-8511-415C-96C8-8CF504839BCE}" type="sibTrans" cxnId="{949C3C2F-28D5-467A-B8CD-A748F76AA6FB}">
      <dgm:prSet/>
      <dgm:spPr/>
      <dgm:t>
        <a:bodyPr/>
        <a:lstStyle/>
        <a:p>
          <a:endParaRPr lang="en-US"/>
        </a:p>
      </dgm:t>
    </dgm:pt>
    <dgm:pt modelId="{17A8FA1E-378A-4AE9-98AA-412EBBD77DC0}">
      <dgm:prSet/>
      <dgm:spPr/>
      <dgm:t>
        <a:bodyPr/>
        <a:lstStyle/>
        <a:p>
          <a:r>
            <a:rPr lang="en-US"/>
            <a:t>She asserts that relationships in the quantum field produce matter. These relationships are propelled into ‘materializing’ by a force she calls ‘agency’.</a:t>
          </a:r>
        </a:p>
      </dgm:t>
    </dgm:pt>
    <dgm:pt modelId="{555C7799-B182-46E3-A498-E7FA461F33B6}" type="parTrans" cxnId="{D6D88ED2-EEB1-4482-B821-098BA9F2AF57}">
      <dgm:prSet/>
      <dgm:spPr/>
      <dgm:t>
        <a:bodyPr/>
        <a:lstStyle/>
        <a:p>
          <a:endParaRPr lang="en-US"/>
        </a:p>
      </dgm:t>
    </dgm:pt>
    <dgm:pt modelId="{292CFDE6-25F3-47C6-B181-235943C56492}" type="sibTrans" cxnId="{D6D88ED2-EEB1-4482-B821-098BA9F2AF57}">
      <dgm:prSet/>
      <dgm:spPr/>
      <dgm:t>
        <a:bodyPr/>
        <a:lstStyle/>
        <a:p>
          <a:endParaRPr lang="en-US"/>
        </a:p>
      </dgm:t>
    </dgm:pt>
    <dgm:pt modelId="{0AC9EA77-7D5D-43D9-BF27-0904DBF5303A}">
      <dgm:prSet/>
      <dgm:spPr/>
      <dgm:t>
        <a:bodyPr/>
        <a:lstStyle/>
        <a:p>
          <a:r>
            <a:rPr lang="en-US"/>
            <a:t>Attempting to locate agency is therefore futile because it is everywhere and nowhere simultaneously…but it is there!</a:t>
          </a:r>
        </a:p>
      </dgm:t>
    </dgm:pt>
    <dgm:pt modelId="{73D5A1DB-011A-459F-8C36-FFDC16779A4F}" type="parTrans" cxnId="{9F87DA9B-BDF0-463D-84E4-9952DF718ABA}">
      <dgm:prSet/>
      <dgm:spPr/>
      <dgm:t>
        <a:bodyPr/>
        <a:lstStyle/>
        <a:p>
          <a:endParaRPr lang="en-US"/>
        </a:p>
      </dgm:t>
    </dgm:pt>
    <dgm:pt modelId="{86A939A9-4E37-49F9-9BE0-323B8FDA2211}" type="sibTrans" cxnId="{9F87DA9B-BDF0-463D-84E4-9952DF718ABA}">
      <dgm:prSet/>
      <dgm:spPr/>
      <dgm:t>
        <a:bodyPr/>
        <a:lstStyle/>
        <a:p>
          <a:endParaRPr lang="en-US"/>
        </a:p>
      </dgm:t>
    </dgm:pt>
    <dgm:pt modelId="{E25C84B8-C1E6-41AD-84DC-D79A16C655F8}" type="pres">
      <dgm:prSet presAssocID="{5DAE93AF-34B1-48F1-B30C-9E2F037428FD}" presName="root" presStyleCnt="0">
        <dgm:presLayoutVars>
          <dgm:dir/>
          <dgm:resizeHandles val="exact"/>
        </dgm:presLayoutVars>
      </dgm:prSet>
      <dgm:spPr/>
    </dgm:pt>
    <dgm:pt modelId="{F50FED20-CC41-4162-885E-78D0B764274B}" type="pres">
      <dgm:prSet presAssocID="{C3060315-D72C-4059-B977-CFD49BE1A7F8}" presName="compNode" presStyleCnt="0"/>
      <dgm:spPr/>
    </dgm:pt>
    <dgm:pt modelId="{58D4BE43-1AE9-4485-B571-5DAF7F006238}" type="pres">
      <dgm:prSet presAssocID="{C3060315-D72C-4059-B977-CFD49BE1A7F8}" presName="bgRect" presStyleLbl="bgShp" presStyleIdx="0" presStyleCnt="3"/>
      <dgm:spPr/>
    </dgm:pt>
    <dgm:pt modelId="{E9F30DF1-8222-43EF-A94D-E1064B889D47}" type="pres">
      <dgm:prSet presAssocID="{C3060315-D72C-4059-B977-CFD49BE1A7F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tom"/>
        </a:ext>
      </dgm:extLst>
    </dgm:pt>
    <dgm:pt modelId="{9BF76CB1-42F9-403B-8342-CFD50B5BD792}" type="pres">
      <dgm:prSet presAssocID="{C3060315-D72C-4059-B977-CFD49BE1A7F8}" presName="spaceRect" presStyleCnt="0"/>
      <dgm:spPr/>
    </dgm:pt>
    <dgm:pt modelId="{90D24A76-A936-4E88-867C-8406159A8EEE}" type="pres">
      <dgm:prSet presAssocID="{C3060315-D72C-4059-B977-CFD49BE1A7F8}" presName="parTx" presStyleLbl="revTx" presStyleIdx="0" presStyleCnt="3">
        <dgm:presLayoutVars>
          <dgm:chMax val="0"/>
          <dgm:chPref val="0"/>
        </dgm:presLayoutVars>
      </dgm:prSet>
      <dgm:spPr/>
    </dgm:pt>
    <dgm:pt modelId="{6ED0153E-2C16-4125-A809-49407CBEAD4D}" type="pres">
      <dgm:prSet presAssocID="{CCEA2972-8511-415C-96C8-8CF504839BCE}" presName="sibTrans" presStyleCnt="0"/>
      <dgm:spPr/>
    </dgm:pt>
    <dgm:pt modelId="{5B196AB0-1458-4C9B-A62D-3B5E9659A2C2}" type="pres">
      <dgm:prSet presAssocID="{17A8FA1E-378A-4AE9-98AA-412EBBD77DC0}" presName="compNode" presStyleCnt="0"/>
      <dgm:spPr/>
    </dgm:pt>
    <dgm:pt modelId="{BB89E3D0-4E75-4A50-966D-E77049EDC37A}" type="pres">
      <dgm:prSet presAssocID="{17A8FA1E-378A-4AE9-98AA-412EBBD77DC0}" presName="bgRect" presStyleLbl="bgShp" presStyleIdx="1" presStyleCnt="3"/>
      <dgm:spPr/>
    </dgm:pt>
    <dgm:pt modelId="{1D6D4233-2ADD-4418-9944-788230EE46F0}" type="pres">
      <dgm:prSet presAssocID="{17A8FA1E-378A-4AE9-98AA-412EBBD77D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ABF1108B-BF17-4D40-8A9A-E9CAE79A6266}" type="pres">
      <dgm:prSet presAssocID="{17A8FA1E-378A-4AE9-98AA-412EBBD77DC0}" presName="spaceRect" presStyleCnt="0"/>
      <dgm:spPr/>
    </dgm:pt>
    <dgm:pt modelId="{77F6A337-5F88-4D37-99D4-CA01B6CE868E}" type="pres">
      <dgm:prSet presAssocID="{17A8FA1E-378A-4AE9-98AA-412EBBD77DC0}" presName="parTx" presStyleLbl="revTx" presStyleIdx="1" presStyleCnt="3">
        <dgm:presLayoutVars>
          <dgm:chMax val="0"/>
          <dgm:chPref val="0"/>
        </dgm:presLayoutVars>
      </dgm:prSet>
      <dgm:spPr/>
    </dgm:pt>
    <dgm:pt modelId="{2788FEDF-63F3-42CA-85C3-35AF3D954F50}" type="pres">
      <dgm:prSet presAssocID="{292CFDE6-25F3-47C6-B181-235943C56492}" presName="sibTrans" presStyleCnt="0"/>
      <dgm:spPr/>
    </dgm:pt>
    <dgm:pt modelId="{BDA9E411-0DAC-4D5A-8B14-70919CDA3EC3}" type="pres">
      <dgm:prSet presAssocID="{0AC9EA77-7D5D-43D9-BF27-0904DBF5303A}" presName="compNode" presStyleCnt="0"/>
      <dgm:spPr/>
    </dgm:pt>
    <dgm:pt modelId="{FE9311AB-025E-410F-BD57-B8FA4A9142A1}" type="pres">
      <dgm:prSet presAssocID="{0AC9EA77-7D5D-43D9-BF27-0904DBF5303A}" presName="bgRect" presStyleLbl="bgShp" presStyleIdx="2" presStyleCnt="3"/>
      <dgm:spPr/>
    </dgm:pt>
    <dgm:pt modelId="{B1790966-4D48-4D8C-A888-FD1AA3AE871D}" type="pres">
      <dgm:prSet presAssocID="{0AC9EA77-7D5D-43D9-BF27-0904DBF5303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ed Bump"/>
        </a:ext>
      </dgm:extLst>
    </dgm:pt>
    <dgm:pt modelId="{1E47A0ED-F0F7-4A99-A237-DF1BA2107CCF}" type="pres">
      <dgm:prSet presAssocID="{0AC9EA77-7D5D-43D9-BF27-0904DBF5303A}" presName="spaceRect" presStyleCnt="0"/>
      <dgm:spPr/>
    </dgm:pt>
    <dgm:pt modelId="{6A03CA17-1CC3-4656-AD07-916F5B6147BC}" type="pres">
      <dgm:prSet presAssocID="{0AC9EA77-7D5D-43D9-BF27-0904DBF5303A}" presName="parTx" presStyleLbl="revTx" presStyleIdx="2" presStyleCnt="3">
        <dgm:presLayoutVars>
          <dgm:chMax val="0"/>
          <dgm:chPref val="0"/>
        </dgm:presLayoutVars>
      </dgm:prSet>
      <dgm:spPr/>
    </dgm:pt>
  </dgm:ptLst>
  <dgm:cxnLst>
    <dgm:cxn modelId="{E979CD11-2E9A-4C9C-86A6-2A5DC8F964CF}" type="presOf" srcId="{5DAE93AF-34B1-48F1-B30C-9E2F037428FD}" destId="{E25C84B8-C1E6-41AD-84DC-D79A16C655F8}" srcOrd="0" destOrd="0" presId="urn:microsoft.com/office/officeart/2018/2/layout/IconVerticalSolidList"/>
    <dgm:cxn modelId="{B2F2CB2C-0B02-4E38-A278-EDBAE9E5C5C5}" type="presOf" srcId="{17A8FA1E-378A-4AE9-98AA-412EBBD77DC0}" destId="{77F6A337-5F88-4D37-99D4-CA01B6CE868E}" srcOrd="0" destOrd="0" presId="urn:microsoft.com/office/officeart/2018/2/layout/IconVerticalSolidList"/>
    <dgm:cxn modelId="{949C3C2F-28D5-467A-B8CD-A748F76AA6FB}" srcId="{5DAE93AF-34B1-48F1-B30C-9E2F037428FD}" destId="{C3060315-D72C-4059-B977-CFD49BE1A7F8}" srcOrd="0" destOrd="0" parTransId="{658B4B64-7C7A-4E46-9915-494219190020}" sibTransId="{CCEA2972-8511-415C-96C8-8CF504839BCE}"/>
    <dgm:cxn modelId="{F001628E-681C-403E-88D6-B3C4CFE59AAE}" type="presOf" srcId="{C3060315-D72C-4059-B977-CFD49BE1A7F8}" destId="{90D24A76-A936-4E88-867C-8406159A8EEE}" srcOrd="0" destOrd="0" presId="urn:microsoft.com/office/officeart/2018/2/layout/IconVerticalSolidList"/>
    <dgm:cxn modelId="{9F87DA9B-BDF0-463D-84E4-9952DF718ABA}" srcId="{5DAE93AF-34B1-48F1-B30C-9E2F037428FD}" destId="{0AC9EA77-7D5D-43D9-BF27-0904DBF5303A}" srcOrd="2" destOrd="0" parTransId="{73D5A1DB-011A-459F-8C36-FFDC16779A4F}" sibTransId="{86A939A9-4E37-49F9-9BE0-323B8FDA2211}"/>
    <dgm:cxn modelId="{621040A2-22F9-41D9-BE78-567BC677FE74}" type="presOf" srcId="{0AC9EA77-7D5D-43D9-BF27-0904DBF5303A}" destId="{6A03CA17-1CC3-4656-AD07-916F5B6147BC}" srcOrd="0" destOrd="0" presId="urn:microsoft.com/office/officeart/2018/2/layout/IconVerticalSolidList"/>
    <dgm:cxn modelId="{D6D88ED2-EEB1-4482-B821-098BA9F2AF57}" srcId="{5DAE93AF-34B1-48F1-B30C-9E2F037428FD}" destId="{17A8FA1E-378A-4AE9-98AA-412EBBD77DC0}" srcOrd="1" destOrd="0" parTransId="{555C7799-B182-46E3-A498-E7FA461F33B6}" sibTransId="{292CFDE6-25F3-47C6-B181-235943C56492}"/>
    <dgm:cxn modelId="{36E6C112-9B7D-4B5E-9F66-33D58563B5EC}" type="presParOf" srcId="{E25C84B8-C1E6-41AD-84DC-D79A16C655F8}" destId="{F50FED20-CC41-4162-885E-78D0B764274B}" srcOrd="0" destOrd="0" presId="urn:microsoft.com/office/officeart/2018/2/layout/IconVerticalSolidList"/>
    <dgm:cxn modelId="{DC5423EE-AE8B-41F4-8A5E-01B3DB0290D7}" type="presParOf" srcId="{F50FED20-CC41-4162-885E-78D0B764274B}" destId="{58D4BE43-1AE9-4485-B571-5DAF7F006238}" srcOrd="0" destOrd="0" presId="urn:microsoft.com/office/officeart/2018/2/layout/IconVerticalSolidList"/>
    <dgm:cxn modelId="{C665983D-ED64-46D0-A918-0D4B59408981}" type="presParOf" srcId="{F50FED20-CC41-4162-885E-78D0B764274B}" destId="{E9F30DF1-8222-43EF-A94D-E1064B889D47}" srcOrd="1" destOrd="0" presId="urn:microsoft.com/office/officeart/2018/2/layout/IconVerticalSolidList"/>
    <dgm:cxn modelId="{1CB8EEA0-0260-43B6-8335-66DE0BFF8401}" type="presParOf" srcId="{F50FED20-CC41-4162-885E-78D0B764274B}" destId="{9BF76CB1-42F9-403B-8342-CFD50B5BD792}" srcOrd="2" destOrd="0" presId="urn:microsoft.com/office/officeart/2018/2/layout/IconVerticalSolidList"/>
    <dgm:cxn modelId="{305BAEF4-27D1-4644-BEBA-81A2A85BB25D}" type="presParOf" srcId="{F50FED20-CC41-4162-885E-78D0B764274B}" destId="{90D24A76-A936-4E88-867C-8406159A8EEE}" srcOrd="3" destOrd="0" presId="urn:microsoft.com/office/officeart/2018/2/layout/IconVerticalSolidList"/>
    <dgm:cxn modelId="{55C4DBA5-7A80-45D9-AA50-3AE52C5162F0}" type="presParOf" srcId="{E25C84B8-C1E6-41AD-84DC-D79A16C655F8}" destId="{6ED0153E-2C16-4125-A809-49407CBEAD4D}" srcOrd="1" destOrd="0" presId="urn:microsoft.com/office/officeart/2018/2/layout/IconVerticalSolidList"/>
    <dgm:cxn modelId="{DFCEB029-2827-46BD-AC10-B4B32B371BFE}" type="presParOf" srcId="{E25C84B8-C1E6-41AD-84DC-D79A16C655F8}" destId="{5B196AB0-1458-4C9B-A62D-3B5E9659A2C2}" srcOrd="2" destOrd="0" presId="urn:microsoft.com/office/officeart/2018/2/layout/IconVerticalSolidList"/>
    <dgm:cxn modelId="{51E6AF96-FDD1-448E-9577-4F7BBC3D32C5}" type="presParOf" srcId="{5B196AB0-1458-4C9B-A62D-3B5E9659A2C2}" destId="{BB89E3D0-4E75-4A50-966D-E77049EDC37A}" srcOrd="0" destOrd="0" presId="urn:microsoft.com/office/officeart/2018/2/layout/IconVerticalSolidList"/>
    <dgm:cxn modelId="{963388C0-2483-4CC0-B50D-D92D8696C015}" type="presParOf" srcId="{5B196AB0-1458-4C9B-A62D-3B5E9659A2C2}" destId="{1D6D4233-2ADD-4418-9944-788230EE46F0}" srcOrd="1" destOrd="0" presId="urn:microsoft.com/office/officeart/2018/2/layout/IconVerticalSolidList"/>
    <dgm:cxn modelId="{65091927-0F91-4D68-8DBE-470D31780F4C}" type="presParOf" srcId="{5B196AB0-1458-4C9B-A62D-3B5E9659A2C2}" destId="{ABF1108B-BF17-4D40-8A9A-E9CAE79A6266}" srcOrd="2" destOrd="0" presId="urn:microsoft.com/office/officeart/2018/2/layout/IconVerticalSolidList"/>
    <dgm:cxn modelId="{15E51FAC-3CD9-48B3-8A25-642CF2F5DE57}" type="presParOf" srcId="{5B196AB0-1458-4C9B-A62D-3B5E9659A2C2}" destId="{77F6A337-5F88-4D37-99D4-CA01B6CE868E}" srcOrd="3" destOrd="0" presId="urn:microsoft.com/office/officeart/2018/2/layout/IconVerticalSolidList"/>
    <dgm:cxn modelId="{27B80F39-C286-48E2-A240-FBEB79B54B0D}" type="presParOf" srcId="{E25C84B8-C1E6-41AD-84DC-D79A16C655F8}" destId="{2788FEDF-63F3-42CA-85C3-35AF3D954F50}" srcOrd="3" destOrd="0" presId="urn:microsoft.com/office/officeart/2018/2/layout/IconVerticalSolidList"/>
    <dgm:cxn modelId="{02F0CD67-5EA4-4B78-97B8-8253A76662F0}" type="presParOf" srcId="{E25C84B8-C1E6-41AD-84DC-D79A16C655F8}" destId="{BDA9E411-0DAC-4D5A-8B14-70919CDA3EC3}" srcOrd="4" destOrd="0" presId="urn:microsoft.com/office/officeart/2018/2/layout/IconVerticalSolidList"/>
    <dgm:cxn modelId="{2FAB1F80-2EC4-4AB6-99EF-D3E07F1E237D}" type="presParOf" srcId="{BDA9E411-0DAC-4D5A-8B14-70919CDA3EC3}" destId="{FE9311AB-025E-410F-BD57-B8FA4A9142A1}" srcOrd="0" destOrd="0" presId="urn:microsoft.com/office/officeart/2018/2/layout/IconVerticalSolidList"/>
    <dgm:cxn modelId="{3E5F83E5-BF45-4BAC-8402-C58845DABFDF}" type="presParOf" srcId="{BDA9E411-0DAC-4D5A-8B14-70919CDA3EC3}" destId="{B1790966-4D48-4D8C-A888-FD1AA3AE871D}" srcOrd="1" destOrd="0" presId="urn:microsoft.com/office/officeart/2018/2/layout/IconVerticalSolidList"/>
    <dgm:cxn modelId="{7ED8B25C-C268-40A0-8337-3A71E5D5E369}" type="presParOf" srcId="{BDA9E411-0DAC-4D5A-8B14-70919CDA3EC3}" destId="{1E47A0ED-F0F7-4A99-A237-DF1BA2107CCF}" srcOrd="2" destOrd="0" presId="urn:microsoft.com/office/officeart/2018/2/layout/IconVerticalSolidList"/>
    <dgm:cxn modelId="{F4E7E194-C338-4B66-AEE7-8BF80515BDB9}" type="presParOf" srcId="{BDA9E411-0DAC-4D5A-8B14-70919CDA3EC3}" destId="{6A03CA17-1CC3-4656-AD07-916F5B6147B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6FD7C-B987-443B-886E-2A4DA8AD6845}">
      <dsp:nvSpPr>
        <dsp:cNvPr id="0" name=""/>
        <dsp:cNvSpPr/>
      </dsp:nvSpPr>
      <dsp:spPr>
        <a:xfrm>
          <a:off x="681337" y="282374"/>
          <a:ext cx="1852875" cy="18528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040F60-22E5-4509-BEDD-9F60EDB133DC}">
      <dsp:nvSpPr>
        <dsp:cNvPr id="0" name=""/>
        <dsp:cNvSpPr/>
      </dsp:nvSpPr>
      <dsp:spPr>
        <a:xfrm>
          <a:off x="1076212" y="677249"/>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6C5189-38C2-4374-B4A3-72DE18C3C644}">
      <dsp:nvSpPr>
        <dsp:cNvPr id="0" name=""/>
        <dsp:cNvSpPr/>
      </dsp:nvSpPr>
      <dsp:spPr>
        <a:xfrm>
          <a:off x="89024" y="271237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Exploring how the material world shapes human lives</a:t>
          </a:r>
        </a:p>
      </dsp:txBody>
      <dsp:txXfrm>
        <a:off x="89024" y="2712375"/>
        <a:ext cx="3037500" cy="720000"/>
      </dsp:txXfrm>
    </dsp:sp>
    <dsp:sp modelId="{04E3DA03-EA70-44C3-AE0B-EFEE171B2288}">
      <dsp:nvSpPr>
        <dsp:cNvPr id="0" name=""/>
        <dsp:cNvSpPr/>
      </dsp:nvSpPr>
      <dsp:spPr>
        <a:xfrm>
          <a:off x="4250400" y="282374"/>
          <a:ext cx="1852875" cy="185287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ECEF1A-D59A-4211-BA85-E18E2B4F99F4}">
      <dsp:nvSpPr>
        <dsp:cNvPr id="0" name=""/>
        <dsp:cNvSpPr/>
      </dsp:nvSpPr>
      <dsp:spPr>
        <a:xfrm>
          <a:off x="4645275" y="677249"/>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D6D27A-C5D9-4E2D-92E8-8C30470F62CD}">
      <dsp:nvSpPr>
        <dsp:cNvPr id="0" name=""/>
        <dsp:cNvSpPr/>
      </dsp:nvSpPr>
      <dsp:spPr>
        <a:xfrm>
          <a:off x="3658087" y="271237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The roles materials play in producing social lives</a:t>
          </a:r>
        </a:p>
      </dsp:txBody>
      <dsp:txXfrm>
        <a:off x="3658087" y="2712375"/>
        <a:ext cx="3037500" cy="720000"/>
      </dsp:txXfrm>
    </dsp:sp>
    <dsp:sp modelId="{7E57F2BD-87BC-4C77-96C0-ABD8E09AC099}">
      <dsp:nvSpPr>
        <dsp:cNvPr id="0" name=""/>
        <dsp:cNvSpPr/>
      </dsp:nvSpPr>
      <dsp:spPr>
        <a:xfrm>
          <a:off x="7819462" y="282374"/>
          <a:ext cx="1852875" cy="185287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D141B3-1CDA-4331-BE1D-44841AA96324}">
      <dsp:nvSpPr>
        <dsp:cNvPr id="0" name=""/>
        <dsp:cNvSpPr/>
      </dsp:nvSpPr>
      <dsp:spPr>
        <a:xfrm>
          <a:off x="8214337" y="677249"/>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1A5D7D6-91DA-4FCE-868D-2903DAD90F3B}">
      <dsp:nvSpPr>
        <dsp:cNvPr id="0" name=""/>
        <dsp:cNvSpPr/>
      </dsp:nvSpPr>
      <dsp:spPr>
        <a:xfrm>
          <a:off x="7227150" y="271237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How materials inhibit, impede and enable activities</a:t>
          </a:r>
        </a:p>
      </dsp:txBody>
      <dsp:txXfrm>
        <a:off x="7227150" y="2712375"/>
        <a:ext cx="3037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4BE43-1AE9-4485-B571-5DAF7F006238}">
      <dsp:nvSpPr>
        <dsp:cNvPr id="0" name=""/>
        <dsp:cNvSpPr/>
      </dsp:nvSpPr>
      <dsp:spPr>
        <a:xfrm>
          <a:off x="0" y="598"/>
          <a:ext cx="6266011" cy="13995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F30DF1-8222-43EF-A94D-E1064B889D47}">
      <dsp:nvSpPr>
        <dsp:cNvPr id="0" name=""/>
        <dsp:cNvSpPr/>
      </dsp:nvSpPr>
      <dsp:spPr>
        <a:xfrm>
          <a:off x="423357" y="315492"/>
          <a:ext cx="769740" cy="7697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0D24A76-A936-4E88-867C-8406159A8EEE}">
      <dsp:nvSpPr>
        <dsp:cNvPr id="0" name=""/>
        <dsp:cNvSpPr/>
      </dsp:nvSpPr>
      <dsp:spPr>
        <a:xfrm>
          <a:off x="1616455" y="598"/>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711200">
            <a:lnSpc>
              <a:spcPct val="90000"/>
            </a:lnSpc>
            <a:spcBef>
              <a:spcPct val="0"/>
            </a:spcBef>
            <a:spcAft>
              <a:spcPct val="35000"/>
            </a:spcAft>
            <a:buNone/>
          </a:pPr>
          <a:r>
            <a:rPr lang="en-US" sz="1600" kern="1200"/>
            <a:t>Theoretical quantum physicist who shows how agency is a distributed field that produces matter at a quantum level.</a:t>
          </a:r>
        </a:p>
      </dsp:txBody>
      <dsp:txXfrm>
        <a:off x="1616455" y="598"/>
        <a:ext cx="4649555" cy="1399528"/>
      </dsp:txXfrm>
    </dsp:sp>
    <dsp:sp modelId="{BB89E3D0-4E75-4A50-966D-E77049EDC37A}">
      <dsp:nvSpPr>
        <dsp:cNvPr id="0" name=""/>
        <dsp:cNvSpPr/>
      </dsp:nvSpPr>
      <dsp:spPr>
        <a:xfrm>
          <a:off x="0" y="1750009"/>
          <a:ext cx="6266011" cy="13995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6D4233-2ADD-4418-9944-788230EE46F0}">
      <dsp:nvSpPr>
        <dsp:cNvPr id="0" name=""/>
        <dsp:cNvSpPr/>
      </dsp:nvSpPr>
      <dsp:spPr>
        <a:xfrm>
          <a:off x="423357" y="2064903"/>
          <a:ext cx="769740" cy="7697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F6A337-5F88-4D37-99D4-CA01B6CE868E}">
      <dsp:nvSpPr>
        <dsp:cNvPr id="0" name=""/>
        <dsp:cNvSpPr/>
      </dsp:nvSpPr>
      <dsp:spPr>
        <a:xfrm>
          <a:off x="1616455" y="1750009"/>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711200">
            <a:lnSpc>
              <a:spcPct val="90000"/>
            </a:lnSpc>
            <a:spcBef>
              <a:spcPct val="0"/>
            </a:spcBef>
            <a:spcAft>
              <a:spcPct val="35000"/>
            </a:spcAft>
            <a:buNone/>
          </a:pPr>
          <a:r>
            <a:rPr lang="en-US" sz="1600" kern="1200"/>
            <a:t>She asserts that relationships in the quantum field produce matter. These relationships are propelled into ‘materializing’ by a force she calls ‘agency’.</a:t>
          </a:r>
        </a:p>
      </dsp:txBody>
      <dsp:txXfrm>
        <a:off x="1616455" y="1750009"/>
        <a:ext cx="4649555" cy="1399528"/>
      </dsp:txXfrm>
    </dsp:sp>
    <dsp:sp modelId="{FE9311AB-025E-410F-BD57-B8FA4A9142A1}">
      <dsp:nvSpPr>
        <dsp:cNvPr id="0" name=""/>
        <dsp:cNvSpPr/>
      </dsp:nvSpPr>
      <dsp:spPr>
        <a:xfrm>
          <a:off x="0" y="3499420"/>
          <a:ext cx="6266011" cy="13995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90966-4D48-4D8C-A888-FD1AA3AE871D}">
      <dsp:nvSpPr>
        <dsp:cNvPr id="0" name=""/>
        <dsp:cNvSpPr/>
      </dsp:nvSpPr>
      <dsp:spPr>
        <a:xfrm>
          <a:off x="423357" y="3814314"/>
          <a:ext cx="769740" cy="7697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03CA17-1CC3-4656-AD07-916F5B6147BC}">
      <dsp:nvSpPr>
        <dsp:cNvPr id="0" name=""/>
        <dsp:cNvSpPr/>
      </dsp:nvSpPr>
      <dsp:spPr>
        <a:xfrm>
          <a:off x="1616455" y="3499420"/>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711200">
            <a:lnSpc>
              <a:spcPct val="90000"/>
            </a:lnSpc>
            <a:spcBef>
              <a:spcPct val="0"/>
            </a:spcBef>
            <a:spcAft>
              <a:spcPct val="35000"/>
            </a:spcAft>
            <a:buNone/>
          </a:pPr>
          <a:r>
            <a:rPr lang="en-US" sz="1600" kern="1200"/>
            <a:t>Attempting to locate agency is therefore futile because it is everywhere and nowhere simultaneously…but it is there!</a:t>
          </a:r>
        </a:p>
      </dsp:txBody>
      <dsp:txXfrm>
        <a:off x="1616455" y="3499420"/>
        <a:ext cx="4649555" cy="139952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12/27/19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11565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12/27/19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96817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12/27/19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93533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5095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12/27/19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4832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12/27/19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0340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12/27/19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3609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509305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12/27/19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0125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6110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3409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820519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6092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12/27/19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04282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12/27/19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248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12/27/19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909421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12/27/19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4223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12/27/19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984984967"/>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688" r:id="rId4"/>
    <p:sldLayoutId id="2147483689" r:id="rId5"/>
    <p:sldLayoutId id="2147483690" r:id="rId6"/>
    <p:sldLayoutId id="2147483691" r:id="rId7"/>
    <p:sldLayoutId id="2147483692" r:id="rId8"/>
    <p:sldLayoutId id="2147483693" r:id="rId9"/>
    <p:sldLayoutId id="2147483694" r:id="rId10"/>
    <p:sldLayoutId id="2147483701" r:id="rId11"/>
    <p:sldLayoutId id="2147483695" r:id="rId12"/>
    <p:sldLayoutId id="2147483696" r:id="rId13"/>
    <p:sldLayoutId id="2147483697" r:id="rId14"/>
    <p:sldLayoutId id="2147483698" r:id="rId15"/>
    <p:sldLayoutId id="2147483699" r:id="rId16"/>
    <p:sldLayoutId id="2147483700" r:id="rId17"/>
  </p:sldLayoutIdLst>
  <p:hf sldNum="0" hdr="0" ftr="0" dt="0"/>
  <p:txStyles>
    <p:titleStyle>
      <a:lvl1pPr algn="ctr" defTabSz="457200" rtl="0" eaLnBrk="1" latinLnBrk="0" hangingPunct="1">
        <a:lnSpc>
          <a:spcPct val="90000"/>
        </a:lnSpc>
        <a:spcBef>
          <a:spcPct val="0"/>
        </a:spcBef>
        <a:buNone/>
        <a:defRPr sz="39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26.tiff"/></Relationships>
</file>

<file path=ppt/slides/_rels/slide15.xml.rels><?xml version="1.0" encoding="UTF-8" standalone="yes"?>
<Relationships xmlns="http://schemas.openxmlformats.org/package/2006/relationships"><Relationship Id="rId3" Type="http://schemas.openxmlformats.org/officeDocument/2006/relationships/hyperlink" Target="https://www.darkecology.net/about" TargetMode="External"/><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6.tiff"/><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9.xml.rels><?xml version="1.0" encoding="UTF-8" standalone="yes"?>
<Relationships xmlns="http://schemas.openxmlformats.org/package/2006/relationships"><Relationship Id="rId3" Type="http://schemas.openxmlformats.org/officeDocument/2006/relationships/image" Target="../media/image46.tiff"/><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655022-2F0C-446B-B72B-CF0804C47C34}"/>
              </a:ext>
            </a:extLst>
          </p:cNvPr>
          <p:cNvPicPr>
            <a:picLocks noChangeAspect="1"/>
          </p:cNvPicPr>
          <p:nvPr/>
        </p:nvPicPr>
        <p:blipFill rotWithShape="1">
          <a:blip r:embed="rId3"/>
          <a:srcRect t="15414"/>
          <a:stretch/>
        </p:blipFill>
        <p:spPr>
          <a:xfrm>
            <a:off x="-1" y="10"/>
            <a:ext cx="12192001" cy="6857990"/>
          </a:xfrm>
          <a:prstGeom prst="rect">
            <a:avLst/>
          </a:prstGeom>
        </p:spPr>
      </p:pic>
      <p:sp useBgFill="1">
        <p:nvSpPr>
          <p:cNvPr id="9"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A6267D0-DCEC-7546-A893-7896A42A925B}"/>
              </a:ext>
            </a:extLst>
          </p:cNvPr>
          <p:cNvSpPr>
            <a:spLocks noGrp="1"/>
          </p:cNvSpPr>
          <p:nvPr>
            <p:ph type="ctrTitle"/>
          </p:nvPr>
        </p:nvSpPr>
        <p:spPr>
          <a:xfrm>
            <a:off x="7389962" y="1673524"/>
            <a:ext cx="3485073" cy="2420504"/>
          </a:xfrm>
        </p:spPr>
        <p:txBody>
          <a:bodyPr>
            <a:normAutofit/>
          </a:bodyPr>
          <a:lstStyle/>
          <a:p>
            <a:pPr algn="l"/>
            <a:r>
              <a:rPr lang="en-US" sz="4000" dirty="0" err="1"/>
              <a:t>Materialities</a:t>
            </a:r>
            <a:r>
              <a:rPr lang="en-US" sz="4000" dirty="0"/>
              <a:t> in Anthropology</a:t>
            </a:r>
          </a:p>
        </p:txBody>
      </p:sp>
      <p:sp>
        <p:nvSpPr>
          <p:cNvPr id="3" name="Subtitle 2">
            <a:extLst>
              <a:ext uri="{FF2B5EF4-FFF2-40B4-BE49-F238E27FC236}">
                <a16:creationId xmlns:a16="http://schemas.microsoft.com/office/drawing/2014/main" id="{6EF7BA78-98A4-9F4D-896A-3F277EF47E01}"/>
              </a:ext>
            </a:extLst>
          </p:cNvPr>
          <p:cNvSpPr>
            <a:spLocks noGrp="1"/>
          </p:cNvSpPr>
          <p:nvPr>
            <p:ph type="subTitle" idx="1"/>
          </p:nvPr>
        </p:nvSpPr>
        <p:spPr>
          <a:xfrm>
            <a:off x="7389965" y="4157933"/>
            <a:ext cx="3485072" cy="1026544"/>
          </a:xfrm>
        </p:spPr>
        <p:txBody>
          <a:bodyPr>
            <a:normAutofit/>
          </a:bodyPr>
          <a:lstStyle/>
          <a:p>
            <a:pPr algn="l"/>
            <a:r>
              <a:rPr lang="en-US" dirty="0">
                <a:solidFill>
                  <a:srgbClr val="FFE513"/>
                </a:solidFill>
              </a:rPr>
              <a:t>2020</a:t>
            </a:r>
          </a:p>
        </p:txBody>
      </p:sp>
    </p:spTree>
    <p:extLst>
      <p:ext uri="{BB962C8B-B14F-4D97-AF65-F5344CB8AC3E}">
        <p14:creationId xmlns:p14="http://schemas.microsoft.com/office/powerpoint/2010/main" val="4023845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B07607B-0813-4C06-81E3-A4FB13DBA8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13883" y="547806"/>
            <a:ext cx="10141799" cy="5670113"/>
          </a:xfrm>
          <a:prstGeom prst="rect">
            <a:avLst/>
          </a:prstGeom>
        </p:spPr>
      </p:pic>
      <p:pic>
        <p:nvPicPr>
          <p:cNvPr id="5" name="Content Placeholder 4" descr="A close up of some grass&#10;&#10;Description automatically generated">
            <a:extLst>
              <a:ext uri="{FF2B5EF4-FFF2-40B4-BE49-F238E27FC236}">
                <a16:creationId xmlns:a16="http://schemas.microsoft.com/office/drawing/2014/main" id="{80173D6F-5E88-094A-9C12-D77DF34840DE}"/>
              </a:ext>
            </a:extLst>
          </p:cNvPr>
          <p:cNvPicPr>
            <a:picLocks noGrp="1" noChangeAspect="1"/>
          </p:cNvPicPr>
          <p:nvPr>
            <p:ph idx="1"/>
          </p:nvPr>
        </p:nvPicPr>
        <p:blipFill rotWithShape="1">
          <a:blip r:embed="rId4"/>
          <a:srcRect t="3196" r="1" b="9447"/>
          <a:stretch/>
        </p:blipFill>
        <p:spPr>
          <a:xfrm>
            <a:off x="301152" y="428625"/>
            <a:ext cx="11614938" cy="5881569"/>
          </a:xfrm>
          <a:prstGeom prst="rect">
            <a:avLst/>
          </a:prstGeom>
          <a:ln w="50800" cap="rnd">
            <a:noFill/>
          </a:ln>
        </p:spPr>
      </p:pic>
    </p:spTree>
    <p:extLst>
      <p:ext uri="{BB962C8B-B14F-4D97-AF65-F5344CB8AC3E}">
        <p14:creationId xmlns:p14="http://schemas.microsoft.com/office/powerpoint/2010/main" val="2899816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Content Placeholder 4" descr="A picture containing man&#10;&#10;Description automatically generated">
            <a:extLst>
              <a:ext uri="{FF2B5EF4-FFF2-40B4-BE49-F238E27FC236}">
                <a16:creationId xmlns:a16="http://schemas.microsoft.com/office/drawing/2014/main" id="{0177B587-E273-1D42-AC93-AC0EAAEE1B28}"/>
              </a:ext>
            </a:extLst>
          </p:cNvPr>
          <p:cNvPicPr>
            <a:picLocks noGrp="1" noChangeAspect="1"/>
          </p:cNvPicPr>
          <p:nvPr>
            <p:ph idx="1"/>
          </p:nvPr>
        </p:nvPicPr>
        <p:blipFill rotWithShape="1">
          <a:blip r:embed="rId3"/>
          <a:srcRect t="16357"/>
          <a:stretch/>
        </p:blipFill>
        <p:spPr>
          <a:xfrm>
            <a:off x="20" y="10"/>
            <a:ext cx="12191980" cy="6857990"/>
          </a:xfrm>
          <a:prstGeom prst="rect">
            <a:avLst/>
          </a:prstGeom>
        </p:spPr>
      </p:pic>
    </p:spTree>
    <p:extLst>
      <p:ext uri="{BB962C8B-B14F-4D97-AF65-F5344CB8AC3E}">
        <p14:creationId xmlns:p14="http://schemas.microsoft.com/office/powerpoint/2010/main" val="3536592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95181-E985-1B48-9B87-6532290E162B}"/>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sz="4200"/>
              <a:t>Knowledge is not found</a:t>
            </a:r>
          </a:p>
        </p:txBody>
      </p:sp>
      <p:pic>
        <p:nvPicPr>
          <p:cNvPr id="5" name="Content Placeholder 4" descr="A screenshot of a cell phone&#10;&#10;Description automatically generated">
            <a:extLst>
              <a:ext uri="{FF2B5EF4-FFF2-40B4-BE49-F238E27FC236}">
                <a16:creationId xmlns:a16="http://schemas.microsoft.com/office/drawing/2014/main" id="{BB4901C8-9450-CF41-BC4D-5DA6DD12D80E}"/>
              </a:ext>
            </a:extLst>
          </p:cNvPr>
          <p:cNvPicPr>
            <a:picLocks noGrp="1" noChangeAspect="1"/>
          </p:cNvPicPr>
          <p:nvPr>
            <p:ph idx="1"/>
          </p:nvPr>
        </p:nvPicPr>
        <p:blipFill rotWithShape="1">
          <a:blip r:embed="rId3"/>
          <a:srcRect l="9181" r="6463" b="1"/>
          <a:stretch/>
        </p:blipFill>
        <p:spPr>
          <a:xfrm>
            <a:off x="4654297" y="10"/>
            <a:ext cx="7537704" cy="6857990"/>
          </a:xfrm>
          <a:prstGeom prst="rect">
            <a:avLst/>
          </a:prstGeom>
        </p:spPr>
      </p:pic>
    </p:spTree>
    <p:extLst>
      <p:ext uri="{BB962C8B-B14F-4D97-AF65-F5344CB8AC3E}">
        <p14:creationId xmlns:p14="http://schemas.microsoft.com/office/powerpoint/2010/main" val="2012447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38D3E-9A5C-E441-9055-5029EC2AC577}"/>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sz="4200"/>
              <a:t>Change the frame and everything looks different</a:t>
            </a:r>
          </a:p>
        </p:txBody>
      </p:sp>
      <p:sp>
        <p:nvSpPr>
          <p:cNvPr id="11" name="Content Placeholder 10">
            <a:extLst>
              <a:ext uri="{FF2B5EF4-FFF2-40B4-BE49-F238E27FC236}">
                <a16:creationId xmlns:a16="http://schemas.microsoft.com/office/drawing/2014/main" id="{71F79A81-9999-4A01-B437-2F7A08EDF5C9}"/>
              </a:ext>
            </a:extLst>
          </p:cNvPr>
          <p:cNvSpPr>
            <a:spLocks noGrp="1"/>
          </p:cNvSpPr>
          <p:nvPr>
            <p:ph idx="1"/>
          </p:nvPr>
        </p:nvSpPr>
        <p:spPr>
          <a:xfrm>
            <a:off x="861789" y="4334933"/>
            <a:ext cx="3382831" cy="1185333"/>
          </a:xfrm>
        </p:spPr>
        <p:txBody>
          <a:bodyPr vert="horz" lIns="91440" tIns="45720" rIns="91440" bIns="45720" rtlCol="0" anchor="t">
            <a:normAutofit/>
          </a:bodyPr>
          <a:lstStyle/>
          <a:p>
            <a:pPr marL="0" indent="0">
              <a:buNone/>
            </a:pPr>
            <a:r>
              <a:rPr lang="en-US" sz="2000">
                <a:solidFill>
                  <a:srgbClr val="FF5F85"/>
                </a:solidFill>
              </a:rPr>
              <a:t>When you change the way you look at things, the things you look at change.</a:t>
            </a:r>
          </a:p>
        </p:txBody>
      </p:sp>
      <p:pic>
        <p:nvPicPr>
          <p:cNvPr id="7" name="Picture 6" descr="A picture containing outdoor, person, man, sitting&#10;&#10;Description automatically generated">
            <a:extLst>
              <a:ext uri="{FF2B5EF4-FFF2-40B4-BE49-F238E27FC236}">
                <a16:creationId xmlns:a16="http://schemas.microsoft.com/office/drawing/2014/main" id="{8017EA1D-9E7B-0E40-B002-C28256C0AF0A}"/>
              </a:ext>
            </a:extLst>
          </p:cNvPr>
          <p:cNvPicPr>
            <a:picLocks noChangeAspect="1"/>
          </p:cNvPicPr>
          <p:nvPr/>
        </p:nvPicPr>
        <p:blipFill rotWithShape="1">
          <a:blip r:embed="rId3"/>
          <a:srcRect t="4979" r="-1" b="-1"/>
          <a:stretch/>
        </p:blipFill>
        <p:spPr>
          <a:xfrm>
            <a:off x="4654297" y="10"/>
            <a:ext cx="7537704" cy="6857990"/>
          </a:xfrm>
          <a:prstGeom prst="rect">
            <a:avLst/>
          </a:prstGeom>
        </p:spPr>
      </p:pic>
    </p:spTree>
    <p:extLst>
      <p:ext uri="{BB962C8B-B14F-4D97-AF65-F5344CB8AC3E}">
        <p14:creationId xmlns:p14="http://schemas.microsoft.com/office/powerpoint/2010/main" val="2720986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E24F7045-1B8B-4422-9330-0BC8BF606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7ED0B3BD-E968-4364-878A-47D3A6AEF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rawing of a tree&#10;&#10;Description automatically generated">
            <a:extLst>
              <a:ext uri="{FF2B5EF4-FFF2-40B4-BE49-F238E27FC236}">
                <a16:creationId xmlns:a16="http://schemas.microsoft.com/office/drawing/2014/main" id="{E3DB68F6-82DB-2C4F-8E69-C71274279BDE}"/>
              </a:ext>
            </a:extLst>
          </p:cNvPr>
          <p:cNvPicPr>
            <a:picLocks noGrp="1" noChangeAspect="1"/>
          </p:cNvPicPr>
          <p:nvPr>
            <p:ph idx="1"/>
          </p:nvPr>
        </p:nvPicPr>
        <p:blipFill>
          <a:blip r:embed="rId3"/>
          <a:stretch>
            <a:fillRect/>
          </a:stretch>
        </p:blipFill>
        <p:spPr>
          <a:xfrm>
            <a:off x="1624953" y="643467"/>
            <a:ext cx="8942093" cy="5571066"/>
          </a:xfrm>
          <a:prstGeom prst="rect">
            <a:avLst/>
          </a:prstGeom>
        </p:spPr>
      </p:pic>
      <p:sp>
        <p:nvSpPr>
          <p:cNvPr id="14" name="Rectangle 13">
            <a:extLst>
              <a:ext uri="{FF2B5EF4-FFF2-40B4-BE49-F238E27FC236}">
                <a16:creationId xmlns:a16="http://schemas.microsoft.com/office/drawing/2014/main" id="{C8E5BCBF-E5D0-444B-A584-4A5FF79F9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347" y="482600"/>
            <a:ext cx="11240496" cy="5892800"/>
          </a:xfrm>
          <a:prstGeom prst="rect">
            <a:avLst/>
          </a:prstGeom>
          <a:no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6374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24F7045-1B8B-4422-9330-0BC8BF606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ED0B3BD-E968-4364-878A-47D3A6AEF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man, looking, black, standing&#10;&#10;Description automatically generated">
            <a:extLst>
              <a:ext uri="{FF2B5EF4-FFF2-40B4-BE49-F238E27FC236}">
                <a16:creationId xmlns:a16="http://schemas.microsoft.com/office/drawing/2014/main" id="{1CF8FE50-2A84-7B46-B9B6-F93969502F23}"/>
              </a:ext>
            </a:extLst>
          </p:cNvPr>
          <p:cNvPicPr>
            <a:picLocks noGrp="1" noChangeAspect="1"/>
          </p:cNvPicPr>
          <p:nvPr>
            <p:ph idx="1"/>
          </p:nvPr>
        </p:nvPicPr>
        <p:blipFill>
          <a:blip r:embed="rId3"/>
          <a:stretch>
            <a:fillRect/>
          </a:stretch>
        </p:blipFill>
        <p:spPr>
          <a:xfrm>
            <a:off x="643467" y="1138936"/>
            <a:ext cx="10905066" cy="4580127"/>
          </a:xfrm>
          <a:prstGeom prst="rect">
            <a:avLst/>
          </a:prstGeom>
        </p:spPr>
      </p:pic>
      <p:sp>
        <p:nvSpPr>
          <p:cNvPr id="25" name="Rectangle 24">
            <a:extLst>
              <a:ext uri="{FF2B5EF4-FFF2-40B4-BE49-F238E27FC236}">
                <a16:creationId xmlns:a16="http://schemas.microsoft.com/office/drawing/2014/main" id="{C8E5BCBF-E5D0-444B-A584-4A5FF79F9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347" y="482600"/>
            <a:ext cx="11240496" cy="5892800"/>
          </a:xfrm>
          <a:prstGeom prst="rect">
            <a:avLst/>
          </a:prstGeom>
          <a:no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805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D32A07D-C646-4CC0-BA93-76707E70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F9911-CF19-AE4B-A02E-03B649C53091}"/>
              </a:ext>
            </a:extLst>
          </p:cNvPr>
          <p:cNvSpPr>
            <a:spLocks noGrp="1"/>
          </p:cNvSpPr>
          <p:nvPr>
            <p:ph type="title"/>
          </p:nvPr>
        </p:nvSpPr>
        <p:spPr>
          <a:xfrm>
            <a:off x="7947377" y="835383"/>
            <a:ext cx="3382832" cy="3499549"/>
          </a:xfrm>
        </p:spPr>
        <p:txBody>
          <a:bodyPr vert="horz" lIns="91440" tIns="45720" rIns="91440" bIns="45720" rtlCol="0" anchor="b">
            <a:normAutofit/>
          </a:bodyPr>
          <a:lstStyle/>
          <a:p>
            <a:pPr algn="l"/>
            <a:r>
              <a:rPr lang="en-US" sz="4200" dirty="0"/>
              <a:t>Course Structure: a learning community</a:t>
            </a:r>
          </a:p>
        </p:txBody>
      </p:sp>
      <p:pic>
        <p:nvPicPr>
          <p:cNvPr id="5" name="Picture 4">
            <a:extLst>
              <a:ext uri="{FF2B5EF4-FFF2-40B4-BE49-F238E27FC236}">
                <a16:creationId xmlns:a16="http://schemas.microsoft.com/office/drawing/2014/main" id="{5B7A1180-E332-49F3-9D54-8F762541EF44}"/>
              </a:ext>
            </a:extLst>
          </p:cNvPr>
          <p:cNvPicPr>
            <a:picLocks noChangeAspect="1"/>
          </p:cNvPicPr>
          <p:nvPr/>
        </p:nvPicPr>
        <p:blipFill rotWithShape="1">
          <a:blip r:embed="rId3"/>
          <a:srcRect l="16990" r="9644" b="-1"/>
          <a:stretch/>
        </p:blipFill>
        <p:spPr>
          <a:xfrm>
            <a:off x="-1" y="10"/>
            <a:ext cx="7537704" cy="6857990"/>
          </a:xfrm>
          <a:prstGeom prst="rect">
            <a:avLst/>
          </a:prstGeom>
        </p:spPr>
      </p:pic>
    </p:spTree>
    <p:extLst>
      <p:ext uri="{BB962C8B-B14F-4D97-AF65-F5344CB8AC3E}">
        <p14:creationId xmlns:p14="http://schemas.microsoft.com/office/powerpoint/2010/main" val="3612396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750C6D-E65E-234E-A52D-A061C3DE26D2}"/>
              </a:ext>
            </a:extLst>
          </p:cNvPr>
          <p:cNvSpPr>
            <a:spLocks noGrp="1"/>
          </p:cNvSpPr>
          <p:nvPr>
            <p:ph type="title"/>
          </p:nvPr>
        </p:nvSpPr>
        <p:spPr>
          <a:xfrm>
            <a:off x="913795" y="609600"/>
            <a:ext cx="5978072" cy="1556702"/>
          </a:xfrm>
        </p:spPr>
        <p:txBody>
          <a:bodyPr>
            <a:normAutofit/>
          </a:bodyPr>
          <a:lstStyle/>
          <a:p>
            <a:r>
              <a:rPr lang="en-US"/>
              <a:t>Learning Community means -</a:t>
            </a:r>
          </a:p>
        </p:txBody>
      </p:sp>
      <p:sp>
        <p:nvSpPr>
          <p:cNvPr id="3" name="Content Placeholder 2">
            <a:extLst>
              <a:ext uri="{FF2B5EF4-FFF2-40B4-BE49-F238E27FC236}">
                <a16:creationId xmlns:a16="http://schemas.microsoft.com/office/drawing/2014/main" id="{AC342D53-F823-814F-8DE9-8B249216028B}"/>
              </a:ext>
            </a:extLst>
          </p:cNvPr>
          <p:cNvSpPr>
            <a:spLocks noGrp="1"/>
          </p:cNvSpPr>
          <p:nvPr>
            <p:ph idx="1"/>
          </p:nvPr>
        </p:nvSpPr>
        <p:spPr>
          <a:xfrm>
            <a:off x="913795" y="2354729"/>
            <a:ext cx="5978072" cy="3340119"/>
          </a:xfrm>
        </p:spPr>
        <p:txBody>
          <a:bodyPr anchor="t">
            <a:normAutofit/>
          </a:bodyPr>
          <a:lstStyle/>
          <a:p>
            <a:r>
              <a:rPr lang="en-US"/>
              <a:t>You are a researcher </a:t>
            </a:r>
          </a:p>
          <a:p>
            <a:r>
              <a:rPr lang="en-US"/>
              <a:t>You are researching as a group</a:t>
            </a:r>
          </a:p>
          <a:p>
            <a:r>
              <a:rPr lang="en-US"/>
              <a:t>You share knowledge, methods, insights, problems</a:t>
            </a:r>
          </a:p>
        </p:txBody>
      </p:sp>
      <p:pic>
        <p:nvPicPr>
          <p:cNvPr id="22" name="Picture 21">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7" name="Graphic 6" descr="Education">
            <a:extLst>
              <a:ext uri="{FF2B5EF4-FFF2-40B4-BE49-F238E27FC236}">
                <a16:creationId xmlns:a16="http://schemas.microsoft.com/office/drawing/2014/main" id="{0F30469E-4F13-4FE7-883F-4E8AE75AD0C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774824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E4D60-3885-7F4D-9720-609293D754F6}"/>
              </a:ext>
            </a:extLst>
          </p:cNvPr>
          <p:cNvSpPr>
            <a:spLocks noGrp="1"/>
          </p:cNvSpPr>
          <p:nvPr>
            <p:ph type="title"/>
          </p:nvPr>
        </p:nvSpPr>
        <p:spPr>
          <a:xfrm>
            <a:off x="913795" y="609600"/>
            <a:ext cx="10353762" cy="1257300"/>
          </a:xfrm>
        </p:spPr>
        <p:txBody>
          <a:bodyPr>
            <a:normAutofit/>
          </a:bodyPr>
          <a:lstStyle/>
          <a:p>
            <a:r>
              <a:rPr lang="en-US" dirty="0"/>
              <a:t>Course Content</a:t>
            </a:r>
          </a:p>
        </p:txBody>
      </p:sp>
      <p:graphicFrame>
        <p:nvGraphicFramePr>
          <p:cNvPr id="13" name="Content Placeholder 2">
            <a:extLst>
              <a:ext uri="{FF2B5EF4-FFF2-40B4-BE49-F238E27FC236}">
                <a16:creationId xmlns:a16="http://schemas.microsoft.com/office/drawing/2014/main" id="{0803F632-0EEF-4596-B03B-AE31C3394C45}"/>
              </a:ext>
            </a:extLst>
          </p:cNvPr>
          <p:cNvGraphicFramePr>
            <a:graphicFrameLocks noGrp="1"/>
          </p:cNvGraphicFramePr>
          <p:nvPr>
            <p:ph idx="1"/>
            <p:extLst>
              <p:ext uri="{D42A27DB-BD31-4B8C-83A1-F6EECF244321}">
                <p14:modId xmlns:p14="http://schemas.microsoft.com/office/powerpoint/2010/main" val="3794804104"/>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1060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EFACC-4235-B748-9397-B505FAD32F3B}"/>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dirty="0"/>
              <a:t>Why is Anthropology concerned with this?</a:t>
            </a:r>
          </a:p>
        </p:txBody>
      </p:sp>
      <p:pic>
        <p:nvPicPr>
          <p:cNvPr id="5" name="Picture 4">
            <a:extLst>
              <a:ext uri="{FF2B5EF4-FFF2-40B4-BE49-F238E27FC236}">
                <a16:creationId xmlns:a16="http://schemas.microsoft.com/office/drawing/2014/main" id="{EC5E0285-FEB6-4DB3-ADDB-6CF433164831}"/>
              </a:ext>
            </a:extLst>
          </p:cNvPr>
          <p:cNvPicPr>
            <a:picLocks noChangeAspect="1"/>
          </p:cNvPicPr>
          <p:nvPr/>
        </p:nvPicPr>
        <p:blipFill rotWithShape="1">
          <a:blip r:embed="rId3"/>
          <a:srcRect l="7203" r="10637" b="-2"/>
          <a:stretch/>
        </p:blipFill>
        <p:spPr>
          <a:xfrm>
            <a:off x="4654297" y="10"/>
            <a:ext cx="7537704" cy="6857990"/>
          </a:xfrm>
          <a:prstGeom prst="rect">
            <a:avLst/>
          </a:prstGeom>
        </p:spPr>
      </p:pic>
    </p:spTree>
    <p:extLst>
      <p:ext uri="{BB962C8B-B14F-4D97-AF65-F5344CB8AC3E}">
        <p14:creationId xmlns:p14="http://schemas.microsoft.com/office/powerpoint/2010/main" val="3257642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FD2A41-23FE-5C45-AB24-FE3158AFFF00}"/>
              </a:ext>
            </a:extLst>
          </p:cNvPr>
          <p:cNvSpPr>
            <a:spLocks noGrp="1"/>
          </p:cNvSpPr>
          <p:nvPr>
            <p:ph type="title"/>
          </p:nvPr>
        </p:nvSpPr>
        <p:spPr>
          <a:xfrm>
            <a:off x="1370693" y="4406537"/>
            <a:ext cx="9440034" cy="1088336"/>
          </a:xfrm>
        </p:spPr>
        <p:txBody>
          <a:bodyPr vert="horz" lIns="91440" tIns="45720" rIns="91440" bIns="45720" rtlCol="0" anchor="b">
            <a:normAutofit/>
          </a:bodyPr>
          <a:lstStyle/>
          <a:p>
            <a:r>
              <a:rPr lang="en-US" sz="4800"/>
              <a:t>The Anthropocene</a:t>
            </a:r>
          </a:p>
        </p:txBody>
      </p:sp>
      <p:pic>
        <p:nvPicPr>
          <p:cNvPr id="18" name="Picture 17">
            <a:extLst>
              <a:ext uri="{FF2B5EF4-FFF2-40B4-BE49-F238E27FC236}">
                <a16:creationId xmlns:a16="http://schemas.microsoft.com/office/drawing/2014/main" id="{2BFB581C-2142-4222-9A3B-905AD6C09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4" name="Content Placeholder 4" descr="A sign in front of a tree&#10;&#10;Description automatically generated">
            <a:extLst>
              <a:ext uri="{FF2B5EF4-FFF2-40B4-BE49-F238E27FC236}">
                <a16:creationId xmlns:a16="http://schemas.microsoft.com/office/drawing/2014/main" id="{5E8C0AA6-EABF-0C40-8A2E-7B82ACFA0FF2}"/>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t="20536" r="-1" b="10266"/>
          <a:stretch/>
        </p:blipFill>
        <p:spPr>
          <a:xfrm>
            <a:off x="-1" y="-1"/>
            <a:ext cx="12198915" cy="4220682"/>
          </a:xfrm>
          <a:prstGeom prst="rect">
            <a:avLst/>
          </a:prstGeom>
        </p:spPr>
      </p:pic>
    </p:spTree>
    <p:extLst>
      <p:ext uri="{BB962C8B-B14F-4D97-AF65-F5344CB8AC3E}">
        <p14:creationId xmlns:p14="http://schemas.microsoft.com/office/powerpoint/2010/main" val="1588922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3B31E05-5A18-4468-BDF0-D6D0704B94A3}"/>
              </a:ext>
            </a:extLst>
          </p:cNvPr>
          <p:cNvPicPr>
            <a:picLocks noChangeAspect="1"/>
          </p:cNvPicPr>
          <p:nvPr/>
        </p:nvPicPr>
        <p:blipFill rotWithShape="1">
          <a:blip r:embed="rId3"/>
          <a:srcRect l="19565" r="21101" b="-1"/>
          <a:stretch/>
        </p:blipFill>
        <p:spPr>
          <a:xfrm>
            <a:off x="-8622" y="10"/>
            <a:ext cx="6096000" cy="6857990"/>
          </a:xfrm>
          <a:prstGeom prst="rect">
            <a:avLst/>
          </a:prstGeom>
        </p:spPr>
      </p:pic>
      <p:pic>
        <p:nvPicPr>
          <p:cNvPr id="26" name="Picture 25">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638C7AB1-A79D-E84C-8F89-5571431FB75E}"/>
              </a:ext>
            </a:extLst>
          </p:cNvPr>
          <p:cNvSpPr>
            <a:spLocks noGrp="1"/>
          </p:cNvSpPr>
          <p:nvPr>
            <p:ph type="title"/>
          </p:nvPr>
        </p:nvSpPr>
        <p:spPr>
          <a:xfrm>
            <a:off x="6900493" y="609600"/>
            <a:ext cx="4538124" cy="970450"/>
          </a:xfrm>
        </p:spPr>
        <p:txBody>
          <a:bodyPr anchor="b">
            <a:normAutofit/>
          </a:bodyPr>
          <a:lstStyle/>
          <a:p>
            <a:pPr algn="l"/>
            <a:r>
              <a:rPr lang="en-US" sz="3200"/>
              <a:t>Human Exceptionalism</a:t>
            </a:r>
          </a:p>
        </p:txBody>
      </p:sp>
      <p:sp>
        <p:nvSpPr>
          <p:cNvPr id="3" name="Content Placeholder 2">
            <a:extLst>
              <a:ext uri="{FF2B5EF4-FFF2-40B4-BE49-F238E27FC236}">
                <a16:creationId xmlns:a16="http://schemas.microsoft.com/office/drawing/2014/main" id="{A81503F8-5E16-BD4B-A986-2CB91CB03649}"/>
              </a:ext>
            </a:extLst>
          </p:cNvPr>
          <p:cNvSpPr>
            <a:spLocks noGrp="1"/>
          </p:cNvSpPr>
          <p:nvPr>
            <p:ph idx="1"/>
          </p:nvPr>
        </p:nvSpPr>
        <p:spPr>
          <a:xfrm>
            <a:off x="6900493" y="1732449"/>
            <a:ext cx="4403596" cy="4058751"/>
          </a:xfrm>
        </p:spPr>
        <p:txBody>
          <a:bodyPr anchor="t">
            <a:normAutofit/>
          </a:bodyPr>
          <a:lstStyle/>
          <a:p>
            <a:r>
              <a:rPr lang="en-US" sz="2000" dirty="0"/>
              <a:t>A paradigm that holds humans are exceptional organisms because they are self-aware, have cultures, have produced technologies etc.</a:t>
            </a:r>
          </a:p>
          <a:p>
            <a:r>
              <a:rPr lang="en-US" sz="2000" dirty="0"/>
              <a:t>HE is critiqued as anthropocentric – meaning that is is underpinned by the notion that humanity is more important than other things.</a:t>
            </a:r>
          </a:p>
          <a:p>
            <a:r>
              <a:rPr lang="en-US" sz="2000" dirty="0"/>
              <a:t>HE is attributed as responsible for The Age of the Anthropocene.</a:t>
            </a:r>
          </a:p>
        </p:txBody>
      </p:sp>
    </p:spTree>
    <p:extLst>
      <p:ext uri="{BB962C8B-B14F-4D97-AF65-F5344CB8AC3E}">
        <p14:creationId xmlns:p14="http://schemas.microsoft.com/office/powerpoint/2010/main" val="441733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657FB-66DD-D041-AA01-C2814C5F16CA}"/>
              </a:ext>
            </a:extLst>
          </p:cNvPr>
          <p:cNvSpPr>
            <a:spLocks noGrp="1"/>
          </p:cNvSpPr>
          <p:nvPr>
            <p:ph type="title"/>
          </p:nvPr>
        </p:nvSpPr>
        <p:spPr>
          <a:xfrm>
            <a:off x="913795" y="609600"/>
            <a:ext cx="3078749" cy="970450"/>
          </a:xfrm>
        </p:spPr>
        <p:txBody>
          <a:bodyPr anchor="b">
            <a:normAutofit/>
          </a:bodyPr>
          <a:lstStyle/>
          <a:p>
            <a:pPr algn="l"/>
            <a:r>
              <a:rPr lang="en-US" sz="2800"/>
              <a:t>Deep Ecology</a:t>
            </a:r>
          </a:p>
        </p:txBody>
      </p:sp>
      <p:sp>
        <p:nvSpPr>
          <p:cNvPr id="8" name="Content Placeholder 7">
            <a:extLst>
              <a:ext uri="{FF2B5EF4-FFF2-40B4-BE49-F238E27FC236}">
                <a16:creationId xmlns:a16="http://schemas.microsoft.com/office/drawing/2014/main" id="{AF34C4B7-48DE-42CC-8FE8-BD2B4C96C0DD}"/>
              </a:ext>
            </a:extLst>
          </p:cNvPr>
          <p:cNvSpPr>
            <a:spLocks noGrp="1"/>
          </p:cNvSpPr>
          <p:nvPr>
            <p:ph idx="1"/>
          </p:nvPr>
        </p:nvSpPr>
        <p:spPr>
          <a:xfrm>
            <a:off x="913795" y="1732449"/>
            <a:ext cx="3078749" cy="4058751"/>
          </a:xfrm>
        </p:spPr>
        <p:txBody>
          <a:bodyPr anchor="t">
            <a:normAutofit/>
          </a:bodyPr>
          <a:lstStyle/>
          <a:p>
            <a:r>
              <a:rPr lang="en-US" sz="1600" dirty="0"/>
              <a:t>All living things have equal value</a:t>
            </a:r>
          </a:p>
          <a:p>
            <a:r>
              <a:rPr lang="en-US" sz="1600" dirty="0"/>
              <a:t>Human lives should work within this premise.</a:t>
            </a:r>
          </a:p>
          <a:p>
            <a:r>
              <a:rPr lang="en-US" sz="1600" dirty="0"/>
              <a:t>Any developments should have this  understanding at the heart</a:t>
            </a:r>
          </a:p>
          <a:p>
            <a:r>
              <a:rPr lang="en-US" sz="1600" dirty="0"/>
              <a:t>(Biomimicry – off shoot that uses the methods of the material world to find solutions.)</a:t>
            </a:r>
          </a:p>
        </p:txBody>
      </p:sp>
      <p:pic>
        <p:nvPicPr>
          <p:cNvPr id="13" name="Picture 12">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4" name="Content Placeholder 3">
            <a:extLst>
              <a:ext uri="{FF2B5EF4-FFF2-40B4-BE49-F238E27FC236}">
                <a16:creationId xmlns:a16="http://schemas.microsoft.com/office/drawing/2014/main" id="{DF4B04A2-5526-9E4A-BE9F-F4C842FEDD80}"/>
              </a:ext>
            </a:extLst>
          </p:cNvPr>
          <p:cNvPicPr>
            <a:picLocks noChangeAspect="1"/>
          </p:cNvPicPr>
          <p:nvPr/>
        </p:nvPicPr>
        <p:blipFill rotWithShape="1">
          <a:blip r:embed="rId4"/>
          <a:srcRect l="26909"/>
          <a:stretch/>
        </p:blipFill>
        <p:spPr>
          <a:xfrm>
            <a:off x="4654295" y="10"/>
            <a:ext cx="7537705" cy="6857990"/>
          </a:xfrm>
          <a:prstGeom prst="rect">
            <a:avLst/>
          </a:prstGeom>
        </p:spPr>
      </p:pic>
    </p:spTree>
    <p:extLst>
      <p:ext uri="{BB962C8B-B14F-4D97-AF65-F5344CB8AC3E}">
        <p14:creationId xmlns:p14="http://schemas.microsoft.com/office/powerpoint/2010/main" val="828870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7775E5-A1A9-9D46-AE7E-2E28510D1BCF}"/>
              </a:ext>
            </a:extLst>
          </p:cNvPr>
          <p:cNvSpPr>
            <a:spLocks noGrp="1"/>
          </p:cNvSpPr>
          <p:nvPr>
            <p:ph type="title"/>
          </p:nvPr>
        </p:nvSpPr>
        <p:spPr>
          <a:xfrm>
            <a:off x="829968" y="180424"/>
            <a:ext cx="3078749" cy="970450"/>
          </a:xfrm>
        </p:spPr>
        <p:txBody>
          <a:bodyPr anchor="b">
            <a:normAutofit/>
          </a:bodyPr>
          <a:lstStyle/>
          <a:p>
            <a:pPr algn="l"/>
            <a:r>
              <a:rPr lang="en-US" sz="2800" dirty="0"/>
              <a:t>Dark Ecology</a:t>
            </a:r>
          </a:p>
        </p:txBody>
      </p:sp>
      <p:sp>
        <p:nvSpPr>
          <p:cNvPr id="3" name="Content Placeholder 2">
            <a:extLst>
              <a:ext uri="{FF2B5EF4-FFF2-40B4-BE49-F238E27FC236}">
                <a16:creationId xmlns:a16="http://schemas.microsoft.com/office/drawing/2014/main" id="{CF7DAADC-8B74-DE49-AFAB-930F5C03FE2A}"/>
              </a:ext>
            </a:extLst>
          </p:cNvPr>
          <p:cNvSpPr>
            <a:spLocks noGrp="1"/>
          </p:cNvSpPr>
          <p:nvPr>
            <p:ph idx="1"/>
          </p:nvPr>
        </p:nvSpPr>
        <p:spPr>
          <a:xfrm>
            <a:off x="185739" y="1399624"/>
            <a:ext cx="4367211" cy="4058751"/>
          </a:xfrm>
        </p:spPr>
        <p:txBody>
          <a:bodyPr anchor="t">
            <a:noAutofit/>
          </a:bodyPr>
          <a:lstStyle/>
          <a:p>
            <a:pPr>
              <a:lnSpc>
                <a:spcPct val="100000"/>
              </a:lnSpc>
            </a:pPr>
            <a:r>
              <a:rPr lang="en-US" sz="1800" dirty="0"/>
              <a:t>Coined by Morton</a:t>
            </a:r>
          </a:p>
          <a:p>
            <a:pPr>
              <a:lnSpc>
                <a:spcPct val="100000"/>
              </a:lnSpc>
            </a:pPr>
            <a:r>
              <a:rPr lang="en-US" sz="1800" dirty="0"/>
              <a:t>Politics should be ecological and global with co-existence at the core </a:t>
            </a:r>
          </a:p>
          <a:p>
            <a:pPr>
              <a:lnSpc>
                <a:spcPct val="100000"/>
              </a:lnSpc>
            </a:pPr>
            <a:r>
              <a:rPr lang="en-GB" sz="1800" dirty="0">
                <a:effectLst/>
              </a:rPr>
              <a:t>Dark Ecology asks us to think about ‘our intimate interconnections with, for instance, iron ore, snowflakes, plankton, or radiation… Ecology does not privilege the human, it is not something beautiful, and it has no real use for the old concept of Nature. What we now know about the impact of human beings on the planet has led to the need to rethink the concepts of nature and ecology, and exactly how humans are connected to the world. This rethinking occurs in philosophy as well as in the arts.’ (</a:t>
            </a:r>
            <a:r>
              <a:rPr lang="en-GB" sz="1800" dirty="0">
                <a:effectLst/>
                <a:hlinkClick r:id="rId3"/>
              </a:rPr>
              <a:t>https://www.darkecology.net/about</a:t>
            </a:r>
            <a:r>
              <a:rPr lang="en-GB" sz="1800" dirty="0">
                <a:effectLst/>
              </a:rPr>
              <a:t>  n.d.)</a:t>
            </a:r>
            <a:endParaRPr lang="en-US" sz="1800" dirty="0"/>
          </a:p>
        </p:txBody>
      </p:sp>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5" name="Picture 4">
            <a:extLst>
              <a:ext uri="{FF2B5EF4-FFF2-40B4-BE49-F238E27FC236}">
                <a16:creationId xmlns:a16="http://schemas.microsoft.com/office/drawing/2014/main" id="{43427A8D-2638-4DF9-99FA-8E638E946D87}"/>
              </a:ext>
            </a:extLst>
          </p:cNvPr>
          <p:cNvPicPr>
            <a:picLocks noChangeAspect="1"/>
          </p:cNvPicPr>
          <p:nvPr/>
        </p:nvPicPr>
        <p:blipFill rotWithShape="1">
          <a:blip r:embed="rId5"/>
          <a:srcRect l="11170" r="6397"/>
          <a:stretch/>
        </p:blipFill>
        <p:spPr>
          <a:xfrm>
            <a:off x="4654295" y="10"/>
            <a:ext cx="7537705" cy="6857990"/>
          </a:xfrm>
          <a:prstGeom prst="rect">
            <a:avLst/>
          </a:prstGeom>
        </p:spPr>
      </p:pic>
    </p:spTree>
    <p:extLst>
      <p:ext uri="{BB962C8B-B14F-4D97-AF65-F5344CB8AC3E}">
        <p14:creationId xmlns:p14="http://schemas.microsoft.com/office/powerpoint/2010/main" val="4051824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CCE09CD-19CF-804F-B7AC-D215AE1013BF}"/>
              </a:ext>
            </a:extLst>
          </p:cNvPr>
          <p:cNvPicPr>
            <a:picLocks noChangeAspect="1"/>
          </p:cNvPicPr>
          <p:nvPr/>
        </p:nvPicPr>
        <p:blipFill rotWithShape="1">
          <a:blip r:embed="rId3"/>
          <a:srcRect t="20242" b="4508"/>
          <a:stretch/>
        </p:blipFill>
        <p:spPr>
          <a:xfrm>
            <a:off x="1" y="10"/>
            <a:ext cx="12192000" cy="6857990"/>
          </a:xfrm>
          <a:prstGeom prst="rect">
            <a:avLst/>
          </a:prstGeom>
        </p:spPr>
      </p:pic>
      <p:sp useBgFill="1">
        <p:nvSpPr>
          <p:cNvPr id="9"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CAC7B1F-6DC5-0B49-94E7-606D00D056F1}"/>
              </a:ext>
            </a:extLst>
          </p:cNvPr>
          <p:cNvSpPr>
            <a:spLocks noGrp="1"/>
          </p:cNvSpPr>
          <p:nvPr>
            <p:ph type="title"/>
          </p:nvPr>
        </p:nvSpPr>
        <p:spPr>
          <a:xfrm>
            <a:off x="913795" y="845388"/>
            <a:ext cx="3596420" cy="979016"/>
          </a:xfrm>
        </p:spPr>
        <p:txBody>
          <a:bodyPr anchor="b">
            <a:normAutofit/>
          </a:bodyPr>
          <a:lstStyle/>
          <a:p>
            <a:pPr algn="l"/>
            <a:r>
              <a:rPr lang="en-US" sz="2400"/>
              <a:t>The Anthropocene is an opportunity to -</a:t>
            </a:r>
          </a:p>
        </p:txBody>
      </p:sp>
      <p:sp>
        <p:nvSpPr>
          <p:cNvPr id="3" name="Content Placeholder 2">
            <a:extLst>
              <a:ext uri="{FF2B5EF4-FFF2-40B4-BE49-F238E27FC236}">
                <a16:creationId xmlns:a16="http://schemas.microsoft.com/office/drawing/2014/main" id="{0C833832-A804-964A-A06C-210289D261D3}"/>
              </a:ext>
            </a:extLst>
          </p:cNvPr>
          <p:cNvSpPr>
            <a:spLocks noGrp="1"/>
          </p:cNvSpPr>
          <p:nvPr>
            <p:ph idx="1"/>
          </p:nvPr>
        </p:nvSpPr>
        <p:spPr>
          <a:xfrm>
            <a:off x="913795" y="1968237"/>
            <a:ext cx="3531684" cy="3679189"/>
          </a:xfrm>
        </p:spPr>
        <p:txBody>
          <a:bodyPr anchor="t">
            <a:normAutofit/>
          </a:bodyPr>
          <a:lstStyle/>
          <a:p>
            <a:r>
              <a:rPr lang="en-US" sz="1600"/>
              <a:t>Ditch Aristotelian teleological ideas about function and purpose</a:t>
            </a:r>
          </a:p>
          <a:p>
            <a:r>
              <a:rPr lang="en-US" sz="1600"/>
              <a:t>Think ‘bigger’, away from them and us towards inclusion</a:t>
            </a:r>
          </a:p>
        </p:txBody>
      </p:sp>
      <p:sp>
        <p:nvSpPr>
          <p:cNvPr id="5" name="TextBox 4">
            <a:extLst>
              <a:ext uri="{FF2B5EF4-FFF2-40B4-BE49-F238E27FC236}">
                <a16:creationId xmlns:a16="http://schemas.microsoft.com/office/drawing/2014/main" id="{2BDB115A-085A-E540-82F0-C0CD3ACF121B}"/>
              </a:ext>
            </a:extLst>
          </p:cNvPr>
          <p:cNvSpPr txBox="1"/>
          <p:nvPr/>
        </p:nvSpPr>
        <p:spPr>
          <a:xfrm>
            <a:off x="761387" y="4724096"/>
            <a:ext cx="3402213" cy="1477328"/>
          </a:xfrm>
          <a:prstGeom prst="rect">
            <a:avLst/>
          </a:prstGeom>
          <a:noFill/>
          <a:ln>
            <a:solidFill>
              <a:schemeClr val="accent1"/>
            </a:solidFill>
          </a:ln>
        </p:spPr>
        <p:txBody>
          <a:bodyPr wrap="none" rtlCol="0">
            <a:spAutoFit/>
          </a:bodyPr>
          <a:lstStyle/>
          <a:p>
            <a:r>
              <a:rPr lang="en-US" dirty="0"/>
              <a:t>TELEOLOGY -</a:t>
            </a:r>
          </a:p>
          <a:p>
            <a:r>
              <a:rPr lang="en-US" dirty="0"/>
              <a:t>EVRYTHING EXISTS</a:t>
            </a:r>
          </a:p>
          <a:p>
            <a:r>
              <a:rPr lang="en-US" dirty="0"/>
              <a:t>FOR A REASON. THE REASON IS</a:t>
            </a:r>
          </a:p>
          <a:p>
            <a:r>
              <a:rPr lang="en-US" dirty="0"/>
              <a:t>ASSOCIATED WITH THE MAKER.</a:t>
            </a:r>
          </a:p>
          <a:p>
            <a:endParaRPr lang="en-US" dirty="0"/>
          </a:p>
        </p:txBody>
      </p:sp>
    </p:spTree>
    <p:extLst>
      <p:ext uri="{BB962C8B-B14F-4D97-AF65-F5344CB8AC3E}">
        <p14:creationId xmlns:p14="http://schemas.microsoft.com/office/powerpoint/2010/main" val="1146328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E8AD1D-49FA-D647-BB33-3D19503CF9D4}"/>
              </a:ext>
            </a:extLst>
          </p:cNvPr>
          <p:cNvPicPr>
            <a:picLocks noChangeAspect="1"/>
          </p:cNvPicPr>
          <p:nvPr/>
        </p:nvPicPr>
        <p:blipFill rotWithShape="1">
          <a:blip r:embed="rId3"/>
          <a:srcRect b="3434"/>
          <a:stretch/>
        </p:blipFill>
        <p:spPr>
          <a:xfrm>
            <a:off x="1" y="10"/>
            <a:ext cx="12192000" cy="6857990"/>
          </a:xfrm>
          <a:prstGeom prst="rect">
            <a:avLst/>
          </a:prstGeom>
        </p:spPr>
      </p:pic>
      <p:sp useBgFill="1">
        <p:nvSpPr>
          <p:cNvPr id="9"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863331F-00BD-3048-A42A-A0DAAD6DA0F5}"/>
              </a:ext>
            </a:extLst>
          </p:cNvPr>
          <p:cNvSpPr>
            <a:spLocks noGrp="1"/>
          </p:cNvSpPr>
          <p:nvPr>
            <p:ph type="title"/>
          </p:nvPr>
        </p:nvSpPr>
        <p:spPr>
          <a:xfrm>
            <a:off x="913795" y="845388"/>
            <a:ext cx="3596420" cy="979016"/>
          </a:xfrm>
        </p:spPr>
        <p:txBody>
          <a:bodyPr anchor="b">
            <a:normAutofit/>
          </a:bodyPr>
          <a:lstStyle/>
          <a:p>
            <a:pPr algn="l"/>
            <a:r>
              <a:rPr lang="en-US" sz="2400"/>
              <a:t>New thinking is needed</a:t>
            </a:r>
          </a:p>
        </p:txBody>
      </p:sp>
      <p:sp>
        <p:nvSpPr>
          <p:cNvPr id="3" name="Content Placeholder 2">
            <a:extLst>
              <a:ext uri="{FF2B5EF4-FFF2-40B4-BE49-F238E27FC236}">
                <a16:creationId xmlns:a16="http://schemas.microsoft.com/office/drawing/2014/main" id="{64F09136-8131-B244-9FC4-F790FD40DDD7}"/>
              </a:ext>
            </a:extLst>
          </p:cNvPr>
          <p:cNvSpPr>
            <a:spLocks noGrp="1"/>
          </p:cNvSpPr>
          <p:nvPr>
            <p:ph idx="1"/>
          </p:nvPr>
        </p:nvSpPr>
        <p:spPr>
          <a:xfrm>
            <a:off x="913795" y="1968237"/>
            <a:ext cx="3531684" cy="3679189"/>
          </a:xfrm>
        </p:spPr>
        <p:txBody>
          <a:bodyPr anchor="t">
            <a:normAutofit/>
          </a:bodyPr>
          <a:lstStyle/>
          <a:p>
            <a:r>
              <a:rPr lang="en-US" sz="1600"/>
              <a:t>‘Nature isn’t just a term – it’s something that happened to human built space, demarcating human systems from earth systems’ (Morton, 2015, Changing Weathers)</a:t>
            </a:r>
          </a:p>
          <a:p>
            <a:r>
              <a:rPr lang="en-US" sz="1600"/>
              <a:t>By drawing the threads of deep and dark ecology together with the Anthropocene and a rejection of human exceptionalism, we find ourselves at New Materialities.</a:t>
            </a:r>
          </a:p>
        </p:txBody>
      </p:sp>
    </p:spTree>
    <p:extLst>
      <p:ext uri="{BB962C8B-B14F-4D97-AF65-F5344CB8AC3E}">
        <p14:creationId xmlns:p14="http://schemas.microsoft.com/office/powerpoint/2010/main" val="3044123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BD32A07D-C646-4CC0-BA93-76707E70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62A88E-73FE-514B-8A79-91676A31338B}"/>
              </a:ext>
            </a:extLst>
          </p:cNvPr>
          <p:cNvSpPr>
            <a:spLocks noGrp="1"/>
          </p:cNvSpPr>
          <p:nvPr>
            <p:ph type="ctrTitle"/>
          </p:nvPr>
        </p:nvSpPr>
        <p:spPr>
          <a:xfrm>
            <a:off x="7947377" y="835383"/>
            <a:ext cx="3382832" cy="3499549"/>
          </a:xfrm>
        </p:spPr>
        <p:txBody>
          <a:bodyPr>
            <a:normAutofit/>
          </a:bodyPr>
          <a:lstStyle/>
          <a:p>
            <a:pPr algn="l"/>
            <a:r>
              <a:rPr lang="en-US" sz="4200" dirty="0"/>
              <a:t>The Course Handbook</a:t>
            </a:r>
          </a:p>
        </p:txBody>
      </p:sp>
      <p:sp>
        <p:nvSpPr>
          <p:cNvPr id="4" name="Subtitle 3">
            <a:extLst>
              <a:ext uri="{FF2B5EF4-FFF2-40B4-BE49-F238E27FC236}">
                <a16:creationId xmlns:a16="http://schemas.microsoft.com/office/drawing/2014/main" id="{A6DAAE67-95EE-9C4D-ADB9-DD047505F87C}"/>
              </a:ext>
            </a:extLst>
          </p:cNvPr>
          <p:cNvSpPr>
            <a:spLocks noGrp="1"/>
          </p:cNvSpPr>
          <p:nvPr>
            <p:ph type="subTitle" idx="1"/>
          </p:nvPr>
        </p:nvSpPr>
        <p:spPr>
          <a:xfrm>
            <a:off x="7947380" y="4334933"/>
            <a:ext cx="3382831" cy="1185333"/>
          </a:xfrm>
        </p:spPr>
        <p:txBody>
          <a:bodyPr>
            <a:normAutofit/>
          </a:bodyPr>
          <a:lstStyle/>
          <a:p>
            <a:pPr algn="l"/>
            <a:r>
              <a:rPr lang="en-US" dirty="0">
                <a:solidFill>
                  <a:srgbClr val="BBBC46"/>
                </a:solidFill>
              </a:rPr>
              <a:t>Explaining New </a:t>
            </a:r>
            <a:r>
              <a:rPr lang="en-US" dirty="0" err="1">
                <a:solidFill>
                  <a:srgbClr val="BBBC46"/>
                </a:solidFill>
              </a:rPr>
              <a:t>Materialities</a:t>
            </a:r>
            <a:endParaRPr lang="en-US" dirty="0">
              <a:solidFill>
                <a:srgbClr val="BBBC46"/>
              </a:solidFill>
            </a:endParaRPr>
          </a:p>
        </p:txBody>
      </p:sp>
      <p:pic>
        <p:nvPicPr>
          <p:cNvPr id="1025" name="Picture 1" descr="page1image26969728">
            <a:extLst>
              <a:ext uri="{FF2B5EF4-FFF2-40B4-BE49-F238E27FC236}">
                <a16:creationId xmlns:a16="http://schemas.microsoft.com/office/drawing/2014/main" id="{B20394CF-49E7-E543-8E6F-1CF019FC98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6" r="2" b="2"/>
          <a:stretch/>
        </p:blipFill>
        <p:spPr bwMode="auto">
          <a:xfrm>
            <a:off x="-1" y="10"/>
            <a:ext cx="753770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3731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D32A07D-C646-4CC0-BA93-76707E70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CDDFEC-B08F-E046-AF99-ACFDD80F5160}"/>
              </a:ext>
            </a:extLst>
          </p:cNvPr>
          <p:cNvSpPr>
            <a:spLocks noGrp="1"/>
          </p:cNvSpPr>
          <p:nvPr>
            <p:ph type="title"/>
          </p:nvPr>
        </p:nvSpPr>
        <p:spPr>
          <a:xfrm>
            <a:off x="7947377" y="835383"/>
            <a:ext cx="3382832" cy="3499549"/>
          </a:xfrm>
        </p:spPr>
        <p:txBody>
          <a:bodyPr vert="horz" lIns="91440" tIns="45720" rIns="91440" bIns="45720" rtlCol="0" anchor="b">
            <a:normAutofit/>
          </a:bodyPr>
          <a:lstStyle/>
          <a:p>
            <a:pPr algn="l"/>
            <a:r>
              <a:rPr lang="en-US" sz="4200"/>
              <a:t>People and the rest of the world are materially inseparable</a:t>
            </a:r>
          </a:p>
        </p:txBody>
      </p:sp>
      <p:pic>
        <p:nvPicPr>
          <p:cNvPr id="4" name="Content Placeholder 3">
            <a:extLst>
              <a:ext uri="{FF2B5EF4-FFF2-40B4-BE49-F238E27FC236}">
                <a16:creationId xmlns:a16="http://schemas.microsoft.com/office/drawing/2014/main" id="{A3BCF496-6465-A04F-A346-CA4D74195FF2}"/>
              </a:ext>
            </a:extLst>
          </p:cNvPr>
          <p:cNvPicPr>
            <a:picLocks noGrp="1" noChangeAspect="1"/>
          </p:cNvPicPr>
          <p:nvPr>
            <p:ph idx="1"/>
          </p:nvPr>
        </p:nvPicPr>
        <p:blipFill rotWithShape="1">
          <a:blip r:embed="rId3"/>
          <a:srcRect l="9423" r="7320" b="2"/>
          <a:stretch/>
        </p:blipFill>
        <p:spPr>
          <a:xfrm>
            <a:off x="-1" y="10"/>
            <a:ext cx="7537704" cy="6857990"/>
          </a:xfrm>
          <a:prstGeom prst="rect">
            <a:avLst/>
          </a:prstGeom>
        </p:spPr>
      </p:pic>
    </p:spTree>
    <p:extLst>
      <p:ext uri="{BB962C8B-B14F-4D97-AF65-F5344CB8AC3E}">
        <p14:creationId xmlns:p14="http://schemas.microsoft.com/office/powerpoint/2010/main" val="1872559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view of the earth from space&#10;&#10;Description automatically generated">
            <a:extLst>
              <a:ext uri="{FF2B5EF4-FFF2-40B4-BE49-F238E27FC236}">
                <a16:creationId xmlns:a16="http://schemas.microsoft.com/office/drawing/2014/main" id="{7E685116-FD8E-4231-A700-54A9C12A12AA}"/>
              </a:ext>
            </a:extLst>
          </p:cNvPr>
          <p:cNvPicPr>
            <a:picLocks noChangeAspect="1"/>
          </p:cNvPicPr>
          <p:nvPr/>
        </p:nvPicPr>
        <p:blipFill rotWithShape="1">
          <a:blip r:embed="rId3"/>
          <a:srcRect t="6896" b="6897"/>
          <a:stretch/>
        </p:blipFill>
        <p:spPr>
          <a:xfrm>
            <a:off x="1" y="10"/>
            <a:ext cx="12192000" cy="6857990"/>
          </a:xfrm>
          <a:prstGeom prst="rect">
            <a:avLst/>
          </a:prstGeom>
        </p:spPr>
      </p:pic>
      <p:sp useBgFill="1">
        <p:nvSpPr>
          <p:cNvPr id="16"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B2BEF85-F99C-BE4F-878E-16ECA2864876}"/>
              </a:ext>
            </a:extLst>
          </p:cNvPr>
          <p:cNvSpPr>
            <a:spLocks noGrp="1"/>
          </p:cNvSpPr>
          <p:nvPr>
            <p:ph type="title"/>
          </p:nvPr>
        </p:nvSpPr>
        <p:spPr>
          <a:xfrm>
            <a:off x="913795" y="845388"/>
            <a:ext cx="3596420" cy="979016"/>
          </a:xfrm>
        </p:spPr>
        <p:txBody>
          <a:bodyPr anchor="b">
            <a:normAutofit/>
          </a:bodyPr>
          <a:lstStyle/>
          <a:p>
            <a:pPr algn="l"/>
            <a:r>
              <a:rPr lang="en-US" sz="2400"/>
              <a:t>This is important because -</a:t>
            </a:r>
          </a:p>
        </p:txBody>
      </p:sp>
      <p:sp>
        <p:nvSpPr>
          <p:cNvPr id="3" name="Content Placeholder 2">
            <a:extLst>
              <a:ext uri="{FF2B5EF4-FFF2-40B4-BE49-F238E27FC236}">
                <a16:creationId xmlns:a16="http://schemas.microsoft.com/office/drawing/2014/main" id="{CA690AFE-63BD-3145-8A80-66F2C0382C49}"/>
              </a:ext>
            </a:extLst>
          </p:cNvPr>
          <p:cNvSpPr>
            <a:spLocks noGrp="1"/>
          </p:cNvSpPr>
          <p:nvPr>
            <p:ph idx="1"/>
          </p:nvPr>
        </p:nvSpPr>
        <p:spPr>
          <a:xfrm>
            <a:off x="913795" y="1968237"/>
            <a:ext cx="3531684" cy="3679189"/>
          </a:xfrm>
        </p:spPr>
        <p:txBody>
          <a:bodyPr anchor="t">
            <a:normAutofit/>
          </a:bodyPr>
          <a:lstStyle/>
          <a:p>
            <a:r>
              <a:rPr lang="en-US" sz="2000" dirty="0"/>
              <a:t>How people think create actions</a:t>
            </a:r>
          </a:p>
          <a:p>
            <a:r>
              <a:rPr lang="en-US" sz="2000" dirty="0"/>
              <a:t>Human lives are produced WITH the world</a:t>
            </a:r>
          </a:p>
          <a:p>
            <a:r>
              <a:rPr lang="en-US" sz="2000" dirty="0"/>
              <a:t>What happens next is connected to what we do WITH the material world and how the world reacts back.</a:t>
            </a:r>
          </a:p>
        </p:txBody>
      </p:sp>
    </p:spTree>
    <p:extLst>
      <p:ext uri="{BB962C8B-B14F-4D97-AF65-F5344CB8AC3E}">
        <p14:creationId xmlns:p14="http://schemas.microsoft.com/office/powerpoint/2010/main" val="414271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8A6CAE-074A-E946-BBD1-08407A2DDEA4}"/>
              </a:ext>
            </a:extLst>
          </p:cNvPr>
          <p:cNvPicPr>
            <a:picLocks noChangeAspect="1"/>
          </p:cNvPicPr>
          <p:nvPr/>
        </p:nvPicPr>
        <p:blipFill rotWithShape="1">
          <a:blip r:embed="rId3"/>
          <a:srcRect t="8982" b="34768"/>
          <a:stretch/>
        </p:blipFill>
        <p:spPr>
          <a:xfrm>
            <a:off x="1" y="10"/>
            <a:ext cx="12192000" cy="6857990"/>
          </a:xfrm>
          <a:prstGeom prst="rect">
            <a:avLst/>
          </a:prstGeom>
        </p:spPr>
      </p:pic>
      <p:sp useBgFill="1">
        <p:nvSpPr>
          <p:cNvPr id="9"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2E3A32C-416B-0F49-B418-8B88528CCB69}"/>
              </a:ext>
            </a:extLst>
          </p:cNvPr>
          <p:cNvSpPr>
            <a:spLocks noGrp="1"/>
          </p:cNvSpPr>
          <p:nvPr>
            <p:ph type="title"/>
          </p:nvPr>
        </p:nvSpPr>
        <p:spPr>
          <a:xfrm>
            <a:off x="913795" y="845388"/>
            <a:ext cx="3596420" cy="979016"/>
          </a:xfrm>
        </p:spPr>
        <p:txBody>
          <a:bodyPr anchor="b">
            <a:normAutofit/>
          </a:bodyPr>
          <a:lstStyle/>
          <a:p>
            <a:pPr algn="l"/>
            <a:r>
              <a:rPr lang="en-US" sz="2000"/>
              <a:t>Academic history of Materialisms: 1</a:t>
            </a:r>
            <a:br>
              <a:rPr lang="en-US" sz="2000"/>
            </a:br>
            <a:r>
              <a:rPr lang="en-US" sz="2000"/>
              <a:t>Cultural Ecology</a:t>
            </a:r>
          </a:p>
        </p:txBody>
      </p:sp>
      <p:sp>
        <p:nvSpPr>
          <p:cNvPr id="3" name="Content Placeholder 2">
            <a:extLst>
              <a:ext uri="{FF2B5EF4-FFF2-40B4-BE49-F238E27FC236}">
                <a16:creationId xmlns:a16="http://schemas.microsoft.com/office/drawing/2014/main" id="{28CF0F74-32C7-1E4C-890B-EEF6051A3591}"/>
              </a:ext>
            </a:extLst>
          </p:cNvPr>
          <p:cNvSpPr>
            <a:spLocks noGrp="1"/>
          </p:cNvSpPr>
          <p:nvPr>
            <p:ph idx="1"/>
          </p:nvPr>
        </p:nvSpPr>
        <p:spPr>
          <a:xfrm>
            <a:off x="913795" y="1968237"/>
            <a:ext cx="3531684" cy="3679189"/>
          </a:xfrm>
        </p:spPr>
        <p:txBody>
          <a:bodyPr anchor="t">
            <a:normAutofit/>
          </a:bodyPr>
          <a:lstStyle/>
          <a:p>
            <a:pPr>
              <a:lnSpc>
                <a:spcPct val="90000"/>
              </a:lnSpc>
            </a:pPr>
            <a:r>
              <a:rPr lang="en-US" sz="1600"/>
              <a:t>Environmental Determinism: The environment influences culture and how a society will develop. In brief, it asserted that all societies in similar climatic and environmental settings would be similar. It even suggested that one could predict what a culture would be like by its location.</a:t>
            </a:r>
          </a:p>
          <a:p>
            <a:pPr lvl="1">
              <a:lnSpc>
                <a:spcPct val="90000"/>
              </a:lnSpc>
            </a:pPr>
            <a:r>
              <a:rPr lang="en-US" sz="1600"/>
              <a:t>Discredited as Eurocentric and just too simplistic</a:t>
            </a:r>
          </a:p>
          <a:p>
            <a:pPr lvl="1">
              <a:lnSpc>
                <a:spcPct val="90000"/>
              </a:lnSpc>
            </a:pPr>
            <a:r>
              <a:rPr lang="en-US" sz="1600"/>
              <a:t>Can you think of examples that challenge this?</a:t>
            </a:r>
          </a:p>
          <a:p>
            <a:pPr>
              <a:lnSpc>
                <a:spcPct val="90000"/>
              </a:lnSpc>
            </a:pPr>
            <a:r>
              <a:rPr lang="en-US" sz="1600"/>
              <a:t>Possiblism: diluted version of above</a:t>
            </a:r>
          </a:p>
        </p:txBody>
      </p:sp>
    </p:spTree>
    <p:extLst>
      <p:ext uri="{BB962C8B-B14F-4D97-AF65-F5344CB8AC3E}">
        <p14:creationId xmlns:p14="http://schemas.microsoft.com/office/powerpoint/2010/main" val="28258066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63112-C07C-4C4D-8696-DB1034DB2A18}"/>
              </a:ext>
            </a:extLst>
          </p:cNvPr>
          <p:cNvSpPr>
            <a:spLocks noGrp="1"/>
          </p:cNvSpPr>
          <p:nvPr>
            <p:ph type="title"/>
          </p:nvPr>
        </p:nvSpPr>
        <p:spPr>
          <a:xfrm>
            <a:off x="913796" y="643465"/>
            <a:ext cx="3382638" cy="1370605"/>
          </a:xfrm>
        </p:spPr>
        <p:txBody>
          <a:bodyPr>
            <a:normAutofit/>
          </a:bodyPr>
          <a:lstStyle/>
          <a:p>
            <a:pPr algn="l"/>
            <a:r>
              <a:rPr lang="en-US" sz="3000"/>
              <a:t>History of Materialisms: 2</a:t>
            </a:r>
            <a:br>
              <a:rPr lang="en-US" sz="3000"/>
            </a:br>
            <a:r>
              <a:rPr lang="en-US" sz="3000"/>
              <a:t>Ritual Ecology</a:t>
            </a:r>
          </a:p>
        </p:txBody>
      </p:sp>
      <p:sp>
        <p:nvSpPr>
          <p:cNvPr id="3" name="Content Placeholder 2">
            <a:extLst>
              <a:ext uri="{FF2B5EF4-FFF2-40B4-BE49-F238E27FC236}">
                <a16:creationId xmlns:a16="http://schemas.microsoft.com/office/drawing/2014/main" id="{3C07BCFF-6C9C-3D45-8F82-252128AE706D}"/>
              </a:ext>
            </a:extLst>
          </p:cNvPr>
          <p:cNvSpPr>
            <a:spLocks noGrp="1"/>
          </p:cNvSpPr>
          <p:nvPr>
            <p:ph idx="1"/>
          </p:nvPr>
        </p:nvSpPr>
        <p:spPr>
          <a:xfrm>
            <a:off x="913796" y="2247153"/>
            <a:ext cx="3358084" cy="3544046"/>
          </a:xfrm>
        </p:spPr>
        <p:txBody>
          <a:bodyPr>
            <a:normAutofit/>
          </a:bodyPr>
          <a:lstStyle/>
          <a:p>
            <a:r>
              <a:rPr lang="en-US" sz="1800" dirty="0"/>
              <a:t>1960s Nigel Rappaport, </a:t>
            </a:r>
            <a:r>
              <a:rPr lang="en-US" sz="1800" dirty="0" err="1"/>
              <a:t>Tsembaga</a:t>
            </a:r>
            <a:r>
              <a:rPr lang="en-US" sz="1800" dirty="0"/>
              <a:t> PNG</a:t>
            </a:r>
          </a:p>
          <a:p>
            <a:r>
              <a:rPr lang="en-US" sz="1800" dirty="0"/>
              <a:t>Culture produces rituals to support ecology</a:t>
            </a:r>
          </a:p>
          <a:p>
            <a:r>
              <a:rPr lang="en-US" sz="1800" dirty="0"/>
              <a:t>Rappaport uses economic ecological equations alongside material ‘facts’ to show how rituals are eco-l</a:t>
            </a:r>
            <a:r>
              <a:rPr lang="en-US" sz="1800" i="1" dirty="0"/>
              <a:t>ogical.</a:t>
            </a:r>
          </a:p>
        </p:txBody>
      </p:sp>
      <p:pic>
        <p:nvPicPr>
          <p:cNvPr id="4" name="Picture 3">
            <a:extLst>
              <a:ext uri="{FF2B5EF4-FFF2-40B4-BE49-F238E27FC236}">
                <a16:creationId xmlns:a16="http://schemas.microsoft.com/office/drawing/2014/main" id="{9CBF4439-B15E-AF42-8927-B02A66E72A46}"/>
              </a:ext>
            </a:extLst>
          </p:cNvPr>
          <p:cNvPicPr>
            <a:picLocks noChangeAspect="1"/>
          </p:cNvPicPr>
          <p:nvPr/>
        </p:nvPicPr>
        <p:blipFill>
          <a:blip r:embed="rId3"/>
          <a:stretch>
            <a:fillRect/>
          </a:stretch>
        </p:blipFill>
        <p:spPr>
          <a:xfrm>
            <a:off x="5083479" y="643466"/>
            <a:ext cx="6296921" cy="5147733"/>
          </a:xfrm>
          <a:prstGeom prst="rect">
            <a:avLst/>
          </a:prstGeom>
        </p:spPr>
      </p:pic>
      <p:sp>
        <p:nvSpPr>
          <p:cNvPr id="5" name="TextBox 4">
            <a:extLst>
              <a:ext uri="{FF2B5EF4-FFF2-40B4-BE49-F238E27FC236}">
                <a16:creationId xmlns:a16="http://schemas.microsoft.com/office/drawing/2014/main" id="{2D8B6942-AED0-E04E-9082-CA601A674B0B}"/>
              </a:ext>
            </a:extLst>
          </p:cNvPr>
          <p:cNvSpPr txBox="1"/>
          <p:nvPr/>
        </p:nvSpPr>
        <p:spPr>
          <a:xfrm>
            <a:off x="5586413" y="5972175"/>
            <a:ext cx="3584828" cy="369332"/>
          </a:xfrm>
          <a:prstGeom prst="rect">
            <a:avLst/>
          </a:prstGeom>
          <a:noFill/>
        </p:spPr>
        <p:txBody>
          <a:bodyPr wrap="none" rtlCol="0">
            <a:spAutoFit/>
          </a:bodyPr>
          <a:lstStyle/>
          <a:p>
            <a:r>
              <a:rPr lang="en-US" dirty="0"/>
              <a:t>Pic from the film: “</a:t>
            </a:r>
            <a:r>
              <a:rPr lang="en-US" dirty="0" err="1"/>
              <a:t>Onka’s</a:t>
            </a:r>
            <a:r>
              <a:rPr lang="en-US" dirty="0"/>
              <a:t> Big </a:t>
            </a:r>
            <a:r>
              <a:rPr lang="en-US" dirty="0" err="1"/>
              <a:t>Moka</a:t>
            </a:r>
            <a:r>
              <a:rPr lang="en-US" dirty="0"/>
              <a:t>’</a:t>
            </a:r>
          </a:p>
        </p:txBody>
      </p:sp>
    </p:spTree>
    <p:extLst>
      <p:ext uri="{BB962C8B-B14F-4D97-AF65-F5344CB8AC3E}">
        <p14:creationId xmlns:p14="http://schemas.microsoft.com/office/powerpoint/2010/main" val="3244444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8B0616-DDA4-4A3D-BDEF-FE96AE9A927D}"/>
              </a:ext>
            </a:extLst>
          </p:cNvPr>
          <p:cNvPicPr>
            <a:picLocks noChangeAspect="1"/>
          </p:cNvPicPr>
          <p:nvPr/>
        </p:nvPicPr>
        <p:blipFill rotWithShape="1">
          <a:blip r:embed="rId3"/>
          <a:srcRect t="2598"/>
          <a:stretch/>
        </p:blipFill>
        <p:spPr>
          <a:xfrm>
            <a:off x="1" y="10"/>
            <a:ext cx="12192000" cy="6857990"/>
          </a:xfrm>
          <a:prstGeom prst="rect">
            <a:avLst/>
          </a:prstGeom>
        </p:spPr>
      </p:pic>
      <p:sp useBgFill="1">
        <p:nvSpPr>
          <p:cNvPr id="16"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84C9011-1E01-C144-A5F6-6E6FB9EB6E5C}"/>
              </a:ext>
            </a:extLst>
          </p:cNvPr>
          <p:cNvSpPr>
            <a:spLocks noGrp="1"/>
          </p:cNvSpPr>
          <p:nvPr>
            <p:ph type="title"/>
          </p:nvPr>
        </p:nvSpPr>
        <p:spPr>
          <a:xfrm>
            <a:off x="913795" y="845388"/>
            <a:ext cx="3596420" cy="979016"/>
          </a:xfrm>
        </p:spPr>
        <p:txBody>
          <a:bodyPr anchor="b">
            <a:normAutofit/>
          </a:bodyPr>
          <a:lstStyle/>
          <a:p>
            <a:pPr algn="l"/>
            <a:r>
              <a:rPr lang="en-US" sz="2200"/>
              <a:t>History of Materialisms: 3 </a:t>
            </a:r>
            <a:br>
              <a:rPr lang="en-US" sz="2200"/>
            </a:br>
            <a:r>
              <a:rPr lang="en-US" sz="2200"/>
              <a:t>Material Culture Studies</a:t>
            </a:r>
          </a:p>
        </p:txBody>
      </p:sp>
      <p:sp>
        <p:nvSpPr>
          <p:cNvPr id="3" name="Content Placeholder 2">
            <a:extLst>
              <a:ext uri="{FF2B5EF4-FFF2-40B4-BE49-F238E27FC236}">
                <a16:creationId xmlns:a16="http://schemas.microsoft.com/office/drawing/2014/main" id="{56090F87-B2B3-BA4C-A5ED-BDAB705F37DE}"/>
              </a:ext>
            </a:extLst>
          </p:cNvPr>
          <p:cNvSpPr>
            <a:spLocks noGrp="1"/>
          </p:cNvSpPr>
          <p:nvPr>
            <p:ph idx="1"/>
          </p:nvPr>
        </p:nvSpPr>
        <p:spPr>
          <a:xfrm>
            <a:off x="913795" y="1968237"/>
            <a:ext cx="3531684" cy="3679189"/>
          </a:xfrm>
        </p:spPr>
        <p:txBody>
          <a:bodyPr anchor="t">
            <a:normAutofit/>
          </a:bodyPr>
          <a:lstStyle/>
          <a:p>
            <a:r>
              <a:rPr lang="en-US" sz="1600" dirty="0"/>
              <a:t>Thinking about objects – what people make.</a:t>
            </a:r>
          </a:p>
          <a:p>
            <a:r>
              <a:rPr lang="en-US" sz="1600" dirty="0"/>
              <a:t>MC shows how the things people make mirror who they are and maintains that we can understand a culture by looking at the things they make and buy.</a:t>
            </a:r>
          </a:p>
          <a:p>
            <a:r>
              <a:rPr lang="en-US" sz="1600" dirty="0"/>
              <a:t>Read Dan Miller…</a:t>
            </a:r>
          </a:p>
        </p:txBody>
      </p:sp>
    </p:spTree>
    <p:extLst>
      <p:ext uri="{BB962C8B-B14F-4D97-AF65-F5344CB8AC3E}">
        <p14:creationId xmlns:p14="http://schemas.microsoft.com/office/powerpoint/2010/main" val="617450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707C4A5-22F4-2A43-B2D5-DAF5F091111B}"/>
              </a:ext>
            </a:extLst>
          </p:cNvPr>
          <p:cNvPicPr>
            <a:picLocks noChangeAspect="1"/>
          </p:cNvPicPr>
          <p:nvPr/>
        </p:nvPicPr>
        <p:blipFill rotWithShape="1">
          <a:blip r:embed="rId3"/>
          <a:srcRect l="13373" r="32183" b="1"/>
          <a:stretch/>
        </p:blipFill>
        <p:spPr>
          <a:xfrm>
            <a:off x="-8622" y="10"/>
            <a:ext cx="6096000" cy="6857990"/>
          </a:xfrm>
          <a:prstGeom prst="rect">
            <a:avLst/>
          </a:prstGeom>
        </p:spPr>
      </p:pic>
      <p:pic>
        <p:nvPicPr>
          <p:cNvPr id="18" name="Picture 17">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008D7B2F-7323-1F43-867B-03418DD81A47}"/>
              </a:ext>
            </a:extLst>
          </p:cNvPr>
          <p:cNvSpPr>
            <a:spLocks noGrp="1"/>
          </p:cNvSpPr>
          <p:nvPr>
            <p:ph type="title"/>
          </p:nvPr>
        </p:nvSpPr>
        <p:spPr>
          <a:xfrm>
            <a:off x="6900493" y="609600"/>
            <a:ext cx="4538124" cy="970450"/>
          </a:xfrm>
        </p:spPr>
        <p:txBody>
          <a:bodyPr anchor="b">
            <a:normAutofit/>
          </a:bodyPr>
          <a:lstStyle/>
          <a:p>
            <a:pPr algn="l"/>
            <a:r>
              <a:rPr lang="en-US" sz="3000" dirty="0"/>
              <a:t>History of Materialism: 4</a:t>
            </a:r>
            <a:br>
              <a:rPr lang="en-US" sz="3000" dirty="0"/>
            </a:br>
            <a:r>
              <a:rPr lang="en-US" sz="3000" dirty="0"/>
              <a:t>Current Theories, Latour</a:t>
            </a:r>
          </a:p>
        </p:txBody>
      </p:sp>
      <p:sp>
        <p:nvSpPr>
          <p:cNvPr id="3" name="Content Placeholder 2">
            <a:extLst>
              <a:ext uri="{FF2B5EF4-FFF2-40B4-BE49-F238E27FC236}">
                <a16:creationId xmlns:a16="http://schemas.microsoft.com/office/drawing/2014/main" id="{1215870E-47D6-5C41-B6D5-EED27DEB89D5}"/>
              </a:ext>
            </a:extLst>
          </p:cNvPr>
          <p:cNvSpPr>
            <a:spLocks noGrp="1"/>
          </p:cNvSpPr>
          <p:nvPr>
            <p:ph idx="1"/>
          </p:nvPr>
        </p:nvSpPr>
        <p:spPr>
          <a:xfrm>
            <a:off x="6900493" y="1732449"/>
            <a:ext cx="4403596" cy="4058751"/>
          </a:xfrm>
        </p:spPr>
        <p:txBody>
          <a:bodyPr anchor="t">
            <a:normAutofit/>
          </a:bodyPr>
          <a:lstStyle/>
          <a:p>
            <a:pPr>
              <a:lnSpc>
                <a:spcPct val="100000"/>
              </a:lnSpc>
            </a:pPr>
            <a:r>
              <a:rPr lang="en-US" sz="1800" dirty="0"/>
              <a:t>French Sociologist, inspired by systems thinking produced ANT (Actor Network Theory) with Law and </a:t>
            </a:r>
            <a:r>
              <a:rPr lang="en-US" sz="1800" dirty="0" err="1"/>
              <a:t>Callon</a:t>
            </a:r>
            <a:r>
              <a:rPr lang="en-US" sz="1800" dirty="0"/>
              <a:t>.</a:t>
            </a:r>
          </a:p>
          <a:p>
            <a:pPr>
              <a:lnSpc>
                <a:spcPct val="100000"/>
              </a:lnSpc>
            </a:pPr>
            <a:r>
              <a:rPr lang="en-US" sz="1800" dirty="0"/>
              <a:t>ANT is not a theory – it is a way to think about how things and people are in complicated 3D relationships*</a:t>
            </a:r>
          </a:p>
          <a:p>
            <a:pPr>
              <a:lnSpc>
                <a:spcPct val="100000"/>
              </a:lnSpc>
            </a:pPr>
            <a:r>
              <a:rPr lang="en-US" sz="1800" dirty="0"/>
              <a:t>It came out of STS and focuses on how non-human actors engage with human ones.</a:t>
            </a:r>
          </a:p>
          <a:p>
            <a:pPr>
              <a:lnSpc>
                <a:spcPct val="100000"/>
              </a:lnSpc>
            </a:pPr>
            <a:r>
              <a:rPr lang="en-US" sz="1800" dirty="0"/>
              <a:t>It levels the playing field by showing that all things influence regardless of material composition. (agential symmetry)</a:t>
            </a:r>
          </a:p>
        </p:txBody>
      </p:sp>
      <p:sp>
        <p:nvSpPr>
          <p:cNvPr id="6" name="TextBox 5">
            <a:extLst>
              <a:ext uri="{FF2B5EF4-FFF2-40B4-BE49-F238E27FC236}">
                <a16:creationId xmlns:a16="http://schemas.microsoft.com/office/drawing/2014/main" id="{FFCBD8B7-7577-0D4D-95FC-F6B641664B70}"/>
              </a:ext>
            </a:extLst>
          </p:cNvPr>
          <p:cNvSpPr txBox="1"/>
          <p:nvPr/>
        </p:nvSpPr>
        <p:spPr>
          <a:xfrm>
            <a:off x="6054760" y="6248400"/>
            <a:ext cx="6229590" cy="369332"/>
          </a:xfrm>
          <a:prstGeom prst="rect">
            <a:avLst/>
          </a:prstGeom>
          <a:noFill/>
        </p:spPr>
        <p:txBody>
          <a:bodyPr wrap="none" rtlCol="0">
            <a:spAutoFit/>
          </a:bodyPr>
          <a:lstStyle/>
          <a:p>
            <a:r>
              <a:rPr lang="en-US" dirty="0"/>
              <a:t>* Latour liked Deleuze and </a:t>
            </a:r>
            <a:r>
              <a:rPr lang="en-US" dirty="0" err="1"/>
              <a:t>Guatarri’s</a:t>
            </a:r>
            <a:r>
              <a:rPr lang="en-US" dirty="0"/>
              <a:t> Rhizome, hence the picture</a:t>
            </a:r>
          </a:p>
        </p:txBody>
      </p:sp>
    </p:spTree>
    <p:extLst>
      <p:ext uri="{BB962C8B-B14F-4D97-AF65-F5344CB8AC3E}">
        <p14:creationId xmlns:p14="http://schemas.microsoft.com/office/powerpoint/2010/main" val="132481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861E1-498C-FF4E-AA53-CBE906DBF389}"/>
              </a:ext>
            </a:extLst>
          </p:cNvPr>
          <p:cNvSpPr>
            <a:spLocks noGrp="1"/>
          </p:cNvSpPr>
          <p:nvPr>
            <p:ph type="title"/>
          </p:nvPr>
        </p:nvSpPr>
        <p:spPr>
          <a:xfrm>
            <a:off x="913795" y="609599"/>
            <a:ext cx="5978072" cy="1481150"/>
          </a:xfrm>
        </p:spPr>
        <p:txBody>
          <a:bodyPr>
            <a:normAutofit/>
          </a:bodyPr>
          <a:lstStyle/>
          <a:p>
            <a:r>
              <a:rPr lang="en-US" dirty="0"/>
              <a:t>History of Materialisms: 4</a:t>
            </a:r>
            <a:br>
              <a:rPr lang="en-US" dirty="0"/>
            </a:br>
            <a:r>
              <a:rPr lang="en-US" dirty="0"/>
              <a:t>Current Theories, Ingold </a:t>
            </a:r>
          </a:p>
        </p:txBody>
      </p:sp>
      <p:sp>
        <p:nvSpPr>
          <p:cNvPr id="3" name="Content Placeholder 2">
            <a:extLst>
              <a:ext uri="{FF2B5EF4-FFF2-40B4-BE49-F238E27FC236}">
                <a16:creationId xmlns:a16="http://schemas.microsoft.com/office/drawing/2014/main" id="{C98CAADA-49C8-B34E-9902-85B961F22CEF}"/>
              </a:ext>
            </a:extLst>
          </p:cNvPr>
          <p:cNvSpPr>
            <a:spLocks noGrp="1"/>
          </p:cNvSpPr>
          <p:nvPr>
            <p:ph idx="1"/>
          </p:nvPr>
        </p:nvSpPr>
        <p:spPr>
          <a:xfrm>
            <a:off x="913795" y="2279176"/>
            <a:ext cx="5978072" cy="3415672"/>
          </a:xfrm>
        </p:spPr>
        <p:txBody>
          <a:bodyPr anchor="ctr">
            <a:normAutofit lnSpcReduction="10000"/>
          </a:bodyPr>
          <a:lstStyle/>
          <a:p>
            <a:r>
              <a:rPr lang="en-US" sz="1900" dirty="0"/>
              <a:t>An anthropologist who asks - What is the difference between a thing and an object? Objects are made, things are incomplete and becoming. The material world is becoming.</a:t>
            </a:r>
          </a:p>
          <a:p>
            <a:r>
              <a:rPr lang="en-US" sz="1900" dirty="0"/>
              <a:t>People work with the world, despite the illusion that they are distinct from it.</a:t>
            </a:r>
          </a:p>
          <a:p>
            <a:r>
              <a:rPr lang="en-US" sz="1900" dirty="0"/>
              <a:t>The world pushes back, inspires, enables and destroys.</a:t>
            </a:r>
          </a:p>
          <a:p>
            <a:r>
              <a:rPr lang="en-US" sz="1900" dirty="0"/>
              <a:t>Ideas form with, objects become in relationship</a:t>
            </a:r>
          </a:p>
          <a:p>
            <a:r>
              <a:rPr lang="en-US" sz="1900" dirty="0"/>
              <a:t>Relationships are not in a network, they are in a field</a:t>
            </a:r>
          </a:p>
        </p:txBody>
      </p:sp>
      <p:pic>
        <p:nvPicPr>
          <p:cNvPr id="4" name="Picture 3">
            <a:extLst>
              <a:ext uri="{FF2B5EF4-FFF2-40B4-BE49-F238E27FC236}">
                <a16:creationId xmlns:a16="http://schemas.microsoft.com/office/drawing/2014/main" id="{77C64FC5-40E8-9547-9313-B63AEEFB5522}"/>
              </a:ext>
            </a:extLst>
          </p:cNvPr>
          <p:cNvPicPr>
            <a:picLocks noChangeAspect="1"/>
          </p:cNvPicPr>
          <p:nvPr/>
        </p:nvPicPr>
        <p:blipFill rotWithShape="1">
          <a:blip r:embed="rId3"/>
          <a:srcRect l="51249" r="11254"/>
          <a:stretch/>
        </p:blipFill>
        <p:spPr>
          <a:xfrm>
            <a:off x="7620351" y="10"/>
            <a:ext cx="4571649" cy="6857990"/>
          </a:xfrm>
          <a:prstGeom prst="rect">
            <a:avLst/>
          </a:prstGeom>
        </p:spPr>
      </p:pic>
      <p:pic>
        <p:nvPicPr>
          <p:cNvPr id="11" name="Picture 10">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3324165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79B39-F6BF-3749-9F91-A2EAC3C3B97B}"/>
              </a:ext>
            </a:extLst>
          </p:cNvPr>
          <p:cNvSpPr>
            <a:spLocks noGrp="1"/>
          </p:cNvSpPr>
          <p:nvPr>
            <p:ph type="title"/>
          </p:nvPr>
        </p:nvSpPr>
        <p:spPr>
          <a:xfrm>
            <a:off x="913795" y="609599"/>
            <a:ext cx="5978072" cy="1481150"/>
          </a:xfrm>
        </p:spPr>
        <p:txBody>
          <a:bodyPr>
            <a:normAutofit/>
          </a:bodyPr>
          <a:lstStyle/>
          <a:p>
            <a:r>
              <a:rPr lang="en-US" dirty="0"/>
              <a:t>History of Materialisms: 4</a:t>
            </a:r>
            <a:br>
              <a:rPr lang="en-US" dirty="0"/>
            </a:br>
            <a:r>
              <a:rPr lang="en-US" dirty="0"/>
              <a:t>Current Theories, Morton</a:t>
            </a:r>
          </a:p>
        </p:txBody>
      </p:sp>
      <p:sp>
        <p:nvSpPr>
          <p:cNvPr id="3" name="Content Placeholder 2">
            <a:extLst>
              <a:ext uri="{FF2B5EF4-FFF2-40B4-BE49-F238E27FC236}">
                <a16:creationId xmlns:a16="http://schemas.microsoft.com/office/drawing/2014/main" id="{A7D4AAD5-D5A3-314F-AA9A-64693B636CA0}"/>
              </a:ext>
            </a:extLst>
          </p:cNvPr>
          <p:cNvSpPr>
            <a:spLocks noGrp="1"/>
          </p:cNvSpPr>
          <p:nvPr>
            <p:ph idx="1"/>
          </p:nvPr>
        </p:nvSpPr>
        <p:spPr>
          <a:xfrm>
            <a:off x="913795" y="2279176"/>
            <a:ext cx="5978072" cy="3415672"/>
          </a:xfrm>
        </p:spPr>
        <p:txBody>
          <a:bodyPr anchor="ctr">
            <a:normAutofit/>
          </a:bodyPr>
          <a:lstStyle/>
          <a:p>
            <a:r>
              <a:rPr lang="en-US" dirty="0"/>
              <a:t>A philosopher who reminds us that everything is too big to think about successfully (Hyperobjects), but if we look at how things act, we will see we are at the end of the world.</a:t>
            </a:r>
          </a:p>
          <a:p>
            <a:r>
              <a:rPr lang="en-US" dirty="0"/>
              <a:t>He can’t find an edge</a:t>
            </a:r>
          </a:p>
          <a:p>
            <a:r>
              <a:rPr lang="en-US" dirty="0"/>
              <a:t>And he kicks against reductionist thinking as producing fallacies</a:t>
            </a:r>
          </a:p>
          <a:p>
            <a:r>
              <a:rPr lang="en-US" dirty="0"/>
              <a:t>Talks of matrices – not fields or networks</a:t>
            </a:r>
          </a:p>
        </p:txBody>
      </p:sp>
      <p:pic>
        <p:nvPicPr>
          <p:cNvPr id="5" name="Picture 4">
            <a:extLst>
              <a:ext uri="{FF2B5EF4-FFF2-40B4-BE49-F238E27FC236}">
                <a16:creationId xmlns:a16="http://schemas.microsoft.com/office/drawing/2014/main" id="{191A004E-61E0-46DE-8EA8-BE3114473946}"/>
              </a:ext>
            </a:extLst>
          </p:cNvPr>
          <p:cNvPicPr>
            <a:picLocks noChangeAspect="1"/>
          </p:cNvPicPr>
          <p:nvPr/>
        </p:nvPicPr>
        <p:blipFill rotWithShape="1">
          <a:blip r:embed="rId3"/>
          <a:srcRect l="1825" r="14848"/>
          <a:stretch/>
        </p:blipFill>
        <p:spPr>
          <a:xfrm>
            <a:off x="7620351" y="10"/>
            <a:ext cx="4571649" cy="6857990"/>
          </a:xfrm>
          <a:prstGeom prst="rect">
            <a:avLst/>
          </a:prstGeom>
        </p:spPr>
      </p:pic>
      <p:pic>
        <p:nvPicPr>
          <p:cNvPr id="11" name="Picture 10">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2454746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261E10-A817-354D-BFD1-829C896ABCBA}"/>
              </a:ext>
            </a:extLst>
          </p:cNvPr>
          <p:cNvSpPr>
            <a:spLocks noGrp="1"/>
          </p:cNvSpPr>
          <p:nvPr>
            <p:ph type="title"/>
          </p:nvPr>
        </p:nvSpPr>
        <p:spPr>
          <a:xfrm>
            <a:off x="913795" y="609599"/>
            <a:ext cx="5978072" cy="1481150"/>
          </a:xfrm>
        </p:spPr>
        <p:txBody>
          <a:bodyPr>
            <a:normAutofit/>
          </a:bodyPr>
          <a:lstStyle/>
          <a:p>
            <a:r>
              <a:rPr lang="en-US" dirty="0"/>
              <a:t>History of Materialisms: 4</a:t>
            </a:r>
            <a:br>
              <a:rPr lang="en-US" dirty="0"/>
            </a:br>
            <a:r>
              <a:rPr lang="en-US" dirty="0"/>
              <a:t>Current Theories, Bennett</a:t>
            </a:r>
          </a:p>
        </p:txBody>
      </p:sp>
      <p:sp>
        <p:nvSpPr>
          <p:cNvPr id="3" name="Content Placeholder 2">
            <a:extLst>
              <a:ext uri="{FF2B5EF4-FFF2-40B4-BE49-F238E27FC236}">
                <a16:creationId xmlns:a16="http://schemas.microsoft.com/office/drawing/2014/main" id="{E655193F-F96E-7348-8CE3-4553C97AB109}"/>
              </a:ext>
            </a:extLst>
          </p:cNvPr>
          <p:cNvSpPr>
            <a:spLocks noGrp="1"/>
          </p:cNvSpPr>
          <p:nvPr>
            <p:ph idx="1"/>
          </p:nvPr>
        </p:nvSpPr>
        <p:spPr>
          <a:xfrm>
            <a:off x="913795" y="2279176"/>
            <a:ext cx="5978072" cy="3415672"/>
          </a:xfrm>
        </p:spPr>
        <p:txBody>
          <a:bodyPr anchor="ctr">
            <a:normAutofit/>
          </a:bodyPr>
          <a:lstStyle/>
          <a:p>
            <a:r>
              <a:rPr lang="en-US" dirty="0"/>
              <a:t>A philosopher who notices how things attract and repel us</a:t>
            </a:r>
          </a:p>
          <a:p>
            <a:r>
              <a:rPr lang="en-US" dirty="0"/>
              <a:t>In contrast to orthodox thought that contends things are inert, she maintains things possess a vitality</a:t>
            </a:r>
          </a:p>
          <a:p>
            <a:r>
              <a:rPr lang="en-US" dirty="0"/>
              <a:t>She asks, ‘what active forces have made humanity as it is?’</a:t>
            </a:r>
          </a:p>
        </p:txBody>
      </p:sp>
      <p:pic>
        <p:nvPicPr>
          <p:cNvPr id="5" name="Picture 4">
            <a:extLst>
              <a:ext uri="{FF2B5EF4-FFF2-40B4-BE49-F238E27FC236}">
                <a16:creationId xmlns:a16="http://schemas.microsoft.com/office/drawing/2014/main" id="{98705AD5-EFFF-4C24-A9E4-F9DFD887A6F1}"/>
              </a:ext>
            </a:extLst>
          </p:cNvPr>
          <p:cNvPicPr>
            <a:picLocks noChangeAspect="1"/>
          </p:cNvPicPr>
          <p:nvPr/>
        </p:nvPicPr>
        <p:blipFill rotWithShape="1">
          <a:blip r:embed="rId3"/>
          <a:srcRect l="55030" r="472" b="-1"/>
          <a:stretch/>
        </p:blipFill>
        <p:spPr>
          <a:xfrm>
            <a:off x="7620351" y="10"/>
            <a:ext cx="4571649" cy="6857990"/>
          </a:xfrm>
          <a:prstGeom prst="rect">
            <a:avLst/>
          </a:prstGeom>
        </p:spPr>
      </p:pic>
      <p:pic>
        <p:nvPicPr>
          <p:cNvPr id="11" name="Picture 10">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1468214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30748-A41E-9346-BED1-74F694A8CF9C}"/>
              </a:ext>
            </a:extLst>
          </p:cNvPr>
          <p:cNvSpPr>
            <a:spLocks noGrp="1"/>
          </p:cNvSpPr>
          <p:nvPr>
            <p:ph type="title"/>
          </p:nvPr>
        </p:nvSpPr>
        <p:spPr>
          <a:xfrm>
            <a:off x="633743" y="609599"/>
            <a:ext cx="3413156" cy="5273675"/>
          </a:xfrm>
        </p:spPr>
        <p:txBody>
          <a:bodyPr>
            <a:normAutofit/>
          </a:bodyPr>
          <a:lstStyle/>
          <a:p>
            <a:r>
              <a:rPr lang="en-US" dirty="0"/>
              <a:t>History of Materialism: 4</a:t>
            </a:r>
            <a:br>
              <a:rPr lang="en-US" dirty="0"/>
            </a:br>
            <a:r>
              <a:rPr lang="en-US" dirty="0"/>
              <a:t>Current Theories, Barad</a:t>
            </a:r>
          </a:p>
        </p:txBody>
      </p:sp>
      <p:pic>
        <p:nvPicPr>
          <p:cNvPr id="10" name="Picture 9">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3764CFD0-E80B-443F-87D7-AA05020F2929}"/>
              </a:ext>
            </a:extLst>
          </p:cNvPr>
          <p:cNvGraphicFramePr>
            <a:graphicFrameLocks noGrp="1"/>
          </p:cNvGraphicFramePr>
          <p:nvPr>
            <p:ph idx="1"/>
            <p:extLst>
              <p:ext uri="{D42A27DB-BD31-4B8C-83A1-F6EECF244321}">
                <p14:modId xmlns:p14="http://schemas.microsoft.com/office/powerpoint/2010/main" val="1630179068"/>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971886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F5EE471-43AD-BA46-B76D-02CB16FDFC86}"/>
              </a:ext>
            </a:extLst>
          </p:cNvPr>
          <p:cNvPicPr>
            <a:picLocks noChangeAspect="1"/>
          </p:cNvPicPr>
          <p:nvPr/>
        </p:nvPicPr>
        <p:blipFill rotWithShape="1">
          <a:blip r:embed="rId3"/>
          <a:srcRect t="7093" b="8637"/>
          <a:stretch/>
        </p:blipFill>
        <p:spPr>
          <a:xfrm>
            <a:off x="1" y="10"/>
            <a:ext cx="12192000" cy="6857990"/>
          </a:xfrm>
          <a:prstGeom prst="rect">
            <a:avLst/>
          </a:prstGeom>
        </p:spPr>
      </p:pic>
      <p:sp useBgFill="1">
        <p:nvSpPr>
          <p:cNvPr id="9"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92A9E55-572D-9544-9C56-F55EA04D01B9}"/>
              </a:ext>
            </a:extLst>
          </p:cNvPr>
          <p:cNvSpPr>
            <a:spLocks noGrp="1"/>
          </p:cNvSpPr>
          <p:nvPr>
            <p:ph type="title"/>
          </p:nvPr>
        </p:nvSpPr>
        <p:spPr>
          <a:xfrm>
            <a:off x="913795" y="845388"/>
            <a:ext cx="3596420" cy="979016"/>
          </a:xfrm>
        </p:spPr>
        <p:txBody>
          <a:bodyPr anchor="b">
            <a:normAutofit/>
          </a:bodyPr>
          <a:lstStyle/>
          <a:p>
            <a:pPr algn="l"/>
            <a:r>
              <a:rPr lang="en-US" sz="2400"/>
              <a:t>New Materialities</a:t>
            </a:r>
          </a:p>
        </p:txBody>
      </p:sp>
      <p:sp>
        <p:nvSpPr>
          <p:cNvPr id="3" name="Content Placeholder 2">
            <a:extLst>
              <a:ext uri="{FF2B5EF4-FFF2-40B4-BE49-F238E27FC236}">
                <a16:creationId xmlns:a16="http://schemas.microsoft.com/office/drawing/2014/main" id="{12D9913F-292F-1A4E-91CE-050286D73A04}"/>
              </a:ext>
            </a:extLst>
          </p:cNvPr>
          <p:cNvSpPr>
            <a:spLocks noGrp="1"/>
          </p:cNvSpPr>
          <p:nvPr>
            <p:ph idx="1"/>
          </p:nvPr>
        </p:nvSpPr>
        <p:spPr>
          <a:xfrm>
            <a:off x="913795" y="1968237"/>
            <a:ext cx="3531684" cy="3932501"/>
          </a:xfrm>
        </p:spPr>
        <p:txBody>
          <a:bodyPr anchor="t">
            <a:normAutofit fontScale="77500" lnSpcReduction="20000"/>
          </a:bodyPr>
          <a:lstStyle/>
          <a:p>
            <a:r>
              <a:rPr lang="en-US" sz="2400" dirty="0"/>
              <a:t>Draws together the previous ideas + </a:t>
            </a:r>
            <a:r>
              <a:rPr lang="en-US" sz="2400" dirty="0" err="1"/>
              <a:t>morethanhuman</a:t>
            </a:r>
            <a:r>
              <a:rPr lang="en-US" sz="2400" dirty="0"/>
              <a:t> and multispecies ethnographies to produce an overarching approach that focuses on how people and </a:t>
            </a:r>
            <a:r>
              <a:rPr lang="en-US" sz="2400"/>
              <a:t>materials engage.</a:t>
            </a:r>
            <a:endParaRPr lang="en-US" sz="2400" dirty="0"/>
          </a:p>
          <a:p>
            <a:r>
              <a:rPr lang="en-US" sz="2400" dirty="0" err="1"/>
              <a:t>Recognises</a:t>
            </a:r>
            <a:r>
              <a:rPr lang="en-US" sz="2400" dirty="0"/>
              <a:t> ‘human’ as a relational process in a material field.</a:t>
            </a:r>
          </a:p>
          <a:p>
            <a:r>
              <a:rPr lang="en-US" sz="2400" dirty="0"/>
              <a:t>Asserts that a focus on materials supports an </a:t>
            </a:r>
            <a:r>
              <a:rPr lang="en-US" sz="2400" dirty="0" err="1"/>
              <a:t>ethico</a:t>
            </a:r>
            <a:r>
              <a:rPr lang="en-US" sz="2400" dirty="0"/>
              <a:t>-political framework to produce an eco-just future</a:t>
            </a:r>
          </a:p>
          <a:p>
            <a:pPr marL="36900" indent="0">
              <a:buNone/>
            </a:pPr>
            <a:endParaRPr lang="en-US" sz="1600" dirty="0"/>
          </a:p>
        </p:txBody>
      </p:sp>
    </p:spTree>
    <p:extLst>
      <p:ext uri="{BB962C8B-B14F-4D97-AF65-F5344CB8AC3E}">
        <p14:creationId xmlns:p14="http://schemas.microsoft.com/office/powerpoint/2010/main" val="2705345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243841"/>
      </a:dk2>
      <a:lt2>
        <a:srgbClr val="E3E2E8"/>
      </a:lt2>
      <a:accent1>
        <a:srgbClr val="9AA81E"/>
      </a:accent1>
      <a:accent2>
        <a:srgbClr val="D09517"/>
      </a:accent2>
      <a:accent3>
        <a:srgbClr val="E75C29"/>
      </a:accent3>
      <a:accent4>
        <a:srgbClr val="D51734"/>
      </a:accent4>
      <a:accent5>
        <a:srgbClr val="E72995"/>
      </a:accent5>
      <a:accent6>
        <a:srgbClr val="D517D2"/>
      </a:accent6>
      <a:hlink>
        <a:srgbClr val="C85A86"/>
      </a:hlink>
      <a:folHlink>
        <a:srgbClr val="7F7F7F"/>
      </a:folHlink>
    </a:clrScheme>
    <a:fontScheme name="Slate">
      <a:majorFont>
        <a:latin typeface="Georgia Pro"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Dubai"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1787</TotalTime>
  <Words>1100</Words>
  <Application>Microsoft Macintosh PowerPoint</Application>
  <PresentationFormat>Widescreen</PresentationFormat>
  <Paragraphs>89</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Dubai</vt:lpstr>
      <vt:lpstr>Georgia Pro</vt:lpstr>
      <vt:lpstr>Wingdings 2</vt:lpstr>
      <vt:lpstr>SlateVTI</vt:lpstr>
      <vt:lpstr>Materialities in Anthropology</vt:lpstr>
      <vt:lpstr>PowerPoint Presentation</vt:lpstr>
      <vt:lpstr>PowerPoint Presentation</vt:lpstr>
      <vt:lpstr>Knowledge is not found</vt:lpstr>
      <vt:lpstr>Change the frame and everything looks different</vt:lpstr>
      <vt:lpstr>PowerPoint Presentation</vt:lpstr>
      <vt:lpstr>PowerPoint Presentation</vt:lpstr>
      <vt:lpstr>Course Structure: a learning community</vt:lpstr>
      <vt:lpstr>Learning Community means -</vt:lpstr>
      <vt:lpstr>Course Content</vt:lpstr>
      <vt:lpstr>Why is Anthropology concerned with this?</vt:lpstr>
      <vt:lpstr>The Anthropocene</vt:lpstr>
      <vt:lpstr>Human Exceptionalism</vt:lpstr>
      <vt:lpstr>Deep Ecology</vt:lpstr>
      <vt:lpstr>Dark Ecology</vt:lpstr>
      <vt:lpstr>The Anthropocene is an opportunity to -</vt:lpstr>
      <vt:lpstr>New thinking is needed</vt:lpstr>
      <vt:lpstr>The Course Handbook</vt:lpstr>
      <vt:lpstr>People and the rest of the world are materially inseparable</vt:lpstr>
      <vt:lpstr>This is important because -</vt:lpstr>
      <vt:lpstr>Academic history of Materialisms: 1 Cultural Ecology</vt:lpstr>
      <vt:lpstr>History of Materialisms: 2 Ritual Ecology</vt:lpstr>
      <vt:lpstr>History of Materialisms: 3  Material Culture Studies</vt:lpstr>
      <vt:lpstr>History of Materialism: 4 Current Theories, Latour</vt:lpstr>
      <vt:lpstr>History of Materialisms: 4 Current Theories, Ingold </vt:lpstr>
      <vt:lpstr>History of Materialisms: 4 Current Theories, Morton</vt:lpstr>
      <vt:lpstr>History of Materialisms: 4 Current Theories, Bennett</vt:lpstr>
      <vt:lpstr>History of Materialism: 4 Current Theories, Barad</vt:lpstr>
      <vt:lpstr>New Materialities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Materialities in Anthropology</dc:title>
  <dc:creator>Luci  Attala</dc:creator>
  <cp:lastModifiedBy>Luci  Attala</cp:lastModifiedBy>
  <cp:revision>2</cp:revision>
  <dcterms:created xsi:type="dcterms:W3CDTF">2019-12-28T13:08:46Z</dcterms:created>
  <dcterms:modified xsi:type="dcterms:W3CDTF">2019-12-29T18:56:32Z</dcterms:modified>
</cp:coreProperties>
</file>