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Lst>
  <p:sldSz cx="219456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C1FA5-8447-68FA-5049-ED7FF10EFF24}" v="32" dt="2025-03-09T23:46:09.008"/>
    <p1510:client id="{AC2D928A-8769-A2F4-CFDC-4B37B1E69221}" v="10" dt="2025-03-09T21:10:54.0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urden (2405219)" userId="S::2405219@student.uwtsd.ac.uk::1e7e6579-a954-433d-8e0e-85d7c2def8f0" providerId="AD" clId="Web-{AC2D928A-8769-A2F4-CFDC-4B37B1E69221}"/>
    <pc:docChg chg="modSld">
      <pc:chgData name="Daniel Burden (2405219)" userId="S::2405219@student.uwtsd.ac.uk::1e7e6579-a954-433d-8e0e-85d7c2def8f0" providerId="AD" clId="Web-{AC2D928A-8769-A2F4-CFDC-4B37B1E69221}" dt="2025-03-09T21:10:54.068" v="9" actId="1076"/>
      <pc:docMkLst>
        <pc:docMk/>
      </pc:docMkLst>
      <pc:sldChg chg="modSp">
        <pc:chgData name="Daniel Burden (2405219)" userId="S::2405219@student.uwtsd.ac.uk::1e7e6579-a954-433d-8e0e-85d7c2def8f0" providerId="AD" clId="Web-{AC2D928A-8769-A2F4-CFDC-4B37B1E69221}" dt="2025-03-09T21:10:54.068" v="9" actId="1076"/>
        <pc:sldMkLst>
          <pc:docMk/>
          <pc:sldMk cId="2735881945" sldId="256"/>
        </pc:sldMkLst>
        <pc:spChg chg="mod">
          <ac:chgData name="Daniel Burden (2405219)" userId="S::2405219@student.uwtsd.ac.uk::1e7e6579-a954-433d-8e0e-85d7c2def8f0" providerId="AD" clId="Web-{AC2D928A-8769-A2F4-CFDC-4B37B1E69221}" dt="2025-03-09T21:10:28.177" v="3" actId="1076"/>
          <ac:spMkLst>
            <pc:docMk/>
            <pc:sldMk cId="2735881945" sldId="256"/>
            <ac:spMk id="60" creationId="{7B24CDDA-7714-1070-B0AE-DA8F6377A917}"/>
          </ac:spMkLst>
        </pc:spChg>
        <pc:spChg chg="mod">
          <ac:chgData name="Daniel Burden (2405219)" userId="S::2405219@student.uwtsd.ac.uk::1e7e6579-a954-433d-8e0e-85d7c2def8f0" providerId="AD" clId="Web-{AC2D928A-8769-A2F4-CFDC-4B37B1E69221}" dt="2025-03-09T21:10:46.412" v="7" actId="1076"/>
          <ac:spMkLst>
            <pc:docMk/>
            <pc:sldMk cId="2735881945" sldId="256"/>
            <ac:spMk id="63" creationId="{ECD319B0-6545-0E2A-2EE0-EDE54F215145}"/>
          </ac:spMkLst>
        </pc:spChg>
        <pc:spChg chg="mod">
          <ac:chgData name="Daniel Burden (2405219)" userId="S::2405219@student.uwtsd.ac.uk::1e7e6579-a954-433d-8e0e-85d7c2def8f0" providerId="AD" clId="Web-{AC2D928A-8769-A2F4-CFDC-4B37B1E69221}" dt="2025-03-09T21:10:37.114" v="5" actId="1076"/>
          <ac:spMkLst>
            <pc:docMk/>
            <pc:sldMk cId="2735881945" sldId="256"/>
            <ac:spMk id="1027" creationId="{E491A055-04E9-F89F-8C09-847F3AF25CD8}"/>
          </ac:spMkLst>
        </pc:spChg>
        <pc:spChg chg="mod">
          <ac:chgData name="Daniel Burden (2405219)" userId="S::2405219@student.uwtsd.ac.uk::1e7e6579-a954-433d-8e0e-85d7c2def8f0" providerId="AD" clId="Web-{AC2D928A-8769-A2F4-CFDC-4B37B1E69221}" dt="2025-03-09T21:10:51.646" v="8" actId="1076"/>
          <ac:spMkLst>
            <pc:docMk/>
            <pc:sldMk cId="2735881945" sldId="256"/>
            <ac:spMk id="1029" creationId="{F7812DFF-589C-7ACC-A7F6-C75C8157569C}"/>
          </ac:spMkLst>
        </pc:spChg>
        <pc:spChg chg="mod">
          <ac:chgData name="Daniel Burden (2405219)" userId="S::2405219@student.uwtsd.ac.uk::1e7e6579-a954-433d-8e0e-85d7c2def8f0" providerId="AD" clId="Web-{AC2D928A-8769-A2F4-CFDC-4B37B1E69221}" dt="2025-03-09T21:10:54.068" v="9" actId="1076"/>
          <ac:spMkLst>
            <pc:docMk/>
            <pc:sldMk cId="2735881945" sldId="256"/>
            <ac:spMk id="1031" creationId="{F0B7987F-AB5D-BD07-8E99-1A24BA4D1F05}"/>
          </ac:spMkLst>
        </pc:spChg>
        <pc:picChg chg="mod">
          <ac:chgData name="Daniel Burden (2405219)" userId="S::2405219@student.uwtsd.ac.uk::1e7e6579-a954-433d-8e0e-85d7c2def8f0" providerId="AD" clId="Web-{AC2D928A-8769-A2F4-CFDC-4B37B1E69221}" dt="2025-03-09T21:10:24.442" v="2" actId="1076"/>
          <ac:picMkLst>
            <pc:docMk/>
            <pc:sldMk cId="2735881945" sldId="256"/>
            <ac:picMk id="58" creationId="{4BF9CF31-7D27-13F6-9527-FA9BD035F729}"/>
          </ac:picMkLst>
        </pc:picChg>
        <pc:picChg chg="mod">
          <ac:chgData name="Daniel Burden (2405219)" userId="S::2405219@student.uwtsd.ac.uk::1e7e6579-a954-433d-8e0e-85d7c2def8f0" providerId="AD" clId="Web-{AC2D928A-8769-A2F4-CFDC-4B37B1E69221}" dt="2025-03-09T21:10:42.693" v="6" actId="1076"/>
          <ac:picMkLst>
            <pc:docMk/>
            <pc:sldMk cId="2735881945" sldId="256"/>
            <ac:picMk id="61" creationId="{CE7BCDFB-330A-C8CD-52CA-941B8408C82D}"/>
          </ac:picMkLst>
        </pc:picChg>
        <pc:picChg chg="mod">
          <ac:chgData name="Daniel Burden (2405219)" userId="S::2405219@student.uwtsd.ac.uk::1e7e6579-a954-433d-8e0e-85d7c2def8f0" providerId="AD" clId="Web-{AC2D928A-8769-A2F4-CFDC-4B37B1E69221}" dt="2025-03-09T21:10:31.989" v="4" actId="1076"/>
          <ac:picMkLst>
            <pc:docMk/>
            <pc:sldMk cId="2735881945" sldId="256"/>
            <ac:picMk id="1024" creationId="{927742E6-EC40-1C7C-78E9-2D437A2E0B95}"/>
          </ac:picMkLst>
        </pc:picChg>
      </pc:sldChg>
    </pc:docChg>
  </pc:docChgLst>
  <pc:docChgLst>
    <pc:chgData name="Daniel Burden (2405219)" userId="S::2405219@student.uwtsd.ac.uk::1e7e6579-a954-433d-8e0e-85d7c2def8f0" providerId="AD" clId="Web-{066C1FA5-8447-68FA-5049-ED7FF10EFF24}"/>
    <pc:docChg chg="modSld">
      <pc:chgData name="Daniel Burden (2405219)" userId="S::2405219@student.uwtsd.ac.uk::1e7e6579-a954-433d-8e0e-85d7c2def8f0" providerId="AD" clId="Web-{066C1FA5-8447-68FA-5049-ED7FF10EFF24}" dt="2025-03-09T23:46:09.008" v="17" actId="20577"/>
      <pc:docMkLst>
        <pc:docMk/>
      </pc:docMkLst>
      <pc:sldChg chg="modSp">
        <pc:chgData name="Daniel Burden (2405219)" userId="S::2405219@student.uwtsd.ac.uk::1e7e6579-a954-433d-8e0e-85d7c2def8f0" providerId="AD" clId="Web-{066C1FA5-8447-68FA-5049-ED7FF10EFF24}" dt="2025-03-09T23:46:09.008" v="17" actId="20577"/>
        <pc:sldMkLst>
          <pc:docMk/>
          <pc:sldMk cId="2735881945" sldId="256"/>
        </pc:sldMkLst>
        <pc:spChg chg="mod">
          <ac:chgData name="Daniel Burden (2405219)" userId="S::2405219@student.uwtsd.ac.uk::1e7e6579-a954-433d-8e0e-85d7c2def8f0" providerId="AD" clId="Web-{066C1FA5-8447-68FA-5049-ED7FF10EFF24}" dt="2025-03-09T23:43:33.051" v="6" actId="20577"/>
          <ac:spMkLst>
            <pc:docMk/>
            <pc:sldMk cId="2735881945" sldId="256"/>
            <ac:spMk id="11" creationId="{FF36B1E1-20F2-ABAB-DDA4-E10603C2289A}"/>
          </ac:spMkLst>
        </pc:spChg>
        <pc:spChg chg="mod">
          <ac:chgData name="Daniel Burden (2405219)" userId="S::2405219@student.uwtsd.ac.uk::1e7e6579-a954-433d-8e0e-85d7c2def8f0" providerId="AD" clId="Web-{066C1FA5-8447-68FA-5049-ED7FF10EFF24}" dt="2025-03-09T23:45:53.883" v="12" actId="20577"/>
          <ac:spMkLst>
            <pc:docMk/>
            <pc:sldMk cId="2735881945" sldId="256"/>
            <ac:spMk id="42" creationId="{2CD2A243-C769-B7C9-BF21-BF0E5AF15905}"/>
          </ac:spMkLst>
        </pc:spChg>
        <pc:spChg chg="mod">
          <ac:chgData name="Daniel Burden (2405219)" userId="S::2405219@student.uwtsd.ac.uk::1e7e6579-a954-433d-8e0e-85d7c2def8f0" providerId="AD" clId="Web-{066C1FA5-8447-68FA-5049-ED7FF10EFF24}" dt="2025-03-09T23:46:09.008" v="17" actId="20577"/>
          <ac:spMkLst>
            <pc:docMk/>
            <pc:sldMk cId="2735881945" sldId="256"/>
            <ac:spMk id="57" creationId="{5ABD10C3-28AB-F49C-D704-9FAD7C804171}"/>
          </ac:spMkLst>
        </pc:spChg>
        <pc:picChg chg="mod">
          <ac:chgData name="Daniel Burden (2405219)" userId="S::2405219@student.uwtsd.ac.uk::1e7e6579-a954-433d-8e0e-85d7c2def8f0" providerId="AD" clId="Web-{066C1FA5-8447-68FA-5049-ED7FF10EFF24}" dt="2025-03-09T23:43:58.208" v="9" actId="14100"/>
          <ac:picMkLst>
            <pc:docMk/>
            <pc:sldMk cId="2735881945" sldId="256"/>
            <ac:picMk id="15" creationId="{CCEE43F1-2F8B-F764-AE12-2350654B7C7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5920" y="5387342"/>
            <a:ext cx="18653760" cy="11460480"/>
          </a:xfrm>
        </p:spPr>
        <p:txBody>
          <a:bodyPr anchor="b"/>
          <a:lstStyle>
            <a:lvl1pPr algn="ctr">
              <a:defRPr sz="14400"/>
            </a:lvl1pPr>
          </a:lstStyle>
          <a:p>
            <a:r>
              <a:rPr lang="en-US"/>
              <a:t>Click to edit Master title style</a:t>
            </a:r>
          </a:p>
        </p:txBody>
      </p:sp>
      <p:sp>
        <p:nvSpPr>
          <p:cNvPr id="3" name="Subtitle 2"/>
          <p:cNvSpPr>
            <a:spLocks noGrp="1"/>
          </p:cNvSpPr>
          <p:nvPr>
            <p:ph type="subTitle" idx="1"/>
          </p:nvPr>
        </p:nvSpPr>
        <p:spPr>
          <a:xfrm>
            <a:off x="2743200" y="17289782"/>
            <a:ext cx="16459200" cy="7947658"/>
          </a:xfrm>
        </p:spPr>
        <p:txBody>
          <a:bodyPr/>
          <a:lstStyle>
            <a:lvl1pPr marL="0" indent="0" algn="ctr">
              <a:buNone/>
              <a:defRPr sz="5760"/>
            </a:lvl1pPr>
            <a:lvl2pPr marL="1097280" indent="0" algn="ctr">
              <a:buNone/>
              <a:defRPr sz="4800"/>
            </a:lvl2pPr>
            <a:lvl3pPr marL="2194560" indent="0" algn="ctr">
              <a:buNone/>
              <a:defRPr sz="4320"/>
            </a:lvl3pPr>
            <a:lvl4pPr marL="3291840" indent="0" algn="ctr">
              <a:buNone/>
              <a:defRPr sz="3840"/>
            </a:lvl4pPr>
            <a:lvl5pPr marL="4389120" indent="0" algn="ctr">
              <a:buNone/>
              <a:defRPr sz="3840"/>
            </a:lvl5pPr>
            <a:lvl6pPr marL="5486400" indent="0" algn="ctr">
              <a:buNone/>
              <a:defRPr sz="3840"/>
            </a:lvl6pPr>
            <a:lvl7pPr marL="6583680" indent="0" algn="ctr">
              <a:buNone/>
              <a:defRPr sz="3840"/>
            </a:lvl7pPr>
            <a:lvl8pPr marL="7680960" indent="0" algn="ctr">
              <a:buNone/>
              <a:defRPr sz="3840"/>
            </a:lvl8pPr>
            <a:lvl9pPr marL="8778240" indent="0" algn="ctr">
              <a:buNone/>
              <a:defRPr sz="3840"/>
            </a:lvl9pPr>
          </a:lstStyle>
          <a:p>
            <a:r>
              <a:rPr lang="en-US"/>
              <a:t>Click to edit Master subtitle style</a:t>
            </a:r>
          </a:p>
        </p:txBody>
      </p:sp>
      <p:sp>
        <p:nvSpPr>
          <p:cNvPr id="4" name="Date Placeholder 3"/>
          <p:cNvSpPr>
            <a:spLocks noGrp="1"/>
          </p:cNvSpPr>
          <p:nvPr>
            <p:ph type="dt" sz="half" idx="10"/>
          </p:nvPr>
        </p:nvSpPr>
        <p:spPr/>
        <p:txBody>
          <a:bodyPr/>
          <a:lstStyle/>
          <a:p>
            <a:fld id="{1F637974-C3F7-489B-9608-E53254B9F1D8}"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4106284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637974-C3F7-489B-9608-E53254B9F1D8}"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1749435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7331" y="8206749"/>
            <a:ext cx="18928080" cy="13693138"/>
          </a:xfrm>
        </p:spPr>
        <p:txBody>
          <a:bodyPr anchor="b"/>
          <a:lstStyle>
            <a:lvl1pPr>
              <a:defRPr sz="14400"/>
            </a:lvl1pPr>
          </a:lstStyle>
          <a:p>
            <a:r>
              <a:rPr lang="en-US"/>
              <a:t>Click to edit Master title style</a:t>
            </a:r>
          </a:p>
        </p:txBody>
      </p:sp>
      <p:sp>
        <p:nvSpPr>
          <p:cNvPr id="3" name="Text Placeholder 2"/>
          <p:cNvSpPr>
            <a:spLocks noGrp="1"/>
          </p:cNvSpPr>
          <p:nvPr>
            <p:ph type="body" idx="1"/>
          </p:nvPr>
        </p:nvSpPr>
        <p:spPr>
          <a:xfrm>
            <a:off x="1497331" y="22029429"/>
            <a:ext cx="18928080" cy="7200898"/>
          </a:xfrm>
        </p:spPr>
        <p:txBody>
          <a:bodyPr/>
          <a:lstStyle>
            <a:lvl1pPr marL="0" indent="0">
              <a:buNone/>
              <a:defRPr sz="5760">
                <a:solidFill>
                  <a:schemeClr val="tx1">
                    <a:tint val="82000"/>
                  </a:schemeClr>
                </a:solidFill>
              </a:defRPr>
            </a:lvl1pPr>
            <a:lvl2pPr marL="1097280" indent="0">
              <a:buNone/>
              <a:defRPr sz="4800">
                <a:solidFill>
                  <a:schemeClr val="tx1">
                    <a:tint val="82000"/>
                  </a:schemeClr>
                </a:solidFill>
              </a:defRPr>
            </a:lvl2pPr>
            <a:lvl3pPr marL="2194560" indent="0">
              <a:buNone/>
              <a:defRPr sz="4320">
                <a:solidFill>
                  <a:schemeClr val="tx1">
                    <a:tint val="82000"/>
                  </a:schemeClr>
                </a:solidFill>
              </a:defRPr>
            </a:lvl3pPr>
            <a:lvl4pPr marL="3291840" indent="0">
              <a:buNone/>
              <a:defRPr sz="3840">
                <a:solidFill>
                  <a:schemeClr val="tx1">
                    <a:tint val="82000"/>
                  </a:schemeClr>
                </a:solidFill>
              </a:defRPr>
            </a:lvl4pPr>
            <a:lvl5pPr marL="4389120" indent="0">
              <a:buNone/>
              <a:defRPr sz="3840">
                <a:solidFill>
                  <a:schemeClr val="tx1">
                    <a:tint val="82000"/>
                  </a:schemeClr>
                </a:solidFill>
              </a:defRPr>
            </a:lvl5pPr>
            <a:lvl6pPr marL="5486400" indent="0">
              <a:buNone/>
              <a:defRPr sz="3840">
                <a:solidFill>
                  <a:schemeClr val="tx1">
                    <a:tint val="82000"/>
                  </a:schemeClr>
                </a:solidFill>
              </a:defRPr>
            </a:lvl6pPr>
            <a:lvl7pPr marL="6583680" indent="0">
              <a:buNone/>
              <a:defRPr sz="3840">
                <a:solidFill>
                  <a:schemeClr val="tx1">
                    <a:tint val="82000"/>
                  </a:schemeClr>
                </a:solidFill>
              </a:defRPr>
            </a:lvl7pPr>
            <a:lvl8pPr marL="7680960" indent="0">
              <a:buNone/>
              <a:defRPr sz="3840">
                <a:solidFill>
                  <a:schemeClr val="tx1">
                    <a:tint val="82000"/>
                  </a:schemeClr>
                </a:solidFill>
              </a:defRPr>
            </a:lvl8pPr>
            <a:lvl9pPr marL="8778240" indent="0">
              <a:buNone/>
              <a:defRPr sz="38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637974-C3F7-489B-9608-E53254B9F1D8}"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1435304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087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1099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F637974-C3F7-489B-9608-E53254B9F1D8}"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1890530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1618" y="1752607"/>
            <a:ext cx="18928080" cy="6362702"/>
          </a:xfrm>
        </p:spPr>
        <p:txBody>
          <a:bodyPr/>
          <a:lstStyle/>
          <a:p>
            <a:r>
              <a:rPr lang="en-US"/>
              <a:t>Click to edit Master title style</a:t>
            </a:r>
          </a:p>
        </p:txBody>
      </p:sp>
      <p:sp>
        <p:nvSpPr>
          <p:cNvPr id="3" name="Text Placeholder 2"/>
          <p:cNvSpPr>
            <a:spLocks noGrp="1"/>
          </p:cNvSpPr>
          <p:nvPr>
            <p:ph type="body" idx="1"/>
          </p:nvPr>
        </p:nvSpPr>
        <p:spPr>
          <a:xfrm>
            <a:off x="1511621" y="8069582"/>
            <a:ext cx="9284016" cy="3954778"/>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4" name="Content Placeholder 3"/>
          <p:cNvSpPr>
            <a:spLocks noGrp="1"/>
          </p:cNvSpPr>
          <p:nvPr>
            <p:ph sz="half" idx="2"/>
          </p:nvPr>
        </p:nvSpPr>
        <p:spPr>
          <a:xfrm>
            <a:off x="1511621" y="12024360"/>
            <a:ext cx="9284016"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1109961" y="8069582"/>
            <a:ext cx="9329738" cy="3954778"/>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6" name="Content Placeholder 5"/>
          <p:cNvSpPr>
            <a:spLocks noGrp="1"/>
          </p:cNvSpPr>
          <p:nvPr>
            <p:ph sz="quarter" idx="4"/>
          </p:nvPr>
        </p:nvSpPr>
        <p:spPr>
          <a:xfrm>
            <a:off x="11109961" y="12024360"/>
            <a:ext cx="9329738"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F637974-C3F7-489B-9608-E53254B9F1D8}" type="datetimeFigureOut">
              <a:rPr lang="en-GB" smtClean="0"/>
              <a:t>09/03/2025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2120235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637974-C3F7-489B-9608-E53254B9F1D8}" type="datetimeFigureOut">
              <a:rPr lang="en-GB" smtClean="0"/>
              <a:t>09/03/2025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2742563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637974-C3F7-489B-9608-E53254B9F1D8}" type="datetimeFigureOut">
              <a:rPr lang="en-GB" smtClean="0"/>
              <a:t>09/03/2025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4212253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94560"/>
            <a:ext cx="7078027" cy="7680960"/>
          </a:xfrm>
        </p:spPr>
        <p:txBody>
          <a:bodyPr anchor="b"/>
          <a:lstStyle>
            <a:lvl1pPr>
              <a:defRPr sz="7680"/>
            </a:lvl1pPr>
          </a:lstStyle>
          <a:p>
            <a:r>
              <a:rPr lang="en-US"/>
              <a:t>Click to edit Master title style</a:t>
            </a:r>
          </a:p>
        </p:txBody>
      </p:sp>
      <p:sp>
        <p:nvSpPr>
          <p:cNvPr id="3" name="Content Placeholder 2"/>
          <p:cNvSpPr>
            <a:spLocks noGrp="1"/>
          </p:cNvSpPr>
          <p:nvPr>
            <p:ph idx="1"/>
          </p:nvPr>
        </p:nvSpPr>
        <p:spPr>
          <a:xfrm>
            <a:off x="9329738" y="4739647"/>
            <a:ext cx="11109960" cy="23393400"/>
          </a:xfrm>
        </p:spPr>
        <p:txBody>
          <a:bodyPr/>
          <a:lstStyle>
            <a:lvl1pPr>
              <a:defRPr sz="7680"/>
            </a:lvl1pPr>
            <a:lvl2pPr>
              <a:defRPr sz="6720"/>
            </a:lvl2pPr>
            <a:lvl3pPr>
              <a:defRPr sz="576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11619" y="9875520"/>
            <a:ext cx="7078027" cy="18295622"/>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1F637974-C3F7-489B-9608-E53254B9F1D8}"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189286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94560"/>
            <a:ext cx="7078027" cy="7680960"/>
          </a:xfrm>
        </p:spPr>
        <p:txBody>
          <a:bodyPr anchor="b"/>
          <a:lstStyle>
            <a:lvl1pPr>
              <a:defRPr sz="7680"/>
            </a:lvl1pPr>
          </a:lstStyle>
          <a:p>
            <a:r>
              <a:rPr lang="en-US"/>
              <a:t>Click to edit Master title style</a:t>
            </a:r>
          </a:p>
        </p:txBody>
      </p:sp>
      <p:sp>
        <p:nvSpPr>
          <p:cNvPr id="3" name="Picture Placeholder 2"/>
          <p:cNvSpPr>
            <a:spLocks noGrp="1" noChangeAspect="1"/>
          </p:cNvSpPr>
          <p:nvPr>
            <p:ph type="pic" idx="1"/>
          </p:nvPr>
        </p:nvSpPr>
        <p:spPr>
          <a:xfrm>
            <a:off x="9329738" y="4739647"/>
            <a:ext cx="11109960" cy="23393400"/>
          </a:xfrm>
        </p:spPr>
        <p:txBody>
          <a:bodyPr anchor="t"/>
          <a:lstStyle>
            <a:lvl1pPr marL="0" indent="0">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US"/>
              <a:t>Click icon to add picture</a:t>
            </a:r>
          </a:p>
        </p:txBody>
      </p:sp>
      <p:sp>
        <p:nvSpPr>
          <p:cNvPr id="4" name="Text Placeholder 3"/>
          <p:cNvSpPr>
            <a:spLocks noGrp="1"/>
          </p:cNvSpPr>
          <p:nvPr>
            <p:ph type="body" sz="half" idx="2"/>
          </p:nvPr>
        </p:nvSpPr>
        <p:spPr>
          <a:xfrm>
            <a:off x="1511619" y="9875520"/>
            <a:ext cx="7078027" cy="18295622"/>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1F637974-C3F7-489B-9608-E53254B9F1D8}" type="datetimeFigureOut">
              <a:rPr lang="en-GB" smtClean="0"/>
              <a:t>09/03/2025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3093545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637974-C3F7-489B-9608-E53254B9F1D8}"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1515851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04821" y="1752600"/>
            <a:ext cx="4732020" cy="2789682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08761" y="1752600"/>
            <a:ext cx="1392174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637974-C3F7-489B-9608-E53254B9F1D8}"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48AE5-9258-479F-8C65-823005BFA01E}" type="slidenum">
              <a:rPr lang="en-GB" smtClean="0"/>
              <a:t>‹#›</a:t>
            </a:fld>
            <a:endParaRPr lang="en-GB"/>
          </a:p>
        </p:txBody>
      </p:sp>
    </p:spTree>
    <p:extLst>
      <p:ext uri="{BB962C8B-B14F-4D97-AF65-F5344CB8AC3E}">
        <p14:creationId xmlns:p14="http://schemas.microsoft.com/office/powerpoint/2010/main" val="759089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8760" y="1752607"/>
            <a:ext cx="18928080" cy="636270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508760" y="8763000"/>
            <a:ext cx="1892808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08760" y="30510487"/>
            <a:ext cx="4937760" cy="1752600"/>
          </a:xfrm>
          <a:prstGeom prst="rect">
            <a:avLst/>
          </a:prstGeom>
        </p:spPr>
        <p:txBody>
          <a:bodyPr vert="horz" lIns="91440" tIns="45720" rIns="91440" bIns="45720" rtlCol="0" anchor="ctr"/>
          <a:lstStyle>
            <a:lvl1pPr algn="l">
              <a:defRPr sz="2880">
                <a:solidFill>
                  <a:schemeClr val="tx1">
                    <a:tint val="82000"/>
                  </a:schemeClr>
                </a:solidFill>
              </a:defRPr>
            </a:lvl1pPr>
          </a:lstStyle>
          <a:p>
            <a:fld id="{1F637974-C3F7-489B-9608-E53254B9F1D8}" type="datetimeFigureOut">
              <a:rPr lang="en-GB" smtClean="0"/>
              <a:t>09/03/2025</a:t>
            </a:fld>
            <a:endParaRPr lang="en-GB"/>
          </a:p>
        </p:txBody>
      </p:sp>
      <p:sp>
        <p:nvSpPr>
          <p:cNvPr id="5" name="Footer Placeholder 4"/>
          <p:cNvSpPr>
            <a:spLocks noGrp="1"/>
          </p:cNvSpPr>
          <p:nvPr>
            <p:ph type="ftr" sz="quarter" idx="3"/>
          </p:nvPr>
        </p:nvSpPr>
        <p:spPr>
          <a:xfrm>
            <a:off x="7269480" y="30510487"/>
            <a:ext cx="7406640" cy="1752600"/>
          </a:xfrm>
          <a:prstGeom prst="rect">
            <a:avLst/>
          </a:prstGeom>
        </p:spPr>
        <p:txBody>
          <a:bodyPr vert="horz" lIns="91440" tIns="45720" rIns="91440" bIns="45720" rtlCol="0" anchor="ctr"/>
          <a:lstStyle>
            <a:lvl1pPr algn="ctr">
              <a:defRPr sz="28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499080" y="30510487"/>
            <a:ext cx="4937760" cy="1752600"/>
          </a:xfrm>
          <a:prstGeom prst="rect">
            <a:avLst/>
          </a:prstGeom>
        </p:spPr>
        <p:txBody>
          <a:bodyPr vert="horz" lIns="91440" tIns="45720" rIns="91440" bIns="45720" rtlCol="0" anchor="ctr"/>
          <a:lstStyle>
            <a:lvl1pPr algn="r">
              <a:defRPr sz="2880">
                <a:solidFill>
                  <a:schemeClr val="tx1">
                    <a:tint val="82000"/>
                  </a:schemeClr>
                </a:solidFill>
              </a:defRPr>
            </a:lvl1pPr>
          </a:lstStyle>
          <a:p>
            <a:fld id="{6D248AE5-9258-479F-8C65-823005BFA01E}" type="slidenum">
              <a:rPr lang="en-GB" smtClean="0"/>
              <a:t>‹#›</a:t>
            </a:fld>
            <a:endParaRPr lang="en-GB"/>
          </a:p>
        </p:txBody>
      </p:sp>
    </p:spTree>
    <p:extLst>
      <p:ext uri="{BB962C8B-B14F-4D97-AF65-F5344CB8AC3E}">
        <p14:creationId xmlns:p14="http://schemas.microsoft.com/office/powerpoint/2010/main" val="26933051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94560" rtl="0" eaLnBrk="1" latinLnBrk="0" hangingPunct="1">
        <a:lnSpc>
          <a:spcPct val="90000"/>
        </a:lnSpc>
        <a:spcBef>
          <a:spcPct val="0"/>
        </a:spcBef>
        <a:buNone/>
        <a:defRPr sz="10560" kern="1200">
          <a:solidFill>
            <a:schemeClr val="tx1"/>
          </a:solidFill>
          <a:latin typeface="+mj-lt"/>
          <a:ea typeface="+mj-ea"/>
          <a:cs typeface="+mj-cs"/>
        </a:defRPr>
      </a:lvl1pPr>
    </p:titleStyle>
    <p:bodyStyle>
      <a:lvl1pPr marL="548640" indent="-548640" algn="l" defTabSz="2194560" rtl="0" eaLnBrk="1" latinLnBrk="0" hangingPunct="1">
        <a:lnSpc>
          <a:spcPct val="90000"/>
        </a:lnSpc>
        <a:spcBef>
          <a:spcPts val="2400"/>
        </a:spcBef>
        <a:buFont typeface="Arial" panose="020B0604020202020204" pitchFamily="34" charset="0"/>
        <a:buChar char="•"/>
        <a:defRPr sz="6720" kern="1200">
          <a:solidFill>
            <a:schemeClr val="tx1"/>
          </a:solidFill>
          <a:latin typeface="+mn-lt"/>
          <a:ea typeface="+mn-ea"/>
          <a:cs typeface="+mn-cs"/>
        </a:defRPr>
      </a:lvl1pPr>
      <a:lvl2pPr marL="1645920" indent="-548640" algn="l" defTabSz="2194560" rtl="0" eaLnBrk="1" latinLnBrk="0" hangingPunct="1">
        <a:lnSpc>
          <a:spcPct val="90000"/>
        </a:lnSpc>
        <a:spcBef>
          <a:spcPts val="1200"/>
        </a:spcBef>
        <a:buFont typeface="Arial" panose="020B0604020202020204" pitchFamily="34" charset="0"/>
        <a:buChar char="•"/>
        <a:defRPr sz="5760" kern="1200">
          <a:solidFill>
            <a:schemeClr val="tx1"/>
          </a:solidFill>
          <a:latin typeface="+mn-lt"/>
          <a:ea typeface="+mn-ea"/>
          <a:cs typeface="+mn-cs"/>
        </a:defRPr>
      </a:lvl2pPr>
      <a:lvl3pPr marL="2743200" indent="-548640" algn="l" defTabSz="2194560" rtl="0" eaLnBrk="1" latinLnBrk="0" hangingPunct="1">
        <a:lnSpc>
          <a:spcPct val="90000"/>
        </a:lnSpc>
        <a:spcBef>
          <a:spcPts val="1200"/>
        </a:spcBef>
        <a:buFont typeface="Arial" panose="020B0604020202020204" pitchFamily="34" charset="0"/>
        <a:buChar char="•"/>
        <a:defRPr sz="4800" kern="1200">
          <a:solidFill>
            <a:schemeClr val="tx1"/>
          </a:solidFill>
          <a:latin typeface="+mn-lt"/>
          <a:ea typeface="+mn-ea"/>
          <a:cs typeface="+mn-cs"/>
        </a:defRPr>
      </a:lvl3pPr>
      <a:lvl4pPr marL="38404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4pPr>
      <a:lvl5pPr marL="493776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5pPr>
      <a:lvl6pPr marL="603504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6pPr>
      <a:lvl7pPr marL="713232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7pPr>
      <a:lvl8pPr marL="822960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8pPr>
      <a:lvl9pPr marL="93268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jpe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4305656-C3D9-60D4-18CA-F8E0476113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05057" cy="17852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A4AA2F0D-3180-20DF-E657-E3A811C9F3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68457" y="0"/>
            <a:ext cx="2177143" cy="1785258"/>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Connector 6">
            <a:extLst>
              <a:ext uri="{FF2B5EF4-FFF2-40B4-BE49-F238E27FC236}">
                <a16:creationId xmlns:a16="http://schemas.microsoft.com/office/drawing/2014/main" id="{39FDD005-FB04-9367-22EF-77AEF5CE3DE2}"/>
              </a:ext>
            </a:extLst>
          </p:cNvPr>
          <p:cNvCxnSpPr/>
          <p:nvPr/>
        </p:nvCxnSpPr>
        <p:spPr>
          <a:xfrm>
            <a:off x="0" y="1785257"/>
            <a:ext cx="21945600"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217426B7-C030-9B20-8886-BC0A6DD0DA61}"/>
              </a:ext>
            </a:extLst>
          </p:cNvPr>
          <p:cNvSpPr txBox="1"/>
          <p:nvPr/>
        </p:nvSpPr>
        <p:spPr>
          <a:xfrm>
            <a:off x="3046949" y="1881071"/>
            <a:ext cx="6647542" cy="830997"/>
          </a:xfrm>
          <a:prstGeom prst="rect">
            <a:avLst/>
          </a:prstGeom>
          <a:noFill/>
        </p:spPr>
        <p:txBody>
          <a:bodyPr wrap="square" rtlCol="0">
            <a:spAutoFit/>
          </a:bodyPr>
          <a:lstStyle/>
          <a:p>
            <a:r>
              <a:rPr lang="en-GB" sz="4800"/>
              <a:t>Technical lecture review</a:t>
            </a:r>
          </a:p>
        </p:txBody>
      </p:sp>
      <p:pic>
        <p:nvPicPr>
          <p:cNvPr id="1032" name="Picture 8">
            <a:extLst>
              <a:ext uri="{FF2B5EF4-FFF2-40B4-BE49-F238E27FC236}">
                <a16:creationId xmlns:a16="http://schemas.microsoft.com/office/drawing/2014/main" id="{7CC5F2DE-F683-CBE4-BC58-9DD9C0C196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799769"/>
            <a:ext cx="2914048" cy="387063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768213B-CBAF-FBC0-95AB-B24D10BB0788}"/>
              </a:ext>
            </a:extLst>
          </p:cNvPr>
          <p:cNvSpPr txBox="1"/>
          <p:nvPr/>
        </p:nvSpPr>
        <p:spPr>
          <a:xfrm>
            <a:off x="3046949" y="2616254"/>
            <a:ext cx="8243465" cy="707886"/>
          </a:xfrm>
          <a:prstGeom prst="rect">
            <a:avLst/>
          </a:prstGeom>
          <a:noFill/>
        </p:spPr>
        <p:txBody>
          <a:bodyPr wrap="square" rtlCol="0">
            <a:spAutoFit/>
          </a:bodyPr>
          <a:lstStyle/>
          <a:p>
            <a:r>
              <a:rPr lang="en-GB" sz="4000" b="1"/>
              <a:t>Daniel Burden (2405219)</a:t>
            </a:r>
          </a:p>
        </p:txBody>
      </p:sp>
      <p:sp>
        <p:nvSpPr>
          <p:cNvPr id="10" name="TextBox 9">
            <a:extLst>
              <a:ext uri="{FF2B5EF4-FFF2-40B4-BE49-F238E27FC236}">
                <a16:creationId xmlns:a16="http://schemas.microsoft.com/office/drawing/2014/main" id="{7374FF4C-3422-30B2-7CEC-F49B3713EA66}"/>
              </a:ext>
            </a:extLst>
          </p:cNvPr>
          <p:cNvSpPr txBox="1"/>
          <p:nvPr/>
        </p:nvSpPr>
        <p:spPr>
          <a:xfrm>
            <a:off x="3046949" y="3309994"/>
            <a:ext cx="5794522" cy="646331"/>
          </a:xfrm>
          <a:prstGeom prst="rect">
            <a:avLst/>
          </a:prstGeom>
          <a:noFill/>
        </p:spPr>
        <p:txBody>
          <a:bodyPr wrap="square" rtlCol="0">
            <a:spAutoFit/>
          </a:bodyPr>
          <a:lstStyle/>
          <a:p>
            <a:r>
              <a:rPr lang="en-GB" sz="3600"/>
              <a:t>Andrew Noble</a:t>
            </a:r>
          </a:p>
        </p:txBody>
      </p:sp>
      <p:sp>
        <p:nvSpPr>
          <p:cNvPr id="11" name="TextBox 10">
            <a:extLst>
              <a:ext uri="{FF2B5EF4-FFF2-40B4-BE49-F238E27FC236}">
                <a16:creationId xmlns:a16="http://schemas.microsoft.com/office/drawing/2014/main" id="{FF36B1E1-20F2-ABAB-DDA4-E10603C2289A}"/>
              </a:ext>
            </a:extLst>
          </p:cNvPr>
          <p:cNvSpPr txBox="1"/>
          <p:nvPr/>
        </p:nvSpPr>
        <p:spPr>
          <a:xfrm>
            <a:off x="3046949" y="4383314"/>
            <a:ext cx="7347551" cy="1200329"/>
          </a:xfrm>
          <a:prstGeom prst="rect">
            <a:avLst/>
          </a:prstGeom>
          <a:noFill/>
        </p:spPr>
        <p:txBody>
          <a:bodyPr wrap="square" lIns="91440" tIns="45720" rIns="91440" bIns="45720" rtlCol="0" anchor="t">
            <a:spAutoFit/>
          </a:bodyPr>
          <a:lstStyle/>
          <a:p>
            <a:r>
              <a:rPr lang="en-GB" sz="3600" dirty="0"/>
              <a:t>Wales institute of science and art</a:t>
            </a:r>
          </a:p>
          <a:p>
            <a:endParaRPr lang="en-GB" sz="3600"/>
          </a:p>
        </p:txBody>
      </p:sp>
      <p:sp>
        <p:nvSpPr>
          <p:cNvPr id="12" name="TextBox 11">
            <a:extLst>
              <a:ext uri="{FF2B5EF4-FFF2-40B4-BE49-F238E27FC236}">
                <a16:creationId xmlns:a16="http://schemas.microsoft.com/office/drawing/2014/main" id="{319E971A-C2AC-3B3F-A045-BA9A34484821}"/>
              </a:ext>
            </a:extLst>
          </p:cNvPr>
          <p:cNvSpPr txBox="1"/>
          <p:nvPr/>
        </p:nvSpPr>
        <p:spPr>
          <a:xfrm>
            <a:off x="3046949" y="5076687"/>
            <a:ext cx="6752466" cy="646331"/>
          </a:xfrm>
          <a:prstGeom prst="rect">
            <a:avLst/>
          </a:prstGeom>
          <a:noFill/>
        </p:spPr>
        <p:txBody>
          <a:bodyPr wrap="square" rtlCol="0">
            <a:spAutoFit/>
          </a:bodyPr>
          <a:lstStyle/>
          <a:p>
            <a:r>
              <a:rPr lang="en-GB" sz="3600"/>
              <a:t>BEng Motorsport Engineering </a:t>
            </a:r>
          </a:p>
        </p:txBody>
      </p:sp>
      <p:pic>
        <p:nvPicPr>
          <p:cNvPr id="15" name="Picture 14">
            <a:extLst>
              <a:ext uri="{FF2B5EF4-FFF2-40B4-BE49-F238E27FC236}">
                <a16:creationId xmlns:a16="http://schemas.microsoft.com/office/drawing/2014/main" id="{CCEE43F1-2F8B-F764-AE12-2350654B7C75}"/>
              </a:ext>
            </a:extLst>
          </p:cNvPr>
          <p:cNvPicPr>
            <a:picLocks noChangeAspect="1"/>
          </p:cNvPicPr>
          <p:nvPr/>
        </p:nvPicPr>
        <p:blipFill>
          <a:blip r:embed="rId5"/>
          <a:stretch>
            <a:fillRect/>
          </a:stretch>
        </p:blipFill>
        <p:spPr>
          <a:xfrm>
            <a:off x="15178997" y="31936906"/>
            <a:ext cx="6735504" cy="918521"/>
          </a:xfrm>
          <a:prstGeom prst="rect">
            <a:avLst/>
          </a:prstGeom>
        </p:spPr>
      </p:pic>
      <p:cxnSp>
        <p:nvCxnSpPr>
          <p:cNvPr id="19" name="Straight Connector 18">
            <a:extLst>
              <a:ext uri="{FF2B5EF4-FFF2-40B4-BE49-F238E27FC236}">
                <a16:creationId xmlns:a16="http://schemas.microsoft.com/office/drawing/2014/main" id="{EB4AC9DB-D217-ACF8-3889-DF868AB422C6}"/>
              </a:ext>
            </a:extLst>
          </p:cNvPr>
          <p:cNvCxnSpPr>
            <a:cxnSpLocks/>
          </p:cNvCxnSpPr>
          <p:nvPr/>
        </p:nvCxnSpPr>
        <p:spPr>
          <a:xfrm>
            <a:off x="15989414" y="31635700"/>
            <a:ext cx="595618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CBC86EA0-D9A4-989B-BF8C-085D0D78FDD0}"/>
              </a:ext>
            </a:extLst>
          </p:cNvPr>
          <p:cNvCxnSpPr/>
          <p:nvPr/>
        </p:nvCxnSpPr>
        <p:spPr>
          <a:xfrm flipH="1">
            <a:off x="6591414" y="31635700"/>
            <a:ext cx="939800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9D416BC-0D38-980A-9102-F4D765745973}"/>
              </a:ext>
            </a:extLst>
          </p:cNvPr>
          <p:cNvCxnSpPr/>
          <p:nvPr/>
        </p:nvCxnSpPr>
        <p:spPr>
          <a:xfrm flipH="1">
            <a:off x="-509051" y="31635700"/>
            <a:ext cx="7112000" cy="0"/>
          </a:xfrm>
          <a:prstGeom prst="line">
            <a:avLst/>
          </a:prstGeom>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78587A98-D921-0A20-C9F1-6F84C2371C70}"/>
              </a:ext>
            </a:extLst>
          </p:cNvPr>
          <p:cNvSpPr txBox="1"/>
          <p:nvPr/>
        </p:nvSpPr>
        <p:spPr>
          <a:xfrm>
            <a:off x="9932314" y="1927189"/>
            <a:ext cx="11708485" cy="10302307"/>
          </a:xfrm>
          <a:prstGeom prst="rect">
            <a:avLst/>
          </a:prstGeom>
          <a:noFill/>
        </p:spPr>
        <p:txBody>
          <a:bodyPr wrap="square" rtlCol="0">
            <a:spAutoFit/>
          </a:bodyPr>
          <a:lstStyle/>
          <a:p>
            <a:r>
              <a:rPr lang="en-GB" sz="4800">
                <a:latin typeface="Arial" panose="020B0604020202020204" pitchFamily="34" charset="0"/>
                <a:cs typeface="Arial" panose="020B0604020202020204" pitchFamily="34" charset="0"/>
              </a:rPr>
              <a:t>Introduction </a:t>
            </a:r>
          </a:p>
          <a:p>
            <a:pPr>
              <a:lnSpc>
                <a:spcPct val="115000"/>
              </a:lnSpc>
              <a:spcAft>
                <a:spcPts val="800"/>
              </a:spcAft>
            </a:pPr>
            <a:r>
              <a:rPr lang="en-GB" sz="3200" kern="100">
                <a:effectLst/>
                <a:latin typeface="Arial" panose="020B0604020202020204" pitchFamily="34" charset="0"/>
                <a:ea typeface="Aptos" panose="020B0004020202020204" pitchFamily="34" charset="0"/>
                <a:cs typeface="Arial" panose="020B0604020202020204" pitchFamily="34" charset="0"/>
              </a:rPr>
              <a:t>Modern day fuel has being advanced through out the years as from the 1990s where “In 1992, the FIA decided it would be illegal to use any substance in fuel that was not found in commercial gasoline” (Groote, 2006) what would inadvertently help the environment where as in modern fay f1 is purposely trying to be carbon neutral “With a regulation change in 2022, it was decided to use fuels mixed with 10% ethanol from the perspective of promoting carbon neutrality, with cars required to use 100% carbon neutral fuel from 2026” (Honda, 2022) but not only has it helped the environment it has also made it a lot safer for not only the driver but also the pit crew involved like the banning of refuelling “even a minor spill could result in fire and that is exactly what happens far to often almost every season has seen an incidents” (Kohli, 2022) what of coarsely hasn’t fully stop accidents involving fire like romain Grosjean during the 2020 Bahrain grand prix </a:t>
            </a:r>
          </a:p>
          <a:p>
            <a:endParaRPr lang="en-GB" sz="2000"/>
          </a:p>
        </p:txBody>
      </p:sp>
      <p:pic>
        <p:nvPicPr>
          <p:cNvPr id="1034" name="Picture 10">
            <a:extLst>
              <a:ext uri="{FF2B5EF4-FFF2-40B4-BE49-F238E27FC236}">
                <a16:creationId xmlns:a16="http://schemas.microsoft.com/office/drawing/2014/main" id="{472DDCBF-9246-6793-64FE-0CC86F63D8C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1711821"/>
            <a:ext cx="1371599" cy="1160858"/>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12">
            <a:extLst>
              <a:ext uri="{FF2B5EF4-FFF2-40B4-BE49-F238E27FC236}">
                <a16:creationId xmlns:a16="http://schemas.microsoft.com/office/drawing/2014/main" id="{33C1BE1D-E81E-0998-D392-DFD1F0D4FB22}"/>
              </a:ext>
            </a:extLst>
          </p:cNvPr>
          <p:cNvSpPr>
            <a:spLocks noChangeArrowheads="1"/>
          </p:cNvSpPr>
          <p:nvPr/>
        </p:nvSpPr>
        <p:spPr bwMode="auto">
          <a:xfrm>
            <a:off x="2171700" y="5553432"/>
            <a:ext cx="15293340" cy="2663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27" name="Rectangle 13">
            <a:extLst>
              <a:ext uri="{FF2B5EF4-FFF2-40B4-BE49-F238E27FC236}">
                <a16:creationId xmlns:a16="http://schemas.microsoft.com/office/drawing/2014/main" id="{B49DDEC9-4056-1E7A-D59E-0258E20E8DE8}"/>
              </a:ext>
            </a:extLst>
          </p:cNvPr>
          <p:cNvSpPr>
            <a:spLocks noChangeArrowheads="1"/>
          </p:cNvSpPr>
          <p:nvPr/>
        </p:nvSpPr>
        <p:spPr bwMode="auto">
          <a:xfrm>
            <a:off x="11946308" y="14695850"/>
            <a:ext cx="1716023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1" u="none" strike="noStrike" cap="none" normalizeH="0" baseline="0">
                <a:ln>
                  <a:noFill/>
                </a:ln>
                <a:solidFill>
                  <a:srgbClr val="0E2841"/>
                </a:solidFill>
                <a:effectLst/>
                <a:latin typeface="Arial" panose="020B0604020202020204" pitchFamily="34" charset="0"/>
                <a:ea typeface="Aptos" panose="020B0004020202020204" pitchFamily="34" charset="0"/>
                <a:cs typeface="Arial" panose="020B0604020202020204" pitchFamily="34" charset="0"/>
              </a:rPr>
              <a:t>Figure 1 Jos Verstappen pit lane incident Germany 1994</a:t>
            </a:r>
            <a:endParaRPr kumimoji="0" lang="en-GB" altLang="en-US" sz="2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28" name="Picture 27" descr="F1i Look back: When Jos Verstappen ...">
            <a:extLst>
              <a:ext uri="{FF2B5EF4-FFF2-40B4-BE49-F238E27FC236}">
                <a16:creationId xmlns:a16="http://schemas.microsoft.com/office/drawing/2014/main" id="{C6FB4F8F-E8D1-103E-ECB6-6C6C504333F8}"/>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2080561" y="12000698"/>
            <a:ext cx="3764805" cy="2754605"/>
          </a:xfrm>
          <a:prstGeom prst="rect">
            <a:avLst/>
          </a:prstGeom>
          <a:noFill/>
          <a:ln>
            <a:noFill/>
          </a:ln>
        </p:spPr>
      </p:pic>
      <p:sp>
        <p:nvSpPr>
          <p:cNvPr id="30" name="TextBox 29">
            <a:extLst>
              <a:ext uri="{FF2B5EF4-FFF2-40B4-BE49-F238E27FC236}">
                <a16:creationId xmlns:a16="http://schemas.microsoft.com/office/drawing/2014/main" id="{36089E1D-C9E4-AD04-1631-C3D425C3A91D}"/>
              </a:ext>
            </a:extLst>
          </p:cNvPr>
          <p:cNvSpPr txBox="1"/>
          <p:nvPr/>
        </p:nvSpPr>
        <p:spPr>
          <a:xfrm>
            <a:off x="11946308" y="15226169"/>
            <a:ext cx="9694491" cy="954107"/>
          </a:xfrm>
          <a:prstGeom prst="rect">
            <a:avLst/>
          </a:prstGeom>
          <a:noFill/>
        </p:spPr>
        <p:txBody>
          <a:bodyPr wrap="square">
            <a:spAutoFit/>
          </a:bodyPr>
          <a:lstStyle/>
          <a:p>
            <a:pPr>
              <a:spcAft>
                <a:spcPts val="1000"/>
              </a:spcAft>
            </a:pPr>
            <a:r>
              <a:rPr lang="en-GB" sz="2800" i="1" kern="100">
                <a:solidFill>
                  <a:srgbClr val="0E2841"/>
                </a:solidFill>
                <a:effectLst/>
                <a:latin typeface="Arial" panose="020B0604020202020204" pitchFamily="34" charset="0"/>
                <a:ea typeface="Aptos" panose="020B0004020202020204" pitchFamily="34" charset="0"/>
                <a:cs typeface="Arial" panose="020B0604020202020204" pitchFamily="34" charset="0"/>
              </a:rPr>
              <a:t>Figure 2 romain Grosjean jumping out of his car at the 2020 Bahrain grand prix</a:t>
            </a:r>
          </a:p>
        </p:txBody>
      </p:sp>
      <p:pic>
        <p:nvPicPr>
          <p:cNvPr id="31" name="Picture 30" descr="2020 Bahrain GP Report | Hamilton Wins ...">
            <a:extLst>
              <a:ext uri="{FF2B5EF4-FFF2-40B4-BE49-F238E27FC236}">
                <a16:creationId xmlns:a16="http://schemas.microsoft.com/office/drawing/2014/main" id="{4E4C5B8E-A0E6-3177-B3F3-AC0E4AB119D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6408900" y="12088423"/>
            <a:ext cx="4448128" cy="2680039"/>
          </a:xfrm>
          <a:prstGeom prst="rect">
            <a:avLst/>
          </a:prstGeom>
          <a:noFill/>
          <a:ln>
            <a:noFill/>
          </a:ln>
        </p:spPr>
      </p:pic>
      <p:sp>
        <p:nvSpPr>
          <p:cNvPr id="32" name="TextBox 31">
            <a:extLst>
              <a:ext uri="{FF2B5EF4-FFF2-40B4-BE49-F238E27FC236}">
                <a16:creationId xmlns:a16="http://schemas.microsoft.com/office/drawing/2014/main" id="{6E6A0AB9-7DFA-0F39-F87A-4E5D554A94B7}"/>
              </a:ext>
            </a:extLst>
          </p:cNvPr>
          <p:cNvSpPr txBox="1"/>
          <p:nvPr/>
        </p:nvSpPr>
        <p:spPr>
          <a:xfrm>
            <a:off x="15788393" y="14455916"/>
            <a:ext cx="448858" cy="369332"/>
          </a:xfrm>
          <a:prstGeom prst="rect">
            <a:avLst/>
          </a:prstGeom>
          <a:noFill/>
        </p:spPr>
        <p:txBody>
          <a:bodyPr wrap="square" rtlCol="0">
            <a:spAutoFit/>
          </a:bodyPr>
          <a:lstStyle/>
          <a:p>
            <a:r>
              <a:rPr lang="en-GB"/>
              <a:t>1</a:t>
            </a:r>
          </a:p>
        </p:txBody>
      </p:sp>
      <p:sp>
        <p:nvSpPr>
          <p:cNvPr id="33" name="TextBox 32">
            <a:extLst>
              <a:ext uri="{FF2B5EF4-FFF2-40B4-BE49-F238E27FC236}">
                <a16:creationId xmlns:a16="http://schemas.microsoft.com/office/drawing/2014/main" id="{CEBEFD08-C43A-BD5A-CEB9-81462747C437}"/>
              </a:ext>
            </a:extLst>
          </p:cNvPr>
          <p:cNvSpPr txBox="1"/>
          <p:nvPr/>
        </p:nvSpPr>
        <p:spPr>
          <a:xfrm>
            <a:off x="20857028" y="14555985"/>
            <a:ext cx="504042" cy="369332"/>
          </a:xfrm>
          <a:prstGeom prst="rect">
            <a:avLst/>
          </a:prstGeom>
          <a:noFill/>
        </p:spPr>
        <p:txBody>
          <a:bodyPr wrap="square" rtlCol="0">
            <a:spAutoFit/>
          </a:bodyPr>
          <a:lstStyle/>
          <a:p>
            <a:r>
              <a:rPr lang="en-GB"/>
              <a:t>2</a:t>
            </a:r>
          </a:p>
        </p:txBody>
      </p:sp>
      <p:pic>
        <p:nvPicPr>
          <p:cNvPr id="1039" name="Picture 15" descr="Honda Logo in SVG Vector or PNG File ...">
            <a:extLst>
              <a:ext uri="{FF2B5EF4-FFF2-40B4-BE49-F238E27FC236}">
                <a16:creationId xmlns:a16="http://schemas.microsoft.com/office/drawing/2014/main" id="{95CF8C09-8714-9740-51FF-2FBEE039718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50360" y="31685489"/>
            <a:ext cx="1804335" cy="1200703"/>
          </a:xfrm>
          <a:prstGeom prst="rect">
            <a:avLst/>
          </a:prstGeom>
          <a:noFill/>
          <a:extLst>
            <a:ext uri="{909E8E84-426E-40DD-AFC4-6F175D3DCCD1}">
              <a14:hiddenFill xmlns:a14="http://schemas.microsoft.com/office/drawing/2010/main">
                <a:solidFill>
                  <a:srgbClr val="FFFFFF"/>
                </a:solidFill>
              </a14:hiddenFill>
            </a:ext>
          </a:extLst>
        </p:spPr>
      </p:pic>
      <p:sp>
        <p:nvSpPr>
          <p:cNvPr id="34" name="TextBox 33">
            <a:extLst>
              <a:ext uri="{FF2B5EF4-FFF2-40B4-BE49-F238E27FC236}">
                <a16:creationId xmlns:a16="http://schemas.microsoft.com/office/drawing/2014/main" id="{8AC1CC2F-5291-DE8A-8EBC-05538C2179DE}"/>
              </a:ext>
            </a:extLst>
          </p:cNvPr>
          <p:cNvSpPr txBox="1"/>
          <p:nvPr/>
        </p:nvSpPr>
        <p:spPr>
          <a:xfrm>
            <a:off x="12080561" y="16241831"/>
            <a:ext cx="8841471" cy="830997"/>
          </a:xfrm>
          <a:prstGeom prst="rect">
            <a:avLst/>
          </a:prstGeom>
          <a:noFill/>
        </p:spPr>
        <p:txBody>
          <a:bodyPr wrap="square" rtlCol="0">
            <a:spAutoFit/>
          </a:bodyPr>
          <a:lstStyle/>
          <a:p>
            <a:r>
              <a:rPr lang="en-GB" sz="4800"/>
              <a:t>the banning of refuelling </a:t>
            </a:r>
            <a:r>
              <a:rPr lang="en-GB"/>
              <a:t> </a:t>
            </a:r>
          </a:p>
        </p:txBody>
      </p:sp>
      <p:sp>
        <p:nvSpPr>
          <p:cNvPr id="35" name="Rectangle 16">
            <a:extLst>
              <a:ext uri="{FF2B5EF4-FFF2-40B4-BE49-F238E27FC236}">
                <a16:creationId xmlns:a16="http://schemas.microsoft.com/office/drawing/2014/main" id="{2454B4AB-E236-A3A8-BC8C-AAC1B22C3C77}"/>
              </a:ext>
            </a:extLst>
          </p:cNvPr>
          <p:cNvSpPr>
            <a:spLocks noChangeArrowheads="1"/>
          </p:cNvSpPr>
          <p:nvPr/>
        </p:nvSpPr>
        <p:spPr bwMode="auto">
          <a:xfrm>
            <a:off x="11290415" y="25618717"/>
            <a:ext cx="10788536" cy="62836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Groote, S. D. (2006, </a:t>
            </a:r>
            <a:r>
              <a:rPr kumimoji="0" lang="en-GB" altLang="en-US" sz="32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june</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18). </a:t>
            </a:r>
            <a:r>
              <a:rPr kumimoji="0" lang="en-GB" altLang="en-US" sz="3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fuel</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f1technical: https://www.f1technical.net/articles/19</a:t>
            </a:r>
            <a:endParaRPr kumimoji="0" lang="en-GB" altLang="en-US" sz="3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honda</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(2022). </a:t>
            </a:r>
            <a:r>
              <a:rPr kumimoji="0" lang="en-GB" altLang="en-US" sz="3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what is F1 carbon neutral fuel</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a:t>
            </a:r>
            <a:r>
              <a:rPr kumimoji="0" lang="en-GB" altLang="en-US" sz="32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honda</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https://global.honda/en/tech/motorsports/Formula-1/Powertrain_e-fuel/#:~:text=With%20a%20regulation%20change%20in,carbon%20neutral%20fuel%20from%202026.</a:t>
            </a:r>
            <a:endParaRPr kumimoji="0" lang="en-GB" altLang="en-US" sz="3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kohli</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c. s. (2022, </a:t>
            </a:r>
            <a:r>
              <a:rPr kumimoji="0" lang="en-GB" altLang="en-US" sz="32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decemeber</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07). </a:t>
            </a:r>
            <a:r>
              <a:rPr kumimoji="0" lang="en-GB" altLang="en-US" sz="3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Why did F1 stop </a:t>
            </a:r>
            <a:r>
              <a:rPr kumimoji="0" lang="en-GB" altLang="en-US" sz="3200" b="0" i="1"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refueling</a:t>
            </a:r>
            <a:r>
              <a:rPr kumimoji="0" lang="en-GB" altLang="en-US" sz="3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Entire history behind </a:t>
            </a:r>
            <a:r>
              <a:rPr kumimoji="0" lang="en-GB" altLang="en-US" sz="3200" b="0" i="1"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fueling</a:t>
            </a:r>
            <a:r>
              <a:rPr kumimoji="0" lang="en-GB" altLang="en-US" sz="3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revealed</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sports </a:t>
            </a:r>
            <a:r>
              <a:rPr kumimoji="0" lang="en-GB" altLang="en-US" sz="32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skeeda</a:t>
            </a:r>
            <a:r>
              <a:rPr kumimoji="0" lang="en-GB" altLang="en-US" sz="3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https://www.sportskeeda.com/f1/why-f1-stop-refueling-entire-history-behind-fueling-revealed</a:t>
            </a:r>
            <a:endParaRPr kumimoji="0" lang="en-GB" altLang="en-US" sz="32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cxnSp>
        <p:nvCxnSpPr>
          <p:cNvPr id="37" name="Straight Connector 36">
            <a:extLst>
              <a:ext uri="{FF2B5EF4-FFF2-40B4-BE49-F238E27FC236}">
                <a16:creationId xmlns:a16="http://schemas.microsoft.com/office/drawing/2014/main" id="{4C02E350-4CE1-FF89-06E6-12DC89BD7000}"/>
              </a:ext>
            </a:extLst>
          </p:cNvPr>
          <p:cNvCxnSpPr/>
          <p:nvPr/>
        </p:nvCxnSpPr>
        <p:spPr>
          <a:xfrm>
            <a:off x="9818370" y="11930752"/>
            <a:ext cx="1212723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B604A6CE-4FA3-6788-AD90-EF77197AE2D8}"/>
              </a:ext>
            </a:extLst>
          </p:cNvPr>
          <p:cNvCxnSpPr>
            <a:cxnSpLocks/>
          </p:cNvCxnSpPr>
          <p:nvPr/>
        </p:nvCxnSpPr>
        <p:spPr>
          <a:xfrm>
            <a:off x="9694491" y="1785257"/>
            <a:ext cx="123369" cy="10145495"/>
          </a:xfrm>
          <a:prstGeom prst="line">
            <a:avLst/>
          </a:prstGeom>
        </p:spPr>
        <p:style>
          <a:lnRef idx="2">
            <a:schemeClr val="accent1"/>
          </a:lnRef>
          <a:fillRef idx="0">
            <a:schemeClr val="accent1"/>
          </a:fillRef>
          <a:effectRef idx="1">
            <a:schemeClr val="accent1"/>
          </a:effectRef>
          <a:fontRef idx="minor">
            <a:schemeClr val="tx1"/>
          </a:fontRef>
        </p:style>
      </p:cxnSp>
      <p:sp>
        <p:nvSpPr>
          <p:cNvPr id="42" name="TextBox 41">
            <a:extLst>
              <a:ext uri="{FF2B5EF4-FFF2-40B4-BE49-F238E27FC236}">
                <a16:creationId xmlns:a16="http://schemas.microsoft.com/office/drawing/2014/main" id="{2CD2A243-C769-B7C9-BF21-BF0E5AF15905}"/>
              </a:ext>
            </a:extLst>
          </p:cNvPr>
          <p:cNvSpPr txBox="1"/>
          <p:nvPr/>
        </p:nvSpPr>
        <p:spPr>
          <a:xfrm>
            <a:off x="12080561" y="17072828"/>
            <a:ext cx="9516928" cy="8279190"/>
          </a:xfrm>
          <a:prstGeom prst="rect">
            <a:avLst/>
          </a:prstGeom>
          <a:noFill/>
        </p:spPr>
        <p:txBody>
          <a:bodyPr wrap="square" lIns="91440" tIns="45720" rIns="91440" bIns="45720" anchor="t">
            <a:spAutoFit/>
          </a:bodyPr>
          <a:lstStyle/>
          <a:p>
            <a:pPr>
              <a:spcAft>
                <a:spcPts val="1000"/>
              </a:spcAft>
            </a:pPr>
            <a:r>
              <a:rPr lang="en-GB" sz="2800" i="0" kern="100" dirty="0">
                <a:effectLst/>
                <a:latin typeface="Arial"/>
                <a:ea typeface="Aptos" panose="020B0004020202020204" pitchFamily="34" charset="0"/>
                <a:cs typeface="Arial"/>
              </a:rPr>
              <a:t>Since the 90s the main improve for the safety involving fuel has being the banning of refuelling as there were plenty of incidents but none so infamous as Jos Verstappen pit lane incident in 1994 German grand prix </a:t>
            </a:r>
            <a:r>
              <a:rPr lang="en-GB" sz="2800" i="0" kern="100" dirty="0">
                <a:solidFill>
                  <a:srgbClr val="0E2841"/>
                </a:solidFill>
                <a:effectLst/>
                <a:latin typeface="Arial"/>
                <a:ea typeface="Aptos" panose="020B0004020202020204" pitchFamily="34" charset="0"/>
                <a:cs typeface="Arial"/>
              </a:rPr>
              <a:t>(Figure 1 Jos Verstappen pit lane incident) </a:t>
            </a:r>
            <a:r>
              <a:rPr lang="en-GB" sz="2800" i="0" kern="100" dirty="0">
                <a:effectLst/>
                <a:latin typeface="Arial"/>
                <a:ea typeface="Aptos" panose="020B0004020202020204" pitchFamily="34" charset="0"/>
                <a:cs typeface="Arial"/>
              </a:rPr>
              <a:t>where thanks to the nozzle not secured on properly causing fuel to be splashed all over not only Jos and the car but also the surrounding pit crew  to get ingulfed in flames but this didn’t cause any bans only in 2010 after having an incident almost every season including in 2009 were fuel spilling over left Kimi Raikkonen  with minor burns it was finally banned for 2 reasons 1 safety and 2 cost reduction as it allowed teams not to need to buy expensive equipment needed to refuel it</a:t>
            </a:r>
            <a:r>
              <a:rPr lang="en-GB" sz="2800" kern="100" dirty="0">
                <a:latin typeface="Arial"/>
                <a:ea typeface="Aptos" panose="020B0004020202020204" pitchFamily="34" charset="0"/>
                <a:cs typeface="Arial"/>
              </a:rPr>
              <a:t>(Groote, 2006) </a:t>
            </a:r>
            <a:r>
              <a:rPr lang="en-GB" sz="2800" i="0" kern="100" dirty="0">
                <a:effectLst/>
                <a:latin typeface="Arial"/>
                <a:ea typeface="Aptos" panose="020B0004020202020204" pitchFamily="34" charset="0"/>
                <a:cs typeface="Arial"/>
              </a:rPr>
              <a:t>also inadvertently with being net neutral but of course as all things are just cause they banned refuelling doesn’t mean there still problems involving fuel the main incident being </a:t>
            </a:r>
            <a:r>
              <a:rPr lang="en-GB" sz="2800" i="0" kern="100" err="1">
                <a:effectLst/>
                <a:latin typeface="Arial"/>
                <a:ea typeface="Aptos" panose="020B0004020202020204" pitchFamily="34" charset="0"/>
                <a:cs typeface="Arial"/>
              </a:rPr>
              <a:t>romain</a:t>
            </a:r>
            <a:r>
              <a:rPr lang="en-GB" sz="2800" i="0" kern="100" dirty="0">
                <a:effectLst/>
                <a:latin typeface="Arial"/>
                <a:ea typeface="Aptos" panose="020B0004020202020204" pitchFamily="34" charset="0"/>
                <a:cs typeface="Arial"/>
              </a:rPr>
              <a:t> Grosjean 2020 Bahrain grand </a:t>
            </a:r>
            <a:r>
              <a:rPr lang="en-GB" sz="2800" kern="100" dirty="0">
                <a:latin typeface="Arial"/>
                <a:ea typeface="Aptos" panose="020B0004020202020204" pitchFamily="34" charset="0"/>
                <a:cs typeface="Arial"/>
              </a:rPr>
              <a:t>pr</a:t>
            </a:r>
            <a:r>
              <a:rPr lang="en-GB" sz="2800" i="0" kern="100" dirty="0">
                <a:effectLst/>
                <a:latin typeface="Arial"/>
                <a:ea typeface="Aptos" panose="020B0004020202020204" pitchFamily="34" charset="0"/>
                <a:cs typeface="Arial"/>
              </a:rPr>
              <a:t>ix crash</a:t>
            </a:r>
            <a:r>
              <a:rPr lang="en-GB" sz="2800" i="1" kern="100" dirty="0">
                <a:effectLst/>
                <a:latin typeface="Arial"/>
                <a:ea typeface="Aptos" panose="020B0004020202020204" pitchFamily="34" charset="0"/>
                <a:cs typeface="Arial"/>
              </a:rPr>
              <a:t> </a:t>
            </a:r>
            <a:r>
              <a:rPr lang="en-GB" sz="2800" i="1" kern="100" dirty="0">
                <a:solidFill>
                  <a:srgbClr val="0E2841"/>
                </a:solidFill>
                <a:effectLst/>
                <a:latin typeface="Arial"/>
                <a:ea typeface="Aptos" panose="020B0004020202020204" pitchFamily="34" charset="0"/>
                <a:cs typeface="Arial"/>
              </a:rPr>
              <a:t>(Figure 2 </a:t>
            </a:r>
            <a:r>
              <a:rPr lang="en-GB" sz="2800" i="1" kern="100" err="1">
                <a:solidFill>
                  <a:srgbClr val="0E2841"/>
                </a:solidFill>
                <a:effectLst/>
                <a:latin typeface="Arial"/>
                <a:ea typeface="Aptos" panose="020B0004020202020204" pitchFamily="34" charset="0"/>
                <a:cs typeface="Arial"/>
              </a:rPr>
              <a:t>romain</a:t>
            </a:r>
            <a:r>
              <a:rPr lang="en-GB" sz="2800" i="1" kern="100" dirty="0">
                <a:solidFill>
                  <a:srgbClr val="0E2841"/>
                </a:solidFill>
                <a:effectLst/>
                <a:latin typeface="Arial"/>
                <a:ea typeface="Aptos" panose="020B0004020202020204" pitchFamily="34" charset="0"/>
                <a:cs typeface="Arial"/>
              </a:rPr>
              <a:t> Grosjean jumping out of his car at the 2020 Bahrain grand prix)</a:t>
            </a:r>
          </a:p>
        </p:txBody>
      </p:sp>
      <p:cxnSp>
        <p:nvCxnSpPr>
          <p:cNvPr id="44" name="Straight Connector 43">
            <a:extLst>
              <a:ext uri="{FF2B5EF4-FFF2-40B4-BE49-F238E27FC236}">
                <a16:creationId xmlns:a16="http://schemas.microsoft.com/office/drawing/2014/main" id="{3910B524-5B2F-6EF1-B8B7-48341E6FA4EF}"/>
              </a:ext>
            </a:extLst>
          </p:cNvPr>
          <p:cNvCxnSpPr/>
          <p:nvPr/>
        </p:nvCxnSpPr>
        <p:spPr>
          <a:xfrm>
            <a:off x="11290414" y="25847040"/>
            <a:ext cx="10655186"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00C960A-225C-6BA4-9AD8-8AF0BA67951C}"/>
              </a:ext>
            </a:extLst>
          </p:cNvPr>
          <p:cNvCxnSpPr>
            <a:cxnSpLocks/>
          </p:cNvCxnSpPr>
          <p:nvPr/>
        </p:nvCxnSpPr>
        <p:spPr>
          <a:xfrm flipV="1">
            <a:off x="11290414" y="25847040"/>
            <a:ext cx="0" cy="5788660"/>
          </a:xfrm>
          <a:prstGeom prst="line">
            <a:avLst/>
          </a:prstGeom>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E4E65CD4-959E-36A2-6E71-585319C736EE}"/>
              </a:ext>
            </a:extLst>
          </p:cNvPr>
          <p:cNvCxnSpPr/>
          <p:nvPr/>
        </p:nvCxnSpPr>
        <p:spPr>
          <a:xfrm>
            <a:off x="11946308" y="11930752"/>
            <a:ext cx="134253" cy="13916288"/>
          </a:xfrm>
          <a:prstGeom prst="line">
            <a:avLst/>
          </a:prstGeom>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993FBBED-4DE0-7010-B01F-EBD4A262849E}"/>
              </a:ext>
            </a:extLst>
          </p:cNvPr>
          <p:cNvCxnSpPr>
            <a:cxnSpLocks/>
            <a:endCxn id="26" idx="2"/>
          </p:cNvCxnSpPr>
          <p:nvPr/>
        </p:nvCxnSpPr>
        <p:spPr>
          <a:xfrm>
            <a:off x="0" y="5819774"/>
            <a:ext cx="9818370" cy="0"/>
          </a:xfrm>
          <a:prstGeom prst="line">
            <a:avLst/>
          </a:prstGeom>
        </p:spPr>
        <p:style>
          <a:lnRef idx="2">
            <a:schemeClr val="accent1"/>
          </a:lnRef>
          <a:fillRef idx="0">
            <a:schemeClr val="accent1"/>
          </a:fillRef>
          <a:effectRef idx="1">
            <a:schemeClr val="accent1"/>
          </a:effectRef>
          <a:fontRef idx="minor">
            <a:schemeClr val="tx1"/>
          </a:fontRef>
        </p:style>
      </p:cxnSp>
      <p:sp>
        <p:nvSpPr>
          <p:cNvPr id="56" name="TextBox 55">
            <a:extLst>
              <a:ext uri="{FF2B5EF4-FFF2-40B4-BE49-F238E27FC236}">
                <a16:creationId xmlns:a16="http://schemas.microsoft.com/office/drawing/2014/main" id="{D4B16E09-5188-D1CD-E5CE-2040801F4B32}"/>
              </a:ext>
            </a:extLst>
          </p:cNvPr>
          <p:cNvSpPr txBox="1"/>
          <p:nvPr/>
        </p:nvSpPr>
        <p:spPr>
          <a:xfrm>
            <a:off x="-99420" y="5819773"/>
            <a:ext cx="9693981" cy="830997"/>
          </a:xfrm>
          <a:prstGeom prst="rect">
            <a:avLst/>
          </a:prstGeom>
          <a:noFill/>
        </p:spPr>
        <p:txBody>
          <a:bodyPr wrap="square" rtlCol="0">
            <a:spAutoFit/>
          </a:bodyPr>
          <a:lstStyle/>
          <a:p>
            <a:r>
              <a:rPr lang="en-GB" sz="4800">
                <a:latin typeface="Arial" panose="020B0604020202020204" pitchFamily="34" charset="0"/>
                <a:cs typeface="Arial" panose="020B0604020202020204" pitchFamily="34" charset="0"/>
              </a:rPr>
              <a:t>Environmental impact</a:t>
            </a:r>
          </a:p>
        </p:txBody>
      </p:sp>
      <p:sp>
        <p:nvSpPr>
          <p:cNvPr id="57" name="TextBox 56">
            <a:extLst>
              <a:ext uri="{FF2B5EF4-FFF2-40B4-BE49-F238E27FC236}">
                <a16:creationId xmlns:a16="http://schemas.microsoft.com/office/drawing/2014/main" id="{5ABD10C3-28AB-F49C-D704-9FAD7C804171}"/>
              </a:ext>
            </a:extLst>
          </p:cNvPr>
          <p:cNvSpPr txBox="1"/>
          <p:nvPr/>
        </p:nvSpPr>
        <p:spPr>
          <a:xfrm>
            <a:off x="0" y="6650770"/>
            <a:ext cx="9627513" cy="5755422"/>
          </a:xfrm>
          <a:prstGeom prst="rect">
            <a:avLst/>
          </a:prstGeom>
          <a:noFill/>
        </p:spPr>
        <p:txBody>
          <a:bodyPr wrap="square" lIns="91440" tIns="45720" rIns="91440" bIns="45720" rtlCol="0" anchor="t">
            <a:spAutoFit/>
          </a:bodyPr>
          <a:lstStyle/>
          <a:p>
            <a:r>
              <a:rPr lang="en-GB" sz="2800" b="0" i="0" dirty="0">
                <a:solidFill>
                  <a:srgbClr val="333333"/>
                </a:solidFill>
                <a:effectLst/>
                <a:latin typeface="Arial"/>
                <a:cs typeface="Arial"/>
              </a:rPr>
              <a:t>Pre 90s there were only really restriction on what you could put into fuel for example there were restriction on oxygen and </a:t>
            </a:r>
            <a:r>
              <a:rPr lang="en-GB" sz="2800" dirty="0">
                <a:solidFill>
                  <a:srgbClr val="333333"/>
                </a:solidFill>
                <a:latin typeface="Arial"/>
                <a:cs typeface="Arial"/>
              </a:rPr>
              <a:t>n</a:t>
            </a:r>
            <a:r>
              <a:rPr lang="en-GB" sz="2800" b="0" i="0" dirty="0">
                <a:solidFill>
                  <a:srgbClr val="333333"/>
                </a:solidFill>
                <a:effectLst/>
                <a:latin typeface="Arial"/>
                <a:cs typeface="Arial"/>
              </a:rPr>
              <a:t>itrogen but that all changed  “In 1992, the FIA decided it would be illegal to use any substance in fuel that was not found in commercial gasoline. Today and since 1993, only unleaded 'super' petrol compliant with EU standards is permitted, the same petrol available at the service station around the corner.”</a:t>
            </a:r>
            <a:r>
              <a:rPr lang="en-GB" sz="2800" dirty="0">
                <a:effectLst/>
                <a:latin typeface="Arial"/>
                <a:ea typeface="Aptos" panose="020B0004020202020204" pitchFamily="34" charset="0"/>
                <a:cs typeface="Arial"/>
              </a:rPr>
              <a:t> (Groote, 2006) what was the inadvertent step to helping the </a:t>
            </a:r>
            <a:r>
              <a:rPr lang="en-GB" sz="2800" dirty="0">
                <a:latin typeface="Arial"/>
                <a:cs typeface="Arial"/>
              </a:rPr>
              <a:t>Environment along side fuel being limited there has also being serval engine changes from a v10 in 00 to a hybrid v6 </a:t>
            </a:r>
            <a:r>
              <a:rPr lang="en-GB" sz="2800" i="1" kern="100" dirty="0">
                <a:solidFill>
                  <a:srgbClr val="0E2841"/>
                </a:solidFill>
                <a:effectLst/>
                <a:latin typeface="Aptos"/>
                <a:ea typeface="Aptos" panose="020B0004020202020204" pitchFamily="34" charset="0"/>
                <a:cs typeface="Times New Roman"/>
              </a:rPr>
              <a:t>Figure 3 engine sizes from 2000-2015 (current days)</a:t>
            </a:r>
          </a:p>
          <a:p>
            <a:endParaRPr lang="en-GB" sz="3200">
              <a:latin typeface="Arial" panose="020B0604020202020204" pitchFamily="34" charset="0"/>
              <a:cs typeface="Arial" panose="020B0604020202020204" pitchFamily="34" charset="0"/>
            </a:endParaRPr>
          </a:p>
        </p:txBody>
      </p:sp>
      <p:pic>
        <p:nvPicPr>
          <p:cNvPr id="58" name="Picture 57" descr="A row of race cars&#10;&#10;AI-generated content may be incorrect.">
            <a:extLst>
              <a:ext uri="{FF2B5EF4-FFF2-40B4-BE49-F238E27FC236}">
                <a16:creationId xmlns:a16="http://schemas.microsoft.com/office/drawing/2014/main" id="{4BF9CF31-7D27-13F6-9527-FA9BD035F729}"/>
              </a:ext>
            </a:extLst>
          </p:cNvPr>
          <p:cNvPicPr>
            <a:picLocks noChangeAspect="1"/>
          </p:cNvPicPr>
          <p:nvPr/>
        </p:nvPicPr>
        <p:blipFill>
          <a:blip r:embed="rId10"/>
          <a:stretch>
            <a:fillRect/>
          </a:stretch>
        </p:blipFill>
        <p:spPr>
          <a:xfrm>
            <a:off x="-128449" y="12360559"/>
            <a:ext cx="5565918" cy="4926930"/>
          </a:xfrm>
          <a:prstGeom prst="rect">
            <a:avLst/>
          </a:prstGeom>
        </p:spPr>
      </p:pic>
      <p:sp>
        <p:nvSpPr>
          <p:cNvPr id="60" name="TextBox 59">
            <a:extLst>
              <a:ext uri="{FF2B5EF4-FFF2-40B4-BE49-F238E27FC236}">
                <a16:creationId xmlns:a16="http://schemas.microsoft.com/office/drawing/2014/main" id="{7B24CDDA-7714-1070-B0AE-DA8F6377A917}"/>
              </a:ext>
            </a:extLst>
          </p:cNvPr>
          <p:cNvSpPr txBox="1"/>
          <p:nvPr/>
        </p:nvSpPr>
        <p:spPr>
          <a:xfrm>
            <a:off x="63821" y="17410434"/>
            <a:ext cx="5119905" cy="957324"/>
          </a:xfrm>
          <a:prstGeom prst="rect">
            <a:avLst/>
          </a:prstGeom>
          <a:noFill/>
        </p:spPr>
        <p:txBody>
          <a:bodyPr wrap="square">
            <a:spAutoFit/>
          </a:bodyPr>
          <a:lstStyle/>
          <a:p>
            <a:pPr>
              <a:spcAft>
                <a:spcPts val="1000"/>
              </a:spcAft>
            </a:pPr>
            <a:r>
              <a:rPr lang="en-GB" sz="2800" i="1" kern="10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3 engine sizes from 2000-2015 (current days)</a:t>
            </a:r>
          </a:p>
        </p:txBody>
      </p:sp>
      <p:pic>
        <p:nvPicPr>
          <p:cNvPr id="61" name="Picture 60" descr="A close-up of a graph&#10;&#10;AI-generated content may be incorrect.">
            <a:extLst>
              <a:ext uri="{FF2B5EF4-FFF2-40B4-BE49-F238E27FC236}">
                <a16:creationId xmlns:a16="http://schemas.microsoft.com/office/drawing/2014/main" id="{CE7BCDFB-330A-C8CD-52CA-941B8408C82D}"/>
              </a:ext>
            </a:extLst>
          </p:cNvPr>
          <p:cNvPicPr>
            <a:picLocks noChangeAspect="1"/>
          </p:cNvPicPr>
          <p:nvPr/>
        </p:nvPicPr>
        <p:blipFill>
          <a:blip r:embed="rId11"/>
          <a:stretch>
            <a:fillRect/>
          </a:stretch>
        </p:blipFill>
        <p:spPr>
          <a:xfrm>
            <a:off x="-168449" y="18653448"/>
            <a:ext cx="11930337" cy="6104656"/>
          </a:xfrm>
          <a:prstGeom prst="rect">
            <a:avLst/>
          </a:prstGeom>
        </p:spPr>
      </p:pic>
      <p:sp>
        <p:nvSpPr>
          <p:cNvPr id="63" name="TextBox 62">
            <a:extLst>
              <a:ext uri="{FF2B5EF4-FFF2-40B4-BE49-F238E27FC236}">
                <a16:creationId xmlns:a16="http://schemas.microsoft.com/office/drawing/2014/main" id="{ECD319B0-6545-0E2A-2EE0-EDE54F215145}"/>
              </a:ext>
            </a:extLst>
          </p:cNvPr>
          <p:cNvSpPr txBox="1"/>
          <p:nvPr/>
        </p:nvSpPr>
        <p:spPr>
          <a:xfrm>
            <a:off x="0" y="24840439"/>
            <a:ext cx="14810014" cy="523220"/>
          </a:xfrm>
          <a:prstGeom prst="rect">
            <a:avLst/>
          </a:prstGeom>
          <a:noFill/>
        </p:spPr>
        <p:txBody>
          <a:bodyPr wrap="square">
            <a:spAutoFit/>
          </a:bodyPr>
          <a:lstStyle/>
          <a:p>
            <a:pPr>
              <a:spcAft>
                <a:spcPts val="1000"/>
              </a:spcAft>
            </a:pPr>
            <a:r>
              <a:rPr lang="en-GB" sz="2800" i="1" kern="10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4 Honda improved engine and fuel solution</a:t>
            </a:r>
          </a:p>
        </p:txBody>
      </p:sp>
      <p:pic>
        <p:nvPicPr>
          <p:cNvPr id="1024" name="Picture 1023">
            <a:extLst>
              <a:ext uri="{FF2B5EF4-FFF2-40B4-BE49-F238E27FC236}">
                <a16:creationId xmlns:a16="http://schemas.microsoft.com/office/drawing/2014/main" id="{927742E6-EC40-1C7C-78E9-2D437A2E0B95}"/>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5508292" y="11989651"/>
            <a:ext cx="6225343" cy="5721960"/>
          </a:xfrm>
          <a:prstGeom prst="rect">
            <a:avLst/>
          </a:prstGeom>
          <a:noFill/>
        </p:spPr>
      </p:pic>
      <p:sp>
        <p:nvSpPr>
          <p:cNvPr id="1027" name="TextBox 1026">
            <a:extLst>
              <a:ext uri="{FF2B5EF4-FFF2-40B4-BE49-F238E27FC236}">
                <a16:creationId xmlns:a16="http://schemas.microsoft.com/office/drawing/2014/main" id="{E491A055-04E9-F89F-8C09-847F3AF25CD8}"/>
              </a:ext>
            </a:extLst>
          </p:cNvPr>
          <p:cNvSpPr txBox="1"/>
          <p:nvPr/>
        </p:nvSpPr>
        <p:spPr>
          <a:xfrm>
            <a:off x="5439312" y="17859511"/>
            <a:ext cx="14811374" cy="523220"/>
          </a:xfrm>
          <a:prstGeom prst="rect">
            <a:avLst/>
          </a:prstGeom>
          <a:noFill/>
        </p:spPr>
        <p:txBody>
          <a:bodyPr wrap="square">
            <a:spAutoFit/>
          </a:bodyPr>
          <a:lstStyle/>
          <a:p>
            <a:pPr>
              <a:spcAft>
                <a:spcPts val="1000"/>
              </a:spcAft>
            </a:pPr>
            <a:r>
              <a:rPr lang="en-GB" sz="2800" i="1" kern="10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5 f1 engines through out the years</a:t>
            </a:r>
          </a:p>
        </p:txBody>
      </p:sp>
      <p:sp>
        <p:nvSpPr>
          <p:cNvPr id="1029" name="TextBox 1028">
            <a:extLst>
              <a:ext uri="{FF2B5EF4-FFF2-40B4-BE49-F238E27FC236}">
                <a16:creationId xmlns:a16="http://schemas.microsoft.com/office/drawing/2014/main" id="{F7812DFF-589C-7ACC-A7F6-C75C8157569C}"/>
              </a:ext>
            </a:extLst>
          </p:cNvPr>
          <p:cNvSpPr txBox="1"/>
          <p:nvPr/>
        </p:nvSpPr>
        <p:spPr>
          <a:xfrm>
            <a:off x="63014" y="25437024"/>
            <a:ext cx="11140360" cy="830997"/>
          </a:xfrm>
          <a:prstGeom prst="rect">
            <a:avLst/>
          </a:prstGeom>
          <a:noFill/>
        </p:spPr>
        <p:txBody>
          <a:bodyPr wrap="square" rtlCol="0">
            <a:spAutoFit/>
          </a:bodyPr>
          <a:lstStyle/>
          <a:p>
            <a:r>
              <a:rPr lang="en-GB" sz="4800"/>
              <a:t>Modern day</a:t>
            </a:r>
          </a:p>
        </p:txBody>
      </p:sp>
      <p:sp>
        <p:nvSpPr>
          <p:cNvPr id="1031" name="TextBox 1030">
            <a:extLst>
              <a:ext uri="{FF2B5EF4-FFF2-40B4-BE49-F238E27FC236}">
                <a16:creationId xmlns:a16="http://schemas.microsoft.com/office/drawing/2014/main" id="{F0B7987F-AB5D-BD07-8E99-1A24BA4D1F05}"/>
              </a:ext>
            </a:extLst>
          </p:cNvPr>
          <p:cNvSpPr txBox="1"/>
          <p:nvPr/>
        </p:nvSpPr>
        <p:spPr>
          <a:xfrm>
            <a:off x="172543" y="26273435"/>
            <a:ext cx="11227400" cy="5693866"/>
          </a:xfrm>
          <a:prstGeom prst="rect">
            <a:avLst/>
          </a:prstGeom>
          <a:noFill/>
        </p:spPr>
        <p:txBody>
          <a:bodyPr wrap="square" rtlCol="0">
            <a:spAutoFit/>
          </a:bodyPr>
          <a:lstStyle/>
          <a:p>
            <a:r>
              <a:rPr lang="en-GB" sz="2800"/>
              <a:t>With formula 1 focusing on going net zero by 2030 there has being an </a:t>
            </a:r>
            <a:r>
              <a:rPr lang="en-GB" sz="2800">
                <a:latin typeface="Arial" panose="020B0604020202020204" pitchFamily="34" charset="0"/>
                <a:cs typeface="Arial" panose="020B0604020202020204" pitchFamily="34" charset="0"/>
              </a:rPr>
              <a:t>increased focus on not only fuel but engines and no one has done more research than Honda “</a:t>
            </a:r>
            <a:r>
              <a:rPr lang="en-GB" sz="2800" b="0" i="0">
                <a:solidFill>
                  <a:srgbClr val="35363B"/>
                </a:solidFill>
                <a:effectLst/>
                <a:latin typeface="Arial" panose="020B0604020202020204" pitchFamily="34" charset="0"/>
                <a:cs typeface="Arial" panose="020B0604020202020204" pitchFamily="34" charset="0"/>
              </a:rPr>
              <a:t>With a regulation change in 2022, it was decided to use fuels mixed with 10% ethanol from the perspective of promoting carbon neutrality, with cars required to use 100% carbon neutral fuel from 2026.”</a:t>
            </a:r>
            <a:r>
              <a:rPr lang="en-GB" sz="2800" kern="100">
                <a:effectLst/>
                <a:latin typeface="Arial" panose="020B0604020202020204" pitchFamily="34" charset="0"/>
                <a:ea typeface="Aptos" panose="020B0004020202020204" pitchFamily="34" charset="0"/>
                <a:cs typeface="Arial" panose="020B0604020202020204" pitchFamily="34" charset="0"/>
              </a:rPr>
              <a:t> (Honda, 2022) and they are “</a:t>
            </a:r>
            <a:r>
              <a:rPr lang="en-GB" sz="2800" b="0" i="0">
                <a:solidFill>
                  <a:srgbClr val="35363B"/>
                </a:solidFill>
                <a:effectLst/>
                <a:latin typeface="hiragino-kaku-gothic-pron"/>
              </a:rPr>
              <a:t>Also returning to F1 as a power unit supplier from 2026” </a:t>
            </a:r>
            <a:r>
              <a:rPr lang="en-GB" sz="2800" kern="100">
                <a:effectLst/>
                <a:latin typeface="Arial" panose="020B0604020202020204" pitchFamily="34" charset="0"/>
                <a:ea typeface="Aptos" panose="020B0004020202020204" pitchFamily="34" charset="0"/>
                <a:cs typeface="Arial" panose="020B0604020202020204" pitchFamily="34" charset="0"/>
              </a:rPr>
              <a:t>(Honda, 2022) with </a:t>
            </a:r>
            <a:r>
              <a:rPr lang="en-GB" sz="2800" kern="100">
                <a:latin typeface="Arial" panose="020B0604020202020204" pitchFamily="34" charset="0"/>
                <a:ea typeface="Aptos" panose="020B0004020202020204" pitchFamily="34" charset="0"/>
                <a:cs typeface="Arial" panose="020B0604020202020204" pitchFamily="34" charset="0"/>
              </a:rPr>
              <a:t>Honda</a:t>
            </a:r>
            <a:r>
              <a:rPr lang="en-GB" sz="2800" kern="100">
                <a:effectLst/>
                <a:latin typeface="Arial" panose="020B0604020202020204" pitchFamily="34" charset="0"/>
                <a:ea typeface="Aptos" panose="020B0004020202020204" pitchFamily="34" charset="0"/>
                <a:cs typeface="Arial" panose="020B0604020202020204" pitchFamily="34" charset="0"/>
              </a:rPr>
              <a:t> ambition hey have already set out a plan as shown in </a:t>
            </a:r>
            <a:r>
              <a:rPr lang="en-GB" sz="2800" i="1" kern="100">
                <a:solidFill>
                  <a:srgbClr val="0E2841"/>
                </a:solidFill>
                <a:effectLst/>
                <a:latin typeface="Aptos" panose="020B0004020202020204" pitchFamily="34" charset="0"/>
                <a:ea typeface="Aptos" panose="020B0004020202020204" pitchFamily="34" charset="0"/>
                <a:cs typeface="Times New Roman" panose="02020603050405020304" pitchFamily="18" charset="0"/>
              </a:rPr>
              <a:t>Figure 4 Honda improved engine and fuel solution </a:t>
            </a:r>
            <a:r>
              <a:rPr lang="en-GB" sz="2800" kern="100">
                <a:effectLst/>
                <a:latin typeface="Arial" panose="020B0604020202020204" pitchFamily="34" charset="0"/>
                <a:ea typeface="Aptos" panose="020B0004020202020204" pitchFamily="34" charset="0"/>
                <a:cs typeface="Arial" panose="020B0604020202020204" pitchFamily="34" charset="0"/>
              </a:rPr>
              <a:t>what goes how they are committed to going net neutral whilst not giving up on performance of there car and if every other engine suppliers follows 2020 is an achievable goal</a:t>
            </a:r>
            <a:endParaRPr lang="en-GB" sz="2800" i="1" kern="100">
              <a:solidFill>
                <a:srgbClr val="0E2841"/>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2800" kern="100">
              <a:effectLst/>
              <a:latin typeface="Arial" panose="020B0604020202020204" pitchFamily="34" charset="0"/>
              <a:ea typeface="Aptos" panose="020B0004020202020204" pitchFamily="34" charset="0"/>
              <a:cs typeface="Arial" panose="020B0604020202020204" pitchFamily="34" charset="0"/>
            </a:endParaRPr>
          </a:p>
          <a:p>
            <a:r>
              <a:rPr lang="en-GB" sz="2800" kern="100">
                <a:effectLst/>
                <a:latin typeface="Arial" panose="020B0604020202020204" pitchFamily="34" charset="0"/>
                <a:ea typeface="Aptos" panose="020B0004020202020204" pitchFamily="34" charset="0"/>
                <a:cs typeface="Arial" panose="020B0604020202020204" pitchFamily="34" charset="0"/>
              </a:rPr>
              <a:t> </a:t>
            </a:r>
            <a:endParaRPr lang="en-GB" sz="2800">
              <a:latin typeface="Arial" panose="020B0604020202020204" pitchFamily="34" charset="0"/>
              <a:cs typeface="Arial" panose="020B0604020202020204" pitchFamily="34" charset="0"/>
            </a:endParaRPr>
          </a:p>
        </p:txBody>
      </p:sp>
      <p:pic>
        <p:nvPicPr>
          <p:cNvPr id="1044" name="Picture 20" descr="Profile for F1Technical">
            <a:extLst>
              <a:ext uri="{FF2B5EF4-FFF2-40B4-BE49-F238E27FC236}">
                <a16:creationId xmlns:a16="http://schemas.microsoft.com/office/drawing/2014/main" id="{C972371F-E9C1-7EFD-CC86-3113FF9C8D2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952017" y="31711821"/>
            <a:ext cx="1589526" cy="1160858"/>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Sportskeeda - Apps on Google Play">
            <a:extLst>
              <a:ext uri="{FF2B5EF4-FFF2-40B4-BE49-F238E27FC236}">
                <a16:creationId xmlns:a16="http://schemas.microsoft.com/office/drawing/2014/main" id="{E20121A8-6954-05B0-A966-C97ECE7FBF0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360835" y="31665539"/>
            <a:ext cx="1589527" cy="1220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58819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1" ma:contentTypeDescription="Create a new document." ma:contentTypeScope="" ma:versionID="738f80702791cdbe673a2beeafb38324">
  <xsd:schema xmlns:xsd="http://www.w3.org/2001/XMLSchema" xmlns:xs="http://www.w3.org/2001/XMLSchema" xmlns:p="http://schemas.microsoft.com/office/2006/metadata/properties" xmlns:ns3="170d7878-6d73-463a-a069-a6c57769e00c" targetNamespace="http://schemas.microsoft.com/office/2006/metadata/properties" ma:root="true" ma:fieldsID="f03582e49673bf6201c551c6ccbe99f1"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GenerationTime" minOccurs="0"/>
                <xsd:element ref="ns3:MediaServiceEventHashCode" minOccurs="0"/>
                <xsd:element ref="ns3:MediaServiceSystemTags" minOccurs="0"/>
                <xsd:element ref="ns3:MediaServiceOCR"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SystemTags" ma:index="15" nillable="true" ma:displayName="MediaServiceSystemTags" ma:hidden="true" ma:internalName="MediaServiceSystemTags" ma:readOnly="true">
      <xsd:simpleType>
        <xsd:restriction base="dms:Note"/>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404BFAF6-4AA8-4FEB-A0B8-75AED6269057}">
  <ds:schemaRefs>
    <ds:schemaRef ds:uri="170d7878-6d73-463a-a069-a6c57769e00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ECFF6A6-54F7-4A0E-97FC-38BEF60FF9B0}">
  <ds:schemaRefs>
    <ds:schemaRef ds:uri="http://schemas.microsoft.com/sharepoint/v3/contenttype/forms"/>
  </ds:schemaRefs>
</ds:datastoreItem>
</file>

<file path=customXml/itemProps3.xml><?xml version="1.0" encoding="utf-8"?>
<ds:datastoreItem xmlns:ds="http://schemas.openxmlformats.org/officeDocument/2006/customXml" ds:itemID="{B63F91F0-98A3-4656-BF1A-57AB6C1E6DC6}">
  <ds:schemaRefs>
    <ds:schemaRef ds:uri="170d7878-6d73-463a-a069-a6c57769e00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Burden (2405219)</dc:creator>
  <cp:revision>10</cp:revision>
  <dcterms:created xsi:type="dcterms:W3CDTF">2025-03-09T14:05:39Z</dcterms:created>
  <dcterms:modified xsi:type="dcterms:W3CDTF">2025-03-09T23:46:13Z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