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4"/>
  </p:sldMasterIdLst>
  <p:sldIdLst>
    <p:sldId id="260" r:id="rId5"/>
    <p:sldId id="256" r:id="rId6"/>
    <p:sldId id="257" r:id="rId7"/>
    <p:sldId id="258"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3AD805-9594-41D3-81C0-56B95FD117FA}" v="15" dt="2025-10-08T10:10:04.4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7" d="100"/>
          <a:sy n="77" d="100"/>
        </p:scale>
        <p:origin x="268"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Sharif (1907313)" userId="S::1907313@student.uwtsd.ac.uk::83fb420d-6a4f-4d53-b773-901eba75fca0" providerId="AD" clId="Web-{2A8F24AD-1C54-8AD0-217B-07AD0E4845DC}"/>
    <pc:docChg chg="modSld">
      <pc:chgData name="Nazia Sharif (1907313)" userId="S::1907313@student.uwtsd.ac.uk::83fb420d-6a4f-4d53-b773-901eba75fca0" providerId="AD" clId="Web-{2A8F24AD-1C54-8AD0-217B-07AD0E4845DC}" dt="2025-10-01T10:19:02.511" v="2" actId="20577"/>
      <pc:docMkLst>
        <pc:docMk/>
      </pc:docMkLst>
      <pc:sldChg chg="modSp">
        <pc:chgData name="Nazia Sharif (1907313)" userId="S::1907313@student.uwtsd.ac.uk::83fb420d-6a4f-4d53-b773-901eba75fca0" providerId="AD" clId="Web-{2A8F24AD-1C54-8AD0-217B-07AD0E4845DC}" dt="2025-10-01T10:19:02.511" v="2" actId="20577"/>
        <pc:sldMkLst>
          <pc:docMk/>
          <pc:sldMk cId="1135943915" sldId="260"/>
        </pc:sldMkLst>
        <pc:spChg chg="mod">
          <ac:chgData name="Nazia Sharif (1907313)" userId="S::1907313@student.uwtsd.ac.uk::83fb420d-6a4f-4d53-b773-901eba75fca0" providerId="AD" clId="Web-{2A8F24AD-1C54-8AD0-217B-07AD0E4845DC}" dt="2025-10-01T10:19:02.511" v="2" actId="20577"/>
          <ac:spMkLst>
            <pc:docMk/>
            <pc:sldMk cId="1135943915" sldId="260"/>
            <ac:spMk id="2" creationId="{08CDCEA5-EDBA-7360-3E27-279B6E618239}"/>
          </ac:spMkLst>
        </pc:spChg>
      </pc:sldChg>
    </pc:docChg>
  </pc:docChgLst>
  <pc:docChgLst>
    <pc:chgData name="Nazia Sharif (1907313)" userId="83fb420d-6a4f-4d53-b773-901eba75fca0" providerId="ADAL" clId="{C53AD805-9594-41D3-81C0-56B95FD117FA}"/>
    <pc:docChg chg="undo redo custSel addSld delSld modSld sldOrd">
      <pc:chgData name="Nazia Sharif (1907313)" userId="83fb420d-6a4f-4d53-b773-901eba75fca0" providerId="ADAL" clId="{C53AD805-9594-41D3-81C0-56B95FD117FA}" dt="2025-10-10T16:16:36.391" v="2073" actId="20577"/>
      <pc:docMkLst>
        <pc:docMk/>
      </pc:docMkLst>
      <pc:sldChg chg="addSp delSp modSp add mod">
        <pc:chgData name="Nazia Sharif (1907313)" userId="83fb420d-6a4f-4d53-b773-901eba75fca0" providerId="ADAL" clId="{C53AD805-9594-41D3-81C0-56B95FD117FA}" dt="2025-10-08T10:18:15.123" v="1915" actId="14100"/>
        <pc:sldMkLst>
          <pc:docMk/>
          <pc:sldMk cId="1089917258" sldId="256"/>
        </pc:sldMkLst>
        <pc:spChg chg="mod">
          <ac:chgData name="Nazia Sharif (1907313)" userId="83fb420d-6a4f-4d53-b773-901eba75fca0" providerId="ADAL" clId="{C53AD805-9594-41D3-81C0-56B95FD117FA}" dt="2025-10-08T07:42:25.988" v="1806" actId="2711"/>
          <ac:spMkLst>
            <pc:docMk/>
            <pc:sldMk cId="1089917258" sldId="256"/>
            <ac:spMk id="4" creationId="{00000000-0000-0000-0000-000000000000}"/>
          </ac:spMkLst>
        </pc:spChg>
        <pc:spChg chg="add mod">
          <ac:chgData name="Nazia Sharif (1907313)" userId="83fb420d-6a4f-4d53-b773-901eba75fca0" providerId="ADAL" clId="{C53AD805-9594-41D3-81C0-56B95FD117FA}" dt="2025-10-08T09:30:24.424" v="1904" actId="20577"/>
          <ac:spMkLst>
            <pc:docMk/>
            <pc:sldMk cId="1089917258" sldId="256"/>
            <ac:spMk id="8" creationId="{9C2F46E1-CC58-07E7-FE27-8B89AE1FF2E0}"/>
          </ac:spMkLst>
        </pc:spChg>
        <pc:spChg chg="mod">
          <ac:chgData name="Nazia Sharif (1907313)" userId="83fb420d-6a4f-4d53-b773-901eba75fca0" providerId="ADAL" clId="{C53AD805-9594-41D3-81C0-56B95FD117FA}" dt="2025-10-08T07:41:28.699" v="1801" actId="2711"/>
          <ac:spMkLst>
            <pc:docMk/>
            <pc:sldMk cId="1089917258" sldId="256"/>
            <ac:spMk id="12" creationId="{00000000-0000-0000-0000-000000000000}"/>
          </ac:spMkLst>
        </pc:spChg>
        <pc:spChg chg="mod">
          <ac:chgData name="Nazia Sharif (1907313)" userId="83fb420d-6a4f-4d53-b773-901eba75fca0" providerId="ADAL" clId="{C53AD805-9594-41D3-81C0-56B95FD117FA}" dt="2025-10-01T11:25:27.149" v="1283" actId="14100"/>
          <ac:spMkLst>
            <pc:docMk/>
            <pc:sldMk cId="1089917258" sldId="256"/>
            <ac:spMk id="13" creationId="{00000000-0000-0000-0000-000000000000}"/>
          </ac:spMkLst>
        </pc:spChg>
        <pc:spChg chg="mod">
          <ac:chgData name="Nazia Sharif (1907313)" userId="83fb420d-6a4f-4d53-b773-901eba75fca0" providerId="ADAL" clId="{C53AD805-9594-41D3-81C0-56B95FD117FA}" dt="2025-10-03T14:23:36.753" v="1665" actId="2711"/>
          <ac:spMkLst>
            <pc:docMk/>
            <pc:sldMk cId="1089917258" sldId="256"/>
            <ac:spMk id="15" creationId="{00000000-0000-0000-0000-000000000000}"/>
          </ac:spMkLst>
        </pc:spChg>
        <pc:spChg chg="mod">
          <ac:chgData name="Nazia Sharif (1907313)" userId="83fb420d-6a4f-4d53-b773-901eba75fca0" providerId="ADAL" clId="{C53AD805-9594-41D3-81C0-56B95FD117FA}" dt="2025-10-08T09:31:06.151" v="1906" actId="20577"/>
          <ac:spMkLst>
            <pc:docMk/>
            <pc:sldMk cId="1089917258" sldId="256"/>
            <ac:spMk id="16" creationId="{00000000-0000-0000-0000-000000000000}"/>
          </ac:spMkLst>
        </pc:spChg>
        <pc:spChg chg="mod">
          <ac:chgData name="Nazia Sharif (1907313)" userId="83fb420d-6a4f-4d53-b773-901eba75fca0" providerId="ADAL" clId="{C53AD805-9594-41D3-81C0-56B95FD117FA}" dt="2025-10-08T07:41:53.652" v="1803" actId="2711"/>
          <ac:spMkLst>
            <pc:docMk/>
            <pc:sldMk cId="1089917258" sldId="256"/>
            <ac:spMk id="18" creationId="{00000000-0000-0000-0000-000000000000}"/>
          </ac:spMkLst>
        </pc:spChg>
        <pc:spChg chg="mod">
          <ac:chgData name="Nazia Sharif (1907313)" userId="83fb420d-6a4f-4d53-b773-901eba75fca0" providerId="ADAL" clId="{C53AD805-9594-41D3-81C0-56B95FD117FA}" dt="2025-10-08T09:28:27.561" v="1898" actId="5793"/>
          <ac:spMkLst>
            <pc:docMk/>
            <pc:sldMk cId="1089917258" sldId="256"/>
            <ac:spMk id="19" creationId="{00000000-0000-0000-0000-000000000000}"/>
          </ac:spMkLst>
        </pc:spChg>
        <pc:spChg chg="add mod">
          <ac:chgData name="Nazia Sharif (1907313)" userId="83fb420d-6a4f-4d53-b773-901eba75fca0" providerId="ADAL" clId="{C53AD805-9594-41D3-81C0-56B95FD117FA}" dt="2025-10-08T10:18:15.123" v="1915" actId="14100"/>
          <ac:spMkLst>
            <pc:docMk/>
            <pc:sldMk cId="1089917258" sldId="256"/>
            <ac:spMk id="21" creationId="{ACDC1F57-1053-7AED-0822-AD4FEE426132}"/>
          </ac:spMkLst>
        </pc:spChg>
        <pc:spChg chg="add mod">
          <ac:chgData name="Nazia Sharif (1907313)" userId="83fb420d-6a4f-4d53-b773-901eba75fca0" providerId="ADAL" clId="{C53AD805-9594-41D3-81C0-56B95FD117FA}" dt="2025-10-08T09:24:09.536" v="1874" actId="14100"/>
          <ac:spMkLst>
            <pc:docMk/>
            <pc:sldMk cId="1089917258" sldId="256"/>
            <ac:spMk id="23" creationId="{4C4554D9-0FFE-D223-94F2-E53737B068C3}"/>
          </ac:spMkLst>
        </pc:spChg>
        <pc:spChg chg="mod">
          <ac:chgData name="Nazia Sharif (1907313)" userId="83fb420d-6a4f-4d53-b773-901eba75fca0" providerId="ADAL" clId="{C53AD805-9594-41D3-81C0-56B95FD117FA}" dt="2025-10-08T07:42:13.559" v="1805" actId="2711"/>
          <ac:spMkLst>
            <pc:docMk/>
            <pc:sldMk cId="1089917258" sldId="256"/>
            <ac:spMk id="25" creationId="{00000000-0000-0000-0000-000000000000}"/>
          </ac:spMkLst>
        </pc:spChg>
        <pc:spChg chg="mod">
          <ac:chgData name="Nazia Sharif (1907313)" userId="83fb420d-6a4f-4d53-b773-901eba75fca0" providerId="ADAL" clId="{C53AD805-9594-41D3-81C0-56B95FD117FA}" dt="2025-10-01T09:26:13.816" v="1257" actId="14100"/>
          <ac:spMkLst>
            <pc:docMk/>
            <pc:sldMk cId="1089917258" sldId="256"/>
            <ac:spMk id="26" creationId="{00000000-0000-0000-0000-000000000000}"/>
          </ac:spMkLst>
        </pc:spChg>
        <pc:spChg chg="add mod">
          <ac:chgData name="Nazia Sharif (1907313)" userId="83fb420d-6a4f-4d53-b773-901eba75fca0" providerId="ADAL" clId="{C53AD805-9594-41D3-81C0-56B95FD117FA}" dt="2025-10-08T09:24:21.026" v="1876" actId="14100"/>
          <ac:spMkLst>
            <pc:docMk/>
            <pc:sldMk cId="1089917258" sldId="256"/>
            <ac:spMk id="27" creationId="{E2DBF4BF-0C54-5A86-582A-0C64C4759AB4}"/>
          </ac:spMkLst>
        </pc:spChg>
        <pc:spChg chg="add mod">
          <ac:chgData name="Nazia Sharif (1907313)" userId="83fb420d-6a4f-4d53-b773-901eba75fca0" providerId="ADAL" clId="{C53AD805-9594-41D3-81C0-56B95FD117FA}" dt="2025-10-08T09:24:31.694" v="1877" actId="14100"/>
          <ac:spMkLst>
            <pc:docMk/>
            <pc:sldMk cId="1089917258" sldId="256"/>
            <ac:spMk id="30" creationId="{5113C38A-B38D-DE24-0A6D-4A406C3D8970}"/>
          </ac:spMkLst>
        </pc:spChg>
        <pc:spChg chg="add mod">
          <ac:chgData name="Nazia Sharif (1907313)" userId="83fb420d-6a4f-4d53-b773-901eba75fca0" providerId="ADAL" clId="{C53AD805-9594-41D3-81C0-56B95FD117FA}" dt="2025-10-08T07:41:18.037" v="1800" actId="2711"/>
          <ac:spMkLst>
            <pc:docMk/>
            <pc:sldMk cId="1089917258" sldId="256"/>
            <ac:spMk id="31" creationId="{C29BF12B-ADEC-A107-6086-7744BA8DFA40}"/>
          </ac:spMkLst>
        </pc:spChg>
        <pc:grpChg chg="mod">
          <ac:chgData name="Nazia Sharif (1907313)" userId="83fb420d-6a4f-4d53-b773-901eba75fca0" providerId="ADAL" clId="{C53AD805-9594-41D3-81C0-56B95FD117FA}" dt="2025-10-01T08:55:23.223" v="1135" actId="14100"/>
          <ac:grpSpMkLst>
            <pc:docMk/>
            <pc:sldMk cId="1089917258" sldId="256"/>
            <ac:grpSpMk id="11" creationId="{00000000-0000-0000-0000-000000000000}"/>
          </ac:grpSpMkLst>
        </pc:grpChg>
        <pc:grpChg chg="mod">
          <ac:chgData name="Nazia Sharif (1907313)" userId="83fb420d-6a4f-4d53-b773-901eba75fca0" providerId="ADAL" clId="{C53AD805-9594-41D3-81C0-56B95FD117FA}" dt="2025-09-28T19:32:33.326" v="685" actId="14100"/>
          <ac:grpSpMkLst>
            <pc:docMk/>
            <pc:sldMk cId="1089917258" sldId="256"/>
            <ac:grpSpMk id="14" creationId="{00000000-0000-0000-0000-000000000000}"/>
          </ac:grpSpMkLst>
        </pc:grpChg>
        <pc:grpChg chg="mod">
          <ac:chgData name="Nazia Sharif (1907313)" userId="83fb420d-6a4f-4d53-b773-901eba75fca0" providerId="ADAL" clId="{C53AD805-9594-41D3-81C0-56B95FD117FA}" dt="2025-09-28T19:08:24.300" v="549" actId="1076"/>
          <ac:grpSpMkLst>
            <pc:docMk/>
            <pc:sldMk cId="1089917258" sldId="256"/>
            <ac:grpSpMk id="17" creationId="{00000000-0000-0000-0000-000000000000}"/>
          </ac:grpSpMkLst>
        </pc:grpChg>
        <pc:grpChg chg="mod">
          <ac:chgData name="Nazia Sharif (1907313)" userId="83fb420d-6a4f-4d53-b773-901eba75fca0" providerId="ADAL" clId="{C53AD805-9594-41D3-81C0-56B95FD117FA}" dt="2025-09-28T19:37:19.660" v="705" actId="14100"/>
          <ac:grpSpMkLst>
            <pc:docMk/>
            <pc:sldMk cId="1089917258" sldId="256"/>
            <ac:grpSpMk id="24" creationId="{00000000-0000-0000-0000-000000000000}"/>
          </ac:grpSpMkLst>
        </pc:grpChg>
        <pc:picChg chg="mod">
          <ac:chgData name="Nazia Sharif (1907313)" userId="83fb420d-6a4f-4d53-b773-901eba75fca0" providerId="ADAL" clId="{C53AD805-9594-41D3-81C0-56B95FD117FA}" dt="2025-09-28T20:28:07.666" v="859" actId="14100"/>
          <ac:picMkLst>
            <pc:docMk/>
            <pc:sldMk cId="1089917258" sldId="256"/>
            <ac:picMk id="1026" creationId="{00000000-0000-0000-0000-000000000000}"/>
          </ac:picMkLst>
        </pc:picChg>
        <pc:picChg chg="mod">
          <ac:chgData name="Nazia Sharif (1907313)" userId="83fb420d-6a4f-4d53-b773-901eba75fca0" providerId="ADAL" clId="{C53AD805-9594-41D3-81C0-56B95FD117FA}" dt="2025-09-28T20:44:21.012" v="923" actId="14100"/>
          <ac:picMkLst>
            <pc:docMk/>
            <pc:sldMk cId="1089917258" sldId="256"/>
            <ac:picMk id="1028" creationId="{00000000-0000-0000-0000-000000000000}"/>
          </ac:picMkLst>
        </pc:picChg>
        <pc:picChg chg="mod">
          <ac:chgData name="Nazia Sharif (1907313)" userId="83fb420d-6a4f-4d53-b773-901eba75fca0" providerId="ADAL" clId="{C53AD805-9594-41D3-81C0-56B95FD117FA}" dt="2025-10-08T09:23:38.661" v="1870" actId="14100"/>
          <ac:picMkLst>
            <pc:docMk/>
            <pc:sldMk cId="1089917258" sldId="256"/>
            <ac:picMk id="1030" creationId="{00000000-0000-0000-0000-000000000000}"/>
          </ac:picMkLst>
        </pc:picChg>
        <pc:picChg chg="mod">
          <ac:chgData name="Nazia Sharif (1907313)" userId="83fb420d-6a4f-4d53-b773-901eba75fca0" providerId="ADAL" clId="{C53AD805-9594-41D3-81C0-56B95FD117FA}" dt="2025-10-08T09:25:59.885" v="1883" actId="14100"/>
          <ac:picMkLst>
            <pc:docMk/>
            <pc:sldMk cId="1089917258" sldId="256"/>
            <ac:picMk id="1034" creationId="{00000000-0000-0000-0000-000000000000}"/>
          </ac:picMkLst>
        </pc:picChg>
        <pc:picChg chg="mod">
          <ac:chgData name="Nazia Sharif (1907313)" userId="83fb420d-6a4f-4d53-b773-901eba75fca0" providerId="ADAL" clId="{C53AD805-9594-41D3-81C0-56B95FD117FA}" dt="2025-10-01T11:30:35.354" v="1386" actId="14100"/>
          <ac:picMkLst>
            <pc:docMk/>
            <pc:sldMk cId="1089917258" sldId="256"/>
            <ac:picMk id="1036" creationId="{00000000-0000-0000-0000-000000000000}"/>
          </ac:picMkLst>
        </pc:picChg>
        <pc:picChg chg="mod">
          <ac:chgData name="Nazia Sharif (1907313)" userId="83fb420d-6a4f-4d53-b773-901eba75fca0" providerId="ADAL" clId="{C53AD805-9594-41D3-81C0-56B95FD117FA}" dt="2025-10-01T11:29:12.980" v="1376" actId="14100"/>
          <ac:picMkLst>
            <pc:docMk/>
            <pc:sldMk cId="1089917258" sldId="256"/>
            <ac:picMk id="1038" creationId="{00000000-0000-0000-0000-000000000000}"/>
          </ac:picMkLst>
        </pc:picChg>
        <pc:picChg chg="mod">
          <ac:chgData name="Nazia Sharif (1907313)" userId="83fb420d-6a4f-4d53-b773-901eba75fca0" providerId="ADAL" clId="{C53AD805-9594-41D3-81C0-56B95FD117FA}" dt="2025-10-01T09:26:09.979" v="1256" actId="14100"/>
          <ac:picMkLst>
            <pc:docMk/>
            <pc:sldMk cId="1089917258" sldId="256"/>
            <ac:picMk id="1040" creationId="{00000000-0000-0000-0000-000000000000}"/>
          </ac:picMkLst>
        </pc:picChg>
        <pc:picChg chg="mod">
          <ac:chgData name="Nazia Sharif (1907313)" userId="83fb420d-6a4f-4d53-b773-901eba75fca0" providerId="ADAL" clId="{C53AD805-9594-41D3-81C0-56B95FD117FA}" dt="2025-09-29T09:48:19.326" v="933" actId="14100"/>
          <ac:picMkLst>
            <pc:docMk/>
            <pc:sldMk cId="1089917258" sldId="256"/>
            <ac:picMk id="1042" creationId="{00000000-0000-0000-0000-000000000000}"/>
          </ac:picMkLst>
        </pc:picChg>
      </pc:sldChg>
      <pc:sldChg chg="addSp modSp new mod ord">
        <pc:chgData name="Nazia Sharif (1907313)" userId="83fb420d-6a4f-4d53-b773-901eba75fca0" providerId="ADAL" clId="{C53AD805-9594-41D3-81C0-56B95FD117FA}" dt="2025-10-10T16:16:07.108" v="2072" actId="20577"/>
        <pc:sldMkLst>
          <pc:docMk/>
          <pc:sldMk cId="3055038778" sldId="257"/>
        </pc:sldMkLst>
        <pc:spChg chg="add mod">
          <ac:chgData name="Nazia Sharif (1907313)" userId="83fb420d-6a4f-4d53-b773-901eba75fca0" providerId="ADAL" clId="{C53AD805-9594-41D3-81C0-56B95FD117FA}" dt="2025-10-10T16:16:07.108" v="2072" actId="20577"/>
          <ac:spMkLst>
            <pc:docMk/>
            <pc:sldMk cId="3055038778" sldId="257"/>
            <ac:spMk id="3" creationId="{0B2DCC95-7016-8569-5FD4-66D4389D260C}"/>
          </ac:spMkLst>
        </pc:spChg>
      </pc:sldChg>
      <pc:sldChg chg="addSp modSp new mod">
        <pc:chgData name="Nazia Sharif (1907313)" userId="83fb420d-6a4f-4d53-b773-901eba75fca0" providerId="ADAL" clId="{C53AD805-9594-41D3-81C0-56B95FD117FA}" dt="2025-10-10T16:16:36.391" v="2073" actId="20577"/>
        <pc:sldMkLst>
          <pc:docMk/>
          <pc:sldMk cId="4092179633" sldId="258"/>
        </pc:sldMkLst>
        <pc:spChg chg="add mod">
          <ac:chgData name="Nazia Sharif (1907313)" userId="83fb420d-6a4f-4d53-b773-901eba75fca0" providerId="ADAL" clId="{C53AD805-9594-41D3-81C0-56B95FD117FA}" dt="2025-10-10T16:16:36.391" v="2073" actId="20577"/>
          <ac:spMkLst>
            <pc:docMk/>
            <pc:sldMk cId="4092179633" sldId="258"/>
            <ac:spMk id="3" creationId="{6DCC6245-5B8B-36B1-2CCA-60CF2A7A0480}"/>
          </ac:spMkLst>
        </pc:spChg>
      </pc:sldChg>
      <pc:sldChg chg="addSp modSp new mod">
        <pc:chgData name="Nazia Sharif (1907313)" userId="83fb420d-6a4f-4d53-b773-901eba75fca0" providerId="ADAL" clId="{C53AD805-9594-41D3-81C0-56B95FD117FA}" dt="2025-10-10T16:15:42.591" v="2071" actId="20577"/>
        <pc:sldMkLst>
          <pc:docMk/>
          <pc:sldMk cId="1732417348" sldId="259"/>
        </pc:sldMkLst>
        <pc:spChg chg="add mod">
          <ac:chgData name="Nazia Sharif (1907313)" userId="83fb420d-6a4f-4d53-b773-901eba75fca0" providerId="ADAL" clId="{C53AD805-9594-41D3-81C0-56B95FD117FA}" dt="2025-10-10T16:15:42.591" v="2071" actId="20577"/>
          <ac:spMkLst>
            <pc:docMk/>
            <pc:sldMk cId="1732417348" sldId="259"/>
            <ac:spMk id="3" creationId="{2A15FCE6-7322-1567-E759-6DA6D08579E8}"/>
          </ac:spMkLst>
        </pc:spChg>
      </pc:sldChg>
      <pc:sldChg chg="addSp delSp modSp new mod ord setBg setClrOvrMap delDesignElem">
        <pc:chgData name="Nazia Sharif (1907313)" userId="83fb420d-6a4f-4d53-b773-901eba75fca0" providerId="ADAL" clId="{C53AD805-9594-41D3-81C0-56B95FD117FA}" dt="2025-10-06T09:25:04.570" v="1793" actId="26606"/>
        <pc:sldMkLst>
          <pc:docMk/>
          <pc:sldMk cId="1135943915" sldId="260"/>
        </pc:sldMkLst>
        <pc:spChg chg="add mod ord">
          <ac:chgData name="Nazia Sharif (1907313)" userId="83fb420d-6a4f-4d53-b773-901eba75fca0" providerId="ADAL" clId="{C53AD805-9594-41D3-81C0-56B95FD117FA}" dt="2025-10-06T09:25:04.570" v="1793" actId="26606"/>
          <ac:spMkLst>
            <pc:docMk/>
            <pc:sldMk cId="1135943915" sldId="260"/>
            <ac:spMk id="2" creationId="{08CDCEA5-EDBA-7360-3E27-279B6E618239}"/>
          </ac:spMkLst>
        </pc:spChg>
        <pc:spChg chg="add">
          <ac:chgData name="Nazia Sharif (1907313)" userId="83fb420d-6a4f-4d53-b773-901eba75fca0" providerId="ADAL" clId="{C53AD805-9594-41D3-81C0-56B95FD117FA}" dt="2025-10-06T09:25:04.570" v="1793" actId="26606"/>
          <ac:spMkLst>
            <pc:docMk/>
            <pc:sldMk cId="1135943915" sldId="260"/>
            <ac:spMk id="221" creationId="{3BCB5F6A-9EB0-40B0-9D13-3023E9A20508}"/>
          </ac:spMkLst>
        </pc:spChg>
        <pc:picChg chg="add mod ord">
          <ac:chgData name="Nazia Sharif (1907313)" userId="83fb420d-6a4f-4d53-b773-901eba75fca0" providerId="ADAL" clId="{C53AD805-9594-41D3-81C0-56B95FD117FA}" dt="2025-10-06T09:25:04.570" v="1793" actId="26606"/>
          <ac:picMkLst>
            <pc:docMk/>
            <pc:sldMk cId="1135943915" sldId="260"/>
            <ac:picMk id="4" creationId="{1819E147-FAE2-ABC5-A0F7-29BCFE4C3FB7}"/>
          </ac:picMkLst>
        </pc:picChg>
      </pc:sldChg>
      <pc:sldChg chg="new del">
        <pc:chgData name="Nazia Sharif (1907313)" userId="83fb420d-6a4f-4d53-b773-901eba75fca0" providerId="ADAL" clId="{C53AD805-9594-41D3-81C0-56B95FD117FA}" dt="2025-10-08T09:17:26.859" v="1856" actId="47"/>
        <pc:sldMkLst>
          <pc:docMk/>
          <pc:sldMk cId="110072500" sldId="26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8ACC3E0-825F-4B88-AFE3-69F9331A8A41}"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1734400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ACC3E0-825F-4B88-AFE3-69F9331A8A41}"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349417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205249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8ACC3E0-825F-4B88-AFE3-69F9331A8A41}"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2672464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8ACC3E0-825F-4B88-AFE3-69F9331A8A41}" type="datetimeFigureOut">
              <a:rPr lang="en-US" smtClean="0"/>
              <a:t>10/10/2025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1773472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8ACC3E0-825F-4B88-AFE3-69F9331A8A41}"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3382858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ACC3E0-825F-4B88-AFE3-69F9331A8A41}" type="datetimeFigureOut">
              <a:rPr lang="en-US" smtClean="0"/>
              <a:t>10/10/2025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2544838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8ACC3E0-825F-4B88-AFE3-69F9331A8A41}"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152422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8ACC3E0-825F-4B88-AFE3-69F9331A8A41}"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37560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979951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4208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1968505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37370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2525299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ACC3E0-825F-4B88-AFE3-69F9331A8A41}"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4159051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ACC3E0-825F-4B88-AFE3-69F9331A8A41}"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1310608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8ACC3E0-825F-4B88-AFE3-69F9331A8A41}" type="datetimeFigureOut">
              <a:rPr lang="en-US" smtClean="0"/>
              <a:t>10/10/2025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3B0A832-5FFE-4D87-AD74-F6A6CC2CCD15}" type="slidenum">
              <a:rPr lang="en-US" smtClean="0"/>
              <a:t>‹#›</a:t>
            </a:fld>
            <a:endParaRPr lang="en-US"/>
          </a:p>
        </p:txBody>
      </p:sp>
    </p:spTree>
    <p:extLst>
      <p:ext uri="{BB962C8B-B14F-4D97-AF65-F5344CB8AC3E}">
        <p14:creationId xmlns:p14="http://schemas.microsoft.com/office/powerpoint/2010/main" val="2853284898"/>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13" Type="http://schemas.microsoft.com/office/2007/relationships/hdphoto" Target="../media/hdphoto3.wdp"/><Relationship Id="rId3" Type="http://schemas.openxmlformats.org/officeDocument/2006/relationships/image" Target="../media/image3.jpeg"/><Relationship Id="rId7" Type="http://schemas.openxmlformats.org/officeDocument/2006/relationships/image" Target="../media/image7.png"/><Relationship Id="rId12"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9.jpeg"/><Relationship Id="rId5" Type="http://schemas.openxmlformats.org/officeDocument/2006/relationships/image" Target="../media/image5.jpeg"/><Relationship Id="rId10" Type="http://schemas.microsoft.com/office/2007/relationships/hdphoto" Target="../media/hdphoto2.wdp"/><Relationship Id="rId4" Type="http://schemas.openxmlformats.org/officeDocument/2006/relationships/image" Target="../media/image4.jpe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hyperlink" Target="https://www.cqc.org.uk/news/releases/rise-mha-detentions-act-may-be-symptomatic-system-under-pressure"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mentalhealth.org.uk/about-us/news/mental-health-problems-cost-uk-economy-least-gbp-118-billion-year-new-research" TargetMode="External"/><Relationship Id="rId2" Type="http://schemas.openxmlformats.org/officeDocument/2006/relationships/hyperlink" Target="https://www.medcentral.com/behavioral-mental/schizophrenia/assessment-diagnosis-adherence-schizophrenia" TargetMode="External"/><Relationship Id="rId1" Type="http://schemas.openxmlformats.org/officeDocument/2006/relationships/slideLayout" Target="../slideLayouts/slideLayout7.xml"/><Relationship Id="rId5" Type="http://schemas.openxmlformats.org/officeDocument/2006/relationships/hyperlink" Target="https://digital.nhs.uk/data-and-information/publications/statistical/mental-health-services-monthly-statistics" TargetMode="External"/><Relationship Id="rId4" Type="http://schemas.openxmlformats.org/officeDocument/2006/relationships/hyperlink" Target="https://www.mentalhealth.com/library/historical-contemporary-understandings-schizophrenia"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who.int/news-room/fact-sheets/detail/schizophrenia" TargetMode="External"/><Relationship Id="rId2" Type="http://schemas.openxmlformats.org/officeDocument/2006/relationships/hyperlink" Target="https://www.england.nhs.uk/long-read/a-national-framework-for-nhs-action-on-inclusion-health/"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0" name="Group 21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80" name="Straight Connector 17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1" name="Straight Connector 18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4" name="Isosceles Triangle 18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8" name="Isosceles Triangle 18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9" name="Isosceles Triangle 18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08CDCEA5-EDBA-7360-3E27-279B6E618239}"/>
              </a:ext>
            </a:extLst>
          </p:cNvPr>
          <p:cNvSpPr txBox="1"/>
          <p:nvPr/>
        </p:nvSpPr>
        <p:spPr>
          <a:xfrm>
            <a:off x="5209563" y="2160589"/>
            <a:ext cx="4064439" cy="3880773"/>
          </a:xfrm>
          <a:prstGeom prst="rect">
            <a:avLst/>
          </a:prstGeom>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a:bodyPr>
          <a:lstStyle/>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b="1">
                <a:solidFill>
                  <a:schemeClr val="tx1">
                    <a:lumMod val="75000"/>
                    <a:lumOff val="25000"/>
                  </a:schemeClr>
                </a:solidFill>
              </a:rPr>
              <a:t> Module Code: BMHP6029</a:t>
            </a:r>
          </a:p>
          <a:p>
            <a:pPr>
              <a:spcBef>
                <a:spcPts val="1000"/>
              </a:spcBef>
              <a:buClr>
                <a:schemeClr val="accent1"/>
              </a:buClr>
              <a:buSzPct val="80000"/>
              <a:buFont typeface="Wingdings 3" charset="2"/>
              <a:buChar char=""/>
            </a:pPr>
            <a:r>
              <a:rPr lang="en-US" b="1">
                <a:solidFill>
                  <a:schemeClr val="tx1">
                    <a:lumMod val="75000"/>
                    <a:lumOff val="25000"/>
                  </a:schemeClr>
                </a:solidFill>
              </a:rPr>
              <a:t>Assignment Title: Presentation (Academic Poster)</a:t>
            </a:r>
            <a:endParaRPr lang="en-US">
              <a:solidFill>
                <a:schemeClr val="tx1">
                  <a:lumMod val="75000"/>
                  <a:lumOff val="25000"/>
                </a:schemeClr>
              </a:solidFill>
            </a:endParaRPr>
          </a:p>
          <a:p>
            <a:pPr>
              <a:spcBef>
                <a:spcPts val="1000"/>
              </a:spcBef>
              <a:buClr>
                <a:schemeClr val="accent1"/>
              </a:buClr>
              <a:buSzPct val="80000"/>
              <a:buFont typeface="Wingdings 3" charset="2"/>
              <a:buChar char=""/>
            </a:pPr>
            <a:r>
              <a:rPr lang="en-US" b="1">
                <a:solidFill>
                  <a:schemeClr val="tx1">
                    <a:lumMod val="75000"/>
                    <a:lumOff val="25000"/>
                  </a:schemeClr>
                </a:solidFill>
              </a:rPr>
              <a:t>Name: Nazia sharif </a:t>
            </a:r>
          </a:p>
          <a:p>
            <a:pPr>
              <a:spcBef>
                <a:spcPts val="1000"/>
              </a:spcBef>
              <a:buClr>
                <a:schemeClr val="accent1"/>
              </a:buClr>
              <a:buSzPct val="80000"/>
              <a:buFont typeface="Wingdings 3" charset="2"/>
              <a:buChar char=""/>
            </a:pPr>
            <a:r>
              <a:rPr lang="en-US" b="1">
                <a:solidFill>
                  <a:schemeClr val="tx1">
                    <a:lumMod val="75000"/>
                    <a:lumOff val="25000"/>
                  </a:schemeClr>
                </a:solidFill>
              </a:rPr>
              <a:t>Student Number-1907313</a:t>
            </a:r>
          </a:p>
          <a:p>
            <a:pPr>
              <a:spcBef>
                <a:spcPts val="1000"/>
              </a:spcBef>
              <a:buClr>
                <a:schemeClr val="accent1"/>
              </a:buClr>
              <a:buSzPct val="80000"/>
              <a:buFont typeface="Wingdings 3" charset="2"/>
              <a:buChar char=""/>
            </a:pPr>
            <a:r>
              <a:rPr lang="en-US" b="1">
                <a:solidFill>
                  <a:schemeClr val="tx1">
                    <a:lumMod val="75000"/>
                    <a:lumOff val="25000"/>
                  </a:schemeClr>
                </a:solidFill>
              </a:rPr>
              <a:t>Lecturer- Tomy Adattu Chacko</a:t>
            </a:r>
          </a:p>
          <a:p>
            <a:pPr>
              <a:spcBef>
                <a:spcPts val="1000"/>
              </a:spcBef>
              <a:buClr>
                <a:schemeClr val="accent1"/>
              </a:buClr>
              <a:buSzPct val="80000"/>
              <a:buFont typeface="Wingdings 3" charset="2"/>
              <a:buChar char=""/>
            </a:pPr>
            <a:r>
              <a:rPr lang="en-US" b="1">
                <a:solidFill>
                  <a:schemeClr val="tx1">
                    <a:lumMod val="75000"/>
                    <a:lumOff val="25000"/>
                  </a:schemeClr>
                </a:solidFill>
              </a:rPr>
              <a:t>Rethinking Schizophrenia: Critical insights into clinical practice, inequalities, and recovery-orientated care </a:t>
            </a:r>
          </a:p>
          <a:p>
            <a:pPr>
              <a:spcBef>
                <a:spcPts val="1000"/>
              </a:spcBef>
              <a:buClr>
                <a:schemeClr val="accent1"/>
              </a:buClr>
              <a:buSzPct val="80000"/>
              <a:buFont typeface="Wingdings 3" charset="2"/>
              <a:buChar char=""/>
            </a:pPr>
            <a:endParaRPr lang="en-US">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pic>
        <p:nvPicPr>
          <p:cNvPr id="4" name="Picture 3" descr="Mental health awareness mural">
            <a:extLst>
              <a:ext uri="{FF2B5EF4-FFF2-40B4-BE49-F238E27FC236}">
                <a16:creationId xmlns:a16="http://schemas.microsoft.com/office/drawing/2014/main" id="{1819E147-FAE2-ABC5-A0F7-29BCFE4C3FB7}"/>
              </a:ext>
            </a:extLst>
          </p:cNvPr>
          <p:cNvPicPr>
            <a:picLocks noChangeAspect="1"/>
          </p:cNvPicPr>
          <p:nvPr/>
        </p:nvPicPr>
        <p:blipFill>
          <a:blip r:embed="rId2" cstate="print">
            <a:extLst>
              <a:ext uri="{28A0092B-C50C-407E-A947-70E740481C1C}">
                <a14:useLocalDpi xmlns:a14="http://schemas.microsoft.com/office/drawing/2010/main" val="0"/>
              </a:ext>
            </a:extLst>
          </a:blip>
          <a:srcRect l="6490" r="44737"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1" name="Isosceles Triangle 22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35943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39000" b="-39000"/>
          </a:stretch>
        </a:blipFill>
        <a:effectLst/>
      </p:bgPr>
    </p:bg>
    <p:spTree>
      <p:nvGrpSpPr>
        <p:cNvPr id="1" name=""/>
        <p:cNvGrpSpPr/>
        <p:nvPr/>
      </p:nvGrpSpPr>
      <p:grpSpPr>
        <a:xfrm>
          <a:off x="0" y="0"/>
          <a:ext cx="0" cy="0"/>
          <a:chOff x="0" y="0"/>
          <a:chExt cx="0" cy="0"/>
        </a:xfrm>
      </p:grpSpPr>
      <p:sp>
        <p:nvSpPr>
          <p:cNvPr id="4" name="Rectangle 3"/>
          <p:cNvSpPr/>
          <p:nvPr/>
        </p:nvSpPr>
        <p:spPr>
          <a:xfrm>
            <a:off x="261256" y="91440"/>
            <a:ext cx="11678195" cy="313509"/>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RETHINKING SCHIZOPHRENIA: CRITICAL INSIGHTS INTO CLINICAL PRACTICE, INEQUALITIES, AND RECOVERY-ORIENTED CARE</a:t>
            </a:r>
            <a:endParaRPr lang="en-US"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pSp>
        <p:nvGrpSpPr>
          <p:cNvPr id="11" name="Group 10"/>
          <p:cNvGrpSpPr/>
          <p:nvPr/>
        </p:nvGrpSpPr>
        <p:grpSpPr>
          <a:xfrm>
            <a:off x="2968435" y="445080"/>
            <a:ext cx="1852283" cy="3957956"/>
            <a:chOff x="32040" y="586486"/>
            <a:chExt cx="2439745" cy="1335437"/>
          </a:xfrm>
        </p:grpSpPr>
        <p:sp>
          <p:nvSpPr>
            <p:cNvPr id="12" name="Rectangle 11"/>
            <p:cNvSpPr/>
            <p:nvPr/>
          </p:nvSpPr>
          <p:spPr>
            <a:xfrm>
              <a:off x="78375" y="586486"/>
              <a:ext cx="2379288" cy="10578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900" b="1" dirty="0">
                  <a:latin typeface="Arial" panose="020B0604020202020204" pitchFamily="34" charset="0"/>
                  <a:cs typeface="Arial" panose="020B0604020202020204" pitchFamily="34" charset="0"/>
                </a:rPr>
                <a:t>CLINICAL PRESENTATION AND DIAGNOSIS</a:t>
              </a:r>
            </a:p>
          </p:txBody>
        </p:sp>
        <p:sp>
          <p:nvSpPr>
            <p:cNvPr id="13" name="Rectangle 12"/>
            <p:cNvSpPr/>
            <p:nvPr/>
          </p:nvSpPr>
          <p:spPr>
            <a:xfrm>
              <a:off x="32040" y="711840"/>
              <a:ext cx="2439745" cy="1210083"/>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just"/>
              <a:r>
                <a:rPr lang="en-US" sz="800" dirty="0">
                  <a:solidFill>
                    <a:schemeClr val="tx1"/>
                  </a:solidFill>
                  <a:latin typeface="Arial" panose="020B0604020202020204" pitchFamily="34" charset="0"/>
                  <a:cs typeface="Arial" panose="020B0604020202020204" pitchFamily="34" charset="0"/>
                </a:rPr>
                <a:t>Schizophrenia has a presentation of positive symptoms in the form of hallucinations, delusions, and of patients (Stewart, 2024). DSM-5 diagnosis need 2 or more key symptoms such as  speech, which present in about 70% of cases need two or more key symptoms lasting at least one month, with persistent disturbance for six months (MedCentral, 2025). ICD-11 takes a dimensional approach, focusing on symptom domains like psychotic, depressive, and cognitive features (WHO, 2022).</a:t>
              </a:r>
            </a:p>
            <a:p>
              <a:pPr algn="just"/>
              <a:endParaRPr lang="en-US" sz="800" dirty="0">
                <a:solidFill>
                  <a:schemeClr val="tx1"/>
                </a:solidFill>
                <a:latin typeface="Arial" panose="020B0604020202020204" pitchFamily="34" charset="0"/>
                <a:cs typeface="Arial" panose="020B0604020202020204" pitchFamily="34" charset="0"/>
              </a:endParaRPr>
            </a:p>
            <a:p>
              <a:pPr algn="just"/>
              <a:r>
                <a:rPr lang="en-US" sz="800" dirty="0">
                  <a:solidFill>
                    <a:schemeClr val="tx1"/>
                  </a:solidFill>
                  <a:latin typeface="Arial" panose="020B0604020202020204" pitchFamily="34" charset="0"/>
                  <a:cs typeface="Arial" panose="020B0604020202020204" pitchFamily="34" charset="0"/>
                </a:rPr>
                <a:t>Black men in the UK are 4–5 times more likely than white men to be given a diagnosis, as a result of partly institutional racism and misunderstanding of cultural manifestation (WHO, 2022). A more comprehensive model—incorporating psychological assessment, cultural competency, and social determinants—provides a more nuanced and person-focused framework, in line with modern biopsychosocial thinking.</a:t>
              </a:r>
            </a:p>
          </p:txBody>
        </p:sp>
      </p:grpSp>
      <p:grpSp>
        <p:nvGrpSpPr>
          <p:cNvPr id="14" name="Group 13"/>
          <p:cNvGrpSpPr/>
          <p:nvPr/>
        </p:nvGrpSpPr>
        <p:grpSpPr>
          <a:xfrm>
            <a:off x="4843924" y="445082"/>
            <a:ext cx="2334083" cy="6315189"/>
            <a:chOff x="-314014" y="478784"/>
            <a:chExt cx="2724860" cy="1090071"/>
          </a:xfrm>
        </p:grpSpPr>
        <p:sp>
          <p:nvSpPr>
            <p:cNvPr id="15" name="Rectangle 14"/>
            <p:cNvSpPr/>
            <p:nvPr/>
          </p:nvSpPr>
          <p:spPr>
            <a:xfrm>
              <a:off x="-301144" y="478784"/>
              <a:ext cx="2711990" cy="6383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900" b="1" dirty="0">
                  <a:latin typeface="Times New Roman" panose="02020603050405020304" pitchFamily="18" charset="0"/>
                  <a:cs typeface="Times New Roman" panose="02020603050405020304" pitchFamily="18" charset="0"/>
                </a:rPr>
                <a:t>TREATMENT AND MANAGEMENT APPROACHES</a:t>
              </a:r>
            </a:p>
          </p:txBody>
        </p:sp>
        <p:sp>
          <p:nvSpPr>
            <p:cNvPr id="16" name="Rectangle 15"/>
            <p:cNvSpPr/>
            <p:nvPr/>
          </p:nvSpPr>
          <p:spPr>
            <a:xfrm>
              <a:off x="-314014" y="717958"/>
              <a:ext cx="2711990" cy="85089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just"/>
              <a:endParaRPr lang="en-US" sz="800" dirty="0">
                <a:solidFill>
                  <a:schemeClr val="tx1"/>
                </a:solidFill>
                <a:latin typeface="Arial" panose="020B0604020202020204" pitchFamily="34" charset="0"/>
                <a:cs typeface="Arial" panose="020B0604020202020204" pitchFamily="34" charset="0"/>
              </a:endParaRPr>
            </a:p>
            <a:p>
              <a:pPr algn="just"/>
              <a:endParaRPr lang="en-US" sz="800" dirty="0">
                <a:solidFill>
                  <a:schemeClr val="tx1"/>
                </a:solidFill>
                <a:latin typeface="Arial" panose="020B0604020202020204" pitchFamily="34" charset="0"/>
                <a:cs typeface="Arial" panose="020B0604020202020204" pitchFamily="34" charset="0"/>
              </a:endParaRPr>
            </a:p>
            <a:p>
              <a:pPr algn="just"/>
              <a:r>
                <a:rPr lang="en-US" sz="800" dirty="0">
                  <a:solidFill>
                    <a:schemeClr val="tx1"/>
                  </a:solidFill>
                  <a:latin typeface="Arial" panose="020B0604020202020204" pitchFamily="34" charset="0"/>
                  <a:cs typeface="Arial" panose="020B0604020202020204" pitchFamily="34" charset="0"/>
                </a:rPr>
                <a:t>Pharmacological treatment continues to</a:t>
              </a:r>
              <a:r>
                <a:rPr lang="en-US" sz="800" dirty="0">
                  <a:solidFill>
                    <a:schemeClr val="tx1"/>
                  </a:solidFill>
                  <a:latin typeface="Abadi" panose="020B0604020104020204" pitchFamily="34" charset="0"/>
                  <a:cs typeface="Times New Roman" panose="02020603050405020304" pitchFamily="18" charset="0"/>
                </a:rPr>
                <a:t>, </a:t>
              </a:r>
              <a:r>
                <a:rPr lang="en-US" sz="800" dirty="0">
                  <a:solidFill>
                    <a:schemeClr val="tx1"/>
                  </a:solidFill>
                  <a:latin typeface="Arial" panose="020B0604020202020204" pitchFamily="34" charset="0"/>
                  <a:cs typeface="Arial" panose="020B0604020202020204" pitchFamily="34" charset="0"/>
                </a:rPr>
                <a:t>be the strength in the management of schizophrenia. Classic antipsychotics, including haloperidol, act mainly at dopamine D2 receptors and decrease positive symptoms but tend to induce extrapyramidal side effects, with occurrence rates of up to 40% (</a:t>
              </a:r>
              <a:r>
                <a:rPr lang="en-US" sz="800" dirty="0" err="1">
                  <a:solidFill>
                    <a:schemeClr val="tx1"/>
                  </a:solidFill>
                  <a:latin typeface="Arial" panose="020B0604020202020204" pitchFamily="34" charset="0"/>
                  <a:cs typeface="Arial" panose="020B0604020202020204" pitchFamily="34" charset="0"/>
                </a:rPr>
                <a:t>Siafis</a:t>
              </a:r>
              <a:r>
                <a:rPr lang="en-US" sz="800" dirty="0">
                  <a:solidFill>
                    <a:schemeClr val="tx1"/>
                  </a:solidFill>
                  <a:latin typeface="Arial" panose="020B0604020202020204" pitchFamily="34" charset="0"/>
                  <a:cs typeface="Arial" panose="020B0604020202020204" pitchFamily="34" charset="0"/>
                </a:rPr>
                <a:t> et al., 2023). Clozapine is the sole medication of proven benefit in refractory schizophrenia but carries the burden of intensive monitoring for the risk of agranulocytosis (Gomes and Grace, 2021).</a:t>
              </a:r>
            </a:p>
            <a:p>
              <a:pPr algn="just"/>
              <a:r>
                <a:rPr lang="en-US" sz="800" dirty="0">
                  <a:solidFill>
                    <a:schemeClr val="tx1"/>
                  </a:solidFill>
                  <a:latin typeface="Arial" panose="020B0604020202020204" pitchFamily="34" charset="0"/>
                  <a:cs typeface="Arial" panose="020B0604020202020204" pitchFamily="34" charset="0"/>
                </a:rPr>
                <a:t>Psychological treatments are crucial in improving outcomes. Cognitive behavioral therapy for psychosis (CBT) is of moderate effectiveness, especially in alleviating hallucination distress and relapse (Legge et al., 2021). These treatments empower families and patients but are constrained by service availability and variable implementation within health systems. </a:t>
              </a:r>
            </a:p>
            <a:p>
              <a:pPr algn="just"/>
              <a:r>
                <a:rPr lang="en-US" sz="800" dirty="0">
                  <a:solidFill>
                    <a:schemeClr val="tx1"/>
                  </a:solidFill>
                  <a:latin typeface="Arial" panose="020B0604020202020204" pitchFamily="34" charset="0"/>
                  <a:cs typeface="Arial" panose="020B0604020202020204" pitchFamily="34" charset="0"/>
                </a:rPr>
                <a:t>Social and community care also aids recovery. Hope, self-determination, and personal aspirations are stressed by recovery-oriented strategies beyond symptom reduction (Carli et al., 2021). Critically, inequalities in treatment continue. Ethnic minorities in the UK have a reduced likelihood of receiving psychological therapies and a heightened likelihood of coercive treatme</a:t>
              </a:r>
              <a:r>
                <a:rPr lang="en-US" sz="800" dirty="0">
                  <a:solidFill>
                    <a:schemeClr val="tx1"/>
                  </a:solidFill>
                  <a:latin typeface="Abadi" panose="020B0604020104020204" pitchFamily="34" charset="0"/>
                  <a:cs typeface="Times New Roman" panose="02020603050405020304" pitchFamily="18" charset="0"/>
                </a:rPr>
                <a:t>nt trajectories (NHS England,2025).</a:t>
              </a: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900" dirty="0">
                <a:solidFill>
                  <a:schemeClr val="tx1"/>
                </a:solidFill>
                <a:latin typeface="Abadi" panose="020B0604020104020204" pitchFamily="34" charset="0"/>
                <a:cs typeface="Times New Roman" panose="02020603050405020304" pitchFamily="18" charset="0"/>
              </a:endParaRPr>
            </a:p>
            <a:p>
              <a:pPr algn="just"/>
              <a:endParaRPr lang="en-US" sz="900" dirty="0">
                <a:solidFill>
                  <a:schemeClr val="tx1"/>
                </a:solidFill>
                <a:latin typeface="Abadi" panose="020B0604020104020204" pitchFamily="34" charset="0"/>
                <a:cs typeface="Times New Roman" panose="02020603050405020304" pitchFamily="18" charset="0"/>
              </a:endParaRPr>
            </a:p>
            <a:p>
              <a:pPr algn="just"/>
              <a:endParaRPr lang="en-US" sz="900" dirty="0">
                <a:solidFill>
                  <a:schemeClr val="tx1"/>
                </a:solidFill>
                <a:latin typeface="Abadi" panose="020B0604020104020204" pitchFamily="34" charset="0"/>
                <a:cs typeface="Times New Roman" panose="02020603050405020304" pitchFamily="18" charset="0"/>
              </a:endParaRPr>
            </a:p>
            <a:p>
              <a:pPr algn="just"/>
              <a:endParaRPr lang="en-US" sz="900" dirty="0">
                <a:solidFill>
                  <a:schemeClr val="tx1"/>
                </a:solidFill>
                <a:latin typeface="Abadi" panose="020B0604020104020204" pitchFamily="34" charset="0"/>
                <a:cs typeface="Times New Roman" panose="02020603050405020304" pitchFamily="18" charset="0"/>
              </a:endParaRPr>
            </a:p>
            <a:p>
              <a:pPr algn="just"/>
              <a:endParaRPr lang="en-US" sz="900" dirty="0">
                <a:solidFill>
                  <a:schemeClr val="tx1"/>
                </a:solidFill>
                <a:latin typeface="Abadi" panose="020B0604020104020204" pitchFamily="34" charset="0"/>
                <a:cs typeface="Times New Roman" panose="02020603050405020304" pitchFamily="18" charset="0"/>
              </a:endParaRPr>
            </a:p>
          </p:txBody>
        </p:sp>
      </p:grpSp>
      <p:grpSp>
        <p:nvGrpSpPr>
          <p:cNvPr id="17" name="Group 16"/>
          <p:cNvGrpSpPr/>
          <p:nvPr/>
        </p:nvGrpSpPr>
        <p:grpSpPr>
          <a:xfrm>
            <a:off x="7173780" y="363095"/>
            <a:ext cx="2790524" cy="2228098"/>
            <a:chOff x="70929" y="525306"/>
            <a:chExt cx="2464223" cy="1045635"/>
          </a:xfrm>
        </p:grpSpPr>
        <p:sp>
          <p:nvSpPr>
            <p:cNvPr id="18" name="Rectangle 17"/>
            <p:cNvSpPr/>
            <p:nvPr/>
          </p:nvSpPr>
          <p:spPr>
            <a:xfrm>
              <a:off x="151648" y="525306"/>
              <a:ext cx="2209673" cy="10044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900" b="1" dirty="0">
                  <a:latin typeface="Arial" panose="020B0604020202020204" pitchFamily="34" charset="0"/>
                  <a:cs typeface="Arial" panose="020B0604020202020204" pitchFamily="34" charset="0"/>
                </a:rPr>
                <a:t>SOCIAL AND ETHICAL ISSUES</a:t>
              </a:r>
            </a:p>
          </p:txBody>
        </p:sp>
        <p:sp>
          <p:nvSpPr>
            <p:cNvPr id="19" name="Rectangle 18"/>
            <p:cNvSpPr/>
            <p:nvPr/>
          </p:nvSpPr>
          <p:spPr>
            <a:xfrm>
              <a:off x="70929" y="644589"/>
              <a:ext cx="2464223" cy="92635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just"/>
              <a:r>
                <a:rPr lang="en-US" sz="800" dirty="0">
                  <a:solidFill>
                    <a:schemeClr val="tx1"/>
                  </a:solidFill>
                  <a:latin typeface="Arial" panose="020B0604020202020204" pitchFamily="34" charset="0"/>
                  <a:cs typeface="Arial" panose="020B0604020202020204" pitchFamily="34" charset="0"/>
                </a:rPr>
                <a:t>Stigma and discrimination are still common issues for those affected by schizophrenia. NHS Digital (2023) revealed that 64% of UK respondents link schizophrenia with violence, evidence states that individuals with the disorder tend to be victims rather than offenders. </a:t>
              </a:r>
            </a:p>
            <a:p>
              <a:pPr algn="just"/>
              <a:r>
                <a:rPr lang="en-US" sz="800" dirty="0">
                  <a:solidFill>
                    <a:schemeClr val="tx1"/>
                  </a:solidFill>
                  <a:latin typeface="Arial" panose="020B0604020202020204" pitchFamily="34" charset="0"/>
                  <a:cs typeface="Arial" panose="020B0604020202020204" pitchFamily="34" charset="0"/>
                </a:rPr>
                <a:t>Inequalities in healthcare can be seen along ethnic, gender, and socio-economic lines.. Likewise, NHS England (2025) critique that women present later and become under recognized for negative symptoms, leading to misdiagnosis and worse long-term care. Socio-economic deprivation raises risk and relapse rates, but deprived groups experience lower access to psychological therapies (NHS Digital, 2023). Mentally ill detentions under the Mental Health Act increased by 40% between 2005 and 2020 (Care Quality Commission, 2023</a:t>
              </a:r>
            </a:p>
          </p:txBody>
        </p:sp>
      </p:grpSp>
      <p:grpSp>
        <p:nvGrpSpPr>
          <p:cNvPr id="24" name="Group 23"/>
          <p:cNvGrpSpPr/>
          <p:nvPr/>
        </p:nvGrpSpPr>
        <p:grpSpPr>
          <a:xfrm>
            <a:off x="10034293" y="1517197"/>
            <a:ext cx="2146682" cy="3227081"/>
            <a:chOff x="-81929" y="679741"/>
            <a:chExt cx="2636618" cy="1228252"/>
          </a:xfrm>
        </p:grpSpPr>
        <p:sp>
          <p:nvSpPr>
            <p:cNvPr id="25" name="Rectangle 24"/>
            <p:cNvSpPr/>
            <p:nvPr/>
          </p:nvSpPr>
          <p:spPr>
            <a:xfrm>
              <a:off x="-66780" y="679741"/>
              <a:ext cx="2621468" cy="11932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900" b="1" dirty="0">
                  <a:latin typeface="Arial" panose="020B0604020202020204" pitchFamily="34" charset="0"/>
                  <a:cs typeface="Arial" panose="020B0604020202020204" pitchFamily="34" charset="0"/>
                </a:rPr>
                <a:t>CONCLUSION AND RECOMMENDATIONS</a:t>
              </a:r>
            </a:p>
          </p:txBody>
        </p:sp>
        <p:sp>
          <p:nvSpPr>
            <p:cNvPr id="26" name="Rectangle 25"/>
            <p:cNvSpPr/>
            <p:nvPr/>
          </p:nvSpPr>
          <p:spPr>
            <a:xfrm>
              <a:off x="-81929" y="813989"/>
              <a:ext cx="2636618" cy="109400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Evidence highlighted 80% of risk, but trauma, deprivation, and discrimination strongly influence onset and outcome.</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Black men in the UK are four times more likely to receive a diagnosis, and 37% of deprived patients experience poor follow-up care. Compulsory treatment detentions have increased by 40% over the last 15 years, causing ethical unease about autonomy and stigma.</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Increasing early intervention services may decrease compulsory admissions by as much as 30%, and increasing supported housing and work programmes has been found to decrease psychiatric readmissions by 28%. </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Innovative technologies like avatar therapy. Prioritizing recovery-oriented, culturally competent, and rights-based practice is key to sustainable change</a:t>
              </a:r>
              <a:r>
                <a:rPr lang="en-US" sz="550" dirty="0">
                  <a:solidFill>
                    <a:schemeClr val="tx1"/>
                  </a:solidFill>
                  <a:latin typeface="Arial" panose="020B0604020202020204" pitchFamily="34" charset="0"/>
                  <a:cs typeface="Arial" panose="020B0604020202020204" pitchFamily="34" charset="0"/>
                </a:rPr>
                <a:t>. </a:t>
              </a:r>
            </a:p>
          </p:txBody>
        </p:sp>
      </p:grpSp>
      <p:pic>
        <p:nvPicPr>
          <p:cNvPr id="1026" name="Picture 2" descr="11,100+ Schizophrenia Stock Photos, Pictures &amp; Royalty-Free Images - iStock  | Schizophrenia concept, Schizophrenia brain, Schizophrenia treatme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607" y="445084"/>
            <a:ext cx="990821" cy="11780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chizophrenia and Psychosis. Schizophrenia is one of the most… | by Ana  Contreras | Medium"/>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90287" y="404950"/>
            <a:ext cx="1919324" cy="115760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Biopsychosocial Model of Mental Health – Delphis Learni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2147" y="5611091"/>
            <a:ext cx="2639998" cy="114918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BT Therapy | HopeWay"/>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20718" y="5611087"/>
            <a:ext cx="2346265" cy="1149183"/>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nsights into the Neuro-Pharmacological Treatment of Schizophrenia: Past,  Present, and Future | SpringerLink"/>
          <p:cNvPicPr>
            <a:picLocks noChangeAspect="1" noChangeArrowheads="1"/>
          </p:cNvPicPr>
          <p:nvPr/>
        </p:nvPicPr>
        <p:blipFill>
          <a:blip r:embed="rId7" cstate="print">
            <a:duotone>
              <a:prstClr val="black"/>
              <a:srgbClr val="D9C3A5">
                <a:tint val="50000"/>
                <a:satMod val="180000"/>
              </a:srgbClr>
            </a:duotone>
            <a:extLst>
              <a:ext uri="{BEBA8EAE-BF5A-486C-A8C5-ECC9F3942E4B}">
                <a14:imgProps xmlns:a14="http://schemas.microsoft.com/office/drawing/2010/main">
                  <a14:imgLayer r:embed="rId8">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4872274" y="843196"/>
            <a:ext cx="2294709" cy="90609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SW Ethics, Standards &amp; Legal Information - NYSSSWA"/>
          <p:cNvPicPr>
            <a:picLocks noChangeAspect="1" noChangeArrowheads="1"/>
          </p:cNvPicPr>
          <p:nvPr/>
        </p:nvPicPr>
        <p:blipFill>
          <a:blip r:embed="rId9">
            <a:extLst>
              <a:ext uri="{BEBA8EAE-BF5A-486C-A8C5-ECC9F3942E4B}">
                <a14:imgProps xmlns:a14="http://schemas.microsoft.com/office/drawing/2010/main">
                  <a14:imgLayer r:embed="rId10">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2968435" y="6356053"/>
            <a:ext cx="1838185" cy="48610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chizophrenia HD wallpaper | Pxfuel"/>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006096" y="4744277"/>
            <a:ext cx="2154633" cy="2022281"/>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chizophrenia Symptoms: Mood and Behavior Effects"/>
          <p:cNvPicPr>
            <a:picLocks noChangeAspect="1" noChangeArrowheads="1"/>
          </p:cNvPicPr>
          <p:nvPr/>
        </p:nvPicPr>
        <p:blipFill>
          <a:blip r:embed="rId12" cstate="print">
            <a:extLst>
              <a:ext uri="{BEBA8EAE-BF5A-486C-A8C5-ECC9F3942E4B}">
                <a14:imgProps xmlns:a14="http://schemas.microsoft.com/office/drawing/2010/main">
                  <a14:imgLayer r:embed="rId13">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10051486" y="419524"/>
            <a:ext cx="2134346" cy="1058462"/>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29">
            <a:extLst>
              <a:ext uri="{FF2B5EF4-FFF2-40B4-BE49-F238E27FC236}">
                <a16:creationId xmlns:a16="http://schemas.microsoft.com/office/drawing/2014/main" id="{5113C38A-B38D-DE24-0A6D-4A406C3D8970}"/>
              </a:ext>
            </a:extLst>
          </p:cNvPr>
          <p:cNvSpPr/>
          <p:nvPr/>
        </p:nvSpPr>
        <p:spPr>
          <a:xfrm>
            <a:off x="129322" y="1890332"/>
            <a:ext cx="2798582" cy="479310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marL="171450" indent="-171450" algn="just">
              <a:buFont typeface="Arial" panose="020B0604020202020204" pitchFamily="34" charset="0"/>
              <a:buChar char="•"/>
            </a:pPr>
            <a:r>
              <a:rPr lang="en-US" sz="800" dirty="0">
                <a:latin typeface="Arial" panose="020B0604020202020204" pitchFamily="34" charset="0"/>
                <a:cs typeface="Arial" panose="020B0604020202020204" pitchFamily="34" charset="0"/>
              </a:rPr>
              <a:t>Schizophrenia is a serious long term mental illness defined by thought, perception, emotion, and </a:t>
            </a:r>
            <a:r>
              <a:rPr lang="en-US" sz="800" dirty="0" err="1">
                <a:latin typeface="Arial" panose="020B0604020202020204" pitchFamily="34" charset="0"/>
                <a:cs typeface="Arial" panose="020B0604020202020204" pitchFamily="34" charset="0"/>
              </a:rPr>
              <a:t>behaviour</a:t>
            </a:r>
            <a:r>
              <a:rPr lang="en-US" sz="800" dirty="0">
                <a:latin typeface="Arial" panose="020B0604020202020204" pitchFamily="34" charset="0"/>
                <a:cs typeface="Arial" panose="020B0604020202020204" pitchFamily="34" charset="0"/>
              </a:rPr>
              <a:t> disturbances by the DSM-5 and ICD-11 (MedCentral, 2025)</a:t>
            </a:r>
            <a:r>
              <a:rPr lang="en-US" sz="800" b="1" dirty="0">
                <a:latin typeface="Arial" panose="020B0604020202020204" pitchFamily="34" charset="0"/>
                <a:cs typeface="Arial" panose="020B0604020202020204" pitchFamily="34" charset="0"/>
              </a:rPr>
              <a:t>.</a:t>
            </a:r>
            <a:r>
              <a:rPr lang="en-US" sz="800" dirty="0">
                <a:latin typeface="Arial" panose="020B0604020202020204" pitchFamily="34" charset="0"/>
                <a:cs typeface="Arial" panose="020B0604020202020204" pitchFamily="34" charset="0"/>
              </a:rPr>
              <a:t> The condition has an immense health burden, adding to disability-adjusted life years (DALYs) and deducting 10–20 years from life expectancy (</a:t>
            </a:r>
            <a:r>
              <a:rPr lang="en-US" sz="800" dirty="0" err="1">
                <a:latin typeface="Arial" panose="020B0604020202020204" pitchFamily="34" charset="0"/>
                <a:cs typeface="Arial" panose="020B0604020202020204" pitchFamily="34" charset="0"/>
              </a:rPr>
              <a:t>Solmi</a:t>
            </a:r>
            <a:r>
              <a:rPr lang="en-US" sz="800" dirty="0">
                <a:latin typeface="Arial" panose="020B0604020202020204" pitchFamily="34" charset="0"/>
                <a:cs typeface="Arial" panose="020B0604020202020204" pitchFamily="34" charset="0"/>
              </a:rPr>
              <a:t> et al., 2023). </a:t>
            </a:r>
            <a:r>
              <a:rPr lang="en-US" sz="800" dirty="0">
                <a:solidFill>
                  <a:schemeClr val="tx1"/>
                </a:solidFill>
                <a:latin typeface="Arial" panose="020B0604020202020204" pitchFamily="34" charset="0"/>
                <a:cs typeface="Arial" panose="020B0604020202020204" pitchFamily="34" charset="0"/>
              </a:rPr>
              <a:t>The biological model considers schizophrenia to be highly heritable, and genome-wide association studies have identified more than 100 risk loci (Legge et al., 2021). </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Twin concordance rates are approximately 40–50%, representing the significant genetic contribution while also highlighting essential environmental and psychosocial influences (</a:t>
            </a:r>
            <a:r>
              <a:rPr lang="en-US" sz="800" dirty="0" err="1">
                <a:solidFill>
                  <a:schemeClr val="tx1"/>
                </a:solidFill>
                <a:latin typeface="Arial" panose="020B0604020202020204" pitchFamily="34" charset="0"/>
                <a:cs typeface="Arial" panose="020B0604020202020204" pitchFamily="34" charset="0"/>
              </a:rPr>
              <a:t>Hagenbeek</a:t>
            </a:r>
            <a:r>
              <a:rPr lang="en-US" sz="800" dirty="0">
                <a:solidFill>
                  <a:schemeClr val="tx1"/>
                </a:solidFill>
                <a:latin typeface="Arial" panose="020B0604020202020204" pitchFamily="34" charset="0"/>
                <a:cs typeface="Arial" panose="020B0604020202020204" pitchFamily="34" charset="0"/>
              </a:rPr>
              <a:t> et al., 2023).</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The psychological model pinpoints cognitive impairment, with working memory impairments found in more than 80% of patients especially in childhood trauma leading to adversity as tripling schizophrenia risk (MedCentral, 2025). </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Such findings inform psychological treatments like Cognitive Behavioral Therapy (CBT) for psychosis, which lower the risk of relapse. The social model highlights poverty, discrimination, and urbanicity. Migrants in Europe, for example, present a 2–3 fold increased risk of diagnosis (WHO, 2022).</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 These factors have been </a:t>
            </a:r>
            <a:r>
              <a:rPr lang="en-US" sz="800" dirty="0" err="1">
                <a:solidFill>
                  <a:schemeClr val="tx1"/>
                </a:solidFill>
                <a:latin typeface="Arial" panose="020B0604020202020204" pitchFamily="34" charset="0"/>
                <a:cs typeface="Arial" panose="020B0604020202020204" pitchFamily="34" charset="0"/>
              </a:rPr>
              <a:t>recognised</a:t>
            </a:r>
            <a:r>
              <a:rPr lang="en-US" sz="800" dirty="0">
                <a:solidFill>
                  <a:schemeClr val="tx1"/>
                </a:solidFill>
                <a:latin typeface="Arial" panose="020B0604020202020204" pitchFamily="34" charset="0"/>
                <a:cs typeface="Arial" panose="020B0604020202020204" pitchFamily="34" charset="0"/>
              </a:rPr>
              <a:t> to promote recovery-oriented and community care policies positively such as NHS Five Year Forward View for Mental Health and Community Mental Health Framework for Adults and Older Adults (NHS Digital, 2023). </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Critically, each of these models individually does not explain the complexity of schizophrenia. The biopsychosocial model provides a unifying framework, acknowledging genetic susceptibility, cognitive risk factors, and adverse environmental influences (Legge et al., 2021. </a:t>
            </a:r>
          </a:p>
        </p:txBody>
      </p:sp>
      <p:sp>
        <p:nvSpPr>
          <p:cNvPr id="31" name="Rectangle 30">
            <a:extLst>
              <a:ext uri="{FF2B5EF4-FFF2-40B4-BE49-F238E27FC236}">
                <a16:creationId xmlns:a16="http://schemas.microsoft.com/office/drawing/2014/main" id="{C29BF12B-ADEC-A107-6086-7744BA8DFA40}"/>
              </a:ext>
            </a:extLst>
          </p:cNvPr>
          <p:cNvSpPr/>
          <p:nvPr/>
        </p:nvSpPr>
        <p:spPr>
          <a:xfrm>
            <a:off x="9252" y="1623102"/>
            <a:ext cx="2918652" cy="26723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900" b="1" dirty="0">
                <a:latin typeface="Arial" panose="020B0604020202020204" pitchFamily="34" charset="0"/>
                <a:cs typeface="Arial" panose="020B0604020202020204" pitchFamily="34" charset="0"/>
              </a:rPr>
              <a:t>THEORETICAL PERSPECTIVES AND MODELS</a:t>
            </a:r>
          </a:p>
        </p:txBody>
      </p:sp>
      <p:sp>
        <p:nvSpPr>
          <p:cNvPr id="8" name="TextBox 7">
            <a:extLst>
              <a:ext uri="{FF2B5EF4-FFF2-40B4-BE49-F238E27FC236}">
                <a16:creationId xmlns:a16="http://schemas.microsoft.com/office/drawing/2014/main" id="{9C2F46E1-CC58-07E7-FE27-8B89AE1FF2E0}"/>
              </a:ext>
            </a:extLst>
          </p:cNvPr>
          <p:cNvSpPr txBox="1"/>
          <p:nvPr/>
        </p:nvSpPr>
        <p:spPr>
          <a:xfrm flipH="1">
            <a:off x="7252147" y="2892829"/>
            <a:ext cx="2712155" cy="2654829"/>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nSpc>
                <a:spcPct val="150000"/>
              </a:lnSpc>
              <a:spcAft>
                <a:spcPts val="800"/>
              </a:spcAft>
              <a:buNone/>
            </a:pPr>
            <a:r>
              <a:rPr lang="en-US" sz="800" dirty="0">
                <a:effectLst/>
                <a:latin typeface="Arial" panose="020B0604020202020204" pitchFamily="34" charset="0"/>
                <a:ea typeface="Calibri" panose="020F0502020204030204" pitchFamily="34" charset="0"/>
                <a:cs typeface="Arial" panose="020B0604020202020204" pitchFamily="34" charset="0"/>
              </a:rPr>
              <a:t>Debates surrounding schizophrenia remain prominent. The long-standing nature versus nurture debate persists, with 70–80% heritability estimates (WHO, 2022) contrasted by findings associating childhood trauma with a threefold risk (</a:t>
            </a:r>
            <a:r>
              <a:rPr lang="en-US" sz="800" dirty="0" err="1">
                <a:effectLst/>
                <a:latin typeface="Arial" panose="020B0604020202020204" pitchFamily="34" charset="0"/>
                <a:ea typeface="Calibri" panose="020F0502020204030204" pitchFamily="34" charset="0"/>
                <a:cs typeface="Arial" panose="020B0604020202020204" pitchFamily="34" charset="0"/>
              </a:rPr>
              <a:t>Hagenbeek</a:t>
            </a:r>
            <a:r>
              <a:rPr lang="en-US" sz="800" dirty="0">
                <a:effectLst/>
                <a:latin typeface="Arial" panose="020B0604020202020204" pitchFamily="34" charset="0"/>
                <a:ea typeface="Calibri" panose="020F0502020204030204" pitchFamily="34" charset="0"/>
                <a:cs typeface="Arial" panose="020B0604020202020204" pitchFamily="34" charset="0"/>
              </a:rPr>
              <a:t> et al., 2023). </a:t>
            </a:r>
            <a:r>
              <a:rPr lang="en-US" sz="800" dirty="0">
                <a:latin typeface="Arial" panose="020B0604020202020204" pitchFamily="34" charset="0"/>
                <a:cs typeface="Arial" panose="020B0604020202020204" pitchFamily="34" charset="0"/>
              </a:rPr>
              <a:t>Emerging evidence is informing practice </a:t>
            </a:r>
            <a:r>
              <a:rPr lang="en-US" sz="800" dirty="0" err="1">
                <a:latin typeface="Arial" panose="020B0604020202020204" pitchFamily="34" charset="0"/>
                <a:cs typeface="Arial" panose="020B0604020202020204" pitchFamily="34" charset="0"/>
              </a:rPr>
              <a:t>Computerised</a:t>
            </a:r>
            <a:r>
              <a:rPr lang="en-US" sz="800" dirty="0">
                <a:latin typeface="Arial" panose="020B0604020202020204" pitchFamily="34" charset="0"/>
                <a:cs typeface="Arial" panose="020B0604020202020204" pitchFamily="34" charset="0"/>
              </a:rPr>
              <a:t> interventions like avatar therapy have been shown to produce substantial symptom reduction, with </a:t>
            </a:r>
            <a:r>
              <a:rPr lang="en-US" sz="800" dirty="0" err="1">
                <a:latin typeface="Arial" panose="020B0604020202020204" pitchFamily="34" charset="0"/>
                <a:cs typeface="Arial" panose="020B0604020202020204" pitchFamily="34" charset="0"/>
              </a:rPr>
              <a:t>randomised</a:t>
            </a:r>
            <a:r>
              <a:rPr lang="en-US" sz="800" dirty="0">
                <a:latin typeface="Arial" panose="020B0604020202020204" pitchFamily="34" charset="0"/>
                <a:cs typeface="Arial" panose="020B0604020202020204" pitchFamily="34" charset="0"/>
              </a:rPr>
              <a:t> controlled trials reporting a 33% reduction in auditory hallucination control (</a:t>
            </a:r>
            <a:r>
              <a:rPr lang="en-US" sz="800" dirty="0" err="1">
                <a:latin typeface="Arial" panose="020B0604020202020204" pitchFamily="34" charset="0"/>
                <a:cs typeface="Arial" panose="020B0604020202020204" pitchFamily="34" charset="0"/>
              </a:rPr>
              <a:t>Garety</a:t>
            </a:r>
            <a:r>
              <a:rPr lang="en-US" sz="800" dirty="0">
                <a:latin typeface="Arial" panose="020B0604020202020204" pitchFamily="34" charset="0"/>
                <a:cs typeface="Arial" panose="020B0604020202020204" pitchFamily="34" charset="0"/>
              </a:rPr>
              <a:t> et al., 2024). Early intervention services are effective; NHS statistics show that early intervention services decrease relapse rates by 20% and compulsory admissions by 29% (NHS England, 2025). </a:t>
            </a:r>
          </a:p>
        </p:txBody>
      </p:sp>
      <p:sp>
        <p:nvSpPr>
          <p:cNvPr id="21" name="TextBox 20">
            <a:extLst>
              <a:ext uri="{FF2B5EF4-FFF2-40B4-BE49-F238E27FC236}">
                <a16:creationId xmlns:a16="http://schemas.microsoft.com/office/drawing/2014/main" id="{ACDC1F57-1053-7AED-0822-AD4FEE426132}"/>
              </a:ext>
            </a:extLst>
          </p:cNvPr>
          <p:cNvSpPr txBox="1"/>
          <p:nvPr/>
        </p:nvSpPr>
        <p:spPr>
          <a:xfrm>
            <a:off x="2965208" y="4938006"/>
            <a:ext cx="1841412" cy="1461939"/>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900" dirty="0">
                <a:solidFill>
                  <a:schemeClr val="tx1"/>
                </a:solidFill>
                <a:latin typeface="Arial" panose="020B0604020202020204" pitchFamily="34" charset="0"/>
                <a:cs typeface="Arial" panose="020B0604020202020204" pitchFamily="34" charset="0"/>
              </a:rPr>
              <a:t>In the past, mental disease was poorly understood. A large portion of mental illnesses such as schizophrenia were believed to have supernatural causes, such as demon possession, evil spirits, punishment for sin, or similar spiritualist phenomena </a:t>
            </a:r>
            <a:r>
              <a:rPr lang="en-GB" sz="900" dirty="0"/>
              <a:t>(</a:t>
            </a:r>
            <a:r>
              <a:rPr lang="en-GB" sz="900" dirty="0">
                <a:latin typeface="Arial" panose="020B0604020202020204" pitchFamily="34" charset="0"/>
                <a:cs typeface="Arial" panose="020B0604020202020204" pitchFamily="34" charset="0"/>
              </a:rPr>
              <a:t>MentalHealth.com, no date.)</a:t>
            </a:r>
            <a:r>
              <a:rPr lang="en-GB" sz="900" dirty="0">
                <a:solidFill>
                  <a:schemeClr val="tx1"/>
                </a:solidFill>
                <a:latin typeface="Arial" panose="020B0604020202020204" pitchFamily="34" charset="0"/>
                <a:cs typeface="Arial" panose="020B0604020202020204" pitchFamily="34" charset="0"/>
              </a:rPr>
              <a:t>, </a:t>
            </a:r>
            <a:endParaRPr lang="en-GB" sz="800" dirty="0">
              <a:solidFill>
                <a:schemeClr val="tx1"/>
              </a:solidFill>
              <a:latin typeface="Arial" panose="020B0604020202020204" pitchFamily="34" charset="0"/>
              <a:cs typeface="Arial" panose="020B0604020202020204" pitchFamily="34" charset="0"/>
            </a:endParaRPr>
          </a:p>
          <a:p>
            <a:endParaRPr lang="en-GB" sz="800" dirty="0">
              <a:solidFill>
                <a:schemeClr val="tx1"/>
              </a:solidFill>
            </a:endParaRPr>
          </a:p>
        </p:txBody>
      </p:sp>
      <p:sp>
        <p:nvSpPr>
          <p:cNvPr id="23" name="TextBox 22">
            <a:extLst>
              <a:ext uri="{FF2B5EF4-FFF2-40B4-BE49-F238E27FC236}">
                <a16:creationId xmlns:a16="http://schemas.microsoft.com/office/drawing/2014/main" id="{4C4554D9-0FFE-D223-94F2-E53737B068C3}"/>
              </a:ext>
            </a:extLst>
          </p:cNvPr>
          <p:cNvSpPr txBox="1"/>
          <p:nvPr/>
        </p:nvSpPr>
        <p:spPr>
          <a:xfrm>
            <a:off x="7236972" y="2591193"/>
            <a:ext cx="2727330" cy="254172"/>
          </a:xfrm>
          <a:prstGeom prst="rect">
            <a:avLst/>
          </a:prstGeom>
          <a:ln/>
        </p:spPr>
        <p:style>
          <a:lnRef idx="2">
            <a:schemeClr val="dk1"/>
          </a:lnRef>
          <a:fillRef idx="1">
            <a:schemeClr val="lt1"/>
          </a:fillRef>
          <a:effectRef idx="0">
            <a:schemeClr val="dk1"/>
          </a:effectRef>
          <a:fontRef idx="minor">
            <a:schemeClr val="dk1"/>
          </a:fontRef>
        </p:style>
        <p:txBody>
          <a:bodyPr wrap="square">
            <a:spAutoFit/>
          </a:bodyPr>
          <a:lstStyle/>
          <a:p>
            <a:pPr>
              <a:lnSpc>
                <a:spcPct val="150000"/>
              </a:lnSpc>
              <a:spcBef>
                <a:spcPts val="1200"/>
              </a:spcBef>
              <a:buNone/>
            </a:pPr>
            <a:r>
              <a:rPr lang="en-US" sz="800" b="1" i="1" kern="0" dirty="0">
                <a:solidFill>
                  <a:schemeClr val="accent2">
                    <a:lumMod val="50000"/>
                  </a:schemeClr>
                </a:solidFill>
                <a:latin typeface="Arial" panose="020B0604020202020204" pitchFamily="34" charset="0"/>
                <a:ea typeface="Times New Roman" panose="02020603050405020304" pitchFamily="18" charset="0"/>
                <a:cs typeface="Arial" panose="020B0604020202020204" pitchFamily="34" charset="0"/>
              </a:rPr>
              <a:t>Current Debates and Emerging Trends</a:t>
            </a:r>
            <a:endParaRPr lang="en-GB" sz="800" b="1" i="1" kern="0" dirty="0">
              <a:solidFill>
                <a:schemeClr val="accent2">
                  <a:lumMod val="50000"/>
                </a:schemeClr>
              </a:solidFill>
              <a:latin typeface="Arial" panose="020B0604020202020204" pitchFamily="34" charset="0"/>
              <a:ea typeface="Times New Roman" panose="02020603050405020304" pitchFamily="18" charset="0"/>
              <a:cs typeface="Arial" panose="020B0604020202020204" pitchFamily="34" charset="0"/>
            </a:endParaRPr>
          </a:p>
        </p:txBody>
      </p:sp>
      <p:sp>
        <p:nvSpPr>
          <p:cNvPr id="27" name="TextBox 26">
            <a:extLst>
              <a:ext uri="{FF2B5EF4-FFF2-40B4-BE49-F238E27FC236}">
                <a16:creationId xmlns:a16="http://schemas.microsoft.com/office/drawing/2014/main" id="{E2DBF4BF-0C54-5A86-582A-0C64C4759AB4}"/>
              </a:ext>
            </a:extLst>
          </p:cNvPr>
          <p:cNvSpPr txBox="1"/>
          <p:nvPr/>
        </p:nvSpPr>
        <p:spPr>
          <a:xfrm>
            <a:off x="2997893" y="4495797"/>
            <a:ext cx="1760866" cy="43088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100" b="1" dirty="0">
                <a:latin typeface="Arial" panose="020B0604020202020204" pitchFamily="34" charset="0"/>
                <a:cs typeface="Arial" panose="020B0604020202020204" pitchFamily="34" charset="0"/>
              </a:rPr>
              <a:t>Historical Understanding</a:t>
            </a:r>
          </a:p>
        </p:txBody>
      </p:sp>
    </p:spTree>
    <p:extLst>
      <p:ext uri="{BB962C8B-B14F-4D97-AF65-F5344CB8AC3E}">
        <p14:creationId xmlns:p14="http://schemas.microsoft.com/office/powerpoint/2010/main" val="1089917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2DCC95-7016-8569-5FD4-66D4389D260C}"/>
              </a:ext>
            </a:extLst>
          </p:cNvPr>
          <p:cNvSpPr txBox="1"/>
          <p:nvPr/>
        </p:nvSpPr>
        <p:spPr>
          <a:xfrm>
            <a:off x="166255" y="499224"/>
            <a:ext cx="8979822" cy="5577424"/>
          </a:xfrm>
          <a:prstGeom prst="rect">
            <a:avLst/>
          </a:prstGeom>
          <a:noFill/>
        </p:spPr>
        <p:txBody>
          <a:bodyPr wrap="square">
            <a:spAutoFit/>
          </a:bodyPr>
          <a:lstStyle/>
          <a:p>
            <a:pPr lvl="0">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Akinola, P. S., Tardif, I., and Leclerc, J. (2023) ‘Antipsychotic-induced metabolic syndrome: a review’, Metabolic Syndrome and Related Disorders, 21(6), 294-305.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Buhmann, C. B., Mortensen, E. L., Graebe, F. L., Larsen, S. K., Harder, S., Arnfred, S., and Austin, S. F. (2024) ‘Feasibility of trauma-focused cognitive </a:t>
            </a:r>
            <a:r>
              <a:rPr lang="en-US" sz="1200" dirty="0" err="1">
                <a:effectLst/>
                <a:latin typeface="Arial" panose="020B0604020202020204" pitchFamily="34" charset="0"/>
                <a:ea typeface="Calibri" panose="020F0502020204030204" pitchFamily="34" charset="0"/>
                <a:cs typeface="Arial" panose="020B0604020202020204" pitchFamily="34" charset="0"/>
              </a:rPr>
              <a:t>behavioural</a:t>
            </a:r>
            <a:r>
              <a:rPr lang="en-US" sz="1200" dirty="0">
                <a:effectLst/>
                <a:latin typeface="Arial" panose="020B0604020202020204" pitchFamily="34" charset="0"/>
                <a:ea typeface="Calibri" panose="020F0502020204030204" pitchFamily="34" charset="0"/>
                <a:cs typeface="Arial" panose="020B0604020202020204" pitchFamily="34" charset="0"/>
              </a:rPr>
              <a:t> therapy for patients with PTSD and psychosis’, Frontiers in Psychiatry, 15, 1375972.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Aft>
                <a:spcPts val="800"/>
              </a:spcAft>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US" sz="1200" dirty="0">
                <a:effectLst/>
                <a:latin typeface="Arial" panose="020B0604020202020204" pitchFamily="34" charset="0"/>
                <a:ea typeface="Calibri" panose="020F0502020204030204" pitchFamily="34" charset="0"/>
                <a:cs typeface="Arial" panose="020B0604020202020204" pitchFamily="34" charset="0"/>
              </a:rPr>
              <a:t>Care Quality Commission (2023). </a:t>
            </a:r>
            <a:r>
              <a:rPr lang="en-US" sz="1200" i="1" dirty="0">
                <a:effectLst/>
                <a:latin typeface="Arial" panose="020B0604020202020204" pitchFamily="34" charset="0"/>
                <a:ea typeface="Calibri" panose="020F0502020204030204" pitchFamily="34" charset="0"/>
                <a:cs typeface="Arial" panose="020B0604020202020204" pitchFamily="34" charset="0"/>
              </a:rPr>
              <a:t>Ongoing rise in detentions under Mental Health Act may be symptomatic of a system ‘under considerable strain</a:t>
            </a:r>
            <a:r>
              <a:rPr lang="en-US" sz="12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https://www.cqc.org.uk/news/releases/rise-mha-detentions-act-may-be-symptomatic-system-under-pressure</a:t>
            </a:r>
            <a:r>
              <a:rPr lang="en-US" sz="1200" dirty="0">
                <a:effectLst/>
                <a:latin typeface="Arial" panose="020B0604020202020204" pitchFamily="34" charset="0"/>
                <a:ea typeface="Calibri" panose="020F050202020403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 (Accessed on 28 September 2025). </a:t>
            </a:r>
            <a:endParaRPr lang="en-GB" sz="1200" dirty="0">
              <a:latin typeface="Arial" panose="020B0604020202020204" pitchFamily="34" charset="0"/>
              <a:cs typeface="Arial" panose="020B0604020202020204" pitchFamily="34" charset="0"/>
            </a:endParaRPr>
          </a:p>
          <a:p>
            <a:pPr lvl="0">
              <a:lnSpc>
                <a:spcPct val="150000"/>
              </a:lnSpc>
              <a:spcAft>
                <a:spcPts val="800"/>
              </a:spcAft>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lvl="0"/>
            <a:r>
              <a:rPr lang="it-IT" sz="1200" dirty="0">
                <a:latin typeface="Arial" panose="020B0604020202020204" pitchFamily="34" charset="0"/>
                <a:cs typeface="Arial" panose="020B0604020202020204" pitchFamily="34" charset="0"/>
              </a:rPr>
              <a:t>Carli, M., </a:t>
            </a:r>
            <a:r>
              <a:rPr lang="it-IT" sz="1200" dirty="0" err="1">
                <a:latin typeface="Arial" panose="020B0604020202020204" pitchFamily="34" charset="0"/>
                <a:cs typeface="Arial" panose="020B0604020202020204" pitchFamily="34" charset="0"/>
              </a:rPr>
              <a:t>Kolachalam</a:t>
            </a:r>
            <a:r>
              <a:rPr lang="it-IT" sz="1200" dirty="0">
                <a:latin typeface="Arial" panose="020B0604020202020204" pitchFamily="34" charset="0"/>
                <a:cs typeface="Arial" panose="020B0604020202020204" pitchFamily="34" charset="0"/>
              </a:rPr>
              <a:t>, S., Longoni, B., Pintaudi, A., Baldini, M., </a:t>
            </a:r>
            <a:r>
              <a:rPr lang="it-IT" sz="1200" dirty="0" err="1">
                <a:latin typeface="Arial" panose="020B0604020202020204" pitchFamily="34" charset="0"/>
                <a:cs typeface="Arial" panose="020B0604020202020204" pitchFamily="34" charset="0"/>
              </a:rPr>
              <a:t>Aringhieri</a:t>
            </a:r>
            <a:r>
              <a:rPr lang="it-IT" sz="1200" dirty="0">
                <a:latin typeface="Arial" panose="020B0604020202020204" pitchFamily="34" charset="0"/>
                <a:cs typeface="Arial" panose="020B0604020202020204" pitchFamily="34" charset="0"/>
              </a:rPr>
              <a:t>, S., ... and Scarselli, M. (2021) ‘</a:t>
            </a:r>
            <a:r>
              <a:rPr lang="en-US" sz="1200" dirty="0">
                <a:latin typeface="Arial" panose="020B0604020202020204" pitchFamily="34" charset="0"/>
                <a:cs typeface="Arial" panose="020B0604020202020204" pitchFamily="34" charset="0"/>
              </a:rPr>
              <a:t>Atypical antipsychotics and metabolic syndrome: from molecular mechanisms to clinical differences’, Pharmaceuticals, 14(3), 238.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Garety</a:t>
            </a:r>
            <a:r>
              <a:rPr lang="en-US" sz="1200" dirty="0">
                <a:latin typeface="Arial" panose="020B0604020202020204" pitchFamily="34" charset="0"/>
                <a:cs typeface="Arial" panose="020B0604020202020204" pitchFamily="34" charset="0"/>
              </a:rPr>
              <a:t>, P. A., Edwards, C. J., Jafari, H., Emsley, R., </a:t>
            </a:r>
            <a:r>
              <a:rPr lang="en-US" sz="1200" dirty="0" err="1">
                <a:latin typeface="Arial" panose="020B0604020202020204" pitchFamily="34" charset="0"/>
                <a:cs typeface="Arial" panose="020B0604020202020204" pitchFamily="34" charset="0"/>
              </a:rPr>
              <a:t>Huckvale</a:t>
            </a:r>
            <a:r>
              <a:rPr lang="en-US" sz="1200" dirty="0">
                <a:latin typeface="Arial" panose="020B0604020202020204" pitchFamily="34" charset="0"/>
                <a:cs typeface="Arial" panose="020B0604020202020204" pitchFamily="34" charset="0"/>
              </a:rPr>
              <a:t>, M., Rus-Calafell, M., ... and Ward, T. (2024) ‘Digital </a:t>
            </a:r>
            <a:r>
              <a:rPr lang="en-US" sz="1200" dirty="0" err="1">
                <a:latin typeface="Arial" panose="020B0604020202020204" pitchFamily="34" charset="0"/>
                <a:cs typeface="Arial" panose="020B0604020202020204" pitchFamily="34" charset="0"/>
              </a:rPr>
              <a:t>Avatatr</a:t>
            </a:r>
            <a:r>
              <a:rPr lang="en-US" sz="1200" dirty="0">
                <a:latin typeface="Arial" panose="020B0604020202020204" pitchFamily="34" charset="0"/>
                <a:cs typeface="Arial" panose="020B0604020202020204" pitchFamily="34" charset="0"/>
              </a:rPr>
              <a:t> therapy for distressing voices in psychosis: the phase 2/3 AVATAR2 trial’, Nature Medicine, 30(12), 3658-3668.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Gomes, F. V., and Grace, A. A. (2021) ‘Beyond dopamine receptor antagonism: new targets for schizophrenia treatment and </a:t>
            </a:r>
            <a:r>
              <a:rPr lang="en-US" sz="1200" dirty="0" err="1">
                <a:latin typeface="Arial" panose="020B0604020202020204" pitchFamily="34" charset="0"/>
                <a:cs typeface="Arial" panose="020B0604020202020204" pitchFamily="34" charset="0"/>
              </a:rPr>
              <a:t>prevention’,International</a:t>
            </a:r>
            <a:r>
              <a:rPr lang="en-US" sz="1200" dirty="0">
                <a:latin typeface="Arial" panose="020B0604020202020204" pitchFamily="34" charset="0"/>
                <a:cs typeface="Arial" panose="020B0604020202020204" pitchFamily="34" charset="0"/>
              </a:rPr>
              <a:t> journal of molecular sciences, 22(9), 4467. </a:t>
            </a:r>
            <a:endParaRPr lang="en-GB" sz="1200" dirty="0">
              <a:latin typeface="Arial" panose="020B0604020202020204" pitchFamily="34" charset="0"/>
              <a:cs typeface="Arial" panose="020B0604020202020204" pitchFamily="34" charset="0"/>
            </a:endParaRPr>
          </a:p>
          <a:p>
            <a:pPr marL="342900" lvl="0" indent="-342900">
              <a:lnSpc>
                <a:spcPct val="150000"/>
              </a:lnSpc>
              <a:spcAft>
                <a:spcPts val="800"/>
              </a:spcAft>
              <a:buFont typeface="+mj-lt"/>
              <a:buAutoNum type="arabicPeriod"/>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pPr>
            <a:endParaRPr lang="en-GB" sz="1800" dirty="0">
              <a:effectLst/>
              <a:latin typeface="Abadi" panose="020B0604020104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55038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CC6245-5B8B-36B1-2CCA-60CF2A7A0480}"/>
              </a:ext>
            </a:extLst>
          </p:cNvPr>
          <p:cNvSpPr txBox="1"/>
          <p:nvPr/>
        </p:nvSpPr>
        <p:spPr>
          <a:xfrm>
            <a:off x="415636" y="241069"/>
            <a:ext cx="11520054" cy="5828775"/>
          </a:xfrm>
          <a:prstGeom prst="rect">
            <a:avLst/>
          </a:prstGeom>
          <a:noFill/>
        </p:spPr>
        <p:txBody>
          <a:bodyPr wrap="square">
            <a:spAutoFit/>
          </a:bodyPr>
          <a:lstStyle/>
          <a:p>
            <a:pPr lvl="0">
              <a:lnSpc>
                <a:spcPct val="150000"/>
              </a:lnSpc>
            </a:pPr>
            <a:r>
              <a:rPr lang="en-US" sz="1200" dirty="0" err="1">
                <a:effectLst/>
                <a:latin typeface="Arial" panose="020B0604020202020204" pitchFamily="34" charset="0"/>
                <a:ea typeface="Calibri" panose="020F0502020204030204" pitchFamily="34" charset="0"/>
                <a:cs typeface="Arial" panose="020B0604020202020204" pitchFamily="34" charset="0"/>
              </a:rPr>
              <a:t>Hagenbeek</a:t>
            </a:r>
            <a:r>
              <a:rPr lang="en-US" sz="1200" dirty="0">
                <a:effectLst/>
                <a:latin typeface="Arial" panose="020B0604020202020204" pitchFamily="34" charset="0"/>
                <a:ea typeface="Calibri" panose="020F0502020204030204" pitchFamily="34" charset="0"/>
                <a:cs typeface="Arial" panose="020B0604020202020204" pitchFamily="34" charset="0"/>
              </a:rPr>
              <a:t>, F. A., </a:t>
            </a:r>
            <a:r>
              <a:rPr lang="en-US" sz="1200" dirty="0" err="1">
                <a:effectLst/>
                <a:latin typeface="Arial" panose="020B0604020202020204" pitchFamily="34" charset="0"/>
                <a:ea typeface="Calibri" panose="020F0502020204030204" pitchFamily="34" charset="0"/>
                <a:cs typeface="Arial" panose="020B0604020202020204" pitchFamily="34" charset="0"/>
              </a:rPr>
              <a:t>Hirzinger</a:t>
            </a:r>
            <a:r>
              <a:rPr lang="en-US" sz="1200" dirty="0">
                <a:effectLst/>
                <a:latin typeface="Arial" panose="020B0604020202020204" pitchFamily="34" charset="0"/>
                <a:ea typeface="Calibri" panose="020F0502020204030204" pitchFamily="34" charset="0"/>
                <a:cs typeface="Arial" panose="020B0604020202020204" pitchFamily="34" charset="0"/>
              </a:rPr>
              <a:t>, J. S., Breunig, S., Bruins, S., Kuznetsov, D. V., Schut, K., ... and Boomsma, D. I. (2023) ‘Maximizing the value of twin studies in health and </a:t>
            </a:r>
            <a:r>
              <a:rPr lang="en-US" sz="1200" dirty="0" err="1">
                <a:effectLst/>
                <a:latin typeface="Arial" panose="020B0604020202020204" pitchFamily="34" charset="0"/>
                <a:ea typeface="Calibri" panose="020F0502020204030204" pitchFamily="34" charset="0"/>
                <a:cs typeface="Arial" panose="020B0604020202020204" pitchFamily="34" charset="0"/>
              </a:rPr>
              <a:t>behaviour</a:t>
            </a:r>
            <a:r>
              <a:rPr lang="en-US" sz="1200" dirty="0">
                <a:latin typeface="Arial" panose="020B0604020202020204" pitchFamily="34" charset="0"/>
                <a:ea typeface="Calibri" panose="020F0502020204030204" pitchFamily="34" charset="0"/>
                <a:cs typeface="Arial" panose="020B0604020202020204" pitchFamily="34" charset="0"/>
              </a:rPr>
              <a:t>’,</a:t>
            </a:r>
            <a:r>
              <a:rPr lang="en-US" sz="1200" dirty="0">
                <a:effectLst/>
                <a:latin typeface="Arial" panose="020B0604020202020204" pitchFamily="34" charset="0"/>
                <a:ea typeface="Calibri" panose="020F0502020204030204" pitchFamily="34" charset="0"/>
                <a:cs typeface="Arial" panose="020B0604020202020204" pitchFamily="34" charset="0"/>
              </a:rPr>
              <a:t> Nature human </a:t>
            </a:r>
            <a:r>
              <a:rPr lang="en-US" sz="1200" dirty="0" err="1">
                <a:effectLst/>
                <a:latin typeface="Arial" panose="020B0604020202020204" pitchFamily="34" charset="0"/>
                <a:ea typeface="Calibri" panose="020F0502020204030204" pitchFamily="34" charset="0"/>
                <a:cs typeface="Arial" panose="020B0604020202020204" pitchFamily="34" charset="0"/>
              </a:rPr>
              <a:t>behaviour</a:t>
            </a:r>
            <a:r>
              <a:rPr lang="en-US" sz="1200" dirty="0">
                <a:effectLst/>
                <a:latin typeface="Arial" panose="020B0604020202020204" pitchFamily="34" charset="0"/>
                <a:ea typeface="Calibri" panose="020F0502020204030204" pitchFamily="34" charset="0"/>
                <a:cs typeface="Arial" panose="020B0604020202020204" pitchFamily="34" charset="0"/>
              </a:rPr>
              <a:t>, 7(6), 849-860.</a:t>
            </a:r>
          </a:p>
          <a:p>
            <a:pPr lvl="0">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Aft>
                <a:spcPts val="800"/>
              </a:spcAft>
            </a:pPr>
            <a:r>
              <a:rPr lang="en-US" sz="1200" dirty="0">
                <a:effectLst/>
                <a:latin typeface="Arial" panose="020B0604020202020204" pitchFamily="34" charset="0"/>
                <a:ea typeface="Calibri" panose="020F0502020204030204" pitchFamily="34" charset="0"/>
                <a:cs typeface="Arial" panose="020B0604020202020204" pitchFamily="34" charset="0"/>
              </a:rPr>
              <a:t>Kim, S. H., and Park, S. (2023) ‘Effectiveness of family interventions for patients with schizophrenia: A systematic review and meta‐analysis’, International journal of mental health nursing, 32(6), 1598-1615. </a:t>
            </a:r>
          </a:p>
          <a:p>
            <a:pPr lvl="0"/>
            <a:r>
              <a:rPr lang="en-US" sz="1200" dirty="0" err="1">
                <a:latin typeface="Arial" panose="020B0604020202020204" pitchFamily="34" charset="0"/>
                <a:cs typeface="Arial" panose="020B0604020202020204" pitchFamily="34" charset="0"/>
              </a:rPr>
              <a:t>Kopelovich</a:t>
            </a:r>
            <a:r>
              <a:rPr lang="en-US" sz="1200" dirty="0">
                <a:latin typeface="Arial" panose="020B0604020202020204" pitchFamily="34" charset="0"/>
                <a:cs typeface="Arial" panose="020B0604020202020204" pitchFamily="34" charset="0"/>
              </a:rPr>
              <a:t>, S. L., Basco, M., Stacy, M., and Sivec, H. (2021). Position statement on the routine administration of cognitive behavioral therapy for psychosis as the standard of care for individuals seeking treatment for psychosis. National Association of State Mental Health Program Directors (NASMHPD) Publications. </a:t>
            </a:r>
            <a:endParaRPr lang="en-GB" sz="1200" dirty="0">
              <a:latin typeface="Arial" panose="020B0604020202020204" pitchFamily="34" charset="0"/>
              <a:cs typeface="Arial" panose="020B0604020202020204" pitchFamily="34" charset="0"/>
            </a:endParaRPr>
          </a:p>
          <a:p>
            <a:pPr lvl="0"/>
            <a:endParaRPr lang="it-IT" sz="1200" dirty="0">
              <a:latin typeface="Arial" panose="020B0604020202020204" pitchFamily="34" charset="0"/>
              <a:cs typeface="Arial" panose="020B0604020202020204" pitchFamily="34" charset="0"/>
            </a:endParaRPr>
          </a:p>
          <a:p>
            <a:pPr lvl="0"/>
            <a:r>
              <a:rPr lang="it-IT" sz="1200" dirty="0">
                <a:latin typeface="Arial" panose="020B0604020202020204" pitchFamily="34" charset="0"/>
                <a:cs typeface="Arial" panose="020B0604020202020204" pitchFamily="34" charset="0"/>
              </a:rPr>
              <a:t>Legge, S. E., Santoro, M. L., </a:t>
            </a:r>
            <a:r>
              <a:rPr lang="it-IT" sz="1200" dirty="0" err="1">
                <a:latin typeface="Arial" panose="020B0604020202020204" pitchFamily="34" charset="0"/>
                <a:cs typeface="Arial" panose="020B0604020202020204" pitchFamily="34" charset="0"/>
              </a:rPr>
              <a:t>Periyasamy</a:t>
            </a:r>
            <a:r>
              <a:rPr lang="it-IT" sz="1200" dirty="0">
                <a:latin typeface="Arial" panose="020B0604020202020204" pitchFamily="34" charset="0"/>
                <a:cs typeface="Arial" panose="020B0604020202020204" pitchFamily="34" charset="0"/>
              </a:rPr>
              <a:t>, S., </a:t>
            </a:r>
            <a:r>
              <a:rPr lang="it-IT" sz="1200" dirty="0" err="1">
                <a:latin typeface="Arial" panose="020B0604020202020204" pitchFamily="34" charset="0"/>
                <a:cs typeface="Arial" panose="020B0604020202020204" pitchFamily="34" charset="0"/>
              </a:rPr>
              <a:t>Okewole</a:t>
            </a:r>
            <a:r>
              <a:rPr lang="it-IT" sz="1200" dirty="0">
                <a:latin typeface="Arial" panose="020B0604020202020204" pitchFamily="34" charset="0"/>
                <a:cs typeface="Arial" panose="020B0604020202020204" pitchFamily="34" charset="0"/>
              </a:rPr>
              <a:t>, A., </a:t>
            </a:r>
            <a:r>
              <a:rPr lang="it-IT" sz="1200" dirty="0" err="1">
                <a:latin typeface="Arial" panose="020B0604020202020204" pitchFamily="34" charset="0"/>
                <a:cs typeface="Arial" panose="020B0604020202020204" pitchFamily="34" charset="0"/>
              </a:rPr>
              <a:t>Arsalan</a:t>
            </a:r>
            <a:r>
              <a:rPr lang="it-IT" sz="1200" dirty="0">
                <a:latin typeface="Arial" panose="020B0604020202020204" pitchFamily="34" charset="0"/>
                <a:cs typeface="Arial" panose="020B0604020202020204" pitchFamily="34" charset="0"/>
              </a:rPr>
              <a:t>, A., and </a:t>
            </a:r>
            <a:r>
              <a:rPr lang="it-IT" sz="1200" dirty="0" err="1">
                <a:latin typeface="Arial" panose="020B0604020202020204" pitchFamily="34" charset="0"/>
                <a:cs typeface="Arial" panose="020B0604020202020204" pitchFamily="34" charset="0"/>
              </a:rPr>
              <a:t>Kowalec</a:t>
            </a:r>
            <a:r>
              <a:rPr lang="it-IT" sz="1200" dirty="0">
                <a:latin typeface="Arial" panose="020B0604020202020204" pitchFamily="34" charset="0"/>
                <a:cs typeface="Arial" panose="020B0604020202020204" pitchFamily="34" charset="0"/>
              </a:rPr>
              <a:t>, K. (2021) </a:t>
            </a:r>
            <a:r>
              <a:rPr lang="en-US" sz="1200" dirty="0">
                <a:latin typeface="Arial" panose="020B0604020202020204" pitchFamily="34" charset="0"/>
                <a:cs typeface="Arial" panose="020B0604020202020204" pitchFamily="34" charset="0"/>
              </a:rPr>
              <a:t>Genetic architecture of schizophrenia: a review of major advancements. Psychological medicine, 51(13), 2168-2177. </a:t>
            </a:r>
          </a:p>
          <a:p>
            <a:pPr lvl="0"/>
            <a:endParaRPr lang="en-US"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MedCentral (2025) Schizophrenia: DSM-5 Definition. [online] Medcentral.com. Available at: </a:t>
            </a:r>
            <a:r>
              <a:rPr lang="en-US" sz="1200" u="sng" dirty="0">
                <a:latin typeface="Arial" panose="020B0604020202020204" pitchFamily="34" charset="0"/>
                <a:cs typeface="Arial" panose="020B0604020202020204" pitchFamily="34" charset="0"/>
                <a:hlinkClick r:id="rId2"/>
              </a:rPr>
              <a:t>https://www.medcentral.com/behavioral-mental/schizophrenia/assessment-diagnosis-adherence-schizophrenia</a:t>
            </a:r>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Mental Health Foundation (2025) </a:t>
            </a:r>
            <a:r>
              <a:rPr lang="en-US" sz="1200" i="1" dirty="0">
                <a:latin typeface="Arial" panose="020B0604020202020204" pitchFamily="34" charset="0"/>
                <a:cs typeface="Arial" panose="020B0604020202020204" pitchFamily="34" charset="0"/>
              </a:rPr>
              <a:t>Mental Health Problems Cost UK Economy at Least GBP 118 Billion a Year</a:t>
            </a:r>
            <a:r>
              <a:rPr lang="en-US" sz="1200" dirty="0">
                <a:latin typeface="Arial" panose="020B0604020202020204" pitchFamily="34" charset="0"/>
                <a:cs typeface="Arial" panose="020B0604020202020204" pitchFamily="34" charset="0"/>
              </a:rPr>
              <a:t> - New Research. [online] www.mentalhealth.org.uk. Available at: </a:t>
            </a:r>
            <a:r>
              <a:rPr lang="en-US" sz="1200" u="sng" dirty="0">
                <a:latin typeface="Arial" panose="020B0604020202020204" pitchFamily="34" charset="0"/>
                <a:cs typeface="Arial" panose="020B0604020202020204" pitchFamily="34" charset="0"/>
                <a:hlinkClick r:id="rId3"/>
              </a:rPr>
              <a:t>https://www.mentalhealth.org.uk/about-us/news/mental-health-problems-cost-uk-economy-least-gbp-118-billion-year-new-research</a:t>
            </a:r>
            <a:r>
              <a:rPr lang="en-US" sz="1200" dirty="0">
                <a:latin typeface="Arial" panose="020B0604020202020204" pitchFamily="34" charset="0"/>
                <a:cs typeface="Arial" panose="020B0604020202020204" pitchFamily="34" charset="0"/>
              </a:rPr>
              <a:t>. (Accessed on 28 September 2025).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GB" sz="1200" dirty="0" err="1"/>
              <a:t>MentalHealth</a:t>
            </a:r>
            <a:r>
              <a:rPr lang="en-GB" sz="1200"/>
              <a:t>. </a:t>
            </a:r>
            <a:r>
              <a:rPr lang="en-GB" sz="1200" dirty="0"/>
              <a:t>(2024) </a:t>
            </a:r>
            <a:r>
              <a:rPr lang="en-GB" sz="1200" i="1" dirty="0"/>
              <a:t>Historical and contemporary understandings of schizophrenia</a:t>
            </a:r>
            <a:r>
              <a:rPr lang="en-GB" sz="1200" dirty="0"/>
              <a:t>. Available at: </a:t>
            </a:r>
            <a:r>
              <a:rPr lang="en-GB" sz="1200" dirty="0">
                <a:hlinkClick r:id="rId4"/>
              </a:rPr>
              <a:t>https://www.mentalhealth.com/library/historical-contemporary-understandings-schizophrenia</a:t>
            </a:r>
            <a:r>
              <a:rPr lang="en-GB" sz="1200" dirty="0"/>
              <a:t> (Accessed: 8 October 2025).</a:t>
            </a:r>
          </a:p>
          <a:p>
            <a:pPr lvl="0"/>
            <a:endParaRPr lang="en-US"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Mosolov</a:t>
            </a:r>
            <a:r>
              <a:rPr lang="en-US" sz="1200" dirty="0">
                <a:latin typeface="Arial" panose="020B0604020202020204" pitchFamily="34" charset="0"/>
                <a:cs typeface="Arial" panose="020B0604020202020204" pitchFamily="34" charset="0"/>
              </a:rPr>
              <a:t>, S. N., and </a:t>
            </a:r>
            <a:r>
              <a:rPr lang="en-US" sz="1200" dirty="0" err="1">
                <a:latin typeface="Arial" panose="020B0604020202020204" pitchFamily="34" charset="0"/>
                <a:cs typeface="Arial" panose="020B0604020202020204" pitchFamily="34" charset="0"/>
              </a:rPr>
              <a:t>Yaltonskaya</a:t>
            </a:r>
            <a:r>
              <a:rPr lang="en-US" sz="1200" dirty="0">
                <a:latin typeface="Arial" panose="020B0604020202020204" pitchFamily="34" charset="0"/>
                <a:cs typeface="Arial" panose="020B0604020202020204" pitchFamily="34" charset="0"/>
              </a:rPr>
              <a:t>, P. A. (2022). Primary and secondary negative symptoms in schizophrenia. Frontiers in psychiatry, 12, 766692.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NHS Digital (2023). </a:t>
            </a:r>
            <a:r>
              <a:rPr lang="en-US" sz="1200" i="1" dirty="0">
                <a:latin typeface="Arial" panose="020B0604020202020204" pitchFamily="34" charset="0"/>
                <a:cs typeface="Arial" panose="020B0604020202020204" pitchFamily="34" charset="0"/>
              </a:rPr>
              <a:t>Mental Health Services Monthly Statistics - NHS Digital</a:t>
            </a:r>
            <a:r>
              <a:rPr lang="en-US" sz="1200" dirty="0">
                <a:latin typeface="Arial" panose="020B0604020202020204" pitchFamily="34" charset="0"/>
                <a:cs typeface="Arial" panose="020B0604020202020204" pitchFamily="34" charset="0"/>
              </a:rPr>
              <a:t>. [online] NHS Digital. Available at: </a:t>
            </a:r>
            <a:r>
              <a:rPr lang="en-US" sz="1200" u="sng" dirty="0">
                <a:latin typeface="Arial" panose="020B0604020202020204" pitchFamily="34" charset="0"/>
                <a:cs typeface="Arial" panose="020B0604020202020204" pitchFamily="34" charset="0"/>
                <a:hlinkClick r:id="rId5"/>
              </a:rPr>
              <a:t>https://digital.nhs.uk/data-and-information/publications/statistical/mental-health-services-monthly-statistics</a:t>
            </a:r>
            <a:r>
              <a:rPr lang="en-US" sz="1200" dirty="0">
                <a:latin typeface="Arial" panose="020B0604020202020204" pitchFamily="34" charset="0"/>
                <a:cs typeface="Arial" panose="020B0604020202020204" pitchFamily="34" charset="0"/>
              </a:rPr>
              <a:t>. . (Accessed on 28 September 2025). </a:t>
            </a:r>
            <a:endParaRPr lang="en-GB" sz="1200" dirty="0">
              <a:latin typeface="Arial" panose="020B0604020202020204" pitchFamily="34" charset="0"/>
              <a:cs typeface="Arial" panose="020B0604020202020204" pitchFamily="34" charset="0"/>
            </a:endParaRPr>
          </a:p>
          <a:p>
            <a:pPr lvl="0"/>
            <a:endParaRPr lang="en-GB" sz="1200" dirty="0">
              <a:latin typeface="Arial" panose="020B0604020202020204" pitchFamily="34" charset="0"/>
              <a:cs typeface="Arial" panose="020B0604020202020204" pitchFamily="34" charset="0"/>
            </a:endParaRPr>
          </a:p>
          <a:p>
            <a:pPr marL="342900" lvl="0" indent="-342900">
              <a:lnSpc>
                <a:spcPct val="150000"/>
              </a:lnSpc>
              <a:spcAft>
                <a:spcPts val="800"/>
              </a:spcAft>
              <a:buFont typeface="+mj-lt"/>
              <a:buAutoNum type="arabicPeriod"/>
            </a:pPr>
            <a:endParaRPr lang="en-GB" sz="1800" dirty="0">
              <a:effectLst/>
              <a:latin typeface="Abadi" panose="020B0604020104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92179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15FCE6-7322-1567-E759-6DA6D08579E8}"/>
              </a:ext>
            </a:extLst>
          </p:cNvPr>
          <p:cNvSpPr txBox="1"/>
          <p:nvPr/>
        </p:nvSpPr>
        <p:spPr>
          <a:xfrm>
            <a:off x="124691" y="83785"/>
            <a:ext cx="12067309" cy="369331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NHS England (2025). NHS England» a</a:t>
            </a:r>
            <a:r>
              <a:rPr lang="en-US" sz="1200" i="1" dirty="0">
                <a:latin typeface="Arial" panose="020B0604020202020204" pitchFamily="34" charset="0"/>
                <a:cs typeface="Arial" panose="020B0604020202020204" pitchFamily="34" charset="0"/>
              </a:rPr>
              <a:t> National Framework for NHS – Action on Inclusion Health. </a:t>
            </a:r>
            <a:r>
              <a:rPr lang="en-US" sz="1200" dirty="0">
                <a:latin typeface="Arial" panose="020B0604020202020204" pitchFamily="34" charset="0"/>
                <a:cs typeface="Arial" panose="020B0604020202020204" pitchFamily="34" charset="0"/>
              </a:rPr>
              <a:t>[online] www.england.nhs.uk. Available at: </a:t>
            </a:r>
            <a:r>
              <a:rPr lang="en-US" sz="1200" u="sng" dirty="0">
                <a:latin typeface="Arial" panose="020B0604020202020204" pitchFamily="34" charset="0"/>
                <a:cs typeface="Arial" panose="020B0604020202020204" pitchFamily="34" charset="0"/>
                <a:hlinkClick r:id="rId2"/>
              </a:rPr>
              <a:t>https://www.england.nhs.uk/long-read/a-national-framework-for-nhs-action-on-inclusion-health/</a:t>
            </a:r>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Rogeau</a:t>
            </a:r>
            <a:r>
              <a:rPr lang="en-US" sz="1200" dirty="0">
                <a:latin typeface="Arial" panose="020B0604020202020204" pitchFamily="34" charset="0"/>
                <a:cs typeface="Arial" panose="020B0604020202020204" pitchFamily="34" charset="0"/>
              </a:rPr>
              <a:t>, A., </a:t>
            </a:r>
            <a:r>
              <a:rPr lang="en-US" sz="1200" dirty="0" err="1">
                <a:latin typeface="Arial" panose="020B0604020202020204" pitchFamily="34" charset="0"/>
                <a:cs typeface="Arial" panose="020B0604020202020204" pitchFamily="34" charset="0"/>
              </a:rPr>
              <a:t>Nordio</a:t>
            </a:r>
            <a:r>
              <a:rPr lang="en-US" sz="1200" dirty="0">
                <a:latin typeface="Arial" panose="020B0604020202020204" pitchFamily="34" charset="0"/>
                <a:cs typeface="Arial" panose="020B0604020202020204" pitchFamily="34" charset="0"/>
              </a:rPr>
              <a:t>, G., Veronese, M., Brown, K., Nour, M. M., </a:t>
            </a:r>
            <a:r>
              <a:rPr lang="en-US" sz="1200" dirty="0" err="1">
                <a:latin typeface="Arial" panose="020B0604020202020204" pitchFamily="34" charset="0"/>
                <a:cs typeface="Arial" panose="020B0604020202020204" pitchFamily="34" charset="0"/>
              </a:rPr>
              <a:t>Osugo</a:t>
            </a:r>
            <a:r>
              <a:rPr lang="en-US" sz="1200" dirty="0">
                <a:latin typeface="Arial" panose="020B0604020202020204" pitchFamily="34" charset="0"/>
                <a:cs typeface="Arial" panose="020B0604020202020204" pitchFamily="34" charset="0"/>
              </a:rPr>
              <a:t>, M., and McCutcheon, R. A. (2022). The relationship between glutamate, dopamine, and cortical gray matter: a simultaneous PET-MR study. Molecular Psychiatry, 27(8), 3493-3500.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Siafis</a:t>
            </a:r>
            <a:r>
              <a:rPr lang="en-US" sz="1200" dirty="0">
                <a:latin typeface="Arial" panose="020B0604020202020204" pitchFamily="34" charset="0"/>
                <a:cs typeface="Arial" panose="020B0604020202020204" pitchFamily="34" charset="0"/>
              </a:rPr>
              <a:t>, S., Wu, H., Wang, D., </a:t>
            </a:r>
            <a:r>
              <a:rPr lang="en-US" sz="1200" dirty="0" err="1">
                <a:latin typeface="Arial" panose="020B0604020202020204" pitchFamily="34" charset="0"/>
                <a:cs typeface="Arial" panose="020B0604020202020204" pitchFamily="34" charset="0"/>
              </a:rPr>
              <a:t>Burschinski</a:t>
            </a:r>
            <a:r>
              <a:rPr lang="en-US" sz="1200" dirty="0">
                <a:latin typeface="Arial" panose="020B0604020202020204" pitchFamily="34" charset="0"/>
                <a:cs typeface="Arial" panose="020B0604020202020204" pitchFamily="34" charset="0"/>
              </a:rPr>
              <a:t>, A., Nomura, N., Takeuchi, H., and Leucht, S. (2023). Antipsychotic dose, dopamine D2 receptor occupancy and extrapyramidal side-effects: a systematic review and dose-response meta-analysis. Molecular Psychiatry, 28(8), 3267-3277.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Solmi</a:t>
            </a:r>
            <a:r>
              <a:rPr lang="en-US" sz="1200" dirty="0">
                <a:latin typeface="Arial" panose="020B0604020202020204" pitchFamily="34" charset="0"/>
                <a:cs typeface="Arial" panose="020B0604020202020204" pitchFamily="34" charset="0"/>
              </a:rPr>
              <a:t>, M., </a:t>
            </a:r>
            <a:r>
              <a:rPr lang="en-US" sz="1200" dirty="0" err="1">
                <a:latin typeface="Arial" panose="020B0604020202020204" pitchFamily="34" charset="0"/>
                <a:cs typeface="Arial" panose="020B0604020202020204" pitchFamily="34" charset="0"/>
              </a:rPr>
              <a:t>Seitidis</a:t>
            </a:r>
            <a:r>
              <a:rPr lang="en-US" sz="1200" dirty="0">
                <a:latin typeface="Arial" panose="020B0604020202020204" pitchFamily="34" charset="0"/>
                <a:cs typeface="Arial" panose="020B0604020202020204" pitchFamily="34" charset="0"/>
              </a:rPr>
              <a:t>, G., Mavridis, D., Correll, C. U., </a:t>
            </a:r>
            <a:r>
              <a:rPr lang="en-US" sz="1200" dirty="0" err="1">
                <a:latin typeface="Arial" panose="020B0604020202020204" pitchFamily="34" charset="0"/>
                <a:cs typeface="Arial" panose="020B0604020202020204" pitchFamily="34" charset="0"/>
              </a:rPr>
              <a:t>Dragioti</a:t>
            </a:r>
            <a:r>
              <a:rPr lang="en-US" sz="1200" dirty="0">
                <a:latin typeface="Arial" panose="020B0604020202020204" pitchFamily="34" charset="0"/>
                <a:cs typeface="Arial" panose="020B0604020202020204" pitchFamily="34" charset="0"/>
              </a:rPr>
              <a:t>, E., Guimond, S., and Cortese, S. (2023). Incidence, prevalence, and global burden of schizophrenia-data, with critical appraisal, from the Global Burden of Disease (GBD) 2019. Molecular psychiatry, 28(12), 5319-5327.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Stewart, T. (2024) ‘Schizophrenia, Psychosis, and Delusions’, In Psychiatric-Mental Health Nurse Practitioner Program Companion and Board Certification Exam Review Workbook pp. 261-292.</a:t>
            </a:r>
          </a:p>
          <a:p>
            <a:pPr lvl="0"/>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WHO (2022). Schizophrenia - World Health Organization. [online] World Health Organization. Available at: </a:t>
            </a:r>
            <a:r>
              <a:rPr lang="en-US" sz="1200" u="sng" dirty="0">
                <a:latin typeface="Arial" panose="020B0604020202020204" pitchFamily="34" charset="0"/>
                <a:cs typeface="Arial" panose="020B0604020202020204" pitchFamily="34" charset="0"/>
                <a:hlinkClick r:id="rId3"/>
              </a:rPr>
              <a:t>https://www.who.int/news-room/fact-sheets/detail/schizophrenia</a:t>
            </a:r>
            <a:r>
              <a:rPr lang="en-US" sz="1200" dirty="0">
                <a:latin typeface="Arial" panose="020B0604020202020204" pitchFamily="34" charset="0"/>
                <a:cs typeface="Arial" panose="020B0604020202020204" pitchFamily="34" charset="0"/>
              </a:rPr>
              <a:t>. . (Accessed on 28 September 2025). </a:t>
            </a:r>
            <a:endParaRPr lang="en-GB" sz="1200" dirty="0">
              <a:latin typeface="Arial" panose="020B0604020202020204" pitchFamily="34" charset="0"/>
              <a:cs typeface="Arial" panose="020B0604020202020204" pitchFamily="34" charset="0"/>
            </a:endParaRPr>
          </a:p>
          <a:p>
            <a:pPr lvl="0"/>
            <a:endParaRPr lang="en-GB" sz="1200" dirty="0">
              <a:latin typeface="Arial" panose="020B0604020202020204" pitchFamily="34" charset="0"/>
              <a:cs typeface="Arial" panose="020B0604020202020204" pitchFamily="34" charset="0"/>
            </a:endParaRPr>
          </a:p>
          <a:p>
            <a:r>
              <a:rPr lang="en-US" dirty="0"/>
              <a:t> </a:t>
            </a:r>
            <a:endParaRPr lang="en-GB" dirty="0"/>
          </a:p>
        </p:txBody>
      </p:sp>
    </p:spTree>
    <p:extLst>
      <p:ext uri="{BB962C8B-B14F-4D97-AF65-F5344CB8AC3E}">
        <p14:creationId xmlns:p14="http://schemas.microsoft.com/office/powerpoint/2010/main" val="17324173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3" ma:contentTypeDescription="Create a new document." ma:contentTypeScope="" ma:versionID="703e4afea1a5b06a0aac0e4bc56b0db0">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a1ef581f5eec8e57377a1bcbb39fbcdd"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E70FA8-AA16-4B19-8175-D5B2A7902708}">
  <ds:schemaRefs>
    <ds:schemaRef ds:uri="http://schemas.microsoft.com/sharepoint/v3/contenttype/forms"/>
  </ds:schemaRefs>
</ds:datastoreItem>
</file>

<file path=customXml/itemProps2.xml><?xml version="1.0" encoding="utf-8"?>
<ds:datastoreItem xmlns:ds="http://schemas.openxmlformats.org/officeDocument/2006/customXml" ds:itemID="{556B7282-0DF1-4A9F-9F1A-501359ECC303}">
  <ds:schemaRefs>
    <ds:schemaRef ds:uri="http://schemas.openxmlformats.org/package/2006/metadata/core-properties"/>
    <ds:schemaRef ds:uri="http://purl.org/dc/terms/"/>
    <ds:schemaRef ds:uri="http://www.w3.org/XML/1998/namespace"/>
    <ds:schemaRef ds:uri="http://schemas.microsoft.com/office/2006/documentManagement/types"/>
    <ds:schemaRef ds:uri="http://schemas.microsoft.com/office/2006/metadata/properties"/>
    <ds:schemaRef ds:uri="http://schemas.microsoft.com/office/infopath/2007/PartnerControls"/>
    <ds:schemaRef ds:uri="47a3e2db-67be-4841-b3a5-2f2fb1d7c7b3"/>
    <ds:schemaRef ds:uri="60ab93c2-c2e2-4a82-ab36-09e8ba3f753e"/>
    <ds:schemaRef ds:uri="http://purl.org/dc/dcmitype/"/>
    <ds:schemaRef ds:uri="http://purl.org/dc/elements/1.1/"/>
  </ds:schemaRefs>
</ds:datastoreItem>
</file>

<file path=customXml/itemProps3.xml><?xml version="1.0" encoding="utf-8"?>
<ds:datastoreItem xmlns:ds="http://schemas.openxmlformats.org/officeDocument/2006/customXml" ds:itemID="{4B508544-715D-43C1-AFB2-7E25185B6A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2162</Words>
  <Application>Microsoft Office PowerPoint</Application>
  <PresentationFormat>Widescreen</PresentationFormat>
  <Paragraphs>86</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Abadi</vt:lpstr>
      <vt:lpstr>Arial</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Nazia Sharif (1907313)</cp:lastModifiedBy>
  <cp:revision>4</cp:revision>
  <dcterms:created xsi:type="dcterms:W3CDTF">2025-09-25T13:32:24Z</dcterms:created>
  <dcterms:modified xsi:type="dcterms:W3CDTF">2025-10-10T16:16:45Z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