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77" r:id="rId9"/>
    <p:sldId id="266" r:id="rId10"/>
    <p:sldId id="267" r:id="rId11"/>
    <p:sldId id="268" r:id="rId12"/>
    <p:sldId id="269" r:id="rId13"/>
    <p:sldId id="270" r:id="rId14"/>
    <p:sldId id="271" r:id="rId15"/>
    <p:sldId id="258" r:id="rId16"/>
    <p:sldId id="259" r:id="rId17"/>
    <p:sldId id="260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75A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218244-124E-4C6C-A0D3-604C387AE74D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9631C66-CC9B-4BD4-8DFE-4E892182CB37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argon of Akkad.jpg"/>
          <p:cNvPicPr>
            <a:picLocks noChangeAspect="1"/>
          </p:cNvPicPr>
          <p:nvPr/>
        </p:nvPicPr>
        <p:blipFill>
          <a:blip r:embed="rId2" cstate="print"/>
          <a:srcRect b="2842"/>
          <a:stretch>
            <a:fillRect/>
          </a:stretch>
        </p:blipFill>
        <p:spPr>
          <a:xfrm>
            <a:off x="107504" y="162936"/>
            <a:ext cx="4824536" cy="65466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04048" y="2564904"/>
            <a:ext cx="4032448" cy="1673352"/>
          </a:xfrm>
        </p:spPr>
        <p:txBody>
          <a:bodyPr/>
          <a:lstStyle/>
          <a:p>
            <a:r>
              <a:rPr lang="en-GB" dirty="0" smtClean="0"/>
              <a:t>Origins and Innovations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97760" y="764704"/>
            <a:ext cx="4246240" cy="1499616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Origins of State</a:t>
            </a:r>
            <a:endParaRPr lang="en-GB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5076056" y="6237312"/>
            <a:ext cx="17566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Sargon of Akkad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Social Complexity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Emergence of </a:t>
            </a:r>
            <a:r>
              <a:rPr lang="en-GB" dirty="0" smtClean="0">
                <a:solidFill>
                  <a:srgbClr val="FFC000"/>
                </a:solidFill>
                <a:latin typeface="+mj-lt"/>
                <a:ea typeface="+mj-ea"/>
                <a:cs typeface="+mj-cs"/>
              </a:rPr>
              <a:t>complex society </a:t>
            </a:r>
          </a:p>
          <a:p>
            <a:pPr lvl="1"/>
            <a:r>
              <a:rPr lang="en-GB" dirty="0" smtClean="0"/>
              <a:t>Population size</a:t>
            </a:r>
          </a:p>
          <a:p>
            <a:pPr lvl="1"/>
            <a:r>
              <a:rPr lang="en-GB" dirty="0" smtClean="0"/>
              <a:t>Hierarchical organisation</a:t>
            </a:r>
          </a:p>
          <a:p>
            <a:pPr lvl="1"/>
            <a:r>
              <a:rPr lang="en-GB" dirty="0" smtClean="0"/>
              <a:t>Division of labour</a:t>
            </a:r>
          </a:p>
          <a:p>
            <a:pPr lvl="1"/>
            <a:r>
              <a:rPr lang="en-GB" dirty="0" smtClean="0"/>
              <a:t>Literacy &amp; centralized organisation</a:t>
            </a:r>
          </a:p>
          <a:p>
            <a:pPr lvl="1"/>
            <a:r>
              <a:rPr lang="en-GB" dirty="0" smtClean="0"/>
              <a:t>Development of arts, literary traditions, sciences</a:t>
            </a:r>
          </a:p>
          <a:p>
            <a:pPr lvl="1"/>
            <a:r>
              <a:rPr lang="en-GB" dirty="0" smtClean="0"/>
              <a:t>Laws</a:t>
            </a:r>
          </a:p>
          <a:p>
            <a:r>
              <a:rPr lang="en-GB" dirty="0" smtClean="0"/>
              <a:t>Usually equated with </a:t>
            </a:r>
            <a:r>
              <a:rPr lang="en-GB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state</a:t>
            </a:r>
            <a:endParaRPr lang="en-GB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Picture 2" descr="\\lv16\Staff\SW003\My Pictures\Mesopotamia\Ur\meskalamdug_helmet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362973" y="1916832"/>
            <a:ext cx="3447255" cy="3436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580112" y="5373216"/>
            <a:ext cx="31779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King </a:t>
            </a:r>
            <a:r>
              <a:rPr lang="en-GB" sz="2000" dirty="0" err="1" smtClean="0"/>
              <a:t>Meskalamdug’s</a:t>
            </a:r>
            <a:r>
              <a:rPr lang="en-GB" sz="2000" dirty="0"/>
              <a:t> </a:t>
            </a:r>
            <a:r>
              <a:rPr lang="en-GB" sz="2000" dirty="0" smtClean="0"/>
              <a:t>helmet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3067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Considering Complexity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What do archaeologists mean by </a:t>
            </a:r>
            <a:r>
              <a:rPr lang="en-GB" dirty="0" smtClean="0">
                <a:solidFill>
                  <a:srgbClr val="FFC000"/>
                </a:solidFill>
              </a:rPr>
              <a:t>social complexity?</a:t>
            </a:r>
          </a:p>
          <a:p>
            <a:pPr>
              <a:defRPr/>
            </a:pPr>
            <a:r>
              <a:rPr lang="en-US" dirty="0" smtClean="0"/>
              <a:t>Tendency for society to move toward larger &amp; increasingly differentiated societies</a:t>
            </a:r>
          </a:p>
          <a:p>
            <a:pPr lvl="1">
              <a:defRPr/>
            </a:pPr>
            <a:r>
              <a:rPr lang="en-US" dirty="0" smtClean="0"/>
              <a:t>“understanding </a:t>
            </a:r>
            <a:r>
              <a:rPr lang="en-US" dirty="0" smtClean="0">
                <a:solidFill>
                  <a:srgbClr val="FFC000"/>
                </a:solidFill>
              </a:rPr>
              <a:t>directionality </a:t>
            </a:r>
            <a:r>
              <a:rPr lang="en-US" dirty="0" smtClean="0"/>
              <a:t>as a major characteristic of human history”</a:t>
            </a:r>
          </a:p>
          <a:p>
            <a:pPr lvl="1">
              <a:buFont typeface="Wingdings" pitchFamily="2" charset="2"/>
              <a:buNone/>
              <a:defRPr/>
            </a:pPr>
            <a:r>
              <a:rPr lang="en-US" dirty="0" smtClean="0"/>
              <a:t>	(Trigger 1998: 10)</a:t>
            </a:r>
          </a:p>
          <a:p>
            <a:pPr>
              <a:defRPr/>
            </a:pPr>
            <a:r>
              <a:rPr lang="en-US" dirty="0" smtClean="0"/>
              <a:t>Intrinsically linked to the concept of </a:t>
            </a:r>
            <a:r>
              <a:rPr lang="en-US" dirty="0" smtClean="0">
                <a:solidFill>
                  <a:srgbClr val="FFC000"/>
                </a:solidFill>
              </a:rPr>
              <a:t>social evolution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smtClean="0"/>
              <a:t>&amp; intellectual thought of 19</a:t>
            </a:r>
            <a:r>
              <a:rPr lang="en-US" baseline="30000" dirty="0" smtClean="0"/>
              <a:t>th</a:t>
            </a:r>
            <a:r>
              <a:rPr lang="en-US" dirty="0" smtClean="0"/>
              <a:t> century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Social Evolution</a:t>
            </a:r>
            <a:endParaRPr lang="en-GB" dirty="0"/>
          </a:p>
        </p:txBody>
      </p:sp>
      <p:sp>
        <p:nvSpPr>
          <p:cNvPr id="1198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752528" cy="4895424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Categorises societies </a:t>
            </a:r>
            <a:r>
              <a:rPr lang="en-GB" dirty="0"/>
              <a:t>on a scale from simple to complex</a:t>
            </a:r>
          </a:p>
          <a:p>
            <a:pPr>
              <a:lnSpc>
                <a:spcPct val="90000"/>
              </a:lnSpc>
              <a:defRPr/>
            </a:pPr>
            <a:r>
              <a:rPr lang="en-GB" dirty="0" err="1"/>
              <a:t>Eg</a:t>
            </a:r>
            <a:r>
              <a:rPr lang="en-GB" dirty="0"/>
              <a:t>. </a:t>
            </a:r>
            <a:r>
              <a:rPr lang="en-GB" dirty="0">
                <a:solidFill>
                  <a:srgbClr val="FFC000"/>
                </a:solidFill>
              </a:rPr>
              <a:t>Marxism: </a:t>
            </a:r>
            <a:r>
              <a:rPr lang="en-GB" dirty="0"/>
              <a:t>all societies pass through the same series of stages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Primitive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Ancient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>
                <a:solidFill>
                  <a:srgbClr val="FFC000"/>
                </a:solidFill>
              </a:rPr>
              <a:t>Feudal</a:t>
            </a:r>
          </a:p>
          <a:p>
            <a:pPr lvl="1">
              <a:lnSpc>
                <a:spcPct val="90000"/>
              </a:lnSpc>
              <a:defRPr/>
            </a:pPr>
            <a:r>
              <a:rPr lang="en-US" dirty="0">
                <a:solidFill>
                  <a:srgbClr val="FFC000"/>
                </a:solidFill>
              </a:rPr>
              <a:t>Capitalist</a:t>
            </a:r>
            <a:endParaRPr lang="en-GB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Assumes a </a:t>
            </a:r>
            <a:r>
              <a:rPr lang="en-GB" dirty="0" err="1">
                <a:solidFill>
                  <a:srgbClr val="FFC000"/>
                </a:solidFill>
              </a:rPr>
              <a:t>unilinear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trend</a:t>
            </a:r>
            <a:endParaRPr lang="en-GB" dirty="0">
              <a:solidFill>
                <a:srgbClr val="FFC000"/>
              </a:solidFill>
            </a:endParaRPr>
          </a:p>
          <a:p>
            <a:pPr>
              <a:lnSpc>
                <a:spcPct val="90000"/>
              </a:lnSpc>
              <a:defRPr/>
            </a:pPr>
            <a:r>
              <a:rPr lang="en-GB" dirty="0"/>
              <a:t>Historical trajectories </a:t>
            </a:r>
            <a:r>
              <a:rPr lang="en-GB" dirty="0" smtClean="0"/>
              <a:t>are unstable</a:t>
            </a:r>
            <a:endParaRPr lang="en-GB" dirty="0"/>
          </a:p>
        </p:txBody>
      </p:sp>
      <p:pic>
        <p:nvPicPr>
          <p:cNvPr id="6" name="Content Placeholder 5" descr="evolution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292080" y="2276872"/>
            <a:ext cx="3678560" cy="27589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98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98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198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98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198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198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198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98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1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Herbert Spencer: Social Darwinism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Adapted evolutionary theory onto a social plane:</a:t>
            </a:r>
          </a:p>
          <a:p>
            <a:pPr lvl="1">
              <a:defRPr/>
            </a:pPr>
            <a:r>
              <a:rPr lang="en-GB" dirty="0" smtClean="0"/>
              <a:t>emphasising the importance of organic analogy – the similarities between organism &amp; state </a:t>
            </a:r>
          </a:p>
          <a:p>
            <a:pPr>
              <a:defRPr/>
            </a:pPr>
            <a:r>
              <a:rPr lang="en-GB" dirty="0" smtClean="0"/>
              <a:t>Four main concepts:</a:t>
            </a:r>
          </a:p>
          <a:p>
            <a:pPr lvl="1">
              <a:defRPr/>
            </a:pPr>
            <a:r>
              <a:rPr lang="en-GB" dirty="0" smtClean="0"/>
              <a:t>Growth</a:t>
            </a:r>
          </a:p>
          <a:p>
            <a:pPr lvl="1">
              <a:defRPr/>
            </a:pPr>
            <a:r>
              <a:rPr lang="en-GB" dirty="0" smtClean="0"/>
              <a:t>Differentiation</a:t>
            </a:r>
          </a:p>
          <a:p>
            <a:pPr lvl="1">
              <a:defRPr/>
            </a:pPr>
            <a:r>
              <a:rPr lang="en-GB" dirty="0" smtClean="0"/>
              <a:t>Integration</a:t>
            </a:r>
          </a:p>
          <a:p>
            <a:pPr lvl="1">
              <a:defRPr/>
            </a:pPr>
            <a:r>
              <a:rPr lang="en-GB" dirty="0" smtClean="0"/>
              <a:t>Adaptation</a:t>
            </a:r>
          </a:p>
          <a:p>
            <a:pPr>
              <a:defRPr/>
            </a:pPr>
            <a:endParaRPr lang="en-GB" sz="2400" dirty="0" smtClean="0"/>
          </a:p>
        </p:txBody>
      </p:sp>
      <p:pic>
        <p:nvPicPr>
          <p:cNvPr id="8" name="Picture 3" descr="391px-Herbert_Spencer_2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tretch>
            <a:fillRect/>
          </a:stretch>
        </p:blipFill>
        <p:spPr bwMode="auto">
          <a:xfrm>
            <a:off x="5940152" y="1988840"/>
            <a:ext cx="2847952" cy="437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822161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/>
              <a:t>Societies develop from simple to compound (complex) structures of varying levels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Simple: </a:t>
            </a:r>
            <a:r>
              <a:rPr lang="en-GB" sz="2400" dirty="0" smtClean="0"/>
              <a:t>separate families.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Compound:</a:t>
            </a:r>
            <a:r>
              <a:rPr lang="en-GB" sz="2400" dirty="0" smtClean="0"/>
              <a:t> families organized into clans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Doubly Compound: </a:t>
            </a:r>
            <a:r>
              <a:rPr lang="en-GB" sz="2400" dirty="0" smtClean="0"/>
              <a:t>clans are organized into tribes</a:t>
            </a:r>
          </a:p>
          <a:p>
            <a:pPr lvl="1">
              <a:defRPr/>
            </a:pPr>
            <a:r>
              <a:rPr lang="en-GB" sz="2400" dirty="0" smtClean="0">
                <a:solidFill>
                  <a:srgbClr val="FFC000"/>
                </a:solidFill>
              </a:rPr>
              <a:t>Trebly Compound: </a:t>
            </a:r>
            <a:r>
              <a:rPr lang="en-GB" sz="2400" dirty="0" smtClean="0"/>
              <a:t>tribes are further organized into nations </a:t>
            </a:r>
          </a:p>
          <a:p>
            <a:pPr>
              <a:defRPr/>
            </a:pPr>
            <a:r>
              <a:rPr lang="en-GB" sz="2800" dirty="0" smtClean="0"/>
              <a:t>As a society grows its structure (complexity) will inevitably increase</a:t>
            </a:r>
          </a:p>
          <a:p>
            <a:pPr>
              <a:defRPr/>
            </a:pPr>
            <a:r>
              <a:rPr lang="en-GB" sz="2800" dirty="0" smtClean="0"/>
              <a:t>Results in differences in power &amp; social roles, &amp; development of specialist roles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104456" cy="45365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Edward </a:t>
            </a:r>
            <a:r>
              <a:rPr lang="en-GB" dirty="0" err="1" smtClean="0"/>
              <a:t>Tylor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C000"/>
                </a:solidFill>
              </a:rPr>
              <a:t>(1871: </a:t>
            </a:r>
            <a:r>
              <a:rPr lang="en-GB" i="1" dirty="0" smtClean="0">
                <a:solidFill>
                  <a:srgbClr val="FFC000"/>
                </a:solidFill>
              </a:rPr>
              <a:t>Primitive Culture</a:t>
            </a:r>
            <a:r>
              <a:rPr lang="en-GB" dirty="0" smtClean="0">
                <a:solidFill>
                  <a:srgbClr val="FFC000"/>
                </a:solidFill>
              </a:rPr>
              <a:t>):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Different contemporary societies were at different stages of evolution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“Simpler” contemporary societies were thought to resemble ancient societies</a:t>
            </a:r>
          </a:p>
          <a:p>
            <a:pPr marL="118872" indent="0">
              <a:buNone/>
            </a:pPr>
            <a:endParaRPr lang="en-GB" dirty="0"/>
          </a:p>
        </p:txBody>
      </p:sp>
      <p:pic>
        <p:nvPicPr>
          <p:cNvPr id="8" name="Content Placeholder 4" descr="john-white06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6012160" y="1700809"/>
            <a:ext cx="2638839" cy="450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6588224" y="6309320"/>
            <a:ext cx="1769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Native American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Evolution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0066" y="1772816"/>
            <a:ext cx="3960440" cy="46085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Morgan </a:t>
            </a:r>
            <a:r>
              <a:rPr lang="en-GB" dirty="0" smtClean="0">
                <a:solidFill>
                  <a:srgbClr val="FFC000"/>
                </a:solidFill>
              </a:rPr>
              <a:t>(1877 </a:t>
            </a:r>
            <a:r>
              <a:rPr lang="en-GB" i="1" dirty="0" smtClean="0">
                <a:solidFill>
                  <a:srgbClr val="FFC000"/>
                </a:solidFill>
              </a:rPr>
              <a:t>Ancient Society</a:t>
            </a:r>
            <a:r>
              <a:rPr lang="en-GB" dirty="0" smtClean="0">
                <a:solidFill>
                  <a:srgbClr val="FFC000"/>
                </a:solidFill>
              </a:rPr>
              <a:t>): 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Divided evolution of human culture into three separated stages: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C000"/>
                </a:solidFill>
              </a:rPr>
              <a:t>Savagery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C000"/>
                </a:solidFill>
              </a:rPr>
              <a:t>Barbarism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>
                <a:solidFill>
                  <a:srgbClr val="FFC000"/>
                </a:solidFill>
              </a:rPr>
              <a:t>Civilisation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588224" y="5157192"/>
            <a:ext cx="1812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“Ancient Britons”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60031" y="2276872"/>
            <a:ext cx="3456385" cy="2699863"/>
          </a:xfrm>
        </p:spPr>
      </p:pic>
    </p:spTree>
    <p:extLst>
      <p:ext uri="{BB962C8B-B14F-4D97-AF65-F5344CB8AC3E}">
        <p14:creationId xmlns:p14="http://schemas.microsoft.com/office/powerpoint/2010/main" val="3261121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Neo-Evolutionism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US" sz="2800" dirty="0" err="1" smtClean="0"/>
              <a:t>Processual</a:t>
            </a:r>
            <a:r>
              <a:rPr lang="en-US" sz="2800" dirty="0" smtClean="0"/>
              <a:t> archaeology: </a:t>
            </a:r>
            <a:r>
              <a:rPr lang="en-US" sz="2800" dirty="0" err="1" smtClean="0">
                <a:solidFill>
                  <a:srgbClr val="FFC000"/>
                </a:solidFill>
              </a:rPr>
              <a:t>ethnoarchaeology</a:t>
            </a:r>
            <a:r>
              <a:rPr lang="en-US" sz="2800" dirty="0" smtClean="0"/>
              <a:t> used to make direct </a:t>
            </a:r>
            <a:r>
              <a:rPr lang="en-US" sz="2800" dirty="0" smtClean="0">
                <a:solidFill>
                  <a:srgbClr val="FFC000"/>
                </a:solidFill>
              </a:rPr>
              <a:t>analogy </a:t>
            </a:r>
            <a:r>
              <a:rPr lang="en-US" sz="2800" dirty="0" smtClean="0"/>
              <a:t>between the social organization of modern &amp; ancient societies</a:t>
            </a:r>
            <a:endParaRPr lang="en-GB" sz="2800" dirty="0" smtClean="0"/>
          </a:p>
          <a:p>
            <a:pPr>
              <a:defRPr/>
            </a:pPr>
            <a:r>
              <a:rPr lang="en-GB" sz="2800" dirty="0" smtClean="0"/>
              <a:t>Elman Service </a:t>
            </a:r>
            <a:r>
              <a:rPr lang="en-GB" sz="2800" dirty="0" smtClean="0">
                <a:solidFill>
                  <a:srgbClr val="FFC000"/>
                </a:solidFill>
              </a:rPr>
              <a:t>(1962: </a:t>
            </a:r>
            <a:r>
              <a:rPr lang="en-GB" sz="2800" i="1" dirty="0" smtClean="0">
                <a:solidFill>
                  <a:srgbClr val="FFC000"/>
                </a:solidFill>
              </a:rPr>
              <a:t>Primitive Social Organisation</a:t>
            </a:r>
            <a:r>
              <a:rPr lang="en-GB" sz="2800" dirty="0" smtClean="0">
                <a:solidFill>
                  <a:srgbClr val="FFC000"/>
                </a:solidFill>
              </a:rPr>
              <a:t>)</a:t>
            </a:r>
            <a:endParaRPr lang="en-GB" sz="2800" i="1" dirty="0" smtClean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sz="2400" dirty="0" smtClean="0">
                <a:cs typeface="Times New Roman" pitchFamily="18" charset="0"/>
              </a:rPr>
              <a:t>Bands</a:t>
            </a:r>
          </a:p>
          <a:p>
            <a:pPr lvl="1">
              <a:defRPr/>
            </a:pPr>
            <a:r>
              <a:rPr lang="en-GB" sz="2400" dirty="0" err="1" smtClean="0"/>
              <a:t>Segmentary</a:t>
            </a:r>
            <a:r>
              <a:rPr lang="en-GB" sz="2400" dirty="0" smtClean="0"/>
              <a:t> society</a:t>
            </a:r>
          </a:p>
          <a:p>
            <a:pPr lvl="1">
              <a:defRPr/>
            </a:pPr>
            <a:r>
              <a:rPr lang="en-GB" sz="2400" dirty="0" smtClean="0"/>
              <a:t>Chiefdoms</a:t>
            </a:r>
          </a:p>
          <a:p>
            <a:pPr lvl="1">
              <a:defRPr/>
            </a:pPr>
            <a:r>
              <a:rPr lang="en-GB" sz="2400" dirty="0" smtClean="0"/>
              <a:t>Early states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Bands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92488" cy="4823416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cs typeface="Times New Roman" pitchFamily="18" charset="0"/>
              </a:rPr>
              <a:t>Kinship organization; based around the nuclear family</a:t>
            </a:r>
          </a:p>
          <a:p>
            <a:pPr>
              <a:defRPr/>
            </a:pPr>
            <a:r>
              <a:rPr lang="en-US" dirty="0" smtClean="0">
                <a:cs typeface="Times New Roman" pitchFamily="18" charset="0"/>
              </a:rPr>
              <a:t>Small groups of around 30 (up to 100)</a:t>
            </a:r>
          </a:p>
          <a:p>
            <a:pPr>
              <a:defRPr/>
            </a:pPr>
            <a:r>
              <a:rPr lang="en-US" dirty="0" smtClean="0">
                <a:cs typeface="Times New Roman" pitchFamily="18" charset="0"/>
              </a:rPr>
              <a:t>Absence of separate political, legal or religious groups</a:t>
            </a:r>
            <a:endParaRPr lang="en-GB" dirty="0" smtClean="0">
              <a:cs typeface="Times New Roman" pitchFamily="18" charset="0"/>
            </a:endParaRPr>
          </a:p>
          <a:p>
            <a:pPr>
              <a:defRPr/>
            </a:pPr>
            <a:r>
              <a:rPr lang="en-GB" dirty="0" smtClean="0">
                <a:cs typeface="Times New Roman" pitchFamily="18" charset="0"/>
              </a:rPr>
              <a:t>Essentially hunter-gatherers</a:t>
            </a:r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2756" y="2276872"/>
            <a:ext cx="3542258" cy="2376264"/>
          </a:xfrm>
        </p:spPr>
      </p:pic>
      <p:sp>
        <p:nvSpPr>
          <p:cNvPr id="9" name="TextBox 8"/>
          <p:cNvSpPr txBox="1"/>
          <p:nvPr/>
        </p:nvSpPr>
        <p:spPr>
          <a:xfrm>
            <a:off x="7236296" y="4807868"/>
            <a:ext cx="115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!Kung San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Segementary</a:t>
            </a:r>
            <a:r>
              <a:rPr lang="en-GB" dirty="0" smtClean="0"/>
              <a:t> Society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680520" cy="48234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3000" dirty="0" smtClean="0"/>
              <a:t>Tribal grouping</a:t>
            </a:r>
            <a:endParaRPr lang="en-GB" sz="3000" dirty="0" smtClean="0"/>
          </a:p>
          <a:p>
            <a:pPr>
              <a:defRPr/>
            </a:pPr>
            <a:r>
              <a:rPr lang="en-US" dirty="0" smtClean="0"/>
              <a:t>“an association of a much larger number of kinship segments that are composed of </a:t>
            </a:r>
            <a:r>
              <a:rPr lang="en-US" dirty="0" err="1" smtClean="0"/>
              <a:t>familities</a:t>
            </a:r>
            <a:r>
              <a:rPr lang="en-US" dirty="0" smtClean="0"/>
              <a:t>. They are tied more firmly together than are the bands…”</a:t>
            </a:r>
          </a:p>
          <a:p>
            <a:pPr>
              <a:buNone/>
              <a:defRPr/>
            </a:pPr>
            <a:r>
              <a:rPr lang="en-US" dirty="0" smtClean="0"/>
              <a:t>	(Service 1962: 111)</a:t>
            </a:r>
          </a:p>
          <a:p>
            <a:pPr lvl="1">
              <a:defRPr/>
            </a:pPr>
            <a:r>
              <a:rPr lang="en-US" dirty="0" smtClean="0"/>
              <a:t>Population aggregations  - </a:t>
            </a:r>
            <a:r>
              <a:rPr lang="en-US" dirty="0" err="1" smtClean="0"/>
              <a:t>sedentism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Adoption of agriculture / </a:t>
            </a:r>
            <a:r>
              <a:rPr lang="en-US" dirty="0" err="1" smtClean="0"/>
              <a:t>pastoralism</a:t>
            </a:r>
            <a:endParaRPr lang="en-US" dirty="0" smtClean="0"/>
          </a:p>
          <a:p>
            <a:pPr lvl="1">
              <a:defRPr/>
            </a:pPr>
            <a:r>
              <a:rPr lang="en-US" dirty="0" smtClean="0"/>
              <a:t>Neolithic communities &amp; pastoral nomads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453471" y="4957137"/>
            <a:ext cx="1475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Çatal</a:t>
            </a:r>
            <a:r>
              <a:rPr lang="en-GB" sz="2000" dirty="0" smtClean="0"/>
              <a:t> </a:t>
            </a:r>
            <a:r>
              <a:rPr lang="en-GB" sz="2000" dirty="0" err="1" smtClean="0"/>
              <a:t>Höyük</a:t>
            </a:r>
            <a:endParaRPr lang="en-GB" sz="2000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2492896"/>
            <a:ext cx="3679097" cy="244827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 Evolutionism: Chiefdoms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464496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sz="3000" dirty="0" smtClean="0"/>
              <a:t>Increase in population due to greater (agricultural) productivity</a:t>
            </a:r>
          </a:p>
          <a:p>
            <a:pPr>
              <a:defRPr/>
            </a:pPr>
            <a:r>
              <a:rPr lang="en-US" sz="3000" dirty="0" smtClean="0"/>
              <a:t>More </a:t>
            </a:r>
            <a:r>
              <a:rPr lang="en-US" sz="3000" dirty="0" smtClean="0">
                <a:solidFill>
                  <a:srgbClr val="FFC000"/>
                </a:solidFill>
              </a:rPr>
              <a:t>complex </a:t>
            </a:r>
            <a:r>
              <a:rPr lang="en-US" sz="3000" dirty="0" smtClean="0"/>
              <a:t>&amp; </a:t>
            </a:r>
            <a:r>
              <a:rPr lang="en-US" sz="3000" dirty="0" smtClean="0">
                <a:solidFill>
                  <a:srgbClr val="FFC000"/>
                </a:solidFill>
              </a:rPr>
              <a:t>organized</a:t>
            </a:r>
          </a:p>
          <a:p>
            <a:pPr>
              <a:defRPr/>
            </a:pPr>
            <a:r>
              <a:rPr lang="en-US" sz="3000" dirty="0" smtClean="0"/>
              <a:t>Central control of social &amp; religious activities:</a:t>
            </a:r>
          </a:p>
          <a:p>
            <a:pPr lvl="1">
              <a:defRPr/>
            </a:pPr>
            <a:r>
              <a:rPr lang="en-US" sz="2600" dirty="0" smtClean="0"/>
              <a:t>Chiefs with ascribed status</a:t>
            </a:r>
          </a:p>
          <a:p>
            <a:pPr lvl="1">
              <a:defRPr/>
            </a:pPr>
            <a:r>
              <a:rPr lang="en-US" sz="2600" dirty="0" smtClean="0"/>
              <a:t>Sumptuary rules &amp; rules of succession</a:t>
            </a:r>
          </a:p>
          <a:p>
            <a:pPr lvl="1">
              <a:defRPr/>
            </a:pPr>
            <a:r>
              <a:rPr lang="en-US" sz="2600" dirty="0" smtClean="0"/>
              <a:t>Mobilization of workforce</a:t>
            </a:r>
          </a:p>
          <a:p>
            <a:pPr lvl="1">
              <a:defRPr/>
            </a:pPr>
            <a:r>
              <a:rPr lang="en-US" sz="2600" dirty="0" smtClean="0"/>
              <a:t>Inequality in consumption</a:t>
            </a:r>
            <a:endParaRPr lang="en-GB" sz="2600" dirty="0" smtClean="0"/>
          </a:p>
          <a:p>
            <a:endParaRPr lang="en-GB" dirty="0"/>
          </a:p>
        </p:txBody>
      </p:sp>
      <p:pic>
        <p:nvPicPr>
          <p:cNvPr id="5" name="Picture 2" descr="C:\Documents and Settings\Steve\Local Settings\Temporary Internet Files\Content.IE5\5RVJPTGE\MP900400544[2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004048" y="2276872"/>
            <a:ext cx="3901440" cy="259994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/>
          <p:cNvSpPr txBox="1"/>
          <p:nvPr/>
        </p:nvSpPr>
        <p:spPr>
          <a:xfrm>
            <a:off x="7308304" y="5013176"/>
            <a:ext cx="14782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Stonehenge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 Evolutionism: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2816"/>
            <a:ext cx="4038600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Distinguished from chiefdoms  by 2 criteria:</a:t>
            </a:r>
          </a:p>
          <a:p>
            <a:pPr lvl="1">
              <a:defRPr/>
            </a:pPr>
            <a:r>
              <a:rPr lang="en-US" dirty="0" smtClean="0"/>
              <a:t>Use of </a:t>
            </a:r>
            <a:r>
              <a:rPr lang="en-US" dirty="0" err="1" smtClean="0"/>
              <a:t>legitimised</a:t>
            </a:r>
            <a:r>
              <a:rPr lang="en-US" dirty="0" smtClean="0"/>
              <a:t> force to establish &amp; maintain authority of leader</a:t>
            </a:r>
          </a:p>
          <a:p>
            <a:pPr lvl="1">
              <a:defRPr/>
            </a:pPr>
            <a:r>
              <a:rPr lang="en-US" dirty="0" err="1" smtClean="0"/>
              <a:t>Specialised</a:t>
            </a:r>
            <a:r>
              <a:rPr lang="en-US" dirty="0" smtClean="0"/>
              <a:t> </a:t>
            </a:r>
            <a:r>
              <a:rPr lang="en-US" dirty="0" err="1" smtClean="0"/>
              <a:t>bureacratic</a:t>
            </a:r>
            <a:r>
              <a:rPr lang="en-US" dirty="0" smtClean="0"/>
              <a:t> government</a:t>
            </a:r>
          </a:p>
          <a:p>
            <a:pPr>
              <a:defRPr/>
            </a:pPr>
            <a:r>
              <a:rPr lang="en-US" dirty="0" smtClean="0"/>
              <a:t>Literacy: a key tool of state?</a:t>
            </a:r>
          </a:p>
          <a:p>
            <a:pPr lvl="1">
              <a:defRPr/>
            </a:pPr>
            <a:endParaRPr lang="en-GB" sz="2600" dirty="0" smtClean="0"/>
          </a:p>
          <a:p>
            <a:endParaRPr lang="en-GB" dirty="0"/>
          </a:p>
        </p:txBody>
      </p:sp>
      <p:pic>
        <p:nvPicPr>
          <p:cNvPr id="7" name="Picture 2" descr="C:\Documents and Settings\Steve\Local Settings\Temporary Internet Files\Content.IE5\OV97MA39\MP900400827[2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860032" y="2276872"/>
            <a:ext cx="3902825" cy="2601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7884368" y="4941168"/>
            <a:ext cx="6543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Giza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Neo-Evolutionism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/>
              <a:t>Morton Fried </a:t>
            </a:r>
            <a:r>
              <a:rPr lang="en-GB" sz="2800" dirty="0" smtClean="0">
                <a:solidFill>
                  <a:srgbClr val="FFC000"/>
                </a:solidFill>
              </a:rPr>
              <a:t>(1967: </a:t>
            </a:r>
            <a:r>
              <a:rPr lang="en-GB" sz="2800" i="1" dirty="0" smtClean="0">
                <a:solidFill>
                  <a:srgbClr val="FFC000"/>
                </a:solidFill>
              </a:rPr>
              <a:t>The Evolution of Political Society</a:t>
            </a:r>
            <a:r>
              <a:rPr lang="en-GB" sz="2800" dirty="0" smtClean="0">
                <a:solidFill>
                  <a:srgbClr val="FFC000"/>
                </a:solidFill>
              </a:rPr>
              <a:t>): </a:t>
            </a:r>
            <a:r>
              <a:rPr lang="en-GB" sz="2800" dirty="0" smtClean="0"/>
              <a:t>4-stage typology from hunter-gatherers to state</a:t>
            </a:r>
          </a:p>
          <a:p>
            <a:pPr lvl="1">
              <a:defRPr/>
            </a:pPr>
            <a:r>
              <a:rPr lang="en-GB" sz="2600" dirty="0" smtClean="0">
                <a:solidFill>
                  <a:srgbClr val="FFC000"/>
                </a:solidFill>
              </a:rPr>
              <a:t>Egalitarian:</a:t>
            </a:r>
            <a:r>
              <a:rPr lang="en-GB" sz="2600" dirty="0" smtClean="0">
                <a:solidFill>
                  <a:srgbClr val="6675AF"/>
                </a:solidFill>
              </a:rPr>
              <a:t> </a:t>
            </a:r>
            <a:r>
              <a:rPr lang="en-GB" sz="2600" dirty="0" smtClean="0"/>
              <a:t>hunter-gatherer societies</a:t>
            </a:r>
          </a:p>
          <a:p>
            <a:pPr lvl="1">
              <a:defRPr/>
            </a:pPr>
            <a:r>
              <a:rPr lang="en-GB" sz="2600" dirty="0" smtClean="0">
                <a:solidFill>
                  <a:srgbClr val="FFC000"/>
                </a:solidFill>
              </a:rPr>
              <a:t>Ranked: </a:t>
            </a:r>
            <a:r>
              <a:rPr lang="en-GB" sz="2600" dirty="0" smtClean="0"/>
              <a:t>lumped together tribal &amp; chiefdom societies. Hereditary status, redistribution &amp; craft specialisation</a:t>
            </a:r>
          </a:p>
          <a:p>
            <a:pPr lvl="1">
              <a:defRPr/>
            </a:pPr>
            <a:r>
              <a:rPr lang="en-GB" sz="2600" dirty="0" smtClean="0">
                <a:solidFill>
                  <a:srgbClr val="FFC000"/>
                </a:solidFill>
              </a:rPr>
              <a:t>Stratified: </a:t>
            </a:r>
            <a:r>
              <a:rPr lang="en-GB" sz="2600" dirty="0" smtClean="0"/>
              <a:t>status grounded in economic differences </a:t>
            </a:r>
          </a:p>
          <a:p>
            <a:pPr lvl="1">
              <a:defRPr/>
            </a:pPr>
            <a:r>
              <a:rPr lang="en-GB" sz="2600" dirty="0" smtClean="0">
                <a:solidFill>
                  <a:srgbClr val="FFC000"/>
                </a:solidFill>
              </a:rPr>
              <a:t>State:</a:t>
            </a:r>
            <a:r>
              <a:rPr lang="en-GB" sz="2600" dirty="0" smtClean="0">
                <a:solidFill>
                  <a:srgbClr val="6675AF"/>
                </a:solidFill>
              </a:rPr>
              <a:t> </a:t>
            </a:r>
            <a:r>
              <a:rPr lang="en-GB" sz="2600" dirty="0" smtClean="0"/>
              <a:t>“the complex of institutions by means of which the power of society is organised on a basis superior to kinship” (Fried 1967: 186) </a:t>
            </a:r>
            <a:r>
              <a:rPr lang="en-GB" sz="2600" dirty="0" smtClean="0">
                <a:solidFill>
                  <a:srgbClr val="FFC000"/>
                </a:solidFill>
              </a:rPr>
              <a:t>= class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/>
              <a:t>Chiefdom or State?</a:t>
            </a:r>
            <a:endParaRPr lang="en-GB" altLang="en-US" dirty="0"/>
          </a:p>
        </p:txBody>
      </p:sp>
      <p:sp>
        <p:nvSpPr>
          <p:cNvPr id="5120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smtClean="0"/>
              <a:t>Both = hierarchical societies; difference is in the degree of internal organisation…. complexity</a:t>
            </a:r>
          </a:p>
          <a:p>
            <a:r>
              <a:rPr lang="en-GB" altLang="en-US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Chiefdoms:</a:t>
            </a:r>
            <a:r>
              <a:rPr lang="en-GB" altLang="en-US" dirty="0" smtClean="0"/>
              <a:t> ranked societies with ritual centres</a:t>
            </a:r>
          </a:p>
          <a:p>
            <a:r>
              <a:rPr lang="en-GB" altLang="en-US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Early states: </a:t>
            </a:r>
            <a:r>
              <a:rPr lang="en-GB" altLang="en-US" dirty="0" smtClean="0"/>
              <a:t>cities, kingship, laws, sciences…</a:t>
            </a:r>
          </a:p>
          <a:p>
            <a:r>
              <a:rPr lang="en-GB" altLang="en-US" dirty="0" smtClean="0"/>
              <a:t>Mesopotamia one of the best examples of state formation in antiquity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88551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 of Chiefdom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824536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Kinship-based ranking</a:t>
            </a:r>
          </a:p>
          <a:p>
            <a:pPr>
              <a:defRPr/>
            </a:pPr>
            <a:r>
              <a:rPr lang="en-GB" dirty="0" smtClean="0"/>
              <a:t>Hereditary leader with religious duties</a:t>
            </a:r>
          </a:p>
          <a:p>
            <a:pPr>
              <a:defRPr/>
            </a:pPr>
            <a:r>
              <a:rPr lang="en-GB" dirty="0"/>
              <a:t>Specialisation of activities</a:t>
            </a:r>
          </a:p>
          <a:p>
            <a:pPr>
              <a:defRPr/>
            </a:pPr>
            <a:r>
              <a:rPr lang="en-GB" dirty="0"/>
              <a:t>Central accumulation of goods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Cultic &amp; religious elaboration</a:t>
            </a:r>
          </a:p>
          <a:p>
            <a:pPr>
              <a:defRPr/>
            </a:pPr>
            <a:r>
              <a:rPr lang="en-GB" dirty="0"/>
              <a:t>Fortified centres &amp; ritual centres</a:t>
            </a:r>
          </a:p>
          <a:p>
            <a:pPr>
              <a:defRPr/>
            </a:pPr>
            <a:r>
              <a:rPr lang="en-GB" dirty="0"/>
              <a:t>Large-scale </a:t>
            </a:r>
            <a:r>
              <a:rPr lang="en-GB" dirty="0" smtClean="0"/>
              <a:t>monuments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048" y="2492896"/>
            <a:ext cx="3682752" cy="2484120"/>
          </a:xfrm>
        </p:spPr>
      </p:pic>
      <p:sp>
        <p:nvSpPr>
          <p:cNvPr id="7" name="TextBox 6"/>
          <p:cNvSpPr txBox="1"/>
          <p:nvPr/>
        </p:nvSpPr>
        <p:spPr>
          <a:xfrm>
            <a:off x="5580112" y="4966591"/>
            <a:ext cx="2677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Tepe</a:t>
            </a:r>
            <a:r>
              <a:rPr lang="en-GB" dirty="0" smtClean="0"/>
              <a:t> </a:t>
            </a:r>
            <a:r>
              <a:rPr lang="en-GB" dirty="0" err="1" smtClean="0"/>
              <a:t>Gawra</a:t>
            </a:r>
            <a:r>
              <a:rPr lang="en-GB" dirty="0" smtClean="0"/>
              <a:t> Round  House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961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Attributes of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752528" cy="48954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Hierarchical society under king/emperor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Centralized bureaucracy, taxation, law codes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Craft specialisation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Urbanised society &amp; complex settlement hierarchy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Priestly class</a:t>
            </a:r>
          </a:p>
          <a:p>
            <a:pPr>
              <a:lnSpc>
                <a:spcPct val="90000"/>
              </a:lnSpc>
              <a:defRPr/>
            </a:pPr>
            <a:r>
              <a:rPr lang="en-GB" dirty="0" smtClean="0"/>
              <a:t>Monumental constructions</a:t>
            </a:r>
          </a:p>
        </p:txBody>
      </p:sp>
      <p:pic>
        <p:nvPicPr>
          <p:cNvPr id="7" name="Content Placeholder 6" descr="Ancient-Egyptian-Econom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348880"/>
            <a:ext cx="3840427" cy="2304256"/>
          </a:xfrm>
        </p:spPr>
      </p:pic>
      <p:sp>
        <p:nvSpPr>
          <p:cNvPr id="9" name="TextBox 8"/>
          <p:cNvSpPr txBox="1"/>
          <p:nvPr/>
        </p:nvSpPr>
        <p:spPr>
          <a:xfrm>
            <a:off x="5868144" y="4725144"/>
            <a:ext cx="28087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Ancient Egyptian society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5895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Evolutionary Approaches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53650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Social power is based on ideological, economic, military, &amp; political relationships</a:t>
            </a:r>
          </a:p>
          <a:p>
            <a:pPr>
              <a:defRPr/>
            </a:pPr>
            <a:r>
              <a:rPr lang="en-US" dirty="0" smtClean="0"/>
              <a:t>Emphasize </a:t>
            </a:r>
            <a:r>
              <a:rPr lang="en-GB" dirty="0" smtClean="0"/>
              <a:t>elite strategies for acquiring </a:t>
            </a:r>
            <a:r>
              <a:rPr lang="en-GB" dirty="0" smtClean="0">
                <a:solidFill>
                  <a:srgbClr val="FFC000"/>
                </a:solidFill>
              </a:rPr>
              <a:t>economic power </a:t>
            </a:r>
            <a:r>
              <a:rPr lang="en-GB" dirty="0" smtClean="0"/>
              <a:t>&amp;</a:t>
            </a:r>
            <a:r>
              <a:rPr lang="en-GB" dirty="0" smtClean="0">
                <a:solidFill>
                  <a:srgbClr val="FFC000"/>
                </a:solidFill>
              </a:rPr>
              <a:t> status </a:t>
            </a:r>
            <a:r>
              <a:rPr lang="en-GB" dirty="0" smtClean="0"/>
              <a:t>resulting in hierarchical social structure</a:t>
            </a:r>
          </a:p>
          <a:p>
            <a:endParaRPr lang="en-GB" dirty="0"/>
          </a:p>
        </p:txBody>
      </p:sp>
      <p:pic>
        <p:nvPicPr>
          <p:cNvPr id="6" name="Content Placeholder 5" descr="gold mask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4932040" y="1700808"/>
            <a:ext cx="3866027" cy="4248472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TextBox 7"/>
          <p:cNvSpPr txBox="1"/>
          <p:nvPr/>
        </p:nvSpPr>
        <p:spPr>
          <a:xfrm>
            <a:off x="5004048" y="6021288"/>
            <a:ext cx="37256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“Mask of Agamemnon”, Mycenae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Heterarchy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Alternative view of ancient complex societies based on “</a:t>
            </a:r>
            <a:r>
              <a:rPr lang="en-GB" dirty="0" smtClean="0"/>
              <a:t>historically oriented analyses of culture-specific” development (Stein 1998:1)</a:t>
            </a:r>
          </a:p>
          <a:p>
            <a:pPr lvl="1">
              <a:defRPr/>
            </a:pPr>
            <a:r>
              <a:rPr lang="en-US" dirty="0" smtClean="0"/>
              <a:t>Move away from </a:t>
            </a:r>
            <a:r>
              <a:rPr lang="en-US" dirty="0" err="1" smtClean="0">
                <a:solidFill>
                  <a:srgbClr val="FFC000"/>
                </a:solidFill>
              </a:rPr>
              <a:t>processual</a:t>
            </a:r>
            <a:r>
              <a:rPr lang="en-US" dirty="0" smtClean="0">
                <a:solidFill>
                  <a:srgbClr val="FFC000"/>
                </a:solidFill>
              </a:rPr>
              <a:t> </a:t>
            </a:r>
            <a:r>
              <a:rPr lang="en-US" dirty="0" smtClean="0"/>
              <a:t>interpretation</a:t>
            </a:r>
          </a:p>
          <a:p>
            <a:pPr lvl="1">
              <a:defRPr/>
            </a:pPr>
            <a:r>
              <a:rPr lang="en-US" dirty="0" smtClean="0"/>
              <a:t>Increasing emphasis on </a:t>
            </a:r>
            <a:r>
              <a:rPr lang="en-US" dirty="0" smtClean="0">
                <a:solidFill>
                  <a:srgbClr val="FFC000"/>
                </a:solidFill>
              </a:rPr>
              <a:t>agency </a:t>
            </a:r>
            <a:r>
              <a:rPr lang="en-US" dirty="0" smtClean="0"/>
              <a:t>&amp; power relations</a:t>
            </a:r>
            <a:endParaRPr lang="en-GB" dirty="0"/>
          </a:p>
        </p:txBody>
      </p:sp>
      <p:pic>
        <p:nvPicPr>
          <p:cNvPr id="6" name="Picture 6" descr="quartier mu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2058568"/>
            <a:ext cx="3404763" cy="3458664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7092280" y="5661248"/>
            <a:ext cx="14554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Malia, Crete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Heterarchy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 smtClean="0">
                <a:solidFill>
                  <a:srgbClr val="FFC000"/>
                </a:solidFill>
              </a:rPr>
              <a:t>Heterogeneous</a:t>
            </a:r>
            <a:r>
              <a:rPr lang="en-GB" sz="2800" dirty="0" smtClean="0"/>
              <a:t> model of complex society to explore variation in the organisation of urbanism, production, craft specialization, exchange</a:t>
            </a:r>
          </a:p>
          <a:p>
            <a:pPr lvl="1">
              <a:defRPr/>
            </a:pPr>
            <a:r>
              <a:rPr lang="en-GB" sz="2400" dirty="0" smtClean="0"/>
              <a:t>Control over resources &amp; ideological power are decentralized</a:t>
            </a:r>
          </a:p>
          <a:p>
            <a:pPr lvl="1">
              <a:defRPr/>
            </a:pPr>
            <a:r>
              <a:rPr lang="en-GB" sz="2400" dirty="0" smtClean="0"/>
              <a:t>Power relations are flexible &amp; constantly changing</a:t>
            </a:r>
          </a:p>
          <a:p>
            <a:pPr lvl="1">
              <a:defRPr/>
            </a:pPr>
            <a:r>
              <a:rPr lang="en-GB" sz="2400" dirty="0" smtClean="0"/>
              <a:t>Focuses on dynamics (agency &amp; flexibility of power relationships) to explore social change </a:t>
            </a:r>
          </a:p>
          <a:p>
            <a:pPr>
              <a:defRPr/>
            </a:pPr>
            <a:r>
              <a:rPr lang="en-US" sz="2800" dirty="0" smtClean="0"/>
              <a:t>Explains rather than describes increasing social complexity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Production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752528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 smtClean="0"/>
              <a:t>Elite control over the production of prestige, luxury goods</a:t>
            </a:r>
          </a:p>
          <a:p>
            <a:pPr>
              <a:defRPr/>
            </a:pPr>
            <a:r>
              <a:rPr lang="en-GB" dirty="0" smtClean="0"/>
              <a:t>"politically charged commodities"</a:t>
            </a:r>
          </a:p>
          <a:p>
            <a:pPr>
              <a:buFont typeface="Wingdings" pitchFamily="2" charset="2"/>
              <a:buNone/>
              <a:defRPr/>
            </a:pPr>
            <a:r>
              <a:rPr lang="en-GB" dirty="0" smtClean="0"/>
              <a:t>	(</a:t>
            </a:r>
            <a:r>
              <a:rPr lang="en-GB" dirty="0" err="1" smtClean="0"/>
              <a:t>Brumfiel</a:t>
            </a:r>
            <a:r>
              <a:rPr lang="en-GB" dirty="0" smtClean="0"/>
              <a:t> &amp; Earle 1987: 5)</a:t>
            </a:r>
          </a:p>
          <a:p>
            <a:pPr>
              <a:defRPr/>
            </a:pPr>
            <a:r>
              <a:rPr lang="en-US" dirty="0" smtClean="0"/>
              <a:t>Dual economies (staple/prestige finance): </a:t>
            </a:r>
          </a:p>
          <a:p>
            <a:pPr lvl="1">
              <a:defRPr/>
            </a:pPr>
            <a:r>
              <a:rPr lang="en-GB" dirty="0" smtClean="0"/>
              <a:t>Independent specialists produce utilitarian craft goods</a:t>
            </a:r>
          </a:p>
          <a:p>
            <a:pPr lvl="1">
              <a:defRPr/>
            </a:pPr>
            <a:r>
              <a:rPr lang="en-GB" dirty="0" smtClean="0"/>
              <a:t>Attached specialists produce high status luxuries for consumption by palace/temple personnel</a:t>
            </a:r>
            <a:endParaRPr lang="en-GB" dirty="0"/>
          </a:p>
        </p:txBody>
      </p:sp>
      <p:pic>
        <p:nvPicPr>
          <p:cNvPr id="9" name="Picture 4" descr="Ayia Irini necklace.t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076056" y="1772816"/>
            <a:ext cx="3834267" cy="3610600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TextBox 9"/>
          <p:cNvSpPr txBox="1"/>
          <p:nvPr/>
        </p:nvSpPr>
        <p:spPr>
          <a:xfrm>
            <a:off x="5580112" y="5517232"/>
            <a:ext cx="32496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Gold necklace &amp; cylinder seal</a:t>
            </a:r>
          </a:p>
          <a:p>
            <a:r>
              <a:rPr lang="en-GB" sz="2000" dirty="0" smtClean="0"/>
              <a:t>Ayios </a:t>
            </a:r>
            <a:r>
              <a:rPr lang="en-GB" sz="2000" dirty="0" err="1" smtClean="0"/>
              <a:t>Iakovos</a:t>
            </a:r>
            <a:r>
              <a:rPr lang="en-GB" sz="2000" dirty="0" smtClean="0"/>
              <a:t>, Cyprus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en-US" dirty="0" smtClean="0"/>
              <a:t>Bronze Age  East Mediterranean is  characterized by urban communities, palaces, literacy, craft specialization</a:t>
            </a:r>
          </a:p>
          <a:p>
            <a:pPr>
              <a:defRPr/>
            </a:pPr>
            <a:r>
              <a:rPr lang="en-US" dirty="0" smtClean="0"/>
              <a:t>How do archaeologists interpret these significant changes in the archaeological record?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</a:rPr>
              <a:t>Cultural evolutionism: </a:t>
            </a:r>
            <a:r>
              <a:rPr lang="en-US" dirty="0" smtClean="0"/>
              <a:t>inexorable progress of human society towards complex structures &amp; the state</a:t>
            </a:r>
          </a:p>
          <a:p>
            <a:pPr lvl="1">
              <a:defRPr/>
            </a:pPr>
            <a:r>
              <a:rPr lang="en-US" dirty="0" err="1" smtClean="0">
                <a:solidFill>
                  <a:srgbClr val="FFC000"/>
                </a:solidFill>
              </a:rPr>
              <a:t>Heterarchy</a:t>
            </a:r>
            <a:r>
              <a:rPr lang="en-US" dirty="0" smtClean="0">
                <a:solidFill>
                  <a:srgbClr val="FFC000"/>
                </a:solidFill>
              </a:rPr>
              <a:t>: </a:t>
            </a:r>
            <a:r>
              <a:rPr lang="en-US" dirty="0" smtClean="0"/>
              <a:t>emphasizes agency &amp; shifting power dynamics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128</TotalTime>
  <Words>840</Words>
  <Application>Microsoft Office PowerPoint</Application>
  <PresentationFormat>On-screen Show (4:3)</PresentationFormat>
  <Paragraphs>149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Corbel</vt:lpstr>
      <vt:lpstr>Times New Roman</vt:lpstr>
      <vt:lpstr>Wingdings</vt:lpstr>
      <vt:lpstr>Wingdings 2</vt:lpstr>
      <vt:lpstr>Wingdings 3</vt:lpstr>
      <vt:lpstr>Module</vt:lpstr>
      <vt:lpstr>Origins and Innovations</vt:lpstr>
      <vt:lpstr>Social Complexity</vt:lpstr>
      <vt:lpstr>Considering Complexity</vt:lpstr>
      <vt:lpstr>Social Evolution</vt:lpstr>
      <vt:lpstr>Herbert Spencer: Social Darwinism</vt:lpstr>
      <vt:lpstr>Cultural Evolution</vt:lpstr>
      <vt:lpstr>Cultural Evolution</vt:lpstr>
      <vt:lpstr>Cultural Evolution</vt:lpstr>
      <vt:lpstr>Neo-Evolutionism</vt:lpstr>
      <vt:lpstr>Bands</vt:lpstr>
      <vt:lpstr>Segementary Society</vt:lpstr>
      <vt:lpstr>Neo Evolutionism: Chiefdoms</vt:lpstr>
      <vt:lpstr>Neo Evolutionism: State</vt:lpstr>
      <vt:lpstr>Neo-Evolutionism</vt:lpstr>
      <vt:lpstr>Chiefdom or State?</vt:lpstr>
      <vt:lpstr>Attributes of Chiefdom</vt:lpstr>
      <vt:lpstr>Attributes of State</vt:lpstr>
      <vt:lpstr>Evolutionary Approaches</vt:lpstr>
      <vt:lpstr>Heterarchy</vt:lpstr>
      <vt:lpstr>Heterarchy</vt:lpstr>
      <vt:lpstr>Production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Origins and Innovations</dc:title>
  <dc:creator>Louise</dc:creator>
  <cp:lastModifiedBy>Louise Steel</cp:lastModifiedBy>
  <cp:revision>13</cp:revision>
  <dcterms:created xsi:type="dcterms:W3CDTF">2014-03-03T15:37:05Z</dcterms:created>
  <dcterms:modified xsi:type="dcterms:W3CDTF">2016-03-08T08:52:07Z</dcterms:modified>
</cp:coreProperties>
</file>