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357" r:id="rId5"/>
    <p:sldId id="325" r:id="rId6"/>
    <p:sldId id="338" r:id="rId7"/>
    <p:sldId id="348" r:id="rId8"/>
    <p:sldId id="349" r:id="rId9"/>
    <p:sldId id="350" r:id="rId10"/>
    <p:sldId id="351" r:id="rId11"/>
    <p:sldId id="352" r:id="rId12"/>
    <p:sldId id="353" r:id="rId13"/>
    <p:sldId id="285" r:id="rId14"/>
    <p:sldId id="312" r:id="rId15"/>
    <p:sldId id="326"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8" d="100"/>
          <a:sy n="58" d="100"/>
        </p:scale>
        <p:origin x="-78" y="-1578"/>
      </p:cViewPr>
      <p:guideLst>
        <p:guide orient="horz" pos="2112"/>
        <p:guide pos="3788"/>
      </p:guideLst>
    </p:cSldViewPr>
  </p:slideViewPr>
  <p:notesTextViewPr>
    <p:cViewPr>
      <p:scale>
        <a:sx n="1" d="1"/>
        <a:sy n="1" d="1"/>
      </p:scale>
      <p:origin x="0" y="0"/>
    </p:cViewPr>
  </p:notesTextViewPr>
  <p:sorterViewPr>
    <p:cViewPr>
      <p:scale>
        <a:sx n="139" d="100"/>
        <a:sy n="139"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0" Type="http://schemas.openxmlformats.org/officeDocument/2006/relationships/tags" Target="tags/tag13.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23148-59C2-4AAE-8714-B3EE4F3D9C99}"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5B9453-3DB9-4253-8AFE-CBCC878BA4C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85B9453-3DB9-4253-8AFE-CBCC878BA4C6}"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4533DCF-755D-4C09-8C77-B4C66B47F236}"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042A909-D210-4EEF-98FE-5805E34EE8DD}" type="slidenum">
              <a:rPr lang="zh-CN" altLang="en-US" smtClean="0"/>
            </a:fld>
            <a:endParaRPr lang="zh-CN" altLang="en-US"/>
          </a:p>
        </p:txBody>
      </p:sp>
      <p:pic>
        <p:nvPicPr>
          <p:cNvPr id="7" name="图片 6"/>
          <p:cNvPicPr>
            <a:picLocks noChangeAspect="1"/>
          </p:cNvPicPr>
          <p:nvPr userDrawn="1"/>
        </p:nvPicPr>
        <p:blipFill>
          <a:blip r:embed="rId2" cstate="email"/>
          <a:stretch>
            <a:fillRect/>
          </a:stretch>
        </p:blipFill>
        <p:spPr>
          <a:xfrm>
            <a:off x="7519955" y="4935920"/>
            <a:ext cx="4672045" cy="1922080"/>
          </a:xfrm>
          <a:prstGeom prst="rect">
            <a:avLst/>
          </a:prstGeom>
        </p:spPr>
      </p:pic>
      <p:pic>
        <p:nvPicPr>
          <p:cNvPr id="8" name="图片 7"/>
          <p:cNvPicPr>
            <a:picLocks noChangeAspect="1"/>
          </p:cNvPicPr>
          <p:nvPr userDrawn="1"/>
        </p:nvPicPr>
        <p:blipFill>
          <a:blip r:embed="rId3" cstate="email"/>
          <a:stretch>
            <a:fillRect/>
          </a:stretch>
        </p:blipFill>
        <p:spPr>
          <a:xfrm>
            <a:off x="0" y="331882"/>
            <a:ext cx="3548773" cy="1644708"/>
          </a:xfrm>
          <a:prstGeom prst="rect">
            <a:avLst/>
          </a:prstGeom>
        </p:spPr>
      </p:pic>
    </p:spTree>
  </p:cSld>
  <p:clrMapOvr>
    <a:masterClrMapping/>
  </p:clrMapOvr>
  <p:transition spd="slow" advClick="0" advTm="0">
    <p:fade/>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4" name="矩形 13"/>
          <p:cNvSpPr/>
          <p:nvPr userDrawn="1"/>
        </p:nvSpPr>
        <p:spPr>
          <a:xfrm>
            <a:off x="8472185" y="3916525"/>
            <a:ext cx="775136" cy="230832"/>
          </a:xfrm>
          <a:prstGeom prst="rect">
            <a:avLst/>
          </a:prstGeom>
        </p:spPr>
        <p:txBody>
          <a:bodyPr wrap="square">
            <a:spAutoFit/>
          </a:bodyPr>
          <a:lstStyle/>
          <a:p>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模板下载：</a:t>
            </a:r>
            <a:r>
              <a:rPr lang="en-US" altLang="zh-CN" sz="100" dirty="0">
                <a:solidFill>
                  <a:prstClr val="white"/>
                </a:solidFill>
                <a:latin typeface="Calibri" panose="020F0502020204030204"/>
                <a:ea typeface="宋体" panose="02010600030101010101" pitchFamily="2" charset="-122"/>
              </a:rPr>
              <a:t>www.1ppt.com/moban/          </a:t>
            </a:r>
            <a:r>
              <a:rPr lang="zh-CN" altLang="en-US" sz="100" dirty="0">
                <a:solidFill>
                  <a:prstClr val="white"/>
                </a:solidFill>
                <a:latin typeface="Calibri" panose="020F0502020204030204"/>
                <a:ea typeface="宋体" panose="02010600030101010101" pitchFamily="2" charset="-122"/>
              </a:rPr>
              <a:t>行业</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a:t>
            </a:r>
            <a:r>
              <a:rPr lang="en-US" altLang="zh-CN" sz="100" dirty="0">
                <a:solidFill>
                  <a:prstClr val="white"/>
                </a:solidFill>
                <a:latin typeface="Calibri" panose="020F0502020204030204"/>
                <a:ea typeface="宋体" panose="02010600030101010101" pitchFamily="2" charset="-122"/>
              </a:rPr>
              <a:t>www.1ppt.com/hangye/ </a:t>
            </a:r>
            <a:endParaRPr lang="en-US" altLang="zh-CN" sz="100" dirty="0">
              <a:solidFill>
                <a:prstClr val="white"/>
              </a:solidFill>
              <a:latin typeface="Calibri" panose="020F0502020204030204"/>
              <a:ea typeface="宋体" panose="02010600030101010101" pitchFamily="2" charset="-122"/>
            </a:endParaRPr>
          </a:p>
          <a:p>
            <a:r>
              <a:rPr lang="zh-CN" altLang="en-US" sz="100" dirty="0">
                <a:solidFill>
                  <a:prstClr val="white"/>
                </a:solidFill>
                <a:latin typeface="Calibri" panose="020F0502020204030204"/>
                <a:ea typeface="宋体" panose="02010600030101010101" pitchFamily="2" charset="-122"/>
              </a:rPr>
              <a:t>节日</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a:t>
            </a:r>
            <a:r>
              <a:rPr lang="en-US" altLang="zh-CN" sz="100" dirty="0">
                <a:solidFill>
                  <a:prstClr val="white"/>
                </a:solidFill>
                <a:latin typeface="Calibri" panose="020F0502020204030204"/>
                <a:ea typeface="宋体" panose="02010600030101010101" pitchFamily="2" charset="-122"/>
              </a:rPr>
              <a:t>www.1ppt.com/jieri/          PPT</a:t>
            </a:r>
            <a:r>
              <a:rPr lang="zh-CN" altLang="en-US" sz="100" dirty="0">
                <a:solidFill>
                  <a:prstClr val="white"/>
                </a:solidFill>
                <a:latin typeface="Calibri" panose="020F0502020204030204"/>
                <a:ea typeface="宋体" panose="02010600030101010101" pitchFamily="2" charset="-122"/>
              </a:rPr>
              <a:t>素材：</a:t>
            </a:r>
            <a:r>
              <a:rPr lang="en-US" altLang="zh-CN" sz="100" dirty="0">
                <a:solidFill>
                  <a:prstClr val="white"/>
                </a:solidFill>
                <a:latin typeface="Calibri" panose="020F0502020204030204"/>
                <a:ea typeface="宋体" panose="02010600030101010101" pitchFamily="2" charset="-122"/>
              </a:rPr>
              <a:t>www.1ppt.com/sucai/</a:t>
            </a:r>
            <a:endParaRPr lang="en-US" altLang="zh-CN" sz="100" dirty="0">
              <a:solidFill>
                <a:prstClr val="white"/>
              </a:solidFill>
              <a:latin typeface="Calibri" panose="020F0502020204030204"/>
              <a:ea typeface="宋体" panose="02010600030101010101" pitchFamily="2" charset="-122"/>
            </a:endParaRPr>
          </a:p>
          <a:p>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背景图片：</a:t>
            </a:r>
            <a:r>
              <a:rPr lang="en-US" altLang="zh-CN" sz="100" dirty="0">
                <a:solidFill>
                  <a:prstClr val="white"/>
                </a:solidFill>
                <a:latin typeface="Calibri" panose="020F0502020204030204"/>
                <a:ea typeface="宋体" panose="02010600030101010101" pitchFamily="2" charset="-122"/>
              </a:rPr>
              <a:t>www.1ppt.com/beijing/        PPT</a:t>
            </a:r>
            <a:r>
              <a:rPr lang="zh-CN" altLang="en-US" sz="100" dirty="0">
                <a:solidFill>
                  <a:prstClr val="white"/>
                </a:solidFill>
                <a:latin typeface="Calibri" panose="020F0502020204030204"/>
                <a:ea typeface="宋体" panose="02010600030101010101" pitchFamily="2" charset="-122"/>
              </a:rPr>
              <a:t>图表：</a:t>
            </a:r>
            <a:r>
              <a:rPr lang="en-US" altLang="zh-CN" sz="100" dirty="0">
                <a:solidFill>
                  <a:prstClr val="white"/>
                </a:solidFill>
                <a:latin typeface="Calibri" panose="020F0502020204030204"/>
                <a:ea typeface="宋体" panose="02010600030101010101" pitchFamily="2" charset="-122"/>
              </a:rPr>
              <a:t>www.1ppt.com/tubiao/      </a:t>
            </a:r>
            <a:endParaRPr lang="en-US" altLang="zh-CN" sz="100" dirty="0">
              <a:solidFill>
                <a:prstClr val="white"/>
              </a:solidFill>
              <a:latin typeface="Calibri" panose="020F0502020204030204"/>
              <a:ea typeface="宋体" panose="02010600030101010101" pitchFamily="2" charset="-122"/>
            </a:endParaRPr>
          </a:p>
          <a:p>
            <a:r>
              <a:rPr lang="zh-CN" altLang="en-US" sz="100" dirty="0">
                <a:solidFill>
                  <a:prstClr val="white"/>
                </a:solidFill>
                <a:latin typeface="Calibri" panose="020F0502020204030204"/>
                <a:ea typeface="宋体" panose="02010600030101010101" pitchFamily="2" charset="-122"/>
              </a:rPr>
              <a:t>精美</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下载：</a:t>
            </a:r>
            <a:r>
              <a:rPr lang="en-US" altLang="zh-CN" sz="100" dirty="0">
                <a:solidFill>
                  <a:prstClr val="white"/>
                </a:solidFill>
                <a:latin typeface="Calibri" panose="020F0502020204030204"/>
                <a:ea typeface="宋体" panose="02010600030101010101" pitchFamily="2" charset="-122"/>
              </a:rPr>
              <a:t>www.1ppt.com/xiazai/         PPT</a:t>
            </a:r>
            <a:r>
              <a:rPr lang="zh-CN" altLang="en-US" sz="100" dirty="0">
                <a:solidFill>
                  <a:prstClr val="white"/>
                </a:solidFill>
                <a:latin typeface="Calibri" panose="020F0502020204030204"/>
                <a:ea typeface="宋体" panose="02010600030101010101" pitchFamily="2" charset="-122"/>
              </a:rPr>
              <a:t>教程： </a:t>
            </a:r>
            <a:r>
              <a:rPr lang="en-US" altLang="zh-CN" sz="100" dirty="0">
                <a:solidFill>
                  <a:prstClr val="white"/>
                </a:solidFill>
                <a:latin typeface="Calibri" panose="020F0502020204030204"/>
                <a:ea typeface="宋体" panose="02010600030101010101" pitchFamily="2" charset="-122"/>
              </a:rPr>
              <a:t>www.1ppt.com/powerpoint/      </a:t>
            </a:r>
            <a:endParaRPr lang="en-US" altLang="zh-CN" sz="100" dirty="0">
              <a:solidFill>
                <a:prstClr val="white"/>
              </a:solidFill>
              <a:latin typeface="Calibri" panose="020F0502020204030204"/>
              <a:ea typeface="宋体" panose="02010600030101010101" pitchFamily="2" charset="-122"/>
            </a:endParaRPr>
          </a:p>
          <a:p>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课件：</a:t>
            </a:r>
            <a:r>
              <a:rPr lang="en-US" altLang="zh-CN" sz="100" dirty="0">
                <a:solidFill>
                  <a:prstClr val="white"/>
                </a:solidFill>
                <a:latin typeface="Calibri" panose="020F0502020204030204"/>
                <a:ea typeface="宋体" panose="02010600030101010101" pitchFamily="2" charset="-122"/>
              </a:rPr>
              <a:t>www.1ppt.com/kejian/             </a:t>
            </a:r>
            <a:r>
              <a:rPr lang="zh-CN" altLang="en-US" sz="100" dirty="0">
                <a:solidFill>
                  <a:prstClr val="white"/>
                </a:solidFill>
                <a:latin typeface="Calibri" panose="020F0502020204030204"/>
                <a:ea typeface="宋体" panose="02010600030101010101" pitchFamily="2" charset="-122"/>
              </a:rPr>
              <a:t>字体下载：</a:t>
            </a:r>
            <a:r>
              <a:rPr lang="en-US" altLang="zh-CN" sz="100" dirty="0">
                <a:solidFill>
                  <a:prstClr val="white"/>
                </a:solidFill>
                <a:latin typeface="Calibri" panose="020F0502020204030204"/>
                <a:ea typeface="宋体" panose="02010600030101010101" pitchFamily="2" charset="-122"/>
              </a:rPr>
              <a:t>www.1ppt.com/ziti/</a:t>
            </a:r>
            <a:endParaRPr lang="en-US" altLang="zh-CN" sz="100" dirty="0">
              <a:solidFill>
                <a:prstClr val="white"/>
              </a:solidFill>
              <a:latin typeface="Calibri" panose="020F0502020204030204"/>
              <a:ea typeface="宋体" panose="02010600030101010101" pitchFamily="2" charset="-122"/>
            </a:endParaRPr>
          </a:p>
          <a:p>
            <a:r>
              <a:rPr lang="zh-CN" altLang="en-US" sz="100" dirty="0">
                <a:solidFill>
                  <a:prstClr val="white"/>
                </a:solidFill>
                <a:latin typeface="Calibri" panose="020F0502020204030204"/>
                <a:ea typeface="宋体" panose="02010600030101010101" pitchFamily="2" charset="-122"/>
              </a:rPr>
              <a:t>工作总结</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a:t>
            </a:r>
            <a:r>
              <a:rPr lang="en-US" altLang="zh-CN" sz="100" dirty="0">
                <a:solidFill>
                  <a:prstClr val="white"/>
                </a:solidFill>
                <a:latin typeface="Calibri" panose="020F0502020204030204"/>
                <a:ea typeface="宋体" panose="02010600030101010101" pitchFamily="2" charset="-122"/>
              </a:rPr>
              <a:t>www.1ppt.com/xiazai/zongjie/ </a:t>
            </a:r>
            <a:r>
              <a:rPr lang="zh-CN" altLang="en-US" sz="100" dirty="0">
                <a:solidFill>
                  <a:prstClr val="white"/>
                </a:solidFill>
                <a:latin typeface="Calibri" panose="020F0502020204030204"/>
                <a:ea typeface="宋体" panose="02010600030101010101" pitchFamily="2" charset="-122"/>
              </a:rPr>
              <a:t>工作计划：</a:t>
            </a:r>
            <a:r>
              <a:rPr lang="en-US" altLang="zh-CN" sz="100" dirty="0">
                <a:solidFill>
                  <a:prstClr val="white"/>
                </a:solidFill>
                <a:latin typeface="Calibri" panose="020F0502020204030204"/>
                <a:ea typeface="宋体" panose="02010600030101010101" pitchFamily="2" charset="-122"/>
              </a:rPr>
              <a:t>www.1ppt.com/xiazai/jihua/</a:t>
            </a:r>
            <a:endParaRPr lang="en-US" altLang="zh-CN" sz="100" dirty="0">
              <a:solidFill>
                <a:prstClr val="white"/>
              </a:solidFill>
              <a:latin typeface="Calibri" panose="020F0502020204030204"/>
              <a:ea typeface="宋体" panose="02010600030101010101" pitchFamily="2" charset="-122"/>
            </a:endParaRPr>
          </a:p>
          <a:p>
            <a:r>
              <a:rPr lang="zh-CN" altLang="en-US" sz="100" dirty="0">
                <a:solidFill>
                  <a:prstClr val="white"/>
                </a:solidFill>
                <a:latin typeface="Calibri" panose="020F0502020204030204"/>
                <a:ea typeface="宋体" panose="02010600030101010101" pitchFamily="2" charset="-122"/>
              </a:rPr>
              <a:t>商务</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模板：</a:t>
            </a:r>
            <a:r>
              <a:rPr lang="en-US" altLang="zh-CN" sz="100" dirty="0">
                <a:solidFill>
                  <a:prstClr val="white"/>
                </a:solidFill>
                <a:latin typeface="Calibri" panose="020F0502020204030204"/>
                <a:ea typeface="宋体" panose="02010600030101010101" pitchFamily="2" charset="-122"/>
              </a:rPr>
              <a:t>www.1ppt.com/moban/shangwu/  </a:t>
            </a:r>
            <a:r>
              <a:rPr lang="zh-CN" altLang="en-US" sz="100" dirty="0">
                <a:solidFill>
                  <a:prstClr val="white"/>
                </a:solidFill>
                <a:latin typeface="Calibri" panose="020F0502020204030204"/>
                <a:ea typeface="宋体" panose="02010600030101010101" pitchFamily="2" charset="-122"/>
              </a:rPr>
              <a:t>个人简历</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a:t>
            </a:r>
            <a:r>
              <a:rPr lang="en-US" altLang="zh-CN" sz="100" dirty="0">
                <a:solidFill>
                  <a:prstClr val="white"/>
                </a:solidFill>
                <a:latin typeface="Calibri" panose="020F0502020204030204"/>
                <a:ea typeface="宋体" panose="02010600030101010101" pitchFamily="2" charset="-122"/>
              </a:rPr>
              <a:t>www.1ppt.com/xiazai/jianli/  </a:t>
            </a:r>
            <a:endParaRPr lang="en-US" altLang="zh-CN" sz="100" dirty="0">
              <a:solidFill>
                <a:prstClr val="white"/>
              </a:solidFill>
              <a:latin typeface="Calibri" panose="020F0502020204030204"/>
              <a:ea typeface="宋体" panose="02010600030101010101" pitchFamily="2" charset="-122"/>
            </a:endParaRPr>
          </a:p>
          <a:p>
            <a:r>
              <a:rPr lang="zh-CN" altLang="en-US" sz="100" dirty="0">
                <a:solidFill>
                  <a:prstClr val="white"/>
                </a:solidFill>
                <a:latin typeface="Calibri" panose="020F0502020204030204"/>
                <a:ea typeface="宋体" panose="02010600030101010101" pitchFamily="2" charset="-122"/>
              </a:rPr>
              <a:t>毕业答辩</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a:t>
            </a:r>
            <a:r>
              <a:rPr lang="en-US" altLang="zh-CN" sz="100" dirty="0">
                <a:solidFill>
                  <a:prstClr val="white"/>
                </a:solidFill>
                <a:latin typeface="Calibri" panose="020F0502020204030204"/>
                <a:ea typeface="宋体" panose="02010600030101010101" pitchFamily="2" charset="-122"/>
              </a:rPr>
              <a:t>www.1ppt.com/xiazai/dabian/  </a:t>
            </a:r>
            <a:r>
              <a:rPr lang="zh-CN" altLang="en-US" sz="100" dirty="0">
                <a:solidFill>
                  <a:prstClr val="white"/>
                </a:solidFill>
                <a:latin typeface="Calibri" panose="020F0502020204030204"/>
                <a:ea typeface="宋体" panose="02010600030101010101" pitchFamily="2" charset="-122"/>
              </a:rPr>
              <a:t>工作汇报</a:t>
            </a:r>
            <a:r>
              <a:rPr lang="en-US" altLang="zh-CN" sz="100" dirty="0">
                <a:solidFill>
                  <a:prstClr val="white"/>
                </a:solidFill>
                <a:latin typeface="Calibri" panose="020F0502020204030204"/>
                <a:ea typeface="宋体" panose="02010600030101010101" pitchFamily="2" charset="-122"/>
              </a:rPr>
              <a:t>PPT</a:t>
            </a:r>
            <a:r>
              <a:rPr lang="zh-CN" altLang="en-US" sz="100" dirty="0">
                <a:solidFill>
                  <a:prstClr val="white"/>
                </a:solidFill>
                <a:latin typeface="Calibri" panose="020F0502020204030204"/>
                <a:ea typeface="宋体" panose="02010600030101010101" pitchFamily="2" charset="-122"/>
              </a:rPr>
              <a:t>：</a:t>
            </a:r>
            <a:r>
              <a:rPr lang="en-US" altLang="zh-CN" sz="100" dirty="0">
                <a:solidFill>
                  <a:prstClr val="white"/>
                </a:solidFill>
                <a:latin typeface="Calibri" panose="020F0502020204030204"/>
                <a:ea typeface="宋体" panose="02010600030101010101" pitchFamily="2" charset="-122"/>
              </a:rPr>
              <a:t>www.1ppt.com/xiazai/huibao/    </a:t>
            </a:r>
            <a:endParaRPr lang="en-US" altLang="zh-CN" sz="100" dirty="0">
              <a:solidFill>
                <a:prstClr val="white"/>
              </a:solidFill>
              <a:latin typeface="Calibri" panose="020F0502020204030204"/>
              <a:ea typeface="宋体" panose="02010600030101010101" pitchFamily="2" charset="-122"/>
            </a:endParaRPr>
          </a:p>
          <a:p>
            <a:r>
              <a:rPr lang="en-US" altLang="zh-CN" sz="100" dirty="0">
                <a:solidFill>
                  <a:prstClr val="white"/>
                </a:solidFill>
                <a:latin typeface="Calibri" panose="020F0502020204030204"/>
                <a:ea typeface="宋体" panose="02010600030101010101" pitchFamily="2" charset="-122"/>
              </a:rPr>
              <a:t> </a:t>
            </a:r>
            <a:endParaRPr lang="en-US" altLang="zh-CN" sz="100" dirty="0">
              <a:solidFill>
                <a:prstClr val="white"/>
              </a:solidFill>
              <a:latin typeface="Calibri" panose="020F0502020204030204"/>
              <a:ea typeface="宋体" panose="02010600030101010101" pitchFamily="2" charset="-122"/>
            </a:endParaRPr>
          </a:p>
        </p:txBody>
      </p:sp>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timing>
    <p:tnLst>
      <p:par>
        <p:cTn id="1" dur="indefinite" restart="never" nodeType="tmRoot"/>
      </p:par>
    </p:tnLst>
  </p:timing>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3E351CA3-6598-47BA-A12A-DCE305F46A97}"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3042A909-D210-4EEF-98FE-5805E34EE8DD}" type="slidenum">
              <a:rPr lang="zh-CN" altLang="en-US" smtClean="0"/>
            </a:fld>
            <a:endParaRPr lang="zh-CN" altLang="en-US"/>
          </a:p>
        </p:txBody>
      </p:sp>
    </p:spTree>
  </p:cSld>
  <p:clrMapOvr>
    <a:masterClrMapping/>
  </p:clrMapOvr>
  <p:transition spd="slow" advClick="0" advTm="0">
    <p:fade/>
  </p:transition>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3.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51CA3-6598-47BA-A12A-DCE305F46A97}"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42A909-D210-4EEF-98FE-5805E34EE8DD}" type="slidenum">
              <a:rPr lang="zh-CN" altLang="en-US" smtClean="0"/>
            </a:fld>
            <a:endParaRPr lang="zh-CN" altLang="en-US"/>
          </a:p>
        </p:txBody>
      </p:sp>
      <p:pic>
        <p:nvPicPr>
          <p:cNvPr id="7" name="图片 6"/>
          <p:cNvPicPr>
            <a:picLocks noChangeAspect="1"/>
          </p:cNvPicPr>
          <p:nvPr userDrawn="1"/>
        </p:nvPicPr>
        <p:blipFill>
          <a:blip r:embed="rId12" cstate="email"/>
          <a:stretch>
            <a:fillRect/>
          </a:stretch>
        </p:blipFill>
        <p:spPr>
          <a:xfrm>
            <a:off x="1524" y="0"/>
            <a:ext cx="12188952"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advClick="0" advTm="0">
    <p:fade/>
  </p:transition>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image" Target="../media/image5.png"/><Relationship Id="rId1" Type="http://schemas.openxmlformats.org/officeDocument/2006/relationships/image" Target="../media/image4.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tags" Target="../tags/tag1.xml"/><Relationship Id="rId2" Type="http://schemas.openxmlformats.org/officeDocument/2006/relationships/image" Target="../media/image7.png"/><Relationship Id="rId1"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图片 20"/>
          <p:cNvPicPr>
            <a:picLocks noChangeAspect="1"/>
          </p:cNvPicPr>
          <p:nvPr/>
        </p:nvPicPr>
        <p:blipFill>
          <a:blip r:embed="rId1" cstate="email"/>
          <a:stretch>
            <a:fillRect/>
          </a:stretch>
        </p:blipFill>
        <p:spPr>
          <a:xfrm>
            <a:off x="4812777" y="3744047"/>
            <a:ext cx="7379223" cy="3035814"/>
          </a:xfrm>
          <a:prstGeom prst="rect">
            <a:avLst/>
          </a:prstGeom>
        </p:spPr>
      </p:pic>
      <p:pic>
        <p:nvPicPr>
          <p:cNvPr id="22" name="图片 21"/>
          <p:cNvPicPr>
            <a:picLocks noChangeAspect="1"/>
          </p:cNvPicPr>
          <p:nvPr/>
        </p:nvPicPr>
        <p:blipFill>
          <a:blip r:embed="rId2" cstate="email"/>
          <a:stretch>
            <a:fillRect/>
          </a:stretch>
        </p:blipFill>
        <p:spPr>
          <a:xfrm>
            <a:off x="0" y="3291212"/>
            <a:ext cx="5129794" cy="2377445"/>
          </a:xfrm>
          <a:prstGeom prst="rect">
            <a:avLst/>
          </a:prstGeom>
        </p:spPr>
      </p:pic>
      <p:sp>
        <p:nvSpPr>
          <p:cNvPr id="100" name="文本框 99"/>
          <p:cNvSpPr txBox="1"/>
          <p:nvPr/>
        </p:nvSpPr>
        <p:spPr>
          <a:xfrm>
            <a:off x="1347470" y="654050"/>
            <a:ext cx="9751695" cy="2399665"/>
          </a:xfrm>
          <a:prstGeom prst="rect">
            <a:avLst/>
          </a:prstGeom>
          <a:noFill/>
          <a:ln w="9525">
            <a:noFill/>
          </a:ln>
        </p:spPr>
        <p:txBody>
          <a:bodyPr wrap="square">
            <a:spAutoFit/>
          </a:bodyPr>
          <a:p>
            <a:pPr indent="0" algn="ctr">
              <a:lnSpc>
                <a:spcPct val="125000"/>
              </a:lnSpc>
              <a:spcBef>
                <a:spcPts val="0"/>
              </a:spcBef>
              <a:spcAft>
                <a:spcPts val="0"/>
              </a:spcAft>
            </a:pPr>
            <a:r>
              <a:rPr sz="4000" b="1">
                <a:latin typeface="Calibri" panose="020F0502020204030204" pitchFamily="34" charset="0"/>
                <a:ea typeface="DFKai-SB" panose="03000509000000000000" charset="-120"/>
                <a:cs typeface="Calibri" panose="020F0502020204030204" pitchFamily="34" charset="0"/>
              </a:rPr>
              <a:t>A Translation of Chapter 58 of the </a:t>
            </a:r>
            <a:endParaRPr sz="4000" b="1">
              <a:latin typeface="Calibri" panose="020F0502020204030204" pitchFamily="34" charset="0"/>
              <a:ea typeface="DFKai-SB" panose="03000509000000000000" charset="-120"/>
              <a:cs typeface="Calibri" panose="020F0502020204030204" pitchFamily="34" charset="0"/>
            </a:endParaRPr>
          </a:p>
          <a:p>
            <a:pPr indent="0" algn="ctr">
              <a:lnSpc>
                <a:spcPct val="125000"/>
              </a:lnSpc>
              <a:spcBef>
                <a:spcPts val="0"/>
              </a:spcBef>
              <a:spcAft>
                <a:spcPts val="0"/>
              </a:spcAft>
            </a:pPr>
            <a:r>
              <a:rPr sz="4000" b="1" i="1">
                <a:latin typeface="Calibri" panose="020F0502020204030204" pitchFamily="34" charset="0"/>
                <a:ea typeface="DFKai-SB" panose="03000509000000000000" charset="-120"/>
                <a:cs typeface="Calibri" panose="020F0502020204030204" pitchFamily="34" charset="0"/>
              </a:rPr>
              <a:t>Daodejing</a:t>
            </a:r>
            <a:r>
              <a:rPr sz="4000" b="1">
                <a:latin typeface="Calibri" panose="020F0502020204030204" pitchFamily="34" charset="0"/>
                <a:ea typeface="DFKai-SB" panose="03000509000000000000" charset="-120"/>
                <a:cs typeface="Calibri" panose="020F0502020204030204" pitchFamily="34" charset="0"/>
              </a:rPr>
              <a:t> 道德經</a:t>
            </a:r>
            <a:endParaRPr sz="4000" b="1">
              <a:latin typeface="Calibri" panose="020F0502020204030204" pitchFamily="34" charset="0"/>
              <a:ea typeface="DFKai-SB" panose="03000509000000000000" charset="-120"/>
              <a:cs typeface="Calibri" panose="020F0502020204030204" pitchFamily="34" charset="0"/>
            </a:endParaRPr>
          </a:p>
          <a:p>
            <a:pPr indent="0" algn="ctr">
              <a:lnSpc>
                <a:spcPct val="125000"/>
              </a:lnSpc>
              <a:spcBef>
                <a:spcPts val="0"/>
              </a:spcBef>
              <a:spcAft>
                <a:spcPts val="0"/>
              </a:spcAft>
            </a:pPr>
            <a:r>
              <a:rPr sz="4000" b="1">
                <a:latin typeface="Calibri" panose="020F0502020204030204" pitchFamily="34" charset="0"/>
                <a:ea typeface="DFKai-SB" panose="03000509000000000000" charset="-120"/>
                <a:cs typeface="Calibri" panose="020F0502020204030204" pitchFamily="34" charset="0"/>
              </a:rPr>
              <a:t>and Its Annotation by Shi Deqing</a:t>
            </a:r>
            <a:endParaRPr sz="4000" b="1">
              <a:latin typeface="Calibri" panose="020F0502020204030204" pitchFamily="34" charset="0"/>
              <a:ea typeface="DFKai-SB" panose="03000509000000000000" charset="-120"/>
              <a:cs typeface="Calibri" panose="020F0502020204030204" pitchFamily="34" charset="0"/>
            </a:endParaRPr>
          </a:p>
        </p:txBody>
      </p:sp>
      <p:sp>
        <p:nvSpPr>
          <p:cNvPr id="2" name="文本框 1"/>
          <p:cNvSpPr txBox="1"/>
          <p:nvPr/>
        </p:nvSpPr>
        <p:spPr>
          <a:xfrm>
            <a:off x="2792730" y="3357245"/>
            <a:ext cx="6861175" cy="2245360"/>
          </a:xfrm>
          <a:prstGeom prst="rect">
            <a:avLst/>
          </a:prstGeom>
          <a:noFill/>
          <a:ln w="9525">
            <a:noFill/>
          </a:ln>
        </p:spPr>
        <p:txBody>
          <a:bodyPr wrap="square">
            <a:spAutoFit/>
          </a:bodyPr>
          <a:p>
            <a:pPr indent="0" algn="l">
              <a:lnSpc>
                <a:spcPct val="125000"/>
              </a:lnSpc>
              <a:spcBef>
                <a:spcPts val="0"/>
              </a:spcBef>
              <a:spcAft>
                <a:spcPts val="0"/>
              </a:spcAft>
            </a:pPr>
            <a:r>
              <a:rPr lang="en-US" altLang="zh-CN" sz="2800" b="1" dirty="0" smtClean="0">
                <a:sym typeface="+mn-ea"/>
              </a:rPr>
              <a:t>Module Code：  SICH4002</a:t>
            </a:r>
            <a:endParaRPr lang="en-US" altLang="zh-CN" sz="2800" b="1" dirty="0" smtClean="0">
              <a:sym typeface="+mn-ea"/>
            </a:endParaRPr>
          </a:p>
          <a:p>
            <a:pPr indent="0" algn="l">
              <a:lnSpc>
                <a:spcPct val="125000"/>
              </a:lnSpc>
              <a:spcBef>
                <a:spcPts val="0"/>
              </a:spcBef>
              <a:spcAft>
                <a:spcPts val="0"/>
              </a:spcAft>
            </a:pPr>
            <a:r>
              <a:rPr lang="en-US" altLang="zh-CN" sz="2800" b="1" dirty="0" smtClean="0">
                <a:sym typeface="+mn-ea"/>
              </a:rPr>
              <a:t>Module Tutor：  Jie Deng </a:t>
            </a:r>
            <a:endParaRPr lang="en-US" altLang="zh-CN" sz="2800" b="1" dirty="0" smtClean="0">
              <a:sym typeface="+mn-ea"/>
            </a:endParaRPr>
          </a:p>
          <a:p>
            <a:pPr indent="0" algn="l">
              <a:lnSpc>
                <a:spcPct val="125000"/>
              </a:lnSpc>
              <a:spcBef>
                <a:spcPts val="0"/>
              </a:spcBef>
              <a:spcAft>
                <a:spcPts val="0"/>
              </a:spcAft>
            </a:pPr>
            <a:r>
              <a:rPr lang="en-US" altLang="zh-CN" sz="2800" b="1" dirty="0" smtClean="0">
                <a:sym typeface="+mn-ea"/>
              </a:rPr>
              <a:t>Student Name： Xinyu Wang(1706391)</a:t>
            </a:r>
            <a:endParaRPr lang="en-US" altLang="zh-CN" sz="2800" b="1" dirty="0" smtClean="0">
              <a:sym typeface="+mn-ea"/>
            </a:endParaRPr>
          </a:p>
          <a:p>
            <a:pPr indent="0" algn="l">
              <a:lnSpc>
                <a:spcPct val="125000"/>
              </a:lnSpc>
              <a:spcBef>
                <a:spcPts val="0"/>
              </a:spcBef>
              <a:spcAft>
                <a:spcPts val="0"/>
              </a:spcAft>
            </a:pPr>
            <a:r>
              <a:rPr lang="en-US" altLang="zh-CN" sz="2800" b="1" dirty="0" smtClean="0">
                <a:sym typeface="+mn-ea"/>
              </a:rPr>
              <a:t>Due Date</a:t>
            </a:r>
            <a:r>
              <a:rPr lang="en-US" altLang="zh-CN" sz="2800" b="1" dirty="0" smtClean="0">
                <a:sym typeface="+mn-ea"/>
              </a:rPr>
              <a:t>：         29 July 2021</a:t>
            </a:r>
            <a:endParaRPr lang="en-US" altLang="zh-CN" sz="2800" b="1" dirty="0" smtClean="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600" advClick="0" advTm="0">
        <p:blinds dir="vert"/>
      </p:transition>
    </mc:Choice>
    <mc:Fallback>
      <p:transition spd="slow" advClick="0" advTm="0">
        <p:blinds dir="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1" cstate="email"/>
          <a:srcRect/>
          <a:stretch>
            <a:fillRect/>
          </a:stretch>
        </p:blipFill>
        <p:spPr>
          <a:xfrm>
            <a:off x="8986968" y="3972496"/>
            <a:ext cx="725210" cy="356617"/>
          </a:xfrm>
          <a:prstGeom prst="rect">
            <a:avLst/>
          </a:prstGeom>
        </p:spPr>
      </p:pic>
      <p:pic>
        <p:nvPicPr>
          <p:cNvPr id="8" name="图片 7"/>
          <p:cNvPicPr>
            <a:picLocks noChangeAspect="1"/>
          </p:cNvPicPr>
          <p:nvPr/>
        </p:nvPicPr>
        <p:blipFill>
          <a:blip r:embed="rId2" cstate="email"/>
          <a:stretch>
            <a:fillRect/>
          </a:stretch>
        </p:blipFill>
        <p:spPr>
          <a:xfrm>
            <a:off x="7647304" y="4021583"/>
            <a:ext cx="1305649" cy="614098"/>
          </a:xfrm>
          <a:prstGeom prst="rect">
            <a:avLst/>
          </a:prstGeom>
        </p:spPr>
      </p:pic>
      <p:sp>
        <p:nvSpPr>
          <p:cNvPr id="4" name="矩形 3"/>
          <p:cNvSpPr/>
          <p:nvPr/>
        </p:nvSpPr>
        <p:spPr>
          <a:xfrm rot="16200000">
            <a:off x="2224405" y="1510665"/>
            <a:ext cx="1198245" cy="3517900"/>
          </a:xfrm>
          <a:prstGeom prst="rect">
            <a:avLst/>
          </a:prstGeom>
        </p:spPr>
        <p:txBody>
          <a:bodyPr vert="eaVert" wrap="square">
            <a:spAutoFit/>
          </a:bodyPr>
          <a:p>
            <a:r>
              <a:rPr lang="en-US" altLang="zh-CN" sz="6600" dirty="0">
                <a:solidFill>
                  <a:schemeClr val="tx1"/>
                </a:solidFill>
                <a:effectLst>
                  <a:outerShdw blurRad="38100" dist="19050" dir="2700000" algn="tl" rotWithShape="0">
                    <a:schemeClr val="dk1">
                      <a:alpha val="40000"/>
                    </a:schemeClr>
                  </a:outerShdw>
                </a:effectLst>
                <a:latin typeface="Century Gothic" panose="020B0502020202020204" charset="0"/>
                <a:ea typeface="DFKai-SB" panose="03000509000000000000" charset="-120"/>
                <a:cs typeface="Century Gothic" panose="020B0502020202020204" charset="0"/>
              </a:rPr>
              <a:t>Outline</a:t>
            </a:r>
            <a:endParaRPr lang="en-US" altLang="zh-CN" sz="6600" dirty="0">
              <a:solidFill>
                <a:schemeClr val="tx1"/>
              </a:solidFill>
              <a:effectLst>
                <a:outerShdw blurRad="38100" dist="19050" dir="2700000" algn="tl" rotWithShape="0">
                  <a:schemeClr val="dk1">
                    <a:alpha val="40000"/>
                  </a:schemeClr>
                </a:outerShdw>
              </a:effectLst>
              <a:latin typeface="Century Gothic" panose="020B0502020202020204" charset="0"/>
              <a:ea typeface="DFKai-SB" panose="03000509000000000000" charset="-120"/>
              <a:cs typeface="Century Gothic" panose="020B0502020202020204" charset="0"/>
            </a:endParaRPr>
          </a:p>
        </p:txBody>
      </p:sp>
      <p:sp>
        <p:nvSpPr>
          <p:cNvPr id="100" name="文本框 99"/>
          <p:cNvSpPr txBox="1"/>
          <p:nvPr/>
        </p:nvSpPr>
        <p:spPr>
          <a:xfrm>
            <a:off x="4980305" y="2568575"/>
            <a:ext cx="6169025" cy="1568450"/>
          </a:xfrm>
          <a:prstGeom prst="rect">
            <a:avLst/>
          </a:prstGeom>
          <a:noFill/>
          <a:ln w="9525">
            <a:noFill/>
          </a:ln>
        </p:spPr>
        <p:txBody>
          <a:bodyPr wrap="square">
            <a:spAutoFit/>
          </a:bodyPr>
          <a:p>
            <a:pPr indent="0"/>
            <a:r>
              <a:rPr lang="en-US" sz="3200" b="1">
                <a:latin typeface="Calibri" panose="020F0502020204030204" pitchFamily="34" charset="0"/>
                <a:ea typeface="DFKai-SB" panose="03000509000000000000" charset="-120"/>
                <a:cs typeface="Calibri" panose="020F0502020204030204" pitchFamily="34" charset="0"/>
              </a:rPr>
              <a:t>II. Original text and translation of Shi Deqing’s 釋德清annotation of chapter 58 </a:t>
            </a:r>
            <a:endParaRPr lang="en-US" sz="3200" b="1">
              <a:latin typeface="Calibri" panose="020F0502020204030204" pitchFamily="34" charset="0"/>
              <a:ea typeface="DFKai-SB" panose="03000509000000000000" charset="-120"/>
              <a:cs typeface="Calibri" panose="020F0502020204030204" pitchFamily="34" charset="0"/>
            </a:endParaRPr>
          </a:p>
        </p:txBody>
      </p:sp>
      <p:sp>
        <p:nvSpPr>
          <p:cNvPr id="3" name="文本框 2"/>
          <p:cNvSpPr txBox="1"/>
          <p:nvPr/>
        </p:nvSpPr>
        <p:spPr>
          <a:xfrm>
            <a:off x="4980305" y="5299710"/>
            <a:ext cx="6169025" cy="583565"/>
          </a:xfrm>
          <a:prstGeom prst="rect">
            <a:avLst/>
          </a:prstGeom>
          <a:noFill/>
          <a:ln w="9525">
            <a:noFill/>
          </a:ln>
        </p:spPr>
        <p:txBody>
          <a:bodyPr wrap="square">
            <a:spAutoFit/>
          </a:bodyPr>
          <a:p>
            <a:pPr indent="0"/>
            <a:r>
              <a:rPr lang="en-US" sz="3200" b="1">
                <a:latin typeface="Calibri" panose="020F0502020204030204" pitchFamily="34" charset="0"/>
                <a:ea typeface="DFKai-SB" panose="03000509000000000000" charset="-120"/>
                <a:cs typeface="Calibri" panose="020F0502020204030204" pitchFamily="34" charset="0"/>
              </a:rPr>
              <a:t>IV.  Self-Reflection </a:t>
            </a:r>
            <a:endParaRPr lang="en-US" sz="3200" b="1">
              <a:latin typeface="Calibri" panose="020F0502020204030204" pitchFamily="34" charset="0"/>
              <a:ea typeface="DFKai-SB" panose="03000509000000000000" charset="-120"/>
              <a:cs typeface="Calibri" panose="020F0502020204030204" pitchFamily="34" charset="0"/>
            </a:endParaRPr>
          </a:p>
        </p:txBody>
      </p:sp>
      <p:sp>
        <p:nvSpPr>
          <p:cNvPr id="5" name="文本框 4"/>
          <p:cNvSpPr txBox="1"/>
          <p:nvPr/>
        </p:nvSpPr>
        <p:spPr>
          <a:xfrm>
            <a:off x="4980305" y="710565"/>
            <a:ext cx="6169025" cy="1568450"/>
          </a:xfrm>
          <a:prstGeom prst="rect">
            <a:avLst/>
          </a:prstGeom>
          <a:noFill/>
          <a:ln w="9525">
            <a:noFill/>
          </a:ln>
        </p:spPr>
        <p:txBody>
          <a:bodyPr wrap="square">
            <a:spAutoFit/>
          </a:bodyPr>
          <a:p>
            <a:pPr indent="0"/>
            <a:r>
              <a:rPr lang="en-US" sz="3200" b="1">
                <a:latin typeface="Calibri" panose="020F0502020204030204" pitchFamily="34" charset="0"/>
                <a:ea typeface="DFKai-SB" panose="03000509000000000000" charset="-120"/>
                <a:cs typeface="Calibri" panose="020F0502020204030204" pitchFamily="34" charset="0"/>
              </a:rPr>
              <a:t>I. Original text and translation of chapter 58 of the </a:t>
            </a:r>
            <a:r>
              <a:rPr lang="en-US" sz="3200" b="1" i="1">
                <a:latin typeface="Calibri" panose="020F0502020204030204" pitchFamily="34" charset="0"/>
                <a:ea typeface="DFKai-SB" panose="03000509000000000000" charset="-120"/>
                <a:cs typeface="Calibri" panose="020F0502020204030204" pitchFamily="34" charset="0"/>
              </a:rPr>
              <a:t>Daodejing</a:t>
            </a:r>
            <a:r>
              <a:rPr lang="en-US" sz="3200" b="1">
                <a:latin typeface="Calibri" panose="020F0502020204030204" pitchFamily="34" charset="0"/>
                <a:ea typeface="DFKai-SB" panose="03000509000000000000" charset="-120"/>
                <a:cs typeface="Calibri" panose="020F0502020204030204" pitchFamily="34" charset="0"/>
              </a:rPr>
              <a:t> 道德經</a:t>
            </a:r>
            <a:endParaRPr lang="en-US" sz="3200" b="1">
              <a:latin typeface="Calibri" panose="020F0502020204030204" pitchFamily="34" charset="0"/>
              <a:ea typeface="DFKai-SB" panose="03000509000000000000" charset="-120"/>
              <a:cs typeface="Calibri" panose="020F0502020204030204" pitchFamily="34"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a:t>
            </a:r>
            <a:endParaRPr lang="en-US" altLang="zh-CN" sz="1600" b="1" smtClean="0">
              <a:solidFill>
                <a:schemeClr val="tx1"/>
              </a:solidFill>
            </a:endParaRPr>
          </a:p>
        </p:txBody>
      </p:sp>
      <p:sp>
        <p:nvSpPr>
          <p:cNvPr id="2" name="文本框 1"/>
          <p:cNvSpPr txBox="1"/>
          <p:nvPr/>
        </p:nvSpPr>
        <p:spPr>
          <a:xfrm>
            <a:off x="4472305" y="4426585"/>
            <a:ext cx="3871595" cy="583565"/>
          </a:xfrm>
          <a:prstGeom prst="rect">
            <a:avLst/>
          </a:prstGeom>
          <a:noFill/>
          <a:ln w="9525">
            <a:noFill/>
          </a:ln>
        </p:spPr>
        <p:txBody>
          <a:bodyPr wrap="square">
            <a:spAutoFit/>
          </a:bodyPr>
          <a:p>
            <a:pPr indent="0" algn="ctr"/>
            <a:r>
              <a:rPr lang="en-US" sz="3200" b="1">
                <a:latin typeface="Calibri" panose="020F0502020204030204" pitchFamily="34" charset="0"/>
                <a:ea typeface="DFKai-SB" panose="03000509000000000000" charset="-120"/>
                <a:cs typeface="Calibri" panose="020F0502020204030204" pitchFamily="34" charset="0"/>
              </a:rPr>
              <a:t> </a:t>
            </a:r>
            <a:r>
              <a:rPr lang="en-US" sz="3200" b="1">
                <a:latin typeface="Calibri" panose="020F0502020204030204" pitchFamily="34" charset="0"/>
                <a:ea typeface="DFKai-SB" panose="03000509000000000000" charset="-120"/>
                <a:cs typeface="Calibri" panose="020F0502020204030204" pitchFamily="34" charset="0"/>
                <a:sym typeface="+mn-ea"/>
              </a:rPr>
              <a:t>III. </a:t>
            </a:r>
            <a:r>
              <a:rPr lang="en-US" sz="3200" b="1">
                <a:latin typeface="Calibri" panose="020F0502020204030204" pitchFamily="34" charset="0"/>
                <a:ea typeface="DFKai-SB" panose="03000509000000000000" charset="-120"/>
                <a:cs typeface="Calibri" panose="020F0502020204030204" pitchFamily="34" charset="0"/>
              </a:rPr>
              <a:t>Commentary </a:t>
            </a:r>
            <a:endParaRPr lang="en-US" sz="3200" b="1">
              <a:latin typeface="Calibri" panose="020F0502020204030204" pitchFamily="34" charset="0"/>
              <a:ea typeface="DFKai-SB" panose="03000509000000000000" charset="-120"/>
              <a:cs typeface="Calibri" panose="020F0502020204030204" pitchFamily="34" charset="0"/>
            </a:endParaRPr>
          </a:p>
        </p:txBody>
      </p:sp>
    </p:spTree>
    <p:custDataLst>
      <p:tags r:id="rId3"/>
    </p:custDataLst>
  </p:cSld>
  <p:clrMapOvr>
    <a:masterClrMapping/>
  </p:clrMapOvr>
  <p:transition spd="slow" advClick="0" advTm="0">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rot="16200000">
            <a:off x="4703445" y="-3444240"/>
            <a:ext cx="1319530" cy="9039225"/>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文本框 10"/>
          <p:cNvSpPr txBox="1"/>
          <p:nvPr/>
        </p:nvSpPr>
        <p:spPr>
          <a:xfrm>
            <a:off x="982345" y="538480"/>
            <a:ext cx="9191625" cy="1076325"/>
          </a:xfrm>
          <a:prstGeom prst="rect">
            <a:avLst/>
          </a:prstGeom>
          <a:noFill/>
        </p:spPr>
        <p:txBody>
          <a:bodyPr wrap="square" rtlCol="0">
            <a:spAutoFit/>
          </a:bodyPr>
          <a:p>
            <a:pPr indent="0"/>
            <a:r>
              <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rPr>
              <a:t>I. Original text and translation of chapter 58 of the      </a:t>
            </a:r>
            <a:endPar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endParaRPr>
          </a:p>
          <a:p>
            <a:pPr indent="0"/>
            <a:r>
              <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rPr>
              <a:t>   </a:t>
            </a:r>
            <a:r>
              <a:rPr lang="en-US" sz="3200" b="1" i="1">
                <a:solidFill>
                  <a:schemeClr val="bg1"/>
                </a:solidFill>
                <a:latin typeface="Calibri" panose="020F0502020204030204" pitchFamily="34" charset="0"/>
                <a:ea typeface="DFKai-SB" panose="03000509000000000000" charset="-120"/>
                <a:cs typeface="Calibri" panose="020F0502020204030204" pitchFamily="34" charset="0"/>
                <a:sym typeface="+mn-ea"/>
              </a:rPr>
              <a:t>Daodejing</a:t>
            </a:r>
            <a:r>
              <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rPr>
              <a:t> 道德經</a:t>
            </a:r>
            <a:endPar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endParaRPr>
          </a:p>
        </p:txBody>
      </p:sp>
      <p:sp>
        <p:nvSpPr>
          <p:cNvPr id="12" name="灯片编号占位符 11"/>
          <p:cNvSpPr>
            <a:spLocks noGrp="1"/>
          </p:cNvSpPr>
          <p:nvPr>
            <p:ph type="sldNum" sz="quarter" idx="12"/>
          </p:nvPr>
        </p:nvSpPr>
        <p:spPr>
          <a:xfrm>
            <a:off x="375285" y="6276340"/>
            <a:ext cx="741680" cy="365125"/>
          </a:xfrm>
        </p:spPr>
        <p:txBody>
          <a:bodyPr/>
          <a:p>
            <a:r>
              <a:rPr lang="en-US" altLang="zh-CN" sz="1600" b="1" smtClean="0">
                <a:solidFill>
                  <a:schemeClr val="tx1"/>
                </a:solidFill>
              </a:rPr>
              <a:t>2</a:t>
            </a:r>
            <a:endParaRPr lang="en-US" altLang="zh-CN" sz="1600" b="1" smtClean="0">
              <a:solidFill>
                <a:schemeClr val="tx1"/>
              </a:solidFill>
            </a:endParaRPr>
          </a:p>
        </p:txBody>
      </p:sp>
      <p:sp>
        <p:nvSpPr>
          <p:cNvPr id="100" name="文本框 99"/>
          <p:cNvSpPr txBox="1"/>
          <p:nvPr/>
        </p:nvSpPr>
        <p:spPr>
          <a:xfrm>
            <a:off x="843915" y="2061210"/>
            <a:ext cx="9970135" cy="1814830"/>
          </a:xfrm>
          <a:prstGeom prst="rect">
            <a:avLst/>
          </a:prstGeom>
          <a:noFill/>
          <a:ln w="9525">
            <a:noFill/>
          </a:ln>
        </p:spPr>
        <p:txBody>
          <a:bodyPr wrap="square">
            <a:spAutoFit/>
          </a:bodyPr>
          <a:p>
            <a:pPr indent="0"/>
            <a:r>
              <a:rPr lang="zh-CN" sz="2800" b="1">
                <a:ea typeface="宋体" panose="02010600030101010101" pitchFamily="2" charset="-122"/>
              </a:rPr>
              <a:t>其政悶悶，其民醇醇。其政察察，其民缺缺。</a:t>
            </a:r>
            <a:endParaRPr lang="zh-CN" sz="2800" b="1">
              <a:ea typeface="宋体" panose="02010600030101010101" pitchFamily="2" charset="-122"/>
            </a:endParaRPr>
          </a:p>
          <a:p>
            <a:pPr indent="0"/>
            <a:r>
              <a:rPr lang="en-US" altLang="zh-CN" sz="2800" b="1">
                <a:ea typeface="宋体" panose="02010600030101010101" pitchFamily="2" charset="-122"/>
              </a:rPr>
              <a:t>If the p</a:t>
            </a:r>
            <a:r>
              <a:rPr lang="zh-CN" altLang="en-US" sz="2800" b="1">
                <a:ea typeface="宋体" panose="02010600030101010101" pitchFamily="2" charset="-122"/>
              </a:rPr>
              <a:t>olitics is lenient and tolerant, the people will be loyal and honest. </a:t>
            </a:r>
            <a:r>
              <a:rPr lang="en-US" altLang="zh-CN" sz="2800" b="1">
                <a:ea typeface="宋体" panose="02010600030101010101" pitchFamily="2" charset="-122"/>
              </a:rPr>
              <a:t>If t</a:t>
            </a:r>
            <a:r>
              <a:rPr lang="zh-CN" altLang="en-US" sz="2800" b="1">
                <a:ea typeface="宋体" panose="02010600030101010101" pitchFamily="2" charset="-122"/>
              </a:rPr>
              <a:t>he politics is strict and rigorous, the people will be crafty.</a:t>
            </a:r>
            <a:endParaRPr lang="zh-CN" altLang="en-US" sz="2800" b="1">
              <a:ea typeface="宋体" panose="02010600030101010101" pitchFamily="2" charset="-122"/>
            </a:endParaRPr>
          </a:p>
        </p:txBody>
      </p:sp>
      <p:sp>
        <p:nvSpPr>
          <p:cNvPr id="2" name="文本框 1"/>
          <p:cNvSpPr txBox="1"/>
          <p:nvPr/>
        </p:nvSpPr>
        <p:spPr>
          <a:xfrm>
            <a:off x="844550" y="4099560"/>
            <a:ext cx="9969500" cy="1814830"/>
          </a:xfrm>
          <a:prstGeom prst="rect">
            <a:avLst/>
          </a:prstGeom>
          <a:noFill/>
          <a:ln w="9525">
            <a:noFill/>
          </a:ln>
        </p:spPr>
        <p:txBody>
          <a:bodyPr wrap="square">
            <a:spAutoFit/>
          </a:bodyPr>
          <a:p>
            <a:pPr indent="0"/>
            <a:r>
              <a:rPr lang="zh-CN" sz="2800" b="1">
                <a:ea typeface="宋体" panose="02010600030101010101" pitchFamily="2" charset="-122"/>
              </a:rPr>
              <a:t>禍兮福所倚，福兮禍所伏。孰知其極，其無正耶。</a:t>
            </a:r>
            <a:endParaRPr lang="zh-CN" sz="2800" b="1">
              <a:ea typeface="宋体" panose="02010600030101010101" pitchFamily="2" charset="-122"/>
            </a:endParaRPr>
          </a:p>
          <a:p>
            <a:pPr indent="0"/>
            <a:r>
              <a:rPr lang="zh-CN" altLang="en-US" sz="2800" b="1">
                <a:ea typeface="宋体" panose="02010600030101010101" pitchFamily="2" charset="-122"/>
              </a:rPr>
              <a:t>Misfortune might be a blessing in disguise. On the contrary, misfortune might result from blessing. Who knows the end of </a:t>
            </a:r>
            <a:r>
              <a:rPr lang="en-US" altLang="zh-CN" sz="2800" b="1">
                <a:ea typeface="宋体" panose="02010600030101010101" pitchFamily="2" charset="-122"/>
              </a:rPr>
              <a:t>it </a:t>
            </a:r>
            <a:r>
              <a:rPr lang="zh-CN" altLang="en-US" sz="2800" b="1">
                <a:ea typeface="宋体" panose="02010600030101010101" pitchFamily="2" charset="-122"/>
              </a:rPr>
              <a:t>and is not there something unchangeable and constant.</a:t>
            </a:r>
            <a:endParaRPr lang="zh-CN" altLang="en-US" sz="2800" b="1">
              <a:ea typeface="宋体" panose="02010600030101010101" pitchFamily="2" charset="-122"/>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3</a:t>
            </a:r>
            <a:endParaRPr lang="en-US" altLang="zh-CN" sz="1600" b="1" smtClean="0">
              <a:solidFill>
                <a:schemeClr val="tx1"/>
              </a:solidFill>
            </a:endParaRPr>
          </a:p>
        </p:txBody>
      </p:sp>
      <p:sp>
        <p:nvSpPr>
          <p:cNvPr id="3" name="文本框 2"/>
          <p:cNvSpPr txBox="1"/>
          <p:nvPr/>
        </p:nvSpPr>
        <p:spPr>
          <a:xfrm>
            <a:off x="869315" y="1098550"/>
            <a:ext cx="10480675" cy="1814830"/>
          </a:xfrm>
          <a:prstGeom prst="rect">
            <a:avLst/>
          </a:prstGeom>
          <a:noFill/>
          <a:ln w="9525">
            <a:noFill/>
          </a:ln>
        </p:spPr>
        <p:txBody>
          <a:bodyPr wrap="square">
            <a:spAutoFit/>
          </a:bodyPr>
          <a:p>
            <a:pPr indent="0"/>
            <a:r>
              <a:rPr lang="zh-CN" sz="2800" b="1">
                <a:ea typeface="宋体" panose="02010600030101010101" pitchFamily="2" charset="-122"/>
              </a:rPr>
              <a:t>正復為奇，善復為妖。人之迷，其日固久。</a:t>
            </a:r>
            <a:endParaRPr lang="zh-CN" sz="2800" b="1">
              <a:ea typeface="宋体" panose="02010600030101010101" pitchFamily="2" charset="-122"/>
            </a:endParaRPr>
          </a:p>
          <a:p>
            <a:pPr indent="0"/>
            <a:r>
              <a:rPr lang="zh-CN" altLang="en-US" sz="2800" b="1">
                <a:ea typeface="宋体" panose="02010600030101010101" pitchFamily="2" charset="-122"/>
              </a:rPr>
              <a:t>The normal things is considered to be strange and the kindness is regarded as the abnormal things. People’s mind have been lost for a long time. </a:t>
            </a:r>
            <a:endParaRPr lang="zh-CN" altLang="en-US" sz="2800" b="1">
              <a:ea typeface="宋体" panose="02010600030101010101" pitchFamily="2" charset="-122"/>
            </a:endParaRPr>
          </a:p>
        </p:txBody>
      </p:sp>
      <p:sp>
        <p:nvSpPr>
          <p:cNvPr id="4" name="文本框 3"/>
          <p:cNvSpPr txBox="1"/>
          <p:nvPr/>
        </p:nvSpPr>
        <p:spPr>
          <a:xfrm>
            <a:off x="869315" y="3470275"/>
            <a:ext cx="10118725" cy="1814830"/>
          </a:xfrm>
          <a:prstGeom prst="rect">
            <a:avLst/>
          </a:prstGeom>
          <a:noFill/>
          <a:ln w="9525">
            <a:noFill/>
          </a:ln>
        </p:spPr>
        <p:txBody>
          <a:bodyPr wrap="square">
            <a:spAutoFit/>
          </a:bodyPr>
          <a:p>
            <a:pPr indent="0"/>
            <a:r>
              <a:rPr lang="zh-CN" sz="2800" b="1">
                <a:ea typeface="宋体" panose="02010600030101010101" pitchFamily="2" charset="-122"/>
              </a:rPr>
              <a:t>是以聖人方而不割，廉而不劌，直而不肆，光而不耀。</a:t>
            </a:r>
            <a:endParaRPr lang="zh-CN" sz="2800" b="1">
              <a:ea typeface="宋体" panose="02010600030101010101" pitchFamily="2" charset="-122"/>
            </a:endParaRPr>
          </a:p>
          <a:p>
            <a:pPr indent="0"/>
            <a:r>
              <a:rPr lang="zh-CN" altLang="en-US" sz="2800" b="1">
                <a:ea typeface="宋体" panose="02010600030101010101" pitchFamily="2" charset="-122"/>
              </a:rPr>
              <a:t>Therefore, sages are righteous but do not harm others. They are very honest but not mean. They are right-minded, but not brazen. They are honourable, but have never shown off.</a:t>
            </a:r>
            <a:endParaRPr lang="zh-CN" altLang="en-US" sz="2800" b="1">
              <a:ea typeface="宋体" panose="02010600030101010101" pitchFamily="2" charset="-122"/>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4</a:t>
            </a:r>
            <a:endParaRPr lang="en-US" altLang="zh-CN" sz="1600" b="1" smtClean="0">
              <a:solidFill>
                <a:schemeClr val="tx1"/>
              </a:solidFill>
            </a:endParaRPr>
          </a:p>
        </p:txBody>
      </p:sp>
      <p:sp>
        <p:nvSpPr>
          <p:cNvPr id="4" name="矩形 3"/>
          <p:cNvSpPr/>
          <p:nvPr/>
        </p:nvSpPr>
        <p:spPr>
          <a:xfrm rot="16200000">
            <a:off x="5118100" y="-3778885"/>
            <a:ext cx="1251585" cy="9638665"/>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文本框 10"/>
          <p:cNvSpPr txBox="1"/>
          <p:nvPr/>
        </p:nvSpPr>
        <p:spPr>
          <a:xfrm>
            <a:off x="1019175" y="502285"/>
            <a:ext cx="9460865" cy="1076325"/>
          </a:xfrm>
          <a:prstGeom prst="rect">
            <a:avLst/>
          </a:prstGeom>
          <a:noFill/>
        </p:spPr>
        <p:txBody>
          <a:bodyPr wrap="square" rtlCol="0">
            <a:spAutoFit/>
          </a:bodyPr>
          <a:p>
            <a:pPr indent="0" algn="l"/>
            <a:r>
              <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rPr>
              <a:t>II. Original text and translation of Shi Deqing’s 釋德清</a:t>
            </a:r>
            <a:endPar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endParaRPr>
          </a:p>
          <a:p>
            <a:pPr indent="0" algn="l"/>
            <a:r>
              <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rPr>
              <a:t>    annotation of chapter 58 </a:t>
            </a:r>
            <a:endParaRPr lang="en-US" sz="3200" b="1">
              <a:solidFill>
                <a:schemeClr val="bg1"/>
              </a:solidFill>
              <a:latin typeface="Calibri" panose="020F0502020204030204" pitchFamily="34" charset="0"/>
              <a:ea typeface="DFKai-SB" panose="03000509000000000000" charset="-120"/>
              <a:cs typeface="Calibri" panose="020F0502020204030204" pitchFamily="34" charset="0"/>
              <a:sym typeface="+mn-ea"/>
            </a:endParaRPr>
          </a:p>
        </p:txBody>
      </p:sp>
      <p:sp>
        <p:nvSpPr>
          <p:cNvPr id="2" name="文本框 1"/>
          <p:cNvSpPr txBox="1"/>
          <p:nvPr/>
        </p:nvSpPr>
        <p:spPr>
          <a:xfrm>
            <a:off x="924560" y="2033905"/>
            <a:ext cx="10369550" cy="1814830"/>
          </a:xfrm>
          <a:prstGeom prst="rect">
            <a:avLst/>
          </a:prstGeom>
          <a:noFill/>
          <a:ln w="9525">
            <a:noFill/>
          </a:ln>
        </p:spPr>
        <p:txBody>
          <a:bodyPr wrap="square">
            <a:spAutoFit/>
          </a:bodyPr>
          <a:p>
            <a:pPr indent="0"/>
            <a:r>
              <a:rPr lang="zh-CN" sz="2800" b="1">
                <a:ea typeface="宋体" panose="02010600030101010101" pitchFamily="2" charset="-122"/>
              </a:rPr>
              <a:t>此詳言上章有為之害，而示之以無為之方也。</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This chapter speak of the harm of doing things with a strong sense of purpose and shows the way of that don't do things against the law of nature. </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3" name="文本框 2"/>
          <p:cNvSpPr txBox="1"/>
          <p:nvPr/>
        </p:nvSpPr>
        <p:spPr>
          <a:xfrm>
            <a:off x="1019175" y="4058920"/>
            <a:ext cx="10369550" cy="2245360"/>
          </a:xfrm>
          <a:prstGeom prst="rect">
            <a:avLst/>
          </a:prstGeom>
          <a:noFill/>
          <a:ln w="9525">
            <a:noFill/>
          </a:ln>
        </p:spPr>
        <p:txBody>
          <a:bodyPr wrap="square">
            <a:spAutoFit/>
          </a:bodyPr>
          <a:p>
            <a:pPr indent="0"/>
            <a:r>
              <a:rPr lang="zh-CN" sz="2800" b="1">
                <a:ea typeface="宋体" panose="02010600030101010101" pitchFamily="2" charset="-122"/>
              </a:rPr>
              <a:t>悶悶，無知貌。所謂民可使由之，不可使知之之意。</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Menmen闷闷 means the look of ignorance. This is the meaning of so-called that  ‘for the ordinary people, only can let them do things according to our wills , but cannot let them know why should them to do so.’ </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5</a:t>
            </a:r>
            <a:endParaRPr lang="en-US" altLang="zh-CN" sz="1600" b="1" smtClean="0">
              <a:solidFill>
                <a:schemeClr val="tx1"/>
              </a:solidFill>
            </a:endParaRPr>
          </a:p>
        </p:txBody>
      </p:sp>
      <p:sp>
        <p:nvSpPr>
          <p:cNvPr id="2" name="文本框 1"/>
          <p:cNvSpPr txBox="1"/>
          <p:nvPr/>
        </p:nvSpPr>
        <p:spPr>
          <a:xfrm>
            <a:off x="911225" y="731520"/>
            <a:ext cx="10369550" cy="2245360"/>
          </a:xfrm>
          <a:prstGeom prst="rect">
            <a:avLst/>
          </a:prstGeom>
          <a:noFill/>
          <a:ln w="9525">
            <a:noFill/>
          </a:ln>
        </p:spPr>
        <p:txBody>
          <a:bodyPr wrap="square">
            <a:spAutoFit/>
          </a:bodyPr>
          <a:p>
            <a:pPr algn="l">
              <a:buClrTx/>
              <a:buSzTx/>
              <a:buFontTx/>
            </a:pPr>
            <a:r>
              <a:rPr lang="zh-CN" sz="2800" b="1">
                <a:ea typeface="宋体" panose="02010600030101010101" pitchFamily="2" charset="-122"/>
              </a:rPr>
              <a:t>由百姓皆注其耳目，若示有知，即上云法令滋彰，盜賊多有矣。</a:t>
            </a:r>
            <a:r>
              <a:rPr lang="zh-CN" sz="2800" b="1">
                <a:latin typeface="Times New Roman" panose="02020603050405020304" charset="0"/>
                <a:ea typeface="宋体" panose="02010600030101010101" pitchFamily="2" charset="-122"/>
                <a:cs typeface="Times New Roman" panose="02020603050405020304" charset="0"/>
              </a:rPr>
              <a:t>Since the ordinary people all focus on their </a:t>
            </a:r>
            <a:r>
              <a:rPr lang="en-US" altLang="zh-CN" sz="2800" b="1">
                <a:latin typeface="Times New Roman" panose="02020603050405020304" charset="0"/>
                <a:ea typeface="宋体" panose="02010600030101010101" pitchFamily="2" charset="-122"/>
                <a:cs typeface="Times New Roman" panose="02020603050405020304" charset="0"/>
              </a:rPr>
              <a:t>seeing</a:t>
            </a:r>
            <a:r>
              <a:rPr lang="zh-CN" sz="2800" b="1">
                <a:latin typeface="Times New Roman" panose="02020603050405020304" charset="0"/>
                <a:ea typeface="宋体" panose="02010600030101010101" pitchFamily="2" charset="-122"/>
                <a:cs typeface="Times New Roman" panose="02020603050405020304" charset="0"/>
              </a:rPr>
              <a:t> and </a:t>
            </a:r>
            <a:r>
              <a:rPr lang="en-US" altLang="zh-CN" sz="2800" b="1">
                <a:latin typeface="Times New Roman" panose="02020603050405020304" charset="0"/>
                <a:ea typeface="宋体" panose="02010600030101010101" pitchFamily="2" charset="-122"/>
                <a:cs typeface="Times New Roman" panose="02020603050405020304" charset="0"/>
              </a:rPr>
              <a:t>listening</a:t>
            </a:r>
            <a:r>
              <a:rPr lang="zh-CN" sz="2800" b="1">
                <a:latin typeface="Times New Roman" panose="02020603050405020304" charset="0"/>
                <a:ea typeface="宋体" panose="02010600030101010101" pitchFamily="2" charset="-122"/>
                <a:cs typeface="Times New Roman" panose="02020603050405020304" charset="0"/>
              </a:rPr>
              <a:t>, if the perceptive politics is shown, that is what mentioned above that the more complicated and repeated laws and decrees, the more thieves will be.</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3" name="文本框 2"/>
          <p:cNvSpPr txBox="1"/>
          <p:nvPr/>
        </p:nvSpPr>
        <p:spPr>
          <a:xfrm>
            <a:off x="911225" y="3302000"/>
            <a:ext cx="10369550" cy="2245360"/>
          </a:xfrm>
          <a:prstGeom prst="rect">
            <a:avLst/>
          </a:prstGeom>
          <a:noFill/>
          <a:ln w="9525">
            <a:noFill/>
          </a:ln>
        </p:spPr>
        <p:txBody>
          <a:bodyPr wrap="square">
            <a:spAutoFit/>
          </a:bodyPr>
          <a:p>
            <a:pPr indent="0"/>
            <a:r>
              <a:rPr lang="zh-CN" sz="2800" b="1">
                <a:ea typeface="宋体" panose="02010600030101010101" pitchFamily="2" charset="-122"/>
              </a:rPr>
              <a:t>故聖人潛行密用，令其悶悶然若無所知。則民情不鑿，奸偽自然不生。</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Therefore, sages do things imperceptibly and make the politics unintelligently, like being ignorant. Feelings of the people are not clear, the fraudulent and fake would not be generated naturally.</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6</a:t>
            </a:r>
            <a:endParaRPr lang="en-US" altLang="zh-CN" sz="1600" b="1" smtClean="0">
              <a:solidFill>
                <a:schemeClr val="tx1"/>
              </a:solidFill>
            </a:endParaRPr>
          </a:p>
        </p:txBody>
      </p:sp>
      <p:sp>
        <p:nvSpPr>
          <p:cNvPr id="2" name="文本框 1"/>
          <p:cNvSpPr txBox="1"/>
          <p:nvPr/>
        </p:nvSpPr>
        <p:spPr>
          <a:xfrm>
            <a:off x="842645" y="765175"/>
            <a:ext cx="10506710" cy="2245360"/>
          </a:xfrm>
          <a:prstGeom prst="rect">
            <a:avLst/>
          </a:prstGeom>
          <a:noFill/>
          <a:ln w="9525">
            <a:noFill/>
          </a:ln>
        </p:spPr>
        <p:txBody>
          <a:bodyPr wrap="square">
            <a:spAutoFit/>
          </a:bodyPr>
          <a:p>
            <a:pPr indent="0"/>
            <a:r>
              <a:rPr lang="zh-CN" sz="2800" b="1">
                <a:ea typeface="宋体" panose="02010600030101010101" pitchFamily="2" charset="-122"/>
              </a:rPr>
              <a:t>故其政悶悶，其民醇醇。若其政令察察然分星擘兩，則民多不自安，缺缺然憂有餘矣。</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Therefore if politics is lenient, the people will be honest and loyal. If the politics is too clear and detailed, the people will feel uneasy and fear for that they will suffer and worry about themselves. </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3" name="文本框 2"/>
          <p:cNvSpPr txBox="1"/>
          <p:nvPr/>
        </p:nvSpPr>
        <p:spPr>
          <a:xfrm>
            <a:off x="842645" y="3829685"/>
            <a:ext cx="10506710" cy="1814830"/>
          </a:xfrm>
          <a:prstGeom prst="rect">
            <a:avLst/>
          </a:prstGeom>
          <a:noFill/>
          <a:ln w="9525">
            <a:noFill/>
          </a:ln>
        </p:spPr>
        <p:txBody>
          <a:bodyPr wrap="square">
            <a:spAutoFit/>
          </a:bodyPr>
          <a:p>
            <a:pPr indent="0"/>
            <a:r>
              <a:rPr lang="zh-CN" sz="2800" b="1">
                <a:ea typeface="宋体" panose="02010600030101010101" pitchFamily="2" charset="-122"/>
              </a:rPr>
              <a:t>故云其政察察，其民缺缺。缺缺，多憂不足之意。</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Thus, it is said that the politics is too clear and detailed, the people will feel anxious. The word Queque缺缺 means always worrying about not getting enough.</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7</a:t>
            </a:r>
            <a:endParaRPr lang="en-US" altLang="zh-CN" sz="1600" b="1" smtClean="0">
              <a:solidFill>
                <a:schemeClr val="tx1"/>
              </a:solidFill>
            </a:endParaRPr>
          </a:p>
        </p:txBody>
      </p:sp>
      <p:sp>
        <p:nvSpPr>
          <p:cNvPr id="100" name="文本框 99"/>
          <p:cNvSpPr txBox="1"/>
          <p:nvPr/>
        </p:nvSpPr>
        <p:spPr>
          <a:xfrm>
            <a:off x="848995" y="464820"/>
            <a:ext cx="10494010" cy="3538220"/>
          </a:xfrm>
          <a:prstGeom prst="rect">
            <a:avLst/>
          </a:prstGeom>
          <a:noFill/>
          <a:ln w="9525">
            <a:noFill/>
          </a:ln>
        </p:spPr>
        <p:txBody>
          <a:bodyPr wrap="square">
            <a:spAutoFit/>
          </a:bodyPr>
          <a:p>
            <a:pPr indent="0"/>
            <a:r>
              <a:rPr lang="zh-CN" sz="2800" b="1">
                <a:ea typeface="宋体" panose="02010600030101010101" pitchFamily="2" charset="-122"/>
              </a:rPr>
              <a:t>蓋禍福之機，端在人心之所萌。若其機善，則禍轉為福。若其機不善，則福轉而為禍。此禍福相倚伏也。</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For the key to misfortune and good fortune, the reason for it comes from the time when the thoughts in the mind just germinated. If people’s thoughts are good, , misfortune will turn into good fortune. If their thoughts are bad, blessing would turn into misfortune. This is that good fortune and misfortune depend on each other.</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848995" y="4108450"/>
            <a:ext cx="10494010" cy="1814830"/>
          </a:xfrm>
          <a:prstGeom prst="rect">
            <a:avLst/>
          </a:prstGeom>
          <a:noFill/>
          <a:ln w="9525">
            <a:noFill/>
          </a:ln>
        </p:spPr>
        <p:txBody>
          <a:bodyPr wrap="square">
            <a:spAutoFit/>
          </a:bodyPr>
          <a:p>
            <a:pPr indent="0"/>
            <a:r>
              <a:rPr lang="zh-CN" sz="2800" b="1">
                <a:ea typeface="宋体" panose="02010600030101010101" pitchFamily="2" charset="-122"/>
              </a:rPr>
              <a:t>由人機心不息，則禍福旋轉如循環之無端，人孰能知其止極耶。</a:t>
            </a:r>
            <a:endParaRPr lang="zh-CN" sz="2800" b="1">
              <a:ea typeface="宋体" panose="02010600030101010101" pitchFamily="2" charset="-122"/>
            </a:endParaRPr>
          </a:p>
          <a:p>
            <a:pPr algn="l">
              <a:buClrTx/>
              <a:buSzTx/>
              <a:buFontTx/>
            </a:pPr>
            <a:r>
              <a:rPr lang="zh-CN" sz="2800" b="1">
                <a:latin typeface="Times New Roman" panose="02020603050405020304" charset="0"/>
                <a:ea typeface="宋体" panose="02010600030101010101" pitchFamily="2" charset="-122"/>
                <a:cs typeface="Times New Roman" panose="02020603050405020304" charset="0"/>
              </a:rPr>
              <a:t>Because people’s thoughts never rest, the misfortune and fortune change back and forth and does not stop. How can people know when it will stop.</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43230" y="6317615"/>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8</a:t>
            </a:r>
            <a:endParaRPr lang="en-US" altLang="zh-CN" sz="1600" b="1" smtClean="0">
              <a:solidFill>
                <a:schemeClr val="tx1"/>
              </a:solidFill>
            </a:endParaRPr>
          </a:p>
        </p:txBody>
      </p:sp>
      <p:sp>
        <p:nvSpPr>
          <p:cNvPr id="100" name="文本框 99"/>
          <p:cNvSpPr txBox="1"/>
          <p:nvPr/>
        </p:nvSpPr>
        <p:spPr>
          <a:xfrm>
            <a:off x="536575" y="243205"/>
            <a:ext cx="11119485" cy="2245360"/>
          </a:xfrm>
          <a:prstGeom prst="rect">
            <a:avLst/>
          </a:prstGeom>
          <a:noFill/>
          <a:ln w="9525">
            <a:noFill/>
          </a:ln>
        </p:spPr>
        <p:txBody>
          <a:bodyPr wrap="square">
            <a:spAutoFit/>
          </a:bodyPr>
          <a:p>
            <a:pPr algn="l">
              <a:buClrTx/>
              <a:buSzTx/>
              <a:buNone/>
            </a:pPr>
            <a:r>
              <a:rPr lang="zh-CN" sz="2800" b="1">
                <a:ea typeface="宋体" panose="02010600030101010101" pitchFamily="2" charset="-122"/>
              </a:rPr>
              <a:t>故孔子曰，知機其神乎，謂是故也。然禍福循環之如此，豈無真人而以理正之耶。</a:t>
            </a:r>
            <a:endParaRPr lang="zh-CN" sz="2800" b="1">
              <a:ea typeface="宋体" panose="02010600030101010101" pitchFamily="2" charset="-122"/>
            </a:endParaRPr>
          </a:p>
          <a:p>
            <a:pPr algn="l">
              <a:buClrTx/>
              <a:buSzTx/>
              <a:buFontTx/>
              <a:buNone/>
            </a:pPr>
            <a:r>
              <a:rPr lang="zh-CN" sz="2800" b="1">
                <a:latin typeface="Times New Roman" panose="02020603050405020304" charset="0"/>
                <a:ea typeface="宋体" panose="02010600030101010101" pitchFamily="2" charset="-122"/>
                <a:cs typeface="Times New Roman" panose="02020603050405020304" charset="0"/>
              </a:rPr>
              <a:t>Therefore, Confucius said if people can perceive the birth and death of thoughts, that's wonderful. That's the reason. The misfortune and blessing change in such way, is there no sages to correct it with the truth?</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536575" y="2919730"/>
            <a:ext cx="11119485" cy="3107690"/>
          </a:xfrm>
          <a:prstGeom prst="rect">
            <a:avLst/>
          </a:prstGeom>
          <a:noFill/>
          <a:ln w="9525">
            <a:noFill/>
          </a:ln>
        </p:spPr>
        <p:txBody>
          <a:bodyPr wrap="square">
            <a:spAutoFit/>
          </a:bodyPr>
          <a:p>
            <a:pPr algn="l">
              <a:buClrTx/>
              <a:buSzTx/>
              <a:buNone/>
            </a:pPr>
            <a:r>
              <a:rPr lang="zh-CN" sz="2800" b="1">
                <a:ea typeface="宋体" panose="02010600030101010101" pitchFamily="2" charset="-122"/>
              </a:rPr>
              <a:t>但世衰道微，人心不古，邪正不分，善惡顛倒。本示之以正，則彼反以為奇詭。本教之以善，而彼反以為妖怪。</a:t>
            </a:r>
            <a:endParaRPr lang="zh-CN" sz="2800" b="1">
              <a:ea typeface="宋体" panose="02010600030101010101" pitchFamily="2" charset="-122"/>
            </a:endParaRPr>
          </a:p>
          <a:p>
            <a:pPr algn="l">
              <a:buClrTx/>
              <a:buSzTx/>
              <a:buFontTx/>
              <a:buNone/>
            </a:pPr>
            <a:r>
              <a:rPr lang="zh-CN" sz="2800" b="1">
                <a:latin typeface="Times New Roman" panose="02020603050405020304" charset="0"/>
                <a:ea typeface="宋体" panose="02010600030101010101" pitchFamily="2" charset="-122"/>
                <a:cs typeface="Times New Roman" panose="02020603050405020304" charset="0"/>
              </a:rPr>
              <a:t>However, the practice of the world is declining to a low level, and people's minds are not as honest as the ancients. No distinction between good and bad. Confusing right and wrong. It was a positive truth, but it is considered to be a weird and bizarre truth by some people. Teaching them with good things, but they regard that this are abnormal things.</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9</a:t>
            </a:r>
            <a:endParaRPr lang="en-US" altLang="zh-CN" sz="1600" b="1" smtClean="0">
              <a:solidFill>
                <a:schemeClr val="tx1"/>
              </a:solidFill>
            </a:endParaRPr>
          </a:p>
        </p:txBody>
      </p:sp>
      <p:sp>
        <p:nvSpPr>
          <p:cNvPr id="100" name="文本框 99"/>
          <p:cNvSpPr txBox="1"/>
          <p:nvPr/>
        </p:nvSpPr>
        <p:spPr>
          <a:xfrm>
            <a:off x="640080" y="395605"/>
            <a:ext cx="10912475" cy="2676525"/>
          </a:xfrm>
          <a:prstGeom prst="rect">
            <a:avLst/>
          </a:prstGeom>
          <a:noFill/>
          <a:ln w="9525">
            <a:noFill/>
          </a:ln>
        </p:spPr>
        <p:txBody>
          <a:bodyPr wrap="square">
            <a:spAutoFit/>
          </a:bodyPr>
          <a:p>
            <a:pPr algn="l">
              <a:buClrTx/>
              <a:buSzTx/>
              <a:buNone/>
            </a:pPr>
            <a:r>
              <a:rPr lang="zh-CN" sz="2800" b="1">
                <a:ea typeface="宋体" panose="02010600030101010101" pitchFamily="2" charset="-122"/>
              </a:rPr>
              <a:t>正所謂未信而勞諫，則以為厲謗。此人心之迷固已久矣，縱有聖人之教，亦不能正之矣。</a:t>
            </a:r>
            <a:endParaRPr lang="zh-CN" sz="2800" b="1">
              <a:ea typeface="宋体" panose="02010600030101010101" pitchFamily="2" charset="-122"/>
            </a:endParaRPr>
          </a:p>
          <a:p>
            <a:pPr algn="l">
              <a:buClrTx/>
              <a:buSzTx/>
              <a:buNone/>
            </a:pPr>
            <a:r>
              <a:rPr lang="zh-CN" sz="2800" b="1">
                <a:latin typeface="Times New Roman" panose="02020603050405020304" charset="0"/>
                <a:ea typeface="宋体" panose="02010600030101010101" pitchFamily="2" charset="-122"/>
                <a:cs typeface="Times New Roman" panose="02020603050405020304" charset="0"/>
              </a:rPr>
              <a:t>This is so-called if you always give advice to people without achieving mutual trust, others would think that you are slandering them. This is because the people’s mind have been lost and stubborn for a long time, so even with the teachings of the sages, it cannot be corrected. </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640080" y="3627755"/>
            <a:ext cx="10912475" cy="2676525"/>
          </a:xfrm>
          <a:prstGeom prst="rect">
            <a:avLst/>
          </a:prstGeom>
          <a:noFill/>
          <a:ln w="9525">
            <a:noFill/>
          </a:ln>
        </p:spPr>
        <p:txBody>
          <a:bodyPr wrap="square">
            <a:spAutoFit/>
          </a:bodyPr>
          <a:p>
            <a:pPr algn="l">
              <a:buClrTx/>
              <a:buSzTx/>
              <a:buNone/>
            </a:pPr>
            <a:r>
              <a:rPr lang="zh-CN" sz="2800" b="1">
                <a:ea typeface="宋体" panose="02010600030101010101" pitchFamily="2" charset="-122"/>
              </a:rPr>
              <a:t>莊子曰，三人行，一人迷方，猶有解者。二人惑，則不能易。今天下皆迷，其誰能解之耶。</a:t>
            </a:r>
            <a:endParaRPr lang="zh-CN" sz="2800" b="1">
              <a:ea typeface="宋体" panose="02010600030101010101" pitchFamily="2" charset="-122"/>
            </a:endParaRPr>
          </a:p>
          <a:p>
            <a:pPr algn="l">
              <a:buClrTx/>
              <a:buSzTx/>
              <a:buFontTx/>
              <a:buNone/>
            </a:pPr>
            <a:r>
              <a:rPr lang="zh-CN" sz="2800" b="1">
                <a:latin typeface="Times New Roman" panose="02020603050405020304" charset="0"/>
                <a:ea typeface="宋体" panose="02010600030101010101" pitchFamily="2" charset="-122"/>
                <a:cs typeface="Times New Roman" panose="02020603050405020304" charset="0"/>
              </a:rPr>
              <a:t>Zhangzi said that three people walking together, one person lost, this still can be corrected, but if two people are lost, it is difficult for them to be corrected. Now people in the whole world are in a state of going astray, who can correct it.</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10</a:t>
            </a:r>
            <a:endParaRPr lang="en-US" altLang="zh-CN" sz="1600" b="1" smtClean="0">
              <a:solidFill>
                <a:schemeClr val="tx1"/>
              </a:solidFill>
            </a:endParaRPr>
          </a:p>
        </p:txBody>
      </p:sp>
      <p:sp>
        <p:nvSpPr>
          <p:cNvPr id="3" name="文本框 2"/>
          <p:cNvSpPr txBox="1"/>
          <p:nvPr/>
        </p:nvSpPr>
        <p:spPr>
          <a:xfrm>
            <a:off x="639445" y="1126490"/>
            <a:ext cx="10912475" cy="1814830"/>
          </a:xfrm>
          <a:prstGeom prst="rect">
            <a:avLst/>
          </a:prstGeom>
          <a:noFill/>
          <a:ln w="9525">
            <a:noFill/>
          </a:ln>
        </p:spPr>
        <p:txBody>
          <a:bodyPr wrap="square">
            <a:spAutoFit/>
          </a:bodyPr>
          <a:p>
            <a:pPr algn="l">
              <a:buClrTx/>
              <a:buSzTx/>
              <a:buNone/>
            </a:pPr>
            <a:r>
              <a:rPr lang="zh-CN" sz="2800" b="1">
                <a:ea typeface="宋体" panose="02010600030101010101" pitchFamily="2" charset="-122"/>
              </a:rPr>
              <a:t>是以聖人遊濁世以化民，貴在同塵和光，渾然無跡。</a:t>
            </a:r>
            <a:endParaRPr lang="zh-CN" sz="2800" b="1">
              <a:ea typeface="宋体" panose="02010600030101010101" pitchFamily="2" charset="-122"/>
            </a:endParaRPr>
          </a:p>
          <a:p>
            <a:pPr algn="l">
              <a:buClrTx/>
              <a:buSzTx/>
              <a:buNone/>
            </a:pPr>
            <a:r>
              <a:rPr lang="zh-CN" sz="2800" b="1">
                <a:latin typeface="Times New Roman" panose="02020603050405020304" charset="0"/>
                <a:ea typeface="宋体" panose="02010600030101010101" pitchFamily="2" charset="-122"/>
                <a:cs typeface="Times New Roman" panose="02020603050405020304" charset="0"/>
              </a:rPr>
              <a:t>Therefore, sages civilize people in this world, it is important to be able but modest and hide their light under a bushel. </a:t>
            </a:r>
            <a:r>
              <a:rPr lang="en-US" altLang="zh-CN" sz="2800" b="1">
                <a:latin typeface="Times New Roman" panose="02020603050405020304" charset="0"/>
                <a:ea typeface="宋体" panose="02010600030101010101" pitchFamily="2" charset="-122"/>
                <a:cs typeface="Times New Roman" panose="02020603050405020304" charset="0"/>
              </a:rPr>
              <a:t>Therer is c</a:t>
            </a:r>
            <a:r>
              <a:rPr lang="zh-CN" sz="2800" b="1">
                <a:latin typeface="Times New Roman" panose="02020603050405020304" charset="0"/>
                <a:ea typeface="宋体" panose="02010600030101010101" pitchFamily="2" charset="-122"/>
                <a:cs typeface="Times New Roman" panose="02020603050405020304" charset="0"/>
              </a:rPr>
              <a:t>ompletely</a:t>
            </a:r>
            <a:r>
              <a:rPr lang="en-US" altLang="zh-CN" sz="2800" b="1">
                <a:latin typeface="Times New Roman" panose="02020603050405020304" charset="0"/>
                <a:ea typeface="宋体" panose="02010600030101010101" pitchFamily="2" charset="-122"/>
                <a:cs typeface="Times New Roman" panose="02020603050405020304" charset="0"/>
              </a:rPr>
              <a:t> no trace.</a:t>
            </a:r>
            <a:endParaRPr lang="zh-CN" altLang="en-US" sz="2800" b="1">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639445" y="3068955"/>
            <a:ext cx="10912475" cy="2676525"/>
          </a:xfrm>
          <a:prstGeom prst="rect">
            <a:avLst/>
          </a:prstGeom>
          <a:noFill/>
          <a:ln w="9525">
            <a:noFill/>
          </a:ln>
        </p:spPr>
        <p:txBody>
          <a:bodyPr wrap="square">
            <a:spAutoFit/>
          </a:bodyPr>
          <a:p>
            <a:pPr algn="l">
              <a:buClrTx/>
              <a:buSzTx/>
              <a:buNone/>
            </a:pPr>
            <a:r>
              <a:rPr lang="zh-CN" sz="2800" b="1">
                <a:ea typeface="宋体" panose="02010600030101010101" pitchFamily="2" charset="-122"/>
              </a:rPr>
              <a:t>故雖方而不傷其割。割，謂割截，乃鋒稜太露也。雖廉而不傷於劌。劌，謂刻削太甚也。</a:t>
            </a:r>
            <a:endParaRPr lang="zh-CN" sz="2800" b="1">
              <a:ea typeface="宋体" panose="02010600030101010101" pitchFamily="2" charset="-122"/>
            </a:endParaRPr>
          </a:p>
          <a:p>
            <a:pPr algn="l">
              <a:buClrTx/>
              <a:buSzTx/>
              <a:buFontTx/>
              <a:buNone/>
            </a:pPr>
            <a:r>
              <a:rPr lang="zh-CN" sz="2800" b="1">
                <a:latin typeface="Times New Roman" panose="02020603050405020304" charset="0"/>
                <a:ea typeface="宋体" panose="02010600030101010101" pitchFamily="2" charset="-122"/>
                <a:cs typeface="Times New Roman" panose="02020603050405020304" charset="0"/>
              </a:rPr>
              <a:t>Although sage’s behavior is upright, they have never hurt other</a:t>
            </a:r>
            <a:r>
              <a:rPr lang="en-US" altLang="zh-CN" sz="2800" b="1">
                <a:latin typeface="Times New Roman" panose="02020603050405020304" charset="0"/>
                <a:ea typeface="宋体" panose="02010600030101010101" pitchFamily="2" charset="-122"/>
                <a:cs typeface="Times New Roman" panose="02020603050405020304" charset="0"/>
              </a:rPr>
              <a:t>s</a:t>
            </a:r>
            <a:r>
              <a:rPr lang="zh-CN" sz="2800" b="1">
                <a:latin typeface="Times New Roman" panose="02020603050405020304" charset="0"/>
                <a:ea typeface="宋体" panose="02010600030101010101" pitchFamily="2" charset="-122"/>
                <a:cs typeface="Times New Roman" panose="02020603050405020304" charset="0"/>
              </a:rPr>
              <a:t>. The sinogram Ge割 means cut, it means showing off too much. Although sage’s mind are honest and clean, they have never hurt other</a:t>
            </a:r>
            <a:r>
              <a:rPr lang="en-US" altLang="zh-CN" sz="2800" b="1">
                <a:latin typeface="Times New Roman" panose="02020603050405020304" charset="0"/>
                <a:ea typeface="宋体" panose="02010600030101010101" pitchFamily="2" charset="-122"/>
                <a:cs typeface="Times New Roman" panose="02020603050405020304" charset="0"/>
              </a:rPr>
              <a:t>s</a:t>
            </a:r>
            <a:r>
              <a:rPr lang="zh-CN" sz="2800" b="1">
                <a:latin typeface="Times New Roman" panose="02020603050405020304" charset="0"/>
                <a:ea typeface="宋体" panose="02010600030101010101" pitchFamily="2" charset="-122"/>
                <a:cs typeface="Times New Roman" panose="02020603050405020304" charset="0"/>
              </a:rPr>
              <a:t>. The sinogram Gui刿 means too severe and mean.  </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11</a:t>
            </a:r>
            <a:endParaRPr lang="en-US" altLang="zh-CN" sz="1600" b="1" smtClean="0">
              <a:solidFill>
                <a:schemeClr val="tx1"/>
              </a:solidFill>
            </a:endParaRPr>
          </a:p>
        </p:txBody>
      </p:sp>
      <p:sp>
        <p:nvSpPr>
          <p:cNvPr id="3" name="文本框 2"/>
          <p:cNvSpPr txBox="1"/>
          <p:nvPr/>
        </p:nvSpPr>
        <p:spPr>
          <a:xfrm>
            <a:off x="528955" y="424180"/>
            <a:ext cx="11551920" cy="2676525"/>
          </a:xfrm>
          <a:prstGeom prst="rect">
            <a:avLst/>
          </a:prstGeom>
          <a:noFill/>
          <a:ln w="9525">
            <a:noFill/>
          </a:ln>
        </p:spPr>
        <p:txBody>
          <a:bodyPr wrap="square">
            <a:spAutoFit/>
          </a:bodyPr>
          <a:p>
            <a:pPr algn="l">
              <a:buClrTx/>
              <a:buSzTx/>
              <a:buNone/>
            </a:pPr>
            <a:r>
              <a:rPr lang="zh-CN" sz="2800" b="1">
                <a:ea typeface="宋体" panose="02010600030101010101" pitchFamily="2" charset="-122"/>
              </a:rPr>
              <a:t>雖直而不傷於肆。肆，謂任意無忌也。雖光而不傷於耀。耀，謂衒耀</a:t>
            </a:r>
            <a:endParaRPr lang="zh-CN" sz="2800" b="1">
              <a:ea typeface="宋体" panose="02010600030101010101" pitchFamily="2" charset="-122"/>
            </a:endParaRPr>
          </a:p>
          <a:p>
            <a:pPr algn="l">
              <a:buClrTx/>
              <a:buSzTx/>
              <a:buNone/>
            </a:pPr>
            <a:r>
              <a:rPr lang="zh-CN" sz="2800" b="1">
                <a:ea typeface="宋体" panose="02010600030101010101" pitchFamily="2" charset="-122"/>
              </a:rPr>
              <a:t>己見也。</a:t>
            </a:r>
            <a:endParaRPr lang="zh-CN" sz="2800" b="1">
              <a:ea typeface="宋体" panose="02010600030101010101" pitchFamily="2" charset="-122"/>
            </a:endParaRPr>
          </a:p>
          <a:p>
            <a:pPr algn="l">
              <a:buClrTx/>
              <a:buSzTx/>
              <a:buNone/>
            </a:pPr>
            <a:r>
              <a:rPr lang="zh-CN" sz="2800" b="1">
                <a:latin typeface="Times New Roman" panose="02020603050405020304" charset="0"/>
                <a:ea typeface="宋体" panose="02010600030101010101" pitchFamily="2" charset="-122"/>
                <a:cs typeface="Times New Roman" panose="02020603050405020304" charset="0"/>
              </a:rPr>
              <a:t>Although sages are right-minded, they will not be brazen. The sinogram Si肆 means doing everything without restraint and fears. Although sages are honourable, they have never shown off. The sinogram Yao耀 means showing off one’s conception. </a:t>
            </a:r>
            <a:endParaRPr lang="zh-CN" sz="2800" b="1">
              <a:latin typeface="Times New Roman" panose="02020603050405020304" charset="0"/>
              <a:ea typeface="宋体" panose="02010600030101010101" pitchFamily="2" charset="-122"/>
              <a:cs typeface="Times New Roman" panose="02020603050405020304" charset="0"/>
            </a:endParaRPr>
          </a:p>
        </p:txBody>
      </p:sp>
      <p:sp>
        <p:nvSpPr>
          <p:cNvPr id="2" name="文本框 1"/>
          <p:cNvSpPr txBox="1"/>
          <p:nvPr/>
        </p:nvSpPr>
        <p:spPr>
          <a:xfrm>
            <a:off x="529590" y="3350260"/>
            <a:ext cx="11230610" cy="2676525"/>
          </a:xfrm>
          <a:prstGeom prst="rect">
            <a:avLst/>
          </a:prstGeom>
          <a:noFill/>
          <a:ln w="9525">
            <a:noFill/>
          </a:ln>
        </p:spPr>
        <p:txBody>
          <a:bodyPr wrap="square">
            <a:spAutoFit/>
          </a:bodyPr>
          <a:p>
            <a:pPr algn="l">
              <a:buClrTx/>
              <a:buSzTx/>
              <a:buNone/>
            </a:pPr>
            <a:r>
              <a:rPr lang="zh-CN" sz="2800" b="1">
                <a:ea typeface="宋体" panose="02010600030101010101" pitchFamily="2" charset="-122"/>
              </a:rPr>
              <a:t>此聖人有所長，而能養其所長，故為天下貴。此所以無為而治，好靜而自安，無為而民自化矣。</a:t>
            </a:r>
            <a:endParaRPr lang="zh-CN" sz="2800" b="1">
              <a:ea typeface="宋体" panose="02010600030101010101" pitchFamily="2" charset="-122"/>
            </a:endParaRPr>
          </a:p>
          <a:p>
            <a:pPr algn="l">
              <a:buClrTx/>
              <a:buSzTx/>
              <a:buNone/>
            </a:pPr>
            <a:r>
              <a:rPr lang="zh-CN" sz="2800" b="1">
                <a:latin typeface="Times New Roman" panose="02020603050405020304" charset="0"/>
                <a:ea typeface="宋体" panose="02010600030101010101" pitchFamily="2" charset="-122"/>
                <a:cs typeface="Times New Roman" panose="02020603050405020304" charset="0"/>
              </a:rPr>
              <a:t>This is that sages have virtues and are good at cultivate their virtues, thus they are respectable in the world. Therefore, governing without exertion; keeping quiet and people will keep their nose clean. This is that doing nothing but people are naturally civilized.</a:t>
            </a:r>
            <a:endParaRPr lang="zh-CN" sz="2800" b="1">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transition spd="slow" advClick="0" advTm="0">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文本框 14"/>
          <p:cNvSpPr txBox="1"/>
          <p:nvPr/>
        </p:nvSpPr>
        <p:spPr>
          <a:xfrm>
            <a:off x="1266190" y="1074420"/>
            <a:ext cx="8163560" cy="1822450"/>
          </a:xfrm>
          <a:prstGeom prst="rect">
            <a:avLst/>
          </a:prstGeom>
          <a:noFill/>
          <a:ln w="9525">
            <a:noFill/>
          </a:ln>
        </p:spPr>
        <p:txBody>
          <a:bodyPr wrap="square">
            <a:spAutoFit/>
          </a:bodyPr>
          <a:p>
            <a:pPr indent="0" algn="l">
              <a:lnSpc>
                <a:spcPct val="125000"/>
              </a:lnSpc>
              <a:spcBef>
                <a:spcPts val="0"/>
              </a:spcBef>
              <a:spcAft>
                <a:spcPts val="0"/>
              </a:spcAft>
            </a:pPr>
            <a:r>
              <a:rPr lang="en-US" sz="9000" b="1">
                <a:solidFill>
                  <a:schemeClr val="tx1"/>
                </a:solidFill>
                <a:effectLst>
                  <a:outerShdw blurRad="38100" dist="19050" dir="2700000" algn="tl" rotWithShape="0">
                    <a:schemeClr val="dk1">
                      <a:alpha val="40000"/>
                    </a:schemeClr>
                  </a:outerShdw>
                </a:effectLst>
                <a:latin typeface="Georgia" panose="02040502050405020303" charset="0"/>
                <a:ea typeface="MingLiU" panose="02020509000000000000" charset="-120"/>
                <a:cs typeface="Georgia" panose="02040502050405020303" charset="0"/>
              </a:rPr>
              <a:t>Thank you</a:t>
            </a:r>
            <a:endParaRPr lang="en-US" sz="9000" b="1">
              <a:solidFill>
                <a:schemeClr val="tx1"/>
              </a:solidFill>
              <a:effectLst>
                <a:outerShdw blurRad="38100" dist="19050" dir="2700000" algn="tl" rotWithShape="0">
                  <a:schemeClr val="dk1">
                    <a:alpha val="40000"/>
                  </a:schemeClr>
                </a:outerShdw>
              </a:effectLst>
              <a:latin typeface="Georgia" panose="02040502050405020303" charset="0"/>
              <a:ea typeface="MingLiU" panose="02020509000000000000" charset="-120"/>
              <a:cs typeface="Georgia" panose="02040502050405020303" charset="0"/>
            </a:endParaRPr>
          </a:p>
        </p:txBody>
      </p:sp>
      <p:sp>
        <p:nvSpPr>
          <p:cNvPr id="2" name="文本框 1"/>
          <p:cNvSpPr txBox="1"/>
          <p:nvPr/>
        </p:nvSpPr>
        <p:spPr>
          <a:xfrm>
            <a:off x="3573780" y="3645535"/>
            <a:ext cx="7896225" cy="1476375"/>
          </a:xfrm>
          <a:prstGeom prst="rect">
            <a:avLst/>
          </a:prstGeom>
          <a:noFill/>
        </p:spPr>
        <p:txBody>
          <a:bodyPr wrap="square" rtlCol="0">
            <a:spAutoFit/>
          </a:bodyPr>
          <a:p>
            <a:r>
              <a:rPr lang="en-US" sz="9000" b="1">
                <a:effectLst>
                  <a:outerShdw blurRad="38100" dist="19050" dir="2700000" algn="tl" rotWithShape="0">
                    <a:schemeClr val="dk1">
                      <a:alpha val="40000"/>
                    </a:schemeClr>
                  </a:outerShdw>
                </a:effectLst>
                <a:latin typeface="Georgia" panose="02040502050405020303" charset="0"/>
                <a:ea typeface="MingLiU" panose="02020509000000000000" charset="-120"/>
                <a:cs typeface="Georgia" panose="02040502050405020303" charset="0"/>
              </a:rPr>
              <a:t>for listening</a:t>
            </a:r>
            <a:endParaRPr lang="en-US" sz="9000" b="1">
              <a:effectLst>
                <a:outerShdw blurRad="38100" dist="19050" dir="2700000" algn="tl" rotWithShape="0">
                  <a:schemeClr val="dk1">
                    <a:alpha val="40000"/>
                  </a:schemeClr>
                </a:outerShdw>
              </a:effectLst>
              <a:latin typeface="Georgia" panose="02040502050405020303" charset="0"/>
              <a:ea typeface="MingLiU" panose="02020509000000000000" charset="-120"/>
              <a:cs typeface="Georgia" panose="02040502050405020303" charset="0"/>
            </a:endParaRPr>
          </a:p>
        </p:txBody>
      </p:sp>
    </p:spTree>
    <p:custDataLst>
      <p:tags r:id="rId1"/>
    </p:custData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p:tgtEl>
                                          <p:spTgt spid="15"/>
                                        </p:tgtEl>
                                        <p:attrNameLst>
                                          <p:attrName>ppt_y</p:attrName>
                                        </p:attrNameLst>
                                      </p:cBhvr>
                                      <p:tavLst>
                                        <p:tav tm="0">
                                          <p:val>
                                            <p:strVal val="#ppt_y+#ppt_h*1.125000"/>
                                          </p:val>
                                        </p:tav>
                                        <p:tav tm="100000">
                                          <p:val>
                                            <p:strVal val="#ppt_y"/>
                                          </p:val>
                                        </p:tav>
                                      </p:tavLst>
                                    </p:anim>
                                    <p:animEffect transition="in" filter="wipe(up)">
                                      <p:cBhvr>
                                        <p:cTn id="8" dur="500"/>
                                        <p:tgtEl>
                                          <p:spTgt spid="15"/>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p:tgtEl>
                                          <p:spTgt spid="2"/>
                                        </p:tgtEl>
                                        <p:attrNameLst>
                                          <p:attrName>ppt_y</p:attrName>
                                        </p:attrNameLst>
                                      </p:cBhvr>
                                      <p:tavLst>
                                        <p:tav tm="0">
                                          <p:val>
                                            <p:strVal val="#ppt_y+#ppt_h*1.125000"/>
                                          </p:val>
                                        </p:tav>
                                        <p:tav tm="100000">
                                          <p:val>
                                            <p:strVal val="#ppt_y"/>
                                          </p:val>
                                        </p:tav>
                                      </p:tavLst>
                                    </p:anim>
                                    <p:animEffect transition="in" filter="wipe(up)">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 grpId="0"/>
      <p:bldP spid="15" grpId="1"/>
      <p:bldP spid="2" grpId="1"/>
    </p:bldLst>
  </p:timing>
</p:sld>
</file>

<file path=ppt/tags/tag1.xml><?xml version="1.0" encoding="utf-8"?>
<p:tagLst xmlns:p="http://schemas.openxmlformats.org/presentationml/2006/main">
  <p:tag name="ISPRING_SLIDE_ID_2" val="{1CA094BE-B88A-4BA9-B456-AF7DD6297AE9}"/>
  <p:tag name="GENSWF_ADVANCE_TIME" val="5"/>
  <p:tag name="ISPRING_CUSTOM_TIMING_USED" val="1"/>
</p:tagLst>
</file>

<file path=ppt/tags/tag2.xml><?xml version="1.0" encoding="utf-8"?>
<p:tagLst xmlns:p="http://schemas.openxmlformats.org/presentationml/2006/main">
  <p:tag name="ISPRING_SLIDE_ID_2" val="{77F8FDB7-3558-4317-8A77-678E22367803}"/>
  <p:tag name="GENSWF_ADVANCE_TIME" val="5"/>
  <p:tag name="ISPRING_CUSTOM_TIMING_USED" val="1"/>
</p:tagLst>
</file>

<file path=ppt/tags/tag3.xml><?xml version="1.0" encoding="utf-8"?>
<p:tagLst xmlns:p="http://schemas.openxmlformats.org/presentationml/2006/main">
  <p:tag name="ISPRING_SLIDE_ID_2" val="{8A79FDD6-2179-41AF-9112-195CBEFFD948}"/>
  <p:tag name="GENSWF_ADVANCE_TIME" val="5"/>
  <p:tag name="ISPRING_CUSTOM_TIMING_USED" val="1"/>
</p:tagLst>
</file>

<file path=ppt/tags/tag4.xml><?xml version="1.0" encoding="utf-8"?>
<p:tagLst xmlns:p="http://schemas.openxmlformats.org/presentationml/2006/main">
  <p:tag name="ISPRING_SLIDE_ID_2" val="{8A79FDD6-2179-41AF-9112-195CBEFFD948}"/>
  <p:tag name="GENSWF_ADVANCE_TIME" val="5"/>
  <p:tag name="ISPRING_CUSTOM_TIMING_USED" val="1"/>
</p:tagLst>
</file>

<file path=ppt/tags/tag5.xml><?xml version="1.0" encoding="utf-8"?>
<p:tagLst xmlns:p="http://schemas.openxmlformats.org/presentationml/2006/main">
  <p:tag name="ISPRING_SLIDE_ID_2" val="{8A79FDD6-2179-41AF-9112-195CBEFFD948}"/>
  <p:tag name="GENSWF_ADVANCE_TIME" val="5"/>
  <p:tag name="ISPRING_CUSTOM_TIMING_USED" val="1"/>
</p:tagLst>
</file>

<file path=ppt/tags/tag6.xml><?xml version="1.0" encoding="utf-8"?>
<p:tagLst xmlns:p="http://schemas.openxmlformats.org/presentationml/2006/main">
  <p:tag name="ISPRING_SLIDE_ID_2" val="{8A79FDD6-2179-41AF-9112-195CBEFFD948}"/>
  <p:tag name="GENSWF_ADVANCE_TIME" val="5"/>
  <p:tag name="ISPRING_CUSTOM_TIMING_USED" val="1"/>
</p:tagLst>
</file>

<file path=ppt/tags/tag7.xml><?xml version="1.0" encoding="utf-8"?>
<p:tagLst xmlns:p="http://schemas.openxmlformats.org/presentationml/2006/main">
  <p:tag name="ISPRING_SLIDE_ID_2" val="{8A79FDD6-2179-41AF-9112-195CBEFFD948}"/>
  <p:tag name="GENSWF_ADVANCE_TIME" val="5"/>
  <p:tag name="ISPRING_CUSTOM_TIMING_USED" val="1"/>
</p:tagLst>
</file>

<file path=ppt/tags/tag8.xml><?xml version="1.0" encoding="utf-8"?>
<p:tagLst xmlns:p="http://schemas.openxmlformats.org/presentationml/2006/main">
  <p:tag name="ISPRING_SLIDE_ID_2" val="{8A79FDD6-2179-41AF-9112-195CBEFFD948}"/>
  <p:tag name="GENSWF_ADVANCE_TIME" val="5"/>
  <p:tag name="ISPRING_CUSTOM_TIMING_USED" val="1"/>
</p:tagLst>
</file>

<file path=ppt/tags/tag9.xml><?xml version="1.0" encoding="utf-8"?>
<p:tagLst xmlns:p="http://schemas.openxmlformats.org/presentationml/2006/main">
  <p:tag name="ISPRING_SLIDE_ID_2" val="{8A79FDD6-2179-41AF-9112-195CBEFFD948}"/>
  <p:tag name="GENSWF_ADVANCE_TIME" val="5"/>
  <p:tag name="ISPRING_CUSTOM_TIMING_USED" val="1"/>
</p:tagLst>
</file>

<file path=ppt/tags/tag10.xml><?xml version="1.0" encoding="utf-8"?>
<p:tagLst xmlns:p="http://schemas.openxmlformats.org/presentationml/2006/main">
  <p:tag name="ISPRING_SLIDE_ID_2" val="{77F8FDB7-3558-4317-8A77-678E22367803}"/>
  <p:tag name="GENSWF_ADVANCE_TIME" val="5"/>
  <p:tag name="ISPRING_CUSTOM_TIMING_USED" val="1"/>
</p:tagLst>
</file>

<file path=ppt/tags/tag11.xml><?xml version="1.0" encoding="utf-8"?>
<p:tagLst xmlns:p="http://schemas.openxmlformats.org/presentationml/2006/main">
  <p:tag name="ISPRING_SLIDE_ID_2" val="{77F8FDB7-3558-4317-8A77-678E22367803}"/>
  <p:tag name="GENSWF_ADVANCE_TIME" val="5"/>
  <p:tag name="ISPRING_CUSTOM_TIMING_USED" val="1"/>
</p:tagLst>
</file>

<file path=ppt/tags/tag12.xml><?xml version="1.0" encoding="utf-8"?>
<p:tagLst xmlns:p="http://schemas.openxmlformats.org/presentationml/2006/main">
  <p:tag name="ISPRING_SLIDE_ID_2" val="{8A79FDD6-2179-41AF-9112-195CBEFFD948}"/>
  <p:tag name="GENSWF_ADVANCE_TIME" val="5"/>
  <p:tag name="ISPRING_CUSTOM_TIMING_USED" val="1"/>
</p:tagLst>
</file>

<file path=ppt/tags/tag13.xml><?xml version="1.0" encoding="utf-8"?>
<p:tagLst xmlns:p="http://schemas.openxmlformats.org/presentationml/2006/main">
  <p:tag name="ISPRING_PRESENTATION_TITLE" val="PowerPoint 演示文稿"/>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5430</Words>
  <Application>WPS 演示</Application>
  <PresentationFormat>自定义</PresentationFormat>
  <Paragraphs>111</Paragraphs>
  <Slides>13</Slides>
  <Notes>25</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13</vt:i4>
      </vt:variant>
    </vt:vector>
  </HeadingPairs>
  <TitlesOfParts>
    <vt:vector size="29" baseType="lpstr">
      <vt:lpstr>Arial</vt:lpstr>
      <vt:lpstr>宋体</vt:lpstr>
      <vt:lpstr>Wingdings</vt:lpstr>
      <vt:lpstr>Calibri</vt:lpstr>
      <vt:lpstr>Calibri</vt:lpstr>
      <vt:lpstr>DFKai-SB</vt:lpstr>
      <vt:lpstr>Century Gothic</vt:lpstr>
      <vt:lpstr>Times New Roman</vt:lpstr>
      <vt:lpstr>Georgia</vt:lpstr>
      <vt:lpstr>MingLiU</vt:lpstr>
      <vt:lpstr>PMingLiU-ExtB</vt:lpstr>
      <vt:lpstr>等线</vt:lpstr>
      <vt:lpstr>微软雅黑</vt:lpstr>
      <vt:lpstr>Arial Unicode MS</vt:lpstr>
      <vt:lpstr>等线 Light</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极简线描古典中国风</dc:title>
  <dc:creator>第一PPT</dc:creator>
  <cp:keywords>www.1ppt.com</cp:keywords>
  <dc:description>www.1ppt.com</dc:description>
  <cp:lastModifiedBy>俊越</cp:lastModifiedBy>
  <cp:revision>73</cp:revision>
  <dcterms:created xsi:type="dcterms:W3CDTF">2017-05-07T11:25:00Z</dcterms:created>
  <dcterms:modified xsi:type="dcterms:W3CDTF">2021-07-30T03:59:55Z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2052-11.1.0.10667</vt:lpwstr>
  </property>
  <property fmtid="{D5CDD505-2E9C-101B-9397-08002B2CF9AE}" pid="3" name="ICV">
    <vt:lpwstr>772901F060B3432288DEFCAAA7B56A50</vt:lpwstr>
  </property>
</Properties>
</file>