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8"/>
  </p:notesMasterIdLst>
  <p:handoutMasterIdLst>
    <p:handoutMasterId r:id="rId39"/>
  </p:handoutMasterIdLst>
  <p:sldIdLst>
    <p:sldId id="284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313" r:id="rId10"/>
    <p:sldId id="347" r:id="rId11"/>
    <p:sldId id="348" r:id="rId12"/>
    <p:sldId id="314" r:id="rId13"/>
    <p:sldId id="294" r:id="rId14"/>
    <p:sldId id="349" r:id="rId15"/>
    <p:sldId id="350" r:id="rId16"/>
    <p:sldId id="351" r:id="rId17"/>
    <p:sldId id="297" r:id="rId18"/>
    <p:sldId id="298" r:id="rId19"/>
    <p:sldId id="355" r:id="rId20"/>
    <p:sldId id="353" r:id="rId21"/>
    <p:sldId id="354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56" r:id="rId37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990600" y="6248400"/>
            <a:ext cx="2285256" cy="457200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Semester 2 – 2018/2019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dirty="0" smtClean="0"/>
              <a:t>Topic </a:t>
            </a:r>
            <a:r>
              <a:rPr lang="en-US" b="1" dirty="0" smtClean="0"/>
              <a:t>2a </a:t>
            </a:r>
            <a:r>
              <a:rPr lang="en-US" b="1" dirty="0" smtClean="0"/>
              <a:t>– Inheritance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Inheritance Fundamentals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017713"/>
            <a:ext cx="8271520" cy="4114800"/>
          </a:xfrm>
        </p:spPr>
        <p:txBody>
          <a:bodyPr/>
          <a:lstStyle/>
          <a:p>
            <a:r>
              <a:rPr lang="en-GB" sz="2800" dirty="0" smtClean="0"/>
              <a:t>Inheritance </a:t>
            </a:r>
            <a:r>
              <a:rPr lang="en-GB" sz="2800" dirty="0"/>
              <a:t>is one of the cornerstones of object-oriented programming because it </a:t>
            </a:r>
            <a:r>
              <a:rPr lang="en-GB" sz="2800" dirty="0" smtClean="0"/>
              <a:t>allows the </a:t>
            </a:r>
            <a:r>
              <a:rPr lang="en-GB" sz="2800" dirty="0"/>
              <a:t>creation of </a:t>
            </a:r>
            <a:r>
              <a:rPr lang="en-GB" sz="2800" dirty="0" smtClean="0"/>
              <a:t>hierarchical classifications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Using </a:t>
            </a:r>
            <a:r>
              <a:rPr lang="en-GB" sz="2800" dirty="0"/>
              <a:t>inheritance, you can create a </a:t>
            </a:r>
            <a:r>
              <a:rPr lang="en-GB" sz="2800" dirty="0" smtClean="0"/>
              <a:t>general class </a:t>
            </a:r>
            <a:r>
              <a:rPr lang="en-GB" sz="2800" dirty="0"/>
              <a:t>that defines traits common to a set of related items. </a:t>
            </a:r>
            <a:endParaRPr lang="en-GB" sz="28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class can then be </a:t>
            </a:r>
            <a:r>
              <a:rPr lang="en-GB" sz="2800" dirty="0" smtClean="0"/>
              <a:t>inherited by </a:t>
            </a:r>
            <a:r>
              <a:rPr lang="en-GB" sz="2800" dirty="0"/>
              <a:t>other, more specific classes, each adding those things that are unique to it. </a:t>
            </a:r>
          </a:p>
        </p:txBody>
      </p:sp>
    </p:spTree>
    <p:extLst>
      <p:ext uri="{BB962C8B-B14F-4D97-AF65-F5344CB8AC3E}">
        <p14:creationId xmlns:p14="http://schemas.microsoft.com/office/powerpoint/2010/main" val="295903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Inheritance Fundamentals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844824"/>
            <a:ext cx="8415536" cy="4824536"/>
          </a:xfrm>
        </p:spPr>
        <p:txBody>
          <a:bodyPr/>
          <a:lstStyle/>
          <a:p>
            <a:r>
              <a:rPr lang="en-GB" dirty="0" smtClean="0"/>
              <a:t>A class </a:t>
            </a:r>
            <a:r>
              <a:rPr lang="en-GB" dirty="0"/>
              <a:t>that is inherited is called a superclass.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class that does the inheriting is </a:t>
            </a:r>
            <a:r>
              <a:rPr lang="en-GB" dirty="0" smtClean="0"/>
              <a:t>called a </a:t>
            </a:r>
            <a:r>
              <a:rPr lang="en-GB" dirty="0"/>
              <a:t>subclass. </a:t>
            </a:r>
            <a:endParaRPr lang="en-GB" dirty="0" smtClean="0"/>
          </a:p>
          <a:p>
            <a:r>
              <a:rPr lang="en-GB" dirty="0" smtClean="0"/>
              <a:t>Therefore</a:t>
            </a:r>
            <a:r>
              <a:rPr lang="en-GB" dirty="0"/>
              <a:t>, a subclass is a specialized version of a superclass. </a:t>
            </a:r>
            <a:endParaRPr lang="en-GB" dirty="0" smtClean="0"/>
          </a:p>
          <a:p>
            <a:r>
              <a:rPr lang="en-GB" dirty="0" smtClean="0"/>
              <a:t>It </a:t>
            </a:r>
            <a:r>
              <a:rPr lang="en-GB" dirty="0"/>
              <a:t>inherits all of </a:t>
            </a:r>
            <a:r>
              <a:rPr lang="en-GB" dirty="0" smtClean="0"/>
              <a:t>the instance </a:t>
            </a:r>
            <a:r>
              <a:rPr lang="en-GB" dirty="0"/>
              <a:t>variables and methods defined by the superclass and adds its own, unique elements.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18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Inheritance Fundamentals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To inherit a class, you simply incorporate the definition of one class into another by </a:t>
            </a:r>
            <a:r>
              <a:rPr lang="en-GB" sz="2800" dirty="0" smtClean="0"/>
              <a:t>using the </a:t>
            </a:r>
            <a:r>
              <a:rPr lang="en-GB" sz="2800" dirty="0"/>
              <a:t>extends keyword. </a:t>
            </a:r>
            <a:endParaRPr lang="en-GB" sz="2800" dirty="0" smtClean="0"/>
          </a:p>
          <a:p>
            <a:r>
              <a:rPr lang="en-GB" sz="2800" dirty="0" smtClean="0"/>
              <a:t>The </a:t>
            </a:r>
            <a:r>
              <a:rPr lang="en-GB" sz="2800" dirty="0"/>
              <a:t>following </a:t>
            </a:r>
            <a:r>
              <a:rPr lang="en-GB" sz="2800" dirty="0" smtClean="0"/>
              <a:t>program creates a:</a:t>
            </a:r>
          </a:p>
          <a:p>
            <a:pPr lvl="1"/>
            <a:r>
              <a:rPr lang="en-GB" sz="2400" i="1" dirty="0" smtClean="0"/>
              <a:t>superclass</a:t>
            </a:r>
            <a:r>
              <a:rPr lang="en-GB" sz="2400" dirty="0" smtClean="0"/>
              <a:t> </a:t>
            </a:r>
            <a:r>
              <a:rPr lang="en-GB" sz="2400" dirty="0"/>
              <a:t>called </a:t>
            </a:r>
            <a:r>
              <a:rPr lang="en-GB" sz="2400" b="1" dirty="0"/>
              <a:t>A</a:t>
            </a:r>
            <a:r>
              <a:rPr lang="en-GB" sz="2400" dirty="0"/>
              <a:t> </a:t>
            </a:r>
            <a:endParaRPr lang="en-GB" sz="2400" dirty="0" smtClean="0"/>
          </a:p>
          <a:p>
            <a:pPr lvl="1"/>
            <a:r>
              <a:rPr lang="en-GB" sz="2400" dirty="0" smtClean="0"/>
              <a:t>and </a:t>
            </a:r>
            <a:r>
              <a:rPr lang="en-GB" sz="2400" dirty="0"/>
              <a:t>a </a:t>
            </a:r>
            <a:r>
              <a:rPr lang="en-GB" sz="2400" i="1" dirty="0"/>
              <a:t>subclass</a:t>
            </a:r>
            <a:r>
              <a:rPr lang="en-GB" sz="2400" dirty="0"/>
              <a:t> called </a:t>
            </a:r>
            <a:r>
              <a:rPr lang="en-GB" sz="2400" b="1" dirty="0"/>
              <a:t>B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800" dirty="0" smtClean="0"/>
              <a:t>The </a:t>
            </a:r>
            <a:r>
              <a:rPr lang="en-GB" sz="2800" dirty="0"/>
              <a:t>keyword </a:t>
            </a:r>
            <a:r>
              <a:rPr lang="en-GB" sz="2800" b="1" i="1" dirty="0"/>
              <a:t>extends</a:t>
            </a:r>
            <a:r>
              <a:rPr lang="en-GB" sz="2800" dirty="0"/>
              <a:t> </a:t>
            </a:r>
            <a:r>
              <a:rPr lang="en-GB" sz="2800" dirty="0" smtClean="0"/>
              <a:t>is used </a:t>
            </a:r>
            <a:r>
              <a:rPr lang="en-GB" sz="2800" dirty="0"/>
              <a:t>to create a subclass of A.</a:t>
            </a:r>
          </a:p>
        </p:txBody>
      </p:sp>
    </p:spTree>
    <p:extLst>
      <p:ext uri="{BB962C8B-B14F-4D97-AF65-F5344CB8AC3E}">
        <p14:creationId xmlns:p14="http://schemas.microsoft.com/office/powerpoint/2010/main" val="16053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49" y="116632"/>
            <a:ext cx="8064896" cy="26163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924944"/>
            <a:ext cx="8064896" cy="36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2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0648"/>
            <a:ext cx="8424936" cy="640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Inheritance Fundamentals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494" y="1844824"/>
            <a:ext cx="8487544" cy="4114800"/>
          </a:xfrm>
        </p:spPr>
        <p:txBody>
          <a:bodyPr/>
          <a:lstStyle/>
          <a:p>
            <a:r>
              <a:rPr lang="en-GB" sz="2800" dirty="0"/>
              <a:t>Even though A is a superclass for B, it is also a completely independent, </a:t>
            </a:r>
            <a:r>
              <a:rPr lang="en-GB" sz="2800" dirty="0" smtClean="0"/>
              <a:t>stand-alone class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Being </a:t>
            </a:r>
            <a:r>
              <a:rPr lang="en-GB" sz="2800" dirty="0"/>
              <a:t>a superclass for a subclass does not mean that the superclass cannot be </a:t>
            </a:r>
            <a:r>
              <a:rPr lang="en-GB" sz="2800" dirty="0" smtClean="0"/>
              <a:t>used by </a:t>
            </a:r>
            <a:r>
              <a:rPr lang="en-GB" sz="2800" dirty="0"/>
              <a:t>itself. </a:t>
            </a:r>
            <a:endParaRPr lang="en-GB" sz="2800" dirty="0" smtClean="0"/>
          </a:p>
          <a:p>
            <a:r>
              <a:rPr lang="en-GB" sz="2800" dirty="0" smtClean="0"/>
              <a:t>Further</a:t>
            </a:r>
            <a:r>
              <a:rPr lang="en-GB" sz="2800" dirty="0"/>
              <a:t>, a subclass can be a superclass for another subclass.</a:t>
            </a:r>
          </a:p>
          <a:p>
            <a:r>
              <a:rPr lang="en-GB" sz="2800" dirty="0"/>
              <a:t>The general form of a class declaration that inherits a superclass is shown here: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5589240"/>
            <a:ext cx="523875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46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Member Access &amp; Inheritance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/>
              <a:t>Although a subclass includes all of the members of its superclass, it cannot access </a:t>
            </a:r>
            <a:r>
              <a:rPr lang="en-GB" sz="2800" dirty="0" smtClean="0"/>
              <a:t>those members </a:t>
            </a:r>
            <a:r>
              <a:rPr lang="en-GB" sz="2800" dirty="0"/>
              <a:t>of the superclass that have been declared as private.</a:t>
            </a:r>
          </a:p>
        </p:txBody>
      </p:sp>
    </p:spTree>
    <p:extLst>
      <p:ext uri="{BB962C8B-B14F-4D97-AF65-F5344CB8AC3E}">
        <p14:creationId xmlns:p14="http://schemas.microsoft.com/office/powerpoint/2010/main" val="378521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8568952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0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188639"/>
            <a:ext cx="8295455" cy="31698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52" y="3501008"/>
            <a:ext cx="8307923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41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424936" cy="27784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191644"/>
            <a:ext cx="8504180" cy="21095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5589240"/>
            <a:ext cx="6353175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878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Member Access &amp; Inheritance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800" dirty="0">
                <a:solidFill>
                  <a:srgbClr val="000000"/>
                </a:solidFill>
              </a:rPr>
              <a:t>This program will not compile because the reference to j inside the sum( ) method of B causes an access violation. </a:t>
            </a:r>
          </a:p>
          <a:p>
            <a:pPr lvl="0">
              <a:buClr>
                <a:srgbClr val="3333CC"/>
              </a:buClr>
            </a:pPr>
            <a:r>
              <a:rPr lang="en-GB" sz="2800" dirty="0">
                <a:solidFill>
                  <a:srgbClr val="000000"/>
                </a:solidFill>
              </a:rPr>
              <a:t>Since j is declared as private, it is only accessible by other members of its own class. </a:t>
            </a:r>
          </a:p>
          <a:p>
            <a:pPr lvl="0">
              <a:buClr>
                <a:srgbClr val="3333CC"/>
              </a:buClr>
            </a:pPr>
            <a:r>
              <a:rPr lang="en-GB" sz="2800" dirty="0">
                <a:solidFill>
                  <a:srgbClr val="000000"/>
                </a:solidFill>
              </a:rPr>
              <a:t>Subclasses have no access to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955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Box Class with Inheritance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he following code is a </a:t>
            </a:r>
            <a:r>
              <a:rPr lang="en-GB" dirty="0"/>
              <a:t>version of the Box class developed </a:t>
            </a:r>
            <a:r>
              <a:rPr lang="en-GB" dirty="0" smtClean="0"/>
              <a:t>previously and extended to </a:t>
            </a:r>
            <a:r>
              <a:rPr lang="en-GB" dirty="0"/>
              <a:t>include a fourth component called weight. </a:t>
            </a:r>
            <a:endParaRPr lang="en-GB" dirty="0" smtClean="0"/>
          </a:p>
          <a:p>
            <a:r>
              <a:rPr lang="en-GB" dirty="0" smtClean="0"/>
              <a:t>Therefore, </a:t>
            </a:r>
            <a:r>
              <a:rPr lang="en-GB" dirty="0"/>
              <a:t>the new class will contain a box’s width</a:t>
            </a:r>
            <a:r>
              <a:rPr lang="en-GB" dirty="0" smtClean="0"/>
              <a:t>, height</a:t>
            </a:r>
            <a:r>
              <a:rPr lang="en-GB" dirty="0"/>
              <a:t>, depth, and weight</a:t>
            </a:r>
            <a:r>
              <a:rPr lang="en-GB" dirty="0" smtClean="0"/>
              <a:t>.</a:t>
            </a:r>
          </a:p>
          <a:p>
            <a:r>
              <a:rPr lang="en-GB" dirty="0" smtClean="0"/>
              <a:t>Note there are 4 Constructor methods for the Box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13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8352928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841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36712"/>
            <a:ext cx="849694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247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4869160"/>
            <a:ext cx="3456384" cy="16471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88640"/>
            <a:ext cx="835292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01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Box Class with Further Inheritance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A major </a:t>
            </a:r>
            <a:r>
              <a:rPr lang="en-GB" sz="2800" dirty="0"/>
              <a:t>advantage of inheritance is that once you have created a superclass that </a:t>
            </a:r>
            <a:r>
              <a:rPr lang="en-GB" sz="2800" dirty="0" smtClean="0"/>
              <a:t>defines the </a:t>
            </a:r>
            <a:r>
              <a:rPr lang="en-GB" sz="2800" dirty="0"/>
              <a:t>attributes common to a set of objects, it can be used to create any number of more </a:t>
            </a:r>
            <a:r>
              <a:rPr lang="en-GB" sz="2800" dirty="0" smtClean="0"/>
              <a:t>specific subclasses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Each </a:t>
            </a:r>
            <a:r>
              <a:rPr lang="en-GB" sz="2800" dirty="0"/>
              <a:t>subclass can precisely tailor its own classification. </a:t>
            </a:r>
            <a:endParaRPr lang="en-GB" sz="2800" dirty="0" smtClean="0"/>
          </a:p>
          <a:p>
            <a:r>
              <a:rPr lang="en-GB" sz="2800" dirty="0" smtClean="0"/>
              <a:t>For </a:t>
            </a:r>
            <a:r>
              <a:rPr lang="en-GB" sz="2800" dirty="0"/>
              <a:t>example, the </a:t>
            </a:r>
            <a:r>
              <a:rPr lang="en-GB" sz="2800" dirty="0" smtClean="0"/>
              <a:t>following class </a:t>
            </a:r>
            <a:r>
              <a:rPr lang="en-GB" sz="2800" dirty="0"/>
              <a:t>inherits Box and adds a </a:t>
            </a:r>
            <a:r>
              <a:rPr lang="en-GB" sz="2800" dirty="0" err="1"/>
              <a:t>color</a:t>
            </a:r>
            <a:r>
              <a:rPr lang="en-GB" sz="2800" dirty="0"/>
              <a:t> attribute:</a:t>
            </a:r>
          </a:p>
        </p:txBody>
      </p:sp>
    </p:spTree>
    <p:extLst>
      <p:ext uri="{BB962C8B-B14F-4D97-AF65-F5344CB8AC3E}">
        <p14:creationId xmlns:p14="http://schemas.microsoft.com/office/powerpoint/2010/main" val="404423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Box Class with Further Inheritance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060848"/>
            <a:ext cx="7416824" cy="350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04800"/>
            <a:ext cx="8684518" cy="747936"/>
          </a:xfrm>
        </p:spPr>
        <p:txBody>
          <a:bodyPr/>
          <a:lstStyle/>
          <a:p>
            <a:r>
              <a:rPr lang="en-GB" dirty="0" smtClean="0"/>
              <a:t>Parent .. Child … Grand Child Inheritance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5037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0648"/>
            <a:ext cx="6048375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276872"/>
            <a:ext cx="7381875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11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988840"/>
            <a:ext cx="728721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910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Superclass Variable Can Reference a Subclass Object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 smtClean="0"/>
              <a:t>A reference </a:t>
            </a:r>
            <a:r>
              <a:rPr lang="en-GB" sz="2800" dirty="0"/>
              <a:t>variable of a superclass can be assigned a reference to any subclass derived </a:t>
            </a:r>
            <a:r>
              <a:rPr lang="en-GB" sz="2800" dirty="0" smtClean="0"/>
              <a:t>from that </a:t>
            </a:r>
            <a:r>
              <a:rPr lang="en-GB" sz="2800" dirty="0"/>
              <a:t>superclass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sz="2800" dirty="0"/>
              <a:t>For example, consider the </a:t>
            </a:r>
            <a:r>
              <a:rPr lang="en-GB" sz="2800" dirty="0" smtClean="0"/>
              <a:t>following code snippet and determine why the last line of code that has been commented out would generates an error.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2223" b="22221"/>
          <a:stretch/>
        </p:blipFill>
        <p:spPr>
          <a:xfrm>
            <a:off x="1331640" y="5373217"/>
            <a:ext cx="5976664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878497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54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Superclass Variable Can Reference a Subclass Object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901" y="1916832"/>
            <a:ext cx="8559552" cy="4608512"/>
          </a:xfrm>
        </p:spPr>
        <p:txBody>
          <a:bodyPr/>
          <a:lstStyle/>
          <a:p>
            <a:r>
              <a:rPr lang="en-GB" sz="2800" dirty="0"/>
              <a:t>Here, weightbox is a reference to BoxWeight objects, and plainbox is a reference to Box objects.</a:t>
            </a:r>
          </a:p>
          <a:p>
            <a:r>
              <a:rPr lang="en-GB" sz="2800" dirty="0"/>
              <a:t>Since BoxWeight is a subclass of Box, it is permissible to assign plainbox a reference to </a:t>
            </a:r>
            <a:r>
              <a:rPr lang="en-GB" sz="2800" dirty="0" smtClean="0"/>
              <a:t>the weightbox </a:t>
            </a:r>
            <a:r>
              <a:rPr lang="en-GB" sz="2800" dirty="0"/>
              <a:t>object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When a reference </a:t>
            </a:r>
            <a:r>
              <a:rPr lang="en-GB" sz="2800" dirty="0"/>
              <a:t>to a subclass object is assigned to a superclass reference variable, you will have </a:t>
            </a:r>
            <a:r>
              <a:rPr lang="en-GB" sz="2800" dirty="0" smtClean="0"/>
              <a:t>access only </a:t>
            </a:r>
            <a:r>
              <a:rPr lang="en-GB" sz="2800" dirty="0"/>
              <a:t>to those parts of the object defined by the superclass.</a:t>
            </a:r>
          </a:p>
        </p:txBody>
      </p:sp>
    </p:spTree>
    <p:extLst>
      <p:ext uri="{BB962C8B-B14F-4D97-AF65-F5344CB8AC3E}">
        <p14:creationId xmlns:p14="http://schemas.microsoft.com/office/powerpoint/2010/main" val="369389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Superclass Variable Can Reference a Subclass Object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800" dirty="0"/>
              <a:t>This is why the </a:t>
            </a:r>
            <a:r>
              <a:rPr lang="en-GB" sz="2800" dirty="0" smtClean="0"/>
              <a:t>last line </a:t>
            </a:r>
            <a:r>
              <a:rPr lang="en-GB" sz="2800" dirty="0"/>
              <a:t>of code in the preceding fragment is commented out. </a:t>
            </a:r>
            <a:endParaRPr lang="en-GB" sz="2800" dirty="0" smtClean="0"/>
          </a:p>
          <a:p>
            <a:r>
              <a:rPr lang="en-GB" sz="2800" dirty="0" smtClean="0"/>
              <a:t>It </a:t>
            </a:r>
            <a:r>
              <a:rPr lang="en-GB" sz="2800" dirty="0"/>
              <a:t>is not possible for a Box </a:t>
            </a:r>
            <a:r>
              <a:rPr lang="en-GB" sz="2800" dirty="0" smtClean="0"/>
              <a:t>reference to </a:t>
            </a:r>
            <a:r>
              <a:rPr lang="en-GB" sz="2800" dirty="0"/>
              <a:t>access the weight field, because Box does not define one.</a:t>
            </a:r>
          </a:p>
        </p:txBody>
      </p:sp>
    </p:spTree>
    <p:extLst>
      <p:ext uri="{BB962C8B-B14F-4D97-AF65-F5344CB8AC3E}">
        <p14:creationId xmlns:p14="http://schemas.microsoft.com/office/powerpoint/2010/main" val="382999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the </a:t>
            </a:r>
            <a:r>
              <a:rPr lang="en-GB" b="1" i="1" dirty="0" smtClean="0"/>
              <a:t>super</a:t>
            </a:r>
            <a:r>
              <a:rPr lang="en-GB" dirty="0" smtClean="0"/>
              <a:t> Keyword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438" y="1916832"/>
            <a:ext cx="8487544" cy="4680520"/>
          </a:xfrm>
        </p:spPr>
        <p:txBody>
          <a:bodyPr/>
          <a:lstStyle/>
          <a:p>
            <a:r>
              <a:rPr lang="en-GB" sz="2800" dirty="0"/>
              <a:t>In the preceding examples, classes derived from Box were not implemented as efficiently </a:t>
            </a:r>
            <a:r>
              <a:rPr lang="en-GB" sz="2800" dirty="0" smtClean="0"/>
              <a:t>or as </a:t>
            </a:r>
            <a:r>
              <a:rPr lang="en-GB" sz="2800" dirty="0"/>
              <a:t>robustly as they could have been. </a:t>
            </a:r>
            <a:endParaRPr lang="en-GB" sz="2800" dirty="0" smtClean="0"/>
          </a:p>
          <a:p>
            <a:r>
              <a:rPr lang="en-GB" sz="2800" dirty="0" smtClean="0"/>
              <a:t>For </a:t>
            </a:r>
            <a:r>
              <a:rPr lang="en-GB" sz="2800" dirty="0"/>
              <a:t>example, the constructor for BoxWeight </a:t>
            </a:r>
            <a:r>
              <a:rPr lang="en-GB" sz="2800" dirty="0" smtClean="0"/>
              <a:t>explicitly initializes </a:t>
            </a:r>
            <a:r>
              <a:rPr lang="en-GB" sz="2800" dirty="0"/>
              <a:t>the width, height, and depth fields of Box( </a:t>
            </a:r>
            <a:r>
              <a:rPr lang="en-GB" sz="2800" dirty="0" smtClean="0"/>
              <a:t>).</a:t>
            </a:r>
          </a:p>
          <a:p>
            <a:r>
              <a:rPr lang="en-GB" sz="2800" dirty="0" smtClean="0"/>
              <a:t>This duplicates code found </a:t>
            </a:r>
            <a:r>
              <a:rPr lang="en-GB" sz="2800" dirty="0"/>
              <a:t>in its superclass, which is </a:t>
            </a:r>
            <a:r>
              <a:rPr lang="en-GB" sz="2800" dirty="0" smtClean="0"/>
              <a:t>inefficient.</a:t>
            </a:r>
          </a:p>
          <a:p>
            <a:r>
              <a:rPr lang="en-GB" sz="2800" dirty="0" smtClean="0"/>
              <a:t>It also </a:t>
            </a:r>
            <a:r>
              <a:rPr lang="en-GB" sz="2800" dirty="0"/>
              <a:t>implies that a subclass must be granted </a:t>
            </a:r>
            <a:r>
              <a:rPr lang="en-GB" sz="2800" dirty="0" smtClean="0"/>
              <a:t>access to </a:t>
            </a:r>
            <a:r>
              <a:rPr lang="en-GB" sz="2800" dirty="0"/>
              <a:t>these members.</a:t>
            </a:r>
          </a:p>
        </p:txBody>
      </p:sp>
    </p:spTree>
    <p:extLst>
      <p:ext uri="{BB962C8B-B14F-4D97-AF65-F5344CB8AC3E}">
        <p14:creationId xmlns:p14="http://schemas.microsoft.com/office/powerpoint/2010/main" val="71702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b="1" i="1" dirty="0"/>
              <a:t>super</a:t>
            </a:r>
            <a:r>
              <a:rPr lang="en-GB" dirty="0"/>
              <a:t> Keyword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800" dirty="0"/>
              <a:t>T</a:t>
            </a:r>
            <a:r>
              <a:rPr lang="en-GB" sz="2800" dirty="0" smtClean="0"/>
              <a:t>here </a:t>
            </a:r>
            <a:r>
              <a:rPr lang="en-GB" sz="2800" dirty="0"/>
              <a:t>will be times when you will want to create a superclass </a:t>
            </a:r>
            <a:r>
              <a:rPr lang="en-GB" sz="2800" dirty="0" smtClean="0"/>
              <a:t>that keeps </a:t>
            </a:r>
            <a:r>
              <a:rPr lang="en-GB" sz="2800" dirty="0"/>
              <a:t>the details of its implementation to itself (that is, that keeps its data members private).</a:t>
            </a:r>
          </a:p>
          <a:p>
            <a:r>
              <a:rPr lang="en-GB" sz="2800" dirty="0"/>
              <a:t>In this case, there would be no way for a subclass to directly access or initialize these </a:t>
            </a:r>
            <a:r>
              <a:rPr lang="en-GB" sz="2800" dirty="0" smtClean="0"/>
              <a:t>variables on </a:t>
            </a:r>
            <a:r>
              <a:rPr lang="en-GB" sz="2800" dirty="0"/>
              <a:t>its own. </a:t>
            </a:r>
            <a:endParaRPr lang="en-GB" sz="2800" dirty="0" smtClean="0"/>
          </a:p>
          <a:p>
            <a:r>
              <a:rPr lang="en-GB" sz="2800" dirty="0" smtClean="0"/>
              <a:t>Since </a:t>
            </a:r>
            <a:r>
              <a:rPr lang="en-GB" sz="2800" dirty="0"/>
              <a:t>encapsulation is a primary attribute of OOP, it is not surprising that </a:t>
            </a:r>
            <a:r>
              <a:rPr lang="en-GB" sz="2800" dirty="0" smtClean="0"/>
              <a:t>Java provides </a:t>
            </a:r>
            <a:r>
              <a:rPr lang="en-GB" sz="2800" dirty="0"/>
              <a:t>a solution to this problem.</a:t>
            </a:r>
          </a:p>
        </p:txBody>
      </p:sp>
    </p:spTree>
    <p:extLst>
      <p:ext uri="{BB962C8B-B14F-4D97-AF65-F5344CB8AC3E}">
        <p14:creationId xmlns:p14="http://schemas.microsoft.com/office/powerpoint/2010/main" val="291324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</a:t>
            </a:r>
            <a:r>
              <a:rPr lang="en-GB" b="1" i="1" dirty="0"/>
              <a:t>super</a:t>
            </a:r>
            <a:r>
              <a:rPr lang="en-GB" dirty="0"/>
              <a:t> Keyword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Whenever a subclass needs to refer to its </a:t>
            </a:r>
            <a:r>
              <a:rPr lang="en-GB" sz="2800" dirty="0" smtClean="0"/>
              <a:t>immediate superclass</a:t>
            </a:r>
            <a:r>
              <a:rPr lang="en-GB" sz="2800" dirty="0"/>
              <a:t>, it can do so by use of the keyword </a:t>
            </a:r>
            <a:r>
              <a:rPr lang="en-GB" sz="2800" b="1" dirty="0"/>
              <a:t>super</a:t>
            </a:r>
            <a:r>
              <a:rPr lang="en-GB" sz="2800" dirty="0"/>
              <a:t>.</a:t>
            </a:r>
          </a:p>
          <a:p>
            <a:r>
              <a:rPr lang="en-GB" sz="2800" b="1" dirty="0"/>
              <a:t>super</a:t>
            </a:r>
            <a:r>
              <a:rPr lang="en-GB" sz="2800" dirty="0"/>
              <a:t> has two general forms. </a:t>
            </a:r>
            <a:endParaRPr lang="en-GB" sz="2800" dirty="0" smtClean="0"/>
          </a:p>
          <a:p>
            <a:pPr lvl="1"/>
            <a:r>
              <a:rPr lang="en-GB" sz="2400" dirty="0" smtClean="0"/>
              <a:t>The </a:t>
            </a:r>
            <a:r>
              <a:rPr lang="en-GB" sz="2400" dirty="0"/>
              <a:t>first calls the superclass’ constructor. </a:t>
            </a:r>
            <a:endParaRPr lang="en-GB" sz="2400" dirty="0" smtClean="0"/>
          </a:p>
          <a:p>
            <a:pPr lvl="1"/>
            <a:r>
              <a:rPr lang="en-GB" sz="2400" dirty="0" smtClean="0"/>
              <a:t>The </a:t>
            </a:r>
            <a:r>
              <a:rPr lang="en-GB" sz="2400" dirty="0"/>
              <a:t>second </a:t>
            </a:r>
            <a:r>
              <a:rPr lang="en-GB" sz="2400" dirty="0" smtClean="0"/>
              <a:t>is used </a:t>
            </a:r>
            <a:r>
              <a:rPr lang="en-GB" sz="2400" dirty="0"/>
              <a:t>to access a member of the superclass that has been hidden by a member of a subclass.</a:t>
            </a:r>
          </a:p>
        </p:txBody>
      </p:sp>
    </p:spTree>
    <p:extLst>
      <p:ext uri="{BB962C8B-B14F-4D97-AF65-F5344CB8AC3E}">
        <p14:creationId xmlns:p14="http://schemas.microsoft.com/office/powerpoint/2010/main" val="267511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</a:t>
            </a:r>
            <a:r>
              <a:rPr lang="en-GB" b="1" dirty="0"/>
              <a:t>super</a:t>
            </a:r>
            <a:r>
              <a:rPr lang="en-GB" dirty="0"/>
              <a:t> to Call Superclass Constructors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688" y="2017712"/>
            <a:ext cx="7772400" cy="4147591"/>
          </a:xfrm>
        </p:spPr>
        <p:txBody>
          <a:bodyPr/>
          <a:lstStyle/>
          <a:p>
            <a:r>
              <a:rPr lang="en-GB" sz="2800" dirty="0" smtClean="0"/>
              <a:t>A subclass </a:t>
            </a:r>
            <a:r>
              <a:rPr lang="en-GB" sz="2800" dirty="0"/>
              <a:t>can call a constructor defined by its superclass by use of the following form of </a:t>
            </a:r>
            <a:r>
              <a:rPr lang="en-GB" sz="2800" b="1" dirty="0"/>
              <a:t>super</a:t>
            </a:r>
            <a:r>
              <a:rPr lang="en-GB" sz="2800" dirty="0"/>
              <a:t>:</a:t>
            </a:r>
          </a:p>
          <a:p>
            <a:pPr lvl="1"/>
            <a:r>
              <a:rPr lang="en-GB" sz="2400" dirty="0"/>
              <a:t>super(</a:t>
            </a:r>
            <a:r>
              <a:rPr lang="en-GB" sz="2400" dirty="0" err="1"/>
              <a:t>arg</a:t>
            </a:r>
            <a:r>
              <a:rPr lang="en-GB" sz="2400" dirty="0"/>
              <a:t>-list);</a:t>
            </a:r>
          </a:p>
          <a:p>
            <a:r>
              <a:rPr lang="en-GB" sz="2800" dirty="0"/>
              <a:t>Here, arg-list specifies any arguments needed by the constructor in the superclass. </a:t>
            </a:r>
            <a:endParaRPr lang="en-GB" sz="2800" dirty="0" smtClean="0"/>
          </a:p>
          <a:p>
            <a:r>
              <a:rPr lang="en-GB" sz="2800" b="1" dirty="0" smtClean="0"/>
              <a:t>super</a:t>
            </a:r>
            <a:r>
              <a:rPr lang="en-GB" sz="2800" dirty="0"/>
              <a:t>( </a:t>
            </a:r>
            <a:r>
              <a:rPr lang="en-GB" sz="2800" dirty="0" smtClean="0"/>
              <a:t>) must </a:t>
            </a:r>
            <a:r>
              <a:rPr lang="en-GB" sz="2800" dirty="0"/>
              <a:t>always be the first statement executed inside a subclass’ constructor.</a:t>
            </a:r>
          </a:p>
        </p:txBody>
      </p:sp>
    </p:spTree>
    <p:extLst>
      <p:ext uri="{BB962C8B-B14F-4D97-AF65-F5344CB8AC3E}">
        <p14:creationId xmlns:p14="http://schemas.microsoft.com/office/powerpoint/2010/main" val="91566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</a:t>
            </a:r>
            <a:r>
              <a:rPr lang="en-GB" b="1" dirty="0"/>
              <a:t>super</a:t>
            </a:r>
            <a:r>
              <a:rPr lang="en-GB" dirty="0"/>
              <a:t> to Call Superclass Constructors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44824"/>
            <a:ext cx="842493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02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</a:t>
            </a:r>
            <a:r>
              <a:rPr lang="en-GB" b="1" dirty="0"/>
              <a:t>super</a:t>
            </a:r>
            <a:r>
              <a:rPr lang="en-GB" dirty="0"/>
              <a:t> to Call Superclass Constructors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980" y="1772816"/>
            <a:ext cx="8415536" cy="4114800"/>
          </a:xfrm>
        </p:spPr>
        <p:txBody>
          <a:bodyPr/>
          <a:lstStyle/>
          <a:p>
            <a:r>
              <a:rPr lang="en-GB" sz="2800" dirty="0"/>
              <a:t>Here, BoxWeight( ) calls </a:t>
            </a:r>
            <a:r>
              <a:rPr lang="en-GB" sz="2800" b="1" dirty="0"/>
              <a:t>super</a:t>
            </a:r>
            <a:r>
              <a:rPr lang="en-GB" sz="2800" dirty="0"/>
              <a:t>( ) with the arguments w, h, and d. </a:t>
            </a:r>
            <a:endParaRPr lang="en-GB" sz="28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causes the Box( </a:t>
            </a:r>
            <a:r>
              <a:rPr lang="en-GB" sz="2800" dirty="0" smtClean="0"/>
              <a:t>) constructor </a:t>
            </a:r>
            <a:r>
              <a:rPr lang="en-GB" sz="2800" dirty="0"/>
              <a:t>to be called, which initializes width, height, and depth using these values.</a:t>
            </a:r>
          </a:p>
          <a:p>
            <a:r>
              <a:rPr lang="en-GB" sz="2800" dirty="0"/>
              <a:t>BoxWeight no longer initializes these values itself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 </a:t>
            </a:r>
            <a:r>
              <a:rPr lang="en-GB" sz="2800" dirty="0"/>
              <a:t>It only needs to initialize the value </a:t>
            </a:r>
            <a:r>
              <a:rPr lang="en-GB" sz="2800" dirty="0" smtClean="0"/>
              <a:t>unique to </a:t>
            </a:r>
            <a:r>
              <a:rPr lang="en-GB" sz="2800" dirty="0"/>
              <a:t>it: </a:t>
            </a:r>
            <a:endParaRPr lang="en-GB" sz="2800" dirty="0" smtClean="0"/>
          </a:p>
          <a:p>
            <a:pPr lvl="1"/>
            <a:r>
              <a:rPr lang="en-GB" sz="2400" dirty="0" smtClean="0"/>
              <a:t>weight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800" dirty="0" smtClean="0"/>
              <a:t>This </a:t>
            </a:r>
            <a:r>
              <a:rPr lang="en-GB" sz="2800" dirty="0"/>
              <a:t>leaves Box free to make these values private if desired.</a:t>
            </a:r>
          </a:p>
        </p:txBody>
      </p:sp>
    </p:spTree>
    <p:extLst>
      <p:ext uri="{BB962C8B-B14F-4D97-AF65-F5344CB8AC3E}">
        <p14:creationId xmlns:p14="http://schemas.microsoft.com/office/powerpoint/2010/main" val="86593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Complete Implementation of the BoxWeight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017713"/>
            <a:ext cx="8703568" cy="4114800"/>
          </a:xfrm>
        </p:spPr>
        <p:txBody>
          <a:bodyPr/>
          <a:lstStyle/>
          <a:p>
            <a:r>
              <a:rPr lang="en-GB" sz="2800" dirty="0" smtClean="0"/>
              <a:t>The code that follows </a:t>
            </a:r>
            <a:r>
              <a:rPr lang="en-GB" sz="2800" dirty="0"/>
              <a:t>is </a:t>
            </a:r>
            <a:r>
              <a:rPr lang="en-GB" sz="2800" dirty="0" smtClean="0"/>
              <a:t>a complete </a:t>
            </a:r>
            <a:r>
              <a:rPr lang="en-GB" sz="2800" dirty="0"/>
              <a:t>implementation of BoxWeight that provides constructors for the various </a:t>
            </a:r>
            <a:r>
              <a:rPr lang="en-GB" sz="2800" dirty="0" smtClean="0"/>
              <a:t>ways that </a:t>
            </a:r>
            <a:r>
              <a:rPr lang="en-GB" sz="2800" dirty="0"/>
              <a:t>a box can be constructed. </a:t>
            </a:r>
            <a:endParaRPr lang="en-GB" sz="2800" dirty="0" smtClean="0"/>
          </a:p>
          <a:p>
            <a:r>
              <a:rPr lang="en-GB" sz="2800" dirty="0" smtClean="0"/>
              <a:t>In </a:t>
            </a:r>
            <a:r>
              <a:rPr lang="en-GB" sz="2800" dirty="0"/>
              <a:t>each case, super( ) is called using the appropriate arguments.</a:t>
            </a:r>
          </a:p>
          <a:p>
            <a:r>
              <a:rPr lang="en-GB" sz="2800" dirty="0"/>
              <a:t>Notice that width, height, and depth have been made private within Box.</a:t>
            </a:r>
          </a:p>
        </p:txBody>
      </p:sp>
    </p:spTree>
    <p:extLst>
      <p:ext uri="{BB962C8B-B14F-4D97-AF65-F5344CB8AC3E}">
        <p14:creationId xmlns:p14="http://schemas.microsoft.com/office/powerpoint/2010/main" val="107049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762"/>
            <a:ext cx="864096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6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640960" cy="6465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2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64096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9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04800"/>
            <a:ext cx="8684518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2132856"/>
            <a:ext cx="6840760" cy="426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186795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1472217362</TotalTime>
  <Words>1066</Words>
  <Application>Microsoft Office PowerPoint</Application>
  <PresentationFormat>On-screen Show (4:3)</PresentationFormat>
  <Paragraphs>87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ＭＳ Ｐゴシック</vt:lpstr>
      <vt:lpstr>ＭＳ Ｐゴシック</vt:lpstr>
      <vt:lpstr>Tahoma</vt:lpstr>
      <vt:lpstr>Wingdings</vt:lpstr>
      <vt:lpstr>Blends</vt:lpstr>
      <vt:lpstr>Topic 2a – Inheritance</vt:lpstr>
      <vt:lpstr>Inheritance Fundamentals</vt:lpstr>
      <vt:lpstr>Inheritance Fundamentals</vt:lpstr>
      <vt:lpstr>Inheritance Fundamentals</vt:lpstr>
      <vt:lpstr>PowerPoint Presentation</vt:lpstr>
      <vt:lpstr>PowerPoint Presentation</vt:lpstr>
      <vt:lpstr>Inheritance Fundamentals</vt:lpstr>
      <vt:lpstr>Member Access &amp; Inheritance</vt:lpstr>
      <vt:lpstr>PowerPoint Presentation</vt:lpstr>
      <vt:lpstr>PowerPoint Presentation</vt:lpstr>
      <vt:lpstr>PowerPoint Presentation</vt:lpstr>
      <vt:lpstr>Member Access &amp; Inheritance</vt:lpstr>
      <vt:lpstr>Box Class with Inheritance</vt:lpstr>
      <vt:lpstr>PowerPoint Presentation</vt:lpstr>
      <vt:lpstr>PowerPoint Presentation</vt:lpstr>
      <vt:lpstr>PowerPoint Presentation</vt:lpstr>
      <vt:lpstr>Box Class with Further Inheritance</vt:lpstr>
      <vt:lpstr>Box Class with Further Inheritance</vt:lpstr>
      <vt:lpstr>Parent .. Child … Grand Child Inheritance</vt:lpstr>
      <vt:lpstr>PowerPoint Presentation</vt:lpstr>
      <vt:lpstr>Sample Output</vt:lpstr>
      <vt:lpstr>A Superclass Variable Can Reference a Subclass Object</vt:lpstr>
      <vt:lpstr>PowerPoint Presentation</vt:lpstr>
      <vt:lpstr>A Superclass Variable Can Reference a Subclass Object</vt:lpstr>
      <vt:lpstr>A Superclass Variable Can Reference a Subclass Object</vt:lpstr>
      <vt:lpstr>Using the super Keyword</vt:lpstr>
      <vt:lpstr>Using the super Keyword</vt:lpstr>
      <vt:lpstr>Using the super Keyword</vt:lpstr>
      <vt:lpstr>Using super to Call Superclass Constructors</vt:lpstr>
      <vt:lpstr>Using super to Call Superclass Constructors</vt:lpstr>
      <vt:lpstr>Using super to Call Superclass Constructors</vt:lpstr>
      <vt:lpstr>Complete Implementation of the BoxWeight Project</vt:lpstr>
      <vt:lpstr>PowerPoint Presentation</vt:lpstr>
      <vt:lpstr>PowerPoint Presentation</vt:lpstr>
      <vt:lpstr>PowerPoint Presentation</vt:lpstr>
      <vt:lpstr>Sample Output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Stephen Hole</cp:lastModifiedBy>
  <cp:revision>183</cp:revision>
  <cp:lastPrinted>2018-10-31T08:24:02Z</cp:lastPrinted>
  <dcterms:created xsi:type="dcterms:W3CDTF">1996-12-09T10:09:10Z</dcterms:created>
  <dcterms:modified xsi:type="dcterms:W3CDTF">2021-01-31T12:13:34Z</dcterms:modified>
</cp:coreProperties>
</file>