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79" d="100"/>
          <a:sy n="79" d="100"/>
        </p:scale>
        <p:origin x="72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7A363-B657-4C9E-9CAB-01123551C0AE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BC26E-03BE-4E56-BB5F-081A73F705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15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7A363-B657-4C9E-9CAB-01123551C0AE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BC26E-03BE-4E56-BB5F-081A73F705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88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7A363-B657-4C9E-9CAB-01123551C0AE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BC26E-03BE-4E56-BB5F-081A73F705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95812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7A363-B657-4C9E-9CAB-01123551C0AE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BC26E-03BE-4E56-BB5F-081A73F705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555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7A363-B657-4C9E-9CAB-01123551C0AE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BC26E-03BE-4E56-BB5F-081A73F705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355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7A363-B657-4C9E-9CAB-01123551C0AE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BC26E-03BE-4E56-BB5F-081A73F705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399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7A363-B657-4C9E-9CAB-01123551C0AE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BC26E-03BE-4E56-BB5F-081A73F705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598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7A363-B657-4C9E-9CAB-01123551C0AE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BC26E-03BE-4E56-BB5F-081A73F705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5709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7A363-B657-4C9E-9CAB-01123551C0AE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BC26E-03BE-4E56-BB5F-081A73F705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63347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7A363-B657-4C9E-9CAB-01123551C0AE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BC26E-03BE-4E56-BB5F-081A73F705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5866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7A363-B657-4C9E-9CAB-01123551C0AE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BC26E-03BE-4E56-BB5F-081A73F705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56567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B7A363-B657-4C9E-9CAB-01123551C0AE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2BC26E-03BE-4E56-BB5F-081A73F705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55474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17449871251380463" TargetMode="External"/><Relationship Id="rId2" Type="http://schemas.openxmlformats.org/officeDocument/2006/relationships/hyperlink" Target="https://www.ovid.com/journals/nrtm/pdf/00006203-202210000-00016~a-nurse-led-model-of-care-for-attention-deficit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hsjobs.com/job/UK/London/London/South_London_Maudsley_NHS_Foundation_Trust/Mental_Health/Mental_Health-v824484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710831"/>
            <a:ext cx="5580807" cy="799131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Self-Awareness 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  <a:b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Mental Health (CAMHS) Nurse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5580807" cy="1479760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70000" lnSpcReduction="20000"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Professional Development within Health and Social Care</a:t>
            </a:r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Module code: LCHS4009</a:t>
            </a:r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Student name: Nisha</a:t>
            </a:r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Student ID: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3994" y="2157623"/>
            <a:ext cx="2247900" cy="2924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39369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009" y="98089"/>
            <a:ext cx="11914848" cy="468354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Career choice and live job advert 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337" y="1097342"/>
            <a:ext cx="6125671" cy="3150977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just"/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Career: CAMHS Mental Health Nurse</a:t>
            </a:r>
          </a:p>
          <a:p>
            <a:pPr algn="just"/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Advert: CAMHS Clinical Nurse ADHD Specialist, Band 7, Lambeth CAMHS (</a:t>
            </a:r>
            <a:r>
              <a:rPr lang="en-US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SLaM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2026)</a:t>
            </a:r>
          </a:p>
          <a:p>
            <a:pPr algn="just"/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£58,133 to £65,261 with HCAS. Full-time, permanent role. Deadline: 27/10/2026 (</a:t>
            </a:r>
            <a:r>
              <a:rPr lang="en-US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SLaM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2026)</a:t>
            </a:r>
          </a:p>
          <a:p>
            <a:pPr algn="just"/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Duties include: individual caseload of young people diagnosed with ADHD, prescribing (non-medical), risk assessment, multi-agency working (</a:t>
            </a:r>
            <a:r>
              <a:rPr lang="en-US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SLaM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2026)</a:t>
            </a:r>
          </a:p>
          <a:p>
            <a:pPr algn="just"/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Essential qualifications: NMC register, CAMHS experience, MSc-level study, prescribing qualification (</a:t>
            </a:r>
            <a:r>
              <a:rPr lang="en-US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SLaM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2026)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1059" y="566443"/>
            <a:ext cx="5240942" cy="547021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415717" y="6279419"/>
            <a:ext cx="2387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CAMHS, 2026</a:t>
            </a:r>
            <a:r>
              <a:rPr lang="en-US" dirty="0" smtClean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26486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41" y="106180"/>
            <a:ext cx="11947216" cy="468356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SWOT, internal factors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86117" y="760651"/>
            <a:ext cx="4434435" cy="280076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algn="just"/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Good communication and empathy with children and families. The job requires excellent communication skills, dealing with confidential information (</a:t>
            </a:r>
            <a:r>
              <a:rPr lang="en-US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SLaM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2026)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Be able to work in multidisciplinary and multi-agency teams (</a:t>
            </a:r>
            <a:r>
              <a:rPr lang="en-US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SLaM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2026)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Having a commitment to learning and reflection, facilitated by the role through CPD (</a:t>
            </a:r>
            <a:r>
              <a:rPr lang="en-US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SLaM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2026)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94414" y="760651"/>
            <a:ext cx="5000878" cy="280076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  <a:p>
            <a:pPr algn="just"/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Not NMC registered, and no previous experience with CAMHS or ADHD patients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No training to become a non-medical prescriber, and no MSc courses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No previous experience in areas such as supervision, leadership, or audit/research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Emotional resilience has never been evaluated, and transition to practice is challenging for many nurses (Jenkins, Carter, and </a:t>
            </a:r>
            <a:r>
              <a:rPr lang="en-US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Smythe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641" y="3912835"/>
            <a:ext cx="11874387" cy="243941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677196" y="6546457"/>
            <a:ext cx="24357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dirty="0" smtClean="0"/>
              <a:t>(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TMI, 2024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8" name="Right Arrow 7"/>
          <p:cNvSpPr/>
          <p:nvPr/>
        </p:nvSpPr>
        <p:spPr>
          <a:xfrm>
            <a:off x="5308375" y="2031101"/>
            <a:ext cx="1011505" cy="36414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383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39" y="98088"/>
            <a:ext cx="11963401" cy="614011"/>
          </a:xfrm>
          <a:solidFill>
            <a:schemeClr val="accent4"/>
          </a:solidFill>
        </p:spPr>
        <p:txBody>
          <a:bodyPr>
            <a:normAutofit/>
          </a:bodyPr>
          <a:lstStyle/>
          <a:p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SWOT, external factors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85522" y="1060057"/>
            <a:ext cx="11328850" cy="206210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  <a:p>
            <a:pPr algn="just"/>
            <a:endParaRPr lang="en-US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The number of nurse-led ADHD models is rising. One of the UK CAMHS nurse-led models improved collaboration, reduced waiting times, and created prescription savings (Bullock and Ford, 2022).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Structured preceptorship will aid newly graduated nurses (Jenkins, Carter and </a:t>
            </a:r>
            <a:r>
              <a:rPr lang="en-US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Smythe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According to </a:t>
            </a:r>
            <a:r>
              <a:rPr lang="en-US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SLaM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it offers chances for development and is open to applicants with experience of mental disorders (</a:t>
            </a:r>
            <a:r>
              <a:rPr lang="en-US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SLaM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2026).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Lambeth is highly diverse, and thus there are lots of chances to gain cultural competency (</a:t>
            </a:r>
            <a:r>
              <a:rPr lang="en-US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SLaM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2026).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463391" y="3963732"/>
            <a:ext cx="8585649" cy="230832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  <a:p>
            <a:pPr algn="just"/>
            <a:endParaRPr lang="en-US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The culture in the working environment would play a part in the process either positively or negatively. The positive and emotionally stable working environment was a must for a successful transition (Jenkins, Carter and </a:t>
            </a:r>
            <a:r>
              <a:rPr lang="en-US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Smythe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The question of staffing affects the level of support offered to newly employed nurses (Jenkins, Carter and </a:t>
            </a:r>
            <a:r>
              <a:rPr lang="en-US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Smythe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High need for ADHD related services (Bullock and Ford, 2022).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There is high competition for Band 7 because of high criteria (</a:t>
            </a:r>
            <a:r>
              <a:rPr lang="en-US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SLaM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2026).</a:t>
            </a:r>
          </a:p>
        </p:txBody>
      </p:sp>
      <p:sp>
        <p:nvSpPr>
          <p:cNvPr id="6" name="Curved Right Arrow 5"/>
          <p:cNvSpPr/>
          <p:nvPr/>
        </p:nvSpPr>
        <p:spPr>
          <a:xfrm>
            <a:off x="695915" y="3470118"/>
            <a:ext cx="1626499" cy="2283319"/>
          </a:xfrm>
          <a:prstGeom prst="curvedRightArrow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3303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917" y="122364"/>
            <a:ext cx="11979584" cy="508815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Action plan, strengths against weaknesses and threats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4067255"/>
              </p:ext>
            </p:extLst>
          </p:nvPr>
        </p:nvGraphicFramePr>
        <p:xfrm>
          <a:off x="2905042" y="1359462"/>
          <a:ext cx="8901237" cy="5209453"/>
        </p:xfrm>
        <a:graphic>
          <a:graphicData uri="http://schemas.openxmlformats.org/drawingml/2006/table">
            <a:tbl>
              <a:tblPr/>
              <a:tblGrid>
                <a:gridCol w="2967079"/>
                <a:gridCol w="2967079"/>
                <a:gridCol w="2967079"/>
              </a:tblGrid>
              <a:tr h="633554"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Weakness / threat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 or opportunity I will use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Practical action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1171171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registration or CAMHS experience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Commitment to learning </a:t>
                      </a:r>
                      <a:r>
                        <a:rPr lang="en-US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and</a:t>
                      </a:r>
                      <a:r>
                        <a:rPr lang="en-US" sz="16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preceptorship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Qualify, register with the NMC, and start in a mental health or children’s nursing post with preceptorship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902363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prescribing or MSc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Learning </a:t>
                      </a:r>
                      <a:r>
                        <a:rPr lang="en-US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and </a:t>
                      </a:r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SLaM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development offer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 CAMHS experience first, then work toward non-medical prescribing and MSc-level study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1171171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Stress and workplace culture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Teamwork </a:t>
                      </a:r>
                      <a:r>
                        <a:rPr lang="en-US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and 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reflection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Choose supportive teams. Use supervision and peer support (Jenkins, Carter and </a:t>
                      </a:r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Smythe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2025)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1171171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Competition for senior posts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</a:t>
                      </a:r>
                      <a:r>
                        <a:rPr lang="en-US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and 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growing demand for nurse-led ADHD care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 ADHD and neurodiversity experience, then apply for specialist posts (Bullock and Ford, 2022)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Right Arrow 4"/>
          <p:cNvSpPr/>
          <p:nvPr/>
        </p:nvSpPr>
        <p:spPr>
          <a:xfrm>
            <a:off x="1019596" y="1691235"/>
            <a:ext cx="857756" cy="267038"/>
          </a:xfrm>
          <a:prstGeom prst="right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ight Arrow 5"/>
          <p:cNvSpPr/>
          <p:nvPr/>
        </p:nvSpPr>
        <p:spPr>
          <a:xfrm>
            <a:off x="1019596" y="3552402"/>
            <a:ext cx="776836" cy="291314"/>
          </a:xfrm>
          <a:prstGeom prst="right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Arrow 6"/>
          <p:cNvSpPr/>
          <p:nvPr/>
        </p:nvSpPr>
        <p:spPr>
          <a:xfrm>
            <a:off x="1019597" y="5097982"/>
            <a:ext cx="857756" cy="323682"/>
          </a:xfrm>
          <a:prstGeom prst="right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6218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01" y="130456"/>
            <a:ext cx="11931032" cy="597827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</a:pP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Bullock, R. and Ford, S. (2022) ‘A nurse-led model of care for attention-deficit hyperactivity disorder’,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Nursing Times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, 118(10), pp. 29–31. Available at: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https://www.ovid.com/journals/nrtm/pdf/00006203-202210000-00016~a-nurse-led-model-of-care-for-attention-deficit</a:t>
            </a:r>
            <a:endParaRPr 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Jenkins, C., Carter, V. and </a:t>
            </a:r>
            <a:r>
              <a:rPr lang="en-US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Smythe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, A. (2025) ‘Newly qualified nurses’ experiences of transition to professional practice in the context of COVID-19: a qualitative study’,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Journal of Research in Nursing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, 31(3–4), pp. 221–239. Available at: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https://doi.org/10.1177/17449871251380463</a:t>
            </a:r>
            <a:endParaRPr 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South London and </a:t>
            </a:r>
            <a:r>
              <a:rPr lang="en-US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Maudsley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NHS Foundation Trust (2026)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CAMHS Clinical Nurse ADHD Specialist, Band 7, Lambeth CAMHS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(Job ref: 334-NUR-8244845-LF) [Job advertisement]. NHS Jobs. Available at: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https://www.nhsjobs.com/job/UK/London/London/South_London_Maudsley_NHS_Foundation_Trust/Mental_Health/Mental_Health-v8244845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99313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709</Words>
  <Application>Microsoft Office PowerPoint</Application>
  <PresentationFormat>Widescreen</PresentationFormat>
  <Paragraphs>58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Self-Awareness Presentation Mental Health (CAMHS) Nurse</vt:lpstr>
      <vt:lpstr>Career choice and live job advert </vt:lpstr>
      <vt:lpstr>SWOT, internal factors</vt:lpstr>
      <vt:lpstr>SWOT, external factors</vt:lpstr>
      <vt:lpstr>Action plan, strengths against weaknesses and threats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Zuhra Asghar</dc:creator>
  <cp:lastModifiedBy>Zuhra Asghar</cp:lastModifiedBy>
  <cp:revision>7</cp:revision>
  <dcterms:created xsi:type="dcterms:W3CDTF">2026-10-13T17:19:49Z</dcterms:created>
  <dcterms:modified xsi:type="dcterms:W3CDTF">2026-10-13T18:42:29Z</dcterms:modified>
</cp:coreProperties>
</file>