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524" r:id="rId2"/>
    <p:sldId id="714" r:id="rId3"/>
    <p:sldId id="449" r:id="rId4"/>
    <p:sldId id="716" r:id="rId5"/>
    <p:sldId id="299" r:id="rId6"/>
    <p:sldId id="717" r:id="rId7"/>
    <p:sldId id="718" r:id="rId8"/>
    <p:sldId id="397" r:id="rId9"/>
    <p:sldId id="604" r:id="rId10"/>
    <p:sldId id="400" r:id="rId11"/>
    <p:sldId id="588" r:id="rId12"/>
    <p:sldId id="300" r:id="rId13"/>
    <p:sldId id="589" r:id="rId14"/>
    <p:sldId id="586" r:id="rId15"/>
    <p:sldId id="719" r:id="rId16"/>
    <p:sldId id="72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7" autoAdjust="0"/>
    <p:restoredTop sz="94660"/>
  </p:normalViewPr>
  <p:slideViewPr>
    <p:cSldViewPr snapToGrid="0">
      <p:cViewPr varScale="1">
        <p:scale>
          <a:sx n="62" d="100"/>
          <a:sy n="62" d="100"/>
        </p:scale>
        <p:origin x="102"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B8CB2CB-3D84-45D9-A7BA-A02B85EEBB2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47605E19-5115-42EF-928E-D6705378A4A6}">
      <dgm:prSet custT="1"/>
      <dgm:spPr/>
      <dgm:t>
        <a:bodyPr/>
        <a:lstStyle/>
        <a:p>
          <a:br>
            <a:rPr lang="en-GB" sz="3200" u="sng" dirty="0"/>
          </a:br>
          <a:r>
            <a:rPr lang="en-GB" sz="3200" u="sng" dirty="0"/>
            <a:t>Samples from a person can be used to:</a:t>
          </a:r>
          <a:br>
            <a:rPr lang="en-GB" sz="3200" u="sng" dirty="0"/>
          </a:br>
          <a:endParaRPr lang="en-US" sz="3200" dirty="0"/>
        </a:p>
      </dgm:t>
    </dgm:pt>
    <dgm:pt modelId="{327DA4BB-F540-4A71-B2A3-699162903EDB}" type="parTrans" cxnId="{D4357814-945D-459D-BB1B-BCCBA623A82F}">
      <dgm:prSet/>
      <dgm:spPr/>
      <dgm:t>
        <a:bodyPr/>
        <a:lstStyle/>
        <a:p>
          <a:endParaRPr lang="en-US"/>
        </a:p>
      </dgm:t>
    </dgm:pt>
    <dgm:pt modelId="{BCD49A8F-3446-460C-B1C4-4624B66EB1B2}" type="sibTrans" cxnId="{D4357814-945D-459D-BB1B-BCCBA623A82F}">
      <dgm:prSet/>
      <dgm:spPr/>
      <dgm:t>
        <a:bodyPr/>
        <a:lstStyle/>
        <a:p>
          <a:endParaRPr lang="en-US"/>
        </a:p>
      </dgm:t>
    </dgm:pt>
    <dgm:pt modelId="{C0ACE733-F2FF-4CCE-BBAA-00DB8C41FE93}">
      <dgm:prSet custT="1"/>
      <dgm:spPr/>
      <dgm:t>
        <a:bodyPr/>
        <a:lstStyle/>
        <a:p>
          <a:r>
            <a:rPr lang="en-GB" sz="2000" dirty="0"/>
            <a:t>Prove or disprove his/her involvement</a:t>
          </a:r>
          <a:endParaRPr lang="en-US" sz="2000" dirty="0"/>
        </a:p>
      </dgm:t>
    </dgm:pt>
    <dgm:pt modelId="{7360E9E9-5E8A-49D5-AC9B-12274451F7B2}" type="parTrans" cxnId="{FC45B7C7-CE78-497F-BBEE-0CDCFFE0D24B}">
      <dgm:prSet/>
      <dgm:spPr/>
      <dgm:t>
        <a:bodyPr/>
        <a:lstStyle/>
        <a:p>
          <a:endParaRPr lang="en-US"/>
        </a:p>
      </dgm:t>
    </dgm:pt>
    <dgm:pt modelId="{FCC66981-304F-444A-BF23-2E6A3A86A312}" type="sibTrans" cxnId="{FC45B7C7-CE78-497F-BBEE-0CDCFFE0D24B}">
      <dgm:prSet/>
      <dgm:spPr/>
      <dgm:t>
        <a:bodyPr/>
        <a:lstStyle/>
        <a:p>
          <a:endParaRPr lang="en-US"/>
        </a:p>
      </dgm:t>
    </dgm:pt>
    <dgm:pt modelId="{5FBB789B-F3D0-41B9-9D1C-40A1DDF3FD73}">
      <dgm:prSet custT="1"/>
      <dgm:spPr/>
      <dgm:t>
        <a:bodyPr/>
        <a:lstStyle/>
        <a:p>
          <a:r>
            <a:rPr lang="en-GB" sz="2000" dirty="0"/>
            <a:t>Corroborate or refute statements</a:t>
          </a:r>
          <a:endParaRPr lang="en-US" sz="2000" dirty="0"/>
        </a:p>
      </dgm:t>
    </dgm:pt>
    <dgm:pt modelId="{2C3DDB0D-8392-4B2C-A706-1269412C6DDA}" type="parTrans" cxnId="{B142146A-939A-4D04-A37B-F804EF491385}">
      <dgm:prSet/>
      <dgm:spPr/>
      <dgm:t>
        <a:bodyPr/>
        <a:lstStyle/>
        <a:p>
          <a:endParaRPr lang="en-US"/>
        </a:p>
      </dgm:t>
    </dgm:pt>
    <dgm:pt modelId="{A50FA295-2FD3-4352-92F7-394C73198171}" type="sibTrans" cxnId="{B142146A-939A-4D04-A37B-F804EF491385}">
      <dgm:prSet/>
      <dgm:spPr/>
      <dgm:t>
        <a:bodyPr/>
        <a:lstStyle/>
        <a:p>
          <a:endParaRPr lang="en-US"/>
        </a:p>
      </dgm:t>
    </dgm:pt>
    <dgm:pt modelId="{5EFC62CA-17E2-4C7F-9B69-789BF96D77C4}">
      <dgm:prSet custT="1"/>
      <dgm:spPr/>
      <dgm:t>
        <a:bodyPr/>
        <a:lstStyle/>
        <a:p>
          <a:r>
            <a:rPr lang="en-GB" sz="2000" dirty="0"/>
            <a:t>Show link between the offender, victim and the scene/location</a:t>
          </a:r>
          <a:endParaRPr lang="en-US" sz="2000" dirty="0"/>
        </a:p>
      </dgm:t>
    </dgm:pt>
    <dgm:pt modelId="{F0F4089C-BFBD-40EE-A4A8-1427EE98E368}" type="parTrans" cxnId="{AB36C9FD-458C-43B7-94A3-3B4241BB2173}">
      <dgm:prSet/>
      <dgm:spPr/>
      <dgm:t>
        <a:bodyPr/>
        <a:lstStyle/>
        <a:p>
          <a:endParaRPr lang="en-US"/>
        </a:p>
      </dgm:t>
    </dgm:pt>
    <dgm:pt modelId="{5187345A-D0F1-4C02-9B48-B2441893FDCD}" type="sibTrans" cxnId="{AB36C9FD-458C-43B7-94A3-3B4241BB2173}">
      <dgm:prSet/>
      <dgm:spPr/>
      <dgm:t>
        <a:bodyPr/>
        <a:lstStyle/>
        <a:p>
          <a:endParaRPr lang="en-US"/>
        </a:p>
      </dgm:t>
    </dgm:pt>
    <dgm:pt modelId="{FCE9D030-1756-4059-923A-DF885E1722D5}">
      <dgm:prSet custT="1"/>
      <dgm:spPr/>
      <dgm:t>
        <a:bodyPr/>
        <a:lstStyle/>
        <a:p>
          <a:r>
            <a:rPr lang="en-GB" sz="2000" dirty="0"/>
            <a:t>Establish drug, toxin, or alcohol levels</a:t>
          </a:r>
          <a:endParaRPr lang="en-US" sz="2000" dirty="0"/>
        </a:p>
      </dgm:t>
    </dgm:pt>
    <dgm:pt modelId="{2B17C797-F17D-4FE1-A209-3D74EE43784E}" type="parTrans" cxnId="{EDBB3AC3-354A-4151-BE75-EFDD77EA3291}">
      <dgm:prSet/>
      <dgm:spPr/>
      <dgm:t>
        <a:bodyPr/>
        <a:lstStyle/>
        <a:p>
          <a:endParaRPr lang="en-US"/>
        </a:p>
      </dgm:t>
    </dgm:pt>
    <dgm:pt modelId="{BA82A064-C047-4F89-9AA2-31E6FC09E2AE}" type="sibTrans" cxnId="{EDBB3AC3-354A-4151-BE75-EFDD77EA3291}">
      <dgm:prSet/>
      <dgm:spPr/>
      <dgm:t>
        <a:bodyPr/>
        <a:lstStyle/>
        <a:p>
          <a:endParaRPr lang="en-US"/>
        </a:p>
      </dgm:t>
    </dgm:pt>
    <dgm:pt modelId="{8493187C-B4AD-4845-A871-DE1D40AF3060}">
      <dgm:prSet custT="1"/>
      <dgm:spPr/>
      <dgm:t>
        <a:bodyPr/>
        <a:lstStyle/>
        <a:p>
          <a:r>
            <a:rPr lang="en-GB" sz="2000" dirty="0"/>
            <a:t>Provide a reference sample for direct comparison or elimination or database</a:t>
          </a:r>
          <a:endParaRPr lang="en-US" sz="2000" dirty="0"/>
        </a:p>
      </dgm:t>
    </dgm:pt>
    <dgm:pt modelId="{DDA1C4EF-DEC8-4CEA-947F-8ADAC3B6FBFF}" type="parTrans" cxnId="{4CB044A3-98F2-4192-8D97-8535BFB38ABC}">
      <dgm:prSet/>
      <dgm:spPr/>
      <dgm:t>
        <a:bodyPr/>
        <a:lstStyle/>
        <a:p>
          <a:endParaRPr lang="en-US"/>
        </a:p>
      </dgm:t>
    </dgm:pt>
    <dgm:pt modelId="{ABD39E72-155D-4445-B5A8-74E5AB627F94}" type="sibTrans" cxnId="{4CB044A3-98F2-4192-8D97-8535BFB38ABC}">
      <dgm:prSet/>
      <dgm:spPr/>
      <dgm:t>
        <a:bodyPr/>
        <a:lstStyle/>
        <a:p>
          <a:endParaRPr lang="en-US"/>
        </a:p>
      </dgm:t>
    </dgm:pt>
    <dgm:pt modelId="{E005CEE5-587F-E642-8047-AC9DD3188422}">
      <dgm:prSet custT="1"/>
      <dgm:spPr/>
      <dgm:t>
        <a:bodyPr/>
        <a:lstStyle/>
        <a:p>
          <a:endParaRPr lang="en-US" sz="2000" dirty="0"/>
        </a:p>
      </dgm:t>
    </dgm:pt>
    <dgm:pt modelId="{C08025C6-258A-0D41-ACC7-DF2C1A2A56A9}" type="parTrans" cxnId="{7F6686C3-D4F6-8F4C-8131-F540D465AEE7}">
      <dgm:prSet/>
      <dgm:spPr/>
      <dgm:t>
        <a:bodyPr/>
        <a:lstStyle/>
        <a:p>
          <a:endParaRPr lang="en-GB"/>
        </a:p>
      </dgm:t>
    </dgm:pt>
    <dgm:pt modelId="{A01FACAE-0BDB-CC4A-A68C-52AC189D178C}" type="sibTrans" cxnId="{7F6686C3-D4F6-8F4C-8131-F540D465AEE7}">
      <dgm:prSet/>
      <dgm:spPr/>
      <dgm:t>
        <a:bodyPr/>
        <a:lstStyle/>
        <a:p>
          <a:endParaRPr lang="en-GB"/>
        </a:p>
      </dgm:t>
    </dgm:pt>
    <dgm:pt modelId="{0B149143-A668-3240-B7EB-B98FAB00F0FF}">
      <dgm:prSet custT="1"/>
      <dgm:spPr/>
      <dgm:t>
        <a:bodyPr/>
        <a:lstStyle/>
        <a:p>
          <a:endParaRPr lang="en-US" sz="2000" dirty="0"/>
        </a:p>
      </dgm:t>
    </dgm:pt>
    <dgm:pt modelId="{186680E5-55A2-8742-B593-4AF36051A5B2}" type="parTrans" cxnId="{BD90CC61-FBA9-6349-BAFC-54CF39EC3648}">
      <dgm:prSet/>
      <dgm:spPr/>
      <dgm:t>
        <a:bodyPr/>
        <a:lstStyle/>
        <a:p>
          <a:endParaRPr lang="en-GB"/>
        </a:p>
      </dgm:t>
    </dgm:pt>
    <dgm:pt modelId="{6482BC0E-2F86-864F-9970-6DC40C5F670C}" type="sibTrans" cxnId="{BD90CC61-FBA9-6349-BAFC-54CF39EC3648}">
      <dgm:prSet/>
      <dgm:spPr/>
      <dgm:t>
        <a:bodyPr/>
        <a:lstStyle/>
        <a:p>
          <a:endParaRPr lang="en-GB"/>
        </a:p>
      </dgm:t>
    </dgm:pt>
    <dgm:pt modelId="{7518451C-30B1-794E-A8A0-282F04BE5BA7}" type="pres">
      <dgm:prSet presAssocID="{7B8CB2CB-3D84-45D9-A7BA-A02B85EEBB26}" presName="linear" presStyleCnt="0">
        <dgm:presLayoutVars>
          <dgm:animLvl val="lvl"/>
          <dgm:resizeHandles val="exact"/>
        </dgm:presLayoutVars>
      </dgm:prSet>
      <dgm:spPr/>
    </dgm:pt>
    <dgm:pt modelId="{A7F7AD73-5EE2-1D49-9A43-C579433608B0}" type="pres">
      <dgm:prSet presAssocID="{47605E19-5115-42EF-928E-D6705378A4A6}" presName="parentText" presStyleLbl="node1" presStyleIdx="0" presStyleCnt="1" custScaleY="76034">
        <dgm:presLayoutVars>
          <dgm:chMax val="0"/>
          <dgm:bulletEnabled val="1"/>
        </dgm:presLayoutVars>
      </dgm:prSet>
      <dgm:spPr/>
    </dgm:pt>
    <dgm:pt modelId="{79D7AA8C-1A1D-6646-8949-B8FD50217E2B}" type="pres">
      <dgm:prSet presAssocID="{47605E19-5115-42EF-928E-D6705378A4A6}" presName="childText" presStyleLbl="revTx" presStyleIdx="0" presStyleCnt="1">
        <dgm:presLayoutVars>
          <dgm:bulletEnabled val="1"/>
        </dgm:presLayoutVars>
      </dgm:prSet>
      <dgm:spPr/>
    </dgm:pt>
  </dgm:ptLst>
  <dgm:cxnLst>
    <dgm:cxn modelId="{9CEF2807-9476-DF41-8C4E-CA83FA3ED9EF}" type="presOf" srcId="{47605E19-5115-42EF-928E-D6705378A4A6}" destId="{A7F7AD73-5EE2-1D49-9A43-C579433608B0}" srcOrd="0" destOrd="0" presId="urn:microsoft.com/office/officeart/2005/8/layout/vList2"/>
    <dgm:cxn modelId="{D4357814-945D-459D-BB1B-BCCBA623A82F}" srcId="{7B8CB2CB-3D84-45D9-A7BA-A02B85EEBB26}" destId="{47605E19-5115-42EF-928E-D6705378A4A6}" srcOrd="0" destOrd="0" parTransId="{327DA4BB-F540-4A71-B2A3-699162903EDB}" sibTransId="{BCD49A8F-3446-460C-B1C4-4624B66EB1B2}"/>
    <dgm:cxn modelId="{830BD53D-4A76-1F49-BD7C-C334E84E3B76}" type="presOf" srcId="{7B8CB2CB-3D84-45D9-A7BA-A02B85EEBB26}" destId="{7518451C-30B1-794E-A8A0-282F04BE5BA7}" srcOrd="0" destOrd="0" presId="urn:microsoft.com/office/officeart/2005/8/layout/vList2"/>
    <dgm:cxn modelId="{BD90CC61-FBA9-6349-BAFC-54CF39EC3648}" srcId="{47605E19-5115-42EF-928E-D6705378A4A6}" destId="{0B149143-A668-3240-B7EB-B98FAB00F0FF}" srcOrd="1" destOrd="0" parTransId="{186680E5-55A2-8742-B593-4AF36051A5B2}" sibTransId="{6482BC0E-2F86-864F-9970-6DC40C5F670C}"/>
    <dgm:cxn modelId="{F853C448-BAD1-D34E-A269-FB58EB3A982A}" type="presOf" srcId="{0B149143-A668-3240-B7EB-B98FAB00F0FF}" destId="{79D7AA8C-1A1D-6646-8949-B8FD50217E2B}" srcOrd="0" destOrd="1" presId="urn:microsoft.com/office/officeart/2005/8/layout/vList2"/>
    <dgm:cxn modelId="{B142146A-939A-4D04-A37B-F804EF491385}" srcId="{47605E19-5115-42EF-928E-D6705378A4A6}" destId="{5FBB789B-F3D0-41B9-9D1C-40A1DDF3FD73}" srcOrd="3" destOrd="0" parTransId="{2C3DDB0D-8392-4B2C-A706-1269412C6DDA}" sibTransId="{A50FA295-2FD3-4352-92F7-394C73198171}"/>
    <dgm:cxn modelId="{DE68D377-171C-2C40-87A8-264BFD5B2107}" type="presOf" srcId="{C0ACE733-F2FF-4CCE-BBAA-00DB8C41FE93}" destId="{79D7AA8C-1A1D-6646-8949-B8FD50217E2B}" srcOrd="0" destOrd="2" presId="urn:microsoft.com/office/officeart/2005/8/layout/vList2"/>
    <dgm:cxn modelId="{3A154358-51E0-F045-8996-AB50A111CDD6}" type="presOf" srcId="{5FBB789B-F3D0-41B9-9D1C-40A1DDF3FD73}" destId="{79D7AA8C-1A1D-6646-8949-B8FD50217E2B}" srcOrd="0" destOrd="3" presId="urn:microsoft.com/office/officeart/2005/8/layout/vList2"/>
    <dgm:cxn modelId="{EF33C58D-00D1-5449-91A9-9925BB49E9C0}" type="presOf" srcId="{E005CEE5-587F-E642-8047-AC9DD3188422}" destId="{79D7AA8C-1A1D-6646-8949-B8FD50217E2B}" srcOrd="0" destOrd="0" presId="urn:microsoft.com/office/officeart/2005/8/layout/vList2"/>
    <dgm:cxn modelId="{57156EA1-4E1C-8148-A238-C6A1C6EC8ABE}" type="presOf" srcId="{5EFC62CA-17E2-4C7F-9B69-789BF96D77C4}" destId="{79D7AA8C-1A1D-6646-8949-B8FD50217E2B}" srcOrd="0" destOrd="4" presId="urn:microsoft.com/office/officeart/2005/8/layout/vList2"/>
    <dgm:cxn modelId="{4CB044A3-98F2-4192-8D97-8535BFB38ABC}" srcId="{47605E19-5115-42EF-928E-D6705378A4A6}" destId="{8493187C-B4AD-4845-A871-DE1D40AF3060}" srcOrd="6" destOrd="0" parTransId="{DDA1C4EF-DEC8-4CEA-947F-8ADAC3B6FBFF}" sibTransId="{ABD39E72-155D-4445-B5A8-74E5AB627F94}"/>
    <dgm:cxn modelId="{EDBB3AC3-354A-4151-BE75-EFDD77EA3291}" srcId="{47605E19-5115-42EF-928E-D6705378A4A6}" destId="{FCE9D030-1756-4059-923A-DF885E1722D5}" srcOrd="5" destOrd="0" parTransId="{2B17C797-F17D-4FE1-A209-3D74EE43784E}" sibTransId="{BA82A064-C047-4F89-9AA2-31E6FC09E2AE}"/>
    <dgm:cxn modelId="{7F6686C3-D4F6-8F4C-8131-F540D465AEE7}" srcId="{47605E19-5115-42EF-928E-D6705378A4A6}" destId="{E005CEE5-587F-E642-8047-AC9DD3188422}" srcOrd="0" destOrd="0" parTransId="{C08025C6-258A-0D41-ACC7-DF2C1A2A56A9}" sibTransId="{A01FACAE-0BDB-CC4A-A68C-52AC189D178C}"/>
    <dgm:cxn modelId="{FC45B7C7-CE78-497F-BBEE-0CDCFFE0D24B}" srcId="{47605E19-5115-42EF-928E-D6705378A4A6}" destId="{C0ACE733-F2FF-4CCE-BBAA-00DB8C41FE93}" srcOrd="2" destOrd="0" parTransId="{7360E9E9-5E8A-49D5-AC9B-12274451F7B2}" sibTransId="{FCC66981-304F-444A-BF23-2E6A3A86A312}"/>
    <dgm:cxn modelId="{02C1CDCD-CB84-6743-ADCE-8BF8317EF393}" type="presOf" srcId="{8493187C-B4AD-4845-A871-DE1D40AF3060}" destId="{79D7AA8C-1A1D-6646-8949-B8FD50217E2B}" srcOrd="0" destOrd="6" presId="urn:microsoft.com/office/officeart/2005/8/layout/vList2"/>
    <dgm:cxn modelId="{0A6B30E6-A375-9049-A2B4-3C1EA495BDFA}" type="presOf" srcId="{FCE9D030-1756-4059-923A-DF885E1722D5}" destId="{79D7AA8C-1A1D-6646-8949-B8FD50217E2B}" srcOrd="0" destOrd="5" presId="urn:microsoft.com/office/officeart/2005/8/layout/vList2"/>
    <dgm:cxn modelId="{AB36C9FD-458C-43B7-94A3-3B4241BB2173}" srcId="{47605E19-5115-42EF-928E-D6705378A4A6}" destId="{5EFC62CA-17E2-4C7F-9B69-789BF96D77C4}" srcOrd="4" destOrd="0" parTransId="{F0F4089C-BFBD-40EE-A4A8-1427EE98E368}" sibTransId="{5187345A-D0F1-4C02-9B48-B2441893FDCD}"/>
    <dgm:cxn modelId="{86E42EEF-59D1-6741-9505-5513BBBAF768}" type="presParOf" srcId="{7518451C-30B1-794E-A8A0-282F04BE5BA7}" destId="{A7F7AD73-5EE2-1D49-9A43-C579433608B0}" srcOrd="0" destOrd="0" presId="urn:microsoft.com/office/officeart/2005/8/layout/vList2"/>
    <dgm:cxn modelId="{49E4B046-BBB0-9D4D-B4E1-C01CD1CCC1F7}" type="presParOf" srcId="{7518451C-30B1-794E-A8A0-282F04BE5BA7}" destId="{79D7AA8C-1A1D-6646-8949-B8FD50217E2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AD1A4A-34FE-48D4-A190-BB20F2037643}" type="doc">
      <dgm:prSet loTypeId="urn:microsoft.com/office/officeart/2005/8/layout/vList2" loCatId="list" qsTypeId="urn:microsoft.com/office/officeart/2005/8/quickstyle/simple2" qsCatId="simple" csTypeId="urn:microsoft.com/office/officeart/2005/8/colors/accent0_3" csCatId="mainScheme" phldr="1"/>
      <dgm:spPr/>
      <dgm:t>
        <a:bodyPr/>
        <a:lstStyle/>
        <a:p>
          <a:endParaRPr lang="en-US"/>
        </a:p>
      </dgm:t>
    </dgm:pt>
    <dgm:pt modelId="{9E1F1F64-C511-4F42-8034-355F9C47BFF4}">
      <dgm:prSet custT="1"/>
      <dgm:spPr/>
      <dgm:t>
        <a:bodyPr/>
        <a:lstStyle/>
        <a:p>
          <a:r>
            <a:rPr lang="en-GB" sz="1500" dirty="0"/>
            <a:t>‘</a:t>
          </a:r>
          <a:r>
            <a:rPr lang="en-GB" sz="2000" dirty="0"/>
            <a:t>’The objective of taking samples from suspects, victims and crime scenes is to demonstrate a link between them…’’</a:t>
          </a:r>
          <a:endParaRPr lang="en-US" sz="2000" dirty="0"/>
        </a:p>
      </dgm:t>
    </dgm:pt>
    <dgm:pt modelId="{8AFED5BF-F2E1-403B-8BFE-033B06B53F39}" type="parTrans" cxnId="{4977C42C-6E29-4B75-89A8-B14E3122C7E1}">
      <dgm:prSet/>
      <dgm:spPr/>
      <dgm:t>
        <a:bodyPr/>
        <a:lstStyle/>
        <a:p>
          <a:endParaRPr lang="en-US"/>
        </a:p>
      </dgm:t>
    </dgm:pt>
    <dgm:pt modelId="{219E162C-808B-4939-9FD5-B103F58EBB79}" type="sibTrans" cxnId="{4977C42C-6E29-4B75-89A8-B14E3122C7E1}">
      <dgm:prSet/>
      <dgm:spPr/>
      <dgm:t>
        <a:bodyPr/>
        <a:lstStyle/>
        <a:p>
          <a:endParaRPr lang="en-US"/>
        </a:p>
      </dgm:t>
    </dgm:pt>
    <dgm:pt modelId="{81CDC9F4-D654-40AF-AA58-1D2D54E45237}">
      <dgm:prSet custT="1"/>
      <dgm:spPr/>
      <dgm:t>
        <a:bodyPr/>
        <a:lstStyle/>
        <a:p>
          <a:r>
            <a:rPr lang="en-GB" sz="1500" dirty="0"/>
            <a:t>‘</a:t>
          </a:r>
          <a:r>
            <a:rPr lang="en-GB" sz="2000" dirty="0"/>
            <a:t>’Forensic evidence has the potential to produce powerful forms of evidence…’’</a:t>
          </a:r>
          <a:endParaRPr lang="en-US" sz="2000" dirty="0"/>
        </a:p>
      </dgm:t>
    </dgm:pt>
    <dgm:pt modelId="{3DE96F64-FBC0-4870-9EF1-BB7707AFD33E}" type="parTrans" cxnId="{5E748396-5474-45E7-80A3-876AE37F9F11}">
      <dgm:prSet/>
      <dgm:spPr/>
      <dgm:t>
        <a:bodyPr/>
        <a:lstStyle/>
        <a:p>
          <a:endParaRPr lang="en-US"/>
        </a:p>
      </dgm:t>
    </dgm:pt>
    <dgm:pt modelId="{E05E6C60-0D98-4C9D-8B73-9E93401353C0}" type="sibTrans" cxnId="{5E748396-5474-45E7-80A3-876AE37F9F11}">
      <dgm:prSet/>
      <dgm:spPr/>
      <dgm:t>
        <a:bodyPr/>
        <a:lstStyle/>
        <a:p>
          <a:endParaRPr lang="en-US"/>
        </a:p>
      </dgm:t>
    </dgm:pt>
    <dgm:pt modelId="{A7EC45FD-2E25-44DC-AD05-C7F66D8203CC}">
      <dgm:prSet custT="1"/>
      <dgm:spPr/>
      <dgm:t>
        <a:bodyPr/>
        <a:lstStyle/>
        <a:p>
          <a:r>
            <a:rPr lang="en-GB" sz="1500" dirty="0"/>
            <a:t>‘</a:t>
          </a:r>
          <a:r>
            <a:rPr lang="en-GB" sz="2000" dirty="0"/>
            <a:t>’Typically, the sample is taken from one person or place then a corresponding sample should be recovered from elsewhere for comparison’’.</a:t>
          </a:r>
          <a:br>
            <a:rPr lang="en-GB" sz="2000" dirty="0"/>
          </a:br>
          <a:r>
            <a:rPr lang="en-GB" sz="2000" dirty="0"/>
            <a:t>				(Bryant and Bryant, 2021, p. 620)</a:t>
          </a:r>
          <a:endParaRPr lang="en-US" sz="2000" dirty="0"/>
        </a:p>
      </dgm:t>
    </dgm:pt>
    <dgm:pt modelId="{A92A4849-6B5E-449B-8B9A-7B17C8B298FA}" type="sibTrans" cxnId="{F2CAF4CF-24E4-4F41-8FFD-4602CDC3C8C1}">
      <dgm:prSet/>
      <dgm:spPr/>
      <dgm:t>
        <a:bodyPr/>
        <a:lstStyle/>
        <a:p>
          <a:endParaRPr lang="en-US"/>
        </a:p>
      </dgm:t>
    </dgm:pt>
    <dgm:pt modelId="{78D6479A-77F1-449F-9FE2-1D462B9FB816}" type="parTrans" cxnId="{F2CAF4CF-24E4-4F41-8FFD-4602CDC3C8C1}">
      <dgm:prSet/>
      <dgm:spPr/>
      <dgm:t>
        <a:bodyPr/>
        <a:lstStyle/>
        <a:p>
          <a:endParaRPr lang="en-US"/>
        </a:p>
      </dgm:t>
    </dgm:pt>
    <dgm:pt modelId="{00CCD4A6-0618-B646-9D8E-C52E1A7C95D9}" type="pres">
      <dgm:prSet presAssocID="{CFAD1A4A-34FE-48D4-A190-BB20F2037643}" presName="linear" presStyleCnt="0">
        <dgm:presLayoutVars>
          <dgm:animLvl val="lvl"/>
          <dgm:resizeHandles val="exact"/>
        </dgm:presLayoutVars>
      </dgm:prSet>
      <dgm:spPr/>
    </dgm:pt>
    <dgm:pt modelId="{BA42E50C-6379-A44C-B22D-65AEE1538964}" type="pres">
      <dgm:prSet presAssocID="{9E1F1F64-C511-4F42-8034-355F9C47BFF4}" presName="parentText" presStyleLbl="node1" presStyleIdx="0" presStyleCnt="3">
        <dgm:presLayoutVars>
          <dgm:chMax val="0"/>
          <dgm:bulletEnabled val="1"/>
        </dgm:presLayoutVars>
      </dgm:prSet>
      <dgm:spPr/>
    </dgm:pt>
    <dgm:pt modelId="{C986D0AB-8402-C24E-8EF9-643237706663}" type="pres">
      <dgm:prSet presAssocID="{219E162C-808B-4939-9FD5-B103F58EBB79}" presName="spacer" presStyleCnt="0"/>
      <dgm:spPr/>
    </dgm:pt>
    <dgm:pt modelId="{2563B2D7-D1FE-6C4B-B46E-C973786A6128}" type="pres">
      <dgm:prSet presAssocID="{81CDC9F4-D654-40AF-AA58-1D2D54E45237}" presName="parentText" presStyleLbl="node1" presStyleIdx="1" presStyleCnt="3">
        <dgm:presLayoutVars>
          <dgm:chMax val="0"/>
          <dgm:bulletEnabled val="1"/>
        </dgm:presLayoutVars>
      </dgm:prSet>
      <dgm:spPr/>
    </dgm:pt>
    <dgm:pt modelId="{E83B535F-F16F-E94A-8ACF-D20A4E217A00}" type="pres">
      <dgm:prSet presAssocID="{E05E6C60-0D98-4C9D-8B73-9E93401353C0}" presName="spacer" presStyleCnt="0"/>
      <dgm:spPr/>
    </dgm:pt>
    <dgm:pt modelId="{E0442FE5-280C-A248-9542-A2EA99539BBD}" type="pres">
      <dgm:prSet presAssocID="{A7EC45FD-2E25-44DC-AD05-C7F66D8203CC}" presName="parentText" presStyleLbl="node1" presStyleIdx="2" presStyleCnt="3">
        <dgm:presLayoutVars>
          <dgm:chMax val="0"/>
          <dgm:bulletEnabled val="1"/>
        </dgm:presLayoutVars>
      </dgm:prSet>
      <dgm:spPr/>
    </dgm:pt>
  </dgm:ptLst>
  <dgm:cxnLst>
    <dgm:cxn modelId="{4977C42C-6E29-4B75-89A8-B14E3122C7E1}" srcId="{CFAD1A4A-34FE-48D4-A190-BB20F2037643}" destId="{9E1F1F64-C511-4F42-8034-355F9C47BFF4}" srcOrd="0" destOrd="0" parTransId="{8AFED5BF-F2E1-403B-8BFE-033B06B53F39}" sibTransId="{219E162C-808B-4939-9FD5-B103F58EBB79}"/>
    <dgm:cxn modelId="{94FFEC75-0FBB-C949-9EE8-EB11A3BA5B38}" type="presOf" srcId="{A7EC45FD-2E25-44DC-AD05-C7F66D8203CC}" destId="{E0442FE5-280C-A248-9542-A2EA99539BBD}" srcOrd="0" destOrd="0" presId="urn:microsoft.com/office/officeart/2005/8/layout/vList2"/>
    <dgm:cxn modelId="{169AEA8A-A381-784D-BDB6-94FD95EA8330}" type="presOf" srcId="{9E1F1F64-C511-4F42-8034-355F9C47BFF4}" destId="{BA42E50C-6379-A44C-B22D-65AEE1538964}" srcOrd="0" destOrd="0" presId="urn:microsoft.com/office/officeart/2005/8/layout/vList2"/>
    <dgm:cxn modelId="{5E748396-5474-45E7-80A3-876AE37F9F11}" srcId="{CFAD1A4A-34FE-48D4-A190-BB20F2037643}" destId="{81CDC9F4-D654-40AF-AA58-1D2D54E45237}" srcOrd="1" destOrd="0" parTransId="{3DE96F64-FBC0-4870-9EF1-BB7707AFD33E}" sibTransId="{E05E6C60-0D98-4C9D-8B73-9E93401353C0}"/>
    <dgm:cxn modelId="{F2CAF4CF-24E4-4F41-8FFD-4602CDC3C8C1}" srcId="{CFAD1A4A-34FE-48D4-A190-BB20F2037643}" destId="{A7EC45FD-2E25-44DC-AD05-C7F66D8203CC}" srcOrd="2" destOrd="0" parTransId="{78D6479A-77F1-449F-9FE2-1D462B9FB816}" sibTransId="{A92A4849-6B5E-449B-8B9A-7B17C8B298FA}"/>
    <dgm:cxn modelId="{4D93D4ED-7B05-384B-B160-ED25AEA2A83E}" type="presOf" srcId="{81CDC9F4-D654-40AF-AA58-1D2D54E45237}" destId="{2563B2D7-D1FE-6C4B-B46E-C973786A6128}" srcOrd="0" destOrd="0" presId="urn:microsoft.com/office/officeart/2005/8/layout/vList2"/>
    <dgm:cxn modelId="{2CEE72F6-9398-FF42-A0BC-21197213116B}" type="presOf" srcId="{CFAD1A4A-34FE-48D4-A190-BB20F2037643}" destId="{00CCD4A6-0618-B646-9D8E-C52E1A7C95D9}" srcOrd="0" destOrd="0" presId="urn:microsoft.com/office/officeart/2005/8/layout/vList2"/>
    <dgm:cxn modelId="{562ADDB6-E89B-4441-B1E7-F934C1F558A1}" type="presParOf" srcId="{00CCD4A6-0618-B646-9D8E-C52E1A7C95D9}" destId="{BA42E50C-6379-A44C-B22D-65AEE1538964}" srcOrd="0" destOrd="0" presId="urn:microsoft.com/office/officeart/2005/8/layout/vList2"/>
    <dgm:cxn modelId="{D0220301-46B4-9E48-9938-646DD76B14E0}" type="presParOf" srcId="{00CCD4A6-0618-B646-9D8E-C52E1A7C95D9}" destId="{C986D0AB-8402-C24E-8EF9-643237706663}" srcOrd="1" destOrd="0" presId="urn:microsoft.com/office/officeart/2005/8/layout/vList2"/>
    <dgm:cxn modelId="{002F7A7A-C7A6-8845-A31A-C63C85AE7518}" type="presParOf" srcId="{00CCD4A6-0618-B646-9D8E-C52E1A7C95D9}" destId="{2563B2D7-D1FE-6C4B-B46E-C973786A6128}" srcOrd="2" destOrd="0" presId="urn:microsoft.com/office/officeart/2005/8/layout/vList2"/>
    <dgm:cxn modelId="{AEBAE77C-B015-824D-A808-1A79E7255DA3}" type="presParOf" srcId="{00CCD4A6-0618-B646-9D8E-C52E1A7C95D9}" destId="{E83B535F-F16F-E94A-8ACF-D20A4E217A00}" srcOrd="3" destOrd="0" presId="urn:microsoft.com/office/officeart/2005/8/layout/vList2"/>
    <dgm:cxn modelId="{771CA4E4-2CE8-B845-8B31-4EFC34B952B8}" type="presParOf" srcId="{00CCD4A6-0618-B646-9D8E-C52E1A7C95D9}" destId="{E0442FE5-280C-A248-9542-A2EA99539BBD}"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E7F54AE-A43C-491A-9151-CA0FC92096DE}"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597D1BDF-E70A-44C9-9B52-B8686DB61D4B}">
      <dgm:prSet/>
      <dgm:spPr/>
      <dgm:t>
        <a:bodyPr/>
        <a:lstStyle/>
        <a:p>
          <a:r>
            <a:rPr lang="en-GB" b="1" dirty="0"/>
            <a:t>Paper bags </a:t>
          </a:r>
          <a:r>
            <a:rPr lang="en-GB" dirty="0"/>
            <a:t>should be folded over twice, and the joint should be sealed with two signature seals with officer's signature name and number.</a:t>
          </a:r>
          <a:endParaRPr lang="en-US" dirty="0"/>
        </a:p>
      </dgm:t>
    </dgm:pt>
    <dgm:pt modelId="{2F354ABE-C747-4F00-94B9-05BB7B93D30D}" type="parTrans" cxnId="{AD529E98-E279-4187-9DE7-85832097D51C}">
      <dgm:prSet/>
      <dgm:spPr/>
      <dgm:t>
        <a:bodyPr/>
        <a:lstStyle/>
        <a:p>
          <a:endParaRPr lang="en-US" sz="1500"/>
        </a:p>
      </dgm:t>
    </dgm:pt>
    <dgm:pt modelId="{FB25ABF7-CD05-46C3-A96E-A144D5E61F14}" type="sibTrans" cxnId="{AD529E98-E279-4187-9DE7-85832097D51C}">
      <dgm:prSet/>
      <dgm:spPr/>
      <dgm:t>
        <a:bodyPr/>
        <a:lstStyle/>
        <a:p>
          <a:endParaRPr lang="en-US"/>
        </a:p>
      </dgm:t>
    </dgm:pt>
    <dgm:pt modelId="{0E9DAA24-20BD-4586-8CA3-F96D95917E73}">
      <dgm:prSet/>
      <dgm:spPr/>
      <dgm:t>
        <a:bodyPr/>
        <a:lstStyle/>
        <a:p>
          <a:r>
            <a:rPr lang="en-GB" b="1"/>
            <a:t>Polythene bags </a:t>
          </a:r>
          <a:r>
            <a:rPr lang="en-GB"/>
            <a:t>a tamper bag should be used if available – methods for sealing plain polythene bags are more complex.</a:t>
          </a:r>
          <a:endParaRPr lang="en-US"/>
        </a:p>
      </dgm:t>
    </dgm:pt>
    <dgm:pt modelId="{D96EEEE7-1203-4765-B221-6F06E899AF90}" type="parTrans" cxnId="{6E7EA291-A513-4199-9017-5FE5737F69F3}">
      <dgm:prSet/>
      <dgm:spPr/>
      <dgm:t>
        <a:bodyPr/>
        <a:lstStyle/>
        <a:p>
          <a:endParaRPr lang="en-US" sz="1500"/>
        </a:p>
      </dgm:t>
    </dgm:pt>
    <dgm:pt modelId="{913B2D2B-889D-4A56-A3E3-1F69B6DA05CF}" type="sibTrans" cxnId="{6E7EA291-A513-4199-9017-5FE5737F69F3}">
      <dgm:prSet/>
      <dgm:spPr/>
      <dgm:t>
        <a:bodyPr/>
        <a:lstStyle/>
        <a:p>
          <a:endParaRPr lang="en-US"/>
        </a:p>
      </dgm:t>
    </dgm:pt>
    <dgm:pt modelId="{96E6DCC5-02C5-41A8-8FD8-1992321F653A}">
      <dgm:prSet/>
      <dgm:spPr/>
      <dgm:t>
        <a:bodyPr/>
        <a:lstStyle/>
        <a:p>
          <a:r>
            <a:rPr lang="en-GB" b="1"/>
            <a:t>Nylon bags </a:t>
          </a:r>
          <a:r>
            <a:rPr lang="en-GB"/>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a:p>
      </dgm:t>
    </dgm:pt>
    <dgm:pt modelId="{00B9F7B8-5B37-4F03-8239-B5863AC1F6F0}" type="parTrans" cxnId="{6349BD28-BE89-4DCD-A8DC-4E4186AE85E8}">
      <dgm:prSet/>
      <dgm:spPr/>
      <dgm:t>
        <a:bodyPr/>
        <a:lstStyle/>
        <a:p>
          <a:endParaRPr lang="en-US" sz="1500"/>
        </a:p>
      </dgm:t>
    </dgm:pt>
    <dgm:pt modelId="{5AB53450-38D9-45BF-A9A7-A8B1B65EE341}" type="sibTrans" cxnId="{6349BD28-BE89-4DCD-A8DC-4E4186AE85E8}">
      <dgm:prSet/>
      <dgm:spPr/>
      <dgm:t>
        <a:bodyPr/>
        <a:lstStyle/>
        <a:p>
          <a:endParaRPr lang="en-US"/>
        </a:p>
      </dgm:t>
    </dgm:pt>
    <dgm:pt modelId="{DD3568CC-F8A1-49E8-97D6-4FFD446DDA5A}">
      <dgm:prSet/>
      <dgm:spPr/>
      <dgm:t>
        <a:bodyPr/>
        <a:lstStyle/>
        <a:p>
          <a:r>
            <a:rPr lang="en-GB" b="1"/>
            <a:t>Boxes </a:t>
          </a:r>
          <a:r>
            <a:rPr lang="en-GB"/>
            <a:t>can be used for larger items but need to be made stable within the box using string or cable ties. All open edges must be sealed with tape and signature sealed. Smaller boxes can be sealed and then placed in polythene bags.</a:t>
          </a:r>
          <a:endParaRPr lang="en-US"/>
        </a:p>
      </dgm:t>
    </dgm:pt>
    <dgm:pt modelId="{F2BA6D66-2168-4CCD-9A40-253F2821D314}" type="parTrans" cxnId="{0925C484-BCF1-4482-B846-052862AE39DA}">
      <dgm:prSet/>
      <dgm:spPr/>
      <dgm:t>
        <a:bodyPr/>
        <a:lstStyle/>
        <a:p>
          <a:endParaRPr lang="en-US" sz="1500"/>
        </a:p>
      </dgm:t>
    </dgm:pt>
    <dgm:pt modelId="{F1BCE058-BDD3-451F-9EED-2B8AFEE24F5C}" type="sibTrans" cxnId="{0925C484-BCF1-4482-B846-052862AE39DA}">
      <dgm:prSet/>
      <dgm:spPr/>
      <dgm:t>
        <a:bodyPr/>
        <a:lstStyle/>
        <a:p>
          <a:endParaRPr lang="en-US"/>
        </a:p>
      </dgm:t>
    </dgm:pt>
    <dgm:pt modelId="{7F49AA74-DADB-4349-A4B3-BEE0CAE37131}">
      <dgm:prSet/>
      <dgm:spPr/>
      <dgm:t>
        <a:bodyPr/>
        <a:lstStyle/>
        <a:p>
          <a:r>
            <a:rPr lang="en-GB" b="1" dirty="0"/>
            <a:t>Paper folds </a:t>
          </a:r>
          <a:r>
            <a:rPr lang="en-GB" dirty="0"/>
            <a:t>required for safe collection and storage of dry materials such as powder, paint fragments and hair combings. </a:t>
          </a:r>
          <a:endParaRPr lang="en-US" dirty="0"/>
        </a:p>
      </dgm:t>
    </dgm:pt>
    <dgm:pt modelId="{6D4EF865-2C87-4ED4-B95E-AC13DAE81AB9}" type="parTrans" cxnId="{CA0639D8-A586-41ED-BC4C-09818DFD8992}">
      <dgm:prSet/>
      <dgm:spPr/>
      <dgm:t>
        <a:bodyPr/>
        <a:lstStyle/>
        <a:p>
          <a:endParaRPr lang="en-US" sz="1500"/>
        </a:p>
      </dgm:t>
    </dgm:pt>
    <dgm:pt modelId="{5C2E3465-F7E9-4435-A8A5-2E06862E3BA7}" type="sibTrans" cxnId="{CA0639D8-A586-41ED-BC4C-09818DFD8992}">
      <dgm:prSet/>
      <dgm:spPr/>
      <dgm:t>
        <a:bodyPr/>
        <a:lstStyle/>
        <a:p>
          <a:endParaRPr lang="en-US"/>
        </a:p>
      </dgm:t>
    </dgm:pt>
    <dgm:pt modelId="{E7EBE3EA-D070-4249-9E31-3EAE45E7C158}" type="pres">
      <dgm:prSet presAssocID="{BE7F54AE-A43C-491A-9151-CA0FC92096DE}" presName="linear" presStyleCnt="0">
        <dgm:presLayoutVars>
          <dgm:animLvl val="lvl"/>
          <dgm:resizeHandles val="exact"/>
        </dgm:presLayoutVars>
      </dgm:prSet>
      <dgm:spPr/>
    </dgm:pt>
    <dgm:pt modelId="{0314C16D-81B1-9744-987A-C4ACF4C91C69}" type="pres">
      <dgm:prSet presAssocID="{597D1BDF-E70A-44C9-9B52-B8686DB61D4B}" presName="parentText" presStyleLbl="node1" presStyleIdx="0" presStyleCnt="5">
        <dgm:presLayoutVars>
          <dgm:chMax val="0"/>
          <dgm:bulletEnabled val="1"/>
        </dgm:presLayoutVars>
      </dgm:prSet>
      <dgm:spPr/>
    </dgm:pt>
    <dgm:pt modelId="{25519B41-E478-7E43-B0DC-6AC31826DFAA}" type="pres">
      <dgm:prSet presAssocID="{FB25ABF7-CD05-46C3-A96E-A144D5E61F14}" presName="spacer" presStyleCnt="0"/>
      <dgm:spPr/>
    </dgm:pt>
    <dgm:pt modelId="{11B25722-CF23-B24A-9618-ECDD091832E7}" type="pres">
      <dgm:prSet presAssocID="{0E9DAA24-20BD-4586-8CA3-F96D95917E73}" presName="parentText" presStyleLbl="node1" presStyleIdx="1" presStyleCnt="5">
        <dgm:presLayoutVars>
          <dgm:chMax val="0"/>
          <dgm:bulletEnabled val="1"/>
        </dgm:presLayoutVars>
      </dgm:prSet>
      <dgm:spPr/>
    </dgm:pt>
    <dgm:pt modelId="{610508D3-84A9-5D44-9366-DD116067A2AE}" type="pres">
      <dgm:prSet presAssocID="{913B2D2B-889D-4A56-A3E3-1F69B6DA05CF}" presName="spacer" presStyleCnt="0"/>
      <dgm:spPr/>
    </dgm:pt>
    <dgm:pt modelId="{258C7008-710C-804D-9191-6FBC0C62AE03}" type="pres">
      <dgm:prSet presAssocID="{96E6DCC5-02C5-41A8-8FD8-1992321F653A}" presName="parentText" presStyleLbl="node1" presStyleIdx="2" presStyleCnt="5">
        <dgm:presLayoutVars>
          <dgm:chMax val="0"/>
          <dgm:bulletEnabled val="1"/>
        </dgm:presLayoutVars>
      </dgm:prSet>
      <dgm:spPr/>
    </dgm:pt>
    <dgm:pt modelId="{3BC2CF9D-7979-9245-8935-3003D785701B}" type="pres">
      <dgm:prSet presAssocID="{5AB53450-38D9-45BF-A9A7-A8B1B65EE341}" presName="spacer" presStyleCnt="0"/>
      <dgm:spPr/>
    </dgm:pt>
    <dgm:pt modelId="{3FF2ECC0-51F9-8A4C-BCD2-8D255872F133}" type="pres">
      <dgm:prSet presAssocID="{DD3568CC-F8A1-49E8-97D6-4FFD446DDA5A}" presName="parentText" presStyleLbl="node1" presStyleIdx="3" presStyleCnt="5">
        <dgm:presLayoutVars>
          <dgm:chMax val="0"/>
          <dgm:bulletEnabled val="1"/>
        </dgm:presLayoutVars>
      </dgm:prSet>
      <dgm:spPr/>
    </dgm:pt>
    <dgm:pt modelId="{97BB40C1-BDC0-554E-B315-D8C72B22D997}" type="pres">
      <dgm:prSet presAssocID="{F1BCE058-BDD3-451F-9EED-2B8AFEE24F5C}" presName="spacer" presStyleCnt="0"/>
      <dgm:spPr/>
    </dgm:pt>
    <dgm:pt modelId="{A83696D1-5268-9641-8427-BE1261322174}" type="pres">
      <dgm:prSet presAssocID="{7F49AA74-DADB-4349-A4B3-BEE0CAE37131}" presName="parentText" presStyleLbl="node1" presStyleIdx="4" presStyleCnt="5">
        <dgm:presLayoutVars>
          <dgm:chMax val="0"/>
          <dgm:bulletEnabled val="1"/>
        </dgm:presLayoutVars>
      </dgm:prSet>
      <dgm:spPr/>
    </dgm:pt>
  </dgm:ptLst>
  <dgm:cxnLst>
    <dgm:cxn modelId="{A6FFD500-6525-334F-9C4B-1189F0F80076}" type="presOf" srcId="{7F49AA74-DADB-4349-A4B3-BEE0CAE37131}" destId="{A83696D1-5268-9641-8427-BE1261322174}" srcOrd="0" destOrd="0" presId="urn:microsoft.com/office/officeart/2005/8/layout/vList2"/>
    <dgm:cxn modelId="{4EF8FB14-B9B1-4E4E-A448-F8115379E082}" type="presOf" srcId="{BE7F54AE-A43C-491A-9151-CA0FC92096DE}" destId="{E7EBE3EA-D070-4249-9E31-3EAE45E7C158}" srcOrd="0" destOrd="0" presId="urn:microsoft.com/office/officeart/2005/8/layout/vList2"/>
    <dgm:cxn modelId="{6349BD28-BE89-4DCD-A8DC-4E4186AE85E8}" srcId="{BE7F54AE-A43C-491A-9151-CA0FC92096DE}" destId="{96E6DCC5-02C5-41A8-8FD8-1992321F653A}" srcOrd="2" destOrd="0" parTransId="{00B9F7B8-5B37-4F03-8239-B5863AC1F6F0}" sibTransId="{5AB53450-38D9-45BF-A9A7-A8B1B65EE341}"/>
    <dgm:cxn modelId="{A7665E34-88D8-D04C-AAC5-D1CC66118A76}" type="presOf" srcId="{0E9DAA24-20BD-4586-8CA3-F96D95917E73}" destId="{11B25722-CF23-B24A-9618-ECDD091832E7}" srcOrd="0" destOrd="0" presId="urn:microsoft.com/office/officeart/2005/8/layout/vList2"/>
    <dgm:cxn modelId="{6DEAED6A-866B-244B-ADBC-A3F2D091304C}" type="presOf" srcId="{597D1BDF-E70A-44C9-9B52-B8686DB61D4B}" destId="{0314C16D-81B1-9744-987A-C4ACF4C91C69}" srcOrd="0" destOrd="0" presId="urn:microsoft.com/office/officeart/2005/8/layout/vList2"/>
    <dgm:cxn modelId="{1150027F-C797-2F4D-A21B-198A729BA777}" type="presOf" srcId="{96E6DCC5-02C5-41A8-8FD8-1992321F653A}" destId="{258C7008-710C-804D-9191-6FBC0C62AE03}" srcOrd="0" destOrd="0" presId="urn:microsoft.com/office/officeart/2005/8/layout/vList2"/>
    <dgm:cxn modelId="{0925C484-BCF1-4482-B846-052862AE39DA}" srcId="{BE7F54AE-A43C-491A-9151-CA0FC92096DE}" destId="{DD3568CC-F8A1-49E8-97D6-4FFD446DDA5A}" srcOrd="3" destOrd="0" parTransId="{F2BA6D66-2168-4CCD-9A40-253F2821D314}" sibTransId="{F1BCE058-BDD3-451F-9EED-2B8AFEE24F5C}"/>
    <dgm:cxn modelId="{6E7EA291-A513-4199-9017-5FE5737F69F3}" srcId="{BE7F54AE-A43C-491A-9151-CA0FC92096DE}" destId="{0E9DAA24-20BD-4586-8CA3-F96D95917E73}" srcOrd="1" destOrd="0" parTransId="{D96EEEE7-1203-4765-B221-6F06E899AF90}" sibTransId="{913B2D2B-889D-4A56-A3E3-1F69B6DA05CF}"/>
    <dgm:cxn modelId="{AD529E98-E279-4187-9DE7-85832097D51C}" srcId="{BE7F54AE-A43C-491A-9151-CA0FC92096DE}" destId="{597D1BDF-E70A-44C9-9B52-B8686DB61D4B}" srcOrd="0" destOrd="0" parTransId="{2F354ABE-C747-4F00-94B9-05BB7B93D30D}" sibTransId="{FB25ABF7-CD05-46C3-A96E-A144D5E61F14}"/>
    <dgm:cxn modelId="{A43228B3-EFF4-6B47-A4F0-00AA57F1DB8C}" type="presOf" srcId="{DD3568CC-F8A1-49E8-97D6-4FFD446DDA5A}" destId="{3FF2ECC0-51F9-8A4C-BCD2-8D255872F133}" srcOrd="0" destOrd="0" presId="urn:microsoft.com/office/officeart/2005/8/layout/vList2"/>
    <dgm:cxn modelId="{CA0639D8-A586-41ED-BC4C-09818DFD8992}" srcId="{BE7F54AE-A43C-491A-9151-CA0FC92096DE}" destId="{7F49AA74-DADB-4349-A4B3-BEE0CAE37131}" srcOrd="4" destOrd="0" parTransId="{6D4EF865-2C87-4ED4-B95E-AC13DAE81AB9}" sibTransId="{5C2E3465-F7E9-4435-A8A5-2E06862E3BA7}"/>
    <dgm:cxn modelId="{D03EDA77-BD5B-924B-80DF-84912C2C8F37}" type="presParOf" srcId="{E7EBE3EA-D070-4249-9E31-3EAE45E7C158}" destId="{0314C16D-81B1-9744-987A-C4ACF4C91C69}" srcOrd="0" destOrd="0" presId="urn:microsoft.com/office/officeart/2005/8/layout/vList2"/>
    <dgm:cxn modelId="{FD5FEBD3-E53A-7343-9A67-7B5AD8C6E4EC}" type="presParOf" srcId="{E7EBE3EA-D070-4249-9E31-3EAE45E7C158}" destId="{25519B41-E478-7E43-B0DC-6AC31826DFAA}" srcOrd="1" destOrd="0" presId="urn:microsoft.com/office/officeart/2005/8/layout/vList2"/>
    <dgm:cxn modelId="{60A57D1C-75CC-894E-833A-790F51DFC4FE}" type="presParOf" srcId="{E7EBE3EA-D070-4249-9E31-3EAE45E7C158}" destId="{11B25722-CF23-B24A-9618-ECDD091832E7}" srcOrd="2" destOrd="0" presId="urn:microsoft.com/office/officeart/2005/8/layout/vList2"/>
    <dgm:cxn modelId="{87986AF9-FA16-5A4D-94E8-42A3F0A41BC8}" type="presParOf" srcId="{E7EBE3EA-D070-4249-9E31-3EAE45E7C158}" destId="{610508D3-84A9-5D44-9366-DD116067A2AE}" srcOrd="3" destOrd="0" presId="urn:microsoft.com/office/officeart/2005/8/layout/vList2"/>
    <dgm:cxn modelId="{BEE4C387-806C-1A4F-A0D1-4E05E59A22DB}" type="presParOf" srcId="{E7EBE3EA-D070-4249-9E31-3EAE45E7C158}" destId="{258C7008-710C-804D-9191-6FBC0C62AE03}" srcOrd="4" destOrd="0" presId="urn:microsoft.com/office/officeart/2005/8/layout/vList2"/>
    <dgm:cxn modelId="{502209B3-9E90-3141-BAFF-ACC028BAD1A9}" type="presParOf" srcId="{E7EBE3EA-D070-4249-9E31-3EAE45E7C158}" destId="{3BC2CF9D-7979-9245-8935-3003D785701B}" srcOrd="5" destOrd="0" presId="urn:microsoft.com/office/officeart/2005/8/layout/vList2"/>
    <dgm:cxn modelId="{C18F2631-BB99-8D44-B29E-2B8849FFB1CE}" type="presParOf" srcId="{E7EBE3EA-D070-4249-9E31-3EAE45E7C158}" destId="{3FF2ECC0-51F9-8A4C-BCD2-8D255872F133}" srcOrd="6" destOrd="0" presId="urn:microsoft.com/office/officeart/2005/8/layout/vList2"/>
    <dgm:cxn modelId="{C187261C-0748-4B42-8B34-5CCBE01AB94C}" type="presParOf" srcId="{E7EBE3EA-D070-4249-9E31-3EAE45E7C158}" destId="{97BB40C1-BDC0-554E-B315-D8C72B22D997}" srcOrd="7" destOrd="0" presId="urn:microsoft.com/office/officeart/2005/8/layout/vList2"/>
    <dgm:cxn modelId="{448636A8-6821-074C-A9B6-C0C3C49EE3CF}" type="presParOf" srcId="{E7EBE3EA-D070-4249-9E31-3EAE45E7C158}" destId="{A83696D1-5268-9641-8427-BE126132217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7E08BEE-B552-44A3-A7C5-D9B58C3CDEC1}" type="doc">
      <dgm:prSet loTypeId="urn:microsoft.com/office/officeart/2005/8/layout/bProcess4" loCatId="process" qsTypeId="urn:microsoft.com/office/officeart/2005/8/quickstyle/simple1" qsCatId="simple" csTypeId="urn:microsoft.com/office/officeart/2005/8/colors/colorful5" csCatId="colorful" phldr="1"/>
      <dgm:spPr/>
      <dgm:t>
        <a:bodyPr/>
        <a:lstStyle/>
        <a:p>
          <a:endParaRPr lang="en-US"/>
        </a:p>
      </dgm:t>
    </dgm:pt>
    <dgm:pt modelId="{49407DCA-96EF-48C1-AA45-7E012DBF41D8}">
      <dgm:prSet phldrT="[Text]" custT="1"/>
      <dgm:spPr>
        <a:xfrm>
          <a:off x="585112" y="363"/>
          <a:ext cx="1901031" cy="1140618"/>
        </a:xfrm>
        <a:prstGeom prst="roundRect">
          <a:avLst>
            <a:gd name="adj" fmla="val 10000"/>
          </a:avLst>
        </a:prstGeom>
      </dgm:spPr>
      <dgm:t>
        <a:bodyPr/>
        <a:lstStyle/>
        <a:p>
          <a:r>
            <a:rPr lang="en-US" sz="2000">
              <a:latin typeface="Calibri" panose="020F0502020204030204"/>
              <a:ea typeface="+mn-ea"/>
              <a:cs typeface="+mn-cs"/>
            </a:rPr>
            <a:t>Information obtained from initial call</a:t>
          </a:r>
          <a:endParaRPr lang="en-US" sz="2000" dirty="0">
            <a:latin typeface="Calibri" panose="020F0502020204030204"/>
            <a:ea typeface="+mn-ea"/>
            <a:cs typeface="+mn-cs"/>
          </a:endParaRPr>
        </a:p>
      </dgm:t>
    </dgm:pt>
    <dgm:pt modelId="{2C120CA4-6A15-4A93-BD4E-809CEE92F581}" type="parTrans" cxnId="{1A32E935-265D-44B5-A1A3-71B4CA3348A6}">
      <dgm:prSet/>
      <dgm:spPr/>
      <dgm:t>
        <a:bodyPr/>
        <a:lstStyle/>
        <a:p>
          <a:endParaRPr lang="en-US"/>
        </a:p>
      </dgm:t>
    </dgm:pt>
    <dgm:pt modelId="{37794720-7F5F-4E01-BCB9-AF34C42DEC17}" type="sibTrans" cxnId="{1A32E935-265D-44B5-A1A3-71B4CA3348A6}">
      <dgm:prSet/>
      <dgm:spPr>
        <a:xfrm rot="5400000">
          <a:off x="260852" y="907563"/>
          <a:ext cx="1417353" cy="171092"/>
        </a:xfrm>
        <a:prstGeom prst="rect">
          <a:avLst/>
        </a:prstGeom>
      </dgm:spPr>
      <dgm:t>
        <a:bodyPr/>
        <a:lstStyle/>
        <a:p>
          <a:endParaRPr lang="en-US"/>
        </a:p>
      </dgm:t>
    </dgm:pt>
    <dgm:pt modelId="{9EBD6E56-1D66-4E84-9A29-379997B52E75}">
      <dgm:prSet phldrT="[Text]" custT="1"/>
      <dgm:spPr>
        <a:xfrm>
          <a:off x="585112" y="1426137"/>
          <a:ext cx="1901031" cy="1140618"/>
        </a:xfrm>
        <a:prstGeom prst="roundRect">
          <a:avLst>
            <a:gd name="adj" fmla="val 10000"/>
          </a:avLst>
        </a:prstGeom>
      </dgm:spPr>
      <dgm:t>
        <a:bodyPr/>
        <a:lstStyle/>
        <a:p>
          <a:r>
            <a:rPr lang="en-US" sz="2000">
              <a:latin typeface="Calibri" panose="020F0502020204030204"/>
              <a:ea typeface="+mn-ea"/>
              <a:cs typeface="+mn-cs"/>
            </a:rPr>
            <a:t>Information from police systems</a:t>
          </a:r>
          <a:endParaRPr lang="en-US" sz="2000" dirty="0">
            <a:latin typeface="Calibri" panose="020F0502020204030204"/>
            <a:ea typeface="+mn-ea"/>
            <a:cs typeface="+mn-cs"/>
          </a:endParaRPr>
        </a:p>
      </dgm:t>
    </dgm:pt>
    <dgm:pt modelId="{E496DD8E-CB4C-407F-92D5-823E7559E462}" type="parTrans" cxnId="{E9F827DC-C981-432D-B8AE-0A4D4A335CF9}">
      <dgm:prSet/>
      <dgm:spPr/>
      <dgm:t>
        <a:bodyPr/>
        <a:lstStyle/>
        <a:p>
          <a:endParaRPr lang="en-US"/>
        </a:p>
      </dgm:t>
    </dgm:pt>
    <dgm:pt modelId="{B548F435-A7DC-46B8-8BA8-CF863B4206E3}" type="sibTrans" cxnId="{E9F827DC-C981-432D-B8AE-0A4D4A335CF9}">
      <dgm:prSet/>
      <dgm:spPr>
        <a:xfrm rot="5400000">
          <a:off x="260852" y="2333337"/>
          <a:ext cx="1417353" cy="171092"/>
        </a:xfrm>
        <a:prstGeom prst="rect">
          <a:avLst/>
        </a:prstGeom>
      </dgm:spPr>
      <dgm:t>
        <a:bodyPr/>
        <a:lstStyle/>
        <a:p>
          <a:endParaRPr lang="en-US"/>
        </a:p>
      </dgm:t>
    </dgm:pt>
    <dgm:pt modelId="{16565916-0A21-4C05-A52C-EF2FC025380E}">
      <dgm:prSet phldrT="[Text]" custT="1"/>
      <dgm:spPr>
        <a:xfrm>
          <a:off x="585112" y="2851910"/>
          <a:ext cx="1901031" cy="1140618"/>
        </a:xfrm>
        <a:prstGeom prst="roundRect">
          <a:avLst>
            <a:gd name="adj" fmla="val 10000"/>
          </a:avLst>
        </a:prstGeom>
      </dgm:spPr>
      <dgm:t>
        <a:bodyPr/>
        <a:lstStyle/>
        <a:p>
          <a:r>
            <a:rPr lang="en-US" sz="2000">
              <a:latin typeface="Calibri" panose="020F0502020204030204"/>
              <a:ea typeface="+mn-ea"/>
              <a:cs typeface="+mn-cs"/>
            </a:rPr>
            <a:t>Information from officer attending</a:t>
          </a:r>
          <a:endParaRPr lang="en-US" sz="2000" dirty="0">
            <a:latin typeface="Calibri" panose="020F0502020204030204"/>
            <a:ea typeface="+mn-ea"/>
            <a:cs typeface="+mn-cs"/>
          </a:endParaRPr>
        </a:p>
      </dgm:t>
    </dgm:pt>
    <dgm:pt modelId="{31DAEE66-675F-4CBF-B078-47434D4208AC}" type="parTrans" cxnId="{3D74DEBF-AF3E-47D9-895D-82397D73270C}">
      <dgm:prSet/>
      <dgm:spPr/>
      <dgm:t>
        <a:bodyPr/>
        <a:lstStyle/>
        <a:p>
          <a:endParaRPr lang="en-US"/>
        </a:p>
      </dgm:t>
    </dgm:pt>
    <dgm:pt modelId="{942842AA-9159-4C6D-911B-F0E14948129F}" type="sibTrans" cxnId="{3D74DEBF-AF3E-47D9-895D-82397D73270C}">
      <dgm:prSet/>
      <dgm:spPr>
        <a:xfrm rot="5400000">
          <a:off x="260852" y="3759110"/>
          <a:ext cx="1417353" cy="171092"/>
        </a:xfrm>
        <a:prstGeom prst="rect">
          <a:avLst/>
        </a:prstGeom>
      </dgm:spPr>
      <dgm:t>
        <a:bodyPr/>
        <a:lstStyle/>
        <a:p>
          <a:endParaRPr lang="en-US"/>
        </a:p>
      </dgm:t>
    </dgm:pt>
    <dgm:pt modelId="{E6074F13-881E-4F27-A0E7-DF3745094E0D}">
      <dgm:prSet phldrT="[Text]" custT="1"/>
      <dgm:spPr>
        <a:xfrm>
          <a:off x="585112" y="4277684"/>
          <a:ext cx="1901031" cy="1140618"/>
        </a:xfrm>
        <a:prstGeom prst="roundRect">
          <a:avLst>
            <a:gd name="adj" fmla="val 10000"/>
          </a:avLst>
        </a:prstGeom>
      </dgm:spPr>
      <dgm:t>
        <a:bodyPr/>
        <a:lstStyle/>
        <a:p>
          <a:r>
            <a:rPr lang="en-US" sz="2000">
              <a:latin typeface="Calibri" panose="020F0502020204030204"/>
              <a:ea typeface="+mn-ea"/>
              <a:cs typeface="+mn-cs"/>
            </a:rPr>
            <a:t>Information provided by 1</a:t>
          </a:r>
          <a:r>
            <a:rPr lang="en-US" sz="2000" baseline="30000">
              <a:latin typeface="Calibri" panose="020F0502020204030204"/>
              <a:ea typeface="+mn-ea"/>
              <a:cs typeface="+mn-cs"/>
            </a:rPr>
            <a:t>st</a:t>
          </a:r>
          <a:r>
            <a:rPr lang="en-US" sz="2000">
              <a:latin typeface="Calibri" panose="020F0502020204030204"/>
              <a:ea typeface="+mn-ea"/>
              <a:cs typeface="+mn-cs"/>
            </a:rPr>
            <a:t> witness</a:t>
          </a:r>
          <a:endParaRPr lang="en-US" sz="2000" dirty="0">
            <a:latin typeface="Calibri" panose="020F0502020204030204"/>
            <a:ea typeface="+mn-ea"/>
            <a:cs typeface="+mn-cs"/>
          </a:endParaRPr>
        </a:p>
      </dgm:t>
    </dgm:pt>
    <dgm:pt modelId="{02E52479-0EBA-45F7-A529-4A1EE77A57FD}" type="parTrans" cxnId="{87262FCF-BC74-48C2-9846-3BA185CB2B1F}">
      <dgm:prSet/>
      <dgm:spPr/>
      <dgm:t>
        <a:bodyPr/>
        <a:lstStyle/>
        <a:p>
          <a:endParaRPr lang="en-US"/>
        </a:p>
      </dgm:t>
    </dgm:pt>
    <dgm:pt modelId="{92CD8DA3-330C-4FC4-B6A7-2EB102AA4F1C}" type="sibTrans" cxnId="{87262FCF-BC74-48C2-9846-3BA185CB2B1F}">
      <dgm:prSet/>
      <dgm:spPr>
        <a:xfrm>
          <a:off x="973738" y="4471997"/>
          <a:ext cx="2519951" cy="171092"/>
        </a:xfrm>
        <a:prstGeom prst="rect">
          <a:avLst/>
        </a:prstGeom>
      </dgm:spPr>
      <dgm:t>
        <a:bodyPr/>
        <a:lstStyle/>
        <a:p>
          <a:endParaRPr lang="en-US"/>
        </a:p>
      </dgm:t>
    </dgm:pt>
    <dgm:pt modelId="{1F288954-B98B-4850-9D53-57ECBF1F59E1}">
      <dgm:prSet phldrT="[Text]" custT="1"/>
      <dgm:spPr>
        <a:xfrm>
          <a:off x="3113484" y="4277684"/>
          <a:ext cx="1901031" cy="1140618"/>
        </a:xfrm>
        <a:prstGeom prst="roundRect">
          <a:avLst>
            <a:gd name="adj" fmla="val 10000"/>
          </a:avLst>
        </a:prstGeom>
      </dgm:spPr>
      <dgm:t>
        <a:bodyPr/>
        <a:lstStyle/>
        <a:p>
          <a:r>
            <a:rPr lang="en-US" sz="2000">
              <a:latin typeface="Calibri" panose="020F0502020204030204"/>
              <a:ea typeface="+mn-ea"/>
              <a:cs typeface="+mn-cs"/>
            </a:rPr>
            <a:t>Info provided by victim (1</a:t>
          </a:r>
          <a:r>
            <a:rPr lang="en-US" sz="2000" baseline="30000">
              <a:latin typeface="Calibri" panose="020F0502020204030204"/>
              <a:ea typeface="+mn-ea"/>
              <a:cs typeface="+mn-cs"/>
            </a:rPr>
            <a:t>st</a:t>
          </a:r>
          <a:r>
            <a:rPr lang="en-US" sz="2000">
              <a:latin typeface="Calibri" panose="020F0502020204030204"/>
              <a:ea typeface="+mn-ea"/>
              <a:cs typeface="+mn-cs"/>
            </a:rPr>
            <a:t> account)</a:t>
          </a:r>
          <a:endParaRPr lang="en-US" sz="2000" dirty="0">
            <a:latin typeface="Calibri" panose="020F0502020204030204"/>
            <a:ea typeface="+mn-ea"/>
            <a:cs typeface="+mn-cs"/>
          </a:endParaRPr>
        </a:p>
      </dgm:t>
    </dgm:pt>
    <dgm:pt modelId="{7DC864A7-9C51-4634-B869-2449A10D1F33}" type="parTrans" cxnId="{AFD08741-0E49-4936-A4C1-CD871E1D46F0}">
      <dgm:prSet/>
      <dgm:spPr/>
      <dgm:t>
        <a:bodyPr/>
        <a:lstStyle/>
        <a:p>
          <a:endParaRPr lang="en-US"/>
        </a:p>
      </dgm:t>
    </dgm:pt>
    <dgm:pt modelId="{3816BF67-AA17-4E78-B951-D1BF6B313529}" type="sibTrans" cxnId="{AFD08741-0E49-4936-A4C1-CD871E1D46F0}">
      <dgm:prSet/>
      <dgm:spPr>
        <a:xfrm rot="16200000">
          <a:off x="2789223" y="3759110"/>
          <a:ext cx="1417353" cy="171092"/>
        </a:xfrm>
        <a:prstGeom prst="rect">
          <a:avLst/>
        </a:prstGeom>
      </dgm:spPr>
      <dgm:t>
        <a:bodyPr/>
        <a:lstStyle/>
        <a:p>
          <a:endParaRPr lang="en-US"/>
        </a:p>
      </dgm:t>
    </dgm:pt>
    <dgm:pt modelId="{0AAEDA6B-BA8B-4C79-89F7-EB41EE8B88ED}">
      <dgm:prSet phldrT="[Text]" custT="1"/>
      <dgm:spPr>
        <a:xfrm>
          <a:off x="3113484" y="2851910"/>
          <a:ext cx="1901031" cy="1140618"/>
        </a:xfrm>
        <a:prstGeom prst="roundRect">
          <a:avLst>
            <a:gd name="adj" fmla="val 10000"/>
          </a:avLst>
        </a:prstGeom>
      </dgm:spPr>
      <dgm:t>
        <a:bodyPr/>
        <a:lstStyle/>
        <a:p>
          <a:r>
            <a:rPr lang="en-US" sz="2000">
              <a:latin typeface="Calibri" panose="020F0502020204030204"/>
              <a:ea typeface="+mn-ea"/>
              <a:cs typeface="+mn-cs"/>
            </a:rPr>
            <a:t>Evidence collected at scene (exhibits)</a:t>
          </a:r>
          <a:endParaRPr lang="en-US" sz="2000" dirty="0">
            <a:latin typeface="Calibri" panose="020F0502020204030204"/>
            <a:ea typeface="+mn-ea"/>
            <a:cs typeface="+mn-cs"/>
          </a:endParaRPr>
        </a:p>
      </dgm:t>
    </dgm:pt>
    <dgm:pt modelId="{3D155EAE-6F01-4A28-A80F-36B7C811B3A7}" type="parTrans" cxnId="{E0391469-9311-40AE-B3DA-B5744D7F0300}">
      <dgm:prSet/>
      <dgm:spPr/>
      <dgm:t>
        <a:bodyPr/>
        <a:lstStyle/>
        <a:p>
          <a:endParaRPr lang="en-US"/>
        </a:p>
      </dgm:t>
    </dgm:pt>
    <dgm:pt modelId="{8301CE59-D8D6-4053-8276-841B1D48A07A}" type="sibTrans" cxnId="{E0391469-9311-40AE-B3DA-B5744D7F0300}">
      <dgm:prSet/>
      <dgm:spPr>
        <a:xfrm rot="16200000">
          <a:off x="2789223" y="2333337"/>
          <a:ext cx="1417353" cy="171092"/>
        </a:xfrm>
        <a:prstGeom prst="rect">
          <a:avLst/>
        </a:prstGeom>
      </dgm:spPr>
      <dgm:t>
        <a:bodyPr/>
        <a:lstStyle/>
        <a:p>
          <a:endParaRPr lang="en-US"/>
        </a:p>
      </dgm:t>
    </dgm:pt>
    <dgm:pt modelId="{A2A3DA45-8D9B-4050-91E4-7C3F27C05E52}">
      <dgm:prSet phldrT="[Text]" custT="1"/>
      <dgm:spPr>
        <a:xfrm>
          <a:off x="3113484" y="1426137"/>
          <a:ext cx="1901031" cy="1140618"/>
        </a:xfrm>
        <a:prstGeom prst="roundRect">
          <a:avLst>
            <a:gd name="adj" fmla="val 10000"/>
          </a:avLst>
        </a:prstGeom>
      </dgm:spPr>
      <dgm:t>
        <a:bodyPr/>
        <a:lstStyle/>
        <a:p>
          <a:r>
            <a:rPr lang="en-US" sz="2000">
              <a:latin typeface="Calibri" panose="020F0502020204030204"/>
              <a:ea typeface="+mn-ea"/>
              <a:cs typeface="+mn-cs"/>
            </a:rPr>
            <a:t>Evidence from CSI in attendance</a:t>
          </a:r>
          <a:endParaRPr lang="en-US" sz="2000" dirty="0">
            <a:latin typeface="Calibri" panose="020F0502020204030204"/>
            <a:ea typeface="+mn-ea"/>
            <a:cs typeface="+mn-cs"/>
          </a:endParaRPr>
        </a:p>
      </dgm:t>
    </dgm:pt>
    <dgm:pt modelId="{E13E4986-BF6B-44C1-98DC-668AA5DEBF26}" type="parTrans" cxnId="{C68EC5B6-F6B9-4739-B440-984011A50EDC}">
      <dgm:prSet/>
      <dgm:spPr/>
      <dgm:t>
        <a:bodyPr/>
        <a:lstStyle/>
        <a:p>
          <a:endParaRPr lang="en-US"/>
        </a:p>
      </dgm:t>
    </dgm:pt>
    <dgm:pt modelId="{336EF6E9-EA7D-431D-BFD7-87FD57825F21}" type="sibTrans" cxnId="{C68EC5B6-F6B9-4739-B440-984011A50EDC}">
      <dgm:prSet/>
      <dgm:spPr>
        <a:xfrm rot="16200000">
          <a:off x="2789223" y="907563"/>
          <a:ext cx="1417353" cy="171092"/>
        </a:xfrm>
        <a:prstGeom prst="rect">
          <a:avLst/>
        </a:prstGeom>
      </dgm:spPr>
      <dgm:t>
        <a:bodyPr/>
        <a:lstStyle/>
        <a:p>
          <a:endParaRPr lang="en-US"/>
        </a:p>
      </dgm:t>
    </dgm:pt>
    <dgm:pt modelId="{4722DD0C-2355-4DC0-93FB-E5E223894B1F}">
      <dgm:prSet phldrT="[Text]" custT="1"/>
      <dgm:spPr>
        <a:xfrm>
          <a:off x="3113484" y="363"/>
          <a:ext cx="1901031" cy="1140618"/>
        </a:xfrm>
        <a:prstGeom prst="roundRect">
          <a:avLst>
            <a:gd name="adj" fmla="val 10000"/>
          </a:avLst>
        </a:prstGeom>
      </dgm:spPr>
      <dgm:t>
        <a:bodyPr/>
        <a:lstStyle/>
        <a:p>
          <a:r>
            <a:rPr lang="en-US" sz="2000">
              <a:latin typeface="Calibri" panose="020F0502020204030204"/>
              <a:ea typeface="+mn-ea"/>
              <a:cs typeface="+mn-cs"/>
            </a:rPr>
            <a:t>Suspect information &amp; intelligence</a:t>
          </a:r>
          <a:endParaRPr lang="en-US" sz="2000" dirty="0">
            <a:latin typeface="Calibri" panose="020F0502020204030204"/>
            <a:ea typeface="+mn-ea"/>
            <a:cs typeface="+mn-cs"/>
          </a:endParaRPr>
        </a:p>
      </dgm:t>
    </dgm:pt>
    <dgm:pt modelId="{9FA81088-042E-4649-97BA-83F7918E92B2}" type="parTrans" cxnId="{1A183502-872F-4416-8F6E-27883FB64CD3}">
      <dgm:prSet/>
      <dgm:spPr/>
      <dgm:t>
        <a:bodyPr/>
        <a:lstStyle/>
        <a:p>
          <a:endParaRPr lang="en-US"/>
        </a:p>
      </dgm:t>
    </dgm:pt>
    <dgm:pt modelId="{1EC27701-A625-4EB2-BB6C-B4887084B103}" type="sibTrans" cxnId="{1A183502-872F-4416-8F6E-27883FB64CD3}">
      <dgm:prSet/>
      <dgm:spPr>
        <a:xfrm>
          <a:off x="3502110" y="194677"/>
          <a:ext cx="2519951" cy="171092"/>
        </a:xfrm>
        <a:prstGeom prst="rect">
          <a:avLst/>
        </a:prstGeom>
      </dgm:spPr>
      <dgm:t>
        <a:bodyPr/>
        <a:lstStyle/>
        <a:p>
          <a:endParaRPr lang="en-US"/>
        </a:p>
      </dgm:t>
    </dgm:pt>
    <dgm:pt modelId="{006EAAB9-399A-410F-8D2F-74E1F4937D35}">
      <dgm:prSet phldrT="[Text]"/>
      <dgm:spPr>
        <a:xfrm>
          <a:off x="5641855" y="363"/>
          <a:ext cx="1901031" cy="1140618"/>
        </a:xfrm>
        <a:prstGeom prst="roundRect">
          <a:avLst>
            <a:gd name="adj" fmla="val 10000"/>
          </a:avLst>
        </a:prstGeom>
      </dgm:spPr>
      <dgm:t>
        <a:bodyPr/>
        <a:lstStyle/>
        <a:p>
          <a:r>
            <a:rPr lang="en-US">
              <a:latin typeface="Calibri" panose="020F0502020204030204"/>
              <a:ea typeface="+mn-ea"/>
              <a:cs typeface="+mn-cs"/>
            </a:rPr>
            <a:t>Plan to locate &amp; manage suspect</a:t>
          </a:r>
          <a:endParaRPr lang="en-US" dirty="0">
            <a:latin typeface="Calibri" panose="020F0502020204030204"/>
            <a:ea typeface="+mn-ea"/>
            <a:cs typeface="+mn-cs"/>
          </a:endParaRPr>
        </a:p>
      </dgm:t>
    </dgm:pt>
    <dgm:pt modelId="{226841C8-44C2-4358-BA6F-A6D2B3D70AFE}" type="parTrans" cxnId="{6E0703F6-D0A0-4EDF-AADC-F64A83010630}">
      <dgm:prSet/>
      <dgm:spPr/>
      <dgm:t>
        <a:bodyPr/>
        <a:lstStyle/>
        <a:p>
          <a:endParaRPr lang="en-US"/>
        </a:p>
      </dgm:t>
    </dgm:pt>
    <dgm:pt modelId="{CE010AEA-8180-4B06-967D-F8595BFCE3D4}" type="sibTrans" cxnId="{6E0703F6-D0A0-4EDF-AADC-F64A83010630}">
      <dgm:prSet/>
      <dgm:spPr>
        <a:xfrm rot="5400000">
          <a:off x="5317595" y="907563"/>
          <a:ext cx="1417353" cy="171092"/>
        </a:xfrm>
        <a:prstGeom prst="rect">
          <a:avLst/>
        </a:prstGeom>
      </dgm:spPr>
      <dgm:t>
        <a:bodyPr/>
        <a:lstStyle/>
        <a:p>
          <a:endParaRPr lang="en-US"/>
        </a:p>
      </dgm:t>
    </dgm:pt>
    <dgm:pt modelId="{0C6ECD49-D414-49AF-A043-F78F74AF9DEA}">
      <dgm:prSet phldrT="[Text]"/>
      <dgm:spPr>
        <a:xfrm>
          <a:off x="5641855" y="1426137"/>
          <a:ext cx="1901031" cy="1140618"/>
        </a:xfrm>
        <a:prstGeom prst="roundRect">
          <a:avLst>
            <a:gd name="adj" fmla="val 10000"/>
          </a:avLst>
        </a:prstGeom>
      </dgm:spPr>
      <dgm:t>
        <a:bodyPr/>
        <a:lstStyle/>
        <a:p>
          <a:r>
            <a:rPr lang="en-US" dirty="0">
              <a:latin typeface="Calibri" panose="020F0502020204030204"/>
              <a:ea typeface="+mn-ea"/>
              <a:cs typeface="+mn-cs"/>
            </a:rPr>
            <a:t>Complete crime report</a:t>
          </a:r>
        </a:p>
      </dgm:t>
    </dgm:pt>
    <dgm:pt modelId="{DFB68EAE-C894-4C16-86A8-F6EE34BC07FC}" type="parTrans" cxnId="{79BF2B23-C455-48F1-B7F9-E9034755161F}">
      <dgm:prSet/>
      <dgm:spPr/>
      <dgm:t>
        <a:bodyPr/>
        <a:lstStyle/>
        <a:p>
          <a:endParaRPr lang="en-US"/>
        </a:p>
      </dgm:t>
    </dgm:pt>
    <dgm:pt modelId="{FF080F09-03E5-4994-9188-D325EBF424B7}" type="sibTrans" cxnId="{79BF2B23-C455-48F1-B7F9-E9034755161F}">
      <dgm:prSet/>
      <dgm:spPr>
        <a:xfrm rot="5400000">
          <a:off x="5317595" y="2333337"/>
          <a:ext cx="1417353" cy="171092"/>
        </a:xfrm>
        <a:prstGeom prst="rect">
          <a:avLst/>
        </a:prstGeom>
      </dgm:spPr>
      <dgm:t>
        <a:bodyPr/>
        <a:lstStyle/>
        <a:p>
          <a:endParaRPr lang="en-US"/>
        </a:p>
      </dgm:t>
    </dgm:pt>
    <dgm:pt modelId="{24185F08-73B1-424F-8134-06383571B5DE}">
      <dgm:prSet phldrT="[Text]"/>
      <dgm:spPr>
        <a:xfrm>
          <a:off x="5641855" y="2851910"/>
          <a:ext cx="1901031" cy="1140618"/>
        </a:xfrm>
        <a:prstGeom prst="roundRect">
          <a:avLst>
            <a:gd name="adj" fmla="val 10000"/>
          </a:avLst>
        </a:prstGeom>
      </dgm:spPr>
      <dgm:t>
        <a:bodyPr/>
        <a:lstStyle/>
        <a:p>
          <a:r>
            <a:rPr lang="en-US">
              <a:latin typeface="Calibri" panose="020F0502020204030204"/>
              <a:ea typeface="+mn-ea"/>
              <a:cs typeface="+mn-cs"/>
            </a:rPr>
            <a:t>Consider multi-agency approach</a:t>
          </a:r>
          <a:endParaRPr lang="en-US" dirty="0">
            <a:latin typeface="Calibri" panose="020F0502020204030204"/>
            <a:ea typeface="+mn-ea"/>
            <a:cs typeface="+mn-cs"/>
          </a:endParaRPr>
        </a:p>
      </dgm:t>
    </dgm:pt>
    <dgm:pt modelId="{7CA42CD7-9B36-4A6E-933E-F4C120E8ADC9}" type="parTrans" cxnId="{A71877A7-F7C5-4B96-82E4-3CECEC011377}">
      <dgm:prSet/>
      <dgm:spPr/>
      <dgm:t>
        <a:bodyPr/>
        <a:lstStyle/>
        <a:p>
          <a:endParaRPr lang="en-US"/>
        </a:p>
      </dgm:t>
    </dgm:pt>
    <dgm:pt modelId="{793CB86D-E7FD-46E6-91FB-0ED322E0A63A}" type="sibTrans" cxnId="{A71877A7-F7C5-4B96-82E4-3CECEC011377}">
      <dgm:prSet/>
      <dgm:spPr>
        <a:xfrm rot="5400000">
          <a:off x="5317595" y="3759110"/>
          <a:ext cx="1417353" cy="171092"/>
        </a:xfrm>
        <a:prstGeom prst="rect">
          <a:avLst/>
        </a:prstGeom>
      </dgm:spPr>
      <dgm:t>
        <a:bodyPr/>
        <a:lstStyle/>
        <a:p>
          <a:endParaRPr lang="en-US"/>
        </a:p>
      </dgm:t>
    </dgm:pt>
    <dgm:pt modelId="{6028196C-344C-43A1-B9F3-147F7D252D43}">
      <dgm:prSet phldrT="[Text]" custT="1"/>
      <dgm:spPr>
        <a:xfrm>
          <a:off x="5641855" y="4277684"/>
          <a:ext cx="1901031" cy="1140618"/>
        </a:xfrm>
        <a:prstGeom prst="roundRect">
          <a:avLst>
            <a:gd name="adj" fmla="val 10000"/>
          </a:avLst>
        </a:prstGeom>
      </dgm:spPr>
      <dgm:t>
        <a:bodyPr/>
        <a:lstStyle/>
        <a:p>
          <a:r>
            <a:rPr lang="en-US" sz="2000">
              <a:latin typeface="Calibri" panose="020F0502020204030204"/>
              <a:ea typeface="+mn-ea"/>
              <a:cs typeface="+mn-cs"/>
            </a:rPr>
            <a:t>Consider future action- ie searches, interview, file prep</a:t>
          </a:r>
          <a:endParaRPr lang="en-US" sz="2000" dirty="0">
            <a:latin typeface="Calibri" panose="020F0502020204030204"/>
            <a:ea typeface="+mn-ea"/>
            <a:cs typeface="+mn-cs"/>
          </a:endParaRPr>
        </a:p>
      </dgm:t>
    </dgm:pt>
    <dgm:pt modelId="{9121A95B-6C26-431A-BBBE-9C4E8EF3E2F3}" type="parTrans" cxnId="{43F9EAF8-7A3B-4B85-B051-34ABA52FB0FB}">
      <dgm:prSet/>
      <dgm:spPr/>
      <dgm:t>
        <a:bodyPr/>
        <a:lstStyle/>
        <a:p>
          <a:endParaRPr lang="en-US"/>
        </a:p>
      </dgm:t>
    </dgm:pt>
    <dgm:pt modelId="{3C47A097-1527-4329-86BE-0200C6181BB2}" type="sibTrans" cxnId="{43F9EAF8-7A3B-4B85-B051-34ABA52FB0FB}">
      <dgm:prSet/>
      <dgm:spPr/>
      <dgm:t>
        <a:bodyPr/>
        <a:lstStyle/>
        <a:p>
          <a:endParaRPr lang="en-US"/>
        </a:p>
      </dgm:t>
    </dgm:pt>
    <dgm:pt modelId="{DB6A169C-176B-4F36-B2A7-F402D6F967A1}" type="pres">
      <dgm:prSet presAssocID="{67E08BEE-B552-44A3-A7C5-D9B58C3CDEC1}" presName="Name0" presStyleCnt="0">
        <dgm:presLayoutVars>
          <dgm:dir/>
          <dgm:resizeHandles/>
        </dgm:presLayoutVars>
      </dgm:prSet>
      <dgm:spPr/>
    </dgm:pt>
    <dgm:pt modelId="{3CD80273-244B-41FB-B974-67921513C9A6}" type="pres">
      <dgm:prSet presAssocID="{49407DCA-96EF-48C1-AA45-7E012DBF41D8}" presName="compNode" presStyleCnt="0"/>
      <dgm:spPr/>
    </dgm:pt>
    <dgm:pt modelId="{5A5CCD81-56C3-4E34-A053-F6CA9008F317}" type="pres">
      <dgm:prSet presAssocID="{49407DCA-96EF-48C1-AA45-7E012DBF41D8}" presName="dummyConnPt" presStyleCnt="0"/>
      <dgm:spPr/>
    </dgm:pt>
    <dgm:pt modelId="{2D83DF38-1E7D-4A79-A54D-808AB0934908}" type="pres">
      <dgm:prSet presAssocID="{49407DCA-96EF-48C1-AA45-7E012DBF41D8}" presName="node" presStyleLbl="node1" presStyleIdx="0" presStyleCnt="12" custScaleX="127679">
        <dgm:presLayoutVars>
          <dgm:bulletEnabled val="1"/>
        </dgm:presLayoutVars>
      </dgm:prSet>
      <dgm:spPr/>
    </dgm:pt>
    <dgm:pt modelId="{B60316E1-A0CD-4E08-AC86-C5CECD5B513A}" type="pres">
      <dgm:prSet presAssocID="{37794720-7F5F-4E01-BCB9-AF34C42DEC17}" presName="sibTrans" presStyleLbl="bgSibTrans2D1" presStyleIdx="0" presStyleCnt="11"/>
      <dgm:spPr/>
    </dgm:pt>
    <dgm:pt modelId="{2B26F7FC-9662-4D09-A457-5DB77E5E6785}" type="pres">
      <dgm:prSet presAssocID="{9EBD6E56-1D66-4E84-9A29-379997B52E75}" presName="compNode" presStyleCnt="0"/>
      <dgm:spPr/>
    </dgm:pt>
    <dgm:pt modelId="{35A1EEE4-738F-4B97-BFEB-1B3895CAEE4C}" type="pres">
      <dgm:prSet presAssocID="{9EBD6E56-1D66-4E84-9A29-379997B52E75}" presName="dummyConnPt" presStyleCnt="0"/>
      <dgm:spPr/>
    </dgm:pt>
    <dgm:pt modelId="{043A3AAB-C933-439D-BCD4-4718F59C0CFC}" type="pres">
      <dgm:prSet presAssocID="{9EBD6E56-1D66-4E84-9A29-379997B52E75}" presName="node" presStyleLbl="node1" presStyleIdx="1" presStyleCnt="12" custScaleX="124911">
        <dgm:presLayoutVars>
          <dgm:bulletEnabled val="1"/>
        </dgm:presLayoutVars>
      </dgm:prSet>
      <dgm:spPr/>
    </dgm:pt>
    <dgm:pt modelId="{024EFAC4-4D99-4A1E-BF15-C25D5F8FED6E}" type="pres">
      <dgm:prSet presAssocID="{B548F435-A7DC-46B8-8BA8-CF863B4206E3}" presName="sibTrans" presStyleLbl="bgSibTrans2D1" presStyleIdx="1" presStyleCnt="11"/>
      <dgm:spPr/>
    </dgm:pt>
    <dgm:pt modelId="{5984C476-3F9B-434B-9665-3BCDFB53DAB1}" type="pres">
      <dgm:prSet presAssocID="{16565916-0A21-4C05-A52C-EF2FC025380E}" presName="compNode" presStyleCnt="0"/>
      <dgm:spPr/>
    </dgm:pt>
    <dgm:pt modelId="{5F27D2E8-18A2-4E16-BE25-04911DEDD876}" type="pres">
      <dgm:prSet presAssocID="{16565916-0A21-4C05-A52C-EF2FC025380E}" presName="dummyConnPt" presStyleCnt="0"/>
      <dgm:spPr/>
    </dgm:pt>
    <dgm:pt modelId="{9A9BF8F1-91AC-4A56-B096-A821E5EACEE2}" type="pres">
      <dgm:prSet presAssocID="{16565916-0A21-4C05-A52C-EF2FC025380E}" presName="node" presStyleLbl="node1" presStyleIdx="2" presStyleCnt="12" custScaleX="124911">
        <dgm:presLayoutVars>
          <dgm:bulletEnabled val="1"/>
        </dgm:presLayoutVars>
      </dgm:prSet>
      <dgm:spPr/>
    </dgm:pt>
    <dgm:pt modelId="{14914E43-5338-477F-B9C3-27B223D427D6}" type="pres">
      <dgm:prSet presAssocID="{942842AA-9159-4C6D-911B-F0E14948129F}" presName="sibTrans" presStyleLbl="bgSibTrans2D1" presStyleIdx="2" presStyleCnt="11"/>
      <dgm:spPr/>
    </dgm:pt>
    <dgm:pt modelId="{76E29541-0FBF-4246-8F79-B9FB2D8B0B33}" type="pres">
      <dgm:prSet presAssocID="{E6074F13-881E-4F27-A0E7-DF3745094E0D}" presName="compNode" presStyleCnt="0"/>
      <dgm:spPr/>
    </dgm:pt>
    <dgm:pt modelId="{75FAF2CB-6BA0-44BF-AA70-C9D6671AE73D}" type="pres">
      <dgm:prSet presAssocID="{E6074F13-881E-4F27-A0E7-DF3745094E0D}" presName="dummyConnPt" presStyleCnt="0"/>
      <dgm:spPr/>
    </dgm:pt>
    <dgm:pt modelId="{44AE3097-2618-48A5-A768-9AB705C7E323}" type="pres">
      <dgm:prSet presAssocID="{E6074F13-881E-4F27-A0E7-DF3745094E0D}" presName="node" presStyleLbl="node1" presStyleIdx="3" presStyleCnt="12" custScaleX="119375">
        <dgm:presLayoutVars>
          <dgm:bulletEnabled val="1"/>
        </dgm:presLayoutVars>
      </dgm:prSet>
      <dgm:spPr/>
    </dgm:pt>
    <dgm:pt modelId="{1B9E751B-8298-4E74-A1A1-311C9EC298D2}" type="pres">
      <dgm:prSet presAssocID="{92CD8DA3-330C-4FC4-B6A7-2EB102AA4F1C}" presName="sibTrans" presStyleLbl="bgSibTrans2D1" presStyleIdx="3" presStyleCnt="11"/>
      <dgm:spPr/>
    </dgm:pt>
    <dgm:pt modelId="{12A75514-C750-4F01-ABE4-247BE0B09D1F}" type="pres">
      <dgm:prSet presAssocID="{1F288954-B98B-4850-9D53-57ECBF1F59E1}" presName="compNode" presStyleCnt="0"/>
      <dgm:spPr/>
    </dgm:pt>
    <dgm:pt modelId="{6EB65B76-D44A-425B-9290-B0AAAB1BCCFC}" type="pres">
      <dgm:prSet presAssocID="{1F288954-B98B-4850-9D53-57ECBF1F59E1}" presName="dummyConnPt" presStyleCnt="0"/>
      <dgm:spPr/>
    </dgm:pt>
    <dgm:pt modelId="{DFA30D8B-9AB0-481A-806C-D43E2C3A1512}" type="pres">
      <dgm:prSet presAssocID="{1F288954-B98B-4850-9D53-57ECBF1F59E1}" presName="node" presStyleLbl="node1" presStyleIdx="4" presStyleCnt="12" custScaleX="129463">
        <dgm:presLayoutVars>
          <dgm:bulletEnabled val="1"/>
        </dgm:presLayoutVars>
      </dgm:prSet>
      <dgm:spPr/>
    </dgm:pt>
    <dgm:pt modelId="{02406E35-719E-4C36-8806-B11B1AC077B9}" type="pres">
      <dgm:prSet presAssocID="{3816BF67-AA17-4E78-B951-D1BF6B313529}" presName="sibTrans" presStyleLbl="bgSibTrans2D1" presStyleIdx="4" presStyleCnt="11"/>
      <dgm:spPr/>
    </dgm:pt>
    <dgm:pt modelId="{5FEC030A-DF1E-4DD4-8F9B-D85557D219CD}" type="pres">
      <dgm:prSet presAssocID="{0AAEDA6B-BA8B-4C79-89F7-EB41EE8B88ED}" presName="compNode" presStyleCnt="0"/>
      <dgm:spPr/>
    </dgm:pt>
    <dgm:pt modelId="{309CEFBB-573A-4E44-89AA-17B95A041224}" type="pres">
      <dgm:prSet presAssocID="{0AAEDA6B-BA8B-4C79-89F7-EB41EE8B88ED}" presName="dummyConnPt" presStyleCnt="0"/>
      <dgm:spPr/>
    </dgm:pt>
    <dgm:pt modelId="{2BCDBFB8-5752-4DAC-9292-D8A7E56D5200}" type="pres">
      <dgm:prSet presAssocID="{0AAEDA6B-BA8B-4C79-89F7-EB41EE8B88ED}" presName="node" presStyleLbl="node1" presStyleIdx="5" presStyleCnt="12" custScaleX="132231">
        <dgm:presLayoutVars>
          <dgm:bulletEnabled val="1"/>
        </dgm:presLayoutVars>
      </dgm:prSet>
      <dgm:spPr/>
    </dgm:pt>
    <dgm:pt modelId="{C21A33FF-D11F-47E5-91A1-DED9E5D3A6F6}" type="pres">
      <dgm:prSet presAssocID="{8301CE59-D8D6-4053-8276-841B1D48A07A}" presName="sibTrans" presStyleLbl="bgSibTrans2D1" presStyleIdx="5" presStyleCnt="11"/>
      <dgm:spPr/>
    </dgm:pt>
    <dgm:pt modelId="{E7511057-D69A-4C64-A4A7-1E7A034B38CC}" type="pres">
      <dgm:prSet presAssocID="{A2A3DA45-8D9B-4050-91E4-7C3F27C05E52}" presName="compNode" presStyleCnt="0"/>
      <dgm:spPr/>
    </dgm:pt>
    <dgm:pt modelId="{8924E7E0-9726-4083-9F8E-955A99B09514}" type="pres">
      <dgm:prSet presAssocID="{A2A3DA45-8D9B-4050-91E4-7C3F27C05E52}" presName="dummyConnPt" presStyleCnt="0"/>
      <dgm:spPr/>
    </dgm:pt>
    <dgm:pt modelId="{03F532BE-B3BF-49FE-B7AB-943778684D67}" type="pres">
      <dgm:prSet presAssocID="{A2A3DA45-8D9B-4050-91E4-7C3F27C05E52}" presName="node" presStyleLbl="node1" presStyleIdx="6" presStyleCnt="12" custScaleX="134999">
        <dgm:presLayoutVars>
          <dgm:bulletEnabled val="1"/>
        </dgm:presLayoutVars>
      </dgm:prSet>
      <dgm:spPr/>
    </dgm:pt>
    <dgm:pt modelId="{0116E63E-5F3F-4A18-9F0F-EFE71CE30ABA}" type="pres">
      <dgm:prSet presAssocID="{336EF6E9-EA7D-431D-BFD7-87FD57825F21}" presName="sibTrans" presStyleLbl="bgSibTrans2D1" presStyleIdx="6" presStyleCnt="11"/>
      <dgm:spPr/>
    </dgm:pt>
    <dgm:pt modelId="{B01386D7-2881-4851-A1BB-E2F63720A1B4}" type="pres">
      <dgm:prSet presAssocID="{4722DD0C-2355-4DC0-93FB-E5E223894B1F}" presName="compNode" presStyleCnt="0"/>
      <dgm:spPr/>
    </dgm:pt>
    <dgm:pt modelId="{D9C82081-2253-474B-826D-607C6BD8E634}" type="pres">
      <dgm:prSet presAssocID="{4722DD0C-2355-4DC0-93FB-E5E223894B1F}" presName="dummyConnPt" presStyleCnt="0"/>
      <dgm:spPr/>
    </dgm:pt>
    <dgm:pt modelId="{3E23C7A6-D091-4020-865A-0B1338806610}" type="pres">
      <dgm:prSet presAssocID="{4722DD0C-2355-4DC0-93FB-E5E223894B1F}" presName="node" presStyleLbl="node1" presStyleIdx="7" presStyleCnt="12" custScaleX="132231">
        <dgm:presLayoutVars>
          <dgm:bulletEnabled val="1"/>
        </dgm:presLayoutVars>
      </dgm:prSet>
      <dgm:spPr/>
    </dgm:pt>
    <dgm:pt modelId="{3DE66A17-7A49-4C2B-9DA6-F085BAFC0B3F}" type="pres">
      <dgm:prSet presAssocID="{1EC27701-A625-4EB2-BB6C-B4887084B103}" presName="sibTrans" presStyleLbl="bgSibTrans2D1" presStyleIdx="7" presStyleCnt="11"/>
      <dgm:spPr/>
    </dgm:pt>
    <dgm:pt modelId="{E4346111-29CF-4F36-A6D0-48CB7FAB0E97}" type="pres">
      <dgm:prSet presAssocID="{006EAAB9-399A-410F-8D2F-74E1F4937D35}" presName="compNode" presStyleCnt="0"/>
      <dgm:spPr/>
    </dgm:pt>
    <dgm:pt modelId="{E249EEA4-885A-45D7-99FD-9D4685326D9D}" type="pres">
      <dgm:prSet presAssocID="{006EAAB9-399A-410F-8D2F-74E1F4937D35}" presName="dummyConnPt" presStyleCnt="0"/>
      <dgm:spPr/>
    </dgm:pt>
    <dgm:pt modelId="{0E86FD3E-B8E1-4C86-B740-19A8B7BACC13}" type="pres">
      <dgm:prSet presAssocID="{006EAAB9-399A-410F-8D2F-74E1F4937D35}" presName="node" presStyleLbl="node1" presStyleIdx="8" presStyleCnt="12" custScaleX="136336">
        <dgm:presLayoutVars>
          <dgm:bulletEnabled val="1"/>
        </dgm:presLayoutVars>
      </dgm:prSet>
      <dgm:spPr/>
    </dgm:pt>
    <dgm:pt modelId="{84A051C4-FBD8-40A1-8A58-78B001EB0A8F}" type="pres">
      <dgm:prSet presAssocID="{CE010AEA-8180-4B06-967D-F8595BFCE3D4}" presName="sibTrans" presStyleLbl="bgSibTrans2D1" presStyleIdx="8" presStyleCnt="11"/>
      <dgm:spPr/>
    </dgm:pt>
    <dgm:pt modelId="{C1E4B407-68AC-4FF0-BE05-832080A6B76C}" type="pres">
      <dgm:prSet presAssocID="{0C6ECD49-D414-49AF-A043-F78F74AF9DEA}" presName="compNode" presStyleCnt="0"/>
      <dgm:spPr/>
    </dgm:pt>
    <dgm:pt modelId="{51BB46D2-F0D8-4E7F-9430-C6F985598404}" type="pres">
      <dgm:prSet presAssocID="{0C6ECD49-D414-49AF-A043-F78F74AF9DEA}" presName="dummyConnPt" presStyleCnt="0"/>
      <dgm:spPr/>
    </dgm:pt>
    <dgm:pt modelId="{F23AE5DF-437C-45FE-8DA4-6AAD04349F0D}" type="pres">
      <dgm:prSet presAssocID="{0C6ECD49-D414-49AF-A043-F78F74AF9DEA}" presName="node" presStyleLbl="node1" presStyleIdx="9" presStyleCnt="12" custScaleX="133569">
        <dgm:presLayoutVars>
          <dgm:bulletEnabled val="1"/>
        </dgm:presLayoutVars>
      </dgm:prSet>
      <dgm:spPr/>
    </dgm:pt>
    <dgm:pt modelId="{1D2AD03E-9731-49FE-A8F9-037CE37D7AE5}" type="pres">
      <dgm:prSet presAssocID="{FF080F09-03E5-4994-9188-D325EBF424B7}" presName="sibTrans" presStyleLbl="bgSibTrans2D1" presStyleIdx="9" presStyleCnt="11"/>
      <dgm:spPr/>
    </dgm:pt>
    <dgm:pt modelId="{9EE09982-9E21-403A-85D8-FC55E9B40653}" type="pres">
      <dgm:prSet presAssocID="{24185F08-73B1-424F-8134-06383571B5DE}" presName="compNode" presStyleCnt="0"/>
      <dgm:spPr/>
    </dgm:pt>
    <dgm:pt modelId="{E7A8EB7A-819A-4FE9-9722-08BE2407C3DC}" type="pres">
      <dgm:prSet presAssocID="{24185F08-73B1-424F-8134-06383571B5DE}" presName="dummyConnPt" presStyleCnt="0"/>
      <dgm:spPr/>
    </dgm:pt>
    <dgm:pt modelId="{FC5C35D5-4365-4B6F-B8E8-0EE620BB619C}" type="pres">
      <dgm:prSet presAssocID="{24185F08-73B1-424F-8134-06383571B5DE}" presName="node" presStyleLbl="node1" presStyleIdx="10" presStyleCnt="12" custScaleX="130801">
        <dgm:presLayoutVars>
          <dgm:bulletEnabled val="1"/>
        </dgm:presLayoutVars>
      </dgm:prSet>
      <dgm:spPr/>
    </dgm:pt>
    <dgm:pt modelId="{018C0345-39F4-405A-9F38-F128C9FAA427}" type="pres">
      <dgm:prSet presAssocID="{793CB86D-E7FD-46E6-91FB-0ED322E0A63A}" presName="sibTrans" presStyleLbl="bgSibTrans2D1" presStyleIdx="10" presStyleCnt="11"/>
      <dgm:spPr/>
    </dgm:pt>
    <dgm:pt modelId="{9626CF64-E984-4698-95E1-09E82193230F}" type="pres">
      <dgm:prSet presAssocID="{6028196C-344C-43A1-B9F3-147F7D252D43}" presName="compNode" presStyleCnt="0"/>
      <dgm:spPr/>
    </dgm:pt>
    <dgm:pt modelId="{C40B8CDC-438B-4517-BFBF-169C7C7EC017}" type="pres">
      <dgm:prSet presAssocID="{6028196C-344C-43A1-B9F3-147F7D252D43}" presName="dummyConnPt" presStyleCnt="0"/>
      <dgm:spPr/>
    </dgm:pt>
    <dgm:pt modelId="{0948C36A-DD2B-49FF-8AE4-567A9602D1B8}" type="pres">
      <dgm:prSet presAssocID="{6028196C-344C-43A1-B9F3-147F7D252D43}" presName="node" presStyleLbl="node1" presStyleIdx="11" presStyleCnt="12" custScaleX="146799" custScaleY="97356">
        <dgm:presLayoutVars>
          <dgm:bulletEnabled val="1"/>
        </dgm:presLayoutVars>
      </dgm:prSet>
      <dgm:spPr/>
    </dgm:pt>
  </dgm:ptLst>
  <dgm:cxnLst>
    <dgm:cxn modelId="{1A183502-872F-4416-8F6E-27883FB64CD3}" srcId="{67E08BEE-B552-44A3-A7C5-D9B58C3CDEC1}" destId="{4722DD0C-2355-4DC0-93FB-E5E223894B1F}" srcOrd="7" destOrd="0" parTransId="{9FA81088-042E-4649-97BA-83F7918E92B2}" sibTransId="{1EC27701-A625-4EB2-BB6C-B4887084B103}"/>
    <dgm:cxn modelId="{4CDC810E-FA6A-4E3B-BF8A-7EAF690AA6D7}" type="presOf" srcId="{336EF6E9-EA7D-431D-BFD7-87FD57825F21}" destId="{0116E63E-5F3F-4A18-9F0F-EFE71CE30ABA}" srcOrd="0" destOrd="0" presId="urn:microsoft.com/office/officeart/2005/8/layout/bProcess4"/>
    <dgm:cxn modelId="{1B82F91C-A844-4A52-BE78-450891D2C562}" type="presOf" srcId="{CE010AEA-8180-4B06-967D-F8595BFCE3D4}" destId="{84A051C4-FBD8-40A1-8A58-78B001EB0A8F}" srcOrd="0" destOrd="0" presId="urn:microsoft.com/office/officeart/2005/8/layout/bProcess4"/>
    <dgm:cxn modelId="{79BF2B23-C455-48F1-B7F9-E9034755161F}" srcId="{67E08BEE-B552-44A3-A7C5-D9B58C3CDEC1}" destId="{0C6ECD49-D414-49AF-A043-F78F74AF9DEA}" srcOrd="9" destOrd="0" parTransId="{DFB68EAE-C894-4C16-86A8-F6EE34BC07FC}" sibTransId="{FF080F09-03E5-4994-9188-D325EBF424B7}"/>
    <dgm:cxn modelId="{58866126-2333-4BAA-A99A-FF42B1AE3326}" type="presOf" srcId="{006EAAB9-399A-410F-8D2F-74E1F4937D35}" destId="{0E86FD3E-B8E1-4C86-B740-19A8B7BACC13}" srcOrd="0" destOrd="0" presId="urn:microsoft.com/office/officeart/2005/8/layout/bProcess4"/>
    <dgm:cxn modelId="{747D8829-9D99-4DC2-B22A-B200FD7FAADA}" type="presOf" srcId="{67E08BEE-B552-44A3-A7C5-D9B58C3CDEC1}" destId="{DB6A169C-176B-4F36-B2A7-F402D6F967A1}" srcOrd="0" destOrd="0" presId="urn:microsoft.com/office/officeart/2005/8/layout/bProcess4"/>
    <dgm:cxn modelId="{23D6B52C-D90E-459F-91A1-E357E2DBC759}" type="presOf" srcId="{6028196C-344C-43A1-B9F3-147F7D252D43}" destId="{0948C36A-DD2B-49FF-8AE4-567A9602D1B8}" srcOrd="0" destOrd="0" presId="urn:microsoft.com/office/officeart/2005/8/layout/bProcess4"/>
    <dgm:cxn modelId="{6B690230-1D48-4F6C-B1AA-B791B571C3C6}" type="presOf" srcId="{9EBD6E56-1D66-4E84-9A29-379997B52E75}" destId="{043A3AAB-C933-439D-BCD4-4718F59C0CFC}" srcOrd="0" destOrd="0" presId="urn:microsoft.com/office/officeart/2005/8/layout/bProcess4"/>
    <dgm:cxn modelId="{F6FE2C31-705A-490B-AF64-08BE3735EBB9}" type="presOf" srcId="{24185F08-73B1-424F-8134-06383571B5DE}" destId="{FC5C35D5-4365-4B6F-B8E8-0EE620BB619C}" srcOrd="0" destOrd="0" presId="urn:microsoft.com/office/officeart/2005/8/layout/bProcess4"/>
    <dgm:cxn modelId="{1A32E935-265D-44B5-A1A3-71B4CA3348A6}" srcId="{67E08BEE-B552-44A3-A7C5-D9B58C3CDEC1}" destId="{49407DCA-96EF-48C1-AA45-7E012DBF41D8}" srcOrd="0" destOrd="0" parTransId="{2C120CA4-6A15-4A93-BD4E-809CEE92F581}" sibTransId="{37794720-7F5F-4E01-BCB9-AF34C42DEC17}"/>
    <dgm:cxn modelId="{E428AC37-A644-410F-AB5A-E19F1DCEE90F}" type="presOf" srcId="{3816BF67-AA17-4E78-B951-D1BF6B313529}" destId="{02406E35-719E-4C36-8806-B11B1AC077B9}" srcOrd="0" destOrd="0" presId="urn:microsoft.com/office/officeart/2005/8/layout/bProcess4"/>
    <dgm:cxn modelId="{AFD08741-0E49-4936-A4C1-CD871E1D46F0}" srcId="{67E08BEE-B552-44A3-A7C5-D9B58C3CDEC1}" destId="{1F288954-B98B-4850-9D53-57ECBF1F59E1}" srcOrd="4" destOrd="0" parTransId="{7DC864A7-9C51-4634-B869-2449A10D1F33}" sibTransId="{3816BF67-AA17-4E78-B951-D1BF6B313529}"/>
    <dgm:cxn modelId="{2795B246-C6EE-4E1B-B105-9449C0F19928}" type="presOf" srcId="{0C6ECD49-D414-49AF-A043-F78F74AF9DEA}" destId="{F23AE5DF-437C-45FE-8DA4-6AAD04349F0D}" srcOrd="0" destOrd="0" presId="urn:microsoft.com/office/officeart/2005/8/layout/bProcess4"/>
    <dgm:cxn modelId="{E0391469-9311-40AE-B3DA-B5744D7F0300}" srcId="{67E08BEE-B552-44A3-A7C5-D9B58C3CDEC1}" destId="{0AAEDA6B-BA8B-4C79-89F7-EB41EE8B88ED}" srcOrd="5" destOrd="0" parTransId="{3D155EAE-6F01-4A28-A80F-36B7C811B3A7}" sibTransId="{8301CE59-D8D6-4053-8276-841B1D48A07A}"/>
    <dgm:cxn modelId="{D1C8CA4D-E02F-4EE6-B347-BC29FF533C6A}" type="presOf" srcId="{92CD8DA3-330C-4FC4-B6A7-2EB102AA4F1C}" destId="{1B9E751B-8298-4E74-A1A1-311C9EC298D2}" srcOrd="0" destOrd="0" presId="urn:microsoft.com/office/officeart/2005/8/layout/bProcess4"/>
    <dgm:cxn modelId="{1FCD1072-9C04-4041-9F2A-7B7EFCE55E5E}" type="presOf" srcId="{B548F435-A7DC-46B8-8BA8-CF863B4206E3}" destId="{024EFAC4-4D99-4A1E-BF15-C25D5F8FED6E}" srcOrd="0" destOrd="0" presId="urn:microsoft.com/office/officeart/2005/8/layout/bProcess4"/>
    <dgm:cxn modelId="{181AD35A-584B-42B6-9BB5-D148C9BB41E9}" type="presOf" srcId="{49407DCA-96EF-48C1-AA45-7E012DBF41D8}" destId="{2D83DF38-1E7D-4A79-A54D-808AB0934908}" srcOrd="0" destOrd="0" presId="urn:microsoft.com/office/officeart/2005/8/layout/bProcess4"/>
    <dgm:cxn modelId="{7F270B7D-29F0-4D37-9AEF-982DFADFF831}" type="presOf" srcId="{37794720-7F5F-4E01-BCB9-AF34C42DEC17}" destId="{B60316E1-A0CD-4E08-AC86-C5CECD5B513A}" srcOrd="0" destOrd="0" presId="urn:microsoft.com/office/officeart/2005/8/layout/bProcess4"/>
    <dgm:cxn modelId="{BDDC4C88-57C8-4E2E-99D8-B8071046A147}" type="presOf" srcId="{4722DD0C-2355-4DC0-93FB-E5E223894B1F}" destId="{3E23C7A6-D091-4020-865A-0B1338806610}" srcOrd="0" destOrd="0" presId="urn:microsoft.com/office/officeart/2005/8/layout/bProcess4"/>
    <dgm:cxn modelId="{FA7A7B89-F032-4198-ADAF-0A979A44FE0D}" type="presOf" srcId="{1EC27701-A625-4EB2-BB6C-B4887084B103}" destId="{3DE66A17-7A49-4C2B-9DA6-F085BAFC0B3F}" srcOrd="0" destOrd="0" presId="urn:microsoft.com/office/officeart/2005/8/layout/bProcess4"/>
    <dgm:cxn modelId="{ABF1A58C-3F44-420B-9B18-6B216A93CD0F}" type="presOf" srcId="{0AAEDA6B-BA8B-4C79-89F7-EB41EE8B88ED}" destId="{2BCDBFB8-5752-4DAC-9292-D8A7E56D5200}" srcOrd="0" destOrd="0" presId="urn:microsoft.com/office/officeart/2005/8/layout/bProcess4"/>
    <dgm:cxn modelId="{DD6AE49D-02F3-4583-AD2D-802A867531A8}" type="presOf" srcId="{8301CE59-D8D6-4053-8276-841B1D48A07A}" destId="{C21A33FF-D11F-47E5-91A1-DED9E5D3A6F6}" srcOrd="0" destOrd="0" presId="urn:microsoft.com/office/officeart/2005/8/layout/bProcess4"/>
    <dgm:cxn modelId="{A71877A7-F7C5-4B96-82E4-3CECEC011377}" srcId="{67E08BEE-B552-44A3-A7C5-D9B58C3CDEC1}" destId="{24185F08-73B1-424F-8134-06383571B5DE}" srcOrd="10" destOrd="0" parTransId="{7CA42CD7-9B36-4A6E-933E-F4C120E8ADC9}" sibTransId="{793CB86D-E7FD-46E6-91FB-0ED322E0A63A}"/>
    <dgm:cxn modelId="{C68EC5B6-F6B9-4739-B440-984011A50EDC}" srcId="{67E08BEE-B552-44A3-A7C5-D9B58C3CDEC1}" destId="{A2A3DA45-8D9B-4050-91E4-7C3F27C05E52}" srcOrd="6" destOrd="0" parTransId="{E13E4986-BF6B-44C1-98DC-668AA5DEBF26}" sibTransId="{336EF6E9-EA7D-431D-BFD7-87FD57825F21}"/>
    <dgm:cxn modelId="{8643DBBF-A267-45E3-9125-A6255E2278C0}" type="presOf" srcId="{793CB86D-E7FD-46E6-91FB-0ED322E0A63A}" destId="{018C0345-39F4-405A-9F38-F128C9FAA427}" srcOrd="0" destOrd="0" presId="urn:microsoft.com/office/officeart/2005/8/layout/bProcess4"/>
    <dgm:cxn modelId="{3D74DEBF-AF3E-47D9-895D-82397D73270C}" srcId="{67E08BEE-B552-44A3-A7C5-D9B58C3CDEC1}" destId="{16565916-0A21-4C05-A52C-EF2FC025380E}" srcOrd="2" destOrd="0" parTransId="{31DAEE66-675F-4CBF-B078-47434D4208AC}" sibTransId="{942842AA-9159-4C6D-911B-F0E14948129F}"/>
    <dgm:cxn modelId="{87262FCF-BC74-48C2-9846-3BA185CB2B1F}" srcId="{67E08BEE-B552-44A3-A7C5-D9B58C3CDEC1}" destId="{E6074F13-881E-4F27-A0E7-DF3745094E0D}" srcOrd="3" destOrd="0" parTransId="{02E52479-0EBA-45F7-A529-4A1EE77A57FD}" sibTransId="{92CD8DA3-330C-4FC4-B6A7-2EB102AA4F1C}"/>
    <dgm:cxn modelId="{01B47CCF-BD21-4F53-B35F-79DE0C858645}" type="presOf" srcId="{942842AA-9159-4C6D-911B-F0E14948129F}" destId="{14914E43-5338-477F-B9C3-27B223D427D6}" srcOrd="0" destOrd="0" presId="urn:microsoft.com/office/officeart/2005/8/layout/bProcess4"/>
    <dgm:cxn modelId="{E9F827DC-C981-432D-B8AE-0A4D4A335CF9}" srcId="{67E08BEE-B552-44A3-A7C5-D9B58C3CDEC1}" destId="{9EBD6E56-1D66-4E84-9A29-379997B52E75}" srcOrd="1" destOrd="0" parTransId="{E496DD8E-CB4C-407F-92D5-823E7559E462}" sibTransId="{B548F435-A7DC-46B8-8BA8-CF863B4206E3}"/>
    <dgm:cxn modelId="{A03552DD-5A2F-4D14-81AC-5367FD4CC81A}" type="presOf" srcId="{1F288954-B98B-4850-9D53-57ECBF1F59E1}" destId="{DFA30D8B-9AB0-481A-806C-D43E2C3A1512}" srcOrd="0" destOrd="0" presId="urn:microsoft.com/office/officeart/2005/8/layout/bProcess4"/>
    <dgm:cxn modelId="{01B56DE5-98A0-42FF-958A-E3FAEB195A08}" type="presOf" srcId="{16565916-0A21-4C05-A52C-EF2FC025380E}" destId="{9A9BF8F1-91AC-4A56-B096-A821E5EACEE2}" srcOrd="0" destOrd="0" presId="urn:microsoft.com/office/officeart/2005/8/layout/bProcess4"/>
    <dgm:cxn modelId="{2D404AEC-5655-4C46-92CD-33E5FED26DFA}" type="presOf" srcId="{E6074F13-881E-4F27-A0E7-DF3745094E0D}" destId="{44AE3097-2618-48A5-A768-9AB705C7E323}" srcOrd="0" destOrd="0" presId="urn:microsoft.com/office/officeart/2005/8/layout/bProcess4"/>
    <dgm:cxn modelId="{155209ED-A8C4-43D8-84B3-59B3E390987E}" type="presOf" srcId="{FF080F09-03E5-4994-9188-D325EBF424B7}" destId="{1D2AD03E-9731-49FE-A8F9-037CE37D7AE5}" srcOrd="0" destOrd="0" presId="urn:microsoft.com/office/officeart/2005/8/layout/bProcess4"/>
    <dgm:cxn modelId="{6E0703F6-D0A0-4EDF-AADC-F64A83010630}" srcId="{67E08BEE-B552-44A3-A7C5-D9B58C3CDEC1}" destId="{006EAAB9-399A-410F-8D2F-74E1F4937D35}" srcOrd="8" destOrd="0" parTransId="{226841C8-44C2-4358-BA6F-A6D2B3D70AFE}" sibTransId="{CE010AEA-8180-4B06-967D-F8595BFCE3D4}"/>
    <dgm:cxn modelId="{43F9EAF8-7A3B-4B85-B051-34ABA52FB0FB}" srcId="{67E08BEE-B552-44A3-A7C5-D9B58C3CDEC1}" destId="{6028196C-344C-43A1-B9F3-147F7D252D43}" srcOrd="11" destOrd="0" parTransId="{9121A95B-6C26-431A-BBBE-9C4E8EF3E2F3}" sibTransId="{3C47A097-1527-4329-86BE-0200C6181BB2}"/>
    <dgm:cxn modelId="{8A6E50FC-7690-4431-AAE4-5F99246747F4}" type="presOf" srcId="{A2A3DA45-8D9B-4050-91E4-7C3F27C05E52}" destId="{03F532BE-B3BF-49FE-B7AB-943778684D67}" srcOrd="0" destOrd="0" presId="urn:microsoft.com/office/officeart/2005/8/layout/bProcess4"/>
    <dgm:cxn modelId="{33D9BE3E-F0D7-4321-834C-FA072841A426}" type="presParOf" srcId="{DB6A169C-176B-4F36-B2A7-F402D6F967A1}" destId="{3CD80273-244B-41FB-B974-67921513C9A6}" srcOrd="0" destOrd="0" presId="urn:microsoft.com/office/officeart/2005/8/layout/bProcess4"/>
    <dgm:cxn modelId="{051F89CF-20F9-49CB-B530-2590068630AB}" type="presParOf" srcId="{3CD80273-244B-41FB-B974-67921513C9A6}" destId="{5A5CCD81-56C3-4E34-A053-F6CA9008F317}" srcOrd="0" destOrd="0" presId="urn:microsoft.com/office/officeart/2005/8/layout/bProcess4"/>
    <dgm:cxn modelId="{E1AF0498-7D08-4205-935B-8A93938F1094}" type="presParOf" srcId="{3CD80273-244B-41FB-B974-67921513C9A6}" destId="{2D83DF38-1E7D-4A79-A54D-808AB0934908}" srcOrd="1" destOrd="0" presId="urn:microsoft.com/office/officeart/2005/8/layout/bProcess4"/>
    <dgm:cxn modelId="{58C26993-3B28-40DE-8CE7-CD466B9F931D}" type="presParOf" srcId="{DB6A169C-176B-4F36-B2A7-F402D6F967A1}" destId="{B60316E1-A0CD-4E08-AC86-C5CECD5B513A}" srcOrd="1" destOrd="0" presId="urn:microsoft.com/office/officeart/2005/8/layout/bProcess4"/>
    <dgm:cxn modelId="{B44FDF0D-8DB5-4496-8362-88A85CBD469A}" type="presParOf" srcId="{DB6A169C-176B-4F36-B2A7-F402D6F967A1}" destId="{2B26F7FC-9662-4D09-A457-5DB77E5E6785}" srcOrd="2" destOrd="0" presId="urn:microsoft.com/office/officeart/2005/8/layout/bProcess4"/>
    <dgm:cxn modelId="{C76F39A2-5291-4A63-890A-81324764CF65}" type="presParOf" srcId="{2B26F7FC-9662-4D09-A457-5DB77E5E6785}" destId="{35A1EEE4-738F-4B97-BFEB-1B3895CAEE4C}" srcOrd="0" destOrd="0" presId="urn:microsoft.com/office/officeart/2005/8/layout/bProcess4"/>
    <dgm:cxn modelId="{F4216514-2D19-4A6C-806A-4E523B9C0147}" type="presParOf" srcId="{2B26F7FC-9662-4D09-A457-5DB77E5E6785}" destId="{043A3AAB-C933-439D-BCD4-4718F59C0CFC}" srcOrd="1" destOrd="0" presId="urn:microsoft.com/office/officeart/2005/8/layout/bProcess4"/>
    <dgm:cxn modelId="{811C6D7B-35CE-4F24-8972-FA873FD0DBE9}" type="presParOf" srcId="{DB6A169C-176B-4F36-B2A7-F402D6F967A1}" destId="{024EFAC4-4D99-4A1E-BF15-C25D5F8FED6E}" srcOrd="3" destOrd="0" presId="urn:microsoft.com/office/officeart/2005/8/layout/bProcess4"/>
    <dgm:cxn modelId="{03953C4D-45FC-493C-B755-9D25F12CA5FC}" type="presParOf" srcId="{DB6A169C-176B-4F36-B2A7-F402D6F967A1}" destId="{5984C476-3F9B-434B-9665-3BCDFB53DAB1}" srcOrd="4" destOrd="0" presId="urn:microsoft.com/office/officeart/2005/8/layout/bProcess4"/>
    <dgm:cxn modelId="{D2D09A8A-1DEA-42D3-A5F7-98E1D5190AE2}" type="presParOf" srcId="{5984C476-3F9B-434B-9665-3BCDFB53DAB1}" destId="{5F27D2E8-18A2-4E16-BE25-04911DEDD876}" srcOrd="0" destOrd="0" presId="urn:microsoft.com/office/officeart/2005/8/layout/bProcess4"/>
    <dgm:cxn modelId="{106D464C-B145-43A3-8FC0-E83C5A7F9495}" type="presParOf" srcId="{5984C476-3F9B-434B-9665-3BCDFB53DAB1}" destId="{9A9BF8F1-91AC-4A56-B096-A821E5EACEE2}" srcOrd="1" destOrd="0" presId="urn:microsoft.com/office/officeart/2005/8/layout/bProcess4"/>
    <dgm:cxn modelId="{51F0C9B1-94A8-4BF9-BD00-DD8F89DA93F8}" type="presParOf" srcId="{DB6A169C-176B-4F36-B2A7-F402D6F967A1}" destId="{14914E43-5338-477F-B9C3-27B223D427D6}" srcOrd="5" destOrd="0" presId="urn:microsoft.com/office/officeart/2005/8/layout/bProcess4"/>
    <dgm:cxn modelId="{201DBEB7-52E9-4400-A71E-3065BBFC1299}" type="presParOf" srcId="{DB6A169C-176B-4F36-B2A7-F402D6F967A1}" destId="{76E29541-0FBF-4246-8F79-B9FB2D8B0B33}" srcOrd="6" destOrd="0" presId="urn:microsoft.com/office/officeart/2005/8/layout/bProcess4"/>
    <dgm:cxn modelId="{0A3935A2-9DB2-453A-BB77-248E8353A163}" type="presParOf" srcId="{76E29541-0FBF-4246-8F79-B9FB2D8B0B33}" destId="{75FAF2CB-6BA0-44BF-AA70-C9D6671AE73D}" srcOrd="0" destOrd="0" presId="urn:microsoft.com/office/officeart/2005/8/layout/bProcess4"/>
    <dgm:cxn modelId="{383522CD-D2A5-4CC3-90E1-227C06453A96}" type="presParOf" srcId="{76E29541-0FBF-4246-8F79-B9FB2D8B0B33}" destId="{44AE3097-2618-48A5-A768-9AB705C7E323}" srcOrd="1" destOrd="0" presId="urn:microsoft.com/office/officeart/2005/8/layout/bProcess4"/>
    <dgm:cxn modelId="{10201AA9-307F-4660-A08C-6A2549F51AF9}" type="presParOf" srcId="{DB6A169C-176B-4F36-B2A7-F402D6F967A1}" destId="{1B9E751B-8298-4E74-A1A1-311C9EC298D2}" srcOrd="7" destOrd="0" presId="urn:microsoft.com/office/officeart/2005/8/layout/bProcess4"/>
    <dgm:cxn modelId="{EBA16785-BB17-4656-91CA-271B712E72B2}" type="presParOf" srcId="{DB6A169C-176B-4F36-B2A7-F402D6F967A1}" destId="{12A75514-C750-4F01-ABE4-247BE0B09D1F}" srcOrd="8" destOrd="0" presId="urn:microsoft.com/office/officeart/2005/8/layout/bProcess4"/>
    <dgm:cxn modelId="{544ACF1F-F9F1-4010-92B9-8AC991A6CD92}" type="presParOf" srcId="{12A75514-C750-4F01-ABE4-247BE0B09D1F}" destId="{6EB65B76-D44A-425B-9290-B0AAAB1BCCFC}" srcOrd="0" destOrd="0" presId="urn:microsoft.com/office/officeart/2005/8/layout/bProcess4"/>
    <dgm:cxn modelId="{2F9C0560-F762-4ABE-8D7A-644A0A711A69}" type="presParOf" srcId="{12A75514-C750-4F01-ABE4-247BE0B09D1F}" destId="{DFA30D8B-9AB0-481A-806C-D43E2C3A1512}" srcOrd="1" destOrd="0" presId="urn:microsoft.com/office/officeart/2005/8/layout/bProcess4"/>
    <dgm:cxn modelId="{7C39DE9B-D226-4162-880B-BE831BF3F4F9}" type="presParOf" srcId="{DB6A169C-176B-4F36-B2A7-F402D6F967A1}" destId="{02406E35-719E-4C36-8806-B11B1AC077B9}" srcOrd="9" destOrd="0" presId="urn:microsoft.com/office/officeart/2005/8/layout/bProcess4"/>
    <dgm:cxn modelId="{A3BA3835-1051-48C0-A66C-96C5F03E80A5}" type="presParOf" srcId="{DB6A169C-176B-4F36-B2A7-F402D6F967A1}" destId="{5FEC030A-DF1E-4DD4-8F9B-D85557D219CD}" srcOrd="10" destOrd="0" presId="urn:microsoft.com/office/officeart/2005/8/layout/bProcess4"/>
    <dgm:cxn modelId="{344336EF-7D03-4E5E-9CAD-0479A8D5D18D}" type="presParOf" srcId="{5FEC030A-DF1E-4DD4-8F9B-D85557D219CD}" destId="{309CEFBB-573A-4E44-89AA-17B95A041224}" srcOrd="0" destOrd="0" presId="urn:microsoft.com/office/officeart/2005/8/layout/bProcess4"/>
    <dgm:cxn modelId="{EC599E32-BBA2-4CB9-BA31-62588F5B8CF9}" type="presParOf" srcId="{5FEC030A-DF1E-4DD4-8F9B-D85557D219CD}" destId="{2BCDBFB8-5752-4DAC-9292-D8A7E56D5200}" srcOrd="1" destOrd="0" presId="urn:microsoft.com/office/officeart/2005/8/layout/bProcess4"/>
    <dgm:cxn modelId="{E8CC5690-C8C4-4275-B790-811EE325AD4F}" type="presParOf" srcId="{DB6A169C-176B-4F36-B2A7-F402D6F967A1}" destId="{C21A33FF-D11F-47E5-91A1-DED9E5D3A6F6}" srcOrd="11" destOrd="0" presId="urn:microsoft.com/office/officeart/2005/8/layout/bProcess4"/>
    <dgm:cxn modelId="{9401B3F4-481E-4DB2-A186-87FD79EF4DEE}" type="presParOf" srcId="{DB6A169C-176B-4F36-B2A7-F402D6F967A1}" destId="{E7511057-D69A-4C64-A4A7-1E7A034B38CC}" srcOrd="12" destOrd="0" presId="urn:microsoft.com/office/officeart/2005/8/layout/bProcess4"/>
    <dgm:cxn modelId="{0C096882-10BF-4829-9700-8330E6CFFE92}" type="presParOf" srcId="{E7511057-D69A-4C64-A4A7-1E7A034B38CC}" destId="{8924E7E0-9726-4083-9F8E-955A99B09514}" srcOrd="0" destOrd="0" presId="urn:microsoft.com/office/officeart/2005/8/layout/bProcess4"/>
    <dgm:cxn modelId="{E33B6F82-D5B7-4AB2-92E7-D6C6801B0EA7}" type="presParOf" srcId="{E7511057-D69A-4C64-A4A7-1E7A034B38CC}" destId="{03F532BE-B3BF-49FE-B7AB-943778684D67}" srcOrd="1" destOrd="0" presId="urn:microsoft.com/office/officeart/2005/8/layout/bProcess4"/>
    <dgm:cxn modelId="{7965D530-E8F3-4534-8B2E-98E9B16A6E36}" type="presParOf" srcId="{DB6A169C-176B-4F36-B2A7-F402D6F967A1}" destId="{0116E63E-5F3F-4A18-9F0F-EFE71CE30ABA}" srcOrd="13" destOrd="0" presId="urn:microsoft.com/office/officeart/2005/8/layout/bProcess4"/>
    <dgm:cxn modelId="{724236C3-80E2-4D5B-B833-6B9792C3D303}" type="presParOf" srcId="{DB6A169C-176B-4F36-B2A7-F402D6F967A1}" destId="{B01386D7-2881-4851-A1BB-E2F63720A1B4}" srcOrd="14" destOrd="0" presId="urn:microsoft.com/office/officeart/2005/8/layout/bProcess4"/>
    <dgm:cxn modelId="{75FA5567-D4BE-4500-BFB5-48757AA76C37}" type="presParOf" srcId="{B01386D7-2881-4851-A1BB-E2F63720A1B4}" destId="{D9C82081-2253-474B-826D-607C6BD8E634}" srcOrd="0" destOrd="0" presId="urn:microsoft.com/office/officeart/2005/8/layout/bProcess4"/>
    <dgm:cxn modelId="{5F008D3B-5B7C-473E-AB16-86A8C7D61115}" type="presParOf" srcId="{B01386D7-2881-4851-A1BB-E2F63720A1B4}" destId="{3E23C7A6-D091-4020-865A-0B1338806610}" srcOrd="1" destOrd="0" presId="urn:microsoft.com/office/officeart/2005/8/layout/bProcess4"/>
    <dgm:cxn modelId="{69A972A0-9967-4D65-B24C-2F7E32EBBA6F}" type="presParOf" srcId="{DB6A169C-176B-4F36-B2A7-F402D6F967A1}" destId="{3DE66A17-7A49-4C2B-9DA6-F085BAFC0B3F}" srcOrd="15" destOrd="0" presId="urn:microsoft.com/office/officeart/2005/8/layout/bProcess4"/>
    <dgm:cxn modelId="{6F229702-2EF6-411A-B0B3-DE5D69D24997}" type="presParOf" srcId="{DB6A169C-176B-4F36-B2A7-F402D6F967A1}" destId="{E4346111-29CF-4F36-A6D0-48CB7FAB0E97}" srcOrd="16" destOrd="0" presId="urn:microsoft.com/office/officeart/2005/8/layout/bProcess4"/>
    <dgm:cxn modelId="{23132F25-FBBB-435C-AC5E-ABB613839CD0}" type="presParOf" srcId="{E4346111-29CF-4F36-A6D0-48CB7FAB0E97}" destId="{E249EEA4-885A-45D7-99FD-9D4685326D9D}" srcOrd="0" destOrd="0" presId="urn:microsoft.com/office/officeart/2005/8/layout/bProcess4"/>
    <dgm:cxn modelId="{0D179E55-7B61-41F5-B955-5004DBEB968D}" type="presParOf" srcId="{E4346111-29CF-4F36-A6D0-48CB7FAB0E97}" destId="{0E86FD3E-B8E1-4C86-B740-19A8B7BACC13}" srcOrd="1" destOrd="0" presId="urn:microsoft.com/office/officeart/2005/8/layout/bProcess4"/>
    <dgm:cxn modelId="{A08DCB11-D718-43D5-95A3-913950BC239E}" type="presParOf" srcId="{DB6A169C-176B-4F36-B2A7-F402D6F967A1}" destId="{84A051C4-FBD8-40A1-8A58-78B001EB0A8F}" srcOrd="17" destOrd="0" presId="urn:microsoft.com/office/officeart/2005/8/layout/bProcess4"/>
    <dgm:cxn modelId="{340C686A-07E2-4422-8ECB-C9A92F2C76BB}" type="presParOf" srcId="{DB6A169C-176B-4F36-B2A7-F402D6F967A1}" destId="{C1E4B407-68AC-4FF0-BE05-832080A6B76C}" srcOrd="18" destOrd="0" presId="urn:microsoft.com/office/officeart/2005/8/layout/bProcess4"/>
    <dgm:cxn modelId="{C595987E-6DB5-40F6-A36C-719CA74D2B4E}" type="presParOf" srcId="{C1E4B407-68AC-4FF0-BE05-832080A6B76C}" destId="{51BB46D2-F0D8-4E7F-9430-C6F985598404}" srcOrd="0" destOrd="0" presId="urn:microsoft.com/office/officeart/2005/8/layout/bProcess4"/>
    <dgm:cxn modelId="{9706B9D3-2EF5-464D-B900-CBA87E3E38B2}" type="presParOf" srcId="{C1E4B407-68AC-4FF0-BE05-832080A6B76C}" destId="{F23AE5DF-437C-45FE-8DA4-6AAD04349F0D}" srcOrd="1" destOrd="0" presId="urn:microsoft.com/office/officeart/2005/8/layout/bProcess4"/>
    <dgm:cxn modelId="{611D7AC6-4B52-4446-ADB3-B70905D0F7EF}" type="presParOf" srcId="{DB6A169C-176B-4F36-B2A7-F402D6F967A1}" destId="{1D2AD03E-9731-49FE-A8F9-037CE37D7AE5}" srcOrd="19" destOrd="0" presId="urn:microsoft.com/office/officeart/2005/8/layout/bProcess4"/>
    <dgm:cxn modelId="{491D42AB-C216-42AF-8F92-8F101BBA3BF8}" type="presParOf" srcId="{DB6A169C-176B-4F36-B2A7-F402D6F967A1}" destId="{9EE09982-9E21-403A-85D8-FC55E9B40653}" srcOrd="20" destOrd="0" presId="urn:microsoft.com/office/officeart/2005/8/layout/bProcess4"/>
    <dgm:cxn modelId="{EAE31534-F2DA-40BA-B7CB-CA431F96EFA1}" type="presParOf" srcId="{9EE09982-9E21-403A-85D8-FC55E9B40653}" destId="{E7A8EB7A-819A-4FE9-9722-08BE2407C3DC}" srcOrd="0" destOrd="0" presId="urn:microsoft.com/office/officeart/2005/8/layout/bProcess4"/>
    <dgm:cxn modelId="{9D553DA0-C9E3-4091-B49A-159F120FB7F5}" type="presParOf" srcId="{9EE09982-9E21-403A-85D8-FC55E9B40653}" destId="{FC5C35D5-4365-4B6F-B8E8-0EE620BB619C}" srcOrd="1" destOrd="0" presId="urn:microsoft.com/office/officeart/2005/8/layout/bProcess4"/>
    <dgm:cxn modelId="{8FD01207-FD4E-4CDA-BBD6-9083B18B0208}" type="presParOf" srcId="{DB6A169C-176B-4F36-B2A7-F402D6F967A1}" destId="{018C0345-39F4-405A-9F38-F128C9FAA427}" srcOrd="21" destOrd="0" presId="urn:microsoft.com/office/officeart/2005/8/layout/bProcess4"/>
    <dgm:cxn modelId="{3EB50023-9DC6-4C3B-AA6A-23588E73041D}" type="presParOf" srcId="{DB6A169C-176B-4F36-B2A7-F402D6F967A1}" destId="{9626CF64-E984-4698-95E1-09E82193230F}" srcOrd="22" destOrd="0" presId="urn:microsoft.com/office/officeart/2005/8/layout/bProcess4"/>
    <dgm:cxn modelId="{F9EBDC44-89A1-4802-9505-204161500D1E}" type="presParOf" srcId="{9626CF64-E984-4698-95E1-09E82193230F}" destId="{C40B8CDC-438B-4517-BFBF-169C7C7EC017}" srcOrd="0" destOrd="0" presId="urn:microsoft.com/office/officeart/2005/8/layout/bProcess4"/>
    <dgm:cxn modelId="{9C94BFD5-DDC1-4C86-9774-CCA7C6D09F9D}" type="presParOf" srcId="{9626CF64-E984-4698-95E1-09E82193230F}" destId="{0948C36A-DD2B-49FF-8AE4-567A9602D1B8}"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F7AD73-5EE2-1D49-9A43-C579433608B0}">
      <dsp:nvSpPr>
        <dsp:cNvPr id="0" name=""/>
        <dsp:cNvSpPr/>
      </dsp:nvSpPr>
      <dsp:spPr>
        <a:xfrm>
          <a:off x="0" y="409423"/>
          <a:ext cx="6900512" cy="1736494"/>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br>
            <a:rPr lang="en-GB" sz="3200" u="sng" kern="1200" dirty="0"/>
          </a:br>
          <a:r>
            <a:rPr lang="en-GB" sz="3200" u="sng" kern="1200" dirty="0"/>
            <a:t>Samples from a person can be used to:</a:t>
          </a:r>
          <a:br>
            <a:rPr lang="en-GB" sz="3200" u="sng" kern="1200" dirty="0"/>
          </a:br>
          <a:endParaRPr lang="en-US" sz="3200" kern="1200" dirty="0"/>
        </a:p>
      </dsp:txBody>
      <dsp:txXfrm>
        <a:off x="84769" y="494192"/>
        <a:ext cx="6730974" cy="1566956"/>
      </dsp:txXfrm>
    </dsp:sp>
    <dsp:sp modelId="{79D7AA8C-1A1D-6646-8949-B8FD50217E2B}">
      <dsp:nvSpPr>
        <dsp:cNvPr id="0" name=""/>
        <dsp:cNvSpPr/>
      </dsp:nvSpPr>
      <dsp:spPr>
        <a:xfrm>
          <a:off x="0" y="2145917"/>
          <a:ext cx="6900512"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9091" tIns="25400" rIns="142240" bIns="25400" numCol="1" spcCol="1270" anchor="t" anchorCtr="0">
          <a:noAutofit/>
        </a:bodyPr>
        <a:lstStyle/>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endParaRPr lang="en-US" sz="2000" kern="1200" dirty="0"/>
        </a:p>
        <a:p>
          <a:pPr marL="228600" lvl="1" indent="-228600" algn="l" defTabSz="889000">
            <a:lnSpc>
              <a:spcPct val="90000"/>
            </a:lnSpc>
            <a:spcBef>
              <a:spcPct val="0"/>
            </a:spcBef>
            <a:spcAft>
              <a:spcPct val="20000"/>
            </a:spcAft>
            <a:buChar char="•"/>
          </a:pPr>
          <a:r>
            <a:rPr lang="en-GB" sz="2000" kern="1200" dirty="0"/>
            <a:t>Prove or disprove his/her involvement</a:t>
          </a:r>
          <a:endParaRPr lang="en-US" sz="2000" kern="1200" dirty="0"/>
        </a:p>
        <a:p>
          <a:pPr marL="228600" lvl="1" indent="-228600" algn="l" defTabSz="889000">
            <a:lnSpc>
              <a:spcPct val="90000"/>
            </a:lnSpc>
            <a:spcBef>
              <a:spcPct val="0"/>
            </a:spcBef>
            <a:spcAft>
              <a:spcPct val="20000"/>
            </a:spcAft>
            <a:buChar char="•"/>
          </a:pPr>
          <a:r>
            <a:rPr lang="en-GB" sz="2000" kern="1200" dirty="0"/>
            <a:t>Corroborate or refute statements</a:t>
          </a:r>
          <a:endParaRPr lang="en-US" sz="2000" kern="1200" dirty="0"/>
        </a:p>
        <a:p>
          <a:pPr marL="228600" lvl="1" indent="-228600" algn="l" defTabSz="889000">
            <a:lnSpc>
              <a:spcPct val="90000"/>
            </a:lnSpc>
            <a:spcBef>
              <a:spcPct val="0"/>
            </a:spcBef>
            <a:spcAft>
              <a:spcPct val="20000"/>
            </a:spcAft>
            <a:buChar char="•"/>
          </a:pPr>
          <a:r>
            <a:rPr lang="en-GB" sz="2000" kern="1200" dirty="0"/>
            <a:t>Show link between the offender, victim and the scene/location</a:t>
          </a:r>
          <a:endParaRPr lang="en-US" sz="2000" kern="1200" dirty="0"/>
        </a:p>
        <a:p>
          <a:pPr marL="228600" lvl="1" indent="-228600" algn="l" defTabSz="889000">
            <a:lnSpc>
              <a:spcPct val="90000"/>
            </a:lnSpc>
            <a:spcBef>
              <a:spcPct val="0"/>
            </a:spcBef>
            <a:spcAft>
              <a:spcPct val="20000"/>
            </a:spcAft>
            <a:buChar char="•"/>
          </a:pPr>
          <a:r>
            <a:rPr lang="en-GB" sz="2000" kern="1200" dirty="0"/>
            <a:t>Establish drug, toxin, or alcohol levels</a:t>
          </a:r>
          <a:endParaRPr lang="en-US" sz="2000" kern="1200" dirty="0"/>
        </a:p>
        <a:p>
          <a:pPr marL="228600" lvl="1" indent="-228600" algn="l" defTabSz="889000">
            <a:lnSpc>
              <a:spcPct val="90000"/>
            </a:lnSpc>
            <a:spcBef>
              <a:spcPct val="0"/>
            </a:spcBef>
            <a:spcAft>
              <a:spcPct val="20000"/>
            </a:spcAft>
            <a:buChar char="•"/>
          </a:pPr>
          <a:r>
            <a:rPr lang="en-GB" sz="2000" kern="1200" dirty="0"/>
            <a:t>Provide a reference sample for direct comparison or elimination or database</a:t>
          </a:r>
          <a:endParaRPr lang="en-US" sz="2000" kern="1200" dirty="0"/>
        </a:p>
      </dsp:txBody>
      <dsp:txXfrm>
        <a:off x="0" y="2145917"/>
        <a:ext cx="6900512" cy="29808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42E50C-6379-A44C-B22D-65AEE1538964}">
      <dsp:nvSpPr>
        <dsp:cNvPr id="0" name=""/>
        <dsp:cNvSpPr/>
      </dsp:nvSpPr>
      <dsp:spPr>
        <a:xfrm>
          <a:off x="0" y="476"/>
          <a:ext cx="5154581" cy="137992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a:t>
          </a:r>
          <a:r>
            <a:rPr lang="en-GB" sz="2000" kern="1200" dirty="0"/>
            <a:t>’The objective of taking samples from suspects, victims and crime scenes is to demonstrate a link between them…’’</a:t>
          </a:r>
          <a:endParaRPr lang="en-US" sz="2000" kern="1200" dirty="0"/>
        </a:p>
      </dsp:txBody>
      <dsp:txXfrm>
        <a:off x="67362" y="67838"/>
        <a:ext cx="5019857" cy="1245201"/>
      </dsp:txXfrm>
    </dsp:sp>
    <dsp:sp modelId="{2563B2D7-D1FE-6C4B-B46E-C973786A6128}">
      <dsp:nvSpPr>
        <dsp:cNvPr id="0" name=""/>
        <dsp:cNvSpPr/>
      </dsp:nvSpPr>
      <dsp:spPr>
        <a:xfrm>
          <a:off x="0" y="1390415"/>
          <a:ext cx="5154581" cy="137992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a:t>
          </a:r>
          <a:r>
            <a:rPr lang="en-GB" sz="2000" kern="1200" dirty="0"/>
            <a:t>’Forensic evidence has the potential to produce powerful forms of evidence…’’</a:t>
          </a:r>
          <a:endParaRPr lang="en-US" sz="2000" kern="1200" dirty="0"/>
        </a:p>
      </dsp:txBody>
      <dsp:txXfrm>
        <a:off x="67362" y="1457777"/>
        <a:ext cx="5019857" cy="1245201"/>
      </dsp:txXfrm>
    </dsp:sp>
    <dsp:sp modelId="{E0442FE5-280C-A248-9542-A2EA99539BBD}">
      <dsp:nvSpPr>
        <dsp:cNvPr id="0" name=""/>
        <dsp:cNvSpPr/>
      </dsp:nvSpPr>
      <dsp:spPr>
        <a:xfrm>
          <a:off x="0" y="2780353"/>
          <a:ext cx="5154581" cy="1379925"/>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t>‘</a:t>
          </a:r>
          <a:r>
            <a:rPr lang="en-GB" sz="2000" kern="1200" dirty="0"/>
            <a:t>’Typically, the sample is taken from one person or place then a corresponding sample should be recovered from elsewhere for comparison’’.</a:t>
          </a:r>
          <a:br>
            <a:rPr lang="en-GB" sz="2000" kern="1200" dirty="0"/>
          </a:br>
          <a:r>
            <a:rPr lang="en-GB" sz="2000" kern="1200" dirty="0"/>
            <a:t>				(Bryant and Bryant, 2021, p. 620)</a:t>
          </a:r>
          <a:endParaRPr lang="en-US" sz="2000" kern="1200" dirty="0"/>
        </a:p>
      </dsp:txBody>
      <dsp:txXfrm>
        <a:off x="67362" y="2847715"/>
        <a:ext cx="5019857" cy="12452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14C16D-81B1-9744-987A-C4ACF4C91C69}">
      <dsp:nvSpPr>
        <dsp:cNvPr id="0" name=""/>
        <dsp:cNvSpPr/>
      </dsp:nvSpPr>
      <dsp:spPr>
        <a:xfrm>
          <a:off x="0" y="107837"/>
          <a:ext cx="4953932" cy="1116984"/>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bags </a:t>
          </a:r>
          <a:r>
            <a:rPr lang="en-GB" sz="1300" kern="1200" dirty="0"/>
            <a:t>should be folded over twice, and the joint should be sealed with two signature seals with officer's signature name and number.</a:t>
          </a:r>
          <a:endParaRPr lang="en-US" sz="1300" kern="1200" dirty="0"/>
        </a:p>
      </dsp:txBody>
      <dsp:txXfrm>
        <a:off x="54527" y="162364"/>
        <a:ext cx="4844878" cy="1007930"/>
      </dsp:txXfrm>
    </dsp:sp>
    <dsp:sp modelId="{11B25722-CF23-B24A-9618-ECDD091832E7}">
      <dsp:nvSpPr>
        <dsp:cNvPr id="0" name=""/>
        <dsp:cNvSpPr/>
      </dsp:nvSpPr>
      <dsp:spPr>
        <a:xfrm>
          <a:off x="0" y="1262261"/>
          <a:ext cx="4953932" cy="1116984"/>
        </a:xfrm>
        <a:prstGeom prst="roundRect">
          <a:avLst/>
        </a:prstGeom>
        <a:solidFill>
          <a:schemeClr val="accent5">
            <a:hueOff val="-3038037"/>
            <a:satOff val="-207"/>
            <a:lumOff val="49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Polythene bags </a:t>
          </a:r>
          <a:r>
            <a:rPr lang="en-GB" sz="1300" kern="1200"/>
            <a:t>a tamper bag should be used if available – methods for sealing plain polythene bags are more complex.</a:t>
          </a:r>
          <a:endParaRPr lang="en-US" sz="1300" kern="1200"/>
        </a:p>
      </dsp:txBody>
      <dsp:txXfrm>
        <a:off x="54527" y="1316788"/>
        <a:ext cx="4844878" cy="1007930"/>
      </dsp:txXfrm>
    </dsp:sp>
    <dsp:sp modelId="{258C7008-710C-804D-9191-6FBC0C62AE03}">
      <dsp:nvSpPr>
        <dsp:cNvPr id="0" name=""/>
        <dsp:cNvSpPr/>
      </dsp:nvSpPr>
      <dsp:spPr>
        <a:xfrm>
          <a:off x="0" y="2416685"/>
          <a:ext cx="4953932" cy="1116984"/>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Nylon bags </a:t>
          </a:r>
          <a:r>
            <a:rPr lang="en-GB" sz="1300" kern="1200"/>
            <a:t>should be sealed by twisting into a ‘swan neck’ and the secured with tape or a cable tie. The nylon bag is then placed into a polythene bag swan neck and then sealed. The whole package should then be placed in a rigid container, signature sealed and labelled. </a:t>
          </a:r>
          <a:endParaRPr lang="en-US" sz="1300" kern="1200"/>
        </a:p>
      </dsp:txBody>
      <dsp:txXfrm>
        <a:off x="54527" y="2471212"/>
        <a:ext cx="4844878" cy="1007930"/>
      </dsp:txXfrm>
    </dsp:sp>
    <dsp:sp modelId="{3FF2ECC0-51F9-8A4C-BCD2-8D255872F133}">
      <dsp:nvSpPr>
        <dsp:cNvPr id="0" name=""/>
        <dsp:cNvSpPr/>
      </dsp:nvSpPr>
      <dsp:spPr>
        <a:xfrm>
          <a:off x="0" y="3571110"/>
          <a:ext cx="4953932" cy="1116984"/>
        </a:xfrm>
        <a:prstGeom prst="roundRect">
          <a:avLst/>
        </a:prstGeom>
        <a:solidFill>
          <a:schemeClr val="accent5">
            <a:hueOff val="-9114112"/>
            <a:satOff val="-620"/>
            <a:lumOff val="147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a:t>Boxes </a:t>
          </a:r>
          <a:r>
            <a:rPr lang="en-GB" sz="1300" kern="1200"/>
            <a:t>can be used for larger items but need to be made stable within the box using string or cable ties. All open edges must be sealed with tape and signature sealed. Smaller boxes can be sealed and then placed in polythene bags.</a:t>
          </a:r>
          <a:endParaRPr lang="en-US" sz="1300" kern="1200"/>
        </a:p>
      </dsp:txBody>
      <dsp:txXfrm>
        <a:off x="54527" y="3625637"/>
        <a:ext cx="4844878" cy="1007930"/>
      </dsp:txXfrm>
    </dsp:sp>
    <dsp:sp modelId="{A83696D1-5268-9641-8427-BE1261322174}">
      <dsp:nvSpPr>
        <dsp:cNvPr id="0" name=""/>
        <dsp:cNvSpPr/>
      </dsp:nvSpPr>
      <dsp:spPr>
        <a:xfrm>
          <a:off x="0" y="4725534"/>
          <a:ext cx="4953932" cy="1116984"/>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b="1" kern="1200" dirty="0"/>
            <a:t>Paper folds </a:t>
          </a:r>
          <a:r>
            <a:rPr lang="en-GB" sz="1300" kern="1200" dirty="0"/>
            <a:t>required for safe collection and storage of dry materials such as powder, paint fragments and hair combings. </a:t>
          </a:r>
          <a:endParaRPr lang="en-US" sz="1300" kern="1200" dirty="0"/>
        </a:p>
      </dsp:txBody>
      <dsp:txXfrm>
        <a:off x="54527" y="4780061"/>
        <a:ext cx="4844878" cy="10079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0316E1-A0CD-4E08-AC86-C5CECD5B513A}">
      <dsp:nvSpPr>
        <dsp:cNvPr id="0" name=""/>
        <dsp:cNvSpPr/>
      </dsp:nvSpPr>
      <dsp:spPr>
        <a:xfrm rot="5400000">
          <a:off x="1257716" y="831957"/>
          <a:ext cx="1302913" cy="157039"/>
        </a:xfrm>
        <a:prstGeom prst="rect">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D83DF38-1E7D-4A79-A54D-808AB0934908}">
      <dsp:nvSpPr>
        <dsp:cNvPr id="0" name=""/>
        <dsp:cNvSpPr/>
      </dsp:nvSpPr>
      <dsp:spPr>
        <a:xfrm>
          <a:off x="1315839" y="264"/>
          <a:ext cx="2227848" cy="1046929"/>
        </a:xfrm>
        <a:prstGeom prst="roundRect">
          <a:avLst>
            <a:gd name="adj" fmla="val 10000"/>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obtained from initial call</a:t>
          </a:r>
          <a:endParaRPr lang="en-US" sz="2000" kern="1200" dirty="0">
            <a:latin typeface="Calibri" panose="020F0502020204030204"/>
            <a:ea typeface="+mn-ea"/>
            <a:cs typeface="+mn-cs"/>
          </a:endParaRPr>
        </a:p>
      </dsp:txBody>
      <dsp:txXfrm>
        <a:off x="1346503" y="30928"/>
        <a:ext cx="2166520" cy="985601"/>
      </dsp:txXfrm>
    </dsp:sp>
    <dsp:sp modelId="{024EFAC4-4D99-4A1E-BF15-C25D5F8FED6E}">
      <dsp:nvSpPr>
        <dsp:cNvPr id="0" name=""/>
        <dsp:cNvSpPr/>
      </dsp:nvSpPr>
      <dsp:spPr>
        <a:xfrm rot="5400000">
          <a:off x="1257716" y="2140619"/>
          <a:ext cx="1302913" cy="157039"/>
        </a:xfrm>
        <a:prstGeom prst="rect">
          <a:avLst/>
        </a:prstGeom>
        <a:solidFill>
          <a:schemeClr val="accent5">
            <a:hueOff val="-1215215"/>
            <a:satOff val="-83"/>
            <a:lumOff val="196"/>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43A3AAB-C933-439D-BCD4-4718F59C0CFC}">
      <dsp:nvSpPr>
        <dsp:cNvPr id="0" name=""/>
        <dsp:cNvSpPr/>
      </dsp:nvSpPr>
      <dsp:spPr>
        <a:xfrm>
          <a:off x="1339988" y="1308926"/>
          <a:ext cx="2179550" cy="1046929"/>
        </a:xfrm>
        <a:prstGeom prst="roundRect">
          <a:avLst>
            <a:gd name="adj" fmla="val 10000"/>
          </a:avLst>
        </a:prstGeom>
        <a:solidFill>
          <a:schemeClr val="accent5">
            <a:hueOff val="-1104741"/>
            <a:satOff val="-75"/>
            <a:lumOff val="17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police systems</a:t>
          </a:r>
          <a:endParaRPr lang="en-US" sz="2000" kern="1200" dirty="0">
            <a:latin typeface="Calibri" panose="020F0502020204030204"/>
            <a:ea typeface="+mn-ea"/>
            <a:cs typeface="+mn-cs"/>
          </a:endParaRPr>
        </a:p>
      </dsp:txBody>
      <dsp:txXfrm>
        <a:off x="1370652" y="1339590"/>
        <a:ext cx="2118222" cy="985601"/>
      </dsp:txXfrm>
    </dsp:sp>
    <dsp:sp modelId="{14914E43-5338-477F-B9C3-27B223D427D6}">
      <dsp:nvSpPr>
        <dsp:cNvPr id="0" name=""/>
        <dsp:cNvSpPr/>
      </dsp:nvSpPr>
      <dsp:spPr>
        <a:xfrm rot="5400000">
          <a:off x="1257716" y="3449281"/>
          <a:ext cx="1302913" cy="157039"/>
        </a:xfrm>
        <a:prstGeom prst="rect">
          <a:avLst/>
        </a:prstGeom>
        <a:solidFill>
          <a:schemeClr val="accent5">
            <a:hueOff val="-2430430"/>
            <a:satOff val="-165"/>
            <a:lumOff val="39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A9BF8F1-91AC-4A56-B096-A821E5EACEE2}">
      <dsp:nvSpPr>
        <dsp:cNvPr id="0" name=""/>
        <dsp:cNvSpPr/>
      </dsp:nvSpPr>
      <dsp:spPr>
        <a:xfrm>
          <a:off x="1339988" y="2617588"/>
          <a:ext cx="2179550" cy="1046929"/>
        </a:xfrm>
        <a:prstGeom prst="roundRect">
          <a:avLst>
            <a:gd name="adj" fmla="val 10000"/>
          </a:avLst>
        </a:prstGeom>
        <a:solidFill>
          <a:schemeClr val="accent5">
            <a:hueOff val="-2209482"/>
            <a:satOff val="-150"/>
            <a:lumOff val="35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from officer attending</a:t>
          </a:r>
          <a:endParaRPr lang="en-US" sz="2000" kern="1200" dirty="0">
            <a:latin typeface="Calibri" panose="020F0502020204030204"/>
            <a:ea typeface="+mn-ea"/>
            <a:cs typeface="+mn-cs"/>
          </a:endParaRPr>
        </a:p>
      </dsp:txBody>
      <dsp:txXfrm>
        <a:off x="1370652" y="2648252"/>
        <a:ext cx="2118222" cy="985601"/>
      </dsp:txXfrm>
    </dsp:sp>
    <dsp:sp modelId="{1B9E751B-8298-4E74-A1A1-311C9EC298D2}">
      <dsp:nvSpPr>
        <dsp:cNvPr id="0" name=""/>
        <dsp:cNvSpPr/>
      </dsp:nvSpPr>
      <dsp:spPr>
        <a:xfrm>
          <a:off x="1912604" y="4103612"/>
          <a:ext cx="2860371" cy="157039"/>
        </a:xfrm>
        <a:prstGeom prst="rect">
          <a:avLst/>
        </a:prstGeom>
        <a:solidFill>
          <a:schemeClr val="accent5">
            <a:hueOff val="-3645645"/>
            <a:satOff val="-248"/>
            <a:lumOff val="588"/>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4AE3097-2618-48A5-A768-9AB705C7E323}">
      <dsp:nvSpPr>
        <dsp:cNvPr id="0" name=""/>
        <dsp:cNvSpPr/>
      </dsp:nvSpPr>
      <dsp:spPr>
        <a:xfrm>
          <a:off x="1388287" y="3926250"/>
          <a:ext cx="2082953" cy="1046929"/>
        </a:xfrm>
        <a:prstGeom prst="roundRect">
          <a:avLst>
            <a:gd name="adj" fmla="val 10000"/>
          </a:avLst>
        </a:prstGeom>
        <a:solidFill>
          <a:schemeClr val="accent5">
            <a:hueOff val="-3314223"/>
            <a:satOff val="-225"/>
            <a:lumOff val="53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Information provided by 1</a:t>
          </a:r>
          <a:r>
            <a:rPr lang="en-US" sz="2000" kern="1200" baseline="30000">
              <a:latin typeface="Calibri" panose="020F0502020204030204"/>
              <a:ea typeface="+mn-ea"/>
              <a:cs typeface="+mn-cs"/>
            </a:rPr>
            <a:t>st</a:t>
          </a:r>
          <a:r>
            <a:rPr lang="en-US" sz="2000" kern="1200">
              <a:latin typeface="Calibri" panose="020F0502020204030204"/>
              <a:ea typeface="+mn-ea"/>
              <a:cs typeface="+mn-cs"/>
            </a:rPr>
            <a:t> witness</a:t>
          </a:r>
          <a:endParaRPr lang="en-US" sz="2000" kern="1200" dirty="0">
            <a:latin typeface="Calibri" panose="020F0502020204030204"/>
            <a:ea typeface="+mn-ea"/>
            <a:cs typeface="+mn-cs"/>
          </a:endParaRPr>
        </a:p>
      </dsp:txBody>
      <dsp:txXfrm>
        <a:off x="1418951" y="3956914"/>
        <a:ext cx="2021625" cy="985601"/>
      </dsp:txXfrm>
    </dsp:sp>
    <dsp:sp modelId="{02406E35-719E-4C36-8806-B11B1AC077B9}">
      <dsp:nvSpPr>
        <dsp:cNvPr id="0" name=""/>
        <dsp:cNvSpPr/>
      </dsp:nvSpPr>
      <dsp:spPr>
        <a:xfrm rot="16200000">
          <a:off x="4125238" y="3449281"/>
          <a:ext cx="1302913" cy="157039"/>
        </a:xfrm>
        <a:prstGeom prst="rect">
          <a:avLst/>
        </a:prstGeom>
        <a:solidFill>
          <a:schemeClr val="accent5">
            <a:hueOff val="-4860860"/>
            <a:satOff val="-330"/>
            <a:lumOff val="784"/>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FA30D8B-9AB0-481A-806C-D43E2C3A1512}">
      <dsp:nvSpPr>
        <dsp:cNvPr id="0" name=""/>
        <dsp:cNvSpPr/>
      </dsp:nvSpPr>
      <dsp:spPr>
        <a:xfrm>
          <a:off x="4167797" y="3926250"/>
          <a:ext cx="2258977" cy="1046929"/>
        </a:xfrm>
        <a:prstGeom prst="roundRect">
          <a:avLst>
            <a:gd name="adj" fmla="val 10000"/>
          </a:avLst>
        </a:prstGeom>
        <a:solidFill>
          <a:schemeClr val="accent5">
            <a:hueOff val="-4418963"/>
            <a:satOff val="-300"/>
            <a:lumOff val="71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Info provided by victim (1</a:t>
          </a:r>
          <a:r>
            <a:rPr lang="en-US" sz="2000" kern="1200" baseline="30000">
              <a:latin typeface="Calibri" panose="020F0502020204030204"/>
              <a:ea typeface="+mn-ea"/>
              <a:cs typeface="+mn-cs"/>
            </a:rPr>
            <a:t>st</a:t>
          </a:r>
          <a:r>
            <a:rPr lang="en-US" sz="2000" kern="1200">
              <a:latin typeface="Calibri" panose="020F0502020204030204"/>
              <a:ea typeface="+mn-ea"/>
              <a:cs typeface="+mn-cs"/>
            </a:rPr>
            <a:t> account)</a:t>
          </a:r>
          <a:endParaRPr lang="en-US" sz="2000" kern="1200" dirty="0">
            <a:latin typeface="Calibri" panose="020F0502020204030204"/>
            <a:ea typeface="+mn-ea"/>
            <a:cs typeface="+mn-cs"/>
          </a:endParaRPr>
        </a:p>
      </dsp:txBody>
      <dsp:txXfrm>
        <a:off x="4198461" y="3956914"/>
        <a:ext cx="2197649" cy="985601"/>
      </dsp:txXfrm>
    </dsp:sp>
    <dsp:sp modelId="{C21A33FF-D11F-47E5-91A1-DED9E5D3A6F6}">
      <dsp:nvSpPr>
        <dsp:cNvPr id="0" name=""/>
        <dsp:cNvSpPr/>
      </dsp:nvSpPr>
      <dsp:spPr>
        <a:xfrm rot="16200000">
          <a:off x="4125238" y="2140619"/>
          <a:ext cx="1302913" cy="157039"/>
        </a:xfrm>
        <a:prstGeom prst="rect">
          <a:avLst/>
        </a:prstGeom>
        <a:solidFill>
          <a:schemeClr val="accent5">
            <a:hueOff val="-6076075"/>
            <a:satOff val="-413"/>
            <a:lumOff val="98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BCDBFB8-5752-4DAC-9292-D8A7E56D5200}">
      <dsp:nvSpPr>
        <dsp:cNvPr id="0" name=""/>
        <dsp:cNvSpPr/>
      </dsp:nvSpPr>
      <dsp:spPr>
        <a:xfrm>
          <a:off x="4143648" y="2617588"/>
          <a:ext cx="2307275" cy="1046929"/>
        </a:xfrm>
        <a:prstGeom prst="roundRect">
          <a:avLst>
            <a:gd name="adj" fmla="val 10000"/>
          </a:avLst>
        </a:prstGeom>
        <a:solidFill>
          <a:schemeClr val="accent5">
            <a:hueOff val="-5523705"/>
            <a:satOff val="-375"/>
            <a:lumOff val="89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collected at scene (exhibits)</a:t>
          </a:r>
          <a:endParaRPr lang="en-US" sz="2000" kern="1200" dirty="0">
            <a:latin typeface="Calibri" panose="020F0502020204030204"/>
            <a:ea typeface="+mn-ea"/>
            <a:cs typeface="+mn-cs"/>
          </a:endParaRPr>
        </a:p>
      </dsp:txBody>
      <dsp:txXfrm>
        <a:off x="4174312" y="2648252"/>
        <a:ext cx="2245947" cy="985601"/>
      </dsp:txXfrm>
    </dsp:sp>
    <dsp:sp modelId="{0116E63E-5F3F-4A18-9F0F-EFE71CE30ABA}">
      <dsp:nvSpPr>
        <dsp:cNvPr id="0" name=""/>
        <dsp:cNvSpPr/>
      </dsp:nvSpPr>
      <dsp:spPr>
        <a:xfrm rot="16200000">
          <a:off x="4125238" y="831957"/>
          <a:ext cx="1302913" cy="157039"/>
        </a:xfrm>
        <a:prstGeom prst="rect">
          <a:avLst/>
        </a:prstGeom>
        <a:solidFill>
          <a:schemeClr val="accent5">
            <a:hueOff val="-7291290"/>
            <a:satOff val="-496"/>
            <a:lumOff val="1177"/>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3F532BE-B3BF-49FE-B7AB-943778684D67}">
      <dsp:nvSpPr>
        <dsp:cNvPr id="0" name=""/>
        <dsp:cNvSpPr/>
      </dsp:nvSpPr>
      <dsp:spPr>
        <a:xfrm>
          <a:off x="4119499" y="1308926"/>
          <a:ext cx="2355574" cy="1046929"/>
        </a:xfrm>
        <a:prstGeom prst="roundRect">
          <a:avLst>
            <a:gd name="adj" fmla="val 10000"/>
          </a:avLst>
        </a:prstGeom>
        <a:solidFill>
          <a:schemeClr val="accent5">
            <a:hueOff val="-6628445"/>
            <a:satOff val="-451"/>
            <a:lumOff val="10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Evidence from CSI in attendance</a:t>
          </a:r>
          <a:endParaRPr lang="en-US" sz="2000" kern="1200" dirty="0">
            <a:latin typeface="Calibri" panose="020F0502020204030204"/>
            <a:ea typeface="+mn-ea"/>
            <a:cs typeface="+mn-cs"/>
          </a:endParaRPr>
        </a:p>
      </dsp:txBody>
      <dsp:txXfrm>
        <a:off x="4150163" y="1339590"/>
        <a:ext cx="2294246" cy="985601"/>
      </dsp:txXfrm>
    </dsp:sp>
    <dsp:sp modelId="{3DE66A17-7A49-4C2B-9DA6-F085BAFC0B3F}">
      <dsp:nvSpPr>
        <dsp:cNvPr id="0" name=""/>
        <dsp:cNvSpPr/>
      </dsp:nvSpPr>
      <dsp:spPr>
        <a:xfrm>
          <a:off x="4780496" y="177626"/>
          <a:ext cx="3026614" cy="157039"/>
        </a:xfrm>
        <a:prstGeom prst="rect">
          <a:avLst/>
        </a:prstGeom>
        <a:solidFill>
          <a:schemeClr val="accent5">
            <a:hueOff val="-8506504"/>
            <a:satOff val="-578"/>
            <a:lumOff val="1373"/>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E23C7A6-D091-4020-865A-0B1338806610}">
      <dsp:nvSpPr>
        <dsp:cNvPr id="0" name=""/>
        <dsp:cNvSpPr/>
      </dsp:nvSpPr>
      <dsp:spPr>
        <a:xfrm>
          <a:off x="4143648" y="264"/>
          <a:ext cx="2307275" cy="1046929"/>
        </a:xfrm>
        <a:prstGeom prst="roundRect">
          <a:avLst>
            <a:gd name="adj" fmla="val 10000"/>
          </a:avLst>
        </a:prstGeom>
        <a:solidFill>
          <a:schemeClr val="accent5">
            <a:hueOff val="-7733186"/>
            <a:satOff val="-526"/>
            <a:lumOff val="1248"/>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Suspect information &amp; intelligence</a:t>
          </a:r>
          <a:endParaRPr lang="en-US" sz="2000" kern="1200" dirty="0">
            <a:latin typeface="Calibri" panose="020F0502020204030204"/>
            <a:ea typeface="+mn-ea"/>
            <a:cs typeface="+mn-cs"/>
          </a:endParaRPr>
        </a:p>
      </dsp:txBody>
      <dsp:txXfrm>
        <a:off x="4174312" y="30928"/>
        <a:ext cx="2245947" cy="985601"/>
      </dsp:txXfrm>
    </dsp:sp>
    <dsp:sp modelId="{84A051C4-FBD8-40A1-8A58-78B001EB0A8F}">
      <dsp:nvSpPr>
        <dsp:cNvPr id="0" name=""/>
        <dsp:cNvSpPr/>
      </dsp:nvSpPr>
      <dsp:spPr>
        <a:xfrm rot="5400000">
          <a:off x="7159572" y="831957"/>
          <a:ext cx="1302913" cy="157039"/>
        </a:xfrm>
        <a:prstGeom prst="rect">
          <a:avLst/>
        </a:prstGeom>
        <a:solidFill>
          <a:schemeClr val="accent5">
            <a:hueOff val="-9721720"/>
            <a:satOff val="-661"/>
            <a:lumOff val="1569"/>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E86FD3E-B8E1-4C86-B740-19A8B7BACC13}">
      <dsp:nvSpPr>
        <dsp:cNvPr id="0" name=""/>
        <dsp:cNvSpPr/>
      </dsp:nvSpPr>
      <dsp:spPr>
        <a:xfrm>
          <a:off x="7142168" y="264"/>
          <a:ext cx="2378903" cy="1046929"/>
        </a:xfrm>
        <a:prstGeom prst="roundRect">
          <a:avLst>
            <a:gd name="adj" fmla="val 10000"/>
          </a:avLst>
        </a:prstGeom>
        <a:solidFill>
          <a:schemeClr val="accent5">
            <a:hueOff val="-8837927"/>
            <a:satOff val="-601"/>
            <a:lumOff val="142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Plan to locate &amp; manage suspect</a:t>
          </a:r>
          <a:endParaRPr lang="en-US" sz="2300" kern="1200" dirty="0">
            <a:latin typeface="Calibri" panose="020F0502020204030204"/>
            <a:ea typeface="+mn-ea"/>
            <a:cs typeface="+mn-cs"/>
          </a:endParaRPr>
        </a:p>
      </dsp:txBody>
      <dsp:txXfrm>
        <a:off x="7172832" y="30928"/>
        <a:ext cx="2317575" cy="985601"/>
      </dsp:txXfrm>
    </dsp:sp>
    <dsp:sp modelId="{1D2AD03E-9731-49FE-A8F9-037CE37D7AE5}">
      <dsp:nvSpPr>
        <dsp:cNvPr id="0" name=""/>
        <dsp:cNvSpPr/>
      </dsp:nvSpPr>
      <dsp:spPr>
        <a:xfrm rot="5400000">
          <a:off x="7159572" y="2140619"/>
          <a:ext cx="1302913" cy="157039"/>
        </a:xfrm>
        <a:prstGeom prst="rect">
          <a:avLst/>
        </a:prstGeom>
        <a:solidFill>
          <a:schemeClr val="accent5">
            <a:hueOff val="-10936935"/>
            <a:satOff val="-743"/>
            <a:lumOff val="176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23AE5DF-437C-45FE-8DA4-6AAD04349F0D}">
      <dsp:nvSpPr>
        <dsp:cNvPr id="0" name=""/>
        <dsp:cNvSpPr/>
      </dsp:nvSpPr>
      <dsp:spPr>
        <a:xfrm>
          <a:off x="7166309" y="1308926"/>
          <a:ext cx="2330622" cy="1046929"/>
        </a:xfrm>
        <a:prstGeom prst="roundRect">
          <a:avLst>
            <a:gd name="adj" fmla="val 10000"/>
          </a:avLst>
        </a:prstGeom>
        <a:solidFill>
          <a:schemeClr val="accent5">
            <a:hueOff val="-9942668"/>
            <a:satOff val="-676"/>
            <a:lumOff val="160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latin typeface="Calibri" panose="020F0502020204030204"/>
              <a:ea typeface="+mn-ea"/>
              <a:cs typeface="+mn-cs"/>
            </a:rPr>
            <a:t>Complete crime report</a:t>
          </a:r>
        </a:p>
      </dsp:txBody>
      <dsp:txXfrm>
        <a:off x="7196973" y="1339590"/>
        <a:ext cx="2269294" cy="985601"/>
      </dsp:txXfrm>
    </dsp:sp>
    <dsp:sp modelId="{018C0345-39F4-405A-9F38-F128C9FAA427}">
      <dsp:nvSpPr>
        <dsp:cNvPr id="0" name=""/>
        <dsp:cNvSpPr/>
      </dsp:nvSpPr>
      <dsp:spPr>
        <a:xfrm rot="5400000">
          <a:off x="7166454" y="3442399"/>
          <a:ext cx="1289149" cy="157039"/>
        </a:xfrm>
        <a:prstGeom prst="rect">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C5C35D5-4365-4B6F-B8E8-0EE620BB619C}">
      <dsp:nvSpPr>
        <dsp:cNvPr id="0" name=""/>
        <dsp:cNvSpPr/>
      </dsp:nvSpPr>
      <dsp:spPr>
        <a:xfrm>
          <a:off x="7190458" y="2617588"/>
          <a:ext cx="2282324" cy="1046929"/>
        </a:xfrm>
        <a:prstGeom prst="roundRect">
          <a:avLst>
            <a:gd name="adj" fmla="val 10000"/>
          </a:avLst>
        </a:prstGeom>
        <a:solidFill>
          <a:schemeClr val="accent5">
            <a:hueOff val="-11047409"/>
            <a:satOff val="-751"/>
            <a:lumOff val="1783"/>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a:latin typeface="Calibri" panose="020F0502020204030204"/>
              <a:ea typeface="+mn-ea"/>
              <a:cs typeface="+mn-cs"/>
            </a:rPr>
            <a:t>Consider multi-agency approach</a:t>
          </a:r>
          <a:endParaRPr lang="en-US" sz="2300" kern="1200" dirty="0">
            <a:latin typeface="Calibri" panose="020F0502020204030204"/>
            <a:ea typeface="+mn-ea"/>
            <a:cs typeface="+mn-cs"/>
          </a:endParaRPr>
        </a:p>
      </dsp:txBody>
      <dsp:txXfrm>
        <a:off x="7221122" y="2648252"/>
        <a:ext cx="2220996" cy="985601"/>
      </dsp:txXfrm>
    </dsp:sp>
    <dsp:sp modelId="{0948C36A-DD2B-49FF-8AE4-567A9602D1B8}">
      <dsp:nvSpPr>
        <dsp:cNvPr id="0" name=""/>
        <dsp:cNvSpPr/>
      </dsp:nvSpPr>
      <dsp:spPr>
        <a:xfrm>
          <a:off x="7050885" y="3926250"/>
          <a:ext cx="2561470" cy="1019248"/>
        </a:xfrm>
        <a:prstGeom prst="roundRect">
          <a:avLst>
            <a:gd name="adj" fmla="val 10000"/>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latin typeface="Calibri" panose="020F0502020204030204"/>
              <a:ea typeface="+mn-ea"/>
              <a:cs typeface="+mn-cs"/>
            </a:rPr>
            <a:t>Consider future action- ie searches, interview, file prep</a:t>
          </a:r>
          <a:endParaRPr lang="en-US" sz="2000" kern="1200" dirty="0">
            <a:latin typeface="Calibri" panose="020F0502020204030204"/>
            <a:ea typeface="+mn-ea"/>
            <a:cs typeface="+mn-cs"/>
          </a:endParaRPr>
        </a:p>
      </dsp:txBody>
      <dsp:txXfrm>
        <a:off x="7080738" y="3956103"/>
        <a:ext cx="2501764" cy="9595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7BE4FF-7DB6-4F60-B8B8-9A4FF263035E}" type="datetimeFigureOut">
              <a:rPr lang="en-GB" smtClean="0"/>
              <a:t>28/02/2025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4CEE7-1169-4CEE-93F1-6801190D4DE2}" type="slidenum">
              <a:rPr lang="en-GB" smtClean="0"/>
              <a:t>‹#›</a:t>
            </a:fld>
            <a:endParaRPr lang="en-GB"/>
          </a:p>
        </p:txBody>
      </p:sp>
    </p:spTree>
    <p:extLst>
      <p:ext uri="{BB962C8B-B14F-4D97-AF65-F5344CB8AC3E}">
        <p14:creationId xmlns:p14="http://schemas.microsoft.com/office/powerpoint/2010/main" val="223670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6A6A7BE-449F-274B-87F1-976233DC0BCE}" type="slidenum">
              <a:rPr lang="en-GB" smtClean="0"/>
              <a:t>9</a:t>
            </a:fld>
            <a:endParaRPr lang="en-GB"/>
          </a:p>
        </p:txBody>
      </p:sp>
    </p:spTree>
    <p:extLst>
      <p:ext uri="{BB962C8B-B14F-4D97-AF65-F5344CB8AC3E}">
        <p14:creationId xmlns:p14="http://schemas.microsoft.com/office/powerpoint/2010/main" val="25012138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14</a:t>
            </a:fld>
            <a:endParaRPr lang="en-GB"/>
          </a:p>
        </p:txBody>
      </p:sp>
    </p:spTree>
    <p:extLst>
      <p:ext uri="{BB962C8B-B14F-4D97-AF65-F5344CB8AC3E}">
        <p14:creationId xmlns:p14="http://schemas.microsoft.com/office/powerpoint/2010/main" val="30266468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5A30A-8FF1-3CC3-7033-1A4D955347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F21DF6F-B021-C56A-8C23-8C06967B8A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81233C-3A13-E422-6289-124CF9A08C2C}"/>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4ECB4516-2049-3195-F4BA-F376BFA30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AC639E-F5E4-2E06-5E4F-CEACCA9D5543}"/>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42365037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13810-4AB6-630F-BD50-EF9F69D4743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C625786-9617-73B7-7C03-AD4F0043EAC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451B6-C34A-621A-1371-C1AB9E8EEC64}"/>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CF97E4A0-2E69-072F-E219-1AC8DFA074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B4E9-7320-80EF-D990-7C702EAE8230}"/>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3142140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9AF525-746E-3C21-DBE3-AC6A0D85539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8C460FD-BB0D-08BF-6AE7-2018C2518C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D3B68A0-7722-974E-7DF1-8A38D6F24D47}"/>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93254B74-047A-5C1B-067F-FB87CC9DD4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11A84F-D0F4-9CB0-A9E8-2349869EDF76}"/>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734208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A8351-2395-F1E4-3790-3A6BA125784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6DA2BD-B99F-CA43-E454-3EB7723E000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9E834F-17FC-682A-CD45-0DCFB0D3804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19A378-47E5-9CCC-728C-2B4C72D27838}"/>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6" name="Footer Placeholder 5">
            <a:extLst>
              <a:ext uri="{FF2B5EF4-FFF2-40B4-BE49-F238E27FC236}">
                <a16:creationId xmlns:a16="http://schemas.microsoft.com/office/drawing/2014/main" id="{19D79909-C188-582B-6A3C-B5B8E76C7F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23489A-F316-93EF-79C7-ABD75146DC4E}"/>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9830924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53085-B4B6-9EF9-0636-BD394999DB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39F66B7-A03E-4212-4AAE-19AE959038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E7C7BB-D098-391A-ACB1-108DC15E49B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13949AC-DDDC-4A46-0048-C1B0A34CD5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AF8C98-2136-7EA5-EDF6-9DA65093091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AE2B41-0447-79A7-717A-8932161205D2}"/>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8" name="Footer Placeholder 7">
            <a:extLst>
              <a:ext uri="{FF2B5EF4-FFF2-40B4-BE49-F238E27FC236}">
                <a16:creationId xmlns:a16="http://schemas.microsoft.com/office/drawing/2014/main" id="{CD50BF03-BBD2-C0F8-B4D4-EF57FE6977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375C7E-8408-E1B0-62BE-1F1C23345818}"/>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807721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D098B-214B-D531-F077-9B2293D86EE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C3EA40-8C23-B80C-81D2-7B5B0E790F31}"/>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4" name="Footer Placeholder 3">
            <a:extLst>
              <a:ext uri="{FF2B5EF4-FFF2-40B4-BE49-F238E27FC236}">
                <a16:creationId xmlns:a16="http://schemas.microsoft.com/office/drawing/2014/main" id="{A92A7D5C-0F9A-F6D8-B70D-259025E7ADD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05CB089-3337-D2F8-CA35-E1170005A4AE}"/>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3242170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1D6C8F-AD05-6C8F-5035-AE1321917A98}"/>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3" name="Footer Placeholder 2">
            <a:extLst>
              <a:ext uri="{FF2B5EF4-FFF2-40B4-BE49-F238E27FC236}">
                <a16:creationId xmlns:a16="http://schemas.microsoft.com/office/drawing/2014/main" id="{D6D8CD4C-56E9-E7A6-F227-40F4A25F61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636B46-CD28-8E03-21F3-D5BAE8035C5C}"/>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316147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C7A3E-EDE5-DE6E-CB49-642DB96F86B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5BF979E-6A51-70ED-62F5-E965A0A94F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5AD398B-2082-E7E9-A53C-B721D81E33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6CD6B6-90C2-57CC-CD69-F9A715CF01FC}"/>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6" name="Footer Placeholder 5">
            <a:extLst>
              <a:ext uri="{FF2B5EF4-FFF2-40B4-BE49-F238E27FC236}">
                <a16:creationId xmlns:a16="http://schemas.microsoft.com/office/drawing/2014/main" id="{E95EAFA8-5DC4-53FA-A803-D08B35639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0B01A5-A063-17B9-E84C-6E9348C55F9A}"/>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1432288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563A4-62D0-83FE-2F53-9B6E89D40D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AF57CBD-3C12-8000-E9FF-9EFEC098D2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33F326-31C5-7382-CC5A-FB170C6364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8051CB-1C37-ECAD-2EAD-E85EFD7654AE}"/>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6" name="Footer Placeholder 5">
            <a:extLst>
              <a:ext uri="{FF2B5EF4-FFF2-40B4-BE49-F238E27FC236}">
                <a16:creationId xmlns:a16="http://schemas.microsoft.com/office/drawing/2014/main" id="{69EC38B9-F0DF-0B4C-9212-56621EEAC1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B2483B-7C06-9C35-4654-A3895910CB56}"/>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39603994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EDB24-5FB0-54A9-6E59-27F7AB1469F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97A02B-F610-4D9F-52E7-97D5B08F781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BF2998-60A0-6054-D4A2-B0FABEA6EBAC}"/>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88302A65-0014-6C35-5627-5AD88CD51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079E73D-AC0A-0C56-A695-CB68D6B6BC46}"/>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41675474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0DFF78-2CE5-CDA6-7F6E-490E083FDC6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E16C77E-0915-FB3F-6FE4-EF27398BA4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9DD714-3C57-4FFF-0B7C-709895257DC7}"/>
              </a:ext>
            </a:extLst>
          </p:cNvPr>
          <p:cNvSpPr>
            <a:spLocks noGrp="1"/>
          </p:cNvSpPr>
          <p:nvPr>
            <p:ph type="dt" sz="half" idx="10"/>
          </p:nvPr>
        </p:nvSpPr>
        <p:spPr/>
        <p:txBody>
          <a:body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20F7F8A1-9572-D2D1-C816-B285771F66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A01DE8-7E2D-D045-F211-50B88BF07038}"/>
              </a:ext>
            </a:extLst>
          </p:cNvPr>
          <p:cNvSpPr>
            <a:spLocks noGrp="1"/>
          </p:cNvSpPr>
          <p:nvPr>
            <p:ph type="sldNum" sz="quarter" idx="12"/>
          </p:nvPr>
        </p:nvSpPr>
        <p:spPr/>
        <p:txBody>
          <a:bodyPr/>
          <a:lstStyle/>
          <a:p>
            <a:fld id="{9E312FF7-2174-4A26-A7B2-7A692C21F0E1}" type="slidenum">
              <a:rPr lang="en-GB" smtClean="0"/>
              <a:t>‹#›</a:t>
            </a:fld>
            <a:endParaRPr lang="en-GB"/>
          </a:p>
        </p:txBody>
      </p:sp>
    </p:spTree>
    <p:extLst>
      <p:ext uri="{BB962C8B-B14F-4D97-AF65-F5344CB8AC3E}">
        <p14:creationId xmlns:p14="http://schemas.microsoft.com/office/powerpoint/2010/main" val="3064031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7ABFF8-674E-40D8-6818-F86BC7BD43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833A04-8AF2-E28A-BE4A-264A4C0C36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1AA085-71D5-E469-DC39-39FA885E34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838D07B-11A8-463D-BA31-B25B8DD02EF4}" type="datetimeFigureOut">
              <a:rPr lang="en-GB" smtClean="0"/>
              <a:t>28/02/2025</a:t>
            </a:fld>
            <a:endParaRPr lang="en-GB"/>
          </a:p>
        </p:txBody>
      </p:sp>
      <p:sp>
        <p:nvSpPr>
          <p:cNvPr id="5" name="Footer Placeholder 4">
            <a:extLst>
              <a:ext uri="{FF2B5EF4-FFF2-40B4-BE49-F238E27FC236}">
                <a16:creationId xmlns:a16="http://schemas.microsoft.com/office/drawing/2014/main" id="{9AEAC452-1C6F-7857-8932-BE33B510B63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71B1B5A3-D874-C3AA-0B9B-3DF9F8A9DE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E312FF7-2174-4A26-A7B2-7A692C21F0E1}" type="slidenum">
              <a:rPr lang="en-GB" smtClean="0"/>
              <a:t>‹#›</a:t>
            </a:fld>
            <a:endParaRPr lang="en-GB"/>
          </a:p>
        </p:txBody>
      </p:sp>
    </p:spTree>
    <p:extLst>
      <p:ext uri="{BB962C8B-B14F-4D97-AF65-F5344CB8AC3E}">
        <p14:creationId xmlns:p14="http://schemas.microsoft.com/office/powerpoint/2010/main" val="1810283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image" Target="../media/image8.jpe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1.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diagramLayout" Target="../diagrams/layout3.xml"/><Relationship Id="rId7" Type="http://schemas.openxmlformats.org/officeDocument/2006/relationships/image" Target="../media/image20.jpe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10" Type="http://schemas.openxmlformats.org/officeDocument/2006/relationships/image" Target="../media/image23.jpeg"/><Relationship Id="rId4" Type="http://schemas.openxmlformats.org/officeDocument/2006/relationships/diagramQuickStyle" Target="../diagrams/quickStyle3.xml"/><Relationship Id="rId9" Type="http://schemas.openxmlformats.org/officeDocument/2006/relationships/image" Target="../media/image22.jpeg"/></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1DC15-6BA8-DC7D-4311-08CC87C04FD4}"/>
              </a:ext>
            </a:extLst>
          </p:cNvPr>
          <p:cNvSpPr>
            <a:spLocks noGrp="1"/>
          </p:cNvSpPr>
          <p:nvPr>
            <p:ph type="ctrTitle"/>
          </p:nvPr>
        </p:nvSpPr>
        <p:spPr>
          <a:xfrm>
            <a:off x="8842248" y="1481328"/>
            <a:ext cx="2926080" cy="2468880"/>
          </a:xfrm>
        </p:spPr>
        <p:txBody>
          <a:bodyPr>
            <a:normAutofit/>
          </a:bodyPr>
          <a:lstStyle/>
          <a:p>
            <a:pPr algn="l"/>
            <a:r>
              <a:rPr lang="en-US" sz="3700"/>
              <a:t>Conducting Investigations </a:t>
            </a:r>
          </a:p>
        </p:txBody>
      </p:sp>
      <p:pic>
        <p:nvPicPr>
          <p:cNvPr id="5" name="Picture 4">
            <a:extLst>
              <a:ext uri="{FF2B5EF4-FFF2-40B4-BE49-F238E27FC236}">
                <a16:creationId xmlns:a16="http://schemas.microsoft.com/office/drawing/2014/main" id="{94F16B2A-4BFE-1E56-CD8D-1C5576BF8892}"/>
              </a:ext>
            </a:extLst>
          </p:cNvPr>
          <p:cNvPicPr>
            <a:picLocks noChangeAspect="1"/>
          </p:cNvPicPr>
          <p:nvPr/>
        </p:nvPicPr>
        <p:blipFill>
          <a:blip r:embed="rId2"/>
          <a:stretch>
            <a:fillRect/>
          </a:stretch>
        </p:blipFill>
        <p:spPr>
          <a:xfrm>
            <a:off x="1343025" y="928688"/>
            <a:ext cx="5934240" cy="5129212"/>
          </a:xfrm>
          <a:prstGeom prst="rect">
            <a:avLst/>
          </a:prstGeom>
        </p:spPr>
      </p:pic>
    </p:spTree>
    <p:extLst>
      <p:ext uri="{BB962C8B-B14F-4D97-AF65-F5344CB8AC3E}">
        <p14:creationId xmlns:p14="http://schemas.microsoft.com/office/powerpoint/2010/main" val="13719875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entagon 5">
            <a:extLst>
              <a:ext uri="{FF2B5EF4-FFF2-40B4-BE49-F238E27FC236}">
                <a16:creationId xmlns:a16="http://schemas.microsoft.com/office/drawing/2014/main" id="{227231E0-E241-5441-BCF2-2D6ECF24D50E}"/>
              </a:ext>
            </a:extLst>
          </p:cNvPr>
          <p:cNvSpPr/>
          <p:nvPr/>
        </p:nvSpPr>
        <p:spPr>
          <a:xfrm>
            <a:off x="225911" y="259051"/>
            <a:ext cx="6745045" cy="95743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3C6B88E9-B8C4-2447-9DE1-946C66C2BE69}"/>
              </a:ext>
            </a:extLst>
          </p:cNvPr>
          <p:cNvSpPr>
            <a:spLocks noGrp="1"/>
          </p:cNvSpPr>
          <p:nvPr>
            <p:ph type="title"/>
          </p:nvPr>
        </p:nvSpPr>
        <p:spPr>
          <a:xfrm>
            <a:off x="375622" y="96183"/>
            <a:ext cx="10515600" cy="1325563"/>
          </a:xfrm>
        </p:spPr>
        <p:txBody>
          <a:bodyPr/>
          <a:lstStyle/>
          <a:p>
            <a:r>
              <a:rPr lang="en-GB" dirty="0"/>
              <a:t>PACE Codes of Practice </a:t>
            </a:r>
          </a:p>
        </p:txBody>
      </p:sp>
      <p:graphicFrame>
        <p:nvGraphicFramePr>
          <p:cNvPr id="4" name="Table 4">
            <a:extLst>
              <a:ext uri="{FF2B5EF4-FFF2-40B4-BE49-F238E27FC236}">
                <a16:creationId xmlns:a16="http://schemas.microsoft.com/office/drawing/2014/main" id="{62DBD519-397F-8648-BC65-026674AA3F44}"/>
              </a:ext>
            </a:extLst>
          </p:cNvPr>
          <p:cNvGraphicFramePr>
            <a:graphicFrameLocks noGrp="1"/>
          </p:cNvGraphicFramePr>
          <p:nvPr>
            <p:ph idx="1"/>
          </p:nvPr>
        </p:nvGraphicFramePr>
        <p:xfrm>
          <a:off x="225911" y="2195935"/>
          <a:ext cx="6875033" cy="3601720"/>
        </p:xfrm>
        <a:graphic>
          <a:graphicData uri="http://schemas.openxmlformats.org/drawingml/2006/table">
            <a:tbl>
              <a:tblPr firstRow="1" bandRow="1">
                <a:tableStyleId>{5C22544A-7EE6-4342-B048-85BDC9FD1C3A}</a:tableStyleId>
              </a:tblPr>
              <a:tblGrid>
                <a:gridCol w="696881">
                  <a:extLst>
                    <a:ext uri="{9D8B030D-6E8A-4147-A177-3AD203B41FA5}">
                      <a16:colId xmlns:a16="http://schemas.microsoft.com/office/drawing/2014/main" val="2413635234"/>
                    </a:ext>
                  </a:extLst>
                </a:gridCol>
                <a:gridCol w="6178152">
                  <a:extLst>
                    <a:ext uri="{9D8B030D-6E8A-4147-A177-3AD203B41FA5}">
                      <a16:colId xmlns:a16="http://schemas.microsoft.com/office/drawing/2014/main" val="3006729942"/>
                    </a:ext>
                  </a:extLst>
                </a:gridCol>
              </a:tblGrid>
              <a:tr h="367665">
                <a:tc>
                  <a:txBody>
                    <a:bodyPr/>
                    <a:lstStyle/>
                    <a:p>
                      <a:pPr algn="ctr"/>
                      <a:r>
                        <a:rPr lang="en-GB" dirty="0"/>
                        <a:t>Code </a:t>
                      </a:r>
                    </a:p>
                  </a:txBody>
                  <a:tcPr/>
                </a:tc>
                <a:tc>
                  <a:txBody>
                    <a:bodyPr/>
                    <a:lstStyle/>
                    <a:p>
                      <a:pPr algn="ctr"/>
                      <a:r>
                        <a:rPr lang="en-GB" dirty="0"/>
                        <a:t>General areas covered</a:t>
                      </a:r>
                    </a:p>
                  </a:txBody>
                  <a:tcPr/>
                </a:tc>
                <a:extLst>
                  <a:ext uri="{0D108BD9-81ED-4DB2-BD59-A6C34878D82A}">
                    <a16:rowId xmlns:a16="http://schemas.microsoft.com/office/drawing/2014/main" val="2430303094"/>
                  </a:ext>
                </a:extLst>
              </a:tr>
              <a:tr h="370840">
                <a:tc>
                  <a:txBody>
                    <a:bodyPr/>
                    <a:lstStyle/>
                    <a:p>
                      <a:pPr algn="ctr"/>
                      <a:r>
                        <a:rPr lang="en-GB" dirty="0"/>
                        <a:t>A</a:t>
                      </a:r>
                    </a:p>
                  </a:txBody>
                  <a:tcPr/>
                </a:tc>
                <a:tc>
                  <a:txBody>
                    <a:bodyPr/>
                    <a:lstStyle/>
                    <a:p>
                      <a:pPr algn="ctr"/>
                      <a:r>
                        <a:rPr lang="en-GB" dirty="0"/>
                        <a:t>Stop and Search</a:t>
                      </a:r>
                    </a:p>
                  </a:txBody>
                  <a:tcPr/>
                </a:tc>
                <a:extLst>
                  <a:ext uri="{0D108BD9-81ED-4DB2-BD59-A6C34878D82A}">
                    <a16:rowId xmlns:a16="http://schemas.microsoft.com/office/drawing/2014/main" val="1308439908"/>
                  </a:ext>
                </a:extLst>
              </a:tr>
              <a:tr h="370840">
                <a:tc>
                  <a:txBody>
                    <a:bodyPr/>
                    <a:lstStyle/>
                    <a:p>
                      <a:pPr algn="ctr"/>
                      <a:r>
                        <a:rPr lang="en-GB" dirty="0"/>
                        <a:t>B</a:t>
                      </a:r>
                    </a:p>
                  </a:txBody>
                  <a:tcPr/>
                </a:tc>
                <a:tc>
                  <a:txBody>
                    <a:bodyPr/>
                    <a:lstStyle/>
                    <a:p>
                      <a:pPr algn="ctr"/>
                      <a:r>
                        <a:rPr lang="en-GB" dirty="0"/>
                        <a:t>Search of premises </a:t>
                      </a:r>
                    </a:p>
                  </a:txBody>
                  <a:tcPr/>
                </a:tc>
                <a:extLst>
                  <a:ext uri="{0D108BD9-81ED-4DB2-BD59-A6C34878D82A}">
                    <a16:rowId xmlns:a16="http://schemas.microsoft.com/office/drawing/2014/main" val="227531235"/>
                  </a:ext>
                </a:extLst>
              </a:tr>
              <a:tr h="370840">
                <a:tc>
                  <a:txBody>
                    <a:bodyPr/>
                    <a:lstStyle/>
                    <a:p>
                      <a:pPr algn="ctr"/>
                      <a:r>
                        <a:rPr lang="en-GB" dirty="0"/>
                        <a:t>C</a:t>
                      </a:r>
                    </a:p>
                  </a:txBody>
                  <a:tcPr/>
                </a:tc>
                <a:tc>
                  <a:txBody>
                    <a:bodyPr/>
                    <a:lstStyle/>
                    <a:p>
                      <a:pPr algn="ctr"/>
                      <a:r>
                        <a:rPr lang="en-GB" dirty="0"/>
                        <a:t>Detention, treatment, and questioning of suspects </a:t>
                      </a:r>
                    </a:p>
                  </a:txBody>
                  <a:tcPr/>
                </a:tc>
                <a:extLst>
                  <a:ext uri="{0D108BD9-81ED-4DB2-BD59-A6C34878D82A}">
                    <a16:rowId xmlns:a16="http://schemas.microsoft.com/office/drawing/2014/main" val="1678732183"/>
                  </a:ext>
                </a:extLst>
              </a:tr>
              <a:tr h="370840">
                <a:tc>
                  <a:txBody>
                    <a:bodyPr/>
                    <a:lstStyle/>
                    <a:p>
                      <a:pPr algn="ctr"/>
                      <a:r>
                        <a:rPr lang="en-GB" dirty="0"/>
                        <a:t>D</a:t>
                      </a:r>
                    </a:p>
                  </a:txBody>
                  <a:tcPr/>
                </a:tc>
                <a:tc>
                  <a:txBody>
                    <a:bodyPr/>
                    <a:lstStyle/>
                    <a:p>
                      <a:pPr algn="ctr"/>
                      <a:r>
                        <a:rPr lang="en-GB" dirty="0"/>
                        <a:t>ID of suspects </a:t>
                      </a:r>
                    </a:p>
                  </a:txBody>
                  <a:tcPr/>
                </a:tc>
                <a:extLst>
                  <a:ext uri="{0D108BD9-81ED-4DB2-BD59-A6C34878D82A}">
                    <a16:rowId xmlns:a16="http://schemas.microsoft.com/office/drawing/2014/main" val="549946904"/>
                  </a:ext>
                </a:extLst>
              </a:tr>
              <a:tr h="370840">
                <a:tc>
                  <a:txBody>
                    <a:bodyPr/>
                    <a:lstStyle/>
                    <a:p>
                      <a:pPr algn="ctr"/>
                      <a:r>
                        <a:rPr lang="en-GB" dirty="0"/>
                        <a:t>E</a:t>
                      </a:r>
                    </a:p>
                  </a:txBody>
                  <a:tcPr/>
                </a:tc>
                <a:tc>
                  <a:txBody>
                    <a:bodyPr/>
                    <a:lstStyle/>
                    <a:p>
                      <a:pPr algn="ctr"/>
                      <a:r>
                        <a:rPr lang="en-GB" dirty="0"/>
                        <a:t>Audio-only recording of interviews</a:t>
                      </a:r>
                    </a:p>
                  </a:txBody>
                  <a:tcPr/>
                </a:tc>
                <a:extLst>
                  <a:ext uri="{0D108BD9-81ED-4DB2-BD59-A6C34878D82A}">
                    <a16:rowId xmlns:a16="http://schemas.microsoft.com/office/drawing/2014/main" val="2802871484"/>
                  </a:ext>
                </a:extLst>
              </a:tr>
              <a:tr h="370840">
                <a:tc>
                  <a:txBody>
                    <a:bodyPr/>
                    <a:lstStyle/>
                    <a:p>
                      <a:pPr algn="ctr"/>
                      <a:r>
                        <a:rPr lang="en-GB" dirty="0"/>
                        <a:t>F</a:t>
                      </a:r>
                    </a:p>
                  </a:txBody>
                  <a:tcPr/>
                </a:tc>
                <a:tc>
                  <a:txBody>
                    <a:bodyPr/>
                    <a:lstStyle/>
                    <a:p>
                      <a:pPr algn="ctr"/>
                      <a:r>
                        <a:rPr lang="en-GB" dirty="0"/>
                        <a:t>Audio-visual recording of interviews </a:t>
                      </a:r>
                    </a:p>
                  </a:txBody>
                  <a:tcPr/>
                </a:tc>
                <a:extLst>
                  <a:ext uri="{0D108BD9-81ED-4DB2-BD59-A6C34878D82A}">
                    <a16:rowId xmlns:a16="http://schemas.microsoft.com/office/drawing/2014/main" val="4125991511"/>
                  </a:ext>
                </a:extLst>
              </a:tr>
              <a:tr h="370840">
                <a:tc>
                  <a:txBody>
                    <a:bodyPr/>
                    <a:lstStyle/>
                    <a:p>
                      <a:pPr algn="ctr"/>
                      <a:r>
                        <a:rPr lang="en-GB" dirty="0"/>
                        <a:t>G</a:t>
                      </a:r>
                    </a:p>
                  </a:txBody>
                  <a:tcPr/>
                </a:tc>
                <a:tc>
                  <a:txBody>
                    <a:bodyPr/>
                    <a:lstStyle/>
                    <a:p>
                      <a:pPr algn="ctr"/>
                      <a:r>
                        <a:rPr lang="en-GB" dirty="0"/>
                        <a:t>Power of arrest </a:t>
                      </a:r>
                    </a:p>
                  </a:txBody>
                  <a:tcPr/>
                </a:tc>
                <a:extLst>
                  <a:ext uri="{0D108BD9-81ED-4DB2-BD59-A6C34878D82A}">
                    <a16:rowId xmlns:a16="http://schemas.microsoft.com/office/drawing/2014/main" val="3714131708"/>
                  </a:ext>
                </a:extLst>
              </a:tr>
              <a:tr h="0">
                <a:tc>
                  <a:txBody>
                    <a:bodyPr/>
                    <a:lstStyle/>
                    <a:p>
                      <a:pPr algn="ctr"/>
                      <a:r>
                        <a:rPr lang="en-GB" dirty="0"/>
                        <a:t>H</a:t>
                      </a:r>
                    </a:p>
                  </a:txBody>
                  <a:tcPr/>
                </a:tc>
                <a:tc>
                  <a:txBody>
                    <a:bodyPr/>
                    <a:lstStyle/>
                    <a:p>
                      <a:pPr algn="ctr"/>
                      <a:r>
                        <a:rPr lang="en-GB" dirty="0"/>
                        <a:t>Detention, treatment, and questioning of terrorist suspects </a:t>
                      </a:r>
                    </a:p>
                  </a:txBody>
                  <a:tcPr/>
                </a:tc>
                <a:extLst>
                  <a:ext uri="{0D108BD9-81ED-4DB2-BD59-A6C34878D82A}">
                    <a16:rowId xmlns:a16="http://schemas.microsoft.com/office/drawing/2014/main" val="2564986601"/>
                  </a:ext>
                </a:extLst>
              </a:tr>
            </a:tbl>
          </a:graphicData>
        </a:graphic>
      </p:graphicFrame>
      <p:sp>
        <p:nvSpPr>
          <p:cNvPr id="5" name="TextBox 4">
            <a:extLst>
              <a:ext uri="{FF2B5EF4-FFF2-40B4-BE49-F238E27FC236}">
                <a16:creationId xmlns:a16="http://schemas.microsoft.com/office/drawing/2014/main" id="{96745D2B-9A83-2D4D-B72A-48F7AFAAC12E}"/>
              </a:ext>
            </a:extLst>
          </p:cNvPr>
          <p:cNvSpPr txBox="1"/>
          <p:nvPr/>
        </p:nvSpPr>
        <p:spPr>
          <a:xfrm>
            <a:off x="225911" y="1523305"/>
            <a:ext cx="7625378" cy="369332"/>
          </a:xfrm>
          <a:prstGeom prst="rect">
            <a:avLst/>
          </a:prstGeom>
          <a:noFill/>
        </p:spPr>
        <p:txBody>
          <a:bodyPr wrap="square" rtlCol="0">
            <a:spAutoFit/>
          </a:bodyPr>
          <a:lstStyle/>
          <a:p>
            <a:r>
              <a:rPr lang="en-GB" dirty="0"/>
              <a:t>Provide guidelines on how investigative processes should be conducted</a:t>
            </a:r>
          </a:p>
        </p:txBody>
      </p:sp>
      <p:sp>
        <p:nvSpPr>
          <p:cNvPr id="3" name="TextBox 2">
            <a:extLst>
              <a:ext uri="{FF2B5EF4-FFF2-40B4-BE49-F238E27FC236}">
                <a16:creationId xmlns:a16="http://schemas.microsoft.com/office/drawing/2014/main" id="{B00DBFDC-74FB-0BAA-7C36-F1B8CE02BA63}"/>
              </a:ext>
            </a:extLst>
          </p:cNvPr>
          <p:cNvSpPr txBox="1"/>
          <p:nvPr/>
        </p:nvSpPr>
        <p:spPr>
          <a:xfrm>
            <a:off x="8262257" y="1523305"/>
            <a:ext cx="3200400" cy="3877985"/>
          </a:xfrm>
          <a:prstGeom prst="rect">
            <a:avLst/>
          </a:prstGeom>
          <a:noFill/>
        </p:spPr>
        <p:txBody>
          <a:bodyPr wrap="square" rtlCol="0">
            <a:spAutoFit/>
          </a:bodyPr>
          <a:lstStyle/>
          <a:p>
            <a:pPr algn="ctr"/>
            <a:r>
              <a:rPr lang="en-US" sz="2400" dirty="0">
                <a:solidFill>
                  <a:schemeClr val="accent1">
                    <a:lumMod val="75000"/>
                  </a:schemeClr>
                </a:solidFill>
              </a:rPr>
              <a:t>Definitions: CPIA 1996</a:t>
            </a:r>
            <a:br>
              <a:rPr lang="en-US" sz="2400" dirty="0"/>
            </a:br>
            <a:br>
              <a:rPr lang="en-US" sz="2400" dirty="0"/>
            </a:br>
            <a:r>
              <a:rPr lang="en-US" sz="2400" dirty="0"/>
              <a:t>-‘Criminal Investigator’ </a:t>
            </a:r>
          </a:p>
          <a:p>
            <a:pPr algn="ctr"/>
            <a:endParaRPr lang="en-US" sz="2400" dirty="0"/>
          </a:p>
          <a:p>
            <a:pPr algn="ctr"/>
            <a:r>
              <a:rPr lang="en-US" sz="2400" dirty="0"/>
              <a:t>-‘Criminal Investigation’</a:t>
            </a:r>
          </a:p>
          <a:p>
            <a:pPr algn="ctr"/>
            <a:endParaRPr lang="en-US" sz="2400" dirty="0"/>
          </a:p>
          <a:p>
            <a:pPr algn="ctr"/>
            <a:r>
              <a:rPr lang="en-US" sz="2400" dirty="0"/>
              <a:t>-‘Material’ </a:t>
            </a:r>
          </a:p>
          <a:p>
            <a:pPr algn="ctr"/>
            <a:endParaRPr lang="en-US" sz="2400" dirty="0"/>
          </a:p>
          <a:p>
            <a:endParaRPr lang="en-US" dirty="0"/>
          </a:p>
          <a:p>
            <a:endParaRPr lang="en-US" dirty="0"/>
          </a:p>
          <a:p>
            <a:r>
              <a:rPr lang="en-US" dirty="0"/>
              <a:t> </a:t>
            </a:r>
          </a:p>
        </p:txBody>
      </p:sp>
    </p:spTree>
    <p:extLst>
      <p:ext uri="{BB962C8B-B14F-4D97-AF65-F5344CB8AC3E}">
        <p14:creationId xmlns:p14="http://schemas.microsoft.com/office/powerpoint/2010/main" val="637364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8888" y="157179"/>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774D5B6-C4FF-0D2F-59E4-BA0ADF213307}"/>
              </a:ext>
            </a:extLst>
          </p:cNvPr>
          <p:cNvSpPr txBox="1"/>
          <p:nvPr/>
        </p:nvSpPr>
        <p:spPr>
          <a:xfrm>
            <a:off x="8980714" y="2318373"/>
            <a:ext cx="2873829" cy="3662541"/>
          </a:xfrm>
          <a:prstGeom prst="rect">
            <a:avLst/>
          </a:prstGeom>
          <a:noFill/>
        </p:spPr>
        <p:txBody>
          <a:bodyPr wrap="square" rtlCol="0">
            <a:spAutoFit/>
          </a:bodyPr>
          <a:lstStyle/>
          <a:p>
            <a:r>
              <a:rPr lang="en-US" sz="2800" dirty="0"/>
              <a:t>JPLANE </a:t>
            </a:r>
          </a:p>
          <a:p>
            <a:endParaRPr lang="en-US" sz="2800" dirty="0"/>
          </a:p>
          <a:p>
            <a:r>
              <a:rPr lang="en-US" sz="2800" dirty="0"/>
              <a:t>Discretion</a:t>
            </a:r>
          </a:p>
          <a:p>
            <a:endParaRPr lang="en-US" sz="2800" dirty="0"/>
          </a:p>
          <a:p>
            <a:r>
              <a:rPr lang="en-US" sz="2800" dirty="0"/>
              <a:t>ABC Approach</a:t>
            </a:r>
          </a:p>
          <a:p>
            <a:endParaRPr lang="en-US" sz="2800" dirty="0"/>
          </a:p>
          <a:p>
            <a:r>
              <a:rPr lang="en-US" sz="2800" dirty="0"/>
              <a:t>Human Rights   </a:t>
            </a:r>
          </a:p>
          <a:p>
            <a:endParaRPr lang="en-US" dirty="0"/>
          </a:p>
          <a:p>
            <a:endParaRPr lang="en-US" dirty="0"/>
          </a:p>
        </p:txBody>
      </p:sp>
    </p:spTree>
    <p:extLst>
      <p:ext uri="{BB962C8B-B14F-4D97-AF65-F5344CB8AC3E}">
        <p14:creationId xmlns:p14="http://schemas.microsoft.com/office/powerpoint/2010/main" val="1195698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6DC0CE-325F-FC44-8B3F-E0007BD8ACDE}"/>
              </a:ext>
            </a:extLst>
          </p:cNvPr>
          <p:cNvSpPr>
            <a:spLocks noGrp="1"/>
          </p:cNvSpPr>
          <p:nvPr>
            <p:ph type="title"/>
          </p:nvPr>
        </p:nvSpPr>
        <p:spPr>
          <a:xfrm>
            <a:off x="481955" y="670559"/>
            <a:ext cx="4683321" cy="2148841"/>
          </a:xfrm>
        </p:spPr>
        <p:txBody>
          <a:bodyPr anchor="t">
            <a:normAutofit fontScale="90000"/>
          </a:bodyPr>
          <a:lstStyle/>
          <a:p>
            <a:r>
              <a:rPr lang="en-GB" sz="8000" u="sng" dirty="0">
                <a:latin typeface="Arial Rounded MT Bold" panose="020F0704030504030204" pitchFamily="34" charset="77"/>
              </a:rPr>
              <a:t>Forensics</a:t>
            </a:r>
          </a:p>
        </p:txBody>
      </p:sp>
      <p:sp>
        <p:nvSpPr>
          <p:cNvPr id="3" name="Content Placeholder 2">
            <a:extLst>
              <a:ext uri="{FF2B5EF4-FFF2-40B4-BE49-F238E27FC236}">
                <a16:creationId xmlns:a16="http://schemas.microsoft.com/office/drawing/2014/main" id="{028CD703-4F74-6F48-8ACC-A06E56C61FB3}"/>
              </a:ext>
            </a:extLst>
          </p:cNvPr>
          <p:cNvSpPr>
            <a:spLocks noGrp="1"/>
          </p:cNvSpPr>
          <p:nvPr>
            <p:ph idx="1"/>
          </p:nvPr>
        </p:nvSpPr>
        <p:spPr>
          <a:xfrm>
            <a:off x="6096000" y="670559"/>
            <a:ext cx="5256786" cy="5445076"/>
          </a:xfrm>
        </p:spPr>
        <p:txBody>
          <a:bodyPr anchor="t">
            <a:normAutofit/>
          </a:bodyPr>
          <a:lstStyle/>
          <a:p>
            <a:pPr marL="0" indent="0">
              <a:buNone/>
            </a:pPr>
            <a:r>
              <a:rPr lang="en-GB" sz="2000" dirty="0">
                <a:solidFill>
                  <a:srgbClr val="FF0000"/>
                </a:solidFill>
              </a:rPr>
              <a:t>Investigating a crime scene and forensic analysis using specialist procedures and techniques can provide evidence to:</a:t>
            </a:r>
          </a:p>
          <a:p>
            <a:pPr marL="0" indent="0">
              <a:buNone/>
            </a:pPr>
            <a:endParaRPr lang="en-GB" sz="2000" dirty="0"/>
          </a:p>
          <a:p>
            <a:r>
              <a:rPr lang="en-GB" sz="2000" dirty="0"/>
              <a:t>Prove that a crime has been committed</a:t>
            </a:r>
          </a:p>
          <a:p>
            <a:r>
              <a:rPr lang="en-GB" sz="2000" dirty="0"/>
              <a:t>Exclude a suspect from a scene</a:t>
            </a:r>
          </a:p>
          <a:p>
            <a:r>
              <a:rPr lang="en-GB" sz="2000" dirty="0"/>
              <a:t>Link a suspect with a scene</a:t>
            </a:r>
          </a:p>
          <a:p>
            <a:r>
              <a:rPr lang="en-GB" sz="2000" dirty="0"/>
              <a:t>Establish the identity of a victim, suspect or witness</a:t>
            </a:r>
          </a:p>
          <a:p>
            <a:r>
              <a:rPr lang="en-GB" sz="2000" dirty="0"/>
              <a:t>Corroborate or disprove witness accounts</a:t>
            </a:r>
          </a:p>
          <a:p>
            <a:r>
              <a:rPr lang="en-GB" sz="2000" dirty="0"/>
              <a:t>Interpret the scene in relation to movements within the scene and sequences of events</a:t>
            </a:r>
          </a:p>
          <a:p>
            <a:r>
              <a:rPr lang="en-GB" sz="2000" dirty="0"/>
              <a:t>Link crime scene to crime scene and provide intelligence on crime patterns</a:t>
            </a:r>
          </a:p>
          <a:p>
            <a:endParaRPr lang="en-GB" sz="2000" dirty="0"/>
          </a:p>
        </p:txBody>
      </p:sp>
      <p:pic>
        <p:nvPicPr>
          <p:cNvPr id="9218" name="Picture 2" descr="Forensic Science | McDaniel">
            <a:extLst>
              <a:ext uri="{FF2B5EF4-FFF2-40B4-BE49-F238E27FC236}">
                <a16:creationId xmlns:a16="http://schemas.microsoft.com/office/drawing/2014/main" id="{601B3C9D-9B79-1B44-B1D4-38B9542A890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86" r="1" b="1"/>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B77F6F0-DCA0-7743-8665-68D6B9D747F3}"/>
              </a:ext>
            </a:extLst>
          </p:cNvPr>
          <p:cNvSpPr txBox="1"/>
          <p:nvPr/>
        </p:nvSpPr>
        <p:spPr>
          <a:xfrm>
            <a:off x="8625385" y="6197973"/>
            <a:ext cx="331640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1236512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Pentagon 14">
            <a:extLst>
              <a:ext uri="{FF2B5EF4-FFF2-40B4-BE49-F238E27FC236}">
                <a16:creationId xmlns:a16="http://schemas.microsoft.com/office/drawing/2014/main" id="{3EB727F9-F15C-9D4E-B8D9-734AE631A150}"/>
              </a:ext>
            </a:extLst>
          </p:cNvPr>
          <p:cNvSpPr/>
          <p:nvPr/>
        </p:nvSpPr>
        <p:spPr>
          <a:xfrm>
            <a:off x="0" y="259307"/>
            <a:ext cx="6878472" cy="914400"/>
          </a:xfrm>
          <a:prstGeom prst="homePlat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ln w="22225">
                <a:solidFill>
                  <a:schemeClr val="accent2"/>
                </a:solidFill>
                <a:prstDash val="solid"/>
              </a:ln>
              <a:solidFill>
                <a:schemeClr val="accent2">
                  <a:lumMod val="40000"/>
                  <a:lumOff val="60000"/>
                </a:schemeClr>
              </a:solidFill>
            </a:endParaRPr>
          </a:p>
        </p:txBody>
      </p:sp>
      <p:sp>
        <p:nvSpPr>
          <p:cNvPr id="13" name="Rectangle 12">
            <a:extLst>
              <a:ext uri="{FF2B5EF4-FFF2-40B4-BE49-F238E27FC236}">
                <a16:creationId xmlns:a16="http://schemas.microsoft.com/office/drawing/2014/main" id="{4DC75075-4AEA-E949-8FEE-B1D370034570}"/>
              </a:ext>
            </a:extLst>
          </p:cNvPr>
          <p:cNvSpPr/>
          <p:nvPr/>
        </p:nvSpPr>
        <p:spPr>
          <a:xfrm>
            <a:off x="696036" y="5609230"/>
            <a:ext cx="4342484" cy="964281"/>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210403" y="64540"/>
            <a:ext cx="10515600" cy="1325563"/>
          </a:xfrm>
        </p:spPr>
        <p:txBody>
          <a:bodyPr/>
          <a:lstStyle/>
          <a:p>
            <a:r>
              <a:rPr lang="en-GB" dirty="0"/>
              <a:t>Forensic Science</a:t>
            </a:r>
          </a:p>
        </p:txBody>
      </p:sp>
      <p:sp>
        <p:nvSpPr>
          <p:cNvPr id="3" name="Content Placeholder 2"/>
          <p:cNvSpPr>
            <a:spLocks noGrp="1"/>
          </p:cNvSpPr>
          <p:nvPr>
            <p:ph sz="half" idx="1"/>
          </p:nvPr>
        </p:nvSpPr>
        <p:spPr>
          <a:xfrm>
            <a:off x="688485" y="4354177"/>
            <a:ext cx="4401671" cy="3777622"/>
          </a:xfrm>
        </p:spPr>
        <p:txBody>
          <a:bodyPr>
            <a:normAutofit/>
          </a:bodyPr>
          <a:lstStyle/>
          <a:p>
            <a:pPr marL="0" lvl="0" indent="0">
              <a:buNone/>
            </a:pPr>
            <a:endParaRPr lang="en-GB" dirty="0">
              <a:solidFill>
                <a:prstClr val="black"/>
              </a:solidFill>
            </a:endParaRPr>
          </a:p>
          <a:p>
            <a:pPr marL="0" lvl="0" indent="0">
              <a:buNone/>
            </a:pPr>
            <a:endParaRPr lang="en-GB" sz="2400" dirty="0">
              <a:solidFill>
                <a:prstClr val="black"/>
              </a:solidFill>
              <a:latin typeface="+mj-lt"/>
              <a:cs typeface="Calibri" panose="020F0502020204030204" pitchFamily="34" charset="0"/>
            </a:endParaRPr>
          </a:p>
          <a:p>
            <a:pPr marL="0" lvl="0" indent="0" algn="ctr">
              <a:buNone/>
            </a:pPr>
            <a:endParaRPr lang="en-GB" sz="1800" dirty="0">
              <a:solidFill>
                <a:prstClr val="black"/>
              </a:solidFill>
              <a:latin typeface="+mj-lt"/>
              <a:cs typeface="Calibri" panose="020F0502020204030204" pitchFamily="34" charset="0"/>
            </a:endParaRPr>
          </a:p>
          <a:p>
            <a:pPr marL="0" lvl="0" indent="0" algn="ctr">
              <a:buNone/>
            </a:pPr>
            <a:r>
              <a:rPr lang="en-GB" sz="1800" dirty="0">
                <a:solidFill>
                  <a:schemeClr val="bg1"/>
                </a:solidFill>
                <a:latin typeface="+mj-lt"/>
                <a:cs typeface="Calibri" panose="020F0502020204030204" pitchFamily="34" charset="0"/>
              </a:rPr>
              <a:t>The Interpretation and evaluation of scientific evidence and the presentation of scientific results in court.</a:t>
            </a:r>
          </a:p>
          <a:p>
            <a:pPr lvl="0"/>
            <a:endParaRPr lang="en-GB" dirty="0">
              <a:solidFill>
                <a:prstClr val="black"/>
              </a:solidFill>
            </a:endParaRPr>
          </a:p>
          <a:p>
            <a:endParaRPr lang="en-GB" dirty="0"/>
          </a:p>
          <a:p>
            <a:endParaRPr lang="en-GB" dirty="0"/>
          </a:p>
        </p:txBody>
      </p:sp>
      <p:pic>
        <p:nvPicPr>
          <p:cNvPr id="5" name="Content Placeholder 4"/>
          <p:cNvPicPr>
            <a:picLocks noGrp="1" noChangeAspect="1"/>
          </p:cNvPicPr>
          <p:nvPr>
            <p:ph sz="half" idx="2"/>
          </p:nvPr>
        </p:nvPicPr>
        <p:blipFill>
          <a:blip r:embed="rId2"/>
          <a:stretch>
            <a:fillRect/>
          </a:stretch>
        </p:blipFill>
        <p:spPr>
          <a:xfrm>
            <a:off x="7810279" y="590877"/>
            <a:ext cx="3295013" cy="2038350"/>
          </a:xfrm>
          <a:prstGeom prst="rect">
            <a:avLst/>
          </a:prstGeom>
        </p:spPr>
      </p:pic>
      <p:pic>
        <p:nvPicPr>
          <p:cNvPr id="6" name="Picture 5"/>
          <p:cNvPicPr>
            <a:picLocks noChangeAspect="1"/>
          </p:cNvPicPr>
          <p:nvPr/>
        </p:nvPicPr>
        <p:blipFill>
          <a:blip r:embed="rId3"/>
          <a:stretch>
            <a:fillRect/>
          </a:stretch>
        </p:blipFill>
        <p:spPr>
          <a:xfrm>
            <a:off x="6515433" y="2089291"/>
            <a:ext cx="3374955" cy="1692648"/>
          </a:xfrm>
          <a:prstGeom prst="rect">
            <a:avLst/>
          </a:prstGeom>
        </p:spPr>
      </p:pic>
      <p:pic>
        <p:nvPicPr>
          <p:cNvPr id="7" name="Picture 6"/>
          <p:cNvPicPr>
            <a:picLocks noChangeAspect="1"/>
          </p:cNvPicPr>
          <p:nvPr/>
        </p:nvPicPr>
        <p:blipFill>
          <a:blip r:embed="rId4"/>
          <a:stretch>
            <a:fillRect/>
          </a:stretch>
        </p:blipFill>
        <p:spPr>
          <a:xfrm>
            <a:off x="7810278" y="3572734"/>
            <a:ext cx="3295013" cy="1822077"/>
          </a:xfrm>
          <a:prstGeom prst="rect">
            <a:avLst/>
          </a:prstGeom>
        </p:spPr>
      </p:pic>
      <p:sp>
        <p:nvSpPr>
          <p:cNvPr id="8" name="TextBox 7">
            <a:extLst>
              <a:ext uri="{FF2B5EF4-FFF2-40B4-BE49-F238E27FC236}">
                <a16:creationId xmlns:a16="http://schemas.microsoft.com/office/drawing/2014/main" id="{7CB6E644-E7EB-AB4F-B99D-B8CB1F166E10}"/>
              </a:ext>
            </a:extLst>
          </p:cNvPr>
          <p:cNvSpPr txBox="1"/>
          <p:nvPr/>
        </p:nvSpPr>
        <p:spPr>
          <a:xfrm>
            <a:off x="210403" y="1354848"/>
            <a:ext cx="6100548" cy="1200329"/>
          </a:xfrm>
          <a:prstGeom prst="rect">
            <a:avLst/>
          </a:prstGeom>
          <a:noFill/>
        </p:spPr>
        <p:txBody>
          <a:bodyPr wrap="square">
            <a:spAutoFit/>
          </a:bodyPr>
          <a:lstStyle/>
          <a:p>
            <a:pPr lvl="0"/>
            <a:r>
              <a:rPr lang="en-GB" sz="1800" dirty="0">
                <a:solidFill>
                  <a:prstClr val="black"/>
                </a:solidFill>
                <a:latin typeface="+mj-lt"/>
                <a:cs typeface="Calibri" panose="020F0502020204030204" pitchFamily="34" charset="0"/>
              </a:rPr>
              <a:t>Plays a crucial role in many criminal prosecutions, every piece of forensic evidence goes through three key stages between its recovery from the crime scene to the presentation of scientific findings at court. </a:t>
            </a:r>
          </a:p>
        </p:txBody>
      </p:sp>
      <p:pic>
        <p:nvPicPr>
          <p:cNvPr id="10242" name="Picture 2" descr="MSc Analytical and Forensic Science | University of South Wales">
            <a:extLst>
              <a:ext uri="{FF2B5EF4-FFF2-40B4-BE49-F238E27FC236}">
                <a16:creationId xmlns:a16="http://schemas.microsoft.com/office/drawing/2014/main" id="{7BCE945C-5996-2E4B-8444-EABD5E3FB1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5433" y="4982434"/>
            <a:ext cx="3112945" cy="1596128"/>
          </a:xfrm>
          <a:prstGeom prst="rect">
            <a:avLst/>
          </a:prstGeom>
          <a:noFill/>
          <a:extLst>
            <a:ext uri="{909E8E84-426E-40DD-AFC4-6F175D3DCCD1}">
              <a14:hiddenFill xmlns:a14="http://schemas.microsoft.com/office/drawing/2010/main">
                <a:solidFill>
                  <a:srgbClr val="FFFFFF"/>
                </a:solidFill>
              </a14:hiddenFill>
            </a:ext>
          </a:extLst>
        </p:spPr>
      </p:pic>
      <p:sp>
        <p:nvSpPr>
          <p:cNvPr id="9" name="Down Arrow Callout 8">
            <a:extLst>
              <a:ext uri="{FF2B5EF4-FFF2-40B4-BE49-F238E27FC236}">
                <a16:creationId xmlns:a16="http://schemas.microsoft.com/office/drawing/2014/main" id="{59EE954B-42A4-E947-A72F-344DE3FC414F}"/>
              </a:ext>
            </a:extLst>
          </p:cNvPr>
          <p:cNvSpPr/>
          <p:nvPr/>
        </p:nvSpPr>
        <p:spPr>
          <a:xfrm>
            <a:off x="1260885" y="2935615"/>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1EF8EF12-2584-414B-ADF2-768F876E4F91}"/>
              </a:ext>
            </a:extLst>
          </p:cNvPr>
          <p:cNvSpPr txBox="1"/>
          <p:nvPr/>
        </p:nvSpPr>
        <p:spPr>
          <a:xfrm>
            <a:off x="1267042" y="2973077"/>
            <a:ext cx="3108277"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The Recovery and </a:t>
            </a:r>
            <a:br>
              <a:rPr lang="en-GB" sz="1800" dirty="0">
                <a:solidFill>
                  <a:schemeClr val="bg1"/>
                </a:solidFill>
                <a:latin typeface="+mj-lt"/>
                <a:cs typeface="Calibri" panose="020F0502020204030204" pitchFamily="34" charset="0"/>
              </a:rPr>
            </a:br>
            <a:r>
              <a:rPr lang="en-GB" sz="1800" dirty="0">
                <a:solidFill>
                  <a:schemeClr val="bg1"/>
                </a:solidFill>
                <a:latin typeface="+mj-lt"/>
                <a:cs typeface="Calibri" panose="020F0502020204030204" pitchFamily="34" charset="0"/>
              </a:rPr>
              <a:t>Continuity of Evidence</a:t>
            </a:r>
          </a:p>
        </p:txBody>
      </p:sp>
      <p:sp>
        <p:nvSpPr>
          <p:cNvPr id="14" name="Down Arrow Callout 13">
            <a:extLst>
              <a:ext uri="{FF2B5EF4-FFF2-40B4-BE49-F238E27FC236}">
                <a16:creationId xmlns:a16="http://schemas.microsoft.com/office/drawing/2014/main" id="{E0B10C01-67A9-8748-BEB2-9DCD71E20241}"/>
              </a:ext>
            </a:extLst>
          </p:cNvPr>
          <p:cNvSpPr/>
          <p:nvPr/>
        </p:nvSpPr>
        <p:spPr>
          <a:xfrm>
            <a:off x="1260885" y="4313132"/>
            <a:ext cx="3108277" cy="1200329"/>
          </a:xfrm>
          <a:prstGeom prst="downArrowCallout">
            <a:avLst>
              <a:gd name="adj1" fmla="val 25000"/>
              <a:gd name="adj2" fmla="val 23387"/>
              <a:gd name="adj3" fmla="val 24194"/>
              <a:gd name="adj4" fmla="val 6497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04087551-5AD4-AA4B-8219-CE0ED05189E5}"/>
              </a:ext>
            </a:extLst>
          </p:cNvPr>
          <p:cNvSpPr txBox="1"/>
          <p:nvPr/>
        </p:nvSpPr>
        <p:spPr>
          <a:xfrm>
            <a:off x="1260885" y="4354177"/>
            <a:ext cx="3060510" cy="646331"/>
          </a:xfrm>
          <a:prstGeom prst="rect">
            <a:avLst/>
          </a:prstGeom>
          <a:noFill/>
        </p:spPr>
        <p:txBody>
          <a:bodyPr wrap="square">
            <a:spAutoFit/>
          </a:bodyPr>
          <a:lstStyle/>
          <a:p>
            <a:pPr marL="0" lvl="0" indent="0" algn="ctr">
              <a:buNone/>
            </a:pPr>
            <a:r>
              <a:rPr lang="en-GB" sz="1800" dirty="0">
                <a:solidFill>
                  <a:schemeClr val="bg1"/>
                </a:solidFill>
                <a:latin typeface="+mj-lt"/>
                <a:cs typeface="Calibri" panose="020F0502020204030204" pitchFamily="34" charset="0"/>
              </a:rPr>
              <a:t>Analysis of the evidence recovered from crime scenes</a:t>
            </a:r>
          </a:p>
        </p:txBody>
      </p:sp>
    </p:spTree>
    <p:extLst>
      <p:ext uri="{BB962C8B-B14F-4D97-AF65-F5344CB8AC3E}">
        <p14:creationId xmlns:p14="http://schemas.microsoft.com/office/powerpoint/2010/main" val="2327413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7D6B35-6B71-BA36-CCB8-B56D402714B2}"/>
              </a:ext>
            </a:extLst>
          </p:cNvPr>
          <p:cNvSpPr>
            <a:spLocks noGrp="1"/>
          </p:cNvSpPr>
          <p:nvPr>
            <p:ph type="title"/>
          </p:nvPr>
        </p:nvSpPr>
        <p:spPr>
          <a:xfrm>
            <a:off x="640080" y="329184"/>
            <a:ext cx="6894576" cy="1783080"/>
          </a:xfrm>
        </p:spPr>
        <p:txBody>
          <a:bodyPr vert="horz" lIns="91440" tIns="45720" rIns="91440" bIns="45720" rtlCol="0" anchor="b">
            <a:normAutofit/>
          </a:bodyPr>
          <a:lstStyle/>
          <a:p>
            <a:r>
              <a:rPr lang="en-US" sz="5400" dirty="0"/>
              <a:t>Forensic Recap </a:t>
            </a:r>
          </a:p>
        </p:txBody>
      </p:sp>
      <p:sp>
        <p:nvSpPr>
          <p:cNvPr id="3" name="Content Placeholder 2">
            <a:extLst>
              <a:ext uri="{FF2B5EF4-FFF2-40B4-BE49-F238E27FC236}">
                <a16:creationId xmlns:a16="http://schemas.microsoft.com/office/drawing/2014/main" id="{D9EAF20F-0AF2-0F0B-ABEF-0C80A1812038}"/>
              </a:ext>
            </a:extLst>
          </p:cNvPr>
          <p:cNvSpPr>
            <a:spLocks noGrp="1"/>
          </p:cNvSpPr>
          <p:nvPr>
            <p:ph sz="half" idx="1"/>
          </p:nvPr>
        </p:nvSpPr>
        <p:spPr>
          <a:xfrm>
            <a:off x="640080" y="2706624"/>
            <a:ext cx="6894576" cy="3483864"/>
          </a:xfrm>
        </p:spPr>
        <p:txBody>
          <a:bodyPr vert="horz" lIns="91440" tIns="45720" rIns="91440" bIns="45720" rtlCol="0">
            <a:normAutofit/>
          </a:bodyPr>
          <a:lstStyle/>
          <a:p>
            <a:r>
              <a:rPr lang="en-US" sz="2200" dirty="0"/>
              <a:t>Sources of Forensic Evidence </a:t>
            </a:r>
            <a:br>
              <a:rPr lang="en-US" sz="2200" dirty="0"/>
            </a:br>
            <a:r>
              <a:rPr lang="en-US" sz="2200" dirty="0"/>
              <a:t>(PIL Triangle)</a:t>
            </a:r>
          </a:p>
          <a:p>
            <a:r>
              <a:rPr lang="en-US" sz="2200" dirty="0"/>
              <a:t>Three main types of forensic Evidence </a:t>
            </a:r>
          </a:p>
          <a:p>
            <a:r>
              <a:rPr lang="en-US" sz="2200" dirty="0"/>
              <a:t>Role of a Crime Scene Investigator </a:t>
            </a:r>
          </a:p>
          <a:p>
            <a:r>
              <a:rPr lang="en-US" sz="2200" dirty="0"/>
              <a:t>The Golden Hour Principles </a:t>
            </a:r>
          </a:p>
          <a:p>
            <a:r>
              <a:rPr lang="en-US" sz="2200" dirty="0"/>
              <a:t>Chain of Evidence (W’s &amp; H)</a:t>
            </a:r>
          </a:p>
          <a:p>
            <a:r>
              <a:rPr lang="en-US" sz="2200" dirty="0"/>
              <a:t>Scene Log / CAP </a:t>
            </a:r>
          </a:p>
          <a:p>
            <a:r>
              <a:rPr lang="en-US" sz="2200" dirty="0"/>
              <a:t>The 4 R’s </a:t>
            </a:r>
          </a:p>
          <a:p>
            <a:endParaRPr lang="en-US" sz="2200" dirty="0"/>
          </a:p>
        </p:txBody>
      </p:sp>
      <p:pic>
        <p:nvPicPr>
          <p:cNvPr id="6" name="Content Placeholder 5" descr="Graphical user interface, application&#10;&#10;Description automatically generated">
            <a:extLst>
              <a:ext uri="{FF2B5EF4-FFF2-40B4-BE49-F238E27FC236}">
                <a16:creationId xmlns:a16="http://schemas.microsoft.com/office/drawing/2014/main" id="{18D7B152-E2E3-8563-9987-920C282403E5}"/>
              </a:ext>
            </a:extLst>
          </p:cNvPr>
          <p:cNvPicPr>
            <a:picLocks noGrp="1" noChangeAspect="1"/>
          </p:cNvPicPr>
          <p:nvPr>
            <p:ph sz="half" idx="2"/>
          </p:nvPr>
        </p:nvPicPr>
        <p:blipFill>
          <a:blip r:embed="rId2"/>
          <a:stretch>
            <a:fillRect/>
          </a:stretch>
        </p:blipFill>
        <p:spPr>
          <a:xfrm>
            <a:off x="6243484" y="284332"/>
            <a:ext cx="5644405" cy="3097109"/>
          </a:xfrm>
          <a:prstGeom prst="rect">
            <a:avLst/>
          </a:prstGeom>
        </p:spPr>
      </p:pic>
      <p:pic>
        <p:nvPicPr>
          <p:cNvPr id="8" name="Picture 7" descr="Graphical user interface, text, application&#10;&#10;Description automatically generated">
            <a:extLst>
              <a:ext uri="{FF2B5EF4-FFF2-40B4-BE49-F238E27FC236}">
                <a16:creationId xmlns:a16="http://schemas.microsoft.com/office/drawing/2014/main" id="{4FB5501B-53F4-148A-613F-13F666498FA0}"/>
              </a:ext>
            </a:extLst>
          </p:cNvPr>
          <p:cNvPicPr>
            <a:picLocks noChangeAspect="1"/>
          </p:cNvPicPr>
          <p:nvPr/>
        </p:nvPicPr>
        <p:blipFill>
          <a:blip r:embed="rId3"/>
          <a:stretch>
            <a:fillRect/>
          </a:stretch>
        </p:blipFill>
        <p:spPr>
          <a:xfrm>
            <a:off x="5407743" y="3660849"/>
            <a:ext cx="5763768" cy="3083615"/>
          </a:xfrm>
          <a:prstGeom prst="rect">
            <a:avLst/>
          </a:prstGeom>
        </p:spPr>
      </p:pic>
    </p:spTree>
    <p:extLst>
      <p:ext uri="{BB962C8B-B14F-4D97-AF65-F5344CB8AC3E}">
        <p14:creationId xmlns:p14="http://schemas.microsoft.com/office/powerpoint/2010/main" val="39517890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extBox 3">
            <a:extLst>
              <a:ext uri="{FF2B5EF4-FFF2-40B4-BE49-F238E27FC236}">
                <a16:creationId xmlns:a16="http://schemas.microsoft.com/office/drawing/2014/main" id="{842589A1-64EE-4C89-8BBD-12B570F98F15}"/>
              </a:ext>
            </a:extLst>
          </p:cNvPr>
          <p:cNvGraphicFramePr/>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TextBox 6">
            <a:extLst>
              <a:ext uri="{FF2B5EF4-FFF2-40B4-BE49-F238E27FC236}">
                <a16:creationId xmlns:a16="http://schemas.microsoft.com/office/drawing/2014/main" id="{56E6C7A4-AA6F-6746-8300-72190064EF82}"/>
              </a:ext>
            </a:extLst>
          </p:cNvPr>
          <p:cNvSpPr txBox="1"/>
          <p:nvPr/>
        </p:nvSpPr>
        <p:spPr>
          <a:xfrm>
            <a:off x="368208" y="420141"/>
            <a:ext cx="11455584" cy="769441"/>
          </a:xfrm>
          <a:prstGeom prst="rect">
            <a:avLst/>
          </a:prstGeom>
          <a:noFill/>
        </p:spPr>
        <p:txBody>
          <a:bodyPr wrap="square" rtlCol="0">
            <a:spAutoFit/>
          </a:bodyPr>
          <a:lstStyle/>
          <a:p>
            <a:r>
              <a:rPr lang="en-US" sz="4400" dirty="0"/>
              <a:t>What can samples be used for?</a:t>
            </a:r>
          </a:p>
        </p:txBody>
      </p:sp>
      <p:pic>
        <p:nvPicPr>
          <p:cNvPr id="3078" name="Picture 6" descr="Crime Scene For Cutting Weapon, Judicial Police Takes Blood Samples In  Evidence Bag, Conceptual Image Stock Photo, Picture And Royalty Free Image.  Image 118396679.">
            <a:extLst>
              <a:ext uri="{FF2B5EF4-FFF2-40B4-BE49-F238E27FC236}">
                <a16:creationId xmlns:a16="http://schemas.microsoft.com/office/drawing/2014/main" id="{E3C1265E-4860-0844-93C2-2560A8A389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9228" y="2208742"/>
            <a:ext cx="4226664" cy="29919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177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6" grpId="1">
        <p:bldAsOne/>
      </p:bldGraphic>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E5ADD-FF98-2345-A71A-D23A122CB7A4}"/>
              </a:ext>
            </a:extLst>
          </p:cNvPr>
          <p:cNvSpPr>
            <a:spLocks noGrp="1"/>
          </p:cNvSpPr>
          <p:nvPr>
            <p:ph type="title"/>
          </p:nvPr>
        </p:nvSpPr>
        <p:spPr>
          <a:xfrm>
            <a:off x="414691" y="567347"/>
            <a:ext cx="5027133" cy="1325563"/>
          </a:xfrm>
        </p:spPr>
        <p:txBody>
          <a:bodyPr>
            <a:normAutofit fontScale="90000"/>
          </a:bodyPr>
          <a:lstStyle/>
          <a:p>
            <a:r>
              <a:rPr lang="en-GB" dirty="0"/>
              <a:t>Purpose: </a:t>
            </a:r>
            <a:br>
              <a:rPr lang="en-GB" dirty="0"/>
            </a:br>
            <a:r>
              <a:rPr lang="en-GB" dirty="0"/>
              <a:t>Taking Samples in Investigations</a:t>
            </a:r>
          </a:p>
        </p:txBody>
      </p:sp>
      <p:graphicFrame>
        <p:nvGraphicFramePr>
          <p:cNvPr id="5" name="Content Placeholder 2">
            <a:extLst>
              <a:ext uri="{FF2B5EF4-FFF2-40B4-BE49-F238E27FC236}">
                <a16:creationId xmlns:a16="http://schemas.microsoft.com/office/drawing/2014/main" id="{6AB86911-45D1-4E18-96BE-80E6C0946CCA}"/>
              </a:ext>
            </a:extLst>
          </p:cNvPr>
          <p:cNvGraphicFramePr>
            <a:graphicFrameLocks noGrp="1"/>
          </p:cNvGraphicFramePr>
          <p:nvPr>
            <p:ph idx="1"/>
          </p:nvPr>
        </p:nvGraphicFramePr>
        <p:xfrm>
          <a:off x="350966" y="2311551"/>
          <a:ext cx="5154581" cy="4160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50" name="Picture 2" descr="Police to use family members DNA to help trace missing relatives | UK |  News | Express.co.uk">
            <a:extLst>
              <a:ext uri="{FF2B5EF4-FFF2-40B4-BE49-F238E27FC236}">
                <a16:creationId xmlns:a16="http://schemas.microsoft.com/office/drawing/2014/main" id="{EC95FE96-EED8-A246-8735-58F5452ACBD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1" b="21025"/>
          <a:stretch/>
        </p:blipFill>
        <p:spPr bwMode="auto">
          <a:xfrm>
            <a:off x="5142944" y="3"/>
            <a:ext cx="6069184" cy="2839783"/>
          </a:xfrm>
          <a:custGeom>
            <a:avLst/>
            <a:gdLst/>
            <a:ahLst/>
            <a:cxnLst/>
            <a:rect l="l" t="t" r="r" b="b"/>
            <a:pathLst>
              <a:path w="6069184" h="2839783">
                <a:moveTo>
                  <a:pt x="0" y="0"/>
                </a:moveTo>
                <a:lnTo>
                  <a:pt x="6069184" y="0"/>
                </a:lnTo>
                <a:lnTo>
                  <a:pt x="6063823" y="106160"/>
                </a:lnTo>
                <a:cubicBezTo>
                  <a:pt x="5907891" y="1641596"/>
                  <a:pt x="4611168" y="2839783"/>
                  <a:pt x="3034592" y="2839783"/>
                </a:cubicBezTo>
                <a:cubicBezTo>
                  <a:pt x="1458016" y="2839783"/>
                  <a:pt x="161292" y="1641596"/>
                  <a:pt x="5360" y="106160"/>
                </a:cubicBez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Police scientist taking samples from a shoe sole in a crime lab, conceptual  image Stock Photo - Alamy">
            <a:extLst>
              <a:ext uri="{FF2B5EF4-FFF2-40B4-BE49-F238E27FC236}">
                <a16:creationId xmlns:a16="http://schemas.microsoft.com/office/drawing/2014/main" id="{F259D6F6-D120-B940-B40D-BBED0B1C35AE}"/>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3076" b="2"/>
          <a:stretch/>
        </p:blipFill>
        <p:spPr bwMode="auto">
          <a:xfrm>
            <a:off x="7190587" y="3124784"/>
            <a:ext cx="5001415" cy="3733214"/>
          </a:xfrm>
          <a:custGeom>
            <a:avLst/>
            <a:gdLst/>
            <a:ahLst/>
            <a:cxnLst/>
            <a:rect l="l" t="t" r="r" b="b"/>
            <a:pathLst>
              <a:path w="5001415" h="3733214">
                <a:moveTo>
                  <a:pt x="3044952" y="0"/>
                </a:moveTo>
                <a:cubicBezTo>
                  <a:pt x="3780687" y="0"/>
                  <a:pt x="4455477" y="260939"/>
                  <a:pt x="4981824" y="695319"/>
                </a:cubicBezTo>
                <a:lnTo>
                  <a:pt x="5001415" y="713124"/>
                </a:lnTo>
                <a:lnTo>
                  <a:pt x="5001415" y="3733214"/>
                </a:lnTo>
                <a:lnTo>
                  <a:pt x="81043" y="3733214"/>
                </a:lnTo>
                <a:lnTo>
                  <a:pt x="61862" y="3658617"/>
                </a:lnTo>
                <a:cubicBezTo>
                  <a:pt x="21301" y="3460397"/>
                  <a:pt x="0" y="3255162"/>
                  <a:pt x="0" y="3044952"/>
                </a:cubicBezTo>
                <a:cubicBezTo>
                  <a:pt x="0" y="1363271"/>
                  <a:pt x="1363271" y="0"/>
                  <a:pt x="3044952"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646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C779-4C96-E345-8F34-6A1B2A474A22}"/>
              </a:ext>
            </a:extLst>
          </p:cNvPr>
          <p:cNvSpPr>
            <a:spLocks noGrp="1"/>
          </p:cNvSpPr>
          <p:nvPr>
            <p:ph type="title"/>
          </p:nvPr>
        </p:nvSpPr>
        <p:spPr>
          <a:xfrm>
            <a:off x="838200" y="557190"/>
            <a:ext cx="10515600" cy="1840010"/>
          </a:xfrm>
        </p:spPr>
        <p:txBody>
          <a:bodyPr vert="horz" lIns="91440" tIns="45720" rIns="91440" bIns="45720" rtlCol="0" anchor="ctr">
            <a:normAutofit/>
          </a:bodyPr>
          <a:lstStyle/>
          <a:p>
            <a:pPr algn="ctr"/>
            <a:r>
              <a:rPr lang="en-US" sz="4800" b="1" kern="1200" dirty="0">
                <a:solidFill>
                  <a:schemeClr val="tx1"/>
                </a:solidFill>
                <a:latin typeface="+mj-lt"/>
                <a:ea typeface="+mj-ea"/>
                <a:cs typeface="+mj-cs"/>
              </a:rPr>
              <a:t>In which incidents will you need to seize and package potential evidence? </a:t>
            </a:r>
          </a:p>
        </p:txBody>
      </p:sp>
      <p:pic>
        <p:nvPicPr>
          <p:cNvPr id="9224" name="Picture 8" descr="Evidence packaging - Wikipedia">
            <a:extLst>
              <a:ext uri="{FF2B5EF4-FFF2-40B4-BE49-F238E27FC236}">
                <a16:creationId xmlns:a16="http://schemas.microsoft.com/office/drawing/2014/main" id="{4E310724-6732-534C-B83E-BE57B4B3A39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681" r="22776" b="-1"/>
          <a:stretch/>
        </p:blipFill>
        <p:spPr bwMode="auto">
          <a:xfrm>
            <a:off x="182787"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RIME SCENE INVESTIGATION DESCRIPTION OF SESSION This session provides  participants with an understanding of some of the procedu">
            <a:extLst>
              <a:ext uri="{FF2B5EF4-FFF2-40B4-BE49-F238E27FC236}">
                <a16:creationId xmlns:a16="http://schemas.microsoft.com/office/drawing/2014/main" id="{D52462BE-7119-7F46-9F36-F9A89376869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12182"/>
          <a:stretch/>
        </p:blipFill>
        <p:spPr bwMode="auto">
          <a:xfrm>
            <a:off x="3180760"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Nylon Fire Bags - 24x24 - Crime Scene Investigation Equipment Ltd">
            <a:extLst>
              <a:ext uri="{FF2B5EF4-FFF2-40B4-BE49-F238E27FC236}">
                <a16:creationId xmlns:a16="http://schemas.microsoft.com/office/drawing/2014/main" id="{F37EAF4B-3AEE-504B-8201-AD6D072E078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964" r="16496" b="2"/>
          <a:stretch/>
        </p:blipFill>
        <p:spPr bwMode="auto">
          <a:xfrm>
            <a:off x="6178733"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Arrowhead Forensics Fire and Explosion Investigation and Collection  Supplies - Arrowhead Forensics Crime Scene - Lab Supplies">
            <a:extLst>
              <a:ext uri="{FF2B5EF4-FFF2-40B4-BE49-F238E27FC236}">
                <a16:creationId xmlns:a16="http://schemas.microsoft.com/office/drawing/2014/main" id="{A482D836-2E4A-2545-8DB3-7D3F8209B8E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3644" r="10579" b="-1"/>
          <a:stretch/>
        </p:blipFill>
        <p:spPr bwMode="auto">
          <a:xfrm>
            <a:off x="9176706" y="2558694"/>
            <a:ext cx="2827865" cy="3731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3312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6B53-F749-FE4E-BBB6-8F1EEA6198E1}"/>
              </a:ext>
            </a:extLst>
          </p:cNvPr>
          <p:cNvSpPr>
            <a:spLocks noGrp="1"/>
          </p:cNvSpPr>
          <p:nvPr>
            <p:ph type="title"/>
          </p:nvPr>
        </p:nvSpPr>
        <p:spPr>
          <a:xfrm>
            <a:off x="378362" y="36655"/>
            <a:ext cx="9076329" cy="1064277"/>
          </a:xfrm>
        </p:spPr>
        <p:txBody>
          <a:bodyPr/>
          <a:lstStyle/>
          <a:p>
            <a:r>
              <a:rPr lang="en-GB" dirty="0">
                <a:solidFill>
                  <a:schemeClr val="accent1">
                    <a:lumMod val="75000"/>
                  </a:schemeClr>
                </a:solidFill>
              </a:rPr>
              <a:t>What samples should be taken?</a:t>
            </a:r>
          </a:p>
        </p:txBody>
      </p:sp>
      <p:graphicFrame>
        <p:nvGraphicFramePr>
          <p:cNvPr id="4" name="Table 4">
            <a:extLst>
              <a:ext uri="{FF2B5EF4-FFF2-40B4-BE49-F238E27FC236}">
                <a16:creationId xmlns:a16="http://schemas.microsoft.com/office/drawing/2014/main" id="{B117740F-2677-2743-9E09-38A0BBFD7845}"/>
              </a:ext>
            </a:extLst>
          </p:cNvPr>
          <p:cNvGraphicFramePr>
            <a:graphicFrameLocks noGrp="1"/>
          </p:cNvGraphicFramePr>
          <p:nvPr>
            <p:ph idx="1"/>
          </p:nvPr>
        </p:nvGraphicFramePr>
        <p:xfrm>
          <a:off x="378960" y="1064277"/>
          <a:ext cx="9075731" cy="5430520"/>
        </p:xfrm>
        <a:graphic>
          <a:graphicData uri="http://schemas.openxmlformats.org/drawingml/2006/table">
            <a:tbl>
              <a:tblPr firstRow="1" bandRow="1">
                <a:tableStyleId>{5C22544A-7EE6-4342-B048-85BDC9FD1C3A}</a:tableStyleId>
              </a:tblPr>
              <a:tblGrid>
                <a:gridCol w="1296533">
                  <a:extLst>
                    <a:ext uri="{9D8B030D-6E8A-4147-A177-3AD203B41FA5}">
                      <a16:colId xmlns:a16="http://schemas.microsoft.com/office/drawing/2014/main" val="1183484183"/>
                    </a:ext>
                  </a:extLst>
                </a:gridCol>
                <a:gridCol w="1296533">
                  <a:extLst>
                    <a:ext uri="{9D8B030D-6E8A-4147-A177-3AD203B41FA5}">
                      <a16:colId xmlns:a16="http://schemas.microsoft.com/office/drawing/2014/main" val="657319080"/>
                    </a:ext>
                  </a:extLst>
                </a:gridCol>
                <a:gridCol w="1296533">
                  <a:extLst>
                    <a:ext uri="{9D8B030D-6E8A-4147-A177-3AD203B41FA5}">
                      <a16:colId xmlns:a16="http://schemas.microsoft.com/office/drawing/2014/main" val="2407875859"/>
                    </a:ext>
                  </a:extLst>
                </a:gridCol>
                <a:gridCol w="1296533">
                  <a:extLst>
                    <a:ext uri="{9D8B030D-6E8A-4147-A177-3AD203B41FA5}">
                      <a16:colId xmlns:a16="http://schemas.microsoft.com/office/drawing/2014/main" val="3478060748"/>
                    </a:ext>
                  </a:extLst>
                </a:gridCol>
                <a:gridCol w="1296533">
                  <a:extLst>
                    <a:ext uri="{9D8B030D-6E8A-4147-A177-3AD203B41FA5}">
                      <a16:colId xmlns:a16="http://schemas.microsoft.com/office/drawing/2014/main" val="272544454"/>
                    </a:ext>
                  </a:extLst>
                </a:gridCol>
                <a:gridCol w="1296533">
                  <a:extLst>
                    <a:ext uri="{9D8B030D-6E8A-4147-A177-3AD203B41FA5}">
                      <a16:colId xmlns:a16="http://schemas.microsoft.com/office/drawing/2014/main" val="1982994655"/>
                    </a:ext>
                  </a:extLst>
                </a:gridCol>
                <a:gridCol w="1296533">
                  <a:extLst>
                    <a:ext uri="{9D8B030D-6E8A-4147-A177-3AD203B41FA5}">
                      <a16:colId xmlns:a16="http://schemas.microsoft.com/office/drawing/2014/main" val="185500128"/>
                    </a:ext>
                  </a:extLst>
                </a:gridCol>
              </a:tblGrid>
              <a:tr h="370840">
                <a:tc>
                  <a:txBody>
                    <a:bodyPr/>
                    <a:lstStyle/>
                    <a:p>
                      <a:endParaRPr lang="en-GB" sz="1200"/>
                    </a:p>
                  </a:txBody>
                  <a:tcPr/>
                </a:tc>
                <a:tc>
                  <a:txBody>
                    <a:bodyPr/>
                    <a:lstStyle/>
                    <a:p>
                      <a:r>
                        <a:rPr lang="en-GB" sz="1200" dirty="0"/>
                        <a:t>Cheque or other fraud. Hate Mail</a:t>
                      </a:r>
                    </a:p>
                  </a:txBody>
                  <a:tcPr/>
                </a:tc>
                <a:tc>
                  <a:txBody>
                    <a:bodyPr/>
                    <a:lstStyle/>
                    <a:p>
                      <a:r>
                        <a:rPr lang="en-GB" sz="1200" dirty="0"/>
                        <a:t>Burglary  or other property crime</a:t>
                      </a:r>
                    </a:p>
                  </a:txBody>
                  <a:tcPr/>
                </a:tc>
                <a:tc>
                  <a:txBody>
                    <a:bodyPr/>
                    <a:lstStyle/>
                    <a:p>
                      <a:r>
                        <a:rPr lang="en-GB" sz="1200" dirty="0"/>
                        <a:t>Sexual assault or rape</a:t>
                      </a:r>
                    </a:p>
                  </a:txBody>
                  <a:tcPr/>
                </a:tc>
                <a:tc>
                  <a:txBody>
                    <a:bodyPr/>
                    <a:lstStyle/>
                    <a:p>
                      <a:r>
                        <a:rPr lang="en-GB" sz="1200" dirty="0"/>
                        <a:t>Theft from motor vehicle with damage caused</a:t>
                      </a:r>
                    </a:p>
                  </a:txBody>
                  <a:tcPr/>
                </a:tc>
                <a:tc>
                  <a:txBody>
                    <a:bodyPr/>
                    <a:lstStyle/>
                    <a:p>
                      <a:r>
                        <a:rPr lang="en-GB" sz="1200" dirty="0"/>
                        <a:t>ABH and other assaults</a:t>
                      </a:r>
                    </a:p>
                  </a:txBody>
                  <a:tcPr/>
                </a:tc>
                <a:tc>
                  <a:txBody>
                    <a:bodyPr/>
                    <a:lstStyle/>
                    <a:p>
                      <a:r>
                        <a:rPr lang="en-GB" sz="1200" dirty="0"/>
                        <a:t>Homicide victims and suspects</a:t>
                      </a:r>
                    </a:p>
                  </a:txBody>
                  <a:tcPr/>
                </a:tc>
                <a:extLst>
                  <a:ext uri="{0D108BD9-81ED-4DB2-BD59-A6C34878D82A}">
                    <a16:rowId xmlns:a16="http://schemas.microsoft.com/office/drawing/2014/main" val="38436016"/>
                  </a:ext>
                </a:extLst>
              </a:tr>
              <a:tr h="370840">
                <a:tc>
                  <a:txBody>
                    <a:bodyPr/>
                    <a:lstStyle/>
                    <a:p>
                      <a:r>
                        <a:rPr lang="en-GB" sz="1200" dirty="0"/>
                        <a:t>Blood and/or Urine for Toxicology</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246447910"/>
                  </a:ext>
                </a:extLst>
              </a:tr>
              <a:tr h="370840">
                <a:tc>
                  <a:txBody>
                    <a:bodyPr/>
                    <a:lstStyle/>
                    <a:p>
                      <a:r>
                        <a:rPr lang="en-GB" sz="1200" dirty="0"/>
                        <a:t>Clothing (inner)</a:t>
                      </a:r>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3376668323"/>
                  </a:ext>
                </a:extLst>
              </a:tr>
              <a:tr h="370840">
                <a:tc>
                  <a:txBody>
                    <a:bodyPr/>
                    <a:lstStyle/>
                    <a:p>
                      <a:r>
                        <a:rPr lang="en-GB" sz="1200" dirty="0"/>
                        <a:t>Clothing (outer)</a:t>
                      </a:r>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1248262833"/>
                  </a:ext>
                </a:extLst>
              </a:tr>
              <a:tr h="370840">
                <a:tc>
                  <a:txBody>
                    <a:bodyPr/>
                    <a:lstStyle/>
                    <a:p>
                      <a:r>
                        <a:rPr lang="en-GB" sz="1200" dirty="0"/>
                        <a:t>DNA</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616047395"/>
                  </a:ext>
                </a:extLst>
              </a:tr>
              <a:tr h="370840">
                <a:tc>
                  <a:txBody>
                    <a:bodyPr/>
                    <a:lstStyle/>
                    <a:p>
                      <a:r>
                        <a:rPr lang="en-GB" sz="1200" dirty="0"/>
                        <a:t>Fingerprints</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713056169"/>
                  </a:ext>
                </a:extLst>
              </a:tr>
              <a:tr h="370840">
                <a:tc>
                  <a:txBody>
                    <a:bodyPr/>
                    <a:lstStyle/>
                    <a:p>
                      <a:r>
                        <a:rPr lang="en-GB" sz="1200" dirty="0"/>
                        <a:t>Hair (combing)</a:t>
                      </a:r>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a:p>
                  </a:txBody>
                  <a:tcPr/>
                </a:tc>
                <a:extLst>
                  <a:ext uri="{0D108BD9-81ED-4DB2-BD59-A6C34878D82A}">
                    <a16:rowId xmlns:a16="http://schemas.microsoft.com/office/drawing/2014/main" val="4192713392"/>
                  </a:ext>
                </a:extLst>
              </a:tr>
              <a:tr h="370840">
                <a:tc>
                  <a:txBody>
                    <a:bodyPr/>
                    <a:lstStyle/>
                    <a:p>
                      <a:r>
                        <a:rPr lang="en-GB" sz="1200" dirty="0"/>
                        <a:t>Hair (pulled/cut)</a:t>
                      </a:r>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2243069172"/>
                  </a:ext>
                </a:extLst>
              </a:tr>
              <a:tr h="370840">
                <a:tc>
                  <a:txBody>
                    <a:bodyPr/>
                    <a:lstStyle/>
                    <a:p>
                      <a:r>
                        <a:rPr lang="en-GB" sz="1200" dirty="0"/>
                        <a:t>Handwriting Sample</a:t>
                      </a:r>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a:p>
                  </a:txBody>
                  <a:tcPr/>
                </a:tc>
                <a:extLst>
                  <a:ext uri="{0D108BD9-81ED-4DB2-BD59-A6C34878D82A}">
                    <a16:rowId xmlns:a16="http://schemas.microsoft.com/office/drawing/2014/main" val="90293034"/>
                  </a:ext>
                </a:extLst>
              </a:tr>
              <a:tr h="370840">
                <a:tc>
                  <a:txBody>
                    <a:bodyPr/>
                    <a:lstStyle/>
                    <a:p>
                      <a:r>
                        <a:rPr lang="en-GB" sz="1200" dirty="0"/>
                        <a:t>Photographs of injuries</a:t>
                      </a:r>
                    </a:p>
                  </a:txBody>
                  <a:tcPr/>
                </a:tc>
                <a:tc>
                  <a:txBody>
                    <a:bodyPr/>
                    <a:lstStyle/>
                    <a:p>
                      <a:endParaRPr lang="en-GB" sz="1200"/>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When relevant</a:t>
                      </a:r>
                    </a:p>
                  </a:txBody>
                  <a:tcPr/>
                </a:tc>
                <a:tc>
                  <a:txBody>
                    <a:bodyPr/>
                    <a:lstStyle/>
                    <a:p>
                      <a:r>
                        <a:rPr lang="en-GB" sz="1200" dirty="0"/>
                        <a:t>Effectively mandatory</a:t>
                      </a:r>
                    </a:p>
                  </a:txBody>
                  <a:tcPr/>
                </a:tc>
                <a:extLst>
                  <a:ext uri="{0D108BD9-81ED-4DB2-BD59-A6C34878D82A}">
                    <a16:rowId xmlns:a16="http://schemas.microsoft.com/office/drawing/2014/main" val="1824520704"/>
                  </a:ext>
                </a:extLst>
              </a:tr>
              <a:tr h="370840">
                <a:tc>
                  <a:txBody>
                    <a:bodyPr/>
                    <a:lstStyle/>
                    <a:p>
                      <a:r>
                        <a:rPr lang="en-GB" sz="1200" dirty="0"/>
                        <a:t>Sexual Offence Kit</a:t>
                      </a:r>
                    </a:p>
                  </a:txBody>
                  <a:tcPr/>
                </a:tc>
                <a:tc>
                  <a:txBody>
                    <a:bodyPr/>
                    <a:lstStyle/>
                    <a:p>
                      <a:endParaRPr lang="en-GB" sz="1200"/>
                    </a:p>
                  </a:txBody>
                  <a:tcPr/>
                </a:tc>
                <a:tc>
                  <a:txBody>
                    <a:bodyPr/>
                    <a:lstStyle/>
                    <a:p>
                      <a:endParaRPr lang="en-GB" sz="1200"/>
                    </a:p>
                  </a:txBody>
                  <a:tcPr/>
                </a:tc>
                <a:tc>
                  <a:txBody>
                    <a:bodyPr/>
                    <a:lstStyle/>
                    <a:p>
                      <a:r>
                        <a:rPr lang="en-GB" sz="1200" dirty="0"/>
                        <a:t>Mandatory</a:t>
                      </a:r>
                    </a:p>
                  </a:txBody>
                  <a:tcPr/>
                </a:tc>
                <a:tc>
                  <a:txBody>
                    <a:bodyPr/>
                    <a:lstStyle/>
                    <a:p>
                      <a:endParaRPr lang="en-GB" sz="1200"/>
                    </a:p>
                  </a:txBody>
                  <a:tcPr/>
                </a:tc>
                <a:tc>
                  <a:txBody>
                    <a:bodyPr/>
                    <a:lstStyle/>
                    <a:p>
                      <a:endParaRPr lang="en-GB" sz="1200"/>
                    </a:p>
                  </a:txBody>
                  <a:tcPr/>
                </a:tc>
                <a:tc>
                  <a:txBody>
                    <a:bodyPr/>
                    <a:lstStyle/>
                    <a:p>
                      <a:r>
                        <a:rPr lang="en-GB" sz="1200" dirty="0"/>
                        <a:t>Normally used</a:t>
                      </a:r>
                    </a:p>
                  </a:txBody>
                  <a:tcPr/>
                </a:tc>
                <a:extLst>
                  <a:ext uri="{0D108BD9-81ED-4DB2-BD59-A6C34878D82A}">
                    <a16:rowId xmlns:a16="http://schemas.microsoft.com/office/drawing/2014/main" val="727383576"/>
                  </a:ext>
                </a:extLst>
              </a:tr>
              <a:tr h="370840">
                <a:tc>
                  <a:txBody>
                    <a:bodyPr/>
                    <a:lstStyle/>
                    <a:p>
                      <a:r>
                        <a:rPr lang="en-GB" sz="1200" dirty="0"/>
                        <a:t>Shoes</a:t>
                      </a:r>
                    </a:p>
                  </a:txBody>
                  <a:tcPr/>
                </a:tc>
                <a:tc>
                  <a:txBody>
                    <a:bodyPr/>
                    <a:lstStyle/>
                    <a:p>
                      <a:endParaRPr lang="en-GB" sz="1200"/>
                    </a:p>
                  </a:txBody>
                  <a:tcPr/>
                </a:tc>
                <a:tc>
                  <a:txBody>
                    <a:bodyPr/>
                    <a:lstStyle/>
                    <a:p>
                      <a:endParaRPr lang="en-GB" sz="1200" dirty="0"/>
                    </a:p>
                  </a:txBody>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extLst>
                  <a:ext uri="{0D108BD9-81ED-4DB2-BD59-A6C34878D82A}">
                    <a16:rowId xmlns:a16="http://schemas.microsoft.com/office/drawing/2014/main" val="2847499920"/>
                  </a:ext>
                </a:extLst>
              </a:tr>
            </a:tbl>
          </a:graphicData>
        </a:graphic>
      </p:graphicFrame>
      <p:sp>
        <p:nvSpPr>
          <p:cNvPr id="5" name="Multiply 4">
            <a:extLst>
              <a:ext uri="{FF2B5EF4-FFF2-40B4-BE49-F238E27FC236}">
                <a16:creationId xmlns:a16="http://schemas.microsoft.com/office/drawing/2014/main" id="{C1EB8223-DADC-444B-9BFB-2F518DD41BBF}"/>
              </a:ext>
            </a:extLst>
          </p:cNvPr>
          <p:cNvSpPr/>
          <p:nvPr/>
        </p:nvSpPr>
        <p:spPr>
          <a:xfrm>
            <a:off x="4656997"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Multiply 5">
            <a:extLst>
              <a:ext uri="{FF2B5EF4-FFF2-40B4-BE49-F238E27FC236}">
                <a16:creationId xmlns:a16="http://schemas.microsoft.com/office/drawing/2014/main" id="{6656BBCE-92AB-C147-8145-730EF758F806}"/>
              </a:ext>
            </a:extLst>
          </p:cNvPr>
          <p:cNvSpPr/>
          <p:nvPr/>
        </p:nvSpPr>
        <p:spPr>
          <a:xfrm>
            <a:off x="7252151"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Multiply 6">
            <a:extLst>
              <a:ext uri="{FF2B5EF4-FFF2-40B4-BE49-F238E27FC236}">
                <a16:creationId xmlns:a16="http://schemas.microsoft.com/office/drawing/2014/main" id="{8F02392D-F0CD-6C47-BAE7-0B31B9BABFE1}"/>
              </a:ext>
            </a:extLst>
          </p:cNvPr>
          <p:cNvSpPr/>
          <p:nvPr/>
        </p:nvSpPr>
        <p:spPr>
          <a:xfrm>
            <a:off x="8571499" y="1801984"/>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Multiply 7">
            <a:extLst>
              <a:ext uri="{FF2B5EF4-FFF2-40B4-BE49-F238E27FC236}">
                <a16:creationId xmlns:a16="http://schemas.microsoft.com/office/drawing/2014/main" id="{A5167517-6215-484F-A74E-9E83042BBBF4}"/>
              </a:ext>
            </a:extLst>
          </p:cNvPr>
          <p:cNvSpPr/>
          <p:nvPr/>
        </p:nvSpPr>
        <p:spPr>
          <a:xfrm>
            <a:off x="4662760"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Multiply 8">
            <a:extLst>
              <a:ext uri="{FF2B5EF4-FFF2-40B4-BE49-F238E27FC236}">
                <a16:creationId xmlns:a16="http://schemas.microsoft.com/office/drawing/2014/main" id="{B7DD9DFA-4899-DC41-8DED-6944605E685D}"/>
              </a:ext>
            </a:extLst>
          </p:cNvPr>
          <p:cNvSpPr/>
          <p:nvPr/>
        </p:nvSpPr>
        <p:spPr>
          <a:xfrm>
            <a:off x="7236823"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Multiply 9">
            <a:extLst>
              <a:ext uri="{FF2B5EF4-FFF2-40B4-BE49-F238E27FC236}">
                <a16:creationId xmlns:a16="http://schemas.microsoft.com/office/drawing/2014/main" id="{80C432DC-BFEE-8149-8A3C-09D620153DDF}"/>
              </a:ext>
            </a:extLst>
          </p:cNvPr>
          <p:cNvSpPr/>
          <p:nvPr/>
        </p:nvSpPr>
        <p:spPr>
          <a:xfrm>
            <a:off x="8571499" y="231073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Multiply 10">
            <a:extLst>
              <a:ext uri="{FF2B5EF4-FFF2-40B4-BE49-F238E27FC236}">
                <a16:creationId xmlns:a16="http://schemas.microsoft.com/office/drawing/2014/main" id="{6E727506-BBE1-1149-8AD5-6EE5A3BD173F}"/>
              </a:ext>
            </a:extLst>
          </p:cNvPr>
          <p:cNvSpPr/>
          <p:nvPr/>
        </p:nvSpPr>
        <p:spPr>
          <a:xfrm>
            <a:off x="3474293"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Multiply 11">
            <a:extLst>
              <a:ext uri="{FF2B5EF4-FFF2-40B4-BE49-F238E27FC236}">
                <a16:creationId xmlns:a16="http://schemas.microsoft.com/office/drawing/2014/main" id="{FF6BDF0D-59B1-0B4E-A2E1-793A08BF3F99}"/>
              </a:ext>
            </a:extLst>
          </p:cNvPr>
          <p:cNvSpPr/>
          <p:nvPr/>
        </p:nvSpPr>
        <p:spPr>
          <a:xfrm>
            <a:off x="4662760"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Multiply 12">
            <a:extLst>
              <a:ext uri="{FF2B5EF4-FFF2-40B4-BE49-F238E27FC236}">
                <a16:creationId xmlns:a16="http://schemas.microsoft.com/office/drawing/2014/main" id="{23D2653B-1AC0-E245-B753-32D6C2FC5A5A}"/>
              </a:ext>
            </a:extLst>
          </p:cNvPr>
          <p:cNvSpPr/>
          <p:nvPr/>
        </p:nvSpPr>
        <p:spPr>
          <a:xfrm>
            <a:off x="5949791" y="266413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Multiply 13">
            <a:extLst>
              <a:ext uri="{FF2B5EF4-FFF2-40B4-BE49-F238E27FC236}">
                <a16:creationId xmlns:a16="http://schemas.microsoft.com/office/drawing/2014/main" id="{D046C924-DE35-CF4A-A600-93C87588CE52}"/>
              </a:ext>
            </a:extLst>
          </p:cNvPr>
          <p:cNvSpPr/>
          <p:nvPr/>
        </p:nvSpPr>
        <p:spPr>
          <a:xfrm>
            <a:off x="7246539" y="26954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Multiply 14">
            <a:extLst>
              <a:ext uri="{FF2B5EF4-FFF2-40B4-BE49-F238E27FC236}">
                <a16:creationId xmlns:a16="http://schemas.microsoft.com/office/drawing/2014/main" id="{3BE858DF-9147-9644-8B8D-85AF89F803DC}"/>
              </a:ext>
            </a:extLst>
          </p:cNvPr>
          <p:cNvSpPr/>
          <p:nvPr/>
        </p:nvSpPr>
        <p:spPr>
          <a:xfrm>
            <a:off x="8570456" y="267055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Multiply 15">
            <a:extLst>
              <a:ext uri="{FF2B5EF4-FFF2-40B4-BE49-F238E27FC236}">
                <a16:creationId xmlns:a16="http://schemas.microsoft.com/office/drawing/2014/main" id="{C8E0B29F-FA2C-884C-BFBB-134304376BFC}"/>
              </a:ext>
            </a:extLst>
          </p:cNvPr>
          <p:cNvSpPr/>
          <p:nvPr/>
        </p:nvSpPr>
        <p:spPr>
          <a:xfrm>
            <a:off x="2171781" y="3002300"/>
            <a:ext cx="298182"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Multiply 16">
            <a:extLst>
              <a:ext uri="{FF2B5EF4-FFF2-40B4-BE49-F238E27FC236}">
                <a16:creationId xmlns:a16="http://schemas.microsoft.com/office/drawing/2014/main" id="{FEFF2EFC-017A-E549-A1C4-672598B03845}"/>
              </a:ext>
            </a:extLst>
          </p:cNvPr>
          <p:cNvSpPr/>
          <p:nvPr/>
        </p:nvSpPr>
        <p:spPr>
          <a:xfrm>
            <a:off x="3474293"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Multiply 17">
            <a:extLst>
              <a:ext uri="{FF2B5EF4-FFF2-40B4-BE49-F238E27FC236}">
                <a16:creationId xmlns:a16="http://schemas.microsoft.com/office/drawing/2014/main" id="{543A5930-7D00-DD4E-9587-2F28C0746C0F}"/>
              </a:ext>
            </a:extLst>
          </p:cNvPr>
          <p:cNvSpPr/>
          <p:nvPr/>
        </p:nvSpPr>
        <p:spPr>
          <a:xfrm>
            <a:off x="466275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Multiply 18">
            <a:extLst>
              <a:ext uri="{FF2B5EF4-FFF2-40B4-BE49-F238E27FC236}">
                <a16:creationId xmlns:a16="http://schemas.microsoft.com/office/drawing/2014/main" id="{8D20BEF9-4A8E-7D48-BED3-D73BCCBAE75B}"/>
              </a:ext>
            </a:extLst>
          </p:cNvPr>
          <p:cNvSpPr/>
          <p:nvPr/>
        </p:nvSpPr>
        <p:spPr>
          <a:xfrm>
            <a:off x="5955619" y="302050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Multiply 19">
            <a:extLst>
              <a:ext uri="{FF2B5EF4-FFF2-40B4-BE49-F238E27FC236}">
                <a16:creationId xmlns:a16="http://schemas.microsoft.com/office/drawing/2014/main" id="{8AE34DEF-CA9B-2C4B-98FB-CA1A1D5234FD}"/>
              </a:ext>
            </a:extLst>
          </p:cNvPr>
          <p:cNvSpPr/>
          <p:nvPr/>
        </p:nvSpPr>
        <p:spPr>
          <a:xfrm>
            <a:off x="7256255" y="305212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Multiply 20">
            <a:extLst>
              <a:ext uri="{FF2B5EF4-FFF2-40B4-BE49-F238E27FC236}">
                <a16:creationId xmlns:a16="http://schemas.microsoft.com/office/drawing/2014/main" id="{B1C39673-7FF6-5947-9BE7-984CD817B5BE}"/>
              </a:ext>
            </a:extLst>
          </p:cNvPr>
          <p:cNvSpPr/>
          <p:nvPr/>
        </p:nvSpPr>
        <p:spPr>
          <a:xfrm>
            <a:off x="8569413" y="305581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Multiply 21">
            <a:extLst>
              <a:ext uri="{FF2B5EF4-FFF2-40B4-BE49-F238E27FC236}">
                <a16:creationId xmlns:a16="http://schemas.microsoft.com/office/drawing/2014/main" id="{F8048BDB-4DA1-354C-AB42-CC4A733544C8}"/>
              </a:ext>
            </a:extLst>
          </p:cNvPr>
          <p:cNvSpPr/>
          <p:nvPr/>
        </p:nvSpPr>
        <p:spPr>
          <a:xfrm>
            <a:off x="2140662"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Multiply 22">
            <a:extLst>
              <a:ext uri="{FF2B5EF4-FFF2-40B4-BE49-F238E27FC236}">
                <a16:creationId xmlns:a16="http://schemas.microsoft.com/office/drawing/2014/main" id="{F63143DE-7444-CD46-A63B-AFF81F01BB40}"/>
              </a:ext>
            </a:extLst>
          </p:cNvPr>
          <p:cNvSpPr/>
          <p:nvPr/>
        </p:nvSpPr>
        <p:spPr>
          <a:xfrm>
            <a:off x="8577263" y="339406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Multiply 23">
            <a:extLst>
              <a:ext uri="{FF2B5EF4-FFF2-40B4-BE49-F238E27FC236}">
                <a16:creationId xmlns:a16="http://schemas.microsoft.com/office/drawing/2014/main" id="{6935B34A-9ADB-F24A-B496-FC560FA44FB0}"/>
              </a:ext>
            </a:extLst>
          </p:cNvPr>
          <p:cNvSpPr/>
          <p:nvPr/>
        </p:nvSpPr>
        <p:spPr>
          <a:xfrm>
            <a:off x="7246396" y="3431878"/>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Multiply 24">
            <a:extLst>
              <a:ext uri="{FF2B5EF4-FFF2-40B4-BE49-F238E27FC236}">
                <a16:creationId xmlns:a16="http://schemas.microsoft.com/office/drawing/2014/main" id="{14211F75-0FFC-6748-A83C-8AE3E191F29B}"/>
              </a:ext>
            </a:extLst>
          </p:cNvPr>
          <p:cNvSpPr/>
          <p:nvPr/>
        </p:nvSpPr>
        <p:spPr>
          <a:xfrm>
            <a:off x="5985776" y="342673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Multiply 25">
            <a:extLst>
              <a:ext uri="{FF2B5EF4-FFF2-40B4-BE49-F238E27FC236}">
                <a16:creationId xmlns:a16="http://schemas.microsoft.com/office/drawing/2014/main" id="{5F23E529-69ED-D94D-85DE-7B57E27C9E35}"/>
              </a:ext>
            </a:extLst>
          </p:cNvPr>
          <p:cNvSpPr/>
          <p:nvPr/>
        </p:nvSpPr>
        <p:spPr>
          <a:xfrm>
            <a:off x="4662759" y="342545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Multiply 26">
            <a:extLst>
              <a:ext uri="{FF2B5EF4-FFF2-40B4-BE49-F238E27FC236}">
                <a16:creationId xmlns:a16="http://schemas.microsoft.com/office/drawing/2014/main" id="{3E787AB4-89C6-7640-A56F-9FC3701CE7C8}"/>
              </a:ext>
            </a:extLst>
          </p:cNvPr>
          <p:cNvSpPr/>
          <p:nvPr/>
        </p:nvSpPr>
        <p:spPr>
          <a:xfrm>
            <a:off x="3470405" y="3429000"/>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Multiply 27">
            <a:extLst>
              <a:ext uri="{FF2B5EF4-FFF2-40B4-BE49-F238E27FC236}">
                <a16:creationId xmlns:a16="http://schemas.microsoft.com/office/drawing/2014/main" id="{33506A31-3FA8-974D-B8C1-38FCCEE976DE}"/>
              </a:ext>
            </a:extLst>
          </p:cNvPr>
          <p:cNvSpPr/>
          <p:nvPr/>
        </p:nvSpPr>
        <p:spPr>
          <a:xfrm>
            <a:off x="3474293" y="41793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Multiply 28">
            <a:extLst>
              <a:ext uri="{FF2B5EF4-FFF2-40B4-BE49-F238E27FC236}">
                <a16:creationId xmlns:a16="http://schemas.microsoft.com/office/drawing/2014/main" id="{359BFC2B-BCE5-5547-8AB4-9D319FCD358E}"/>
              </a:ext>
            </a:extLst>
          </p:cNvPr>
          <p:cNvSpPr/>
          <p:nvPr/>
        </p:nvSpPr>
        <p:spPr>
          <a:xfrm>
            <a:off x="8549536"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Multiply 29">
            <a:extLst>
              <a:ext uri="{FF2B5EF4-FFF2-40B4-BE49-F238E27FC236}">
                <a16:creationId xmlns:a16="http://schemas.microsoft.com/office/drawing/2014/main" id="{B2729BD3-0282-314F-AA18-EB667DEE4A9F}"/>
              </a:ext>
            </a:extLst>
          </p:cNvPr>
          <p:cNvSpPr/>
          <p:nvPr/>
        </p:nvSpPr>
        <p:spPr>
          <a:xfrm>
            <a:off x="7242450" y="3807154"/>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Multiply 30">
            <a:extLst>
              <a:ext uri="{FF2B5EF4-FFF2-40B4-BE49-F238E27FC236}">
                <a16:creationId xmlns:a16="http://schemas.microsoft.com/office/drawing/2014/main" id="{C31631D7-069E-2C4D-A604-74400B1038F8}"/>
              </a:ext>
            </a:extLst>
          </p:cNvPr>
          <p:cNvSpPr/>
          <p:nvPr/>
        </p:nvSpPr>
        <p:spPr>
          <a:xfrm>
            <a:off x="5983767" y="378607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Multiply 31">
            <a:extLst>
              <a:ext uri="{FF2B5EF4-FFF2-40B4-BE49-F238E27FC236}">
                <a16:creationId xmlns:a16="http://schemas.microsoft.com/office/drawing/2014/main" id="{0DD3A4B8-1901-724A-8D6F-549E6DD56EF7}"/>
              </a:ext>
            </a:extLst>
          </p:cNvPr>
          <p:cNvSpPr/>
          <p:nvPr/>
        </p:nvSpPr>
        <p:spPr>
          <a:xfrm>
            <a:off x="4681690" y="378116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Multiply 32">
            <a:extLst>
              <a:ext uri="{FF2B5EF4-FFF2-40B4-BE49-F238E27FC236}">
                <a16:creationId xmlns:a16="http://schemas.microsoft.com/office/drawing/2014/main" id="{07C60377-B796-4849-9E9D-9A3EA0397DC7}"/>
              </a:ext>
            </a:extLst>
          </p:cNvPr>
          <p:cNvSpPr/>
          <p:nvPr/>
        </p:nvSpPr>
        <p:spPr>
          <a:xfrm>
            <a:off x="3478239" y="3770852"/>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Multiply 33">
            <a:extLst>
              <a:ext uri="{FF2B5EF4-FFF2-40B4-BE49-F238E27FC236}">
                <a16:creationId xmlns:a16="http://schemas.microsoft.com/office/drawing/2014/main" id="{0F5C03D2-9830-AA45-8311-DE39BC662075}"/>
              </a:ext>
            </a:extLst>
          </p:cNvPr>
          <p:cNvSpPr/>
          <p:nvPr/>
        </p:nvSpPr>
        <p:spPr>
          <a:xfrm>
            <a:off x="8581764" y="414561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Multiply 34">
            <a:extLst>
              <a:ext uri="{FF2B5EF4-FFF2-40B4-BE49-F238E27FC236}">
                <a16:creationId xmlns:a16="http://schemas.microsoft.com/office/drawing/2014/main" id="{36782F83-362B-BA46-9D4F-C5297254B698}"/>
              </a:ext>
            </a:extLst>
          </p:cNvPr>
          <p:cNvSpPr/>
          <p:nvPr/>
        </p:nvSpPr>
        <p:spPr>
          <a:xfrm>
            <a:off x="7244423" y="4135419"/>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Multiply 35">
            <a:extLst>
              <a:ext uri="{FF2B5EF4-FFF2-40B4-BE49-F238E27FC236}">
                <a16:creationId xmlns:a16="http://schemas.microsoft.com/office/drawing/2014/main" id="{CAB2E668-26F2-3041-AB6A-F69E6366541C}"/>
              </a:ext>
            </a:extLst>
          </p:cNvPr>
          <p:cNvSpPr/>
          <p:nvPr/>
        </p:nvSpPr>
        <p:spPr>
          <a:xfrm>
            <a:off x="5984756" y="4185606"/>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Multiply 36">
            <a:extLst>
              <a:ext uri="{FF2B5EF4-FFF2-40B4-BE49-F238E27FC236}">
                <a16:creationId xmlns:a16="http://schemas.microsoft.com/office/drawing/2014/main" id="{7C73C897-8EAF-2A41-9FFE-C73C55D14DD6}"/>
              </a:ext>
            </a:extLst>
          </p:cNvPr>
          <p:cNvSpPr/>
          <p:nvPr/>
        </p:nvSpPr>
        <p:spPr>
          <a:xfrm>
            <a:off x="4691549" y="4178545"/>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Multiply 37">
            <a:extLst>
              <a:ext uri="{FF2B5EF4-FFF2-40B4-BE49-F238E27FC236}">
                <a16:creationId xmlns:a16="http://schemas.microsoft.com/office/drawing/2014/main" id="{EC057A18-F89D-DA4C-B17A-4B994914334D}"/>
              </a:ext>
            </a:extLst>
          </p:cNvPr>
          <p:cNvSpPr/>
          <p:nvPr/>
        </p:nvSpPr>
        <p:spPr>
          <a:xfrm>
            <a:off x="2177545" y="4592617"/>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Multiply 38">
            <a:extLst>
              <a:ext uri="{FF2B5EF4-FFF2-40B4-BE49-F238E27FC236}">
                <a16:creationId xmlns:a16="http://schemas.microsoft.com/office/drawing/2014/main" id="{F59B9AF2-E9C4-6048-B512-38425328025C}"/>
              </a:ext>
            </a:extLst>
          </p:cNvPr>
          <p:cNvSpPr/>
          <p:nvPr/>
        </p:nvSpPr>
        <p:spPr>
          <a:xfrm>
            <a:off x="8577263"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Multiply 39">
            <a:extLst>
              <a:ext uri="{FF2B5EF4-FFF2-40B4-BE49-F238E27FC236}">
                <a16:creationId xmlns:a16="http://schemas.microsoft.com/office/drawing/2014/main" id="{6FF962EE-CDE5-1443-BA71-F9E53D934C6A}"/>
              </a:ext>
            </a:extLst>
          </p:cNvPr>
          <p:cNvSpPr/>
          <p:nvPr/>
        </p:nvSpPr>
        <p:spPr>
          <a:xfrm>
            <a:off x="725625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Multiply 40">
            <a:extLst>
              <a:ext uri="{FF2B5EF4-FFF2-40B4-BE49-F238E27FC236}">
                <a16:creationId xmlns:a16="http://schemas.microsoft.com/office/drawing/2014/main" id="{143A8761-1D41-1148-A485-A3C05CC4B6F8}"/>
              </a:ext>
            </a:extLst>
          </p:cNvPr>
          <p:cNvSpPr/>
          <p:nvPr/>
        </p:nvSpPr>
        <p:spPr>
          <a:xfrm>
            <a:off x="6018740" y="5892651"/>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Multiply 41">
            <a:extLst>
              <a:ext uri="{FF2B5EF4-FFF2-40B4-BE49-F238E27FC236}">
                <a16:creationId xmlns:a16="http://schemas.microsoft.com/office/drawing/2014/main" id="{0A31D3D0-15BB-0C4E-8195-33586AF98196}"/>
              </a:ext>
            </a:extLst>
          </p:cNvPr>
          <p:cNvSpPr/>
          <p:nvPr/>
        </p:nvSpPr>
        <p:spPr>
          <a:xfrm>
            <a:off x="4689895" y="593058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Multiply 42">
            <a:extLst>
              <a:ext uri="{FF2B5EF4-FFF2-40B4-BE49-F238E27FC236}">
                <a16:creationId xmlns:a16="http://schemas.microsoft.com/office/drawing/2014/main" id="{E8C0A483-9504-9C4F-B75C-CF94C3C18E78}"/>
              </a:ext>
            </a:extLst>
          </p:cNvPr>
          <p:cNvSpPr/>
          <p:nvPr/>
        </p:nvSpPr>
        <p:spPr>
          <a:xfrm>
            <a:off x="3470405"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Multiply 43">
            <a:extLst>
              <a:ext uri="{FF2B5EF4-FFF2-40B4-BE49-F238E27FC236}">
                <a16:creationId xmlns:a16="http://schemas.microsoft.com/office/drawing/2014/main" id="{909DC1F9-22D9-2140-BC8E-E73DC1A4C186}"/>
              </a:ext>
            </a:extLst>
          </p:cNvPr>
          <p:cNvSpPr/>
          <p:nvPr/>
        </p:nvSpPr>
        <p:spPr>
          <a:xfrm>
            <a:off x="2140662" y="5869733"/>
            <a:ext cx="292418" cy="457198"/>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D412E60-C1B3-EA46-80FA-4DC029CFFF2A}"/>
              </a:ext>
            </a:extLst>
          </p:cNvPr>
          <p:cNvSpPr txBox="1"/>
          <p:nvPr/>
        </p:nvSpPr>
        <p:spPr>
          <a:xfrm>
            <a:off x="9636770" y="6349849"/>
            <a:ext cx="3260080" cy="369332"/>
          </a:xfrm>
          <a:prstGeom prst="rect">
            <a:avLst/>
          </a:prstGeom>
          <a:noFill/>
        </p:spPr>
        <p:txBody>
          <a:bodyPr wrap="square" rtlCol="0">
            <a:spAutoFit/>
          </a:bodyPr>
          <a:lstStyle/>
          <a:p>
            <a:r>
              <a:rPr lang="en-US" dirty="0"/>
              <a:t>(Blackstone’s, 2021)</a:t>
            </a:r>
          </a:p>
        </p:txBody>
      </p:sp>
    </p:spTree>
    <p:extLst>
      <p:ext uri="{BB962C8B-B14F-4D97-AF65-F5344CB8AC3E}">
        <p14:creationId xmlns:p14="http://schemas.microsoft.com/office/powerpoint/2010/main" val="26538977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AD119-3C9E-234C-BE04-F567B352DBB2}"/>
              </a:ext>
            </a:extLst>
          </p:cNvPr>
          <p:cNvSpPr>
            <a:spLocks noGrp="1"/>
          </p:cNvSpPr>
          <p:nvPr>
            <p:ph type="title"/>
          </p:nvPr>
        </p:nvSpPr>
        <p:spPr>
          <a:xfrm>
            <a:off x="317103" y="250031"/>
            <a:ext cx="5120561" cy="1325563"/>
          </a:xfrm>
        </p:spPr>
        <p:txBody>
          <a:bodyPr>
            <a:normAutofit/>
          </a:bodyPr>
          <a:lstStyle/>
          <a:p>
            <a:pPr algn="ctr"/>
            <a:r>
              <a:rPr lang="en-GB" dirty="0"/>
              <a:t>Seizure and Packaging Techniques</a:t>
            </a:r>
          </a:p>
        </p:txBody>
      </p:sp>
      <p:sp>
        <p:nvSpPr>
          <p:cNvPr id="7" name="Content Placeholder 2">
            <a:extLst>
              <a:ext uri="{FF2B5EF4-FFF2-40B4-BE49-F238E27FC236}">
                <a16:creationId xmlns:a16="http://schemas.microsoft.com/office/drawing/2014/main" id="{629455D9-B135-D845-9D5E-C7DCCA2B058C}"/>
              </a:ext>
            </a:extLst>
          </p:cNvPr>
          <p:cNvSpPr>
            <a:spLocks noGrp="1"/>
          </p:cNvSpPr>
          <p:nvPr>
            <p:ph idx="1"/>
          </p:nvPr>
        </p:nvSpPr>
        <p:spPr>
          <a:xfrm>
            <a:off x="317104" y="1825625"/>
            <a:ext cx="5613292" cy="4351338"/>
          </a:xfrm>
        </p:spPr>
        <p:txBody>
          <a:bodyPr>
            <a:normAutofit/>
          </a:bodyPr>
          <a:lstStyle/>
          <a:p>
            <a:pPr marL="0" indent="0">
              <a:buNone/>
            </a:pPr>
            <a:r>
              <a:rPr lang="en-GB" sz="1500" dirty="0"/>
              <a:t>“Using the correct seizure procedures and methods for packaging prevents damage and contamination and is, effectively, a demonstration of care and skill that accompanied the seizure of the exhibits”.  </a:t>
            </a:r>
          </a:p>
          <a:p>
            <a:pPr marL="0" indent="0">
              <a:buNone/>
            </a:pPr>
            <a:r>
              <a:rPr lang="en-GB" sz="1500" dirty="0"/>
              <a:t>(Bryant and Bryant, 2021, p. 627)</a:t>
            </a:r>
            <a:br>
              <a:rPr lang="en-GB" sz="1500" dirty="0"/>
            </a:br>
            <a:r>
              <a:rPr lang="en-GB" sz="1500" dirty="0"/>
              <a:t>					</a:t>
            </a:r>
          </a:p>
          <a:p>
            <a:pPr marL="0" indent="0">
              <a:buNone/>
            </a:pPr>
            <a:r>
              <a:rPr lang="en-GB" sz="1500" b="1" u="sng" dirty="0"/>
              <a:t>Examples of Packaging:</a:t>
            </a:r>
          </a:p>
          <a:p>
            <a:r>
              <a:rPr lang="en-GB" sz="1500" dirty="0"/>
              <a:t>Paper bags</a:t>
            </a:r>
          </a:p>
          <a:p>
            <a:r>
              <a:rPr lang="en-GB" sz="1500" dirty="0"/>
              <a:t>Polythene bags</a:t>
            </a:r>
          </a:p>
          <a:p>
            <a:r>
              <a:rPr lang="en-GB" sz="1500" dirty="0"/>
              <a:t>Nylon Bags</a:t>
            </a:r>
          </a:p>
          <a:p>
            <a:r>
              <a:rPr lang="en-GB" sz="1500" dirty="0"/>
              <a:t>Faraday bags</a:t>
            </a:r>
          </a:p>
          <a:p>
            <a:r>
              <a:rPr lang="en-GB" sz="1500" dirty="0"/>
              <a:t>Boxes</a:t>
            </a:r>
          </a:p>
          <a:p>
            <a:r>
              <a:rPr lang="en-GB" sz="1500" dirty="0"/>
              <a:t>Paper Folds</a:t>
            </a:r>
          </a:p>
          <a:p>
            <a:r>
              <a:rPr lang="en-GB" sz="1500" dirty="0"/>
              <a:t>Plastic Tubes </a:t>
            </a:r>
          </a:p>
        </p:txBody>
      </p:sp>
      <p:pic>
        <p:nvPicPr>
          <p:cNvPr id="7170" name="Picture 2" descr="Guidelines for the Collection, Packaging and Submission of Forensic Evidence">
            <a:extLst>
              <a:ext uri="{FF2B5EF4-FFF2-40B4-BE49-F238E27FC236}">
                <a16:creationId xmlns:a16="http://schemas.microsoft.com/office/drawing/2014/main" id="{09CEE681-7195-2947-954E-6A0864EED5B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415" r="21471" b="-2"/>
          <a:stretch/>
        </p:blipFill>
        <p:spPr bwMode="auto">
          <a:xfrm>
            <a:off x="6495709" y="2727729"/>
            <a:ext cx="5696292"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a:noFill/>
          <a:extLst>
            <a:ext uri="{909E8E84-426E-40DD-AFC4-6F175D3DCCD1}">
              <a14:hiddenFill xmlns:a14="http://schemas.microsoft.com/office/drawing/2010/main">
                <a:solidFill>
                  <a:srgbClr val="FFFFFF"/>
                </a:solidFill>
              </a14:hiddenFill>
            </a:ext>
          </a:extLst>
        </p:spPr>
      </p:pic>
      <p:pic>
        <p:nvPicPr>
          <p:cNvPr id="7172" name="Picture 4" descr="Arrowhead Forensics Evidence Packaging - Faraday Products - Tablet Faraday  Storage Kit - A-4185K Crime Scene - Lab Supplies">
            <a:extLst>
              <a:ext uri="{FF2B5EF4-FFF2-40B4-BE49-F238E27FC236}">
                <a16:creationId xmlns:a16="http://schemas.microsoft.com/office/drawing/2014/main" id="{F5DFD1D5-15AA-7645-8C97-354C520664F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9341" r="2" b="2"/>
          <a:stretch/>
        </p:blipFill>
        <p:spPr bwMode="auto">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80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B06FAF-4A99-914A-A11F-C6C13AAD7191}"/>
              </a:ext>
            </a:extLst>
          </p:cNvPr>
          <p:cNvSpPr>
            <a:spLocks noGrp="1"/>
          </p:cNvSpPr>
          <p:nvPr>
            <p:ph type="title"/>
          </p:nvPr>
        </p:nvSpPr>
        <p:spPr>
          <a:xfrm>
            <a:off x="6667032" y="-115926"/>
            <a:ext cx="4953934" cy="1676603"/>
          </a:xfrm>
        </p:spPr>
        <p:txBody>
          <a:bodyPr>
            <a:normAutofit/>
          </a:bodyPr>
          <a:lstStyle/>
          <a:p>
            <a:r>
              <a:rPr lang="en-GB" sz="4000" dirty="0"/>
              <a:t>How to use packaging?</a:t>
            </a:r>
          </a:p>
        </p:txBody>
      </p:sp>
      <p:graphicFrame>
        <p:nvGraphicFramePr>
          <p:cNvPr id="5" name="Content Placeholder 2">
            <a:extLst>
              <a:ext uri="{FF2B5EF4-FFF2-40B4-BE49-F238E27FC236}">
                <a16:creationId xmlns:a16="http://schemas.microsoft.com/office/drawing/2014/main" id="{9CD72269-C687-4900-831D-2A1EFB705805}"/>
              </a:ext>
            </a:extLst>
          </p:cNvPr>
          <p:cNvGraphicFramePr>
            <a:graphicFrameLocks noGrp="1"/>
          </p:cNvGraphicFramePr>
          <p:nvPr>
            <p:ph idx="1"/>
          </p:nvPr>
        </p:nvGraphicFramePr>
        <p:xfrm>
          <a:off x="6667034" y="809673"/>
          <a:ext cx="4953932" cy="59503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Packaged evidence (forensic science training session) via Simona Gherghel  @Simona_Ghergel on Twitter | Forensic science, Forensics, Science">
            <a:extLst>
              <a:ext uri="{FF2B5EF4-FFF2-40B4-BE49-F238E27FC236}">
                <a16:creationId xmlns:a16="http://schemas.microsoft.com/office/drawing/2014/main" id="{C7491D71-B8E3-0743-AA7F-2233C7AE7C2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9666"/>
          <a:stretch/>
        </p:blipFill>
        <p:spPr bwMode="auto">
          <a:xfrm>
            <a:off x="656844" y="722376"/>
            <a:ext cx="2581656" cy="2922257"/>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8196" name="Picture 4" descr="Evidence Collection Tube 3 inch x 12 inch (Set of 8) | Evidence Collection  Containers | Forensic Supplies | Sirchie">
            <a:extLst>
              <a:ext uri="{FF2B5EF4-FFF2-40B4-BE49-F238E27FC236}">
                <a16:creationId xmlns:a16="http://schemas.microsoft.com/office/drawing/2014/main" id="{39C0225B-40BF-7C46-BA8F-C60C4FAF1E4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77447" y="559406"/>
            <a:ext cx="2857500" cy="2490991"/>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Arrowhead Forensics Blog - Stay Sharp Collecting Sharps Crime Scene - Lab  Supplies">
            <a:extLst>
              <a:ext uri="{FF2B5EF4-FFF2-40B4-BE49-F238E27FC236}">
                <a16:creationId xmlns:a16="http://schemas.microsoft.com/office/drawing/2014/main" id="{E8CE5012-1135-304A-9C32-786FEE706CE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56844" y="4121305"/>
            <a:ext cx="1687451" cy="197139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Evidence Packaging Kit : Amazon.co.uk: Stationery &amp; Office Supplies">
            <a:extLst>
              <a:ext uri="{FF2B5EF4-FFF2-40B4-BE49-F238E27FC236}">
                <a16:creationId xmlns:a16="http://schemas.microsoft.com/office/drawing/2014/main" id="{6720C869-5E5D-9E45-AF05-0F7B56745B6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602254" y="3429000"/>
            <a:ext cx="2742649" cy="22359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1D2B37-6CBF-3547-B207-DCE989DFAF1F}"/>
              </a:ext>
            </a:extLst>
          </p:cNvPr>
          <p:cNvSpPr txBox="1"/>
          <p:nvPr/>
        </p:nvSpPr>
        <p:spPr>
          <a:xfrm>
            <a:off x="7790688" y="6298594"/>
            <a:ext cx="3830278" cy="369332"/>
          </a:xfrm>
          <a:prstGeom prst="rect">
            <a:avLst/>
          </a:prstGeom>
          <a:noFill/>
        </p:spPr>
        <p:txBody>
          <a:bodyPr wrap="square" rtlCol="0">
            <a:spAutoFit/>
          </a:bodyPr>
          <a:lstStyle/>
          <a:p>
            <a:r>
              <a:rPr lang="en-US" dirty="0"/>
              <a:t>Blackstone’s (202)</a:t>
            </a:r>
          </a:p>
        </p:txBody>
      </p:sp>
    </p:spTree>
    <p:extLst>
      <p:ext uri="{BB962C8B-B14F-4D97-AF65-F5344CB8AC3E}">
        <p14:creationId xmlns:p14="http://schemas.microsoft.com/office/powerpoint/2010/main" val="2916464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61471" y="1479079"/>
          <a:ext cx="10928195" cy="49734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itle 2"/>
          <p:cNvSpPr>
            <a:spLocks noGrp="1"/>
          </p:cNvSpPr>
          <p:nvPr>
            <p:ph type="title"/>
          </p:nvPr>
        </p:nvSpPr>
        <p:spPr>
          <a:xfrm>
            <a:off x="0" y="108647"/>
            <a:ext cx="10515600" cy="705392"/>
          </a:xfrm>
          <a:solidFill>
            <a:schemeClr val="accent6"/>
          </a:solidFill>
        </p:spPr>
        <p:txBody>
          <a:bodyPr>
            <a:normAutofit/>
          </a:bodyPr>
          <a:lstStyle/>
          <a:p>
            <a:r>
              <a:rPr lang="en-GB" sz="3600" b="1" dirty="0">
                <a:solidFill>
                  <a:schemeClr val="bg1"/>
                </a:solidFill>
                <a:latin typeface="+mn-lt"/>
              </a:rPr>
              <a:t>Policing Perspective: Conducting Investigations</a:t>
            </a:r>
          </a:p>
        </p:txBody>
      </p:sp>
    </p:spTree>
    <p:extLst>
      <p:ext uri="{BB962C8B-B14F-4D97-AF65-F5344CB8AC3E}">
        <p14:creationId xmlns:p14="http://schemas.microsoft.com/office/powerpoint/2010/main" val="2582863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D83DF38-1E7D-4A79-A54D-808AB0934908}"/>
                                            </p:graphicEl>
                                          </p:spTgt>
                                        </p:tgtEl>
                                        <p:attrNameLst>
                                          <p:attrName>style.visibility</p:attrName>
                                        </p:attrNameLst>
                                      </p:cBhvr>
                                      <p:to>
                                        <p:strVal val="visible"/>
                                      </p:to>
                                    </p:set>
                                    <p:animEffect transition="in" filter="fade">
                                      <p:cBhvr>
                                        <p:cTn id="7" dur="500"/>
                                        <p:tgtEl>
                                          <p:spTgt spid="2">
                                            <p:graphicEl>
                                              <a:dgm id="{2D83DF38-1E7D-4A79-A54D-808AB093490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60316E1-A0CD-4E08-AC86-C5CECD5B513A}"/>
                                            </p:graphicEl>
                                          </p:spTgt>
                                        </p:tgtEl>
                                        <p:attrNameLst>
                                          <p:attrName>style.visibility</p:attrName>
                                        </p:attrNameLst>
                                      </p:cBhvr>
                                      <p:to>
                                        <p:strVal val="visible"/>
                                      </p:to>
                                    </p:set>
                                    <p:animEffect transition="in" filter="fade">
                                      <p:cBhvr>
                                        <p:cTn id="12" dur="500"/>
                                        <p:tgtEl>
                                          <p:spTgt spid="2">
                                            <p:graphicEl>
                                              <a:dgm id="{B60316E1-A0CD-4E08-AC86-C5CECD5B513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43A3AAB-C933-439D-BCD4-4718F59C0CFC}"/>
                                            </p:graphicEl>
                                          </p:spTgt>
                                        </p:tgtEl>
                                        <p:attrNameLst>
                                          <p:attrName>style.visibility</p:attrName>
                                        </p:attrNameLst>
                                      </p:cBhvr>
                                      <p:to>
                                        <p:strVal val="visible"/>
                                      </p:to>
                                    </p:set>
                                    <p:animEffect transition="in" filter="fade">
                                      <p:cBhvr>
                                        <p:cTn id="15" dur="500"/>
                                        <p:tgtEl>
                                          <p:spTgt spid="2">
                                            <p:graphicEl>
                                              <a:dgm id="{043A3AAB-C933-439D-BCD4-4718F59C0CFC}"/>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024EFAC4-4D99-4A1E-BF15-C25D5F8FED6E}"/>
                                            </p:graphicEl>
                                          </p:spTgt>
                                        </p:tgtEl>
                                        <p:attrNameLst>
                                          <p:attrName>style.visibility</p:attrName>
                                        </p:attrNameLst>
                                      </p:cBhvr>
                                      <p:to>
                                        <p:strVal val="visible"/>
                                      </p:to>
                                    </p:set>
                                    <p:animEffect transition="in" filter="fade">
                                      <p:cBhvr>
                                        <p:cTn id="20" dur="500"/>
                                        <p:tgtEl>
                                          <p:spTgt spid="2">
                                            <p:graphicEl>
                                              <a:dgm id="{024EFAC4-4D99-4A1E-BF15-C25D5F8FED6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9A9BF8F1-91AC-4A56-B096-A821E5EACEE2}"/>
                                            </p:graphicEl>
                                          </p:spTgt>
                                        </p:tgtEl>
                                        <p:attrNameLst>
                                          <p:attrName>style.visibility</p:attrName>
                                        </p:attrNameLst>
                                      </p:cBhvr>
                                      <p:to>
                                        <p:strVal val="visible"/>
                                      </p:to>
                                    </p:set>
                                    <p:animEffect transition="in" filter="fade">
                                      <p:cBhvr>
                                        <p:cTn id="23" dur="500"/>
                                        <p:tgtEl>
                                          <p:spTgt spid="2">
                                            <p:graphicEl>
                                              <a:dgm id="{9A9BF8F1-91AC-4A56-B096-A821E5EACEE2}"/>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4914E43-5338-477F-B9C3-27B223D427D6}"/>
                                            </p:graphicEl>
                                          </p:spTgt>
                                        </p:tgtEl>
                                        <p:attrNameLst>
                                          <p:attrName>style.visibility</p:attrName>
                                        </p:attrNameLst>
                                      </p:cBhvr>
                                      <p:to>
                                        <p:strVal val="visible"/>
                                      </p:to>
                                    </p:set>
                                    <p:animEffect transition="in" filter="fade">
                                      <p:cBhvr>
                                        <p:cTn id="28" dur="500"/>
                                        <p:tgtEl>
                                          <p:spTgt spid="2">
                                            <p:graphicEl>
                                              <a:dgm id="{14914E43-5338-477F-B9C3-27B223D427D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44AE3097-2618-48A5-A768-9AB705C7E323}"/>
                                            </p:graphicEl>
                                          </p:spTgt>
                                        </p:tgtEl>
                                        <p:attrNameLst>
                                          <p:attrName>style.visibility</p:attrName>
                                        </p:attrNameLst>
                                      </p:cBhvr>
                                      <p:to>
                                        <p:strVal val="visible"/>
                                      </p:to>
                                    </p:set>
                                    <p:animEffect transition="in" filter="fade">
                                      <p:cBhvr>
                                        <p:cTn id="31" dur="500"/>
                                        <p:tgtEl>
                                          <p:spTgt spid="2">
                                            <p:graphicEl>
                                              <a:dgm id="{44AE3097-2618-48A5-A768-9AB705C7E323}"/>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B9E751B-8298-4E74-A1A1-311C9EC298D2}"/>
                                            </p:graphicEl>
                                          </p:spTgt>
                                        </p:tgtEl>
                                        <p:attrNameLst>
                                          <p:attrName>style.visibility</p:attrName>
                                        </p:attrNameLst>
                                      </p:cBhvr>
                                      <p:to>
                                        <p:strVal val="visible"/>
                                      </p:to>
                                    </p:set>
                                    <p:animEffect transition="in" filter="fade">
                                      <p:cBhvr>
                                        <p:cTn id="36" dur="500"/>
                                        <p:tgtEl>
                                          <p:spTgt spid="2">
                                            <p:graphicEl>
                                              <a:dgm id="{1B9E751B-8298-4E74-A1A1-311C9EC298D2}"/>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FA30D8B-9AB0-481A-806C-D43E2C3A1512}"/>
                                            </p:graphicEl>
                                          </p:spTgt>
                                        </p:tgtEl>
                                        <p:attrNameLst>
                                          <p:attrName>style.visibility</p:attrName>
                                        </p:attrNameLst>
                                      </p:cBhvr>
                                      <p:to>
                                        <p:strVal val="visible"/>
                                      </p:to>
                                    </p:set>
                                    <p:animEffect transition="in" filter="fade">
                                      <p:cBhvr>
                                        <p:cTn id="39" dur="500"/>
                                        <p:tgtEl>
                                          <p:spTgt spid="2">
                                            <p:graphicEl>
                                              <a:dgm id="{DFA30D8B-9AB0-481A-806C-D43E2C3A151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02406E35-719E-4C36-8806-B11B1AC077B9}"/>
                                            </p:graphicEl>
                                          </p:spTgt>
                                        </p:tgtEl>
                                        <p:attrNameLst>
                                          <p:attrName>style.visibility</p:attrName>
                                        </p:attrNameLst>
                                      </p:cBhvr>
                                      <p:to>
                                        <p:strVal val="visible"/>
                                      </p:to>
                                    </p:set>
                                    <p:animEffect transition="in" filter="fade">
                                      <p:cBhvr>
                                        <p:cTn id="44" dur="500"/>
                                        <p:tgtEl>
                                          <p:spTgt spid="2">
                                            <p:graphicEl>
                                              <a:dgm id="{02406E35-719E-4C36-8806-B11B1AC077B9}"/>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2BCDBFB8-5752-4DAC-9292-D8A7E56D5200}"/>
                                            </p:graphicEl>
                                          </p:spTgt>
                                        </p:tgtEl>
                                        <p:attrNameLst>
                                          <p:attrName>style.visibility</p:attrName>
                                        </p:attrNameLst>
                                      </p:cBhvr>
                                      <p:to>
                                        <p:strVal val="visible"/>
                                      </p:to>
                                    </p:set>
                                    <p:animEffect transition="in" filter="fade">
                                      <p:cBhvr>
                                        <p:cTn id="47" dur="500"/>
                                        <p:tgtEl>
                                          <p:spTgt spid="2">
                                            <p:graphicEl>
                                              <a:dgm id="{2BCDBFB8-5752-4DAC-9292-D8A7E56D5200}"/>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
                                            <p:graphicEl>
                                              <a:dgm id="{C21A33FF-D11F-47E5-91A1-DED9E5D3A6F6}"/>
                                            </p:graphicEl>
                                          </p:spTgt>
                                        </p:tgtEl>
                                        <p:attrNameLst>
                                          <p:attrName>style.visibility</p:attrName>
                                        </p:attrNameLst>
                                      </p:cBhvr>
                                      <p:to>
                                        <p:strVal val="visible"/>
                                      </p:to>
                                    </p:set>
                                    <p:animEffect transition="in" filter="fade">
                                      <p:cBhvr>
                                        <p:cTn id="52" dur="500"/>
                                        <p:tgtEl>
                                          <p:spTgt spid="2">
                                            <p:graphicEl>
                                              <a:dgm id="{C21A33FF-D11F-47E5-91A1-DED9E5D3A6F6}"/>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
                                            <p:graphicEl>
                                              <a:dgm id="{03F532BE-B3BF-49FE-B7AB-943778684D67}"/>
                                            </p:graphicEl>
                                          </p:spTgt>
                                        </p:tgtEl>
                                        <p:attrNameLst>
                                          <p:attrName>style.visibility</p:attrName>
                                        </p:attrNameLst>
                                      </p:cBhvr>
                                      <p:to>
                                        <p:strVal val="visible"/>
                                      </p:to>
                                    </p:set>
                                    <p:animEffect transition="in" filter="fade">
                                      <p:cBhvr>
                                        <p:cTn id="55" dur="500"/>
                                        <p:tgtEl>
                                          <p:spTgt spid="2">
                                            <p:graphicEl>
                                              <a:dgm id="{03F532BE-B3BF-49FE-B7AB-943778684D67}"/>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
                                            <p:graphicEl>
                                              <a:dgm id="{0116E63E-5F3F-4A18-9F0F-EFE71CE30ABA}"/>
                                            </p:graphicEl>
                                          </p:spTgt>
                                        </p:tgtEl>
                                        <p:attrNameLst>
                                          <p:attrName>style.visibility</p:attrName>
                                        </p:attrNameLst>
                                      </p:cBhvr>
                                      <p:to>
                                        <p:strVal val="visible"/>
                                      </p:to>
                                    </p:set>
                                    <p:animEffect transition="in" filter="fade">
                                      <p:cBhvr>
                                        <p:cTn id="60" dur="500"/>
                                        <p:tgtEl>
                                          <p:spTgt spid="2">
                                            <p:graphicEl>
                                              <a:dgm id="{0116E63E-5F3F-4A18-9F0F-EFE71CE30ABA}"/>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
                                            <p:graphicEl>
                                              <a:dgm id="{3E23C7A6-D091-4020-865A-0B1338806610}"/>
                                            </p:graphicEl>
                                          </p:spTgt>
                                        </p:tgtEl>
                                        <p:attrNameLst>
                                          <p:attrName>style.visibility</p:attrName>
                                        </p:attrNameLst>
                                      </p:cBhvr>
                                      <p:to>
                                        <p:strVal val="visible"/>
                                      </p:to>
                                    </p:set>
                                    <p:animEffect transition="in" filter="fade">
                                      <p:cBhvr>
                                        <p:cTn id="63" dur="500"/>
                                        <p:tgtEl>
                                          <p:spTgt spid="2">
                                            <p:graphicEl>
                                              <a:dgm id="{3E23C7A6-D091-4020-865A-0B1338806610}"/>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2">
                                            <p:graphicEl>
                                              <a:dgm id="{3DE66A17-7A49-4C2B-9DA6-F085BAFC0B3F}"/>
                                            </p:graphicEl>
                                          </p:spTgt>
                                        </p:tgtEl>
                                        <p:attrNameLst>
                                          <p:attrName>style.visibility</p:attrName>
                                        </p:attrNameLst>
                                      </p:cBhvr>
                                      <p:to>
                                        <p:strVal val="visible"/>
                                      </p:to>
                                    </p:set>
                                    <p:animEffect transition="in" filter="fade">
                                      <p:cBhvr>
                                        <p:cTn id="68" dur="500"/>
                                        <p:tgtEl>
                                          <p:spTgt spid="2">
                                            <p:graphicEl>
                                              <a:dgm id="{3DE66A17-7A49-4C2B-9DA6-F085BAFC0B3F}"/>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
                                            <p:graphicEl>
                                              <a:dgm id="{0E86FD3E-B8E1-4C86-B740-19A8B7BACC13}"/>
                                            </p:graphicEl>
                                          </p:spTgt>
                                        </p:tgtEl>
                                        <p:attrNameLst>
                                          <p:attrName>style.visibility</p:attrName>
                                        </p:attrNameLst>
                                      </p:cBhvr>
                                      <p:to>
                                        <p:strVal val="visible"/>
                                      </p:to>
                                    </p:set>
                                    <p:animEffect transition="in" filter="fade">
                                      <p:cBhvr>
                                        <p:cTn id="71" dur="500"/>
                                        <p:tgtEl>
                                          <p:spTgt spid="2">
                                            <p:graphicEl>
                                              <a:dgm id="{0E86FD3E-B8E1-4C86-B740-19A8B7BACC13}"/>
                                            </p:graphicEl>
                                          </p:spTgt>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2">
                                            <p:graphicEl>
                                              <a:dgm id="{84A051C4-FBD8-40A1-8A58-78B001EB0A8F}"/>
                                            </p:graphicEl>
                                          </p:spTgt>
                                        </p:tgtEl>
                                        <p:attrNameLst>
                                          <p:attrName>style.visibility</p:attrName>
                                        </p:attrNameLst>
                                      </p:cBhvr>
                                      <p:to>
                                        <p:strVal val="visible"/>
                                      </p:to>
                                    </p:set>
                                    <p:animEffect transition="in" filter="fade">
                                      <p:cBhvr>
                                        <p:cTn id="76" dur="500"/>
                                        <p:tgtEl>
                                          <p:spTgt spid="2">
                                            <p:graphicEl>
                                              <a:dgm id="{84A051C4-FBD8-40A1-8A58-78B001EB0A8F}"/>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
                                            <p:graphicEl>
                                              <a:dgm id="{F23AE5DF-437C-45FE-8DA4-6AAD04349F0D}"/>
                                            </p:graphicEl>
                                          </p:spTgt>
                                        </p:tgtEl>
                                        <p:attrNameLst>
                                          <p:attrName>style.visibility</p:attrName>
                                        </p:attrNameLst>
                                      </p:cBhvr>
                                      <p:to>
                                        <p:strVal val="visible"/>
                                      </p:to>
                                    </p:set>
                                    <p:animEffect transition="in" filter="fade">
                                      <p:cBhvr>
                                        <p:cTn id="79" dur="500"/>
                                        <p:tgtEl>
                                          <p:spTgt spid="2">
                                            <p:graphicEl>
                                              <a:dgm id="{F23AE5DF-437C-45FE-8DA4-6AAD04349F0D}"/>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10" presetClass="entr" presetSubtype="0" fill="hold" grpId="0" nodeType="clickEffect">
                                  <p:stCondLst>
                                    <p:cond delay="0"/>
                                  </p:stCondLst>
                                  <p:childTnLst>
                                    <p:set>
                                      <p:cBhvr>
                                        <p:cTn id="83" dur="1" fill="hold">
                                          <p:stCondLst>
                                            <p:cond delay="0"/>
                                          </p:stCondLst>
                                        </p:cTn>
                                        <p:tgtEl>
                                          <p:spTgt spid="2">
                                            <p:graphicEl>
                                              <a:dgm id="{1D2AD03E-9731-49FE-A8F9-037CE37D7AE5}"/>
                                            </p:graphicEl>
                                          </p:spTgt>
                                        </p:tgtEl>
                                        <p:attrNameLst>
                                          <p:attrName>style.visibility</p:attrName>
                                        </p:attrNameLst>
                                      </p:cBhvr>
                                      <p:to>
                                        <p:strVal val="visible"/>
                                      </p:to>
                                    </p:set>
                                    <p:animEffect transition="in" filter="fade">
                                      <p:cBhvr>
                                        <p:cTn id="84" dur="500"/>
                                        <p:tgtEl>
                                          <p:spTgt spid="2">
                                            <p:graphicEl>
                                              <a:dgm id="{1D2AD03E-9731-49FE-A8F9-037CE37D7AE5}"/>
                                            </p:graphicEl>
                                          </p:spTgt>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2">
                                            <p:graphicEl>
                                              <a:dgm id="{FC5C35D5-4365-4B6F-B8E8-0EE620BB619C}"/>
                                            </p:graphicEl>
                                          </p:spTgt>
                                        </p:tgtEl>
                                        <p:attrNameLst>
                                          <p:attrName>style.visibility</p:attrName>
                                        </p:attrNameLst>
                                      </p:cBhvr>
                                      <p:to>
                                        <p:strVal val="visible"/>
                                      </p:to>
                                    </p:set>
                                    <p:animEffect transition="in" filter="fade">
                                      <p:cBhvr>
                                        <p:cTn id="87" dur="500"/>
                                        <p:tgtEl>
                                          <p:spTgt spid="2">
                                            <p:graphicEl>
                                              <a:dgm id="{FC5C35D5-4365-4B6F-B8E8-0EE620BB619C}"/>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
                                            <p:graphicEl>
                                              <a:dgm id="{018C0345-39F4-405A-9F38-F128C9FAA427}"/>
                                            </p:graphicEl>
                                          </p:spTgt>
                                        </p:tgtEl>
                                        <p:attrNameLst>
                                          <p:attrName>style.visibility</p:attrName>
                                        </p:attrNameLst>
                                      </p:cBhvr>
                                      <p:to>
                                        <p:strVal val="visible"/>
                                      </p:to>
                                    </p:set>
                                    <p:animEffect transition="in" filter="fade">
                                      <p:cBhvr>
                                        <p:cTn id="92" dur="500"/>
                                        <p:tgtEl>
                                          <p:spTgt spid="2">
                                            <p:graphicEl>
                                              <a:dgm id="{018C0345-39F4-405A-9F38-F128C9FAA427}"/>
                                            </p:graphicEl>
                                          </p:spTgt>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
                                            <p:graphicEl>
                                              <a:dgm id="{0948C36A-DD2B-49FF-8AE4-567A9602D1B8}"/>
                                            </p:graphicEl>
                                          </p:spTgt>
                                        </p:tgtEl>
                                        <p:attrNameLst>
                                          <p:attrName>style.visibility</p:attrName>
                                        </p:attrNameLst>
                                      </p:cBhvr>
                                      <p:to>
                                        <p:strVal val="visible"/>
                                      </p:to>
                                    </p:set>
                                    <p:animEffect transition="in" filter="fade">
                                      <p:cBhvr>
                                        <p:cTn id="95" dur="500"/>
                                        <p:tgtEl>
                                          <p:spTgt spid="2">
                                            <p:graphicEl>
                                              <a:dgm id="{0948C36A-DD2B-49FF-8AE4-567A9602D1B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37A9E-F8DC-3355-218C-16A57E36B84D}"/>
              </a:ext>
            </a:extLst>
          </p:cNvPr>
          <p:cNvSpPr>
            <a:spLocks noGrp="1"/>
          </p:cNvSpPr>
          <p:nvPr>
            <p:ph type="title"/>
          </p:nvPr>
        </p:nvSpPr>
        <p:spPr/>
        <p:txBody>
          <a:bodyPr/>
          <a:lstStyle/>
          <a:p>
            <a:r>
              <a:rPr lang="en-GB" dirty="0"/>
              <a:t>Role Play</a:t>
            </a:r>
          </a:p>
        </p:txBody>
      </p:sp>
      <p:sp>
        <p:nvSpPr>
          <p:cNvPr id="3" name="Content Placeholder 2">
            <a:extLst>
              <a:ext uri="{FF2B5EF4-FFF2-40B4-BE49-F238E27FC236}">
                <a16:creationId xmlns:a16="http://schemas.microsoft.com/office/drawing/2014/main" id="{9A9B7109-2D5C-4E92-20B8-A1C18363FBE6}"/>
              </a:ext>
            </a:extLst>
          </p:cNvPr>
          <p:cNvSpPr>
            <a:spLocks noGrp="1"/>
          </p:cNvSpPr>
          <p:nvPr>
            <p:ph sz="half" idx="1"/>
          </p:nvPr>
        </p:nvSpPr>
        <p:spPr/>
        <p:txBody>
          <a:bodyPr>
            <a:normAutofit fontScale="92500" lnSpcReduction="10000"/>
          </a:bodyPr>
          <a:lstStyle/>
          <a:p>
            <a:r>
              <a:rPr lang="en-GB" dirty="0"/>
              <a:t>Officer</a:t>
            </a:r>
          </a:p>
          <a:p>
            <a:r>
              <a:rPr lang="en-GB" dirty="0"/>
              <a:t>You are to attend Mrs Jones’ house.</a:t>
            </a:r>
          </a:p>
          <a:p>
            <a:r>
              <a:rPr lang="en-GB" dirty="0"/>
              <a:t>She has contacted the police in a very upset state, reporting that she thinks someone is inside her home and going through her personal belongings.</a:t>
            </a:r>
          </a:p>
          <a:p>
            <a:endParaRPr lang="en-GB" dirty="0"/>
          </a:p>
          <a:p>
            <a:r>
              <a:rPr lang="en-GB" dirty="0"/>
              <a:t>Deal with as you see fit, consider the NDM and your training.</a:t>
            </a:r>
          </a:p>
        </p:txBody>
      </p:sp>
      <p:sp>
        <p:nvSpPr>
          <p:cNvPr id="4" name="Content Placeholder 3">
            <a:extLst>
              <a:ext uri="{FF2B5EF4-FFF2-40B4-BE49-F238E27FC236}">
                <a16:creationId xmlns:a16="http://schemas.microsoft.com/office/drawing/2014/main" id="{4687E62B-5565-74AA-8872-4EB4695F5C15}"/>
              </a:ext>
            </a:extLst>
          </p:cNvPr>
          <p:cNvSpPr>
            <a:spLocks noGrp="1"/>
          </p:cNvSpPr>
          <p:nvPr>
            <p:ph sz="half" idx="2"/>
          </p:nvPr>
        </p:nvSpPr>
        <p:spPr/>
        <p:txBody>
          <a:bodyPr>
            <a:normAutofit fontScale="92500" lnSpcReduction="10000"/>
          </a:bodyPr>
          <a:lstStyle/>
          <a:p>
            <a:r>
              <a:rPr lang="en-GB" dirty="0"/>
              <a:t>Mrs  Jones</a:t>
            </a:r>
          </a:p>
          <a:p>
            <a:r>
              <a:rPr lang="en-GB" dirty="0"/>
              <a:t>You meet with the officer at the address, inform them that you think someone is in your home going through your belongings, when you and the officer go into the home, you see the door is ajar and there is no one there but unfortunately you can see that someone has been in and removed your laptop from the table and made a mess of things.</a:t>
            </a:r>
          </a:p>
        </p:txBody>
      </p:sp>
    </p:spTree>
    <p:extLst>
      <p:ext uri="{BB962C8B-B14F-4D97-AF65-F5344CB8AC3E}">
        <p14:creationId xmlns:p14="http://schemas.microsoft.com/office/powerpoint/2010/main" val="29945930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974370-A1E9-AB28-0E9A-CA08CEA84292}"/>
              </a:ext>
            </a:extLst>
          </p:cNvPr>
          <p:cNvSpPr>
            <a:spLocks noGrp="1"/>
          </p:cNvSpPr>
          <p:nvPr>
            <p:ph type="title"/>
          </p:nvPr>
        </p:nvSpPr>
        <p:spPr>
          <a:xfrm>
            <a:off x="645064" y="525982"/>
            <a:ext cx="4282983" cy="1200361"/>
          </a:xfrm>
        </p:spPr>
        <p:txBody>
          <a:bodyPr vert="horz" lIns="91440" tIns="45720" rIns="91440" bIns="45720" rtlCol="0" anchor="b">
            <a:normAutofit/>
          </a:bodyPr>
          <a:lstStyle/>
          <a:p>
            <a:r>
              <a:rPr lang="en-US" sz="3600" kern="1200">
                <a:solidFill>
                  <a:schemeClr val="tx1"/>
                </a:solidFill>
                <a:latin typeface="+mj-lt"/>
                <a:ea typeface="+mj-ea"/>
                <a:cs typeface="+mj-cs"/>
              </a:rPr>
              <a:t>The marking guide</a:t>
            </a:r>
          </a:p>
        </p:txBody>
      </p:sp>
      <p:sp>
        <p:nvSpPr>
          <p:cNvPr id="18" name="Rectangle 17">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DF5B8FC-DEEA-7413-F462-4A3499A721D7}"/>
              </a:ext>
            </a:extLst>
          </p:cNvPr>
          <p:cNvSpPr>
            <a:spLocks noGrp="1"/>
          </p:cNvSpPr>
          <p:nvPr>
            <p:ph sz="half" idx="1"/>
          </p:nvPr>
        </p:nvSpPr>
        <p:spPr>
          <a:xfrm>
            <a:off x="645066" y="2031101"/>
            <a:ext cx="4282984" cy="3511943"/>
          </a:xfrm>
        </p:spPr>
        <p:txBody>
          <a:bodyPr vert="horz" lIns="91440" tIns="45720" rIns="91440" bIns="45720" rtlCol="0" anchor="ctr">
            <a:normAutofit/>
          </a:bodyPr>
          <a:lstStyle/>
          <a:p>
            <a:r>
              <a:rPr lang="en-US" sz="1800" b="1">
                <a:effectLst/>
              </a:rPr>
              <a:t>Critical application of the National Decision Model</a:t>
            </a:r>
          </a:p>
          <a:p>
            <a:r>
              <a:rPr lang="en-US" sz="1800" b="1">
                <a:effectLst/>
              </a:rPr>
              <a:t>Gather Info and Intel</a:t>
            </a:r>
            <a:endParaRPr lang="en-US" sz="1800" b="1"/>
          </a:p>
          <a:p>
            <a:r>
              <a:rPr lang="en-US" sz="1800" b="1">
                <a:effectLst/>
              </a:rPr>
              <a:t>Assess and develop a working strategy</a:t>
            </a:r>
          </a:p>
          <a:p>
            <a:r>
              <a:rPr lang="en-US" sz="1800" b="1"/>
              <a:t>Consider Police Powers and policies</a:t>
            </a:r>
          </a:p>
          <a:p>
            <a:r>
              <a:rPr lang="en-US" sz="1800" b="1">
                <a:effectLst/>
              </a:rPr>
              <a:t>Options and contingencies</a:t>
            </a:r>
          </a:p>
          <a:p>
            <a:r>
              <a:rPr lang="en-US" sz="1800" b="1"/>
              <a:t>Action and Review</a:t>
            </a:r>
          </a:p>
          <a:p>
            <a:r>
              <a:rPr lang="en-US" sz="1800" b="1">
                <a:effectLst/>
              </a:rPr>
              <a:t>The Code of Ethics</a:t>
            </a:r>
          </a:p>
          <a:p>
            <a:endParaRPr lang="en-US" sz="1800"/>
          </a:p>
        </p:txBody>
      </p:sp>
      <p:sp>
        <p:nvSpPr>
          <p:cNvPr id="20" name="Rectangle 19">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Content Placeholder 10">
            <a:extLst>
              <a:ext uri="{FF2B5EF4-FFF2-40B4-BE49-F238E27FC236}">
                <a16:creationId xmlns:a16="http://schemas.microsoft.com/office/drawing/2014/main" id="{5FCAAA99-446B-091B-4282-F3047B0664A0}"/>
              </a:ext>
            </a:extLst>
          </p:cNvPr>
          <p:cNvPicPr>
            <a:picLocks noGrp="1" noChangeAspect="1"/>
          </p:cNvPicPr>
          <p:nvPr>
            <p:ph sz="half" idx="2"/>
          </p:nvPr>
        </p:nvPicPr>
        <p:blipFill>
          <a:blip r:embed="rId2"/>
          <a:stretch>
            <a:fillRect/>
          </a:stretch>
        </p:blipFill>
        <p:spPr>
          <a:xfrm>
            <a:off x="5987738" y="721890"/>
            <a:ext cx="5628018" cy="5181349"/>
          </a:xfrm>
          <a:prstGeom prst="rect">
            <a:avLst/>
          </a:prstGeom>
        </p:spPr>
      </p:pic>
    </p:spTree>
    <p:extLst>
      <p:ext uri="{BB962C8B-B14F-4D97-AF65-F5344CB8AC3E}">
        <p14:creationId xmlns:p14="http://schemas.microsoft.com/office/powerpoint/2010/main" val="618206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1015</Words>
  <Application>Microsoft Office PowerPoint</Application>
  <PresentationFormat>Widescreen</PresentationFormat>
  <Paragraphs>153</Paragraphs>
  <Slides>16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Aptos Display</vt:lpstr>
      <vt:lpstr>Arial</vt:lpstr>
      <vt:lpstr>Arial Rounded MT Bold</vt:lpstr>
      <vt:lpstr>Calibri</vt:lpstr>
      <vt:lpstr>Office Theme</vt:lpstr>
      <vt:lpstr>Conducting Investigations </vt:lpstr>
      <vt:lpstr>PACE Codes of Practice </vt:lpstr>
      <vt:lpstr>The National Decision Model (NDM)</vt:lpstr>
      <vt:lpstr>PowerPoint Presentation</vt:lpstr>
      <vt:lpstr>Forensics</vt:lpstr>
      <vt:lpstr>Forensic Science</vt:lpstr>
      <vt:lpstr>Forensic Recap </vt:lpstr>
      <vt:lpstr>PowerPoint Presentation</vt:lpstr>
      <vt:lpstr>Purpose:  Taking Samples in Investigations</vt:lpstr>
      <vt:lpstr>In which incidents will you need to seize and package potential evidence? </vt:lpstr>
      <vt:lpstr>What samples should be taken?</vt:lpstr>
      <vt:lpstr>Seizure and Packaging Techniques</vt:lpstr>
      <vt:lpstr>How to use packaging?</vt:lpstr>
      <vt:lpstr>Policing Perspective: Conducting Investigations</vt:lpstr>
      <vt:lpstr>Role Play</vt:lpstr>
      <vt:lpstr>The marking guide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Melanie Thomas</dc:creator>
  <cp:lastModifiedBy>Melanie Thomas</cp:lastModifiedBy>
  <cp:revision>3</cp:revision>
  <dcterms:created xsi:type="dcterms:W3CDTF">2025-02-28T16:44:25Z</dcterms:created>
  <dcterms:modified xsi:type="dcterms:W3CDTF">2025-02-28T17:41:53Z</dcterms:modified>
</cp:coreProperties>
</file>