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58" r:id="rId1"/>
  </p:sldMasterIdLst>
  <p:notesMasterIdLst>
    <p:notesMasterId r:id="rId56"/>
  </p:notesMasterIdLst>
  <p:handoutMasterIdLst>
    <p:handoutMasterId r:id="rId57"/>
  </p:handoutMasterIdLst>
  <p:sldIdLst>
    <p:sldId id="361" r:id="rId2"/>
    <p:sldId id="259" r:id="rId3"/>
    <p:sldId id="260" r:id="rId4"/>
    <p:sldId id="312" r:id="rId5"/>
    <p:sldId id="365" r:id="rId6"/>
    <p:sldId id="364" r:id="rId7"/>
    <p:sldId id="936" r:id="rId8"/>
    <p:sldId id="935" r:id="rId9"/>
    <p:sldId id="313" r:id="rId10"/>
    <p:sldId id="363" r:id="rId11"/>
    <p:sldId id="314" r:id="rId12"/>
    <p:sldId id="315" r:id="rId13"/>
    <p:sldId id="316" r:id="rId14"/>
    <p:sldId id="317" r:id="rId15"/>
    <p:sldId id="318" r:id="rId16"/>
    <p:sldId id="356" r:id="rId17"/>
    <p:sldId id="320" r:id="rId18"/>
    <p:sldId id="319" r:id="rId19"/>
    <p:sldId id="321" r:id="rId20"/>
    <p:sldId id="367" r:id="rId21"/>
    <p:sldId id="322" r:id="rId22"/>
    <p:sldId id="323" r:id="rId23"/>
    <p:sldId id="324" r:id="rId24"/>
    <p:sldId id="326" r:id="rId25"/>
    <p:sldId id="325" r:id="rId26"/>
    <p:sldId id="327" r:id="rId27"/>
    <p:sldId id="328" r:id="rId28"/>
    <p:sldId id="329" r:id="rId29"/>
    <p:sldId id="330" r:id="rId30"/>
    <p:sldId id="357" r:id="rId31"/>
    <p:sldId id="359" r:id="rId32"/>
    <p:sldId id="331" r:id="rId33"/>
    <p:sldId id="332" r:id="rId34"/>
    <p:sldId id="333" r:id="rId35"/>
    <p:sldId id="334" r:id="rId36"/>
    <p:sldId id="335" r:id="rId37"/>
    <p:sldId id="336" r:id="rId38"/>
    <p:sldId id="337" r:id="rId39"/>
    <p:sldId id="338" r:id="rId40"/>
    <p:sldId id="358" r:id="rId41"/>
    <p:sldId id="339" r:id="rId42"/>
    <p:sldId id="340" r:id="rId43"/>
    <p:sldId id="341" r:id="rId44"/>
    <p:sldId id="342" r:id="rId45"/>
    <p:sldId id="347" r:id="rId46"/>
    <p:sldId id="348" r:id="rId47"/>
    <p:sldId id="350" r:id="rId48"/>
    <p:sldId id="349" r:id="rId49"/>
    <p:sldId id="362" r:id="rId50"/>
    <p:sldId id="351" r:id="rId51"/>
    <p:sldId id="352" r:id="rId52"/>
    <p:sldId id="353" r:id="rId53"/>
    <p:sldId id="354" r:id="rId54"/>
    <p:sldId id="360" r:id="rId55"/>
  </p:sldIdLst>
  <p:sldSz cx="9144000" cy="6858000" type="screen4x3"/>
  <p:notesSz cx="9372600" cy="70866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Nanette Stillwell" initials="NBS" lastIdx="5" clrIdx="0"/>
  <p:cmAuthor id="1" name="Gerald Titchener" initials="GT"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4162"/>
    <a:srgbClr val="CFCFCF"/>
    <a:srgbClr val="DDDDDD"/>
    <a:srgbClr val="B2B2B2"/>
    <a:srgbClr val="C0C0C0"/>
    <a:srgbClr val="1B70A5"/>
    <a:srgbClr val="FFFFFF"/>
    <a:srgbClr val="96CDEE"/>
    <a:srgbClr val="0F3F5D"/>
    <a:srgbClr val="01773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728250-8D9B-4374-A49A-41A663574C78}" v="78" dt="2023-10-25T04:03:31.5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647" autoAdjust="0"/>
    <p:restoredTop sz="96122" autoAdjust="0"/>
  </p:normalViewPr>
  <p:slideViewPr>
    <p:cSldViewPr>
      <p:cViewPr varScale="1">
        <p:scale>
          <a:sx n="105" d="100"/>
          <a:sy n="105" d="100"/>
        </p:scale>
        <p:origin x="714"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commentAuthors" Target="commentAuthors.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64"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handoutMaster" Target="handoutMasters/handout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CEBF7133-3791-4C04-BA7C-E5D5637EE9AA}"/>
    <pc:docChg chg="modSld">
      <pc:chgData name="Munyaradzi Nicholas Murira" userId="6ab3fae5-94bd-47ef-9f25-6c1f645127cf" providerId="ADAL" clId="{CEBF7133-3791-4C04-BA7C-E5D5637EE9AA}" dt="2023-10-25T06:27:58.394" v="3" actId="20577"/>
      <pc:docMkLst>
        <pc:docMk/>
      </pc:docMkLst>
      <pc:sldChg chg="modSp mod">
        <pc:chgData name="Munyaradzi Nicholas Murira" userId="6ab3fae5-94bd-47ef-9f25-6c1f645127cf" providerId="ADAL" clId="{CEBF7133-3791-4C04-BA7C-E5D5637EE9AA}" dt="2023-10-25T06:27:58.394" v="3" actId="20577"/>
        <pc:sldMkLst>
          <pc:docMk/>
          <pc:sldMk cId="1240574877" sldId="361"/>
        </pc:sldMkLst>
        <pc:spChg chg="mod">
          <ac:chgData name="Munyaradzi Nicholas Murira" userId="6ab3fae5-94bd-47ef-9f25-6c1f645127cf" providerId="ADAL" clId="{CEBF7133-3791-4C04-BA7C-E5D5637EE9AA}" dt="2023-10-25T06:27:58.394" v="3" actId="20577"/>
          <ac:spMkLst>
            <pc:docMk/>
            <pc:sldMk cId="1240574877" sldId="361"/>
            <ac:spMk id="6" creationId="{00000000-0000-0000-0000-000000000000}"/>
          </ac:spMkLst>
        </pc:spChg>
      </pc:sldChg>
    </pc:docChg>
  </pc:docChgLst>
  <pc:docChgLst>
    <pc:chgData name="Munyaradzi Nicholas Murira" userId="6ab3fae5-94bd-47ef-9f25-6c1f645127cf" providerId="ADAL" clId="{ED728250-8D9B-4374-A49A-41A663574C78}"/>
    <pc:docChg chg="undo custSel addSld delSld modSld sldOrd">
      <pc:chgData name="Munyaradzi Nicholas Murira" userId="6ab3fae5-94bd-47ef-9f25-6c1f645127cf" providerId="ADAL" clId="{ED728250-8D9B-4374-A49A-41A663574C78}" dt="2023-10-25T04:32:02.221" v="155" actId="729"/>
      <pc:docMkLst>
        <pc:docMk/>
      </pc:docMkLst>
      <pc:sldChg chg="modSp mod">
        <pc:chgData name="Munyaradzi Nicholas Murira" userId="6ab3fae5-94bd-47ef-9f25-6c1f645127cf" providerId="ADAL" clId="{ED728250-8D9B-4374-A49A-41A663574C78}" dt="2023-10-25T02:11:12.677" v="1" actId="6549"/>
        <pc:sldMkLst>
          <pc:docMk/>
          <pc:sldMk cId="3426476567" sldId="259"/>
        </pc:sldMkLst>
        <pc:spChg chg="mod">
          <ac:chgData name="Munyaradzi Nicholas Murira" userId="6ab3fae5-94bd-47ef-9f25-6c1f645127cf" providerId="ADAL" clId="{ED728250-8D9B-4374-A49A-41A663574C78}" dt="2023-10-25T02:11:12.677" v="1" actId="6549"/>
          <ac:spMkLst>
            <pc:docMk/>
            <pc:sldMk cId="3426476567" sldId="259"/>
            <ac:spMk id="12291" creationId="{00000000-0000-0000-0000-000000000000}"/>
          </ac:spMkLst>
        </pc:spChg>
      </pc:sldChg>
      <pc:sldChg chg="modAnim">
        <pc:chgData name="Munyaradzi Nicholas Murira" userId="6ab3fae5-94bd-47ef-9f25-6c1f645127cf" providerId="ADAL" clId="{ED728250-8D9B-4374-A49A-41A663574C78}" dt="2023-10-25T03:39:04.716" v="127"/>
        <pc:sldMkLst>
          <pc:docMk/>
          <pc:sldMk cId="499498909" sldId="260"/>
        </pc:sldMkLst>
      </pc:sldChg>
      <pc:sldChg chg="del">
        <pc:chgData name="Munyaradzi Nicholas Murira" userId="6ab3fae5-94bd-47ef-9f25-6c1f645127cf" providerId="ADAL" clId="{ED728250-8D9B-4374-A49A-41A663574C78}" dt="2023-10-25T02:19:35.784" v="2" actId="47"/>
        <pc:sldMkLst>
          <pc:docMk/>
          <pc:sldMk cId="3789881586" sldId="261"/>
        </pc:sldMkLst>
      </pc:sldChg>
      <pc:sldChg chg="delSp modSp add del mod delAnim modAnim modNotes">
        <pc:chgData name="Munyaradzi Nicholas Murira" userId="6ab3fae5-94bd-47ef-9f25-6c1f645127cf" providerId="ADAL" clId="{ED728250-8D9B-4374-A49A-41A663574C78}" dt="2023-10-25T02:47:48.070" v="79" actId="20577"/>
        <pc:sldMkLst>
          <pc:docMk/>
          <pc:sldMk cId="3754677839" sldId="312"/>
        </pc:sldMkLst>
        <pc:spChg chg="mod">
          <ac:chgData name="Munyaradzi Nicholas Murira" userId="6ab3fae5-94bd-47ef-9f25-6c1f645127cf" providerId="ADAL" clId="{ED728250-8D9B-4374-A49A-41A663574C78}" dt="2023-10-25T02:47:48.070" v="79" actId="20577"/>
          <ac:spMkLst>
            <pc:docMk/>
            <pc:sldMk cId="3754677839" sldId="312"/>
            <ac:spMk id="3" creationId="{00000000-0000-0000-0000-000000000000}"/>
          </ac:spMkLst>
        </pc:spChg>
        <pc:spChg chg="del mod">
          <ac:chgData name="Munyaradzi Nicholas Murira" userId="6ab3fae5-94bd-47ef-9f25-6c1f645127cf" providerId="ADAL" clId="{ED728250-8D9B-4374-A49A-41A663574C78}" dt="2023-10-25T02:34:36.002" v="24" actId="478"/>
          <ac:spMkLst>
            <pc:docMk/>
            <pc:sldMk cId="3754677839" sldId="312"/>
            <ac:spMk id="4" creationId="{00000000-0000-0000-0000-000000000000}"/>
          </ac:spMkLst>
        </pc:spChg>
      </pc:sldChg>
      <pc:sldChg chg="add del">
        <pc:chgData name="Munyaradzi Nicholas Murira" userId="6ab3fae5-94bd-47ef-9f25-6c1f645127cf" providerId="ADAL" clId="{ED728250-8D9B-4374-A49A-41A663574C78}" dt="2023-10-25T03:04:39.380" v="98" actId="47"/>
        <pc:sldMkLst>
          <pc:docMk/>
          <pc:sldMk cId="3105845158" sldId="314"/>
        </pc:sldMkLst>
      </pc:sldChg>
      <pc:sldChg chg="add del">
        <pc:chgData name="Munyaradzi Nicholas Murira" userId="6ab3fae5-94bd-47ef-9f25-6c1f645127cf" providerId="ADAL" clId="{ED728250-8D9B-4374-A49A-41A663574C78}" dt="2023-10-25T03:04:38.119" v="97" actId="47"/>
        <pc:sldMkLst>
          <pc:docMk/>
          <pc:sldMk cId="3578216982" sldId="315"/>
        </pc:sldMkLst>
      </pc:sldChg>
      <pc:sldChg chg="modSp mod modNotes">
        <pc:chgData name="Munyaradzi Nicholas Murira" userId="6ab3fae5-94bd-47ef-9f25-6c1f645127cf" providerId="ADAL" clId="{ED728250-8D9B-4374-A49A-41A663574C78}" dt="2023-10-25T03:19:35.082" v="101" actId="6549"/>
        <pc:sldMkLst>
          <pc:docMk/>
          <pc:sldMk cId="3316088725" sldId="321"/>
        </pc:sldMkLst>
        <pc:spChg chg="mod">
          <ac:chgData name="Munyaradzi Nicholas Murira" userId="6ab3fae5-94bd-47ef-9f25-6c1f645127cf" providerId="ADAL" clId="{ED728250-8D9B-4374-A49A-41A663574C78}" dt="2023-10-25T03:19:35.082" v="101" actId="6549"/>
          <ac:spMkLst>
            <pc:docMk/>
            <pc:sldMk cId="3316088725" sldId="321"/>
            <ac:spMk id="3" creationId="{00000000-0000-0000-0000-000000000000}"/>
          </ac:spMkLst>
        </pc:spChg>
      </pc:sldChg>
      <pc:sldChg chg="modNotes">
        <pc:chgData name="Munyaradzi Nicholas Murira" userId="6ab3fae5-94bd-47ef-9f25-6c1f645127cf" providerId="ADAL" clId="{ED728250-8D9B-4374-A49A-41A663574C78}" dt="2023-10-25T02:21:10.848" v="7" actId="27636"/>
        <pc:sldMkLst>
          <pc:docMk/>
          <pc:sldMk cId="1964368985" sldId="323"/>
        </pc:sldMkLst>
      </pc:sldChg>
      <pc:sldChg chg="modSp mod">
        <pc:chgData name="Munyaradzi Nicholas Murira" userId="6ab3fae5-94bd-47ef-9f25-6c1f645127cf" providerId="ADAL" clId="{ED728250-8D9B-4374-A49A-41A663574C78}" dt="2023-10-25T03:48:01.380" v="142" actId="27636"/>
        <pc:sldMkLst>
          <pc:docMk/>
          <pc:sldMk cId="508103747" sldId="324"/>
        </pc:sldMkLst>
        <pc:spChg chg="mod">
          <ac:chgData name="Munyaradzi Nicholas Murira" userId="6ab3fae5-94bd-47ef-9f25-6c1f645127cf" providerId="ADAL" clId="{ED728250-8D9B-4374-A49A-41A663574C78}" dt="2023-10-25T03:48:01.380" v="142" actId="27636"/>
          <ac:spMkLst>
            <pc:docMk/>
            <pc:sldMk cId="508103747" sldId="324"/>
            <ac:spMk id="3" creationId="{00000000-0000-0000-0000-000000000000}"/>
          </ac:spMkLst>
        </pc:spChg>
      </pc:sldChg>
      <pc:sldChg chg="modNotes">
        <pc:chgData name="Munyaradzi Nicholas Murira" userId="6ab3fae5-94bd-47ef-9f25-6c1f645127cf" providerId="ADAL" clId="{ED728250-8D9B-4374-A49A-41A663574C78}" dt="2023-10-25T02:21:10.871" v="8" actId="27636"/>
        <pc:sldMkLst>
          <pc:docMk/>
          <pc:sldMk cId="3351374616" sldId="327"/>
        </pc:sldMkLst>
      </pc:sldChg>
      <pc:sldChg chg="modNotes">
        <pc:chgData name="Munyaradzi Nicholas Murira" userId="6ab3fae5-94bd-47ef-9f25-6c1f645127cf" providerId="ADAL" clId="{ED728250-8D9B-4374-A49A-41A663574C78}" dt="2023-10-25T02:21:10.881" v="9" actId="27636"/>
        <pc:sldMkLst>
          <pc:docMk/>
          <pc:sldMk cId="2948952499" sldId="331"/>
        </pc:sldMkLst>
      </pc:sldChg>
      <pc:sldChg chg="mod modShow modNotes">
        <pc:chgData name="Munyaradzi Nicholas Murira" userId="6ab3fae5-94bd-47ef-9f25-6c1f645127cf" providerId="ADAL" clId="{ED728250-8D9B-4374-A49A-41A663574C78}" dt="2023-10-25T03:57:35.734" v="143" actId="729"/>
        <pc:sldMkLst>
          <pc:docMk/>
          <pc:sldMk cId="668809945" sldId="332"/>
        </pc:sldMkLst>
      </pc:sldChg>
      <pc:sldChg chg="mod modShow modNotes">
        <pc:chgData name="Munyaradzi Nicholas Murira" userId="6ab3fae5-94bd-47ef-9f25-6c1f645127cf" providerId="ADAL" clId="{ED728250-8D9B-4374-A49A-41A663574C78}" dt="2023-10-25T03:57:49.673" v="144" actId="729"/>
        <pc:sldMkLst>
          <pc:docMk/>
          <pc:sldMk cId="1201528433" sldId="333"/>
        </pc:sldMkLst>
      </pc:sldChg>
      <pc:sldChg chg="mod modShow modNotes">
        <pc:chgData name="Munyaradzi Nicholas Murira" userId="6ab3fae5-94bd-47ef-9f25-6c1f645127cf" providerId="ADAL" clId="{ED728250-8D9B-4374-A49A-41A663574C78}" dt="2023-10-25T03:58:19.842" v="145" actId="729"/>
        <pc:sldMkLst>
          <pc:docMk/>
          <pc:sldMk cId="704379666" sldId="334"/>
        </pc:sldMkLst>
      </pc:sldChg>
      <pc:sldChg chg="mod modShow">
        <pc:chgData name="Munyaradzi Nicholas Murira" userId="6ab3fae5-94bd-47ef-9f25-6c1f645127cf" providerId="ADAL" clId="{ED728250-8D9B-4374-A49A-41A663574C78}" dt="2023-10-25T03:58:33.064" v="146" actId="729"/>
        <pc:sldMkLst>
          <pc:docMk/>
          <pc:sldMk cId="286735587" sldId="335"/>
        </pc:sldMkLst>
      </pc:sldChg>
      <pc:sldChg chg="modNotes">
        <pc:chgData name="Munyaradzi Nicholas Murira" userId="6ab3fae5-94bd-47ef-9f25-6c1f645127cf" providerId="ADAL" clId="{ED728250-8D9B-4374-A49A-41A663574C78}" dt="2023-10-25T02:21:10.973" v="13" actId="27636"/>
        <pc:sldMkLst>
          <pc:docMk/>
          <pc:sldMk cId="1685996157" sldId="339"/>
        </pc:sldMkLst>
      </pc:sldChg>
      <pc:sldChg chg="modSp modAnim modNotes">
        <pc:chgData name="Munyaradzi Nicholas Murira" userId="6ab3fae5-94bd-47ef-9f25-6c1f645127cf" providerId="ADAL" clId="{ED728250-8D9B-4374-A49A-41A663574C78}" dt="2023-10-25T04:03:31.517" v="149"/>
        <pc:sldMkLst>
          <pc:docMk/>
          <pc:sldMk cId="3359013946" sldId="342"/>
        </pc:sldMkLst>
        <pc:spChg chg="mod">
          <ac:chgData name="Munyaradzi Nicholas Murira" userId="6ab3fae5-94bd-47ef-9f25-6c1f645127cf" providerId="ADAL" clId="{ED728250-8D9B-4374-A49A-41A663574C78}" dt="2023-10-25T04:03:31.517" v="149"/>
          <ac:spMkLst>
            <pc:docMk/>
            <pc:sldMk cId="3359013946" sldId="342"/>
            <ac:spMk id="4" creationId="{00000000-0000-0000-0000-000000000000}"/>
          </ac:spMkLst>
        </pc:spChg>
      </pc:sldChg>
      <pc:sldChg chg="del">
        <pc:chgData name="Munyaradzi Nicholas Murira" userId="6ab3fae5-94bd-47ef-9f25-6c1f645127cf" providerId="ADAL" clId="{ED728250-8D9B-4374-A49A-41A663574C78}" dt="2023-10-25T04:06:58.923" v="151" actId="47"/>
        <pc:sldMkLst>
          <pc:docMk/>
          <pc:sldMk cId="3186696762" sldId="343"/>
        </pc:sldMkLst>
      </pc:sldChg>
      <pc:sldChg chg="del">
        <pc:chgData name="Munyaradzi Nicholas Murira" userId="6ab3fae5-94bd-47ef-9f25-6c1f645127cf" providerId="ADAL" clId="{ED728250-8D9B-4374-A49A-41A663574C78}" dt="2023-10-25T04:07:12.050" v="152" actId="47"/>
        <pc:sldMkLst>
          <pc:docMk/>
          <pc:sldMk cId="2183395777" sldId="344"/>
        </pc:sldMkLst>
      </pc:sldChg>
      <pc:sldChg chg="del modNotes">
        <pc:chgData name="Munyaradzi Nicholas Murira" userId="6ab3fae5-94bd-47ef-9f25-6c1f645127cf" providerId="ADAL" clId="{ED728250-8D9B-4374-A49A-41A663574C78}" dt="2023-10-25T04:07:21.633" v="153" actId="47"/>
        <pc:sldMkLst>
          <pc:docMk/>
          <pc:sldMk cId="3426502847" sldId="345"/>
        </pc:sldMkLst>
      </pc:sldChg>
      <pc:sldChg chg="del">
        <pc:chgData name="Munyaradzi Nicholas Murira" userId="6ab3fae5-94bd-47ef-9f25-6c1f645127cf" providerId="ADAL" clId="{ED728250-8D9B-4374-A49A-41A663574C78}" dt="2023-10-25T04:06:54.196" v="150" actId="47"/>
        <pc:sldMkLst>
          <pc:docMk/>
          <pc:sldMk cId="742936553" sldId="346"/>
        </pc:sldMkLst>
      </pc:sldChg>
      <pc:sldChg chg="mod modShow">
        <pc:chgData name="Munyaradzi Nicholas Murira" userId="6ab3fae5-94bd-47ef-9f25-6c1f645127cf" providerId="ADAL" clId="{ED728250-8D9B-4374-A49A-41A663574C78}" dt="2023-10-25T04:32:02.221" v="155" actId="729"/>
        <pc:sldMkLst>
          <pc:docMk/>
          <pc:sldMk cId="3525300834" sldId="350"/>
        </pc:sldMkLst>
      </pc:sldChg>
      <pc:sldChg chg="mod modShow">
        <pc:chgData name="Munyaradzi Nicholas Murira" userId="6ab3fae5-94bd-47ef-9f25-6c1f645127cf" providerId="ADAL" clId="{ED728250-8D9B-4374-A49A-41A663574C78}" dt="2023-10-25T03:12:55.518" v="100" actId="729"/>
        <pc:sldMkLst>
          <pc:docMk/>
          <pc:sldMk cId="3028374699" sldId="356"/>
        </pc:sldMkLst>
      </pc:sldChg>
      <pc:sldChg chg="modSp mod">
        <pc:chgData name="Munyaradzi Nicholas Murira" userId="6ab3fae5-94bd-47ef-9f25-6c1f645127cf" providerId="ADAL" clId="{ED728250-8D9B-4374-A49A-41A663574C78}" dt="2023-10-25T02:11:05.022" v="0" actId="6549"/>
        <pc:sldMkLst>
          <pc:docMk/>
          <pc:sldMk cId="1240574877" sldId="361"/>
        </pc:sldMkLst>
        <pc:spChg chg="mod">
          <ac:chgData name="Munyaradzi Nicholas Murira" userId="6ab3fae5-94bd-47ef-9f25-6c1f645127cf" providerId="ADAL" clId="{ED728250-8D9B-4374-A49A-41A663574C78}" dt="2023-10-25T02:11:05.022" v="0" actId="6549"/>
          <ac:spMkLst>
            <pc:docMk/>
            <pc:sldMk cId="1240574877" sldId="361"/>
            <ac:spMk id="2" creationId="{00000000-0000-0000-0000-000000000000}"/>
          </ac:spMkLst>
        </pc:spChg>
      </pc:sldChg>
      <pc:sldChg chg="modNotes">
        <pc:chgData name="Munyaradzi Nicholas Murira" userId="6ab3fae5-94bd-47ef-9f25-6c1f645127cf" providerId="ADAL" clId="{ED728250-8D9B-4374-A49A-41A663574C78}" dt="2023-10-25T02:21:10.817" v="5" actId="27636"/>
        <pc:sldMkLst>
          <pc:docMk/>
          <pc:sldMk cId="2548592503" sldId="363"/>
        </pc:sldMkLst>
      </pc:sldChg>
      <pc:sldChg chg="modSp add mod modAnim">
        <pc:chgData name="Munyaradzi Nicholas Murira" userId="6ab3fae5-94bd-47ef-9f25-6c1f645127cf" providerId="ADAL" clId="{ED728250-8D9B-4374-A49A-41A663574C78}" dt="2023-10-25T03:40:50.665" v="133"/>
        <pc:sldMkLst>
          <pc:docMk/>
          <pc:sldMk cId="503085743" sldId="364"/>
        </pc:sldMkLst>
        <pc:spChg chg="mod">
          <ac:chgData name="Munyaradzi Nicholas Murira" userId="6ab3fae5-94bd-47ef-9f25-6c1f645127cf" providerId="ADAL" clId="{ED728250-8D9B-4374-A49A-41A663574C78}" dt="2023-10-25T03:40:33.570" v="130" actId="5793"/>
          <ac:spMkLst>
            <pc:docMk/>
            <pc:sldMk cId="503085743" sldId="364"/>
            <ac:spMk id="14339" creationId="{00000000-0000-0000-0000-000000000000}"/>
          </ac:spMkLst>
        </pc:spChg>
      </pc:sldChg>
      <pc:sldChg chg="modSp add mod ord modAnim">
        <pc:chgData name="Munyaradzi Nicholas Murira" userId="6ab3fae5-94bd-47ef-9f25-6c1f645127cf" providerId="ADAL" clId="{ED728250-8D9B-4374-A49A-41A663574C78}" dt="2023-10-25T03:39:39.139" v="129"/>
        <pc:sldMkLst>
          <pc:docMk/>
          <pc:sldMk cId="2997955534" sldId="365"/>
        </pc:sldMkLst>
        <pc:spChg chg="mod">
          <ac:chgData name="Munyaradzi Nicholas Murira" userId="6ab3fae5-94bd-47ef-9f25-6c1f645127cf" providerId="ADAL" clId="{ED728250-8D9B-4374-A49A-41A663574C78}" dt="2023-10-25T02:50:00.279" v="91" actId="20577"/>
          <ac:spMkLst>
            <pc:docMk/>
            <pc:sldMk cId="2997955534" sldId="365"/>
            <ac:spMk id="2" creationId="{00000000-0000-0000-0000-000000000000}"/>
          </ac:spMkLst>
        </pc:spChg>
      </pc:sldChg>
      <pc:sldChg chg="add del">
        <pc:chgData name="Munyaradzi Nicholas Murira" userId="6ab3fae5-94bd-47ef-9f25-6c1f645127cf" providerId="ADAL" clId="{ED728250-8D9B-4374-A49A-41A663574C78}" dt="2023-10-25T02:34:47.560" v="29"/>
        <pc:sldMkLst>
          <pc:docMk/>
          <pc:sldMk cId="3487525803" sldId="366"/>
        </pc:sldMkLst>
      </pc:sldChg>
      <pc:sldChg chg="addSp delSp modSp add del mod">
        <pc:chgData name="Munyaradzi Nicholas Murira" userId="6ab3fae5-94bd-47ef-9f25-6c1f645127cf" providerId="ADAL" clId="{ED728250-8D9B-4374-A49A-41A663574C78}" dt="2023-10-25T03:28:42.962" v="122" actId="47"/>
        <pc:sldMkLst>
          <pc:docMk/>
          <pc:sldMk cId="3996546123" sldId="366"/>
        </pc:sldMkLst>
        <pc:spChg chg="del mod">
          <ac:chgData name="Munyaradzi Nicholas Murira" userId="6ab3fae5-94bd-47ef-9f25-6c1f645127cf" providerId="ADAL" clId="{ED728250-8D9B-4374-A49A-41A663574C78}" dt="2023-10-25T03:20:11.979" v="104" actId="478"/>
          <ac:spMkLst>
            <pc:docMk/>
            <pc:sldMk cId="3996546123" sldId="366"/>
            <ac:spMk id="3" creationId="{00000000-0000-0000-0000-000000000000}"/>
          </ac:spMkLst>
        </pc:spChg>
        <pc:spChg chg="add del mod">
          <ac:chgData name="Munyaradzi Nicholas Murira" userId="6ab3fae5-94bd-47ef-9f25-6c1f645127cf" providerId="ADAL" clId="{ED728250-8D9B-4374-A49A-41A663574C78}" dt="2023-10-25T03:21:44.321" v="105"/>
          <ac:spMkLst>
            <pc:docMk/>
            <pc:sldMk cId="3996546123" sldId="366"/>
            <ac:spMk id="5" creationId="{42A7669A-1388-AF89-DBEE-6CF6A8F8C58A}"/>
          </ac:spMkLst>
        </pc:spChg>
        <pc:spChg chg="add mod">
          <ac:chgData name="Munyaradzi Nicholas Murira" userId="6ab3fae5-94bd-47ef-9f25-6c1f645127cf" providerId="ADAL" clId="{ED728250-8D9B-4374-A49A-41A663574C78}" dt="2023-10-25T03:23:35.565" v="117" actId="20577"/>
          <ac:spMkLst>
            <pc:docMk/>
            <pc:sldMk cId="3996546123" sldId="366"/>
            <ac:spMk id="6" creationId="{D728FBE7-4CBD-4811-3F47-2C728D017E87}"/>
          </ac:spMkLst>
        </pc:spChg>
        <pc:picChg chg="add mod">
          <ac:chgData name="Munyaradzi Nicholas Murira" userId="6ab3fae5-94bd-47ef-9f25-6c1f645127cf" providerId="ADAL" clId="{ED728250-8D9B-4374-A49A-41A663574C78}" dt="2023-10-25T03:23:42.250" v="119" actId="1076"/>
          <ac:picMkLst>
            <pc:docMk/>
            <pc:sldMk cId="3996546123" sldId="366"/>
            <ac:picMk id="7" creationId="{EA1DF39D-A91E-82FC-B647-D08432A9AA00}"/>
          </ac:picMkLst>
        </pc:picChg>
      </pc:sldChg>
      <pc:sldChg chg="modSp add mod">
        <pc:chgData name="Munyaradzi Nicholas Murira" userId="6ab3fae5-94bd-47ef-9f25-6c1f645127cf" providerId="ADAL" clId="{ED728250-8D9B-4374-A49A-41A663574C78}" dt="2023-10-25T03:28:29.934" v="121"/>
        <pc:sldMkLst>
          <pc:docMk/>
          <pc:sldMk cId="3825668246" sldId="367"/>
        </pc:sldMkLst>
        <pc:spChg chg="mod">
          <ac:chgData name="Munyaradzi Nicholas Murira" userId="6ab3fae5-94bd-47ef-9f25-6c1f645127cf" providerId="ADAL" clId="{ED728250-8D9B-4374-A49A-41A663574C78}" dt="2023-10-25T03:28:29.934" v="121"/>
          <ac:spMkLst>
            <pc:docMk/>
            <pc:sldMk cId="3825668246" sldId="367"/>
            <ac:spMk id="6" creationId="{D728FBE7-4CBD-4811-3F47-2C728D017E87}"/>
          </ac:spMkLst>
        </pc:spChg>
      </pc:sldChg>
      <pc:sldChg chg="add del">
        <pc:chgData name="Munyaradzi Nicholas Murira" userId="6ab3fae5-94bd-47ef-9f25-6c1f645127cf" providerId="ADAL" clId="{ED728250-8D9B-4374-A49A-41A663574C78}" dt="2023-10-25T03:43:31.338" v="134"/>
        <pc:sldMkLst>
          <pc:docMk/>
          <pc:sldMk cId="1305262233" sldId="935"/>
        </pc:sldMkLst>
      </pc:sldChg>
      <pc:sldChg chg="add del">
        <pc:chgData name="Munyaradzi Nicholas Murira" userId="6ab3fae5-94bd-47ef-9f25-6c1f645127cf" providerId="ADAL" clId="{ED728250-8D9B-4374-A49A-41A663574C78}" dt="2023-10-25T03:43:31.338" v="134"/>
        <pc:sldMkLst>
          <pc:docMk/>
          <pc:sldMk cId="3530572035" sldId="936"/>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endParaRPr lang="en-US"/>
          </a:p>
        </p:txBody>
      </p:sp>
      <p:sp>
        <p:nvSpPr>
          <p:cNvPr id="3" name="Date Placeholder 2"/>
          <p:cNvSpPr>
            <a:spLocks noGrp="1"/>
          </p:cNvSpPr>
          <p:nvPr>
            <p:ph type="dt" sz="quarter" idx="1"/>
          </p:nvPr>
        </p:nvSpPr>
        <p:spPr>
          <a:xfrm>
            <a:off x="5308971" y="0"/>
            <a:ext cx="4061460" cy="354330"/>
          </a:xfrm>
          <a:prstGeom prst="rect">
            <a:avLst/>
          </a:prstGeom>
        </p:spPr>
        <p:txBody>
          <a:bodyPr vert="horz" lIns="94046" tIns="47023" rIns="94046" bIns="47023" rtlCol="0"/>
          <a:lstStyle>
            <a:lvl1pPr algn="r">
              <a:defRPr sz="1200"/>
            </a:lvl1pPr>
          </a:lstStyle>
          <a:p>
            <a:fld id="{4EE4060F-EC6E-45B5-96F1-A60F0585115B}" type="datetimeFigureOut">
              <a:rPr lang="en-US" smtClean="0"/>
              <a:pPr/>
              <a:t>10/25/2023</a:t>
            </a:fld>
            <a:endParaRPr lang="en-US"/>
          </a:p>
        </p:txBody>
      </p:sp>
      <p:sp>
        <p:nvSpPr>
          <p:cNvPr id="4" name="Footer Placeholder 3"/>
          <p:cNvSpPr>
            <a:spLocks noGrp="1"/>
          </p:cNvSpPr>
          <p:nvPr>
            <p:ph type="ftr" sz="quarter" idx="2"/>
          </p:nvPr>
        </p:nvSpPr>
        <p:spPr>
          <a:xfrm>
            <a:off x="0" y="6731040"/>
            <a:ext cx="4061460" cy="354330"/>
          </a:xfrm>
          <a:prstGeom prst="rect">
            <a:avLst/>
          </a:prstGeom>
        </p:spPr>
        <p:txBody>
          <a:bodyPr vert="horz" lIns="94046" tIns="47023" rIns="94046" bIns="47023" rtlCol="0" anchor="b"/>
          <a:lstStyle>
            <a:lvl1pPr algn="l">
              <a:defRPr sz="1200"/>
            </a:lvl1pPr>
          </a:lstStyle>
          <a:p>
            <a:endParaRPr lang="en-US"/>
          </a:p>
        </p:txBody>
      </p:sp>
      <p:sp>
        <p:nvSpPr>
          <p:cNvPr id="5" name="Slide Number Placeholder 4"/>
          <p:cNvSpPr>
            <a:spLocks noGrp="1"/>
          </p:cNvSpPr>
          <p:nvPr>
            <p:ph type="sldNum" sz="quarter" idx="3"/>
          </p:nvPr>
        </p:nvSpPr>
        <p:spPr>
          <a:xfrm>
            <a:off x="5308971" y="6731040"/>
            <a:ext cx="4061460" cy="354330"/>
          </a:xfrm>
          <a:prstGeom prst="rect">
            <a:avLst/>
          </a:prstGeom>
        </p:spPr>
        <p:txBody>
          <a:bodyPr vert="horz" lIns="94046" tIns="47023" rIns="94046" bIns="47023" rtlCol="0" anchor="b"/>
          <a:lstStyle>
            <a:lvl1pPr algn="r">
              <a:defRPr sz="1200"/>
            </a:lvl1pPr>
          </a:lstStyle>
          <a:p>
            <a:fld id="{A987596C-5E44-4393-BE44-DB7D499825F1}" type="slidenum">
              <a:rPr lang="en-US" smtClean="0"/>
              <a:pPr/>
              <a:t>‹#›</a:t>
            </a:fld>
            <a:endParaRPr lang="en-US"/>
          </a:p>
        </p:txBody>
      </p:sp>
    </p:spTree>
    <p:extLst>
      <p:ext uri="{BB962C8B-B14F-4D97-AF65-F5344CB8AC3E}">
        <p14:creationId xmlns:p14="http://schemas.microsoft.com/office/powerpoint/2010/main" val="28342064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pPr>
              <a:defRPr/>
            </a:pPr>
            <a:endParaRPr lang="en-US" dirty="0"/>
          </a:p>
        </p:txBody>
      </p:sp>
      <p:sp>
        <p:nvSpPr>
          <p:cNvPr id="3" name="Date Placeholder 2"/>
          <p:cNvSpPr>
            <a:spLocks noGrp="1"/>
          </p:cNvSpPr>
          <p:nvPr>
            <p:ph type="dt" idx="1"/>
          </p:nvPr>
        </p:nvSpPr>
        <p:spPr>
          <a:xfrm>
            <a:off x="5308971" y="0"/>
            <a:ext cx="4061460" cy="354330"/>
          </a:xfrm>
          <a:prstGeom prst="rect">
            <a:avLst/>
          </a:prstGeom>
        </p:spPr>
        <p:txBody>
          <a:bodyPr vert="horz" lIns="94046" tIns="47023" rIns="94046" bIns="47023" rtlCol="0"/>
          <a:lstStyle>
            <a:lvl1pPr algn="r">
              <a:defRPr sz="1200"/>
            </a:lvl1pPr>
          </a:lstStyle>
          <a:p>
            <a:pPr>
              <a:defRPr/>
            </a:pPr>
            <a:fld id="{46950642-C6F2-4E46-90C1-0B12B643B3D7}" type="datetimeFigureOut">
              <a:rPr lang="en-US"/>
              <a:pPr>
                <a:defRPr/>
              </a:pPr>
              <a:t>10/25/2023</a:t>
            </a:fld>
            <a:endParaRPr lang="en-US" dirty="0"/>
          </a:p>
        </p:txBody>
      </p:sp>
      <p:sp>
        <p:nvSpPr>
          <p:cNvPr id="4" name="Slide Image Placeholder 3"/>
          <p:cNvSpPr>
            <a:spLocks noGrp="1" noRot="1" noChangeAspect="1"/>
          </p:cNvSpPr>
          <p:nvPr>
            <p:ph type="sldImg" idx="2"/>
          </p:nvPr>
        </p:nvSpPr>
        <p:spPr>
          <a:xfrm>
            <a:off x="2914650" y="531813"/>
            <a:ext cx="3543300" cy="2657475"/>
          </a:xfrm>
          <a:prstGeom prst="rect">
            <a:avLst/>
          </a:prstGeom>
          <a:noFill/>
          <a:ln w="12700">
            <a:solidFill>
              <a:prstClr val="black"/>
            </a:solidFill>
          </a:ln>
        </p:spPr>
        <p:txBody>
          <a:bodyPr vert="horz" lIns="94046" tIns="47023" rIns="94046" bIns="47023" rtlCol="0" anchor="ctr"/>
          <a:lstStyle/>
          <a:p>
            <a:pPr lvl="0"/>
            <a:endParaRPr lang="en-US" noProof="0" dirty="0"/>
          </a:p>
        </p:txBody>
      </p:sp>
      <p:sp>
        <p:nvSpPr>
          <p:cNvPr id="5" name="Notes Placeholder 4"/>
          <p:cNvSpPr>
            <a:spLocks noGrp="1"/>
          </p:cNvSpPr>
          <p:nvPr>
            <p:ph type="body" sz="quarter" idx="3"/>
          </p:nvPr>
        </p:nvSpPr>
        <p:spPr>
          <a:xfrm>
            <a:off x="937260" y="3366135"/>
            <a:ext cx="7498080" cy="3188970"/>
          </a:xfrm>
          <a:prstGeom prst="rect">
            <a:avLst/>
          </a:prstGeom>
        </p:spPr>
        <p:txBody>
          <a:bodyPr vert="horz" lIns="94046" tIns="47023" rIns="94046" bIns="47023"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6731040"/>
            <a:ext cx="4061460" cy="354330"/>
          </a:xfrm>
          <a:prstGeom prst="rect">
            <a:avLst/>
          </a:prstGeom>
        </p:spPr>
        <p:txBody>
          <a:bodyPr vert="horz" lIns="94046" tIns="47023" rIns="94046" bIns="47023" rtlCol="0" anchor="b"/>
          <a:lstStyle>
            <a:lvl1pPr algn="l">
              <a:defRPr sz="1200"/>
            </a:lvl1pPr>
          </a:lstStyle>
          <a:p>
            <a:pPr>
              <a:defRPr/>
            </a:pPr>
            <a:endParaRPr lang="en-US" dirty="0"/>
          </a:p>
        </p:txBody>
      </p:sp>
      <p:sp>
        <p:nvSpPr>
          <p:cNvPr id="7" name="Slide Number Placeholder 6"/>
          <p:cNvSpPr>
            <a:spLocks noGrp="1"/>
          </p:cNvSpPr>
          <p:nvPr>
            <p:ph type="sldNum" sz="quarter" idx="5"/>
          </p:nvPr>
        </p:nvSpPr>
        <p:spPr>
          <a:xfrm>
            <a:off x="5308971" y="6731040"/>
            <a:ext cx="4061460" cy="354330"/>
          </a:xfrm>
          <a:prstGeom prst="rect">
            <a:avLst/>
          </a:prstGeom>
        </p:spPr>
        <p:txBody>
          <a:bodyPr vert="horz" lIns="94046" tIns="47023" rIns="94046" bIns="47023" rtlCol="0" anchor="b"/>
          <a:lstStyle>
            <a:lvl1pPr algn="r">
              <a:defRPr sz="1200"/>
            </a:lvl1pPr>
          </a:lstStyle>
          <a:p>
            <a:pPr>
              <a:defRPr/>
            </a:pPr>
            <a:fld id="{CAA8545F-A231-4F50-B1F1-95F56EBB643D}" type="slidenum">
              <a:rPr lang="en-US"/>
              <a:pPr>
                <a:defRPr/>
              </a:pPr>
              <a:t>‹#›</a:t>
            </a:fld>
            <a:endParaRPr lang="en-US" dirty="0"/>
          </a:p>
        </p:txBody>
      </p:sp>
    </p:spTree>
    <p:extLst>
      <p:ext uri="{BB962C8B-B14F-4D97-AF65-F5344CB8AC3E}">
        <p14:creationId xmlns:p14="http://schemas.microsoft.com/office/powerpoint/2010/main" val="315464050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92500" lnSpcReduction="20000"/>
          </a:bodyPr>
          <a:lstStyle/>
          <a:p>
            <a:pPr eaLnBrk="1" hangingPunct="1">
              <a:defRPr/>
            </a:pPr>
            <a:r>
              <a:rPr lang="en-US" altLang="en-US" b="1" dirty="0">
                <a:latin typeface="Times New Roman" pitchFamily="18" charset="0"/>
              </a:rPr>
              <a:t>Learning Objectives</a:t>
            </a:r>
          </a:p>
          <a:p>
            <a:pPr marL="362480" indent="-362480">
              <a:spcBef>
                <a:spcPct val="20000"/>
              </a:spcBef>
              <a:buFontTx/>
              <a:buChar char="•"/>
              <a:defRPr/>
            </a:pPr>
            <a:r>
              <a:rPr lang="en-US" altLang="en-US" sz="2700" kern="0" dirty="0">
                <a:solidFill>
                  <a:srgbClr val="222222"/>
                </a:solidFill>
                <a:latin typeface="Arial"/>
              </a:rPr>
              <a:t>Upon completion of this material, you should be able to:</a:t>
            </a:r>
          </a:p>
          <a:p>
            <a:pPr marL="785372" lvl="1" indent="-302066">
              <a:spcBef>
                <a:spcPct val="20000"/>
              </a:spcBef>
              <a:buFontTx/>
              <a:buChar char="–"/>
              <a:defRPr/>
            </a:pPr>
            <a:r>
              <a:rPr lang="en-US" altLang="en-US" sz="2500" kern="0" dirty="0">
                <a:solidFill>
                  <a:srgbClr val="222222"/>
                </a:solidFill>
                <a:latin typeface="Arial"/>
              </a:rPr>
              <a:t>Chronicle the most significant events and discoveries in the history of cryptology</a:t>
            </a:r>
          </a:p>
          <a:p>
            <a:pPr marL="785372" lvl="1" indent="-302066">
              <a:spcBef>
                <a:spcPct val="20000"/>
              </a:spcBef>
              <a:buFontTx/>
              <a:buChar char="–"/>
              <a:defRPr/>
            </a:pPr>
            <a:r>
              <a:rPr lang="en-US" altLang="en-US" sz="2500" kern="0" dirty="0">
                <a:solidFill>
                  <a:srgbClr val="222222"/>
                </a:solidFill>
                <a:latin typeface="Arial"/>
              </a:rPr>
              <a:t>Explain the basic principles of cryptography</a:t>
            </a:r>
          </a:p>
          <a:p>
            <a:pPr marL="785372" lvl="1" indent="-302066">
              <a:spcBef>
                <a:spcPct val="20000"/>
              </a:spcBef>
              <a:buFontTx/>
              <a:buChar char="–"/>
              <a:defRPr/>
            </a:pPr>
            <a:r>
              <a:rPr lang="en-US" altLang="en-US" sz="2500" kern="0" dirty="0">
                <a:solidFill>
                  <a:srgbClr val="222222"/>
                </a:solidFill>
                <a:latin typeface="Arial"/>
              </a:rPr>
              <a:t>Describe the operating principles of the most popular cryptographic tools</a:t>
            </a:r>
          </a:p>
          <a:p>
            <a:pPr marL="785372" lvl="1" indent="-302066">
              <a:spcBef>
                <a:spcPct val="20000"/>
              </a:spcBef>
              <a:buFontTx/>
              <a:buChar char="–"/>
              <a:defRPr/>
            </a:pPr>
            <a:r>
              <a:rPr lang="en-US" altLang="en-US" sz="2500" kern="0" dirty="0">
                <a:solidFill>
                  <a:srgbClr val="222222"/>
                </a:solidFill>
                <a:latin typeface="Arial"/>
              </a:rPr>
              <a:t>List and explicate the major protocols used for secure communications</a:t>
            </a:r>
          </a:p>
        </p:txBody>
      </p:sp>
    </p:spTree>
    <p:extLst>
      <p:ext uri="{BB962C8B-B14F-4D97-AF65-F5344CB8AC3E}">
        <p14:creationId xmlns:p14="http://schemas.microsoft.com/office/powerpoint/2010/main" val="3960411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B21398B2-3FAB-4F05-8F34-87483C508B5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5363"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5300" name="Text Box 2"/>
          <p:cNvSpPr>
            <a:spLocks noGrp="1" noChangeArrowheads="1"/>
          </p:cNvSpPr>
          <p:nvPr>
            <p:ph type="body"/>
          </p:nvPr>
        </p:nvSpPr>
        <p:spPr>
          <a:xfrm>
            <a:off x="974725" y="4560888"/>
            <a:ext cx="5365750" cy="4319587"/>
          </a:xfrm>
        </p:spPr>
        <p:txBody>
          <a:bodyPr>
            <a:normAutofit/>
          </a:bodyPr>
          <a:lstStyle/>
          <a:p>
            <a:r>
              <a:rPr lang="en-GB" sz="1200" b="0" i="0" u="none" strike="noStrike" kern="1200" baseline="0" dirty="0">
                <a:solidFill>
                  <a:schemeClr val="tx1"/>
                </a:solidFill>
                <a:latin typeface="+mn-lt"/>
                <a:ea typeface="+mn-ea"/>
                <a:cs typeface="+mn-cs"/>
              </a:rPr>
              <a:t>The field of cryptology is so vast that it can fill many volumes. This textbook provides only a general overview of cryptology and some specific information about a few cryptographic</a:t>
            </a:r>
          </a:p>
          <a:p>
            <a:r>
              <a:rPr lang="en-GB" sz="1200" b="0" i="0" u="none" strike="noStrike" kern="1200" baseline="0" dirty="0">
                <a:solidFill>
                  <a:schemeClr val="tx1"/>
                </a:solidFill>
                <a:latin typeface="+mn-lt"/>
                <a:ea typeface="+mn-ea"/>
                <a:cs typeface="+mn-cs"/>
              </a:rPr>
              <a:t>tools.</a:t>
            </a: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Introduction</a:t>
            </a:r>
          </a:p>
          <a:p>
            <a:pPr marL="362480" indent="-362480">
              <a:spcBef>
                <a:spcPct val="20000"/>
              </a:spcBef>
              <a:buFontTx/>
              <a:buChar char="•"/>
              <a:defRPr/>
            </a:pPr>
            <a:r>
              <a:rPr lang="en-US" altLang="en-US" sz="1200" kern="0" dirty="0">
                <a:solidFill>
                  <a:srgbClr val="222222"/>
                </a:solidFill>
                <a:latin typeface="Arial"/>
              </a:rPr>
              <a:t>Cryptology: science of encryption; encompasses cryptography and cryptanalysis</a:t>
            </a:r>
          </a:p>
          <a:p>
            <a:pPr marL="362480" indent="-362480">
              <a:spcBef>
                <a:spcPct val="20000"/>
              </a:spcBef>
              <a:buFontTx/>
              <a:buChar char="•"/>
              <a:defRPr/>
            </a:pPr>
            <a:r>
              <a:rPr lang="en-US" altLang="en-US" sz="1200" kern="0" dirty="0">
                <a:solidFill>
                  <a:srgbClr val="222222"/>
                </a:solidFill>
                <a:latin typeface="Arial"/>
              </a:rPr>
              <a:t>Cryptography involves making and using codes to secure messages</a:t>
            </a:r>
          </a:p>
          <a:p>
            <a:pPr marL="362480" indent="-362480">
              <a:spcBef>
                <a:spcPct val="20000"/>
              </a:spcBef>
              <a:buFontTx/>
              <a:buChar char="•"/>
              <a:defRPr/>
            </a:pPr>
            <a:r>
              <a:rPr lang="en-US" altLang="en-US" sz="1200" kern="0" dirty="0">
                <a:solidFill>
                  <a:srgbClr val="222222"/>
                </a:solidFill>
                <a:latin typeface="Arial"/>
              </a:rPr>
              <a:t>Cryptanalysis involves cracking or breaking encrypted messages back into their unencrypted origins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dirty="0">
                <a:ea typeface="Lucida Sans Unicode" pitchFamily="34" charset="0"/>
                <a:cs typeface="Lucida Sans Unicode" pitchFamily="34" charset="0"/>
              </a:rPr>
              <a:t>. </a:t>
            </a:r>
          </a:p>
        </p:txBody>
      </p:sp>
    </p:spTree>
    <p:extLst>
      <p:ext uri="{BB962C8B-B14F-4D97-AF65-F5344CB8AC3E}">
        <p14:creationId xmlns:p14="http://schemas.microsoft.com/office/powerpoint/2010/main" val="18414517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r>
              <a:rPr lang="en-GB" sz="1200" b="0" i="0" u="none" strike="noStrike" kern="1200" baseline="0" dirty="0">
                <a:solidFill>
                  <a:schemeClr val="tx1"/>
                </a:solidFill>
                <a:latin typeface="+mn-lt"/>
                <a:ea typeface="+mn-ea"/>
                <a:cs typeface="+mn-cs"/>
              </a:rPr>
              <a:t>To understand the fundamentals of cryptography, you must know the meanings of the following terms:</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 Algorithm: The mathematical formula or method used to convert an unencrypted message into an encrypted message. This sometimes refers to the programs that enable the cryptographic processes.</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 Bit stream cipher: An encryption method that involves converting plaintext to </a:t>
            </a:r>
            <a:r>
              <a:rPr lang="en-GB" sz="1200" b="0" i="0" u="none" strike="noStrike" kern="1200" baseline="0" dirty="0" err="1">
                <a:solidFill>
                  <a:schemeClr val="tx1"/>
                </a:solidFill>
                <a:latin typeface="+mn-lt"/>
                <a:ea typeface="+mn-ea"/>
                <a:cs typeface="+mn-cs"/>
              </a:rPr>
              <a:t>ciphertext</a:t>
            </a:r>
            <a:r>
              <a:rPr lang="en-GB" sz="1200" b="0" i="0" u="none" strike="noStrike" kern="1200" baseline="0" dirty="0">
                <a:solidFill>
                  <a:schemeClr val="tx1"/>
                </a:solidFill>
                <a:latin typeface="+mn-lt"/>
                <a:ea typeface="+mn-ea"/>
                <a:cs typeface="+mn-cs"/>
              </a:rPr>
              <a:t> one bit at a time.</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 Block cipher: An encryption method that involves dividing the plaintext into blocks or sets of bits and then converting the plaintext to </a:t>
            </a:r>
            <a:r>
              <a:rPr lang="en-GB" sz="1200" b="0" i="0" u="none" strike="noStrike" kern="1200" baseline="0" dirty="0" err="1">
                <a:solidFill>
                  <a:schemeClr val="tx1"/>
                </a:solidFill>
                <a:latin typeface="+mn-lt"/>
                <a:ea typeface="+mn-ea"/>
                <a:cs typeface="+mn-cs"/>
              </a:rPr>
              <a:t>ciphertext</a:t>
            </a:r>
            <a:r>
              <a:rPr lang="en-GB" sz="1200" b="0" i="0" u="none" strike="noStrike" kern="1200" baseline="0" dirty="0">
                <a:solidFill>
                  <a:schemeClr val="tx1"/>
                </a:solidFill>
                <a:latin typeface="+mn-lt"/>
                <a:ea typeface="+mn-ea"/>
                <a:cs typeface="+mn-cs"/>
              </a:rPr>
              <a:t> one block at a time.</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 Cipher: When used as a verb, the transformation of the individual components (characters, bytes, or bits) of an unencrypted message into encrypted components or vice versa (see decipher and encipher); when used as a noun, the process of encryption or the algorithm used in encryption, and a term synonymous with cryptosystem.</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 </a:t>
            </a:r>
            <a:r>
              <a:rPr lang="en-GB" sz="1200" b="0" i="0" u="none" strike="noStrike" kern="1200" baseline="0" dirty="0" err="1">
                <a:solidFill>
                  <a:schemeClr val="tx1"/>
                </a:solidFill>
                <a:latin typeface="+mn-lt"/>
                <a:ea typeface="+mn-ea"/>
                <a:cs typeface="+mn-cs"/>
              </a:rPr>
              <a:t>Ciphertext</a:t>
            </a:r>
            <a:r>
              <a:rPr lang="en-GB" sz="1200" b="0" i="0" u="none" strike="noStrike" kern="1200" baseline="0" dirty="0">
                <a:solidFill>
                  <a:schemeClr val="tx1"/>
                </a:solidFill>
                <a:latin typeface="+mn-lt"/>
                <a:ea typeface="+mn-ea"/>
                <a:cs typeface="+mn-cs"/>
              </a:rPr>
              <a:t> or cryptogram: The unintelligible encrypted or encoded message resulting from an encryption.</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 Code: The process of converting components (words or phrases) of an unencrypted message into encrypted components.</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 Decipher: See Decryption.</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 Decryption: The process of converting an encoded or enciphered message (</a:t>
            </a:r>
            <a:r>
              <a:rPr lang="en-GB" sz="1200" b="0" i="0" u="none" strike="noStrike" kern="1200" baseline="0" dirty="0" err="1">
                <a:solidFill>
                  <a:schemeClr val="tx1"/>
                </a:solidFill>
                <a:latin typeface="+mn-lt"/>
                <a:ea typeface="+mn-ea"/>
                <a:cs typeface="+mn-cs"/>
              </a:rPr>
              <a:t>ciphertext</a:t>
            </a:r>
            <a:r>
              <a:rPr lang="en-GB" sz="1200" b="0" i="0" u="none" strike="noStrike" kern="1200" baseline="0" dirty="0">
                <a:solidFill>
                  <a:schemeClr val="tx1"/>
                </a:solidFill>
                <a:latin typeface="+mn-lt"/>
                <a:ea typeface="+mn-ea"/>
                <a:cs typeface="+mn-cs"/>
              </a:rPr>
              <a:t>) back to its original readable form (plaintext). Also referred to as deciphering.</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Encipher: See Encryption.</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Encryption: The process of converting an original message (plaintext) into a form that cannot be used by unauthorized individuals (</a:t>
            </a:r>
            <a:r>
              <a:rPr lang="en-GB" sz="1200" b="0" i="0" u="none" strike="noStrike" kern="1200" baseline="0" dirty="0" err="1">
                <a:solidFill>
                  <a:schemeClr val="tx1"/>
                </a:solidFill>
                <a:latin typeface="+mn-lt"/>
                <a:ea typeface="+mn-ea"/>
                <a:cs typeface="+mn-cs"/>
              </a:rPr>
              <a:t>ciphertext</a:t>
            </a:r>
            <a:r>
              <a:rPr lang="en-GB" sz="1200" b="0" i="0" u="none" strike="noStrike" kern="1200" baseline="0" dirty="0">
                <a:solidFill>
                  <a:schemeClr val="tx1"/>
                </a:solidFill>
                <a:latin typeface="+mn-lt"/>
                <a:ea typeface="+mn-ea"/>
                <a:cs typeface="+mn-cs"/>
              </a:rPr>
              <a:t>). Also referred to as enciphering.</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Key or </a:t>
            </a:r>
            <a:r>
              <a:rPr lang="en-GB" sz="1200" b="0" i="0" u="none" strike="noStrike" kern="1200" baseline="0" dirty="0" err="1">
                <a:solidFill>
                  <a:schemeClr val="tx1"/>
                </a:solidFill>
                <a:latin typeface="+mn-lt"/>
                <a:ea typeface="+mn-ea"/>
                <a:cs typeface="+mn-cs"/>
              </a:rPr>
              <a:t>cryptovariable</a:t>
            </a:r>
            <a:r>
              <a:rPr lang="en-GB" sz="1200" b="0" i="0" u="none" strike="noStrike" kern="1200" baseline="0" dirty="0">
                <a:solidFill>
                  <a:schemeClr val="tx1"/>
                </a:solidFill>
                <a:latin typeface="+mn-lt"/>
                <a:ea typeface="+mn-ea"/>
                <a:cs typeface="+mn-cs"/>
              </a:rPr>
              <a:t>: The information used in conjunction with the algorithm to create the </a:t>
            </a:r>
            <a:r>
              <a:rPr lang="en-GB" sz="1200" b="0" i="0" u="none" strike="noStrike" kern="1200" baseline="0" dirty="0" err="1">
                <a:solidFill>
                  <a:schemeClr val="tx1"/>
                </a:solidFill>
                <a:latin typeface="+mn-lt"/>
                <a:ea typeface="+mn-ea"/>
                <a:cs typeface="+mn-cs"/>
              </a:rPr>
              <a:t>ciphertext</a:t>
            </a:r>
            <a:r>
              <a:rPr lang="en-GB" sz="1200" b="0" i="0" u="none" strike="noStrike" kern="1200" baseline="0" dirty="0">
                <a:solidFill>
                  <a:schemeClr val="tx1"/>
                </a:solidFill>
                <a:latin typeface="+mn-lt"/>
                <a:ea typeface="+mn-ea"/>
                <a:cs typeface="+mn-cs"/>
              </a:rPr>
              <a:t> from the plaintext; it can be a series of bits used in a mathematical algorithm or the knowledge of how to manipulate the plaintext. Sometimes called a </a:t>
            </a:r>
            <a:r>
              <a:rPr lang="en-GB" sz="1200" b="0" i="0" u="none" strike="noStrike" kern="1200" baseline="0" dirty="0" err="1">
                <a:solidFill>
                  <a:schemeClr val="tx1"/>
                </a:solidFill>
                <a:latin typeface="+mn-lt"/>
                <a:ea typeface="+mn-ea"/>
                <a:cs typeface="+mn-cs"/>
              </a:rPr>
              <a:t>cryptovariable</a:t>
            </a:r>
            <a:r>
              <a:rPr lang="en-GB" sz="1200" b="0" i="0" u="none" strike="noStrike" kern="1200" baseline="0" dirty="0">
                <a:solidFill>
                  <a:schemeClr val="tx1"/>
                </a:solidFill>
                <a:latin typeface="+mn-lt"/>
                <a:ea typeface="+mn-ea"/>
                <a:cs typeface="+mn-cs"/>
              </a:rPr>
              <a:t>.</a:t>
            </a:r>
          </a:p>
          <a:p>
            <a:pPr marL="171450" indent="-171450">
              <a:buFont typeface="Arial" panose="020B0604020202020204" pitchFamily="34" charset="0"/>
              <a:buChar char="•"/>
            </a:pPr>
            <a:r>
              <a:rPr lang="en-GB" sz="1200" b="0" i="0" u="none" strike="noStrike" kern="1200" baseline="0" dirty="0" err="1">
                <a:solidFill>
                  <a:schemeClr val="tx1"/>
                </a:solidFill>
                <a:latin typeface="+mn-lt"/>
                <a:ea typeface="+mn-ea"/>
                <a:cs typeface="+mn-cs"/>
              </a:rPr>
              <a:t>Keyspace</a:t>
            </a:r>
            <a:r>
              <a:rPr lang="en-GB" sz="1200" b="0" i="0" u="none" strike="noStrike" kern="1200" baseline="0" dirty="0">
                <a:solidFill>
                  <a:schemeClr val="tx1"/>
                </a:solidFill>
                <a:latin typeface="+mn-lt"/>
                <a:ea typeface="+mn-ea"/>
                <a:cs typeface="+mn-cs"/>
              </a:rPr>
              <a:t>: The entire range of values that can be used to construct an individual key.</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Link encryption: A series of encryptions and decryptions between a number of systems, wherein each system in a network decrypts the message sent to it and then </a:t>
            </a:r>
            <a:r>
              <a:rPr lang="en-GB" sz="1200" b="0" i="0" u="none" strike="noStrike" kern="1200" baseline="0" dirty="0" err="1">
                <a:solidFill>
                  <a:schemeClr val="tx1"/>
                </a:solidFill>
                <a:latin typeface="+mn-lt"/>
                <a:ea typeface="+mn-ea"/>
                <a:cs typeface="+mn-cs"/>
              </a:rPr>
              <a:t>reencrypts</a:t>
            </a:r>
            <a:r>
              <a:rPr lang="en-GB" sz="1200" b="0" i="0" u="none" strike="noStrike" kern="1200" baseline="0" dirty="0">
                <a:solidFill>
                  <a:schemeClr val="tx1"/>
                </a:solidFill>
                <a:latin typeface="+mn-lt"/>
                <a:ea typeface="+mn-ea"/>
                <a:cs typeface="+mn-cs"/>
              </a:rPr>
              <a:t> the message using different keys and sends it to the next </a:t>
            </a:r>
            <a:r>
              <a:rPr lang="en-GB" sz="1200" b="0" i="0" u="none" strike="noStrike" kern="1200" baseline="0" dirty="0" err="1">
                <a:solidFill>
                  <a:schemeClr val="tx1"/>
                </a:solidFill>
                <a:latin typeface="+mn-lt"/>
                <a:ea typeface="+mn-ea"/>
                <a:cs typeface="+mn-cs"/>
              </a:rPr>
              <a:t>neighbor</a:t>
            </a:r>
            <a:r>
              <a:rPr lang="en-GB" sz="1200" b="0" i="0" u="none" strike="noStrike" kern="1200" baseline="0" dirty="0">
                <a:solidFill>
                  <a:schemeClr val="tx1"/>
                </a:solidFill>
                <a:latin typeface="+mn-lt"/>
                <a:ea typeface="+mn-ea"/>
                <a:cs typeface="+mn-cs"/>
              </a:rPr>
              <a:t>. This process continues until the message reaches the final destination.</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Plaintext or </a:t>
            </a:r>
            <a:r>
              <a:rPr lang="en-GB" sz="1200" b="0" i="0" u="none" strike="noStrike" kern="1200" baseline="0" dirty="0" err="1">
                <a:solidFill>
                  <a:schemeClr val="tx1"/>
                </a:solidFill>
                <a:latin typeface="+mn-lt"/>
                <a:ea typeface="+mn-ea"/>
                <a:cs typeface="+mn-cs"/>
              </a:rPr>
              <a:t>cleartext</a:t>
            </a:r>
            <a:r>
              <a:rPr lang="en-GB" sz="1200" b="0" i="0" u="none" strike="noStrike" kern="1200" baseline="0" dirty="0">
                <a:solidFill>
                  <a:schemeClr val="tx1"/>
                </a:solidFill>
                <a:latin typeface="+mn-lt"/>
                <a:ea typeface="+mn-ea"/>
                <a:cs typeface="+mn-cs"/>
              </a:rPr>
              <a:t>: The original unencrypted message that is encrypted and is the result of successful decryption.</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Steganography: The process of hiding messages; for example, hiding a message within the digital encoding of a picture or graphic so that it is almost impossible to detect that the hidden message even exists.</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Work factor: The amount of effort (usually expressed in units of time) required to perform cryptanalysis on an encoded message.</a:t>
            </a:r>
            <a:endParaRPr lang="en-US" altLang="en-US" b="1" dirty="0">
              <a:latin typeface="Times New Roman" pitchFamily="18" charset="0"/>
            </a:endParaRPr>
          </a:p>
          <a:p>
            <a:pPr marL="171450" indent="-171450" eaLnBrk="1" hangingPunct="1">
              <a:buFont typeface="Arial" panose="020B0604020202020204" pitchFamily="34" charset="0"/>
              <a:buChar char="•"/>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Foundations of Cryptology</a:t>
            </a:r>
          </a:p>
          <a:p>
            <a:pPr marL="362480" indent="-362480">
              <a:spcBef>
                <a:spcPct val="20000"/>
              </a:spcBef>
              <a:buFontTx/>
              <a:buChar char="•"/>
              <a:defRPr/>
            </a:pPr>
            <a:r>
              <a:rPr lang="en-US" altLang="en-US" sz="1200" kern="0" dirty="0">
                <a:solidFill>
                  <a:srgbClr val="222222"/>
                </a:solidFill>
                <a:latin typeface="Arial"/>
              </a:rPr>
              <a:t>Cryptology has an extensive and multicultural history</a:t>
            </a:r>
          </a:p>
          <a:p>
            <a:pPr marL="362480" indent="-362480">
              <a:spcBef>
                <a:spcPct val="20000"/>
              </a:spcBef>
              <a:buFontTx/>
              <a:buChar char="•"/>
              <a:defRPr/>
            </a:pPr>
            <a:r>
              <a:rPr lang="en-US" altLang="en-US" sz="1200" kern="0" dirty="0">
                <a:solidFill>
                  <a:srgbClr val="222222"/>
                </a:solidFill>
                <a:latin typeface="Arial"/>
              </a:rPr>
              <a:t>All popular Web browsers use built-in encryption features for secure e-commerce applications</a:t>
            </a:r>
          </a:p>
          <a:p>
            <a:pPr marL="362480" indent="-362480">
              <a:spcBef>
                <a:spcPct val="20000"/>
              </a:spcBef>
              <a:buFontTx/>
              <a:buChar char="•"/>
              <a:defRPr/>
            </a:pPr>
            <a:r>
              <a:rPr lang="en-US" altLang="en-US" sz="1200" kern="0" dirty="0">
                <a:solidFill>
                  <a:srgbClr val="222222"/>
                </a:solidFill>
                <a:latin typeface="Arial"/>
              </a:rPr>
              <a:t>Restrictions on the export of cryptosystems began after WWII</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4</a:t>
            </a:fld>
            <a:endParaRPr lang="en-US" dirty="0"/>
          </a:p>
        </p:txBody>
      </p:sp>
    </p:spTree>
    <p:extLst>
      <p:ext uri="{BB962C8B-B14F-4D97-AF65-F5344CB8AC3E}">
        <p14:creationId xmlns:p14="http://schemas.microsoft.com/office/powerpoint/2010/main" val="3806103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r>
              <a:rPr lang="en-GB" sz="1200" b="0" i="0" u="none" strike="noStrike" kern="1200" baseline="0" dirty="0">
                <a:solidFill>
                  <a:schemeClr val="tx1"/>
                </a:solidFill>
                <a:latin typeface="+mn-lt"/>
                <a:ea typeface="+mn-ea"/>
                <a:cs typeface="+mn-cs"/>
              </a:rPr>
              <a:t>To understand the fundamentals of cryptography, you must know the meanings of the following terms:</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 Algorithm: The mathematical formula or method used to convert an unencrypted message into an encrypted message. This sometimes refers to the programs that enable the cryptographic processes.</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 Bit stream cipher: An encryption method that involves converting plaintext to </a:t>
            </a:r>
            <a:r>
              <a:rPr lang="en-GB" sz="1200" b="0" i="0" u="none" strike="noStrike" kern="1200" baseline="0" dirty="0" err="1">
                <a:solidFill>
                  <a:schemeClr val="tx1"/>
                </a:solidFill>
                <a:latin typeface="+mn-lt"/>
                <a:ea typeface="+mn-ea"/>
                <a:cs typeface="+mn-cs"/>
              </a:rPr>
              <a:t>ciphertext</a:t>
            </a:r>
            <a:r>
              <a:rPr lang="en-GB" sz="1200" b="0" i="0" u="none" strike="noStrike" kern="1200" baseline="0" dirty="0">
                <a:solidFill>
                  <a:schemeClr val="tx1"/>
                </a:solidFill>
                <a:latin typeface="+mn-lt"/>
                <a:ea typeface="+mn-ea"/>
                <a:cs typeface="+mn-cs"/>
              </a:rPr>
              <a:t> one bit at a time.</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 Block cipher: An encryption method that involves dividing the plaintext into blocks or sets of bits and then converting the plaintext to </a:t>
            </a:r>
            <a:r>
              <a:rPr lang="en-GB" sz="1200" b="0" i="0" u="none" strike="noStrike" kern="1200" baseline="0" dirty="0" err="1">
                <a:solidFill>
                  <a:schemeClr val="tx1"/>
                </a:solidFill>
                <a:latin typeface="+mn-lt"/>
                <a:ea typeface="+mn-ea"/>
                <a:cs typeface="+mn-cs"/>
              </a:rPr>
              <a:t>ciphertext</a:t>
            </a:r>
            <a:r>
              <a:rPr lang="en-GB" sz="1200" b="0" i="0" u="none" strike="noStrike" kern="1200" baseline="0" dirty="0">
                <a:solidFill>
                  <a:schemeClr val="tx1"/>
                </a:solidFill>
                <a:latin typeface="+mn-lt"/>
                <a:ea typeface="+mn-ea"/>
                <a:cs typeface="+mn-cs"/>
              </a:rPr>
              <a:t> one block at a time.</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 Cipher: When used as a verb, the transformation of the individual components (characters, bytes, or bits) of an unencrypted message into encrypted components or vice versa (see decipher and encipher); when used as a noun, the process of encryption or the algorithm used in encryption, and a term synonymous with cryptosystem.</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 </a:t>
            </a:r>
            <a:r>
              <a:rPr lang="en-GB" sz="1200" b="0" i="0" u="none" strike="noStrike" kern="1200" baseline="0" dirty="0" err="1">
                <a:solidFill>
                  <a:schemeClr val="tx1"/>
                </a:solidFill>
                <a:latin typeface="+mn-lt"/>
                <a:ea typeface="+mn-ea"/>
                <a:cs typeface="+mn-cs"/>
              </a:rPr>
              <a:t>Ciphertext</a:t>
            </a:r>
            <a:r>
              <a:rPr lang="en-GB" sz="1200" b="0" i="0" u="none" strike="noStrike" kern="1200" baseline="0" dirty="0">
                <a:solidFill>
                  <a:schemeClr val="tx1"/>
                </a:solidFill>
                <a:latin typeface="+mn-lt"/>
                <a:ea typeface="+mn-ea"/>
                <a:cs typeface="+mn-cs"/>
              </a:rPr>
              <a:t> or cryptogram: The unintelligible encrypted or encoded message resulting from an encryption.</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 Code: The process of converting components (words or phrases) of an unencrypted message into encrypted components.</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 Decipher: See Decryption.</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 Decryption: The process of converting an encoded or enciphered message (</a:t>
            </a:r>
            <a:r>
              <a:rPr lang="en-GB" sz="1200" b="0" i="0" u="none" strike="noStrike" kern="1200" baseline="0" dirty="0" err="1">
                <a:solidFill>
                  <a:schemeClr val="tx1"/>
                </a:solidFill>
                <a:latin typeface="+mn-lt"/>
                <a:ea typeface="+mn-ea"/>
                <a:cs typeface="+mn-cs"/>
              </a:rPr>
              <a:t>ciphertext</a:t>
            </a:r>
            <a:r>
              <a:rPr lang="en-GB" sz="1200" b="0" i="0" u="none" strike="noStrike" kern="1200" baseline="0" dirty="0">
                <a:solidFill>
                  <a:schemeClr val="tx1"/>
                </a:solidFill>
                <a:latin typeface="+mn-lt"/>
                <a:ea typeface="+mn-ea"/>
                <a:cs typeface="+mn-cs"/>
              </a:rPr>
              <a:t>) back to its original readable form (plaintext). Also referred to as deciphering.</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Encipher: See Encryption.</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Encryption: The process of converting an original message (plaintext) into a form that cannot be used by unauthorized individuals (</a:t>
            </a:r>
            <a:r>
              <a:rPr lang="en-GB" sz="1200" b="0" i="0" u="none" strike="noStrike" kern="1200" baseline="0" dirty="0" err="1">
                <a:solidFill>
                  <a:schemeClr val="tx1"/>
                </a:solidFill>
                <a:latin typeface="+mn-lt"/>
                <a:ea typeface="+mn-ea"/>
                <a:cs typeface="+mn-cs"/>
              </a:rPr>
              <a:t>ciphertext</a:t>
            </a:r>
            <a:r>
              <a:rPr lang="en-GB" sz="1200" b="0" i="0" u="none" strike="noStrike" kern="1200" baseline="0" dirty="0">
                <a:solidFill>
                  <a:schemeClr val="tx1"/>
                </a:solidFill>
                <a:latin typeface="+mn-lt"/>
                <a:ea typeface="+mn-ea"/>
                <a:cs typeface="+mn-cs"/>
              </a:rPr>
              <a:t>). Also referred to as enciphering.</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Key or </a:t>
            </a:r>
            <a:r>
              <a:rPr lang="en-GB" sz="1200" b="0" i="0" u="none" strike="noStrike" kern="1200" baseline="0" dirty="0" err="1">
                <a:solidFill>
                  <a:schemeClr val="tx1"/>
                </a:solidFill>
                <a:latin typeface="+mn-lt"/>
                <a:ea typeface="+mn-ea"/>
                <a:cs typeface="+mn-cs"/>
              </a:rPr>
              <a:t>cryptovariable</a:t>
            </a:r>
            <a:r>
              <a:rPr lang="en-GB" sz="1200" b="0" i="0" u="none" strike="noStrike" kern="1200" baseline="0" dirty="0">
                <a:solidFill>
                  <a:schemeClr val="tx1"/>
                </a:solidFill>
                <a:latin typeface="+mn-lt"/>
                <a:ea typeface="+mn-ea"/>
                <a:cs typeface="+mn-cs"/>
              </a:rPr>
              <a:t>: The information used in conjunction with the algorithm to create the </a:t>
            </a:r>
            <a:r>
              <a:rPr lang="en-GB" sz="1200" b="0" i="0" u="none" strike="noStrike" kern="1200" baseline="0" dirty="0" err="1">
                <a:solidFill>
                  <a:schemeClr val="tx1"/>
                </a:solidFill>
                <a:latin typeface="+mn-lt"/>
                <a:ea typeface="+mn-ea"/>
                <a:cs typeface="+mn-cs"/>
              </a:rPr>
              <a:t>ciphertext</a:t>
            </a:r>
            <a:r>
              <a:rPr lang="en-GB" sz="1200" b="0" i="0" u="none" strike="noStrike" kern="1200" baseline="0" dirty="0">
                <a:solidFill>
                  <a:schemeClr val="tx1"/>
                </a:solidFill>
                <a:latin typeface="+mn-lt"/>
                <a:ea typeface="+mn-ea"/>
                <a:cs typeface="+mn-cs"/>
              </a:rPr>
              <a:t> from the plaintext; it can be a series of bits used in a mathematical algorithm or the knowledge of how to manipulate the plaintext. Sometimes called a </a:t>
            </a:r>
            <a:r>
              <a:rPr lang="en-GB" sz="1200" b="0" i="0" u="none" strike="noStrike" kern="1200" baseline="0" dirty="0" err="1">
                <a:solidFill>
                  <a:schemeClr val="tx1"/>
                </a:solidFill>
                <a:latin typeface="+mn-lt"/>
                <a:ea typeface="+mn-ea"/>
                <a:cs typeface="+mn-cs"/>
              </a:rPr>
              <a:t>cryptovariable</a:t>
            </a:r>
            <a:r>
              <a:rPr lang="en-GB" sz="1200" b="0" i="0" u="none" strike="noStrike" kern="1200" baseline="0" dirty="0">
                <a:solidFill>
                  <a:schemeClr val="tx1"/>
                </a:solidFill>
                <a:latin typeface="+mn-lt"/>
                <a:ea typeface="+mn-ea"/>
                <a:cs typeface="+mn-cs"/>
              </a:rPr>
              <a:t>.</a:t>
            </a:r>
          </a:p>
          <a:p>
            <a:pPr marL="171450" indent="-171450">
              <a:buFont typeface="Arial" panose="020B0604020202020204" pitchFamily="34" charset="0"/>
              <a:buChar char="•"/>
            </a:pPr>
            <a:r>
              <a:rPr lang="en-GB" sz="1200" b="0" i="0" u="none" strike="noStrike" kern="1200" baseline="0" dirty="0" err="1">
                <a:solidFill>
                  <a:schemeClr val="tx1"/>
                </a:solidFill>
                <a:latin typeface="+mn-lt"/>
                <a:ea typeface="+mn-ea"/>
                <a:cs typeface="+mn-cs"/>
              </a:rPr>
              <a:t>Keyspace</a:t>
            </a:r>
            <a:r>
              <a:rPr lang="en-GB" sz="1200" b="0" i="0" u="none" strike="noStrike" kern="1200" baseline="0" dirty="0">
                <a:solidFill>
                  <a:schemeClr val="tx1"/>
                </a:solidFill>
                <a:latin typeface="+mn-lt"/>
                <a:ea typeface="+mn-ea"/>
                <a:cs typeface="+mn-cs"/>
              </a:rPr>
              <a:t>: The entire range of values that can be used to construct an individual key.</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Link encryption: A series of encryptions and decryptions between a number of systems, wherein each system in a network decrypts the message sent to it and then </a:t>
            </a:r>
            <a:r>
              <a:rPr lang="en-GB" sz="1200" b="0" i="0" u="none" strike="noStrike" kern="1200" baseline="0" dirty="0" err="1">
                <a:solidFill>
                  <a:schemeClr val="tx1"/>
                </a:solidFill>
                <a:latin typeface="+mn-lt"/>
                <a:ea typeface="+mn-ea"/>
                <a:cs typeface="+mn-cs"/>
              </a:rPr>
              <a:t>reencrypts</a:t>
            </a:r>
            <a:r>
              <a:rPr lang="en-GB" sz="1200" b="0" i="0" u="none" strike="noStrike" kern="1200" baseline="0" dirty="0">
                <a:solidFill>
                  <a:schemeClr val="tx1"/>
                </a:solidFill>
                <a:latin typeface="+mn-lt"/>
                <a:ea typeface="+mn-ea"/>
                <a:cs typeface="+mn-cs"/>
              </a:rPr>
              <a:t> the message using different keys and sends it to the next </a:t>
            </a:r>
            <a:r>
              <a:rPr lang="en-GB" sz="1200" b="0" i="0" u="none" strike="noStrike" kern="1200" baseline="0" dirty="0" err="1">
                <a:solidFill>
                  <a:schemeClr val="tx1"/>
                </a:solidFill>
                <a:latin typeface="+mn-lt"/>
                <a:ea typeface="+mn-ea"/>
                <a:cs typeface="+mn-cs"/>
              </a:rPr>
              <a:t>neighbor</a:t>
            </a:r>
            <a:r>
              <a:rPr lang="en-GB" sz="1200" b="0" i="0" u="none" strike="noStrike" kern="1200" baseline="0" dirty="0">
                <a:solidFill>
                  <a:schemeClr val="tx1"/>
                </a:solidFill>
                <a:latin typeface="+mn-lt"/>
                <a:ea typeface="+mn-ea"/>
                <a:cs typeface="+mn-cs"/>
              </a:rPr>
              <a:t>. This process continues until the message reaches the final destination.</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Plaintext or </a:t>
            </a:r>
            <a:r>
              <a:rPr lang="en-GB" sz="1200" b="0" i="0" u="none" strike="noStrike" kern="1200" baseline="0" dirty="0" err="1">
                <a:solidFill>
                  <a:schemeClr val="tx1"/>
                </a:solidFill>
                <a:latin typeface="+mn-lt"/>
                <a:ea typeface="+mn-ea"/>
                <a:cs typeface="+mn-cs"/>
              </a:rPr>
              <a:t>cleartext</a:t>
            </a:r>
            <a:r>
              <a:rPr lang="en-GB" sz="1200" b="0" i="0" u="none" strike="noStrike" kern="1200" baseline="0" dirty="0">
                <a:solidFill>
                  <a:schemeClr val="tx1"/>
                </a:solidFill>
                <a:latin typeface="+mn-lt"/>
                <a:ea typeface="+mn-ea"/>
                <a:cs typeface="+mn-cs"/>
              </a:rPr>
              <a:t>: The original unencrypted message that is encrypted and is the result of successful decryption.</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Steganography: The process of hiding messages; for example, hiding a message within the digital encoding of a picture or graphic so that it is almost impossible to detect that the hidden message even exists.</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Work factor: The amount of effort (usually expressed in units of time) required to perform cryptanalysis on an encoded message.</a:t>
            </a:r>
            <a:endParaRPr lang="en-US" altLang="en-US" b="1" dirty="0">
              <a:latin typeface="Times New Roman" pitchFamily="18" charset="0"/>
            </a:endParaRPr>
          </a:p>
          <a:p>
            <a:pPr marL="171450" indent="-171450" eaLnBrk="1" hangingPunct="1">
              <a:buFont typeface="Arial" panose="020B0604020202020204" pitchFamily="34" charset="0"/>
              <a:buChar char="•"/>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Foundations of Cryptology</a:t>
            </a:r>
          </a:p>
          <a:p>
            <a:pPr marL="362480" indent="-362480">
              <a:spcBef>
                <a:spcPct val="20000"/>
              </a:spcBef>
              <a:buFontTx/>
              <a:buChar char="•"/>
              <a:defRPr/>
            </a:pPr>
            <a:r>
              <a:rPr lang="en-US" altLang="en-US" sz="1200" kern="0" dirty="0">
                <a:solidFill>
                  <a:srgbClr val="222222"/>
                </a:solidFill>
                <a:latin typeface="Arial"/>
              </a:rPr>
              <a:t>Cryptology has an extensive and multicultural history</a:t>
            </a:r>
          </a:p>
          <a:p>
            <a:pPr marL="362480" indent="-362480">
              <a:spcBef>
                <a:spcPct val="20000"/>
              </a:spcBef>
              <a:buFontTx/>
              <a:buChar char="•"/>
              <a:defRPr/>
            </a:pPr>
            <a:r>
              <a:rPr lang="en-US" altLang="en-US" sz="1200" kern="0" dirty="0">
                <a:solidFill>
                  <a:srgbClr val="222222"/>
                </a:solidFill>
                <a:latin typeface="Arial"/>
              </a:rPr>
              <a:t>All popular Web browsers use built-in encryption features for secure e-commerce applications</a:t>
            </a:r>
          </a:p>
          <a:p>
            <a:pPr marL="362480" indent="-362480">
              <a:spcBef>
                <a:spcPct val="20000"/>
              </a:spcBef>
              <a:buFontTx/>
              <a:buChar char="•"/>
              <a:defRPr/>
            </a:pPr>
            <a:r>
              <a:rPr lang="en-US" altLang="en-US" sz="1200" kern="0" dirty="0">
                <a:solidFill>
                  <a:srgbClr val="222222"/>
                </a:solidFill>
                <a:latin typeface="Arial"/>
              </a:rPr>
              <a:t>Restrictions on the export of cryptosystems began after WWII</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5</a:t>
            </a:fld>
            <a:endParaRPr lang="en-US" dirty="0"/>
          </a:p>
        </p:txBody>
      </p:sp>
    </p:spTree>
    <p:extLst>
      <p:ext uri="{BB962C8B-B14F-4D97-AF65-F5344CB8AC3E}">
        <p14:creationId xmlns:p14="http://schemas.microsoft.com/office/powerpoint/2010/main" val="37699611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B21398B2-3FAB-4F05-8F34-87483C508B5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6</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5363"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5300" name="Text Box 2"/>
          <p:cNvSpPr>
            <a:spLocks noGrp="1" noChangeArrowheads="1"/>
          </p:cNvSpPr>
          <p:nvPr>
            <p:ph type="body"/>
          </p:nvPr>
        </p:nvSpPr>
        <p:spPr>
          <a:xfrm>
            <a:off x="974725" y="4560888"/>
            <a:ext cx="5365750" cy="4319587"/>
          </a:xfrm>
        </p:spPr>
        <p:txBody>
          <a:bodyPr>
            <a:normAutofit/>
          </a:bodyPr>
          <a:lstStyle/>
          <a:p>
            <a:r>
              <a:rPr lang="en-GB" sz="1200" b="0" i="0" u="none" strike="noStrike" kern="1200" baseline="0" dirty="0">
                <a:solidFill>
                  <a:schemeClr val="tx1"/>
                </a:solidFill>
                <a:latin typeface="+mn-lt"/>
                <a:ea typeface="+mn-ea"/>
                <a:cs typeface="+mn-cs"/>
              </a:rPr>
              <a:t>The field of cryptology is so vast that it can fill many volumes. This textbook provides only a general overview of cryptology and some specific information about a few cryptographic</a:t>
            </a:r>
          </a:p>
          <a:p>
            <a:r>
              <a:rPr lang="en-GB" sz="1200" b="0" i="0" u="none" strike="noStrike" kern="1200" baseline="0" dirty="0">
                <a:solidFill>
                  <a:schemeClr val="tx1"/>
                </a:solidFill>
                <a:latin typeface="+mn-lt"/>
                <a:ea typeface="+mn-ea"/>
                <a:cs typeface="+mn-cs"/>
              </a:rPr>
              <a:t>tools.</a:t>
            </a: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Introduction</a:t>
            </a:r>
          </a:p>
          <a:p>
            <a:pPr marL="362480" indent="-362480">
              <a:spcBef>
                <a:spcPct val="20000"/>
              </a:spcBef>
              <a:buFontTx/>
              <a:buChar char="•"/>
              <a:defRPr/>
            </a:pPr>
            <a:r>
              <a:rPr lang="en-US" altLang="en-US" sz="1200" kern="0" dirty="0">
                <a:solidFill>
                  <a:srgbClr val="222222"/>
                </a:solidFill>
                <a:latin typeface="Arial"/>
              </a:rPr>
              <a:t>Cryptology: science of encryption; encompasses cryptography and cryptanalysis</a:t>
            </a:r>
          </a:p>
          <a:p>
            <a:pPr marL="362480" indent="-362480">
              <a:spcBef>
                <a:spcPct val="20000"/>
              </a:spcBef>
              <a:buFontTx/>
              <a:buChar char="•"/>
              <a:defRPr/>
            </a:pPr>
            <a:r>
              <a:rPr lang="en-US" altLang="en-US" sz="1200" kern="0" dirty="0">
                <a:solidFill>
                  <a:srgbClr val="222222"/>
                </a:solidFill>
                <a:latin typeface="Arial"/>
              </a:rPr>
              <a:t>Cryptography involves making and using codes to secure messages</a:t>
            </a:r>
          </a:p>
          <a:p>
            <a:pPr marL="362480" indent="-362480">
              <a:spcBef>
                <a:spcPct val="20000"/>
              </a:spcBef>
              <a:buFontTx/>
              <a:buChar char="•"/>
              <a:defRPr/>
            </a:pPr>
            <a:r>
              <a:rPr lang="en-US" altLang="en-US" sz="1200" kern="0" dirty="0">
                <a:solidFill>
                  <a:srgbClr val="222222"/>
                </a:solidFill>
                <a:latin typeface="Arial"/>
              </a:rPr>
              <a:t>Cryptanalysis involves cracking or breaking encrypted messages back into their unencrypted origins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dirty="0">
                <a:ea typeface="Lucida Sans Unicode" pitchFamily="34" charset="0"/>
                <a:cs typeface="Lucida Sans Unicode" pitchFamily="34" charset="0"/>
              </a:rPr>
              <a:t>. </a:t>
            </a:r>
          </a:p>
        </p:txBody>
      </p:sp>
    </p:spTree>
    <p:extLst>
      <p:ext uri="{BB962C8B-B14F-4D97-AF65-F5344CB8AC3E}">
        <p14:creationId xmlns:p14="http://schemas.microsoft.com/office/powerpoint/2010/main" val="11898034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baseline="0" dirty="0">
                <a:solidFill>
                  <a:schemeClr val="tx1"/>
                </a:solidFill>
                <a:latin typeface="+mn-lt"/>
                <a:ea typeface="+mn-ea"/>
                <a:cs typeface="+mn-cs"/>
              </a:rPr>
              <a:t>Bit stream </a:t>
            </a:r>
            <a:r>
              <a:rPr lang="en-GB" sz="1200" b="0" i="0" u="none" strike="noStrike" kern="1200" baseline="0" dirty="0">
                <a:solidFill>
                  <a:schemeClr val="tx1"/>
                </a:solidFill>
                <a:latin typeface="+mn-lt"/>
                <a:ea typeface="+mn-ea"/>
                <a:cs typeface="+mn-cs"/>
              </a:rPr>
              <a:t>methods commonly use algorithm functions like the exclusive OR operation (XOR), whereas block methods can use substitution, transposition, XOR, or some combination of these operations, as described in the following sections. Note that most </a:t>
            </a:r>
            <a:r>
              <a:rPr lang="en-GB" sz="1200" b="0" i="0" u="none" strike="noStrike" kern="1200" baseline="0" dirty="0" err="1">
                <a:solidFill>
                  <a:schemeClr val="tx1"/>
                </a:solidFill>
                <a:latin typeface="+mn-lt"/>
                <a:ea typeface="+mn-ea"/>
                <a:cs typeface="+mn-cs"/>
              </a:rPr>
              <a:t>computerbased</a:t>
            </a:r>
            <a:r>
              <a:rPr lang="en-GB" sz="1200" b="0" i="0" u="none" strike="noStrike" kern="1200" baseline="0" dirty="0">
                <a:solidFill>
                  <a:schemeClr val="tx1"/>
                </a:solidFill>
                <a:latin typeface="+mn-lt"/>
                <a:ea typeface="+mn-ea"/>
                <a:cs typeface="+mn-cs"/>
              </a:rPr>
              <a:t> encryption methods operate on data at the level of its binary digits (bits), while others operate at the byte or character level.</a:t>
            </a:r>
          </a:p>
          <a:p>
            <a:endParaRPr lang="en-GB" altLang="en-US" sz="1200" b="0" i="0" u="none" strike="noStrike" kern="1200" baseline="0" dirty="0">
              <a:solidFill>
                <a:schemeClr val="tx1"/>
              </a:solidFill>
              <a:latin typeface="+mn-lt"/>
              <a:ea typeface="+mn-ea"/>
              <a:cs typeface="+mn-cs"/>
            </a:endParaRPr>
          </a:p>
          <a:p>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Cipher Methods</a:t>
            </a:r>
          </a:p>
          <a:p>
            <a:pPr marL="362480" indent="-362480">
              <a:spcBef>
                <a:spcPct val="20000"/>
              </a:spcBef>
              <a:buFontTx/>
              <a:buChar char="•"/>
              <a:defRPr/>
            </a:pPr>
            <a:r>
              <a:rPr lang="en-US" altLang="en-US" sz="1200" kern="0" dirty="0">
                <a:solidFill>
                  <a:srgbClr val="222222"/>
                </a:solidFill>
                <a:latin typeface="Arial"/>
              </a:rPr>
              <a:t>Plaintext can be encrypted through bit stream or block cipher method</a:t>
            </a:r>
          </a:p>
          <a:p>
            <a:pPr marL="362480" indent="-362480">
              <a:spcBef>
                <a:spcPct val="20000"/>
              </a:spcBef>
              <a:buFontTx/>
              <a:buChar char="•"/>
              <a:defRPr/>
            </a:pPr>
            <a:r>
              <a:rPr lang="en-US" altLang="en-US" sz="1200" kern="0" dirty="0">
                <a:solidFill>
                  <a:srgbClr val="222222"/>
                </a:solidFill>
                <a:latin typeface="Arial"/>
              </a:rPr>
              <a:t>Bit stream: each plaintext bit transformed into cipher bit one bit at a time</a:t>
            </a:r>
          </a:p>
          <a:p>
            <a:pPr marL="362480" indent="-362480">
              <a:spcBef>
                <a:spcPct val="20000"/>
              </a:spcBef>
              <a:buFontTx/>
              <a:buChar char="•"/>
              <a:defRPr/>
            </a:pPr>
            <a:r>
              <a:rPr lang="en-US" altLang="en-US" sz="1200" kern="0" dirty="0">
                <a:solidFill>
                  <a:srgbClr val="222222"/>
                </a:solidFill>
                <a:latin typeface="Arial"/>
              </a:rPr>
              <a:t>Block cipher: message divided into blocks (e.g., sets of 8- or 16-bit blocks) and each is transformed into encrypted block of cipher bits using algorithm and key</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9</a:t>
            </a:fld>
            <a:endParaRPr lang="en-US" dirty="0"/>
          </a:p>
        </p:txBody>
      </p:sp>
    </p:spTree>
    <p:extLst>
      <p:ext uri="{BB962C8B-B14F-4D97-AF65-F5344CB8AC3E}">
        <p14:creationId xmlns:p14="http://schemas.microsoft.com/office/powerpoint/2010/main" val="35963812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0" i="0" u="none" strike="noStrike" kern="1200" baseline="0" dirty="0">
                <a:solidFill>
                  <a:schemeClr val="tx1"/>
                </a:solidFill>
                <a:latin typeface="+mn-lt"/>
                <a:ea typeface="+mn-ea"/>
                <a:cs typeface="+mn-cs"/>
              </a:rPr>
              <a:t>Substitution example, might exchange a letter in the alphabet with the letter three values to the right, or it might substitute one bit for another bit four places to its left.</a:t>
            </a:r>
            <a:endParaRPr lang="en-US" altLang="en-US" b="1" dirty="0">
              <a:latin typeface="Times New Roman" pitchFamily="18" charset="0"/>
            </a:endParaRPr>
          </a:p>
          <a:p>
            <a:endParaRPr lang="en-GB" dirty="0"/>
          </a:p>
          <a:p>
            <a:pPr eaLnBrk="1" hangingPunct="1">
              <a:defRPr/>
            </a:pPr>
            <a:r>
              <a:rPr lang="en-US" altLang="en-US" b="1" dirty="0">
                <a:latin typeface="Times New Roman" pitchFamily="18" charset="0"/>
              </a:rPr>
              <a:t>Substitution Cipher</a:t>
            </a:r>
          </a:p>
          <a:p>
            <a:pPr marL="362480" indent="-362480">
              <a:spcBef>
                <a:spcPct val="20000"/>
              </a:spcBef>
              <a:buFontTx/>
              <a:buChar char="•"/>
              <a:defRPr/>
            </a:pPr>
            <a:r>
              <a:rPr lang="en-US" altLang="en-US" sz="1200" kern="0" dirty="0">
                <a:solidFill>
                  <a:srgbClr val="222222"/>
                </a:solidFill>
                <a:latin typeface="Arial"/>
              </a:rPr>
              <a:t>Exchanges one value for another</a:t>
            </a:r>
          </a:p>
          <a:p>
            <a:pPr marL="362480" indent="-362480">
              <a:spcBef>
                <a:spcPct val="20000"/>
              </a:spcBef>
              <a:buFontTx/>
              <a:buChar char="•"/>
              <a:defRPr/>
            </a:pPr>
            <a:r>
              <a:rPr lang="en-US" altLang="en-US" sz="1200" kern="0" dirty="0" err="1">
                <a:solidFill>
                  <a:srgbClr val="222222"/>
                </a:solidFill>
                <a:latin typeface="Arial"/>
              </a:rPr>
              <a:t>Monoalphabetic</a:t>
            </a:r>
            <a:r>
              <a:rPr lang="en-US" altLang="en-US" sz="1200" kern="0" dirty="0">
                <a:solidFill>
                  <a:srgbClr val="222222"/>
                </a:solidFill>
                <a:latin typeface="Arial"/>
              </a:rPr>
              <a:t> substitution: uses only one alphabet during encryption process</a:t>
            </a:r>
          </a:p>
          <a:p>
            <a:pPr marL="362480" indent="-362480">
              <a:spcBef>
                <a:spcPct val="20000"/>
              </a:spcBef>
              <a:buFontTx/>
              <a:buChar char="•"/>
              <a:defRPr/>
            </a:pPr>
            <a:r>
              <a:rPr lang="en-US" altLang="en-US" sz="1200" kern="0" dirty="0">
                <a:solidFill>
                  <a:srgbClr val="222222"/>
                </a:solidFill>
                <a:latin typeface="Arial"/>
              </a:rPr>
              <a:t>Polyalphabetic substitution: more advanced; uses two or more alphabets</a:t>
            </a:r>
          </a:p>
          <a:p>
            <a:pPr marL="362480" indent="-362480">
              <a:spcBef>
                <a:spcPct val="20000"/>
              </a:spcBef>
              <a:buFontTx/>
              <a:buChar char="•"/>
              <a:defRPr/>
            </a:pPr>
            <a:r>
              <a:rPr lang="en-US" altLang="en-US" sz="1200" kern="0" dirty="0" err="1">
                <a:solidFill>
                  <a:srgbClr val="222222"/>
                </a:solidFill>
                <a:latin typeface="Arial"/>
              </a:rPr>
              <a:t>Vigenère</a:t>
            </a:r>
            <a:r>
              <a:rPr lang="en-US" altLang="en-US" sz="1200" kern="0" dirty="0">
                <a:solidFill>
                  <a:srgbClr val="222222"/>
                </a:solidFill>
                <a:latin typeface="Arial"/>
              </a:rPr>
              <a:t> cipher: advanced substitution cipher that uses simple polyalphabetic code; made up of 26 distinct cipher alphabets</a:t>
            </a:r>
          </a:p>
          <a:p>
            <a:endParaRPr lang="en-GB" dirty="0"/>
          </a:p>
          <a:p>
            <a:r>
              <a:rPr lang="en-GB" sz="1200" b="0" i="0" u="none" strike="noStrike" kern="1200" baseline="0" dirty="0">
                <a:solidFill>
                  <a:schemeClr val="tx1"/>
                </a:solidFill>
                <a:latin typeface="+mn-lt"/>
                <a:ea typeface="+mn-ea"/>
                <a:cs typeface="+mn-cs"/>
              </a:rPr>
              <a:t>Like the substitution operation, the transposition cipher is simple to understand, but if properly used, it can produce </a:t>
            </a:r>
            <a:r>
              <a:rPr lang="en-GB" sz="1200" b="0" i="0" u="none" strike="noStrike" kern="1200" baseline="0" dirty="0" err="1">
                <a:solidFill>
                  <a:schemeClr val="tx1"/>
                </a:solidFill>
                <a:latin typeface="+mn-lt"/>
                <a:ea typeface="+mn-ea"/>
                <a:cs typeface="+mn-cs"/>
              </a:rPr>
              <a:t>ciphertext</a:t>
            </a:r>
            <a:r>
              <a:rPr lang="en-GB" sz="1200" b="0" i="0" u="none" strike="noStrike" kern="1200" baseline="0" dirty="0">
                <a:solidFill>
                  <a:schemeClr val="tx1"/>
                </a:solidFill>
                <a:latin typeface="+mn-lt"/>
                <a:ea typeface="+mn-ea"/>
                <a:cs typeface="+mn-cs"/>
              </a:rPr>
              <a:t> that is difficult to decipher.</a:t>
            </a:r>
            <a:endParaRPr lang="en-GB" dirty="0"/>
          </a:p>
          <a:p>
            <a:pPr eaLnBrk="1" hangingPunct="1">
              <a:defRPr/>
            </a:pPr>
            <a:r>
              <a:rPr lang="en-US" altLang="en-US" b="1" dirty="0">
                <a:latin typeface="Times New Roman" pitchFamily="18" charset="0"/>
              </a:rPr>
              <a:t>Transposition Cipher Method</a:t>
            </a:r>
          </a:p>
          <a:p>
            <a:pPr marL="362480" indent="-362480">
              <a:spcBef>
                <a:spcPct val="20000"/>
              </a:spcBef>
              <a:buFontTx/>
              <a:buChar char="•"/>
              <a:defRPr/>
            </a:pPr>
            <a:r>
              <a:rPr lang="en-US" altLang="en-US" sz="2700" kern="0" dirty="0">
                <a:solidFill>
                  <a:srgbClr val="222222"/>
                </a:solidFill>
                <a:latin typeface="Arial"/>
              </a:rPr>
              <a:t>Simple to understand, but if properly used, produces </a:t>
            </a:r>
            <a:r>
              <a:rPr lang="en-US" altLang="en-US" sz="2700" kern="0" dirty="0" err="1">
                <a:solidFill>
                  <a:srgbClr val="222222"/>
                </a:solidFill>
                <a:latin typeface="Arial"/>
              </a:rPr>
              <a:t>ciphertext</a:t>
            </a:r>
            <a:r>
              <a:rPr lang="en-US" altLang="en-US" sz="2700" kern="0" dirty="0">
                <a:solidFill>
                  <a:srgbClr val="222222"/>
                </a:solidFill>
                <a:latin typeface="Arial"/>
              </a:rPr>
              <a:t> that is difficult to decipher</a:t>
            </a:r>
          </a:p>
          <a:p>
            <a:pPr marL="362480" indent="-362480">
              <a:spcBef>
                <a:spcPct val="20000"/>
              </a:spcBef>
              <a:buFontTx/>
              <a:buChar char="•"/>
              <a:defRPr/>
            </a:pPr>
            <a:r>
              <a:rPr lang="en-US" altLang="en-US" sz="2700" kern="0" dirty="0">
                <a:solidFill>
                  <a:srgbClr val="222222"/>
                </a:solidFill>
                <a:latin typeface="Arial"/>
              </a:rPr>
              <a:t>Rearranges values within a block to create </a:t>
            </a:r>
            <a:r>
              <a:rPr lang="en-US" altLang="en-US" sz="2700" kern="0" dirty="0" err="1">
                <a:solidFill>
                  <a:srgbClr val="222222"/>
                </a:solidFill>
                <a:latin typeface="Arial"/>
              </a:rPr>
              <a:t>ciphertext</a:t>
            </a:r>
            <a:endParaRPr lang="en-US" altLang="en-US" sz="2700" kern="0" dirty="0">
              <a:solidFill>
                <a:srgbClr val="222222"/>
              </a:solidFill>
              <a:latin typeface="Arial"/>
            </a:endParaRPr>
          </a:p>
          <a:p>
            <a:pPr marL="362480" indent="-362480">
              <a:spcBef>
                <a:spcPct val="20000"/>
              </a:spcBef>
              <a:buFontTx/>
              <a:buChar char="•"/>
              <a:defRPr/>
            </a:pPr>
            <a:r>
              <a:rPr lang="en-US" altLang="en-US" sz="2700" kern="0" dirty="0">
                <a:solidFill>
                  <a:srgbClr val="222222"/>
                </a:solidFill>
                <a:latin typeface="Arial"/>
              </a:rPr>
              <a:t>Can be done at the bit level or at the byte (character) level</a:t>
            </a:r>
          </a:p>
          <a:p>
            <a:pPr marL="362480" indent="-362480">
              <a:spcBef>
                <a:spcPct val="20000"/>
              </a:spcBef>
              <a:buFontTx/>
              <a:buChar char="•"/>
              <a:defRPr/>
            </a:pPr>
            <a:r>
              <a:rPr lang="en-US" altLang="en-US" sz="2700" kern="0" dirty="0">
                <a:solidFill>
                  <a:srgbClr val="222222"/>
                </a:solidFill>
                <a:latin typeface="Arial"/>
              </a:rPr>
              <a:t>To make the encryption even stronger, the keys and block sizes can be increased to 128 bits or more</a:t>
            </a:r>
          </a:p>
          <a:p>
            <a:pPr marL="785372" lvl="1" indent="-302066">
              <a:spcBef>
                <a:spcPct val="20000"/>
              </a:spcBef>
              <a:buFontTx/>
              <a:buChar char="–"/>
              <a:defRPr/>
            </a:pPr>
            <a:r>
              <a:rPr lang="en-US" altLang="en-US" sz="2500" kern="0" dirty="0">
                <a:solidFill>
                  <a:srgbClr val="222222"/>
                </a:solidFill>
                <a:latin typeface="Arial"/>
              </a:rPr>
              <a:t>Uses block padding method to facilitate algorithm</a:t>
            </a:r>
          </a:p>
          <a:p>
            <a:endParaRPr lang="en-GB" dirty="0"/>
          </a:p>
          <a:p>
            <a:r>
              <a:rPr lang="en-GB" sz="1200" b="0" i="0" u="none" strike="noStrike" kern="1200" baseline="0" dirty="0">
                <a:solidFill>
                  <a:schemeClr val="tx1"/>
                </a:solidFill>
                <a:latin typeface="+mn-lt"/>
                <a:ea typeface="+mn-ea"/>
                <a:cs typeface="+mn-cs"/>
              </a:rPr>
              <a:t>The exclusive OR operation (XOR) is a function of Boolean algebra in which two bits are compared and a binary result is generated. XOR encryption is a very simple symmetric cipher that is used in many applications where security is not a defined requirement.</a:t>
            </a:r>
            <a:endParaRPr lang="en-GB" dirty="0"/>
          </a:p>
          <a:p>
            <a:pPr>
              <a:defRPr/>
            </a:pPr>
            <a:r>
              <a:rPr lang="en-US" b="1" dirty="0"/>
              <a:t>Exclusive OR (XOR)</a:t>
            </a:r>
          </a:p>
          <a:p>
            <a:pPr marL="362480" indent="-362480">
              <a:spcBef>
                <a:spcPct val="20000"/>
              </a:spcBef>
              <a:buFontTx/>
              <a:buChar char="•"/>
              <a:defRPr/>
            </a:pPr>
            <a:r>
              <a:rPr lang="en-US" altLang="en-US" sz="2700" kern="0" dirty="0">
                <a:solidFill>
                  <a:srgbClr val="222222"/>
                </a:solidFill>
                <a:latin typeface="Arial"/>
              </a:rPr>
              <a:t>Function of Boolean algebra; two bits are compared and binary result generated</a:t>
            </a:r>
          </a:p>
          <a:p>
            <a:pPr marL="785372" lvl="1" indent="-302066">
              <a:spcBef>
                <a:spcPct val="20000"/>
              </a:spcBef>
              <a:buFontTx/>
              <a:buChar char="–"/>
              <a:defRPr/>
            </a:pPr>
            <a:r>
              <a:rPr lang="en-US" altLang="en-US" sz="2500" kern="0" dirty="0">
                <a:solidFill>
                  <a:srgbClr val="222222"/>
                </a:solidFill>
                <a:latin typeface="Arial"/>
              </a:rPr>
              <a:t>If two bits are identical, result is binary 0</a:t>
            </a:r>
          </a:p>
          <a:p>
            <a:pPr marL="785372" lvl="1" indent="-302066">
              <a:spcBef>
                <a:spcPct val="20000"/>
              </a:spcBef>
              <a:buFontTx/>
              <a:buChar char="–"/>
              <a:defRPr/>
            </a:pPr>
            <a:r>
              <a:rPr lang="en-US" altLang="en-US" sz="2500" kern="0" dirty="0">
                <a:solidFill>
                  <a:srgbClr val="222222"/>
                </a:solidFill>
                <a:latin typeface="Arial"/>
              </a:rPr>
              <a:t>If two bits not identical, result is binary 1</a:t>
            </a:r>
          </a:p>
          <a:p>
            <a:pPr marL="362480" indent="-362480">
              <a:spcBef>
                <a:spcPct val="20000"/>
              </a:spcBef>
              <a:buFontTx/>
              <a:buChar char="•"/>
              <a:defRPr/>
            </a:pPr>
            <a:r>
              <a:rPr lang="en-US" altLang="en-US" sz="2700" kern="0" dirty="0">
                <a:solidFill>
                  <a:srgbClr val="222222"/>
                </a:solidFill>
                <a:latin typeface="Arial"/>
              </a:rPr>
              <a:t>Very simple to implement and simple to break; should not be used by itself when organization is transmitting/storing sensitive data</a:t>
            </a:r>
          </a:p>
          <a:p>
            <a:endParaRPr lang="en-GB" dirty="0"/>
          </a:p>
          <a:p>
            <a:endParaRPr lang="en-GB" dirty="0"/>
          </a:p>
          <a:p>
            <a:r>
              <a:rPr lang="en-GB" sz="1200" b="0" i="0" u="none" strike="noStrike" kern="1200" baseline="0" dirty="0">
                <a:solidFill>
                  <a:schemeClr val="tx1"/>
                </a:solidFill>
                <a:latin typeface="+mn-lt"/>
                <a:ea typeface="+mn-ea"/>
                <a:cs typeface="+mn-cs"/>
              </a:rPr>
              <a:t>Also known as the one-time pad</a:t>
            </a:r>
            <a:endParaRPr lang="en-GB" dirty="0"/>
          </a:p>
          <a:p>
            <a:pPr eaLnBrk="1" hangingPunct="1">
              <a:defRPr/>
            </a:pPr>
            <a:r>
              <a:rPr lang="en-US" altLang="en-US" b="1" dirty="0">
                <a:latin typeface="Times New Roman" pitchFamily="18" charset="0"/>
              </a:rPr>
              <a:t>Vernam Cipher</a:t>
            </a:r>
          </a:p>
          <a:p>
            <a:pPr marL="362480" indent="-362480">
              <a:spcBef>
                <a:spcPct val="20000"/>
              </a:spcBef>
              <a:buFontTx/>
              <a:buChar char="•"/>
              <a:defRPr/>
            </a:pPr>
            <a:r>
              <a:rPr lang="en-US" altLang="en-US" sz="2700" kern="0" dirty="0">
                <a:solidFill>
                  <a:srgbClr val="222222"/>
                </a:solidFill>
                <a:latin typeface="Arial"/>
              </a:rPr>
              <a:t>Developed at AT&amp;T Bell Labs</a:t>
            </a:r>
          </a:p>
          <a:p>
            <a:pPr marL="362480" indent="-362480">
              <a:spcBef>
                <a:spcPct val="20000"/>
              </a:spcBef>
              <a:buFontTx/>
              <a:buChar char="•"/>
              <a:defRPr/>
            </a:pPr>
            <a:r>
              <a:rPr lang="en-US" altLang="en-US" sz="2700" kern="0" dirty="0">
                <a:solidFill>
                  <a:srgbClr val="222222"/>
                </a:solidFill>
                <a:latin typeface="Arial"/>
              </a:rPr>
              <a:t>Uses set of characters once per encryption process</a:t>
            </a:r>
          </a:p>
          <a:p>
            <a:pPr marL="362480" indent="-362480">
              <a:spcBef>
                <a:spcPct val="20000"/>
              </a:spcBef>
              <a:buFontTx/>
              <a:buChar char="•"/>
              <a:defRPr/>
            </a:pPr>
            <a:r>
              <a:rPr lang="en-US" altLang="en-US" sz="2700" kern="0" dirty="0">
                <a:solidFill>
                  <a:srgbClr val="222222"/>
                </a:solidFill>
                <a:latin typeface="Arial"/>
              </a:rPr>
              <a:t>To perform: </a:t>
            </a:r>
          </a:p>
          <a:p>
            <a:pPr marL="785372" lvl="1" indent="-302066">
              <a:spcBef>
                <a:spcPct val="20000"/>
              </a:spcBef>
              <a:buFontTx/>
              <a:buChar char="–"/>
              <a:defRPr/>
            </a:pPr>
            <a:r>
              <a:rPr lang="en-US" altLang="en-US" sz="2500" kern="0" dirty="0">
                <a:solidFill>
                  <a:srgbClr val="222222"/>
                </a:solidFill>
                <a:latin typeface="Arial"/>
              </a:rPr>
              <a:t>The pad values are added to numeric values that represent the plaintext that needs to be encrypted</a:t>
            </a:r>
          </a:p>
          <a:p>
            <a:pPr marL="785372" lvl="1" indent="-302066">
              <a:spcBef>
                <a:spcPct val="20000"/>
              </a:spcBef>
              <a:buFontTx/>
              <a:buChar char="–"/>
              <a:defRPr/>
            </a:pPr>
            <a:r>
              <a:rPr lang="en-US" altLang="en-US" sz="2500" kern="0" dirty="0">
                <a:solidFill>
                  <a:srgbClr val="222222"/>
                </a:solidFill>
                <a:latin typeface="Arial"/>
              </a:rPr>
              <a:t>Each character of the plaintext is turned into a number and a pad value for that position is added</a:t>
            </a:r>
          </a:p>
          <a:p>
            <a:pPr marL="785372" lvl="1" indent="-302066">
              <a:spcBef>
                <a:spcPct val="20000"/>
              </a:spcBef>
              <a:buFontTx/>
              <a:buChar char="–"/>
              <a:defRPr/>
            </a:pPr>
            <a:r>
              <a:rPr lang="en-US" altLang="en-US" sz="2500" kern="0" dirty="0">
                <a:solidFill>
                  <a:srgbClr val="222222"/>
                </a:solidFill>
                <a:latin typeface="Arial"/>
              </a:rPr>
              <a:t>The resulting sum for that character is then converted back to a </a:t>
            </a:r>
            <a:r>
              <a:rPr lang="en-US" altLang="en-US" sz="2500" kern="0" dirty="0" err="1">
                <a:solidFill>
                  <a:srgbClr val="222222"/>
                </a:solidFill>
                <a:latin typeface="Arial"/>
              </a:rPr>
              <a:t>ciphertext</a:t>
            </a:r>
            <a:r>
              <a:rPr lang="en-US" altLang="en-US" sz="2500" kern="0" dirty="0">
                <a:solidFill>
                  <a:srgbClr val="222222"/>
                </a:solidFill>
                <a:latin typeface="Arial"/>
              </a:rPr>
              <a:t> letter for transmission</a:t>
            </a:r>
          </a:p>
          <a:p>
            <a:pPr marL="785372" lvl="1" indent="-302066">
              <a:spcBef>
                <a:spcPct val="20000"/>
              </a:spcBef>
              <a:buFontTx/>
              <a:buChar char="–"/>
              <a:defRPr/>
            </a:pPr>
            <a:r>
              <a:rPr lang="en-US" altLang="en-US" sz="2500" kern="0" dirty="0">
                <a:solidFill>
                  <a:srgbClr val="222222"/>
                </a:solidFill>
                <a:latin typeface="Arial"/>
              </a:rPr>
              <a:t>If the sum of the two values exceeds 26, then 26 is subtracted from the total</a:t>
            </a:r>
          </a:p>
          <a:p>
            <a:endParaRPr lang="en-GB" dirty="0"/>
          </a:p>
          <a:p>
            <a:r>
              <a:rPr lang="en-GB" sz="1200" b="0" i="0" u="none" strike="noStrike" kern="1200" baseline="0" dirty="0">
                <a:solidFill>
                  <a:schemeClr val="tx1"/>
                </a:solidFill>
                <a:latin typeface="+mn-lt"/>
                <a:ea typeface="+mn-ea"/>
                <a:cs typeface="+mn-cs"/>
              </a:rPr>
              <a:t>In a book cipher, the </a:t>
            </a:r>
            <a:r>
              <a:rPr lang="en-GB" sz="1200" b="0" i="0" u="none" strike="noStrike" kern="1200" baseline="0" dirty="0" err="1">
                <a:solidFill>
                  <a:schemeClr val="tx1"/>
                </a:solidFill>
                <a:latin typeface="+mn-lt"/>
                <a:ea typeface="+mn-ea"/>
                <a:cs typeface="+mn-cs"/>
              </a:rPr>
              <a:t>ciphertext</a:t>
            </a:r>
            <a:r>
              <a:rPr lang="en-GB" sz="1200" b="0" i="0" u="none" strike="noStrike" kern="1200" baseline="0" dirty="0">
                <a:solidFill>
                  <a:schemeClr val="tx1"/>
                </a:solidFill>
                <a:latin typeface="+mn-lt"/>
                <a:ea typeface="+mn-ea"/>
                <a:cs typeface="+mn-cs"/>
              </a:rPr>
              <a:t> consists of a list of codes representing the page number, line number, and word number of the plaintext word.</a:t>
            </a:r>
            <a:endParaRPr lang="en-US" b="1" dirty="0"/>
          </a:p>
          <a:p>
            <a:pPr>
              <a:defRPr/>
            </a:pPr>
            <a:r>
              <a:rPr lang="en-US" b="1" dirty="0"/>
              <a:t>Book-Based Ciphers</a:t>
            </a:r>
          </a:p>
          <a:p>
            <a:pPr marL="362480" indent="-362480">
              <a:spcBef>
                <a:spcPct val="20000"/>
              </a:spcBef>
              <a:buFontTx/>
              <a:buChar char="•"/>
              <a:defRPr/>
            </a:pPr>
            <a:r>
              <a:rPr lang="en-US" altLang="en-US" sz="1200" kern="0" dirty="0">
                <a:solidFill>
                  <a:srgbClr val="222222"/>
                </a:solidFill>
                <a:latin typeface="Arial"/>
              </a:rPr>
              <a:t>Uses text in book as key to decrypt a message</a:t>
            </a:r>
          </a:p>
          <a:p>
            <a:pPr marL="362480" indent="-362480">
              <a:spcBef>
                <a:spcPct val="20000"/>
              </a:spcBef>
              <a:buFontTx/>
              <a:buChar char="•"/>
              <a:defRPr/>
            </a:pPr>
            <a:r>
              <a:rPr lang="en-US" altLang="en-US" sz="1200" kern="0" dirty="0">
                <a:solidFill>
                  <a:srgbClr val="222222"/>
                </a:solidFill>
                <a:latin typeface="Arial"/>
              </a:rPr>
              <a:t>Book cipher: </a:t>
            </a:r>
            <a:r>
              <a:rPr lang="en-US" altLang="en-US" sz="1200" kern="0" dirty="0" err="1">
                <a:solidFill>
                  <a:srgbClr val="222222"/>
                </a:solidFill>
                <a:latin typeface="Arial"/>
              </a:rPr>
              <a:t>ciphertext</a:t>
            </a:r>
            <a:r>
              <a:rPr lang="en-US" altLang="en-US" sz="1200" kern="0" dirty="0">
                <a:solidFill>
                  <a:srgbClr val="222222"/>
                </a:solidFill>
                <a:latin typeface="Arial"/>
              </a:rPr>
              <a:t> consists of list of codes representing page, line, and word numbers of plaintext word</a:t>
            </a:r>
          </a:p>
          <a:p>
            <a:pPr marL="362480" indent="-362480">
              <a:spcBef>
                <a:spcPct val="20000"/>
              </a:spcBef>
              <a:buFontTx/>
              <a:buChar char="•"/>
              <a:defRPr/>
            </a:pPr>
            <a:r>
              <a:rPr lang="en-US" altLang="en-US" sz="1200" kern="0" dirty="0">
                <a:solidFill>
                  <a:srgbClr val="222222"/>
                </a:solidFill>
                <a:latin typeface="Arial"/>
              </a:rPr>
              <a:t>Running key cipher: uses a book for passing key to cipher similar to </a:t>
            </a:r>
            <a:r>
              <a:rPr lang="en-US" altLang="en-US" sz="1200" kern="0" dirty="0" err="1">
                <a:solidFill>
                  <a:srgbClr val="222222"/>
                </a:solidFill>
                <a:latin typeface="Arial"/>
              </a:rPr>
              <a:t>Vigenère</a:t>
            </a:r>
            <a:r>
              <a:rPr lang="en-US" altLang="en-US" sz="1200" kern="0" dirty="0">
                <a:solidFill>
                  <a:srgbClr val="222222"/>
                </a:solidFill>
                <a:latin typeface="Arial"/>
              </a:rPr>
              <a:t> cipher; sender provides encrypted message with sequence of numbers from predetermined book to be indicator block</a:t>
            </a:r>
          </a:p>
          <a:p>
            <a:pPr marL="362480" indent="-362480">
              <a:spcBef>
                <a:spcPct val="20000"/>
              </a:spcBef>
              <a:buFontTx/>
              <a:buChar char="•"/>
              <a:defRPr/>
            </a:pPr>
            <a:r>
              <a:rPr lang="en-US" sz="1200" kern="0" dirty="0">
                <a:solidFill>
                  <a:srgbClr val="222222"/>
                </a:solidFill>
                <a:latin typeface="Arial"/>
              </a:rPr>
              <a:t>Template Cipher: involves use of hidden message in book, letter, or other message; requires page with specific number of holes cut into it.</a:t>
            </a:r>
          </a:p>
          <a:p>
            <a:endParaRPr lang="en-GB"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10</a:t>
            </a:fld>
            <a:endParaRPr lang="en-US" dirty="0"/>
          </a:p>
        </p:txBody>
      </p:sp>
    </p:spTree>
    <p:extLst>
      <p:ext uri="{BB962C8B-B14F-4D97-AF65-F5344CB8AC3E}">
        <p14:creationId xmlns:p14="http://schemas.microsoft.com/office/powerpoint/2010/main" val="23739713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Substitution example, might exchange a letter in the alphabet with the letter three values to the right, or it might substitute one bit for another bit four places to its left.</a:t>
            </a: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Substitution Cipher</a:t>
            </a:r>
          </a:p>
          <a:p>
            <a:pPr marL="362480" indent="-362480">
              <a:spcBef>
                <a:spcPct val="20000"/>
              </a:spcBef>
              <a:buFontTx/>
              <a:buChar char="•"/>
              <a:defRPr/>
            </a:pPr>
            <a:r>
              <a:rPr lang="en-US" altLang="en-US" sz="1200" kern="0" dirty="0">
                <a:solidFill>
                  <a:srgbClr val="222222"/>
                </a:solidFill>
                <a:latin typeface="Arial"/>
              </a:rPr>
              <a:t>Exchanges one value for another</a:t>
            </a:r>
          </a:p>
          <a:p>
            <a:pPr marL="362480" indent="-362480">
              <a:spcBef>
                <a:spcPct val="20000"/>
              </a:spcBef>
              <a:buFontTx/>
              <a:buChar char="•"/>
              <a:defRPr/>
            </a:pPr>
            <a:r>
              <a:rPr lang="en-US" altLang="en-US" sz="1200" kern="0" dirty="0">
                <a:solidFill>
                  <a:srgbClr val="222222"/>
                </a:solidFill>
                <a:latin typeface="Arial"/>
              </a:rPr>
              <a:t>Monoalphabetic substitution: uses only one alphabet during encryption process</a:t>
            </a:r>
          </a:p>
          <a:p>
            <a:pPr marL="362480" indent="-362480">
              <a:spcBef>
                <a:spcPct val="20000"/>
              </a:spcBef>
              <a:buFontTx/>
              <a:buChar char="•"/>
              <a:defRPr/>
            </a:pPr>
            <a:r>
              <a:rPr lang="en-US" altLang="en-US" sz="1200" kern="0" dirty="0">
                <a:solidFill>
                  <a:srgbClr val="222222"/>
                </a:solidFill>
                <a:latin typeface="Arial"/>
              </a:rPr>
              <a:t>Polyalphabetic substitution: more advanced; uses two or more alphabets</a:t>
            </a:r>
          </a:p>
          <a:p>
            <a:pPr marL="362480" indent="-362480">
              <a:spcBef>
                <a:spcPct val="20000"/>
              </a:spcBef>
              <a:buFontTx/>
              <a:buChar char="•"/>
              <a:defRPr/>
            </a:pPr>
            <a:r>
              <a:rPr lang="en-US" altLang="en-US" sz="1200" kern="0" dirty="0">
                <a:solidFill>
                  <a:srgbClr val="222222"/>
                </a:solidFill>
                <a:latin typeface="Arial"/>
              </a:rPr>
              <a:t>Vigenère cipher: advanced substitution cipher that uses simple polyalphabetic code; made up of 26 distinct cipher alphabets</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11</a:t>
            </a:fld>
            <a:endParaRPr lang="en-US" dirty="0"/>
          </a:p>
        </p:txBody>
      </p:sp>
    </p:spTree>
    <p:extLst>
      <p:ext uri="{BB962C8B-B14F-4D97-AF65-F5344CB8AC3E}">
        <p14:creationId xmlns:p14="http://schemas.microsoft.com/office/powerpoint/2010/main" val="4664002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pPr eaLnBrk="1" hangingPunct="1">
              <a:defRPr/>
            </a:pPr>
            <a:r>
              <a:rPr lang="en-US" altLang="en-US" b="1" dirty="0">
                <a:latin typeface="Times New Roman" pitchFamily="18" charset="0"/>
              </a:rPr>
              <a:t>Transposition Cipher Method</a:t>
            </a:r>
          </a:p>
          <a:p>
            <a:pPr marL="362480" indent="-362480">
              <a:spcBef>
                <a:spcPct val="20000"/>
              </a:spcBef>
              <a:buFontTx/>
              <a:buChar char="•"/>
              <a:defRPr/>
            </a:pPr>
            <a:r>
              <a:rPr lang="en-US" altLang="en-US" sz="2700" kern="0" dirty="0">
                <a:solidFill>
                  <a:srgbClr val="222222"/>
                </a:solidFill>
                <a:latin typeface="Arial"/>
              </a:rPr>
              <a:t>Simple to understand, but if properly used, produces ciphertext that is difficult to decipher</a:t>
            </a:r>
          </a:p>
          <a:p>
            <a:pPr marL="362480" indent="-362480">
              <a:spcBef>
                <a:spcPct val="20000"/>
              </a:spcBef>
              <a:buFontTx/>
              <a:buChar char="•"/>
              <a:defRPr/>
            </a:pPr>
            <a:r>
              <a:rPr lang="en-US" altLang="en-US" sz="2700" kern="0" dirty="0">
                <a:solidFill>
                  <a:srgbClr val="222222"/>
                </a:solidFill>
                <a:latin typeface="Arial"/>
              </a:rPr>
              <a:t>Rearranges values within a block to create ciphertext</a:t>
            </a:r>
          </a:p>
          <a:p>
            <a:pPr marL="362480" indent="-362480">
              <a:spcBef>
                <a:spcPct val="20000"/>
              </a:spcBef>
              <a:buFontTx/>
              <a:buChar char="•"/>
              <a:defRPr/>
            </a:pPr>
            <a:r>
              <a:rPr lang="en-US" altLang="en-US" sz="2700" kern="0" dirty="0">
                <a:solidFill>
                  <a:srgbClr val="222222"/>
                </a:solidFill>
                <a:latin typeface="Arial"/>
              </a:rPr>
              <a:t>Can be done at the bit level or at the byte (character) level</a:t>
            </a:r>
          </a:p>
          <a:p>
            <a:pPr marL="362480" indent="-362480">
              <a:spcBef>
                <a:spcPct val="20000"/>
              </a:spcBef>
              <a:buFontTx/>
              <a:buChar char="•"/>
              <a:defRPr/>
            </a:pPr>
            <a:r>
              <a:rPr lang="en-US" altLang="en-US" sz="2700" kern="0" dirty="0">
                <a:solidFill>
                  <a:srgbClr val="222222"/>
                </a:solidFill>
                <a:latin typeface="Arial"/>
              </a:rPr>
              <a:t>To make the encryption even stronger, the keys and block sizes can be increased to 128 bits or more</a:t>
            </a:r>
          </a:p>
          <a:p>
            <a:pPr marL="785372" lvl="1" indent="-302066">
              <a:spcBef>
                <a:spcPct val="20000"/>
              </a:spcBef>
              <a:buFontTx/>
              <a:buChar char="–"/>
              <a:defRPr/>
            </a:pPr>
            <a:r>
              <a:rPr lang="en-US" altLang="en-US" sz="2500" kern="0" dirty="0">
                <a:solidFill>
                  <a:srgbClr val="222222"/>
                </a:solidFill>
                <a:latin typeface="Arial"/>
              </a:rPr>
              <a:t>Uses block padding method to facilitate algorithm</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13</a:t>
            </a:fld>
            <a:endParaRPr lang="en-US" dirty="0"/>
          </a:p>
        </p:txBody>
      </p:sp>
    </p:spTree>
    <p:extLst>
      <p:ext uri="{BB962C8B-B14F-4D97-AF65-F5344CB8AC3E}">
        <p14:creationId xmlns:p14="http://schemas.microsoft.com/office/powerpoint/2010/main" val="24056534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a:defRPr/>
            </a:pPr>
            <a:r>
              <a:rPr lang="en-US" b="1" dirty="0"/>
              <a:t>Exclusive OR (XOR)</a:t>
            </a:r>
          </a:p>
          <a:p>
            <a:pPr marL="362480" indent="-362480">
              <a:spcBef>
                <a:spcPct val="20000"/>
              </a:spcBef>
              <a:buFontTx/>
              <a:buChar char="•"/>
              <a:defRPr/>
            </a:pPr>
            <a:r>
              <a:rPr lang="en-US" altLang="en-US" sz="2700" kern="0" dirty="0">
                <a:solidFill>
                  <a:srgbClr val="222222"/>
                </a:solidFill>
                <a:latin typeface="Arial"/>
              </a:rPr>
              <a:t>Function of Boolean algebra; two bits are compared and binary result generated</a:t>
            </a:r>
          </a:p>
          <a:p>
            <a:pPr marL="785372" lvl="1" indent="-302066">
              <a:spcBef>
                <a:spcPct val="20000"/>
              </a:spcBef>
              <a:buFontTx/>
              <a:buChar char="–"/>
              <a:defRPr/>
            </a:pPr>
            <a:r>
              <a:rPr lang="en-US" altLang="en-US" sz="2500" kern="0" dirty="0">
                <a:solidFill>
                  <a:srgbClr val="222222"/>
                </a:solidFill>
                <a:latin typeface="Arial"/>
              </a:rPr>
              <a:t>If two bits are identical, result is binary 0</a:t>
            </a:r>
          </a:p>
          <a:p>
            <a:pPr marL="785372" lvl="1" indent="-302066">
              <a:spcBef>
                <a:spcPct val="20000"/>
              </a:spcBef>
              <a:buFontTx/>
              <a:buChar char="–"/>
              <a:defRPr/>
            </a:pPr>
            <a:r>
              <a:rPr lang="en-US" altLang="en-US" sz="2500" kern="0" dirty="0">
                <a:solidFill>
                  <a:srgbClr val="222222"/>
                </a:solidFill>
                <a:latin typeface="Arial"/>
              </a:rPr>
              <a:t>If two bits not identical, result is binary 1</a:t>
            </a:r>
          </a:p>
          <a:p>
            <a:pPr marL="362480" indent="-362480">
              <a:spcBef>
                <a:spcPct val="20000"/>
              </a:spcBef>
              <a:buFontTx/>
              <a:buChar char="•"/>
              <a:defRPr/>
            </a:pPr>
            <a:r>
              <a:rPr lang="en-US" altLang="en-US" sz="2700" kern="0" dirty="0">
                <a:solidFill>
                  <a:srgbClr val="222222"/>
                </a:solidFill>
                <a:latin typeface="Arial"/>
              </a:rPr>
              <a:t>Very simple to implement and simple to break; should not be used by itself when organization is transmitting/storing sensitive data</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14</a:t>
            </a:fld>
            <a:endParaRPr lang="en-US" dirty="0"/>
          </a:p>
        </p:txBody>
      </p:sp>
    </p:spTree>
    <p:extLst>
      <p:ext uri="{BB962C8B-B14F-4D97-AF65-F5344CB8AC3E}">
        <p14:creationId xmlns:p14="http://schemas.microsoft.com/office/powerpoint/2010/main" val="21300627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pPr eaLnBrk="1" hangingPunct="1">
              <a:defRPr/>
            </a:pPr>
            <a:r>
              <a:rPr lang="en-US" altLang="en-US" b="1" dirty="0">
                <a:latin typeface="Times New Roman" pitchFamily="18" charset="0"/>
              </a:rPr>
              <a:t>Vernam Cipher</a:t>
            </a:r>
          </a:p>
          <a:p>
            <a:pPr marL="362480" indent="-362480">
              <a:spcBef>
                <a:spcPct val="20000"/>
              </a:spcBef>
              <a:buFontTx/>
              <a:buChar char="•"/>
              <a:defRPr/>
            </a:pPr>
            <a:r>
              <a:rPr lang="en-US" altLang="en-US" sz="2700" kern="0" dirty="0">
                <a:solidFill>
                  <a:srgbClr val="222222"/>
                </a:solidFill>
                <a:latin typeface="Arial"/>
              </a:rPr>
              <a:t>Developed at AT&amp;T Bell Labs</a:t>
            </a:r>
          </a:p>
          <a:p>
            <a:pPr marL="362480" indent="-362480">
              <a:spcBef>
                <a:spcPct val="20000"/>
              </a:spcBef>
              <a:buFontTx/>
              <a:buChar char="•"/>
              <a:defRPr/>
            </a:pPr>
            <a:r>
              <a:rPr lang="en-US" altLang="en-US" sz="2700" kern="0" dirty="0">
                <a:solidFill>
                  <a:srgbClr val="222222"/>
                </a:solidFill>
                <a:latin typeface="Arial"/>
              </a:rPr>
              <a:t>Uses set of characters once per encryption process</a:t>
            </a:r>
          </a:p>
          <a:p>
            <a:pPr marL="362480" indent="-362480">
              <a:spcBef>
                <a:spcPct val="20000"/>
              </a:spcBef>
              <a:buFontTx/>
              <a:buChar char="•"/>
              <a:defRPr/>
            </a:pPr>
            <a:r>
              <a:rPr lang="en-US" altLang="en-US" sz="2700" kern="0" dirty="0">
                <a:solidFill>
                  <a:srgbClr val="222222"/>
                </a:solidFill>
                <a:latin typeface="Arial"/>
              </a:rPr>
              <a:t>To perform: </a:t>
            </a:r>
          </a:p>
          <a:p>
            <a:pPr marL="785372" lvl="1" indent="-302066">
              <a:spcBef>
                <a:spcPct val="20000"/>
              </a:spcBef>
              <a:buFontTx/>
              <a:buChar char="–"/>
              <a:defRPr/>
            </a:pPr>
            <a:r>
              <a:rPr lang="en-US" altLang="en-US" sz="2500" kern="0" dirty="0">
                <a:solidFill>
                  <a:srgbClr val="222222"/>
                </a:solidFill>
                <a:latin typeface="Arial"/>
              </a:rPr>
              <a:t>The pad values are added to numeric values that represent the plaintext that needs to be encrypted</a:t>
            </a:r>
          </a:p>
          <a:p>
            <a:pPr marL="785372" lvl="1" indent="-302066">
              <a:spcBef>
                <a:spcPct val="20000"/>
              </a:spcBef>
              <a:buFontTx/>
              <a:buChar char="–"/>
              <a:defRPr/>
            </a:pPr>
            <a:r>
              <a:rPr lang="en-US" altLang="en-US" sz="2500" kern="0" dirty="0">
                <a:solidFill>
                  <a:srgbClr val="222222"/>
                </a:solidFill>
                <a:latin typeface="Arial"/>
              </a:rPr>
              <a:t>Each character of the plaintext is turned into a number and a pad value for that position is added</a:t>
            </a:r>
          </a:p>
          <a:p>
            <a:pPr marL="785372" lvl="1" indent="-302066">
              <a:spcBef>
                <a:spcPct val="20000"/>
              </a:spcBef>
              <a:buFontTx/>
              <a:buChar char="–"/>
              <a:defRPr/>
            </a:pPr>
            <a:r>
              <a:rPr lang="en-US" altLang="en-US" sz="2500" kern="0" dirty="0">
                <a:solidFill>
                  <a:srgbClr val="222222"/>
                </a:solidFill>
                <a:latin typeface="Arial"/>
              </a:rPr>
              <a:t>The resulting sum for that character is then converted back to a ciphertext letter for transmission</a:t>
            </a:r>
          </a:p>
          <a:p>
            <a:pPr marL="785372" lvl="1" indent="-302066">
              <a:spcBef>
                <a:spcPct val="20000"/>
              </a:spcBef>
              <a:buFontTx/>
              <a:buChar char="–"/>
              <a:defRPr/>
            </a:pPr>
            <a:r>
              <a:rPr lang="en-US" altLang="en-US" sz="2500" kern="0" dirty="0">
                <a:solidFill>
                  <a:srgbClr val="222222"/>
                </a:solidFill>
                <a:latin typeface="Arial"/>
              </a:rPr>
              <a:t>If the sum of the two values exceeds 26, then 26 is subtracted from the total</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17</a:t>
            </a:fld>
            <a:endParaRPr lang="en-US" dirty="0"/>
          </a:p>
        </p:txBody>
      </p:sp>
    </p:spTree>
    <p:extLst>
      <p:ext uri="{BB962C8B-B14F-4D97-AF65-F5344CB8AC3E}">
        <p14:creationId xmlns:p14="http://schemas.microsoft.com/office/powerpoint/2010/main" val="21680249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b="1" dirty="0"/>
              <a:t>Book-Based Ciphers</a:t>
            </a:r>
          </a:p>
          <a:p>
            <a:pPr marL="362480" indent="-362480">
              <a:spcBef>
                <a:spcPct val="20000"/>
              </a:spcBef>
              <a:buFontTx/>
              <a:buChar char="•"/>
              <a:defRPr/>
            </a:pPr>
            <a:r>
              <a:rPr lang="en-US" altLang="en-US" sz="1200" kern="0" dirty="0">
                <a:solidFill>
                  <a:srgbClr val="222222"/>
                </a:solidFill>
                <a:latin typeface="Arial"/>
              </a:rPr>
              <a:t>Uses text in book as key to decrypt a message</a:t>
            </a:r>
          </a:p>
          <a:p>
            <a:pPr marL="362480" indent="-362480">
              <a:spcBef>
                <a:spcPct val="20000"/>
              </a:spcBef>
              <a:buFontTx/>
              <a:buChar char="•"/>
              <a:defRPr/>
            </a:pPr>
            <a:r>
              <a:rPr lang="en-US" altLang="en-US" sz="1200" kern="0" dirty="0">
                <a:solidFill>
                  <a:srgbClr val="222222"/>
                </a:solidFill>
                <a:latin typeface="Arial"/>
              </a:rPr>
              <a:t>Book cipher: ciphertext consists of list of codes representing page, line, and word numbers of plaintext word</a:t>
            </a:r>
          </a:p>
          <a:p>
            <a:pPr marL="362480" indent="-362480">
              <a:spcBef>
                <a:spcPct val="20000"/>
              </a:spcBef>
              <a:buFontTx/>
              <a:buChar char="•"/>
              <a:defRPr/>
            </a:pPr>
            <a:r>
              <a:rPr lang="en-US" altLang="en-US" sz="1200" kern="0" dirty="0">
                <a:solidFill>
                  <a:srgbClr val="222222"/>
                </a:solidFill>
                <a:latin typeface="Arial"/>
              </a:rPr>
              <a:t>Running key cipher: uses a book for passing key to cipher similar to Vigenère cipher; sender provides encrypted message with sequence of numbers from predetermined book to be indicator block</a:t>
            </a:r>
          </a:p>
          <a:p>
            <a:pPr marL="362480" indent="-362480">
              <a:spcBef>
                <a:spcPct val="20000"/>
              </a:spcBef>
              <a:buFontTx/>
              <a:buChar char="•"/>
              <a:defRPr/>
            </a:pPr>
            <a:r>
              <a:rPr lang="en-US" sz="1200" kern="0" dirty="0">
                <a:solidFill>
                  <a:srgbClr val="222222"/>
                </a:solidFill>
                <a:latin typeface="Arial"/>
              </a:rPr>
              <a:t>Template Cipher: involves use of hidden message in book, letter, or other message; requires page with specific number of holes cut into it.</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18</a:t>
            </a:fld>
            <a:endParaRPr lang="en-US" dirty="0"/>
          </a:p>
        </p:txBody>
      </p:sp>
    </p:spTree>
    <p:extLst>
      <p:ext uri="{BB962C8B-B14F-4D97-AF65-F5344CB8AC3E}">
        <p14:creationId xmlns:p14="http://schemas.microsoft.com/office/powerpoint/2010/main" val="20264445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62500" lnSpcReduction="20000"/>
          </a:bodyPr>
          <a:lstStyle/>
          <a:p>
            <a:r>
              <a:rPr lang="en-GB" sz="1200" b="0" i="0" u="none" strike="noStrike" kern="1200" baseline="0" dirty="0">
                <a:solidFill>
                  <a:schemeClr val="tx1"/>
                </a:solidFill>
                <a:latin typeface="+mn-lt"/>
                <a:ea typeface="+mn-ea"/>
                <a:cs typeface="+mn-cs"/>
              </a:rPr>
              <a:t>In addition to ciphers, another important encryption technique that is often incorporated into cryptosystems is the hash function. Hash functions are mathematical algorithms used to confirm the identity of a specific message and confirm that the content has not been changed.</a:t>
            </a:r>
            <a:endParaRPr lang="en-US" altLang="en-US" b="1" dirty="0">
              <a:latin typeface="Times New Roman" pitchFamily="18" charset="0"/>
            </a:endParaRPr>
          </a:p>
          <a:p>
            <a:pPr eaLnBrk="1" hangingPunct="1">
              <a:defRPr/>
            </a:pPr>
            <a:endParaRPr lang="en-US" altLang="en-US" b="1" dirty="0">
              <a:latin typeface="Times New Roman" pitchFamily="18" charset="0"/>
            </a:endParaRPr>
          </a:p>
          <a:p>
            <a:r>
              <a:rPr lang="en-GB" sz="1200" b="0" i="0" u="none" strike="noStrike" kern="1200" baseline="0" dirty="0">
                <a:solidFill>
                  <a:schemeClr val="tx1"/>
                </a:solidFill>
                <a:latin typeface="+mn-lt"/>
                <a:ea typeface="+mn-ea"/>
                <a:cs typeface="+mn-cs"/>
              </a:rPr>
              <a:t>Hash algorithms are used to create a hash value, also known as a message digest, by converting variable-length messages into a single fixed-length value.</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Hashing functions do not require the use of keys, but it is possible to attach a message authentication code (MAC) to allow only specific recipients to access the message digest. Because hash functions are one-way, they are used in password verification systems to confirm the identity of the user.</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The Secure Hash Standard (SHS) is issued by the National Institute of Standards and Technology (NIST).</a:t>
            </a: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Hash Functions</a:t>
            </a:r>
          </a:p>
          <a:p>
            <a:pPr marL="362480" indent="-362480">
              <a:spcBef>
                <a:spcPct val="20000"/>
              </a:spcBef>
              <a:buFontTx/>
              <a:buChar char="•"/>
              <a:defRPr/>
            </a:pPr>
            <a:r>
              <a:rPr lang="en-US" altLang="en-US" sz="2700" kern="0" dirty="0">
                <a:solidFill>
                  <a:srgbClr val="222222"/>
                </a:solidFill>
                <a:latin typeface="Arial"/>
              </a:rPr>
              <a:t>Mathematical algorithms used to confirm specific message identity and that no content has changed</a:t>
            </a:r>
          </a:p>
          <a:p>
            <a:pPr marL="362480" indent="-362480">
              <a:spcBef>
                <a:spcPct val="20000"/>
              </a:spcBef>
              <a:buFontTx/>
              <a:buChar char="•"/>
              <a:defRPr/>
            </a:pPr>
            <a:r>
              <a:rPr lang="en-US" altLang="en-US" sz="2700" kern="0" dirty="0">
                <a:solidFill>
                  <a:srgbClr val="222222"/>
                </a:solidFill>
                <a:latin typeface="Arial"/>
              </a:rPr>
              <a:t>Hash algorithms: public functions that create hash value </a:t>
            </a:r>
          </a:p>
          <a:p>
            <a:pPr marL="362480" indent="-362480">
              <a:spcBef>
                <a:spcPct val="20000"/>
              </a:spcBef>
              <a:buFontTx/>
              <a:buChar char="•"/>
              <a:defRPr/>
            </a:pPr>
            <a:r>
              <a:rPr lang="en-US" altLang="en-US" sz="2700" kern="0" dirty="0">
                <a:solidFill>
                  <a:srgbClr val="222222"/>
                </a:solidFill>
                <a:latin typeface="Arial"/>
              </a:rPr>
              <a:t>Use of keys not required</a:t>
            </a:r>
          </a:p>
          <a:p>
            <a:pPr marL="785372" lvl="1" indent="-302066">
              <a:spcBef>
                <a:spcPct val="20000"/>
              </a:spcBef>
              <a:buFontTx/>
              <a:buChar char="–"/>
              <a:defRPr/>
            </a:pPr>
            <a:r>
              <a:rPr lang="en-US" altLang="en-US" sz="2500" kern="0" dirty="0">
                <a:solidFill>
                  <a:srgbClr val="222222"/>
                </a:solidFill>
                <a:latin typeface="Arial"/>
              </a:rPr>
              <a:t>Message authentication code (MAC), however, may be attached to a message</a:t>
            </a:r>
          </a:p>
          <a:p>
            <a:pPr marL="362480" indent="-362480">
              <a:spcBef>
                <a:spcPct val="20000"/>
              </a:spcBef>
              <a:buFontTx/>
              <a:buChar char="•"/>
              <a:defRPr/>
            </a:pPr>
            <a:r>
              <a:rPr lang="en-US" altLang="en-US" sz="2700" kern="0" dirty="0">
                <a:solidFill>
                  <a:srgbClr val="222222"/>
                </a:solidFill>
                <a:latin typeface="Arial"/>
              </a:rPr>
              <a:t>Used in password verification systems to confirm identity of user</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19</a:t>
            </a:fld>
            <a:endParaRPr lang="en-US" dirty="0"/>
          </a:p>
        </p:txBody>
      </p:sp>
    </p:spTree>
    <p:extLst>
      <p:ext uri="{BB962C8B-B14F-4D97-AF65-F5344CB8AC3E}">
        <p14:creationId xmlns:p14="http://schemas.microsoft.com/office/powerpoint/2010/main" val="27238098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62500" lnSpcReduction="20000"/>
          </a:bodyPr>
          <a:lstStyle/>
          <a:p>
            <a:r>
              <a:rPr lang="en-GB" sz="1200" b="0" i="0" u="none" strike="noStrike" kern="1200" baseline="0" dirty="0">
                <a:solidFill>
                  <a:schemeClr val="tx1"/>
                </a:solidFill>
                <a:latin typeface="+mn-lt"/>
                <a:ea typeface="+mn-ea"/>
                <a:cs typeface="+mn-cs"/>
              </a:rPr>
              <a:t>In addition to ciphers, another important encryption technique that is often incorporated into cryptosystems is the hash function. Hash functions are mathematical algorithms used to confirm the identity of a specific message and confirm that the content has not been changed.</a:t>
            </a:r>
            <a:endParaRPr lang="en-US" altLang="en-US" b="1" dirty="0">
              <a:latin typeface="Times New Roman" pitchFamily="18" charset="0"/>
            </a:endParaRPr>
          </a:p>
          <a:p>
            <a:pPr eaLnBrk="1" hangingPunct="1">
              <a:defRPr/>
            </a:pPr>
            <a:endParaRPr lang="en-US" altLang="en-US" b="1" dirty="0">
              <a:latin typeface="Times New Roman" pitchFamily="18" charset="0"/>
            </a:endParaRPr>
          </a:p>
          <a:p>
            <a:r>
              <a:rPr lang="en-GB" sz="1200" b="0" i="0" u="none" strike="noStrike" kern="1200" baseline="0" dirty="0">
                <a:solidFill>
                  <a:schemeClr val="tx1"/>
                </a:solidFill>
                <a:latin typeface="+mn-lt"/>
                <a:ea typeface="+mn-ea"/>
                <a:cs typeface="+mn-cs"/>
              </a:rPr>
              <a:t>Hash algorithms are used to create a hash value, also known as a message digest, by converting variable-length messages into a single fixed-length value.</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Hashing functions do not require the use of keys, but it is possible to attach a message authentication code (MAC) to allow only specific recipients to access the message digest. Because hash functions are one-way, they are used in password verification systems to confirm the identity of the user.</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The Secure Hash Standard (SHS) is issued by the National Institute of Standards and Technology (NIST).</a:t>
            </a: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Hash Functions</a:t>
            </a:r>
          </a:p>
          <a:p>
            <a:pPr marL="362480" indent="-362480">
              <a:spcBef>
                <a:spcPct val="20000"/>
              </a:spcBef>
              <a:buFontTx/>
              <a:buChar char="•"/>
              <a:defRPr/>
            </a:pPr>
            <a:r>
              <a:rPr lang="en-US" altLang="en-US" sz="2700" kern="0" dirty="0">
                <a:solidFill>
                  <a:srgbClr val="222222"/>
                </a:solidFill>
                <a:latin typeface="Arial"/>
              </a:rPr>
              <a:t>Mathematical algorithms used to confirm specific message identity and that no content has changed</a:t>
            </a:r>
          </a:p>
          <a:p>
            <a:pPr marL="362480" indent="-362480">
              <a:spcBef>
                <a:spcPct val="20000"/>
              </a:spcBef>
              <a:buFontTx/>
              <a:buChar char="•"/>
              <a:defRPr/>
            </a:pPr>
            <a:r>
              <a:rPr lang="en-US" altLang="en-US" sz="2700" kern="0" dirty="0">
                <a:solidFill>
                  <a:srgbClr val="222222"/>
                </a:solidFill>
                <a:latin typeface="Arial"/>
              </a:rPr>
              <a:t>Hash algorithms: public functions that create hash value </a:t>
            </a:r>
          </a:p>
          <a:p>
            <a:pPr marL="362480" indent="-362480">
              <a:spcBef>
                <a:spcPct val="20000"/>
              </a:spcBef>
              <a:buFontTx/>
              <a:buChar char="•"/>
              <a:defRPr/>
            </a:pPr>
            <a:r>
              <a:rPr lang="en-US" altLang="en-US" sz="2700" kern="0" dirty="0">
                <a:solidFill>
                  <a:srgbClr val="222222"/>
                </a:solidFill>
                <a:latin typeface="Arial"/>
              </a:rPr>
              <a:t>Use of keys not required</a:t>
            </a:r>
          </a:p>
          <a:p>
            <a:pPr marL="785372" lvl="1" indent="-302066">
              <a:spcBef>
                <a:spcPct val="20000"/>
              </a:spcBef>
              <a:buFontTx/>
              <a:buChar char="–"/>
              <a:defRPr/>
            </a:pPr>
            <a:r>
              <a:rPr lang="en-US" altLang="en-US" sz="2500" kern="0" dirty="0">
                <a:solidFill>
                  <a:srgbClr val="222222"/>
                </a:solidFill>
                <a:latin typeface="Arial"/>
              </a:rPr>
              <a:t>Message authentication code (MAC), however, may be attached to a message</a:t>
            </a:r>
          </a:p>
          <a:p>
            <a:pPr marL="362480" indent="-362480">
              <a:spcBef>
                <a:spcPct val="20000"/>
              </a:spcBef>
              <a:buFontTx/>
              <a:buChar char="•"/>
              <a:defRPr/>
            </a:pPr>
            <a:r>
              <a:rPr lang="en-US" altLang="en-US" sz="2700" kern="0" dirty="0">
                <a:solidFill>
                  <a:srgbClr val="222222"/>
                </a:solidFill>
                <a:latin typeface="Arial"/>
              </a:rPr>
              <a:t>Used in password verification systems to confirm identity of user</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20</a:t>
            </a:fld>
            <a:endParaRPr lang="en-US" dirty="0"/>
          </a:p>
        </p:txBody>
      </p:sp>
    </p:spTree>
    <p:extLst>
      <p:ext uri="{BB962C8B-B14F-4D97-AF65-F5344CB8AC3E}">
        <p14:creationId xmlns:p14="http://schemas.microsoft.com/office/powerpoint/2010/main" val="13247998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eaLnBrk="1" hangingPunct="1">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Cryptographic Algorithms</a:t>
            </a:r>
          </a:p>
          <a:p>
            <a:pPr marL="362480" indent="-362480">
              <a:spcBef>
                <a:spcPct val="20000"/>
              </a:spcBef>
              <a:buFontTx/>
              <a:buChar char="•"/>
              <a:defRPr/>
            </a:pPr>
            <a:r>
              <a:rPr lang="en-US" altLang="en-US" sz="2700" kern="0" dirty="0">
                <a:solidFill>
                  <a:srgbClr val="222222"/>
                </a:solidFill>
                <a:latin typeface="Arial"/>
              </a:rPr>
              <a:t>Often grouped into two broad categories, symmetric and asymmetric</a:t>
            </a:r>
          </a:p>
          <a:p>
            <a:pPr marL="785372" lvl="1" indent="-302066">
              <a:spcBef>
                <a:spcPct val="20000"/>
              </a:spcBef>
              <a:buFontTx/>
              <a:buChar char="–"/>
              <a:defRPr/>
            </a:pPr>
            <a:r>
              <a:rPr lang="en-US" altLang="en-US" sz="2500" kern="0" dirty="0">
                <a:solidFill>
                  <a:srgbClr val="222222"/>
                </a:solidFill>
                <a:latin typeface="Arial"/>
              </a:rPr>
              <a:t>Today’s popular cryptosystems use combination of both symmetric and asymmetric algorithms</a:t>
            </a:r>
          </a:p>
          <a:p>
            <a:pPr marL="362480" indent="-362480">
              <a:spcBef>
                <a:spcPct val="20000"/>
              </a:spcBef>
              <a:buFontTx/>
              <a:buChar char="•"/>
              <a:defRPr/>
            </a:pPr>
            <a:r>
              <a:rPr lang="en-US" altLang="en-US" sz="2700" kern="0" dirty="0">
                <a:solidFill>
                  <a:srgbClr val="222222"/>
                </a:solidFill>
                <a:latin typeface="Arial"/>
              </a:rPr>
              <a:t>Symmetric and asymmetric algorithms distinguished by types of keys used for encryption and decryption operations</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22</a:t>
            </a:fld>
            <a:endParaRPr lang="en-US" dirty="0"/>
          </a:p>
        </p:txBody>
      </p:sp>
    </p:spTree>
    <p:extLst>
      <p:ext uri="{BB962C8B-B14F-4D97-AF65-F5344CB8AC3E}">
        <p14:creationId xmlns:p14="http://schemas.microsoft.com/office/powerpoint/2010/main" val="35047519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0" i="0" u="none" strike="noStrike" kern="1200" baseline="0" dirty="0">
                <a:solidFill>
                  <a:schemeClr val="tx1"/>
                </a:solidFill>
                <a:latin typeface="+mn-lt"/>
                <a:ea typeface="+mn-ea"/>
                <a:cs typeface="+mn-cs"/>
              </a:rPr>
              <a:t>Encryption methodologies that require the same secret key to encipher and decipher the message are performing private-key encryption or symmetric encryption. Symmetric encryption methods use mathematical operations that can be programmed into extremely fast computing algorithms so that encryption and decryption are executed quickly, even by small computers.</a:t>
            </a:r>
            <a:endParaRPr lang="en-US" altLang="en-US" b="1" dirty="0">
              <a:latin typeface="Times New Roman" panose="02020603050405020304" pitchFamily="18" charset="0"/>
            </a:endParaRPr>
          </a:p>
          <a:p>
            <a:pPr eaLnBrk="1" hangingPunct="1"/>
            <a:endParaRPr lang="en-US" altLang="en-US" b="1" dirty="0">
              <a:latin typeface="Times New Roman" panose="02020603050405020304" pitchFamily="18" charset="0"/>
            </a:endParaRPr>
          </a:p>
          <a:p>
            <a:pPr eaLnBrk="1" hangingPunct="1"/>
            <a:endParaRPr lang="en-US" altLang="en-US" b="1" dirty="0">
              <a:latin typeface="Times New Roman" panose="02020603050405020304" pitchFamily="18" charset="0"/>
            </a:endParaRPr>
          </a:p>
          <a:p>
            <a:pPr eaLnBrk="1" hangingPunct="1"/>
            <a:r>
              <a:rPr lang="en-US" altLang="en-US" b="1" dirty="0">
                <a:latin typeface="Times New Roman" panose="02020603050405020304" pitchFamily="18" charset="0"/>
              </a:rPr>
              <a:t>Symmetric Encryption</a:t>
            </a:r>
          </a:p>
          <a:p>
            <a:pPr eaLnBrk="1" hangingPunct="1"/>
            <a:r>
              <a:rPr lang="en-US" altLang="en-US" dirty="0">
                <a:latin typeface="Times New Roman" panose="02020603050405020304" pitchFamily="18" charset="0"/>
              </a:rPr>
              <a:t>Symmetric encryption indicates that the same key, also known as a secret key, is used to conduct both the encryption and decryption of the message.  </a:t>
            </a:r>
          </a:p>
          <a:p>
            <a:pPr eaLnBrk="1" hangingPunct="1"/>
            <a:r>
              <a:rPr lang="en-US" altLang="en-US" dirty="0">
                <a:latin typeface="Times New Roman" panose="02020603050405020304" pitchFamily="18" charset="0"/>
              </a:rPr>
              <a:t>Symmetric encryption methods can be extremely efficient, requiring minimal processing to either encrypt or decrypt the message.  </a:t>
            </a:r>
          </a:p>
          <a:p>
            <a:pPr eaLnBrk="1" hangingPunct="1"/>
            <a:r>
              <a:rPr lang="en-US" altLang="en-US" dirty="0">
                <a:latin typeface="Times New Roman" panose="02020603050405020304" pitchFamily="18" charset="0"/>
              </a:rPr>
              <a:t>The problem is that both the sender and the receiver must own the encryption key. </a:t>
            </a:r>
          </a:p>
          <a:p>
            <a:pPr eaLnBrk="1" hangingPunct="1"/>
            <a:r>
              <a:rPr lang="en-US" altLang="en-US" dirty="0">
                <a:latin typeface="Times New Roman" panose="02020603050405020304" pitchFamily="18" charset="0"/>
              </a:rPr>
              <a:t>If either copy of the key is compromised, an intermediate can decrypt and read the messages. </a:t>
            </a:r>
          </a:p>
          <a:p>
            <a:pPr eaLnBrk="1" hangingPunct="1"/>
            <a:r>
              <a:rPr lang="en-US" altLang="en-US" dirty="0">
                <a:latin typeface="Times New Roman" panose="02020603050405020304" pitchFamily="18" charset="0"/>
              </a:rPr>
              <a:t>One of the challenges of symmetric key encryption is getting a copy of the key to the receiver, a process that must be conducted out-of-band to avoid interception. </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23</a:t>
            </a:fld>
            <a:endParaRPr lang="en-US" dirty="0"/>
          </a:p>
        </p:txBody>
      </p:sp>
    </p:spTree>
    <p:extLst>
      <p:ext uri="{BB962C8B-B14F-4D97-AF65-F5344CB8AC3E}">
        <p14:creationId xmlns:p14="http://schemas.microsoft.com/office/powerpoint/2010/main" val="35079952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b="0" i="0" u="none" strike="noStrike" kern="1200" baseline="0" dirty="0">
                <a:solidFill>
                  <a:schemeClr val="tx1"/>
                </a:solidFill>
                <a:latin typeface="+mn-lt"/>
                <a:ea typeface="+mn-ea"/>
                <a:cs typeface="+mn-cs"/>
              </a:rPr>
              <a:t>There are a number of popular symmetric encryption cryptosystems. One of the most widely known is the Data Encryption Standard (DES); it was developed by IBM and is based on the company’s Lucifer algorithm, which uses a key length of 128 bits.</a:t>
            </a: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Symmetric Encryption</a:t>
            </a:r>
          </a:p>
          <a:p>
            <a:pPr marL="362480" indent="-362480">
              <a:spcBef>
                <a:spcPct val="20000"/>
              </a:spcBef>
              <a:buFontTx/>
              <a:buChar char="•"/>
              <a:defRPr/>
            </a:pPr>
            <a:r>
              <a:rPr lang="en-US" altLang="en-US" sz="2700" kern="0" dirty="0">
                <a:solidFill>
                  <a:srgbClr val="222222"/>
                </a:solidFill>
                <a:latin typeface="Arial"/>
              </a:rPr>
              <a:t>Data Encryption Standard (DES): one of most popular symmetric encryption cryptosystems</a:t>
            </a:r>
          </a:p>
          <a:p>
            <a:pPr marL="785372" lvl="1" indent="-302066">
              <a:spcBef>
                <a:spcPct val="20000"/>
              </a:spcBef>
              <a:buFontTx/>
              <a:buChar char="–"/>
              <a:defRPr/>
            </a:pPr>
            <a:r>
              <a:rPr lang="en-US" altLang="en-US" sz="2500" kern="0" dirty="0">
                <a:solidFill>
                  <a:srgbClr val="222222"/>
                </a:solidFill>
                <a:latin typeface="Arial"/>
              </a:rPr>
              <a:t>64-bit block size; 56-bit key</a:t>
            </a:r>
          </a:p>
          <a:p>
            <a:pPr marL="785372" lvl="1" indent="-302066">
              <a:spcBef>
                <a:spcPct val="20000"/>
              </a:spcBef>
              <a:buFontTx/>
              <a:buChar char="–"/>
              <a:defRPr/>
            </a:pPr>
            <a:r>
              <a:rPr lang="en-US" altLang="en-US" sz="2500" kern="0" dirty="0">
                <a:solidFill>
                  <a:srgbClr val="222222"/>
                </a:solidFill>
                <a:latin typeface="Arial"/>
              </a:rPr>
              <a:t>Adopted by NIST in 1976 as federal standard for encrypting non-classified information</a:t>
            </a:r>
          </a:p>
          <a:p>
            <a:pPr marL="362480" indent="-362480">
              <a:spcBef>
                <a:spcPct val="20000"/>
              </a:spcBef>
              <a:buFontTx/>
              <a:buChar char="•"/>
              <a:defRPr/>
            </a:pPr>
            <a:r>
              <a:rPr lang="en-US" altLang="en-US" sz="2700" kern="0" dirty="0">
                <a:solidFill>
                  <a:srgbClr val="222222"/>
                </a:solidFill>
                <a:latin typeface="Arial"/>
              </a:rPr>
              <a:t>Triple DES (3DES): created to provide security far beyond DES</a:t>
            </a:r>
          </a:p>
          <a:p>
            <a:pPr marL="362480" indent="-362480">
              <a:spcBef>
                <a:spcPct val="20000"/>
              </a:spcBef>
              <a:buFontTx/>
              <a:buChar char="•"/>
              <a:defRPr/>
            </a:pPr>
            <a:r>
              <a:rPr lang="en-US" altLang="en-US" sz="2700" kern="0" dirty="0">
                <a:solidFill>
                  <a:srgbClr val="222222"/>
                </a:solidFill>
                <a:latin typeface="Arial"/>
              </a:rPr>
              <a:t>Advanced Encryption Standard (AES): developed to replace both DES and 3DES</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24</a:t>
            </a:fld>
            <a:endParaRPr lang="en-US" dirty="0"/>
          </a:p>
        </p:txBody>
      </p:sp>
    </p:spTree>
    <p:extLst>
      <p:ext uri="{BB962C8B-B14F-4D97-AF65-F5344CB8AC3E}">
        <p14:creationId xmlns:p14="http://schemas.microsoft.com/office/powerpoint/2010/main" val="41708376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b="0" i="0" u="none" strike="noStrike" kern="1200" baseline="0" dirty="0">
                <a:solidFill>
                  <a:schemeClr val="tx1"/>
                </a:solidFill>
                <a:latin typeface="+mn-lt"/>
                <a:ea typeface="+mn-ea"/>
                <a:cs typeface="+mn-cs"/>
              </a:rPr>
              <a:t>While symmetric encryption systems use a single key both to encrypt and decrypt a message, asymmetric encryption uses two different but related keys. Either key can be used to encrypt or decrypt the message.</a:t>
            </a: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Asymmetric Encryption</a:t>
            </a:r>
          </a:p>
          <a:p>
            <a:pPr marL="362480" indent="-362480">
              <a:spcBef>
                <a:spcPct val="20000"/>
              </a:spcBef>
              <a:buFontTx/>
              <a:buChar char="•"/>
              <a:defRPr/>
            </a:pPr>
            <a:r>
              <a:rPr lang="en-US" altLang="en-US" sz="2700" kern="0" dirty="0">
                <a:solidFill>
                  <a:srgbClr val="222222"/>
                </a:solidFill>
                <a:latin typeface="Arial"/>
              </a:rPr>
              <a:t>Also known as public-key encryption</a:t>
            </a:r>
          </a:p>
          <a:p>
            <a:pPr marL="362480" indent="-362480">
              <a:spcBef>
                <a:spcPct val="20000"/>
              </a:spcBef>
              <a:buFontTx/>
              <a:buChar char="•"/>
              <a:defRPr/>
            </a:pPr>
            <a:r>
              <a:rPr lang="en-US" altLang="en-US" sz="2700" kern="0" dirty="0">
                <a:solidFill>
                  <a:srgbClr val="222222"/>
                </a:solidFill>
                <a:latin typeface="Arial"/>
              </a:rPr>
              <a:t>Uses two different but related keys</a:t>
            </a:r>
          </a:p>
          <a:p>
            <a:pPr marL="785372" lvl="1" indent="-302066">
              <a:spcBef>
                <a:spcPct val="20000"/>
              </a:spcBef>
              <a:buFontTx/>
              <a:buChar char="–"/>
              <a:defRPr/>
            </a:pPr>
            <a:r>
              <a:rPr lang="en-US" altLang="en-US" sz="2500" kern="0" dirty="0">
                <a:solidFill>
                  <a:srgbClr val="222222"/>
                </a:solidFill>
                <a:latin typeface="Arial"/>
              </a:rPr>
              <a:t>Either key can encrypt or decrypt message</a:t>
            </a:r>
          </a:p>
          <a:p>
            <a:pPr marL="785372" lvl="1" indent="-302066">
              <a:spcBef>
                <a:spcPct val="20000"/>
              </a:spcBef>
              <a:buFontTx/>
              <a:buChar char="–"/>
              <a:defRPr/>
            </a:pPr>
            <a:r>
              <a:rPr lang="en-US" altLang="en-US" sz="2500" kern="0" dirty="0">
                <a:solidFill>
                  <a:srgbClr val="222222"/>
                </a:solidFill>
                <a:latin typeface="Arial"/>
              </a:rPr>
              <a:t>If Key A encrypts message, only Key B can decrypt</a:t>
            </a:r>
          </a:p>
          <a:p>
            <a:pPr marL="785372" lvl="1" indent="-302066">
              <a:spcBef>
                <a:spcPct val="20000"/>
              </a:spcBef>
              <a:buFontTx/>
              <a:buChar char="–"/>
              <a:defRPr/>
            </a:pPr>
            <a:r>
              <a:rPr lang="en-US" altLang="en-US" sz="2500" kern="0" dirty="0">
                <a:solidFill>
                  <a:srgbClr val="222222"/>
                </a:solidFill>
                <a:latin typeface="Arial"/>
              </a:rPr>
              <a:t>Greatest value when one key serves as private key and the other serves as public key</a:t>
            </a:r>
          </a:p>
          <a:p>
            <a:pPr marL="362480" indent="-362480">
              <a:spcBef>
                <a:spcPct val="20000"/>
              </a:spcBef>
              <a:buFontTx/>
              <a:buChar char="•"/>
              <a:defRPr/>
            </a:pPr>
            <a:r>
              <a:rPr lang="en-US" altLang="en-US" sz="2700" kern="0" dirty="0">
                <a:solidFill>
                  <a:srgbClr val="222222"/>
                </a:solidFill>
                <a:latin typeface="Arial"/>
              </a:rPr>
              <a:t>RSA algorithm was first public-key encryption algorithm developed/published for commercial use</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26</a:t>
            </a:fld>
            <a:endParaRPr lang="en-US" dirty="0"/>
          </a:p>
        </p:txBody>
      </p:sp>
    </p:spTree>
    <p:extLst>
      <p:ext uri="{BB962C8B-B14F-4D97-AF65-F5344CB8AC3E}">
        <p14:creationId xmlns:p14="http://schemas.microsoft.com/office/powerpoint/2010/main" val="33990304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US" altLang="en-US" b="1" dirty="0">
                <a:latin typeface="Times New Roman" pitchFamily="18" charset="0"/>
              </a:rPr>
              <a:t>Encryption Key Size</a:t>
            </a:r>
          </a:p>
          <a:p>
            <a:pPr marL="362480" indent="-362480">
              <a:spcBef>
                <a:spcPct val="20000"/>
              </a:spcBef>
              <a:buFontTx/>
              <a:buChar char="•"/>
              <a:defRPr/>
            </a:pPr>
            <a:r>
              <a:rPr lang="en-US" altLang="en-US" sz="1200" kern="0" dirty="0">
                <a:solidFill>
                  <a:srgbClr val="222222"/>
                </a:solidFill>
                <a:latin typeface="Arial"/>
              </a:rPr>
              <a:t>When deploying ciphers, size of cryptovariable or key is very important</a:t>
            </a:r>
          </a:p>
          <a:p>
            <a:pPr marL="362480" indent="-362480">
              <a:spcBef>
                <a:spcPct val="20000"/>
              </a:spcBef>
              <a:buFontTx/>
              <a:buChar char="•"/>
              <a:defRPr/>
            </a:pPr>
            <a:r>
              <a:rPr lang="en-US" altLang="en-US" sz="1200" kern="0" dirty="0">
                <a:solidFill>
                  <a:srgbClr val="222222"/>
                </a:solidFill>
                <a:latin typeface="Arial"/>
              </a:rPr>
              <a:t>Strength of many encryption applications and cryptosystems measured by key size</a:t>
            </a:r>
          </a:p>
          <a:p>
            <a:pPr marL="362480" indent="-362480">
              <a:spcBef>
                <a:spcPct val="20000"/>
              </a:spcBef>
              <a:buFontTx/>
              <a:buChar char="•"/>
              <a:defRPr/>
            </a:pPr>
            <a:r>
              <a:rPr lang="en-US" altLang="en-US" sz="1200" kern="0" dirty="0">
                <a:solidFill>
                  <a:srgbClr val="222222"/>
                </a:solidFill>
                <a:latin typeface="Arial"/>
              </a:rPr>
              <a:t>For cryptosystems, security of encrypted data is not dependent on keeping encrypting algorithm secret</a:t>
            </a:r>
          </a:p>
          <a:p>
            <a:pPr marL="362480" indent="-362480">
              <a:spcBef>
                <a:spcPct val="20000"/>
              </a:spcBef>
              <a:buFontTx/>
              <a:buChar char="•"/>
              <a:defRPr/>
            </a:pPr>
            <a:r>
              <a:rPr lang="en-US" altLang="en-US" sz="1200" kern="0" dirty="0">
                <a:solidFill>
                  <a:srgbClr val="222222"/>
                </a:solidFill>
                <a:latin typeface="Arial"/>
              </a:rPr>
              <a:t>Cryptosystem security depends on keeping some or all of elements of </a:t>
            </a:r>
            <a:r>
              <a:rPr lang="en-US" altLang="en-US" sz="1200" kern="0" dirty="0" err="1">
                <a:solidFill>
                  <a:srgbClr val="222222"/>
                </a:solidFill>
                <a:latin typeface="Arial"/>
              </a:rPr>
              <a:t>cryptovariable</a:t>
            </a:r>
            <a:r>
              <a:rPr lang="en-US" altLang="en-US" sz="1200" kern="0" dirty="0">
                <a:solidFill>
                  <a:srgbClr val="222222"/>
                </a:solidFill>
                <a:latin typeface="Arial"/>
              </a:rPr>
              <a:t>(s) or key(s) secret</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28</a:t>
            </a:fld>
            <a:endParaRPr lang="en-US" dirty="0"/>
          </a:p>
        </p:txBody>
      </p:sp>
    </p:spTree>
    <p:extLst>
      <p:ext uri="{BB962C8B-B14F-4D97-AF65-F5344CB8AC3E}">
        <p14:creationId xmlns:p14="http://schemas.microsoft.com/office/powerpoint/2010/main" val="22346098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sz="1200" b="0" i="0" u="none" strike="noStrike" kern="1200" baseline="0" dirty="0">
                <a:solidFill>
                  <a:schemeClr val="tx1"/>
                </a:solidFill>
                <a:latin typeface="+mn-lt"/>
                <a:ea typeface="+mn-ea"/>
                <a:cs typeface="+mn-cs"/>
              </a:rPr>
              <a:t>The ability to conceal the contents of sensitive messages and verify the contents of messages and the identities of their senders can be important in all areas of business. To be useful, these cryptographic capabilities must be embodied in tools that allow IT and information security practitioners to apply the elements of cryptography in the everyday world of computing.</a:t>
            </a:r>
            <a:endParaRPr lang="en-US" b="1" dirty="0"/>
          </a:p>
          <a:p>
            <a:pPr>
              <a:defRPr/>
            </a:pPr>
            <a:endParaRPr lang="en-US" b="1" dirty="0"/>
          </a:p>
          <a:p>
            <a:pPr>
              <a:defRPr/>
            </a:pPr>
            <a:endParaRPr lang="en-US" b="1" dirty="0"/>
          </a:p>
          <a:p>
            <a:pPr>
              <a:defRPr/>
            </a:pPr>
            <a:r>
              <a:rPr lang="en-US" b="1" dirty="0"/>
              <a:t>Cryptographic Tools</a:t>
            </a:r>
          </a:p>
          <a:p>
            <a:pPr marL="362480" indent="-362480">
              <a:spcBef>
                <a:spcPct val="20000"/>
              </a:spcBef>
              <a:buFontTx/>
              <a:buChar char="•"/>
              <a:defRPr/>
            </a:pPr>
            <a:r>
              <a:rPr lang="en-US" altLang="en-US" sz="2700" kern="0" dirty="0">
                <a:solidFill>
                  <a:srgbClr val="222222"/>
                </a:solidFill>
                <a:latin typeface="Arial"/>
              </a:rPr>
              <a:t>Potential areas of use include:</a:t>
            </a:r>
          </a:p>
          <a:p>
            <a:pPr marL="785372" lvl="1" indent="-302066">
              <a:spcBef>
                <a:spcPct val="20000"/>
              </a:spcBef>
              <a:buFontTx/>
              <a:buChar char="–"/>
              <a:defRPr/>
            </a:pPr>
            <a:r>
              <a:rPr lang="en-US" altLang="en-US" sz="2500" kern="0" dirty="0">
                <a:solidFill>
                  <a:srgbClr val="222222"/>
                </a:solidFill>
                <a:latin typeface="Arial"/>
              </a:rPr>
              <a:t>Ability to conceal the contents of sensitive messages </a:t>
            </a:r>
          </a:p>
          <a:p>
            <a:pPr marL="785372" lvl="1" indent="-302066">
              <a:spcBef>
                <a:spcPct val="20000"/>
              </a:spcBef>
              <a:buFontTx/>
              <a:buChar char="–"/>
              <a:defRPr/>
            </a:pPr>
            <a:r>
              <a:rPr lang="en-US" altLang="en-US" sz="2500" kern="0" dirty="0">
                <a:solidFill>
                  <a:srgbClr val="222222"/>
                </a:solidFill>
                <a:latin typeface="Arial"/>
              </a:rPr>
              <a:t>Verify the contents of messages and the identities of their senders</a:t>
            </a:r>
          </a:p>
          <a:p>
            <a:pPr marL="362480" indent="-362480">
              <a:spcBef>
                <a:spcPct val="20000"/>
              </a:spcBef>
              <a:buFontTx/>
              <a:buChar char="•"/>
              <a:defRPr/>
            </a:pPr>
            <a:r>
              <a:rPr lang="en-US" altLang="en-US" sz="2700" kern="0" dirty="0">
                <a:solidFill>
                  <a:srgbClr val="222222"/>
                </a:solidFill>
                <a:latin typeface="Arial"/>
              </a:rPr>
              <a:t>Tools must embody cryptographic capabilities so that they can be applied to the everyday world of computing</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32</a:t>
            </a:fld>
            <a:endParaRPr lang="en-US" dirty="0"/>
          </a:p>
        </p:txBody>
      </p:sp>
    </p:spTree>
    <p:extLst>
      <p:ext uri="{BB962C8B-B14F-4D97-AF65-F5344CB8AC3E}">
        <p14:creationId xmlns:p14="http://schemas.microsoft.com/office/powerpoint/2010/main" val="25208885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r>
              <a:rPr lang="en-GB" sz="1200" b="0" i="0" u="none" strike="noStrike" kern="1200" baseline="0" dirty="0">
                <a:solidFill>
                  <a:schemeClr val="tx1"/>
                </a:solidFill>
                <a:latin typeface="+mn-lt"/>
                <a:ea typeface="+mn-ea"/>
                <a:cs typeface="+mn-cs"/>
              </a:rPr>
              <a:t>Public key infrastructure (PKI) systems are based on public-key cryptosystems and include digital certificates and certificate authorities (CAs). Digital certificates allow the PKI components and their users to validate keys and identify key owners.</a:t>
            </a:r>
            <a:endParaRPr lang="en-US" altLang="en-US" b="1" dirty="0">
              <a:latin typeface="Times New Roman" pitchFamily="18" charset="0"/>
            </a:endParaRPr>
          </a:p>
          <a:p>
            <a:r>
              <a:rPr lang="en-GB" sz="1200" b="0" i="0" u="none" strike="noStrike" kern="1200" baseline="0" dirty="0">
                <a:solidFill>
                  <a:schemeClr val="tx1"/>
                </a:solidFill>
                <a:latin typeface="+mn-lt"/>
                <a:ea typeface="+mn-ea"/>
                <a:cs typeface="+mn-cs"/>
              </a:rPr>
              <a:t>PKI systems and their digital certificate registries enable the protection of information assets by making verifiable digital certificates readily available to business applications.</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Authentication: Individuals, organizations, and Web servers can validate the identity of each party in an Internet transaction.</a:t>
            </a:r>
          </a:p>
          <a:p>
            <a:r>
              <a:rPr lang="en-GB" sz="1200" b="0" i="0" u="none" strike="noStrike" kern="1200" baseline="0" dirty="0">
                <a:solidFill>
                  <a:schemeClr val="tx1"/>
                </a:solidFill>
                <a:latin typeface="+mn-lt"/>
                <a:ea typeface="+mn-ea"/>
                <a:cs typeface="+mn-cs"/>
              </a:rPr>
              <a:t>• Integrity: Content signed by the certificate is known not to have been altered while in transit from host to host or server to client.</a:t>
            </a:r>
          </a:p>
          <a:p>
            <a:r>
              <a:rPr lang="en-GB" sz="1200" b="0" i="0" u="none" strike="noStrike" kern="1200" baseline="0" dirty="0">
                <a:solidFill>
                  <a:schemeClr val="tx1"/>
                </a:solidFill>
                <a:latin typeface="+mn-lt"/>
                <a:ea typeface="+mn-ea"/>
                <a:cs typeface="+mn-cs"/>
              </a:rPr>
              <a:t>• Privacy: Information is protected from being intercepted during transmission.</a:t>
            </a:r>
          </a:p>
          <a:p>
            <a:r>
              <a:rPr lang="en-GB" sz="1200" b="0" i="0" u="none" strike="noStrike" kern="1200" baseline="0" dirty="0">
                <a:solidFill>
                  <a:schemeClr val="tx1"/>
                </a:solidFill>
                <a:latin typeface="+mn-lt"/>
                <a:ea typeface="+mn-ea"/>
                <a:cs typeface="+mn-cs"/>
              </a:rPr>
              <a:t>• Authorization: The validated identity of users and programs can enable authorization rules that remain in place for the duration of a transaction; this reduces overhead and allows for more control of access privileges for specific transactions.</a:t>
            </a:r>
          </a:p>
          <a:p>
            <a:r>
              <a:rPr lang="en-GB" sz="1200" b="0" i="0" u="none" strike="noStrike" kern="1200" baseline="0" dirty="0">
                <a:solidFill>
                  <a:schemeClr val="tx1"/>
                </a:solidFill>
                <a:latin typeface="+mn-lt"/>
                <a:ea typeface="+mn-ea"/>
                <a:cs typeface="+mn-cs"/>
              </a:rPr>
              <a:t>• Nonrepudiation: Customers or partners can be held accountable for transactions, such as online purchases, which they cannot later dispute.</a:t>
            </a:r>
            <a:endParaRPr lang="en-GB" altLang="en-US" sz="1200" b="0" i="0" u="none" strike="noStrike" kern="1200" baseline="0" dirty="0">
              <a:solidFill>
                <a:schemeClr val="tx1"/>
              </a:solidFill>
              <a:latin typeface="+mn-lt"/>
              <a:ea typeface="+mn-ea"/>
              <a:cs typeface="+mn-cs"/>
            </a:endParaRPr>
          </a:p>
          <a:p>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PKI</a:t>
            </a:r>
          </a:p>
          <a:p>
            <a:pPr marL="362480" indent="-362480">
              <a:spcBef>
                <a:spcPct val="20000"/>
              </a:spcBef>
              <a:buFontTx/>
              <a:buChar char="•"/>
              <a:defRPr/>
            </a:pPr>
            <a:r>
              <a:rPr lang="en-US" altLang="en-US" sz="2700" kern="0" dirty="0">
                <a:solidFill>
                  <a:srgbClr val="222222"/>
                </a:solidFill>
                <a:latin typeface="Arial"/>
              </a:rPr>
              <a:t>Integrated system of software, encryption methodologies, protocols, legal agreements, and third-party services enabling users to communicate securely</a:t>
            </a:r>
          </a:p>
          <a:p>
            <a:pPr marL="362480" indent="-362480">
              <a:spcBef>
                <a:spcPct val="20000"/>
              </a:spcBef>
              <a:buFontTx/>
              <a:buChar char="•"/>
              <a:defRPr/>
            </a:pPr>
            <a:r>
              <a:rPr lang="en-US" altLang="en-US" sz="2700" kern="0" dirty="0">
                <a:solidFill>
                  <a:srgbClr val="222222"/>
                </a:solidFill>
                <a:latin typeface="Arial"/>
              </a:rPr>
              <a:t>PKI systems based on public-key cryptosystems</a:t>
            </a:r>
          </a:p>
          <a:p>
            <a:pPr marL="362480" indent="-362480">
              <a:spcBef>
                <a:spcPct val="20000"/>
              </a:spcBef>
              <a:buFontTx/>
              <a:buChar char="•"/>
              <a:defRPr/>
            </a:pPr>
            <a:r>
              <a:rPr lang="en-US" altLang="en-US" sz="2700" kern="0" dirty="0">
                <a:solidFill>
                  <a:srgbClr val="222222"/>
                </a:solidFill>
                <a:latin typeface="Arial"/>
              </a:rPr>
              <a:t>PKI protects information assets in several ways: </a:t>
            </a:r>
          </a:p>
          <a:p>
            <a:pPr marL="785372" lvl="1" indent="-302066">
              <a:spcBef>
                <a:spcPct val="20000"/>
              </a:spcBef>
              <a:buFontTx/>
              <a:buChar char="–"/>
              <a:defRPr/>
            </a:pPr>
            <a:r>
              <a:rPr lang="en-US" altLang="en-US" sz="2500" kern="0" dirty="0">
                <a:solidFill>
                  <a:srgbClr val="222222"/>
                </a:solidFill>
                <a:latin typeface="Arial"/>
              </a:rPr>
              <a:t>Authentication</a:t>
            </a:r>
          </a:p>
          <a:p>
            <a:pPr marL="785372" lvl="1" indent="-302066">
              <a:spcBef>
                <a:spcPct val="20000"/>
              </a:spcBef>
              <a:buFontTx/>
              <a:buChar char="–"/>
              <a:defRPr/>
            </a:pPr>
            <a:r>
              <a:rPr lang="en-US" altLang="en-US" sz="2500" kern="0" dirty="0">
                <a:solidFill>
                  <a:srgbClr val="222222"/>
                </a:solidFill>
                <a:latin typeface="Arial"/>
              </a:rPr>
              <a:t>Integrity</a:t>
            </a:r>
          </a:p>
          <a:p>
            <a:pPr marL="785372" lvl="1" indent="-302066">
              <a:spcBef>
                <a:spcPct val="20000"/>
              </a:spcBef>
              <a:buFontTx/>
              <a:buChar char="–"/>
              <a:defRPr/>
            </a:pPr>
            <a:r>
              <a:rPr lang="en-US" altLang="en-US" sz="2500" kern="0" dirty="0">
                <a:solidFill>
                  <a:srgbClr val="222222"/>
                </a:solidFill>
                <a:latin typeface="Arial"/>
              </a:rPr>
              <a:t>Privacy</a:t>
            </a:r>
          </a:p>
          <a:p>
            <a:pPr marL="785372" lvl="1" indent="-302066">
              <a:spcBef>
                <a:spcPct val="20000"/>
              </a:spcBef>
              <a:buFontTx/>
              <a:buChar char="–"/>
              <a:defRPr/>
            </a:pPr>
            <a:r>
              <a:rPr lang="en-US" altLang="en-US" sz="2500" kern="0" dirty="0">
                <a:solidFill>
                  <a:srgbClr val="222222"/>
                </a:solidFill>
                <a:latin typeface="Arial"/>
              </a:rPr>
              <a:t>Authorization</a:t>
            </a:r>
          </a:p>
          <a:p>
            <a:pPr marL="785372" lvl="1" indent="-302066">
              <a:spcBef>
                <a:spcPct val="20000"/>
              </a:spcBef>
              <a:buFontTx/>
              <a:buChar char="–"/>
              <a:defRPr/>
            </a:pPr>
            <a:r>
              <a:rPr lang="en-US" altLang="en-US" sz="2500" kern="0" dirty="0">
                <a:solidFill>
                  <a:srgbClr val="222222"/>
                </a:solidFill>
                <a:latin typeface="Arial"/>
              </a:rPr>
              <a:t>Nonrepudiation</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33</a:t>
            </a:fld>
            <a:endParaRPr lang="en-US" dirty="0"/>
          </a:p>
        </p:txBody>
      </p:sp>
    </p:spTree>
    <p:extLst>
      <p:ext uri="{BB962C8B-B14F-4D97-AF65-F5344CB8AC3E}">
        <p14:creationId xmlns:p14="http://schemas.microsoft.com/office/powerpoint/2010/main" val="10296780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r>
              <a:rPr lang="en-GB" sz="1200" b="0" i="0" u="none" strike="noStrike" kern="1200" baseline="0" dirty="0">
                <a:solidFill>
                  <a:schemeClr val="tx1"/>
                </a:solidFill>
                <a:latin typeface="+mn-lt"/>
                <a:ea typeface="+mn-ea"/>
                <a:cs typeface="+mn-cs"/>
              </a:rPr>
              <a:t>• A certificate authority (CA), which issues, manages, authenticates, signs, and revokes users’ digital certificates. These certificates typically contain the user name, public key, and other identifying information.</a:t>
            </a:r>
          </a:p>
          <a:p>
            <a:r>
              <a:rPr lang="en-GB" sz="1200" b="0" i="0" u="none" strike="noStrike" kern="1200" baseline="0" dirty="0">
                <a:solidFill>
                  <a:schemeClr val="tx1"/>
                </a:solidFill>
                <a:latin typeface="+mn-lt"/>
                <a:ea typeface="+mn-ea"/>
                <a:cs typeface="+mn-cs"/>
              </a:rPr>
              <a:t>• A registration authority (RA), which handles certification functions such as verifying registration information, generating end-user keys, revoking certificates, and validating user certificates, in collaboration with the CA.</a:t>
            </a:r>
          </a:p>
          <a:p>
            <a:r>
              <a:rPr lang="en-GB" sz="1200" b="0" i="0" u="none" strike="noStrike" kern="1200" baseline="0" dirty="0">
                <a:solidFill>
                  <a:schemeClr val="tx1"/>
                </a:solidFill>
                <a:latin typeface="+mn-lt"/>
                <a:ea typeface="+mn-ea"/>
                <a:cs typeface="+mn-cs"/>
              </a:rPr>
              <a:t>• Certificate directories, which are central locations for certificate storage that provide a single access point for administration and distribution.</a:t>
            </a:r>
          </a:p>
          <a:p>
            <a:r>
              <a:rPr lang="en-GB" sz="1200" b="0" i="0" u="none" strike="noStrike" kern="1200" baseline="0" dirty="0">
                <a:solidFill>
                  <a:schemeClr val="tx1"/>
                </a:solidFill>
                <a:latin typeface="+mn-lt"/>
                <a:ea typeface="+mn-ea"/>
                <a:cs typeface="+mn-cs"/>
              </a:rPr>
              <a:t>• Management protocols, which organize and manage communications among CAs, RAs, and end users. This includes the functions and procedures for setting up new users, issuing keys, recovering keys, updating keys, revoking keys, and enabling the</a:t>
            </a:r>
          </a:p>
          <a:p>
            <a:r>
              <a:rPr lang="en-GB" sz="1200" b="0" i="0" u="none" strike="noStrike" kern="1200" baseline="0" dirty="0">
                <a:solidFill>
                  <a:schemeClr val="tx1"/>
                </a:solidFill>
                <a:latin typeface="+mn-lt"/>
                <a:ea typeface="+mn-ea"/>
                <a:cs typeface="+mn-cs"/>
              </a:rPr>
              <a:t>transfer of certificates and status information among the parties involved in the PKI’s</a:t>
            </a:r>
          </a:p>
          <a:p>
            <a:r>
              <a:rPr lang="en-GB" sz="1200" b="0" i="0" u="none" strike="noStrike" kern="1200" baseline="0" dirty="0">
                <a:solidFill>
                  <a:schemeClr val="tx1"/>
                </a:solidFill>
                <a:latin typeface="+mn-lt"/>
                <a:ea typeface="+mn-ea"/>
                <a:cs typeface="+mn-cs"/>
              </a:rPr>
              <a:t>area of authority.</a:t>
            </a:r>
          </a:p>
          <a:p>
            <a:r>
              <a:rPr lang="en-GB" sz="1200" b="0" i="0" u="none" strike="noStrike" kern="1200" baseline="0" dirty="0">
                <a:solidFill>
                  <a:schemeClr val="tx1"/>
                </a:solidFill>
                <a:latin typeface="+mn-lt"/>
                <a:ea typeface="+mn-ea"/>
                <a:cs typeface="+mn-cs"/>
              </a:rPr>
              <a:t>• Policies and procedures, which assist an organization in the application and management of certificates, in the formalization of legal liabilities and limitations, and in actual business use.</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Common implementations of PKI include systems that issue digital certificates to users and servers, directory </a:t>
            </a:r>
            <a:r>
              <a:rPr lang="en-GB" sz="1200" b="0" i="0" u="none" strike="noStrike" kern="1200" baseline="0" dirty="0" err="1">
                <a:solidFill>
                  <a:schemeClr val="tx1"/>
                </a:solidFill>
                <a:latin typeface="+mn-lt"/>
                <a:ea typeface="+mn-ea"/>
                <a:cs typeface="+mn-cs"/>
              </a:rPr>
              <a:t>enrollment</a:t>
            </a:r>
            <a:r>
              <a:rPr lang="en-GB" sz="1200" b="0" i="0" u="none" strike="noStrike" kern="1200" baseline="0" dirty="0">
                <a:solidFill>
                  <a:schemeClr val="tx1"/>
                </a:solidFill>
                <a:latin typeface="+mn-lt"/>
                <a:ea typeface="+mn-ea"/>
                <a:cs typeface="+mn-cs"/>
              </a:rPr>
              <a:t>, key issuing systems, tools for managing key issuance, and verification and return of certificates. These systems enable organizations to apply an </a:t>
            </a:r>
            <a:r>
              <a:rPr lang="en-GB" sz="1200" b="0" i="0" u="none" strike="noStrike" kern="1200" baseline="0" dirty="0" err="1">
                <a:solidFill>
                  <a:schemeClr val="tx1"/>
                </a:solidFill>
                <a:latin typeface="+mn-lt"/>
                <a:ea typeface="+mn-ea"/>
                <a:cs typeface="+mn-cs"/>
              </a:rPr>
              <a:t>enterprisewide</a:t>
            </a:r>
            <a:r>
              <a:rPr lang="en-GB" sz="1200" b="0" i="0" u="none" strike="noStrike" kern="1200" baseline="0" dirty="0">
                <a:solidFill>
                  <a:schemeClr val="tx1"/>
                </a:solidFill>
                <a:latin typeface="+mn-lt"/>
                <a:ea typeface="+mn-ea"/>
                <a:cs typeface="+mn-cs"/>
              </a:rPr>
              <a:t> solution that allows users within the PKI’s area of authority to engage in authenticated and secure communications and transactions.</a:t>
            </a:r>
          </a:p>
          <a:p>
            <a:endParaRPr lang="en-GB" altLang="en-US" sz="1200" b="0" i="0" u="none" strike="noStrike" kern="1200" baseline="0" dirty="0">
              <a:solidFill>
                <a:schemeClr val="tx1"/>
              </a:solidFill>
              <a:latin typeface="+mn-lt"/>
              <a:ea typeface="+mn-ea"/>
              <a:cs typeface="+mn-cs"/>
            </a:endParaRPr>
          </a:p>
          <a:p>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PKI </a:t>
            </a:r>
          </a:p>
          <a:p>
            <a:pPr marL="362480" indent="-362480">
              <a:spcBef>
                <a:spcPct val="20000"/>
              </a:spcBef>
              <a:buFontTx/>
              <a:buChar char="•"/>
              <a:defRPr/>
            </a:pPr>
            <a:r>
              <a:rPr lang="en-US" altLang="en-US" sz="2700" kern="0" dirty="0">
                <a:solidFill>
                  <a:srgbClr val="222222"/>
                </a:solidFill>
                <a:latin typeface="Arial"/>
              </a:rPr>
              <a:t>Typical PKI solution protects the transmission and reception of secure information by integrating:</a:t>
            </a:r>
          </a:p>
          <a:p>
            <a:pPr marL="785372" lvl="1" indent="-302066">
              <a:spcBef>
                <a:spcPct val="20000"/>
              </a:spcBef>
              <a:buFontTx/>
              <a:buChar char="–"/>
              <a:defRPr/>
            </a:pPr>
            <a:r>
              <a:rPr lang="en-US" altLang="en-US" sz="2500" kern="0" dirty="0">
                <a:solidFill>
                  <a:srgbClr val="222222"/>
                </a:solidFill>
                <a:latin typeface="Arial"/>
              </a:rPr>
              <a:t>A certificate authority (CA)</a:t>
            </a:r>
          </a:p>
          <a:p>
            <a:pPr marL="785372" lvl="1" indent="-302066">
              <a:spcBef>
                <a:spcPct val="20000"/>
              </a:spcBef>
              <a:buFontTx/>
              <a:buChar char="–"/>
              <a:defRPr/>
            </a:pPr>
            <a:r>
              <a:rPr lang="en-US" altLang="en-US" sz="2500" kern="0" dirty="0">
                <a:solidFill>
                  <a:srgbClr val="222222"/>
                </a:solidFill>
                <a:latin typeface="Arial"/>
              </a:rPr>
              <a:t>A registration authority (RA)</a:t>
            </a:r>
          </a:p>
          <a:p>
            <a:pPr marL="785372" lvl="1" indent="-302066">
              <a:spcBef>
                <a:spcPct val="20000"/>
              </a:spcBef>
              <a:buFontTx/>
              <a:buChar char="–"/>
              <a:defRPr/>
            </a:pPr>
            <a:r>
              <a:rPr lang="en-US" altLang="en-US" sz="2500" kern="0" dirty="0">
                <a:solidFill>
                  <a:srgbClr val="222222"/>
                </a:solidFill>
                <a:latin typeface="Arial"/>
              </a:rPr>
              <a:t>Certificate directories</a:t>
            </a:r>
          </a:p>
          <a:p>
            <a:pPr marL="785372" lvl="1" indent="-302066">
              <a:spcBef>
                <a:spcPct val="20000"/>
              </a:spcBef>
              <a:buFontTx/>
              <a:buChar char="–"/>
              <a:defRPr/>
            </a:pPr>
            <a:r>
              <a:rPr lang="en-US" altLang="en-US" sz="2500" kern="0" dirty="0">
                <a:solidFill>
                  <a:srgbClr val="222222"/>
                </a:solidFill>
                <a:latin typeface="Arial"/>
              </a:rPr>
              <a:t>Management protocols</a:t>
            </a:r>
          </a:p>
          <a:p>
            <a:pPr marL="785372" lvl="1" indent="-302066">
              <a:spcBef>
                <a:spcPct val="20000"/>
              </a:spcBef>
              <a:buFontTx/>
              <a:buChar char="–"/>
              <a:defRPr/>
            </a:pPr>
            <a:r>
              <a:rPr lang="en-US" altLang="en-US" sz="2500" kern="0" dirty="0">
                <a:solidFill>
                  <a:srgbClr val="222222"/>
                </a:solidFill>
                <a:latin typeface="Arial"/>
              </a:rPr>
              <a:t>Policies and procedures</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34</a:t>
            </a:fld>
            <a:endParaRPr lang="en-US" dirty="0"/>
          </a:p>
        </p:txBody>
      </p:sp>
    </p:spTree>
    <p:extLst>
      <p:ext uri="{BB962C8B-B14F-4D97-AF65-F5344CB8AC3E}">
        <p14:creationId xmlns:p14="http://schemas.microsoft.com/office/powerpoint/2010/main" val="25170142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sz="1200" b="0" i="0" u="none" strike="noStrike" kern="1200" baseline="0" dirty="0">
                <a:solidFill>
                  <a:schemeClr val="tx1"/>
                </a:solidFill>
                <a:latin typeface="+mn-lt"/>
                <a:ea typeface="+mn-ea"/>
                <a:cs typeface="+mn-cs"/>
              </a:rPr>
              <a:t>Digital signatures were created in response to the rising need to verify information transferred via electronic systems. Asymmetric encryption processes are used to create digital signatures. When an asymmetric cryptographic process uses the sender’s private key to encrypt a message, the sender’s public key must be used to decrypt the message. When the decryption is successful, the process verifies that the message was sent by the sender and thus cannot be refuted. This process is known as nonrepudiation, and is the principle of cryptography that underpins the authentication mechanism collectively known as a digital signature. Digital signatures, therefore, are encrypted messages that can be mathematically proven as authentic.</a:t>
            </a:r>
            <a:endParaRPr lang="en-US" altLang="en-US" b="1" dirty="0">
              <a:latin typeface="Times New Roman" pitchFamily="18" charset="0"/>
            </a:endParaRPr>
          </a:p>
          <a:p>
            <a:pPr eaLnBrk="1" hangingPunct="1">
              <a:defRPr/>
            </a:pPr>
            <a:endParaRPr lang="en-US" altLang="en-US" b="1" dirty="0">
              <a:latin typeface="Times New Roman" pitchFamily="18" charset="0"/>
            </a:endParaRPr>
          </a:p>
          <a:p>
            <a:r>
              <a:rPr lang="en-GB" sz="1200" b="0" i="0" u="none" strike="noStrike" kern="1200" baseline="0" dirty="0">
                <a:solidFill>
                  <a:schemeClr val="tx1"/>
                </a:solidFill>
                <a:latin typeface="+mn-lt"/>
                <a:ea typeface="+mn-ea"/>
                <a:cs typeface="+mn-cs"/>
              </a:rPr>
              <a:t>In general, digital signatures should be created using processes and products that are based on the Digital Signature Standard (DSS).</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DSS algorithms can be used in conjunction with the sender’s public and private keys, the receiver’s public key, and the Secure Hash Standard to quickly create messages that are both encrypted and </a:t>
            </a:r>
            <a:r>
              <a:rPr lang="en-GB" sz="1200" b="0" i="0" u="none" strike="noStrike" kern="1200" baseline="0" dirty="0" err="1">
                <a:solidFill>
                  <a:schemeClr val="tx1"/>
                </a:solidFill>
                <a:latin typeface="+mn-lt"/>
                <a:ea typeface="+mn-ea"/>
                <a:cs typeface="+mn-cs"/>
              </a:rPr>
              <a:t>nonrepudiable</a:t>
            </a:r>
            <a:r>
              <a:rPr lang="en-GB" sz="1200" b="0" i="0" u="none" strike="noStrike" kern="1200" baseline="0" dirty="0">
                <a:solidFill>
                  <a:schemeClr val="tx1"/>
                </a:solidFill>
                <a:latin typeface="+mn-lt"/>
                <a:ea typeface="+mn-ea"/>
                <a:cs typeface="+mn-cs"/>
              </a:rPr>
              <a:t>.</a:t>
            </a:r>
          </a:p>
          <a:p>
            <a:endParaRPr lang="en-GB" altLang="en-US" sz="1200" b="0" i="0" u="none" strike="noStrike" kern="1200" baseline="0" dirty="0">
              <a:solidFill>
                <a:schemeClr val="tx1"/>
              </a:solidFill>
              <a:latin typeface="+mn-lt"/>
              <a:ea typeface="+mn-ea"/>
              <a:cs typeface="+mn-cs"/>
            </a:endParaRPr>
          </a:p>
          <a:p>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Digital Signatures</a:t>
            </a:r>
          </a:p>
          <a:p>
            <a:pPr marL="362480" indent="-362480">
              <a:spcBef>
                <a:spcPct val="20000"/>
              </a:spcBef>
              <a:buFontTx/>
              <a:buChar char="•"/>
              <a:defRPr/>
            </a:pPr>
            <a:r>
              <a:rPr lang="en-US" altLang="en-US" sz="1200" kern="0" dirty="0">
                <a:solidFill>
                  <a:srgbClr val="222222"/>
                </a:solidFill>
                <a:latin typeface="Arial"/>
              </a:rPr>
              <a:t>Created in response to rising need to verify information transferred via electronic systems</a:t>
            </a:r>
          </a:p>
          <a:p>
            <a:pPr marL="362480" indent="-362480">
              <a:spcBef>
                <a:spcPct val="20000"/>
              </a:spcBef>
              <a:buFontTx/>
              <a:buChar char="•"/>
              <a:defRPr/>
            </a:pPr>
            <a:r>
              <a:rPr lang="en-US" altLang="en-US" sz="1200" kern="0" dirty="0">
                <a:solidFill>
                  <a:srgbClr val="222222"/>
                </a:solidFill>
                <a:latin typeface="Arial"/>
              </a:rPr>
              <a:t>Asymmetric encryption processes used to create digital signatures</a:t>
            </a:r>
          </a:p>
          <a:p>
            <a:pPr marL="362480" indent="-362480">
              <a:spcBef>
                <a:spcPct val="20000"/>
              </a:spcBef>
              <a:buFontTx/>
              <a:buChar char="•"/>
              <a:defRPr/>
            </a:pPr>
            <a:r>
              <a:rPr lang="en-US" altLang="en-US" sz="1200" kern="0" dirty="0">
                <a:solidFill>
                  <a:srgbClr val="222222"/>
                </a:solidFill>
                <a:latin typeface="Arial"/>
              </a:rPr>
              <a:t>Nonrepudiation: the process that verifies the message was sent by the sender and thus cannot be refuted</a:t>
            </a:r>
          </a:p>
          <a:p>
            <a:pPr marL="362480" indent="-362480">
              <a:spcBef>
                <a:spcPct val="20000"/>
              </a:spcBef>
              <a:buFontTx/>
              <a:buChar char="•"/>
              <a:defRPr/>
            </a:pPr>
            <a:r>
              <a:rPr lang="en-US" altLang="en-US" sz="1200" kern="0" dirty="0">
                <a:solidFill>
                  <a:srgbClr val="222222"/>
                </a:solidFill>
                <a:latin typeface="Arial"/>
              </a:rPr>
              <a:t>Digital Signature Standard (DSS)</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35</a:t>
            </a:fld>
            <a:endParaRPr lang="en-US" dirty="0"/>
          </a:p>
        </p:txBody>
      </p:sp>
    </p:spTree>
    <p:extLst>
      <p:ext uri="{BB962C8B-B14F-4D97-AF65-F5344CB8AC3E}">
        <p14:creationId xmlns:p14="http://schemas.microsoft.com/office/powerpoint/2010/main" val="33657044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A digital certificate is an electronic document or container file that contains a key value and identifying information about the entity that controls the key. The certificate is often issued and certified by a third party, usually a certificate</a:t>
            </a:r>
          </a:p>
          <a:p>
            <a:r>
              <a:rPr lang="en-GB" sz="1200" b="0" i="0" u="none" strike="noStrike" kern="1200" baseline="0" dirty="0">
                <a:solidFill>
                  <a:schemeClr val="tx1"/>
                </a:solidFill>
                <a:latin typeface="+mn-lt"/>
                <a:ea typeface="+mn-ea"/>
                <a:cs typeface="+mn-cs"/>
              </a:rPr>
              <a:t>authority. A digital signature attached to the certificate’s container file certifies the file’s origin and integrity.</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These certificates bind a distinguished name (DN), which uniquely identifies a certificate entity, to a user’s public key. The certificate is signed and placed in the directory by the CA for retrieval and verification by the user’s associated public key.</a:t>
            </a:r>
          </a:p>
          <a:p>
            <a:endParaRPr lang="en-GB" sz="1200" b="0" i="0" u="none" strike="noStrike" kern="1200" baseline="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36</a:t>
            </a:fld>
            <a:endParaRPr lang="en-US" dirty="0"/>
          </a:p>
        </p:txBody>
      </p:sp>
    </p:spTree>
    <p:extLst>
      <p:ext uri="{BB962C8B-B14F-4D97-AF65-F5344CB8AC3E}">
        <p14:creationId xmlns:p14="http://schemas.microsoft.com/office/powerpoint/2010/main" val="327129632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1200" b="0" i="0" u="none" strike="noStrike" kern="1200" baseline="0" dirty="0">
                <a:solidFill>
                  <a:schemeClr val="tx1"/>
                </a:solidFill>
                <a:latin typeface="+mn-lt"/>
                <a:ea typeface="+mn-ea"/>
                <a:cs typeface="+mn-cs"/>
              </a:rPr>
              <a:t>The most common hybrid system is based on the </a:t>
            </a:r>
            <a:r>
              <a:rPr lang="en-GB" sz="1200" b="0" i="0" u="none" strike="noStrike" kern="1200" baseline="0" dirty="0" err="1">
                <a:solidFill>
                  <a:schemeClr val="tx1"/>
                </a:solidFill>
                <a:latin typeface="+mn-lt"/>
                <a:ea typeface="+mn-ea"/>
                <a:cs typeface="+mn-cs"/>
              </a:rPr>
              <a:t>Diffie</a:t>
            </a:r>
            <a:r>
              <a:rPr lang="en-GB" sz="1200" b="0" i="0" u="none" strike="noStrike" kern="1200" baseline="0" dirty="0">
                <a:solidFill>
                  <a:schemeClr val="tx1"/>
                </a:solidFill>
                <a:latin typeface="+mn-lt"/>
                <a:ea typeface="+mn-ea"/>
                <a:cs typeface="+mn-cs"/>
              </a:rPr>
              <a:t>-Hellman key exchange, which uses asymmetric encryption to exchange session keys.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err="1">
                <a:solidFill>
                  <a:schemeClr val="tx1"/>
                </a:solidFill>
                <a:latin typeface="+mn-lt"/>
                <a:ea typeface="+mn-ea"/>
                <a:cs typeface="+mn-cs"/>
              </a:rPr>
              <a:t>Diffie</a:t>
            </a:r>
            <a:r>
              <a:rPr lang="en-GB" sz="1200" b="0" i="0" u="none" strike="noStrike" kern="1200" baseline="0" dirty="0">
                <a:solidFill>
                  <a:schemeClr val="tx1"/>
                </a:solidFill>
                <a:latin typeface="+mn-lt"/>
                <a:ea typeface="+mn-ea"/>
                <a:cs typeface="+mn-cs"/>
              </a:rPr>
              <a:t>-Hellman provides the foundation for subsequent developments in public-key encryption. It protects data from exposure to third parties, which is sometimes a problem when keys are exchanged out of band.</a:t>
            </a:r>
            <a:endParaRPr lang="en-GB" dirty="0"/>
          </a:p>
          <a:p>
            <a:pPr eaLnBrk="1" hangingPunct="1">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Hybrid Cryptography Systems</a:t>
            </a:r>
          </a:p>
          <a:p>
            <a:pPr marL="362480" indent="-362480">
              <a:spcBef>
                <a:spcPct val="20000"/>
              </a:spcBef>
              <a:buFontTx/>
              <a:buChar char="•"/>
              <a:defRPr/>
            </a:pPr>
            <a:r>
              <a:rPr lang="en-US" altLang="en-US" sz="2700" kern="0" dirty="0">
                <a:solidFill>
                  <a:srgbClr val="222222"/>
                </a:solidFill>
                <a:latin typeface="Arial"/>
              </a:rPr>
              <a:t>Except with digital certificates, pure asymmetric key encryption not widely used </a:t>
            </a:r>
          </a:p>
          <a:p>
            <a:pPr marL="362480" indent="-362480">
              <a:spcBef>
                <a:spcPct val="20000"/>
              </a:spcBef>
              <a:buFontTx/>
              <a:buChar char="•"/>
              <a:defRPr/>
            </a:pPr>
            <a:r>
              <a:rPr lang="en-US" altLang="en-US" sz="2700" kern="0" dirty="0">
                <a:solidFill>
                  <a:srgbClr val="222222"/>
                </a:solidFill>
                <a:latin typeface="Arial"/>
              </a:rPr>
              <a:t>Asymmetric encryption more often used with symmetric key encryption, as part of a hybrid system</a:t>
            </a:r>
          </a:p>
          <a:p>
            <a:pPr marL="362480" indent="-362480">
              <a:spcBef>
                <a:spcPct val="20000"/>
              </a:spcBef>
              <a:buFontTx/>
              <a:buChar char="•"/>
              <a:defRPr/>
            </a:pPr>
            <a:r>
              <a:rPr lang="en-US" altLang="en-US" sz="2700" kern="0" dirty="0" err="1">
                <a:solidFill>
                  <a:srgbClr val="222222"/>
                </a:solidFill>
                <a:latin typeface="Arial"/>
              </a:rPr>
              <a:t>Diffie</a:t>
            </a:r>
            <a:r>
              <a:rPr lang="en-US" altLang="en-US" sz="2700" kern="0" dirty="0">
                <a:solidFill>
                  <a:srgbClr val="222222"/>
                </a:solidFill>
                <a:latin typeface="Arial"/>
              </a:rPr>
              <a:t>-Hellman Key Exchange method: </a:t>
            </a:r>
          </a:p>
          <a:p>
            <a:pPr marL="785372" lvl="1" indent="-302066">
              <a:spcBef>
                <a:spcPct val="20000"/>
              </a:spcBef>
              <a:buFontTx/>
              <a:buChar char="–"/>
              <a:defRPr/>
            </a:pPr>
            <a:r>
              <a:rPr lang="en-US" altLang="en-US" sz="2500" kern="0" dirty="0">
                <a:solidFill>
                  <a:srgbClr val="222222"/>
                </a:solidFill>
                <a:latin typeface="Arial"/>
              </a:rPr>
              <a:t>Most common hybrid system</a:t>
            </a:r>
          </a:p>
          <a:p>
            <a:pPr marL="785372" lvl="1" indent="-302066">
              <a:spcBef>
                <a:spcPct val="20000"/>
              </a:spcBef>
              <a:buFontTx/>
              <a:buChar char="–"/>
              <a:defRPr/>
            </a:pPr>
            <a:r>
              <a:rPr lang="en-US" altLang="en-US" sz="2500" kern="0" dirty="0">
                <a:solidFill>
                  <a:srgbClr val="222222"/>
                </a:solidFill>
                <a:latin typeface="Arial"/>
              </a:rPr>
              <a:t>Provides foundation for subsequent developments in public-key encryption</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41</a:t>
            </a:fld>
            <a:endParaRPr lang="en-US" dirty="0"/>
          </a:p>
        </p:txBody>
      </p:sp>
    </p:spTree>
    <p:extLst>
      <p:ext uri="{BB962C8B-B14F-4D97-AF65-F5344CB8AC3E}">
        <p14:creationId xmlns:p14="http://schemas.microsoft.com/office/powerpoint/2010/main" val="13058781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The word steganography—the art of secret writing—is derived from the Greek words </a:t>
            </a:r>
            <a:r>
              <a:rPr lang="en-GB" sz="1200" b="0" i="0" u="none" strike="noStrike" kern="1200" baseline="0" dirty="0" err="1">
                <a:solidFill>
                  <a:schemeClr val="tx1"/>
                </a:solidFill>
                <a:latin typeface="+mn-lt"/>
                <a:ea typeface="+mn-ea"/>
                <a:cs typeface="+mn-cs"/>
              </a:rPr>
              <a:t>steganos</a:t>
            </a:r>
            <a:r>
              <a:rPr lang="en-GB" sz="1200" b="0" i="0" u="none" strike="noStrike" kern="1200" baseline="0" dirty="0">
                <a:solidFill>
                  <a:schemeClr val="tx1"/>
                </a:solidFill>
                <a:latin typeface="+mn-lt"/>
                <a:ea typeface="+mn-ea"/>
                <a:cs typeface="+mn-cs"/>
              </a:rPr>
              <a:t>, meaning “covered,” and </a:t>
            </a:r>
            <a:r>
              <a:rPr lang="en-GB" sz="1200" b="0" i="0" u="none" strike="noStrike" kern="1200" baseline="0" dirty="0" err="1">
                <a:solidFill>
                  <a:schemeClr val="tx1"/>
                </a:solidFill>
                <a:latin typeface="+mn-lt"/>
                <a:ea typeface="+mn-ea"/>
                <a:cs typeface="+mn-cs"/>
              </a:rPr>
              <a:t>graphein</a:t>
            </a:r>
            <a:r>
              <a:rPr lang="en-GB" sz="1200" b="0" i="0" u="none" strike="noStrike" kern="1200" baseline="0" dirty="0">
                <a:solidFill>
                  <a:schemeClr val="tx1"/>
                </a:solidFill>
                <a:latin typeface="+mn-lt"/>
                <a:ea typeface="+mn-ea"/>
                <a:cs typeface="+mn-cs"/>
              </a:rPr>
              <a:t>, meaning “to write.”</a:t>
            </a:r>
            <a:endParaRPr lang="en-US" altLang="en-US" b="1" dirty="0">
              <a:latin typeface="Times New Roman" pitchFamily="18" charset="0"/>
            </a:endParaRPr>
          </a:p>
          <a:p>
            <a:pPr eaLnBrk="1" hangingPunct="1">
              <a:defRPr/>
            </a:pPr>
            <a:endParaRPr lang="en-US" altLang="en-US" b="1" dirty="0">
              <a:latin typeface="Times New Roman" pitchFamily="18" charset="0"/>
            </a:endParaRPr>
          </a:p>
          <a:p>
            <a:r>
              <a:rPr lang="en-GB" sz="1200" b="0" i="0" u="none" strike="noStrike" kern="1200" baseline="0" dirty="0">
                <a:solidFill>
                  <a:schemeClr val="tx1"/>
                </a:solidFill>
                <a:latin typeface="+mn-lt"/>
                <a:ea typeface="+mn-ea"/>
                <a:cs typeface="+mn-cs"/>
              </a:rPr>
              <a:t>To understand how this form of steganography works, you must first know a little about how images are stored.</a:t>
            </a: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Steganography</a:t>
            </a:r>
          </a:p>
          <a:p>
            <a:pPr marL="362480" indent="-362480">
              <a:spcBef>
                <a:spcPct val="20000"/>
              </a:spcBef>
              <a:buFontTx/>
              <a:buChar char="•"/>
              <a:defRPr/>
            </a:pPr>
            <a:r>
              <a:rPr lang="en-US" altLang="en-US" sz="1200" kern="0" dirty="0">
                <a:solidFill>
                  <a:srgbClr val="222222"/>
                </a:solidFill>
                <a:latin typeface="Arial"/>
              </a:rPr>
              <a:t>“Art of secret writing”</a:t>
            </a:r>
          </a:p>
          <a:p>
            <a:pPr marL="362480" indent="-362480">
              <a:spcBef>
                <a:spcPct val="20000"/>
              </a:spcBef>
              <a:buFontTx/>
              <a:buChar char="•"/>
              <a:defRPr/>
            </a:pPr>
            <a:r>
              <a:rPr lang="en-US" altLang="en-US" sz="1200" kern="0" dirty="0">
                <a:solidFill>
                  <a:srgbClr val="222222"/>
                </a:solidFill>
                <a:latin typeface="Arial"/>
              </a:rPr>
              <a:t>Has been used for centuries</a:t>
            </a:r>
          </a:p>
          <a:p>
            <a:pPr marL="362480" indent="-362480">
              <a:spcBef>
                <a:spcPct val="20000"/>
              </a:spcBef>
              <a:buFontTx/>
              <a:buChar char="•"/>
              <a:defRPr/>
            </a:pPr>
            <a:r>
              <a:rPr lang="en-US" altLang="en-US" sz="1200" kern="0" dirty="0">
                <a:solidFill>
                  <a:srgbClr val="222222"/>
                </a:solidFill>
                <a:latin typeface="Arial"/>
              </a:rPr>
              <a:t>Most popular modern version hides information within files that contain digital pictures or other images</a:t>
            </a:r>
          </a:p>
          <a:p>
            <a:pPr marL="362480" indent="-362480">
              <a:spcBef>
                <a:spcPct val="20000"/>
              </a:spcBef>
              <a:buFontTx/>
              <a:buChar char="•"/>
              <a:defRPr/>
            </a:pPr>
            <a:r>
              <a:rPr lang="en-US" altLang="en-US" sz="1200" kern="0" dirty="0">
                <a:solidFill>
                  <a:srgbClr val="222222"/>
                </a:solidFill>
                <a:latin typeface="Arial"/>
              </a:rPr>
              <a:t>Some applications hide messages in .bmp, .wav, .mp3, and .au files, as well as in unused space on CDs and DVDs</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43</a:t>
            </a:fld>
            <a:endParaRPr lang="en-US" dirty="0"/>
          </a:p>
        </p:txBody>
      </p:sp>
    </p:spTree>
    <p:extLst>
      <p:ext uri="{BB962C8B-B14F-4D97-AF65-F5344CB8AC3E}">
        <p14:creationId xmlns:p14="http://schemas.microsoft.com/office/powerpoint/2010/main" val="270699837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1" i="0" u="none" strike="noStrike" kern="1200" baseline="0" dirty="0">
                <a:solidFill>
                  <a:schemeClr val="tx1"/>
                </a:solidFill>
                <a:latin typeface="+mn-lt"/>
                <a:ea typeface="+mn-ea"/>
                <a:cs typeface="+mn-cs"/>
              </a:rPr>
              <a:t>S-HTTP</a:t>
            </a:r>
            <a:r>
              <a:rPr lang="en-GB" sz="1200" b="0" i="0" u="none" strike="noStrike" kern="1200" baseline="0" dirty="0">
                <a:solidFill>
                  <a:schemeClr val="tx1"/>
                </a:solidFill>
                <a:latin typeface="+mn-lt"/>
                <a:ea typeface="+mn-ea"/>
                <a:cs typeface="+mn-cs"/>
              </a:rPr>
              <a:t> (Secure Hypertext Transfer Protocol) and SSL are two protocols designed to enable secure network communications across the Internet. S-HTTP and SSL ensure Internet security via different mechanisms and can be used independently or together.</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Netscape developed the </a:t>
            </a:r>
            <a:r>
              <a:rPr lang="en-GB" sz="1200" b="1" i="0" u="none" strike="noStrike" kern="1200" baseline="0" dirty="0">
                <a:solidFill>
                  <a:schemeClr val="tx1"/>
                </a:solidFill>
                <a:latin typeface="+mn-lt"/>
                <a:ea typeface="+mn-ea"/>
                <a:cs typeface="+mn-cs"/>
              </a:rPr>
              <a:t>Secure Sockets Layer (SSL) </a:t>
            </a:r>
            <a:r>
              <a:rPr lang="en-GB" sz="1200" b="0" i="0" u="none" strike="noStrike" kern="1200" baseline="0" dirty="0">
                <a:solidFill>
                  <a:schemeClr val="tx1"/>
                </a:solidFill>
                <a:latin typeface="+mn-lt"/>
                <a:ea typeface="+mn-ea"/>
                <a:cs typeface="+mn-cs"/>
              </a:rPr>
              <a:t>protocol to use public-key encryption to secure a channel over the Internet, thus enabling secure communications. Most popular browsers, including Internet Explorer, use SSL. In addition to providing data encryption, integrity, and server authentication, SSL can provide client authentication when properly configured.</a:t>
            </a:r>
            <a:endParaRPr lang="en-US" b="1" dirty="0"/>
          </a:p>
          <a:p>
            <a:pPr>
              <a:defRPr/>
            </a:pPr>
            <a:endParaRPr lang="en-US" b="1" dirty="0"/>
          </a:p>
          <a:p>
            <a:pPr>
              <a:defRPr/>
            </a:pPr>
            <a:r>
              <a:rPr lang="en-US" b="1" dirty="0"/>
              <a:t>Protocols for Secure Communications</a:t>
            </a:r>
          </a:p>
          <a:p>
            <a:pPr marL="362480" indent="-362480">
              <a:spcBef>
                <a:spcPct val="20000"/>
              </a:spcBef>
              <a:buFontTx/>
              <a:buChar char="•"/>
              <a:defRPr/>
            </a:pPr>
            <a:r>
              <a:rPr lang="en-US" altLang="en-US" sz="1200" kern="0" dirty="0">
                <a:solidFill>
                  <a:srgbClr val="222222"/>
                </a:solidFill>
                <a:latin typeface="Arial"/>
              </a:rPr>
              <a:t>Most of the software currently used to protect the confidentiality of information are not true cryptosystems</a:t>
            </a:r>
          </a:p>
          <a:p>
            <a:pPr marL="362480" indent="-362480">
              <a:spcBef>
                <a:spcPct val="20000"/>
              </a:spcBef>
              <a:buFontTx/>
              <a:buChar char="•"/>
              <a:defRPr/>
            </a:pPr>
            <a:r>
              <a:rPr lang="en-US" altLang="en-US" sz="1200" kern="0" dirty="0">
                <a:solidFill>
                  <a:srgbClr val="222222"/>
                </a:solidFill>
                <a:latin typeface="Arial"/>
              </a:rPr>
              <a:t>They are applications to which cryptographic protocols have been added</a:t>
            </a:r>
          </a:p>
          <a:p>
            <a:pPr marL="362480" indent="-362480">
              <a:spcBef>
                <a:spcPct val="20000"/>
              </a:spcBef>
              <a:buFontTx/>
              <a:buChar char="•"/>
              <a:defRPr/>
            </a:pPr>
            <a:r>
              <a:rPr lang="en-US" altLang="en-US" sz="1200" kern="0" dirty="0">
                <a:solidFill>
                  <a:srgbClr val="222222"/>
                </a:solidFill>
                <a:latin typeface="Arial"/>
              </a:rPr>
              <a:t>Particularly true of Internet protocols</a:t>
            </a:r>
          </a:p>
          <a:p>
            <a:pPr marL="362480" indent="-362480">
              <a:spcBef>
                <a:spcPct val="20000"/>
              </a:spcBef>
              <a:buFontTx/>
              <a:buChar char="•"/>
              <a:defRPr/>
            </a:pPr>
            <a:r>
              <a:rPr lang="en-US" altLang="en-US" sz="1200" kern="0" dirty="0">
                <a:solidFill>
                  <a:srgbClr val="222222"/>
                </a:solidFill>
                <a:latin typeface="Arial"/>
              </a:rPr>
              <a:t>As the number of threats to the Internet grew, so did the need for additional security measures</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44</a:t>
            </a:fld>
            <a:endParaRPr lang="en-US" dirty="0"/>
          </a:p>
        </p:txBody>
      </p:sp>
    </p:spTree>
    <p:extLst>
      <p:ext uri="{BB962C8B-B14F-4D97-AF65-F5344CB8AC3E}">
        <p14:creationId xmlns:p14="http://schemas.microsoft.com/office/powerpoint/2010/main" val="117647775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eaLnBrk="1" hangingPunct="1">
              <a:defRPr/>
            </a:pPr>
            <a:r>
              <a:rPr lang="en-US" altLang="en-US" b="1" dirty="0">
                <a:latin typeface="Times New Roman" pitchFamily="18" charset="0"/>
              </a:rPr>
              <a:t>PGP</a:t>
            </a:r>
          </a:p>
          <a:p>
            <a:pPr marL="362480" indent="-362480">
              <a:spcBef>
                <a:spcPct val="20000"/>
              </a:spcBef>
              <a:buFontTx/>
              <a:buChar char="•"/>
              <a:defRPr/>
            </a:pPr>
            <a:r>
              <a:rPr lang="en-US" altLang="en-US" sz="2700" kern="0" dirty="0">
                <a:solidFill>
                  <a:srgbClr val="222222"/>
                </a:solidFill>
                <a:latin typeface="Arial"/>
              </a:rPr>
              <a:t>Pretty Good Privacy (PGP): hybrid cryptosystem designed in 1991 by Phil Zimmermann</a:t>
            </a:r>
          </a:p>
          <a:p>
            <a:pPr marL="785372" lvl="1" indent="-302066">
              <a:spcBef>
                <a:spcPct val="20000"/>
              </a:spcBef>
              <a:buFontTx/>
              <a:buChar char="–"/>
              <a:defRPr/>
            </a:pPr>
            <a:r>
              <a:rPr lang="en-US" altLang="en-US" sz="2500" kern="0" dirty="0">
                <a:solidFill>
                  <a:srgbClr val="222222"/>
                </a:solidFill>
                <a:latin typeface="Arial"/>
              </a:rPr>
              <a:t>Combined best available cryptographic algorithms to become open source de facto standard for encryption and authentication of e-mail and file storage applications</a:t>
            </a:r>
          </a:p>
          <a:p>
            <a:pPr marL="785372" lvl="1" indent="-302066">
              <a:spcBef>
                <a:spcPct val="20000"/>
              </a:spcBef>
              <a:buFontTx/>
              <a:buChar char="–"/>
              <a:defRPr/>
            </a:pPr>
            <a:r>
              <a:rPr lang="en-US" altLang="en-US" sz="2500" kern="0" dirty="0">
                <a:solidFill>
                  <a:srgbClr val="222222"/>
                </a:solidFill>
                <a:latin typeface="Arial"/>
              </a:rPr>
              <a:t>Freeware and low-cost commercial PGP versions are available for many platforms</a:t>
            </a:r>
          </a:p>
          <a:p>
            <a:pPr marL="785372" lvl="1" indent="-302066">
              <a:spcBef>
                <a:spcPct val="20000"/>
              </a:spcBef>
              <a:buFontTx/>
              <a:buChar char="–"/>
              <a:defRPr/>
            </a:pPr>
            <a:r>
              <a:rPr lang="en-US" altLang="en-US" sz="2500" kern="0" dirty="0">
                <a:solidFill>
                  <a:srgbClr val="222222"/>
                </a:solidFill>
                <a:latin typeface="Arial"/>
              </a:rPr>
              <a:t>PGP security solution provides six services: authentication by digital signatures; message encryption; compression; e-mail compatibility; segmentation; key management</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47</a:t>
            </a:fld>
            <a:endParaRPr lang="en-US" dirty="0"/>
          </a:p>
        </p:txBody>
      </p:sp>
    </p:spTree>
    <p:extLst>
      <p:ext uri="{BB962C8B-B14F-4D97-AF65-F5344CB8AC3E}">
        <p14:creationId xmlns:p14="http://schemas.microsoft.com/office/powerpoint/2010/main" val="13880998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9.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solidFill>
                  <a:schemeClr val="tx1"/>
                </a:solidFill>
                <a:latin typeface="Arial" pitchFamily="34" charset="0"/>
                <a:ea typeface="Verdana" pitchFamily="34" charset="0"/>
                <a:cs typeface="Arial" pitchFamily="34" charset="0"/>
              </a:defRPr>
            </a:lvl1pPr>
          </a:lstStyle>
          <a:p>
            <a:r>
              <a:rPr lang="en-US" dirty="0"/>
              <a:t>Click to edit Master title style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3054774203"/>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buClr>
                <a:srgbClr val="364162"/>
              </a:buClr>
              <a:buSzPct val="100000"/>
              <a:defRPr/>
            </a:lvl1pPr>
            <a:lvl2pPr>
              <a:buClr>
                <a:srgbClr val="364162"/>
              </a:buClr>
              <a:defRPr/>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116661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a:t>Click to edit Master title style</a:t>
            </a:r>
            <a:endParaRPr lang="en-US" dirty="0"/>
          </a:p>
        </p:txBody>
      </p:sp>
      <p:sp>
        <p:nvSpPr>
          <p:cNvPr id="4" name="Content Placeholder 3"/>
          <p:cNvSpPr>
            <a:spLocks noGrp="1"/>
          </p:cNvSpPr>
          <p:nvPr>
            <p:ph sz="quarter" idx="10"/>
          </p:nvPr>
        </p:nvSpPr>
        <p:spPr>
          <a:xfrm>
            <a:off x="609600" y="30480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83887321"/>
      </p:ext>
    </p:extLst>
  </p:cSld>
  <p:clrMapOvr>
    <a:masterClrMapping/>
  </p:clrMapOvr>
  <p:transition spd="slow"/>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04895674"/>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41600" y="2228188"/>
            <a:ext cx="6172200" cy="377026"/>
          </a:xfrm>
        </p:spPr>
        <p:txBody>
          <a:bodyPr anchor="ctr"/>
          <a:lstStyle>
            <a:lvl1pPr algn="l">
              <a:defRPr sz="2800" b="0" cap="none" baseline="0">
                <a:solidFill>
                  <a:srgbClr val="055C91"/>
                </a:solidFill>
              </a:defRPr>
            </a:lvl1pPr>
          </a:lstStyle>
          <a:p>
            <a:r>
              <a:rPr lang="en-US" dirty="0"/>
              <a:t>Click to edit Master title style</a:t>
            </a:r>
          </a:p>
        </p:txBody>
      </p:sp>
      <p:sp>
        <p:nvSpPr>
          <p:cNvPr id="3" name="Text Placeholder 2"/>
          <p:cNvSpPr>
            <a:spLocks noGrp="1"/>
          </p:cNvSpPr>
          <p:nvPr>
            <p:ph type="body" idx="1"/>
          </p:nvPr>
        </p:nvSpPr>
        <p:spPr>
          <a:xfrm>
            <a:off x="2641600" y="2942670"/>
            <a:ext cx="6172200" cy="265457"/>
          </a:xfrm>
        </p:spPr>
        <p:txBody>
          <a:bodyPr anchor="t"/>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pic>
        <p:nvPicPr>
          <p:cNvPr id="6" name="Picture 5" descr="Rules_Single_A.png"/>
          <p:cNvPicPr>
            <a:picLocks noChangeAspect="1"/>
          </p:cNvPicPr>
          <p:nvPr userDrawn="1"/>
        </p:nvPicPr>
        <p:blipFill rotWithShape="1">
          <a:blip r:embed="rId2" cstate="print">
            <a:extLst>
              <a:ext uri="{28A0092B-C50C-407E-A947-70E740481C1C}">
                <a14:useLocalDpi xmlns:a14="http://schemas.microsoft.com/office/drawing/2010/main" val="0"/>
              </a:ext>
            </a:extLst>
          </a:blip>
          <a:srcRect l="25529" r="-57141"/>
          <a:stretch/>
        </p:blipFill>
        <p:spPr>
          <a:xfrm>
            <a:off x="1597682" y="6487629"/>
            <a:ext cx="11423745" cy="90835"/>
          </a:xfrm>
          <a:prstGeom prst="rect">
            <a:avLst/>
          </a:prstGeom>
        </p:spPr>
      </p:pic>
      <p:pic>
        <p:nvPicPr>
          <p:cNvPr id="4" name="Picture 3" descr="Audio.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40707" y="361953"/>
            <a:ext cx="1840495" cy="1940983"/>
          </a:xfrm>
          <a:prstGeom prst="rect">
            <a:avLst/>
          </a:prstGeom>
        </p:spPr>
      </p:pic>
      <p:pic>
        <p:nvPicPr>
          <p:cNvPr id="11" name="Picture 10" descr="Swirl_3.png"/>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rot="2569126">
            <a:off x="1431691" y="1916271"/>
            <a:ext cx="908570" cy="670924"/>
          </a:xfrm>
          <a:prstGeom prst="rect">
            <a:avLst/>
          </a:prstGeom>
        </p:spPr>
      </p:pic>
      <p:pic>
        <p:nvPicPr>
          <p:cNvPr id="12" name="Picture 11" descr="Swirl_2.png"/>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rot="3873741" flipH="1">
            <a:off x="218018" y="3551101"/>
            <a:ext cx="795867" cy="833254"/>
          </a:xfrm>
          <a:prstGeom prst="rect">
            <a:avLst/>
          </a:prstGeom>
        </p:spPr>
      </p:pic>
      <p:pic>
        <p:nvPicPr>
          <p:cNvPr id="14" name="Picture 13"/>
          <p:cNvPicPr>
            <a:picLocks noChangeAspect="1"/>
          </p:cNvPicPr>
          <p:nvPr userDrawn="1"/>
        </p:nvPicPr>
        <p:blipFill rotWithShape="1">
          <a:blip r:embed="rId6" cstate="print">
            <a:extLst>
              <a:ext uri="{28A0092B-C50C-407E-A947-70E740481C1C}">
                <a14:useLocalDpi xmlns:a14="http://schemas.microsoft.com/office/drawing/2010/main" val="0"/>
              </a:ext>
            </a:extLst>
          </a:blip>
          <a:srcRect l="4669" t="13753" r="6579" b="12460"/>
          <a:stretch/>
        </p:blipFill>
        <p:spPr>
          <a:xfrm>
            <a:off x="879649" y="2604920"/>
            <a:ext cx="1101550" cy="1221097"/>
          </a:xfrm>
          <a:prstGeom prst="rect">
            <a:avLst/>
          </a:prstGeom>
        </p:spPr>
      </p:pic>
      <p:pic>
        <p:nvPicPr>
          <p:cNvPr id="15" name="Picture 14"/>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140704" y="4534755"/>
            <a:ext cx="596838" cy="795784"/>
          </a:xfrm>
          <a:prstGeom prst="rect">
            <a:avLst/>
          </a:prstGeom>
        </p:spPr>
      </p:pic>
      <p:pic>
        <p:nvPicPr>
          <p:cNvPr id="16" name="Picture 15"/>
          <p:cNvPicPr>
            <a:picLocks noChangeAspect="1"/>
          </p:cNvPicPr>
          <p:nvPr userDrawn="1"/>
        </p:nvPicPr>
        <p:blipFill rotWithShape="1">
          <a:blip r:embed="rId8" cstate="print">
            <a:extLst>
              <a:ext uri="{28A0092B-C50C-407E-A947-70E740481C1C}">
                <a14:useLocalDpi xmlns:a14="http://schemas.microsoft.com/office/drawing/2010/main" val="0"/>
              </a:ext>
            </a:extLst>
          </a:blip>
          <a:srcRect l="24476" r="23794"/>
          <a:stretch/>
        </p:blipFill>
        <p:spPr>
          <a:xfrm>
            <a:off x="737542" y="4804753"/>
            <a:ext cx="252342" cy="650393"/>
          </a:xfrm>
          <a:prstGeom prst="rect">
            <a:avLst/>
          </a:prstGeom>
        </p:spPr>
      </p:pic>
      <p:sp>
        <p:nvSpPr>
          <p:cNvPr id="7" name="Footer Placeholder 6"/>
          <p:cNvSpPr>
            <a:spLocks noGrp="1"/>
          </p:cNvSpPr>
          <p:nvPr>
            <p:ph type="ftr" sz="quarter" idx="10"/>
          </p:nvPr>
        </p:nvSpPr>
        <p:spPr>
          <a:xfrm>
            <a:off x="1597682" y="6578465"/>
            <a:ext cx="6781693" cy="244535"/>
          </a:xfrm>
          <a:prstGeom prst="rect">
            <a:avLst/>
          </a:prstGeom>
        </p:spPr>
        <p:txBody>
          <a:bodyPr/>
          <a:lstStyle>
            <a:lvl1pPr>
              <a:defRPr sz="600"/>
            </a:lvl1pPr>
          </a:lstStyle>
          <a:p>
            <a:r>
              <a:rPr lang="en-US" dirty="0"/>
              <a:t>© 2018 Cengage. May not be copied, scanned, or duplicated, in whole or in part, except for use as permitted in a license distributed with a certain product or service or otherwise on a password-protected website for classroom use.</a:t>
            </a:r>
          </a:p>
        </p:txBody>
      </p:sp>
      <p:pic>
        <p:nvPicPr>
          <p:cNvPr id="17" name="Picture 16"/>
          <p:cNvPicPr>
            <a:picLocks noChangeAspect="1"/>
          </p:cNvPicPr>
          <p:nvPr userDrawn="1"/>
        </p:nvPicPr>
        <p:blipFill>
          <a:blip r:embed="rId9"/>
          <a:stretch>
            <a:fillRect/>
          </a:stretch>
        </p:blipFill>
        <p:spPr>
          <a:xfrm>
            <a:off x="118720" y="6363035"/>
            <a:ext cx="1400289" cy="430858"/>
          </a:xfrm>
          <a:prstGeom prst="rect">
            <a:avLst/>
          </a:prstGeom>
        </p:spPr>
      </p:pic>
    </p:spTree>
    <p:extLst>
      <p:ext uri="{BB962C8B-B14F-4D97-AF65-F5344CB8AC3E}">
        <p14:creationId xmlns:p14="http://schemas.microsoft.com/office/powerpoint/2010/main" val="2362545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dirty="0"/>
              <a:t>Click to edit Master title style</a:t>
            </a:r>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tx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4114800" y="1320298"/>
            <a:ext cx="45720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2945395"/>
            <a:ext cx="3657600" cy="2514600"/>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4055411295"/>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8">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a:t>Click to edit Master title style</a:t>
            </a:r>
          </a:p>
        </p:txBody>
      </p:sp>
      <p:sp>
        <p:nvSpPr>
          <p:cNvPr id="3" name="Content Placeholder 2"/>
          <p:cNvSpPr>
            <a:spLocks noGrp="1"/>
          </p:cNvSpPr>
          <p:nvPr>
            <p:ph type="body" idx="1"/>
          </p:nvPr>
        </p:nvSpPr>
        <p:spPr>
          <a:xfrm>
            <a:off x="228600" y="1295400"/>
            <a:ext cx="8763000" cy="4830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788930147"/>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609344"/>
            <a:ext cx="8229600" cy="622828"/>
          </a:xfrm>
        </p:spPr>
        <p:txBody>
          <a:bodyPr/>
          <a:lstStyle/>
          <a:p>
            <a:r>
              <a:rPr lang="en-US" dirty="0"/>
              <a:t>Cryptography</a:t>
            </a:r>
            <a:br>
              <a:rPr lang="en-US" dirty="0"/>
            </a:br>
            <a:br>
              <a:rPr lang="en-US" dirty="0"/>
            </a:br>
            <a:br>
              <a:rPr lang="en-US" dirty="0"/>
            </a:br>
            <a:endParaRPr lang="en-US" dirty="0"/>
          </a:p>
        </p:txBody>
      </p:sp>
      <p:sp>
        <p:nvSpPr>
          <p:cNvPr id="6" name="Text Placeholder 5"/>
          <p:cNvSpPr>
            <a:spLocks noGrp="1"/>
          </p:cNvSpPr>
          <p:nvPr>
            <p:ph type="body" sz="quarter" idx="14"/>
          </p:nvPr>
        </p:nvSpPr>
        <p:spPr>
          <a:xfrm>
            <a:off x="2667000" y="2474488"/>
            <a:ext cx="3962400" cy="958520"/>
          </a:xfrm>
        </p:spPr>
        <p:txBody>
          <a:bodyPr/>
          <a:lstStyle/>
          <a:p>
            <a:pPr algn="ctr"/>
            <a:r>
              <a:rPr lang="en-US" sz="4000" b="1" dirty="0"/>
              <a:t>Lecture 4.1</a:t>
            </a:r>
          </a:p>
        </p:txBody>
      </p:sp>
      <p:sp>
        <p:nvSpPr>
          <p:cNvPr id="2" name="Text Placeholder 1"/>
          <p:cNvSpPr>
            <a:spLocks noGrp="1"/>
          </p:cNvSpPr>
          <p:nvPr>
            <p:ph type="body" sz="quarter" idx="15"/>
          </p:nvPr>
        </p:nvSpPr>
        <p:spPr>
          <a:xfrm>
            <a:off x="2667000" y="4675325"/>
            <a:ext cx="5105400" cy="762001"/>
          </a:xfrm>
        </p:spPr>
        <p:txBody>
          <a:bodyPr/>
          <a:lstStyle/>
          <a:p>
            <a:endParaRPr lang="en-GB" dirty="0"/>
          </a:p>
        </p:txBody>
      </p:sp>
      <p:grpSp>
        <p:nvGrpSpPr>
          <p:cNvPr id="9" name="Group 8"/>
          <p:cNvGrpSpPr/>
          <p:nvPr/>
        </p:nvGrpSpPr>
        <p:grpSpPr>
          <a:xfrm>
            <a:off x="228600" y="2057401"/>
            <a:ext cx="1828800" cy="26179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12405748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lstStyle/>
          <a:p>
            <a:r>
              <a:rPr lang="en-GB" altLang="en-US" dirty="0"/>
              <a:t>Learning Objectives</a:t>
            </a:r>
          </a:p>
        </p:txBody>
      </p:sp>
      <p:sp>
        <p:nvSpPr>
          <p:cNvPr id="12291" name="Content Placeholder 5"/>
          <p:cNvSpPr>
            <a:spLocks noGrp="1" noChangeArrowheads="1"/>
          </p:cNvSpPr>
          <p:nvPr>
            <p:ph idx="1"/>
          </p:nvPr>
        </p:nvSpPr>
        <p:spPr/>
        <p:txBody>
          <a:bodyPr/>
          <a:lstStyle/>
          <a:p>
            <a:r>
              <a:rPr lang="en-US" altLang="en-US" dirty="0"/>
              <a:t>Upon completion of this material, you should be able to:</a:t>
            </a:r>
          </a:p>
          <a:p>
            <a:pPr lvl="1"/>
            <a:r>
              <a:rPr lang="en-US" altLang="en-US" dirty="0"/>
              <a:t>Explain the basic principles of cryptography</a:t>
            </a:r>
          </a:p>
          <a:p>
            <a:pPr lvl="1"/>
            <a:r>
              <a:rPr lang="en-US" altLang="en-US" dirty="0"/>
              <a:t>Describe the operating principles of the most popular cryptographic tools</a:t>
            </a:r>
          </a:p>
          <a:p>
            <a:pPr lvl="1"/>
            <a:r>
              <a:rPr lang="en-US" altLang="en-US" dirty="0"/>
              <a:t>List and explain the major protocols used for secure communications</a:t>
            </a:r>
          </a:p>
        </p:txBody>
      </p:sp>
    </p:spTree>
    <p:extLst>
      <p:ext uri="{BB962C8B-B14F-4D97-AF65-F5344CB8AC3E}">
        <p14:creationId xmlns:p14="http://schemas.microsoft.com/office/powerpoint/2010/main" val="342647656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noChangeArrowheads="1"/>
          </p:cNvSpPr>
          <p:nvPr>
            <p:ph type="title"/>
          </p:nvPr>
        </p:nvSpPr>
        <p:spPr/>
        <p:txBody>
          <a:bodyPr/>
          <a:lstStyle/>
          <a:p>
            <a:r>
              <a:rPr lang="en-GB" altLang="en-US" dirty="0"/>
              <a:t>Introduction</a:t>
            </a:r>
          </a:p>
        </p:txBody>
      </p:sp>
      <p:sp>
        <p:nvSpPr>
          <p:cNvPr id="14339" name="Content Placeholder 5"/>
          <p:cNvSpPr>
            <a:spLocks noGrp="1" noChangeArrowheads="1"/>
          </p:cNvSpPr>
          <p:nvPr>
            <p:ph idx="1"/>
          </p:nvPr>
        </p:nvSpPr>
        <p:spPr/>
        <p:txBody>
          <a:bodyPr/>
          <a:lstStyle/>
          <a:p>
            <a:r>
              <a:rPr lang="en-US" altLang="en-US" dirty="0"/>
              <a:t>Cryptology: the field of science that encompasses cryptography and cryptanalysis.</a:t>
            </a:r>
          </a:p>
          <a:p>
            <a:r>
              <a:rPr lang="en-US" altLang="en-US" dirty="0"/>
              <a:t>Cryptanalysis: the process of obtaining the plaintext message from a ciphertext message without knowing the keys used to perform the encryption.</a:t>
            </a:r>
          </a:p>
          <a:p>
            <a:r>
              <a:rPr lang="en-US" altLang="en-US" dirty="0"/>
              <a:t>Cryptography: the process of making and using codes to secure information.</a:t>
            </a:r>
          </a:p>
        </p:txBody>
      </p:sp>
    </p:spTree>
    <p:extLst>
      <p:ext uri="{BB962C8B-B14F-4D97-AF65-F5344CB8AC3E}">
        <p14:creationId xmlns:p14="http://schemas.microsoft.com/office/powerpoint/2010/main" val="49949890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339">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ja-JP" dirty="0">
                <a:ea typeface="ＭＳ Ｐゴシック" panose="020B0600070205080204" pitchFamily="34" charset="-128"/>
              </a:rPr>
              <a:t>Terminology</a:t>
            </a:r>
            <a:endParaRPr lang="en-US" dirty="0"/>
          </a:p>
        </p:txBody>
      </p:sp>
      <p:sp>
        <p:nvSpPr>
          <p:cNvPr id="3" name="Content Placeholder 2"/>
          <p:cNvSpPr>
            <a:spLocks noGrp="1"/>
          </p:cNvSpPr>
          <p:nvPr>
            <p:ph idx="1"/>
          </p:nvPr>
        </p:nvSpPr>
        <p:spPr>
          <a:xfrm>
            <a:off x="152400" y="1219200"/>
            <a:ext cx="7162800" cy="4038600"/>
          </a:xfrm>
        </p:spPr>
        <p:txBody>
          <a:bodyPr>
            <a:normAutofit fontScale="85000" lnSpcReduction="20000"/>
          </a:bodyPr>
          <a:lstStyle/>
          <a:p>
            <a:r>
              <a:rPr lang="en-US" altLang="ja-JP" dirty="0">
                <a:ea typeface="ＭＳ Ｐゴシック" panose="020B0600070205080204" pitchFamily="34" charset="-128"/>
              </a:rPr>
              <a:t>Algorithm -</a:t>
            </a:r>
            <a:r>
              <a:rPr lang="en-US" dirty="0"/>
              <a:t>specific set of rules and procedures used to encrypt and decrypt data.</a:t>
            </a:r>
          </a:p>
          <a:p>
            <a:endParaRPr lang="en-US" altLang="ja-JP" dirty="0">
              <a:ea typeface="ＭＳ Ｐゴシック" panose="020B0600070205080204" pitchFamily="34" charset="-128"/>
            </a:endParaRPr>
          </a:p>
          <a:p>
            <a:r>
              <a:rPr lang="en-US" altLang="ja-JP" dirty="0">
                <a:ea typeface="ＭＳ Ｐゴシック" panose="020B0600070205080204" pitchFamily="34" charset="-128"/>
              </a:rPr>
              <a:t>Bit stream cipher- </a:t>
            </a:r>
            <a:r>
              <a:rPr lang="en-US" dirty="0"/>
              <a:t>Stream ciphers operate on individual bits or bytes of plaintext </a:t>
            </a:r>
          </a:p>
          <a:p>
            <a:endParaRPr lang="en-US" altLang="ja-JP" dirty="0">
              <a:ea typeface="ＭＳ Ｐゴシック" panose="020B0600070205080204" pitchFamily="34" charset="-128"/>
            </a:endParaRPr>
          </a:p>
          <a:p>
            <a:r>
              <a:rPr lang="en-US" altLang="ja-JP" dirty="0">
                <a:ea typeface="ＭＳ Ｐゴシック" panose="020B0600070205080204" pitchFamily="34" charset="-128"/>
              </a:rPr>
              <a:t>Block cipher- e</a:t>
            </a:r>
            <a:r>
              <a:rPr lang="en-US" dirty="0"/>
              <a:t>ncrypt and decrypt fixed-size blocks of data, typically 128, 192, or 256 bits at a time.</a:t>
            </a:r>
            <a:endParaRPr lang="en-US" altLang="ja-JP" dirty="0">
              <a:ea typeface="ＭＳ Ｐゴシック" panose="020B0600070205080204" pitchFamily="34" charset="-128"/>
            </a:endParaRPr>
          </a:p>
          <a:p>
            <a:endParaRPr lang="en-US" altLang="ja-JP" dirty="0">
              <a:ea typeface="ＭＳ Ｐゴシック" panose="020B0600070205080204" pitchFamily="34" charset="-128"/>
            </a:endParaRPr>
          </a:p>
          <a:p>
            <a:r>
              <a:rPr lang="en-US" altLang="ja-JP" dirty="0">
                <a:ea typeface="ＭＳ Ｐゴシック" panose="020B0600070205080204" pitchFamily="34" charset="-128"/>
              </a:rPr>
              <a:t>Cipher or cryptosystem- Encryption Algorithm</a:t>
            </a:r>
          </a:p>
          <a:p>
            <a:r>
              <a:rPr lang="en-US" altLang="ja-JP" dirty="0">
                <a:ea typeface="ＭＳ Ｐゴシック" panose="020B0600070205080204" pitchFamily="34" charset="-128"/>
              </a:rPr>
              <a:t>Ciphertext/Cryptogram-</a:t>
            </a:r>
            <a:r>
              <a:rPr lang="en-GB" dirty="0"/>
              <a:t> result of encrypting plaintext </a:t>
            </a:r>
            <a:endParaRPr lang="en-US" altLang="ja-JP" dirty="0">
              <a:ea typeface="ＭＳ Ｐゴシック" panose="020B0600070205080204" pitchFamily="34" charset="-128"/>
            </a:endParaRPr>
          </a:p>
          <a:p>
            <a:r>
              <a:rPr lang="en-US" altLang="ja-JP" dirty="0">
                <a:ea typeface="ＭＳ Ｐゴシック" panose="020B0600070205080204" pitchFamily="34" charset="-128"/>
              </a:rPr>
              <a:t>Decrypt</a:t>
            </a:r>
          </a:p>
        </p:txBody>
      </p:sp>
    </p:spTree>
    <p:extLst>
      <p:ext uri="{BB962C8B-B14F-4D97-AF65-F5344CB8AC3E}">
        <p14:creationId xmlns:p14="http://schemas.microsoft.com/office/powerpoint/2010/main" val="3754677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ja-JP" dirty="0">
                <a:ea typeface="ＭＳ Ｐゴシック" panose="020B0600070205080204" pitchFamily="34" charset="-128"/>
              </a:rPr>
              <a:t>Terminology- Research</a:t>
            </a:r>
            <a:endParaRPr lang="en-US" dirty="0"/>
          </a:p>
        </p:txBody>
      </p:sp>
      <p:sp>
        <p:nvSpPr>
          <p:cNvPr id="3" name="Content Placeholder 2"/>
          <p:cNvSpPr>
            <a:spLocks noGrp="1"/>
          </p:cNvSpPr>
          <p:nvPr>
            <p:ph idx="1"/>
          </p:nvPr>
        </p:nvSpPr>
        <p:spPr>
          <a:xfrm>
            <a:off x="152400" y="1219200"/>
            <a:ext cx="4191000" cy="4038600"/>
          </a:xfrm>
        </p:spPr>
        <p:txBody>
          <a:bodyPr>
            <a:normAutofit/>
          </a:bodyPr>
          <a:lstStyle/>
          <a:p>
            <a:r>
              <a:rPr lang="en-US" altLang="ja-JP" dirty="0">
                <a:ea typeface="ＭＳ Ｐゴシック" panose="020B0600070205080204" pitchFamily="34" charset="-128"/>
              </a:rPr>
              <a:t>Algorithm</a:t>
            </a:r>
          </a:p>
          <a:p>
            <a:r>
              <a:rPr lang="en-US" altLang="ja-JP" dirty="0">
                <a:ea typeface="ＭＳ Ｐゴシック" panose="020B0600070205080204" pitchFamily="34" charset="-128"/>
              </a:rPr>
              <a:t>Bit stream cipher</a:t>
            </a:r>
          </a:p>
          <a:p>
            <a:r>
              <a:rPr lang="en-US" altLang="ja-JP" dirty="0">
                <a:ea typeface="ＭＳ Ｐゴシック" panose="020B0600070205080204" pitchFamily="34" charset="-128"/>
              </a:rPr>
              <a:t>Block cipher</a:t>
            </a:r>
          </a:p>
          <a:p>
            <a:r>
              <a:rPr lang="en-US" altLang="ja-JP" dirty="0">
                <a:ea typeface="ＭＳ Ｐゴシック" panose="020B0600070205080204" pitchFamily="34" charset="-128"/>
              </a:rPr>
              <a:t>Cipher or cryptosystem</a:t>
            </a:r>
          </a:p>
          <a:p>
            <a:r>
              <a:rPr lang="en-US" altLang="ja-JP" dirty="0">
                <a:ea typeface="ＭＳ Ｐゴシック" panose="020B0600070205080204" pitchFamily="34" charset="-128"/>
              </a:rPr>
              <a:t>Ciphertext/Cryptogram</a:t>
            </a:r>
          </a:p>
          <a:p>
            <a:r>
              <a:rPr lang="en-US" altLang="ja-JP" dirty="0">
                <a:ea typeface="ＭＳ Ｐゴシック" panose="020B0600070205080204" pitchFamily="34" charset="-128"/>
              </a:rPr>
              <a:t>Code</a:t>
            </a:r>
          </a:p>
          <a:p>
            <a:r>
              <a:rPr lang="en-US" altLang="ja-JP" dirty="0">
                <a:ea typeface="ＭＳ Ｐゴシック" panose="020B0600070205080204" pitchFamily="34" charset="-128"/>
              </a:rPr>
              <a:t>Decipher</a:t>
            </a:r>
          </a:p>
          <a:p>
            <a:r>
              <a:rPr lang="en-US" altLang="ja-JP" dirty="0">
                <a:ea typeface="ＭＳ Ｐゴシック" panose="020B0600070205080204" pitchFamily="34" charset="-128"/>
              </a:rPr>
              <a:t>Decrypt</a:t>
            </a:r>
          </a:p>
        </p:txBody>
      </p:sp>
      <p:sp>
        <p:nvSpPr>
          <p:cNvPr id="4" name="Content Placeholder 2"/>
          <p:cNvSpPr txBox="1">
            <a:spLocks/>
          </p:cNvSpPr>
          <p:nvPr/>
        </p:nvSpPr>
        <p:spPr>
          <a:xfrm>
            <a:off x="4343400" y="1219200"/>
            <a:ext cx="3581400" cy="41910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Clr>
                <a:srgbClr val="364162"/>
              </a:buClr>
              <a:buSzPct val="100000"/>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pPr>
            <a:r>
              <a:rPr lang="en-US" altLang="ja-JP" dirty="0">
                <a:ea typeface="ＭＳ Ｐゴシック" panose="020B0600070205080204" pitchFamily="34" charset="-128"/>
              </a:rPr>
              <a:t>Encipher</a:t>
            </a:r>
            <a:endParaRPr lang="en-US" altLang="en-US" dirty="0"/>
          </a:p>
          <a:p>
            <a:pPr fontAlgn="auto">
              <a:spcAft>
                <a:spcPts val="0"/>
              </a:spcAft>
            </a:pPr>
            <a:r>
              <a:rPr lang="en-US" altLang="ja-JP" dirty="0">
                <a:ea typeface="ＭＳ Ｐゴシック" panose="020B0600070205080204" pitchFamily="34" charset="-128"/>
              </a:rPr>
              <a:t>Encrypt</a:t>
            </a:r>
          </a:p>
          <a:p>
            <a:pPr fontAlgn="auto">
              <a:spcAft>
                <a:spcPts val="0"/>
              </a:spcAft>
            </a:pPr>
            <a:r>
              <a:rPr lang="en-US" altLang="ja-JP" dirty="0">
                <a:ea typeface="ＭＳ Ｐゴシック" panose="020B0600070205080204" pitchFamily="34" charset="-128"/>
              </a:rPr>
              <a:t>Key/</a:t>
            </a:r>
            <a:r>
              <a:rPr lang="en-US" altLang="ja-JP" dirty="0" err="1">
                <a:ea typeface="ＭＳ Ｐゴシック" panose="020B0600070205080204" pitchFamily="34" charset="-128"/>
              </a:rPr>
              <a:t>Cryptovariable</a:t>
            </a:r>
            <a:endParaRPr lang="en-US" altLang="ja-JP" dirty="0">
              <a:ea typeface="ＭＳ Ｐゴシック" panose="020B0600070205080204" pitchFamily="34" charset="-128"/>
            </a:endParaRPr>
          </a:p>
          <a:p>
            <a:pPr fontAlgn="auto">
              <a:spcAft>
                <a:spcPts val="0"/>
              </a:spcAft>
            </a:pPr>
            <a:r>
              <a:rPr lang="en-US" altLang="ja-JP" dirty="0" err="1">
                <a:ea typeface="ＭＳ Ｐゴシック" panose="020B0600070205080204" pitchFamily="34" charset="-128"/>
              </a:rPr>
              <a:t>Keyspace</a:t>
            </a:r>
            <a:endParaRPr lang="en-US" altLang="ja-JP" dirty="0">
              <a:ea typeface="ＭＳ Ｐゴシック" panose="020B0600070205080204" pitchFamily="34" charset="-128"/>
            </a:endParaRPr>
          </a:p>
          <a:p>
            <a:pPr fontAlgn="auto">
              <a:spcAft>
                <a:spcPts val="0"/>
              </a:spcAft>
            </a:pPr>
            <a:r>
              <a:rPr lang="en-US" altLang="ja-JP" dirty="0">
                <a:ea typeface="ＭＳ Ｐゴシック" panose="020B0600070205080204" pitchFamily="34" charset="-128"/>
              </a:rPr>
              <a:t>Link encryption</a:t>
            </a:r>
          </a:p>
          <a:p>
            <a:pPr fontAlgn="auto">
              <a:spcAft>
                <a:spcPts val="0"/>
              </a:spcAft>
            </a:pPr>
            <a:r>
              <a:rPr lang="en-US" altLang="ja-JP" dirty="0">
                <a:ea typeface="ＭＳ Ｐゴシック" panose="020B0600070205080204" pitchFamily="34" charset="-128"/>
              </a:rPr>
              <a:t>Plaintext/</a:t>
            </a:r>
            <a:r>
              <a:rPr lang="en-US" altLang="ja-JP" dirty="0" err="1">
                <a:ea typeface="ＭＳ Ｐゴシック" panose="020B0600070205080204" pitchFamily="34" charset="-128"/>
              </a:rPr>
              <a:t>Cleartext</a:t>
            </a:r>
            <a:endParaRPr lang="en-US" altLang="ja-JP" dirty="0">
              <a:ea typeface="ＭＳ Ｐゴシック" panose="020B0600070205080204" pitchFamily="34" charset="-128"/>
            </a:endParaRPr>
          </a:p>
          <a:p>
            <a:pPr fontAlgn="auto">
              <a:spcAft>
                <a:spcPts val="0"/>
              </a:spcAft>
            </a:pPr>
            <a:r>
              <a:rPr lang="en-US" altLang="ja-JP" dirty="0">
                <a:ea typeface="ＭＳ Ｐゴシック" panose="020B0600070205080204" pitchFamily="34" charset="-128"/>
              </a:rPr>
              <a:t>Steganography</a:t>
            </a:r>
          </a:p>
          <a:p>
            <a:pPr fontAlgn="auto">
              <a:spcAft>
                <a:spcPts val="0"/>
              </a:spcAft>
            </a:pPr>
            <a:r>
              <a:rPr lang="en-US" altLang="ja-JP" dirty="0">
                <a:ea typeface="ＭＳ Ｐゴシック" panose="020B0600070205080204" pitchFamily="34" charset="-128"/>
              </a:rPr>
              <a:t>Work factor</a:t>
            </a:r>
          </a:p>
        </p:txBody>
      </p:sp>
    </p:spTree>
    <p:extLst>
      <p:ext uri="{BB962C8B-B14F-4D97-AF65-F5344CB8AC3E}">
        <p14:creationId xmlns:p14="http://schemas.microsoft.com/office/powerpoint/2010/main" val="29979555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noChangeArrowheads="1"/>
          </p:cNvSpPr>
          <p:nvPr>
            <p:ph type="title"/>
          </p:nvPr>
        </p:nvSpPr>
        <p:spPr/>
        <p:txBody>
          <a:bodyPr/>
          <a:lstStyle/>
          <a:p>
            <a:r>
              <a:rPr lang="en-GB" altLang="en-US" dirty="0"/>
              <a:t>Introduction</a:t>
            </a:r>
          </a:p>
        </p:txBody>
      </p:sp>
      <p:sp>
        <p:nvSpPr>
          <p:cNvPr id="14339" name="Content Placeholder 5"/>
          <p:cNvSpPr>
            <a:spLocks noGrp="1" noChangeArrowheads="1"/>
          </p:cNvSpPr>
          <p:nvPr>
            <p:ph idx="1"/>
          </p:nvPr>
        </p:nvSpPr>
        <p:spPr>
          <a:xfrm>
            <a:off x="228600" y="1295401"/>
            <a:ext cx="8763000" cy="4267200"/>
          </a:xfrm>
        </p:spPr>
        <p:txBody>
          <a:bodyPr>
            <a:normAutofit fontScale="92500" lnSpcReduction="20000"/>
          </a:bodyPr>
          <a:lstStyle/>
          <a:p>
            <a:pPr marL="285750" indent="-285750" algn="just">
              <a:buFont typeface="Courier New" panose="02070309020205020404" pitchFamily="49" charset="0"/>
              <a:buChar char="o"/>
            </a:pPr>
            <a:r>
              <a:rPr lang="en-US" dirty="0">
                <a:solidFill>
                  <a:srgbClr val="002060"/>
                </a:solidFill>
              </a:rPr>
              <a:t>Modern cryptography uses </a:t>
            </a:r>
            <a:r>
              <a:rPr lang="en-US" b="1" i="1" dirty="0">
                <a:solidFill>
                  <a:srgbClr val="FFC000"/>
                </a:solidFill>
                <a:effectLst>
                  <a:outerShdw blurRad="38100" dist="38100" dir="2700000" algn="tl">
                    <a:srgbClr val="000000">
                      <a:alpha val="43137"/>
                    </a:srgbClr>
                  </a:outerShdw>
                </a:effectLst>
              </a:rPr>
              <a:t>computationally secure algorithms</a:t>
            </a:r>
            <a:r>
              <a:rPr lang="en-US" dirty="0">
                <a:solidFill>
                  <a:srgbClr val="002060"/>
                </a:solidFill>
              </a:rPr>
              <a:t> to make sure that cyber criminals cannot easily compromise protected information.</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Each encryption method uses a specific algorithm, </a:t>
            </a:r>
            <a:r>
              <a:rPr lang="en-US" b="1" i="1" dirty="0">
                <a:solidFill>
                  <a:srgbClr val="00B050"/>
                </a:solidFill>
                <a:effectLst>
                  <a:outerShdw blurRad="38100" dist="38100" dir="2700000" algn="tl">
                    <a:srgbClr val="000000">
                      <a:alpha val="43137"/>
                    </a:srgbClr>
                  </a:outerShdw>
                </a:effectLst>
              </a:rPr>
              <a:t>called a cipher, to encrypt and decrypt messages</a:t>
            </a:r>
            <a:r>
              <a:rPr lang="en-US" dirty="0">
                <a:solidFill>
                  <a:srgbClr val="002060"/>
                </a:solidFill>
              </a:rPr>
              <a:t>. </a:t>
            </a:r>
          </a:p>
          <a:p>
            <a:pPr marL="0" indent="0" algn="just">
              <a:buNone/>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A cipher is a series of well-defined steps used to encrypt and decrypt messages.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There are several methods of creating ciphertext: </a:t>
            </a:r>
            <a:r>
              <a:rPr lang="en-US" i="1" dirty="0">
                <a:solidFill>
                  <a:srgbClr val="FF0000"/>
                </a:solidFill>
                <a:effectLst>
                  <a:outerShdw blurRad="38100" dist="38100" dir="2700000" algn="tl">
                    <a:srgbClr val="000000">
                      <a:alpha val="43137"/>
                    </a:srgbClr>
                  </a:outerShdw>
                </a:effectLst>
              </a:rPr>
              <a:t>Transposition, Substitution, One-time pad</a:t>
            </a:r>
          </a:p>
        </p:txBody>
      </p:sp>
    </p:spTree>
    <p:extLst>
      <p:ext uri="{BB962C8B-B14F-4D97-AF65-F5344CB8AC3E}">
        <p14:creationId xmlns:p14="http://schemas.microsoft.com/office/powerpoint/2010/main" val="503085743"/>
      </p:ext>
    </p:extLst>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0B97F-3396-4E64-B0B1-217F1C82639C}"/>
              </a:ext>
            </a:extLst>
          </p:cNvPr>
          <p:cNvSpPr>
            <a:spLocks noGrp="1"/>
          </p:cNvSpPr>
          <p:nvPr>
            <p:ph type="title"/>
          </p:nvPr>
        </p:nvSpPr>
        <p:spPr/>
        <p:txBody>
          <a:bodyPr/>
          <a:lstStyle/>
          <a:p>
            <a:r>
              <a:rPr lang="en-GB"/>
              <a:t>E.G</a:t>
            </a:r>
            <a:endParaRPr lang="en-GB" dirty="0"/>
          </a:p>
        </p:txBody>
      </p:sp>
      <p:pic>
        <p:nvPicPr>
          <p:cNvPr id="4" name="Content Placeholder 3">
            <a:extLst>
              <a:ext uri="{FF2B5EF4-FFF2-40B4-BE49-F238E27FC236}">
                <a16:creationId xmlns:a16="http://schemas.microsoft.com/office/drawing/2014/main" id="{1B36EF74-2379-4077-B3F0-3327960A1BA1}"/>
              </a:ext>
            </a:extLst>
          </p:cNvPr>
          <p:cNvPicPr>
            <a:picLocks noGrp="1" noChangeAspect="1"/>
          </p:cNvPicPr>
          <p:nvPr>
            <p:ph idx="1"/>
          </p:nvPr>
        </p:nvPicPr>
        <p:blipFill rotWithShape="1">
          <a:blip r:embed="rId2"/>
          <a:srcRect l="13328" t="23685" r="37385" b="17271"/>
          <a:stretch/>
        </p:blipFill>
        <p:spPr bwMode="auto">
          <a:xfrm>
            <a:off x="1988050" y="1099977"/>
            <a:ext cx="5238167" cy="393371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5305720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202CC-36DB-4B28-B3FA-C4BE0048683B}"/>
              </a:ext>
            </a:extLst>
          </p:cNvPr>
          <p:cNvSpPr>
            <a:spLocks noGrp="1"/>
          </p:cNvSpPr>
          <p:nvPr>
            <p:ph type="title"/>
          </p:nvPr>
        </p:nvSpPr>
        <p:spPr/>
        <p:txBody>
          <a:bodyPr/>
          <a:lstStyle/>
          <a:p>
            <a:r>
              <a:rPr lang="en-GB" dirty="0"/>
              <a:t>E.G</a:t>
            </a:r>
          </a:p>
        </p:txBody>
      </p:sp>
      <p:pic>
        <p:nvPicPr>
          <p:cNvPr id="4" name="Content Placeholder 3" descr="Graphical user interface, application&#10;&#10;Description automatically generated">
            <a:extLst>
              <a:ext uri="{FF2B5EF4-FFF2-40B4-BE49-F238E27FC236}">
                <a16:creationId xmlns:a16="http://schemas.microsoft.com/office/drawing/2014/main" id="{385FCBED-212F-4685-9166-B92E1B6C57AB}"/>
              </a:ext>
            </a:extLst>
          </p:cNvPr>
          <p:cNvPicPr>
            <a:picLocks noGrp="1" noChangeAspect="1"/>
          </p:cNvPicPr>
          <p:nvPr>
            <p:ph idx="1"/>
          </p:nvPr>
        </p:nvPicPr>
        <p:blipFill rotWithShape="1">
          <a:blip r:embed="rId2"/>
          <a:srcRect l="13206" t="23207" r="38427" b="18038"/>
          <a:stretch/>
        </p:blipFill>
        <p:spPr bwMode="auto">
          <a:xfrm>
            <a:off x="1491514" y="1131094"/>
            <a:ext cx="4969515" cy="386357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3052622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Cipher Methods</a:t>
            </a:r>
            <a:endParaRPr lang="en-US" dirty="0"/>
          </a:p>
        </p:txBody>
      </p:sp>
      <p:sp>
        <p:nvSpPr>
          <p:cNvPr id="3" name="Content Placeholder 2"/>
          <p:cNvSpPr>
            <a:spLocks noGrp="1"/>
          </p:cNvSpPr>
          <p:nvPr>
            <p:ph idx="1"/>
          </p:nvPr>
        </p:nvSpPr>
        <p:spPr/>
        <p:txBody>
          <a:bodyPr/>
          <a:lstStyle/>
          <a:p>
            <a:r>
              <a:rPr lang="en-US" altLang="en-US" dirty="0"/>
              <a:t>Plaintext can be encrypted through:</a:t>
            </a:r>
          </a:p>
          <a:p>
            <a:pPr lvl="1"/>
            <a:r>
              <a:rPr lang="en-US" altLang="en-US" dirty="0"/>
              <a:t>Bit stream: each plaintext bit is transformed into a cipher bit one bit at a time.</a:t>
            </a:r>
          </a:p>
          <a:p>
            <a:pPr lvl="1"/>
            <a:r>
              <a:rPr lang="en-US" altLang="en-US" dirty="0"/>
              <a:t>Block cipher: message is divided into blocks (e.g., sets of 8- or 16-bit blocks), and each is transformed into encrypted block of cipher bits using algorithm and key. </a:t>
            </a:r>
          </a:p>
        </p:txBody>
      </p:sp>
    </p:spTree>
    <p:extLst>
      <p:ext uri="{BB962C8B-B14F-4D97-AF65-F5344CB8AC3E}">
        <p14:creationId xmlns:p14="http://schemas.microsoft.com/office/powerpoint/2010/main" val="4156127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7709"/>
            <a:ext cx="9052560" cy="658091"/>
          </a:xfrm>
        </p:spPr>
        <p:txBody>
          <a:bodyPr/>
          <a:lstStyle/>
          <a:p>
            <a:r>
              <a:rPr lang="en-US" altLang="en-US" dirty="0"/>
              <a:t>Cipher Methods</a:t>
            </a:r>
            <a:endParaRPr lang="en-GB" dirty="0"/>
          </a:p>
        </p:txBody>
      </p:sp>
      <p:sp>
        <p:nvSpPr>
          <p:cNvPr id="3" name="Content Placeholder 2"/>
          <p:cNvSpPr>
            <a:spLocks noGrp="1"/>
          </p:cNvSpPr>
          <p:nvPr>
            <p:ph idx="1"/>
          </p:nvPr>
        </p:nvSpPr>
        <p:spPr>
          <a:xfrm>
            <a:off x="533400" y="1142999"/>
            <a:ext cx="8305800" cy="4343401"/>
          </a:xfrm>
        </p:spPr>
        <p:txBody>
          <a:bodyPr/>
          <a:lstStyle/>
          <a:p>
            <a:r>
              <a:rPr lang="en-US" altLang="en-US" dirty="0"/>
              <a:t>Substitution Cipher</a:t>
            </a:r>
          </a:p>
          <a:p>
            <a:r>
              <a:rPr lang="en-GB" dirty="0"/>
              <a:t>Transposition Cipher</a:t>
            </a:r>
          </a:p>
          <a:p>
            <a:r>
              <a:rPr lang="en-GB" dirty="0"/>
              <a:t>Exclusive OR (XOR)</a:t>
            </a:r>
          </a:p>
          <a:p>
            <a:r>
              <a:rPr lang="en-GB" dirty="0"/>
              <a:t> </a:t>
            </a:r>
            <a:r>
              <a:rPr lang="en-GB" dirty="0" err="1"/>
              <a:t>Vernam</a:t>
            </a:r>
            <a:r>
              <a:rPr lang="en-GB" dirty="0"/>
              <a:t> Cipher</a:t>
            </a:r>
          </a:p>
          <a:p>
            <a:r>
              <a:rPr lang="en-GB" dirty="0"/>
              <a:t>Book-Based Ciphers</a:t>
            </a:r>
          </a:p>
          <a:p>
            <a:endParaRPr lang="en-GB" dirty="0"/>
          </a:p>
          <a:p>
            <a:endParaRPr lang="en-GB" dirty="0"/>
          </a:p>
          <a:p>
            <a:endParaRPr lang="en-GB" dirty="0"/>
          </a:p>
        </p:txBody>
      </p:sp>
    </p:spTree>
    <p:extLst>
      <p:ext uri="{BB962C8B-B14F-4D97-AF65-F5344CB8AC3E}">
        <p14:creationId xmlns:p14="http://schemas.microsoft.com/office/powerpoint/2010/main" val="2548592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Substitution Cipher</a:t>
            </a:r>
            <a:endParaRPr lang="en-US" dirty="0"/>
          </a:p>
        </p:txBody>
      </p:sp>
      <p:sp>
        <p:nvSpPr>
          <p:cNvPr id="3" name="Content Placeholder 2"/>
          <p:cNvSpPr>
            <a:spLocks noGrp="1"/>
          </p:cNvSpPr>
          <p:nvPr>
            <p:ph idx="1"/>
          </p:nvPr>
        </p:nvSpPr>
        <p:spPr/>
        <p:txBody>
          <a:bodyPr/>
          <a:lstStyle/>
          <a:p>
            <a:r>
              <a:rPr lang="en-US" altLang="en-US" dirty="0"/>
              <a:t>Substitutes or exchanges one value for another</a:t>
            </a:r>
          </a:p>
          <a:p>
            <a:r>
              <a:rPr lang="en-US" altLang="en-US" dirty="0"/>
              <a:t>Monoalphabetic substitution: only incorporates a single alphabet in the encryption process</a:t>
            </a:r>
          </a:p>
          <a:p>
            <a:r>
              <a:rPr lang="en-US" altLang="en-US" dirty="0"/>
              <a:t>Polyalphabetic substitution: incorporates two or more alphabets in the encryption process</a:t>
            </a:r>
          </a:p>
          <a:p>
            <a:r>
              <a:rPr lang="en-US" altLang="en-US" dirty="0"/>
              <a:t>Vigenère cipher: advanced type of substitution cipher that uses a simple polyalphabetic code; made up of 26 distinct cipher alphabets</a:t>
            </a:r>
          </a:p>
        </p:txBody>
      </p:sp>
    </p:spTree>
    <p:extLst>
      <p:ext uri="{BB962C8B-B14F-4D97-AF65-F5344CB8AC3E}">
        <p14:creationId xmlns:p14="http://schemas.microsoft.com/office/powerpoint/2010/main" val="31058451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a:xfrm>
            <a:off x="415637" y="76200"/>
            <a:ext cx="8312726" cy="443345"/>
          </a:xfrm>
        </p:spPr>
        <p:txBody>
          <a:bodyPr anchor="ctr">
            <a:normAutofit fontScale="90000"/>
          </a:bodyPr>
          <a:lstStyle/>
          <a:p>
            <a:r>
              <a:rPr lang="en-US" dirty="0"/>
              <a:t>Table 8-2 The Vigenere square</a:t>
            </a:r>
          </a:p>
        </p:txBody>
      </p:sp>
      <p:pic>
        <p:nvPicPr>
          <p:cNvPr id="6" name="Picture 5" descr="A figure shows a table with sequential order of alphabets. The row on the top and the first column on the left corner are highlighted in grey color starting from A to Z. The first row leaves a block and starts with the alphabets. In the same way, the first column starts with alphabets leaving the first block. The rest of the blocks in the table are highlighted in light grey color. The second row starts with A and till Z. The third row starts with B and continue with alphabetical sequence and end with A. The fourth row starts with C and continue with alphabetical order and end with A and B. The next rows follow the same sequential order with next alphabets in a consistent order till the last row.    &#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09800" y="609600"/>
            <a:ext cx="4849092" cy="4857173"/>
          </a:xfrm>
          <a:prstGeom prst="rect">
            <a:avLst/>
          </a:prstGeom>
        </p:spPr>
      </p:pic>
    </p:spTree>
    <p:extLst>
      <p:ext uri="{BB962C8B-B14F-4D97-AF65-F5344CB8AC3E}">
        <p14:creationId xmlns:p14="http://schemas.microsoft.com/office/powerpoint/2010/main" val="3578216982"/>
      </p:ext>
    </p:extLst>
  </p:cSld>
  <p:clrMapOvr>
    <a:masterClrMapping/>
  </p:clrMapOvr>
  <p:transition spd="slow"/>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ltLang="en-US" dirty="0"/>
              <a:t>Transposition Cipher</a:t>
            </a:r>
            <a:endParaRPr lang="en-US" dirty="0"/>
          </a:p>
        </p:txBody>
      </p:sp>
      <p:sp>
        <p:nvSpPr>
          <p:cNvPr id="5" name="Content Placeholder 4"/>
          <p:cNvSpPr>
            <a:spLocks noGrp="1"/>
          </p:cNvSpPr>
          <p:nvPr>
            <p:ph idx="1"/>
          </p:nvPr>
        </p:nvSpPr>
        <p:spPr/>
        <p:txBody>
          <a:bodyPr/>
          <a:lstStyle/>
          <a:p>
            <a:r>
              <a:rPr lang="en-US" altLang="en-US" dirty="0"/>
              <a:t>Also known as a permutation cipher; involves simply rearranging the values within a block based on an established pattern.</a:t>
            </a:r>
          </a:p>
          <a:p>
            <a:r>
              <a:rPr lang="en-US" altLang="en-US" dirty="0"/>
              <a:t>Can be done at the bit level or at the byte (character) level.</a:t>
            </a:r>
          </a:p>
          <a:p>
            <a:r>
              <a:rPr lang="en-US" altLang="en-US" dirty="0"/>
              <a:t>To make the encryption even stronger, the keys and block sizes can be increased to 128 bits or more.</a:t>
            </a:r>
          </a:p>
        </p:txBody>
      </p:sp>
    </p:spTree>
    <p:extLst>
      <p:ext uri="{BB962C8B-B14F-4D97-AF65-F5344CB8AC3E}">
        <p14:creationId xmlns:p14="http://schemas.microsoft.com/office/powerpoint/2010/main" val="36577403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Exclusive OR (XOR)</a:t>
            </a:r>
            <a:endParaRPr lang="en-US" dirty="0"/>
          </a:p>
        </p:txBody>
      </p:sp>
      <p:sp>
        <p:nvSpPr>
          <p:cNvPr id="3" name="Content Placeholder 2"/>
          <p:cNvSpPr>
            <a:spLocks noGrp="1"/>
          </p:cNvSpPr>
          <p:nvPr>
            <p:ph idx="1"/>
          </p:nvPr>
        </p:nvSpPr>
        <p:spPr/>
        <p:txBody>
          <a:bodyPr/>
          <a:lstStyle/>
          <a:p>
            <a:r>
              <a:rPr lang="en-US" altLang="en-US" dirty="0"/>
              <a:t>A function within Boolean algebra used as an encryption function in which two bits are compared.</a:t>
            </a:r>
          </a:p>
          <a:p>
            <a:pPr lvl="1"/>
            <a:r>
              <a:rPr lang="en-US" altLang="en-US" dirty="0"/>
              <a:t>If the two bits are identical, the result is a binary 0.</a:t>
            </a:r>
          </a:p>
          <a:p>
            <a:pPr lvl="1"/>
            <a:r>
              <a:rPr lang="en-US" altLang="en-US" dirty="0"/>
              <a:t>If the two bits are not identical, the result is a binary 1.</a:t>
            </a:r>
          </a:p>
          <a:p>
            <a:r>
              <a:rPr lang="en-US" altLang="en-US" dirty="0"/>
              <a:t>Very simple to implement and simple to break; should not be used by itself when organization is transmitting/storing sensitive data.</a:t>
            </a:r>
          </a:p>
        </p:txBody>
      </p:sp>
    </p:spTree>
    <p:extLst>
      <p:ext uri="{BB962C8B-B14F-4D97-AF65-F5344CB8AC3E}">
        <p14:creationId xmlns:p14="http://schemas.microsoft.com/office/powerpoint/2010/main" val="35705065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412172" y="381000"/>
            <a:ext cx="8243454" cy="838200"/>
          </a:xfrm>
        </p:spPr>
        <p:txBody>
          <a:bodyPr/>
          <a:lstStyle/>
          <a:p>
            <a:r>
              <a:rPr lang="en-US" dirty="0"/>
              <a:t>XOR Table</a:t>
            </a:r>
          </a:p>
        </p:txBody>
      </p:sp>
      <p:graphicFrame>
        <p:nvGraphicFramePr>
          <p:cNvPr id="2" name="Table 1"/>
          <p:cNvGraphicFramePr>
            <a:graphicFrameLocks noGrp="1"/>
          </p:cNvGraphicFramePr>
          <p:nvPr>
            <p:extLst>
              <p:ext uri="{D42A27DB-BD31-4B8C-83A1-F6EECF244321}">
                <p14:modId xmlns:p14="http://schemas.microsoft.com/office/powerpoint/2010/main" val="3936541667"/>
              </p:ext>
            </p:extLst>
          </p:nvPr>
        </p:nvGraphicFramePr>
        <p:xfrm>
          <a:off x="838200" y="1600200"/>
          <a:ext cx="7239000" cy="3886200"/>
        </p:xfrm>
        <a:graphic>
          <a:graphicData uri="http://schemas.openxmlformats.org/drawingml/2006/table">
            <a:tbl>
              <a:tblPr firstRow="1" bandRow="1">
                <a:tableStyleId>{5940675A-B579-460E-94D1-54222C63F5DA}</a:tableStyleId>
              </a:tblPr>
              <a:tblGrid>
                <a:gridCol w="2152135">
                  <a:extLst>
                    <a:ext uri="{9D8B030D-6E8A-4147-A177-3AD203B41FA5}">
                      <a16:colId xmlns:a16="http://schemas.microsoft.com/office/drawing/2014/main" val="20000"/>
                    </a:ext>
                  </a:extLst>
                </a:gridCol>
                <a:gridCol w="2445608">
                  <a:extLst>
                    <a:ext uri="{9D8B030D-6E8A-4147-A177-3AD203B41FA5}">
                      <a16:colId xmlns:a16="http://schemas.microsoft.com/office/drawing/2014/main" val="20001"/>
                    </a:ext>
                  </a:extLst>
                </a:gridCol>
                <a:gridCol w="2641257">
                  <a:extLst>
                    <a:ext uri="{9D8B030D-6E8A-4147-A177-3AD203B41FA5}">
                      <a16:colId xmlns:a16="http://schemas.microsoft.com/office/drawing/2014/main" val="20002"/>
                    </a:ext>
                  </a:extLst>
                </a:gridCol>
              </a:tblGrid>
              <a:tr h="777240">
                <a:tc>
                  <a:txBody>
                    <a:bodyPr/>
                    <a:lstStyle/>
                    <a:p>
                      <a:pPr algn="ctr"/>
                      <a:r>
                        <a:rPr lang="en-US" sz="1800" b="1" dirty="0">
                          <a:solidFill>
                            <a:schemeClr val="bg1"/>
                          </a:solidFill>
                          <a:latin typeface="Arial" pitchFamily="34" charset="0"/>
                          <a:cs typeface="Arial" pitchFamily="34" charset="0"/>
                        </a:rPr>
                        <a:t>First bit</a:t>
                      </a:r>
                    </a:p>
                  </a:txBody>
                  <a:tcPr anchor="ctr">
                    <a:solidFill>
                      <a:srgbClr val="364162"/>
                    </a:solidFill>
                  </a:tcPr>
                </a:tc>
                <a:tc>
                  <a:txBody>
                    <a:bodyPr/>
                    <a:lstStyle/>
                    <a:p>
                      <a:pPr algn="ctr"/>
                      <a:r>
                        <a:rPr lang="en-US" sz="1800" b="1" dirty="0">
                          <a:solidFill>
                            <a:schemeClr val="bg1"/>
                          </a:solidFill>
                          <a:latin typeface="Arial" pitchFamily="34" charset="0"/>
                          <a:cs typeface="Arial" pitchFamily="34" charset="0"/>
                        </a:rPr>
                        <a:t>Second bit</a:t>
                      </a:r>
                    </a:p>
                  </a:txBody>
                  <a:tcPr anchor="ctr">
                    <a:solidFill>
                      <a:srgbClr val="364162"/>
                    </a:solidFill>
                  </a:tcPr>
                </a:tc>
                <a:tc>
                  <a:txBody>
                    <a:bodyPr/>
                    <a:lstStyle/>
                    <a:p>
                      <a:pPr algn="ctr"/>
                      <a:r>
                        <a:rPr lang="en-US" sz="1800" b="1" dirty="0">
                          <a:solidFill>
                            <a:schemeClr val="bg1"/>
                          </a:solidFill>
                          <a:latin typeface="Arial" pitchFamily="34" charset="0"/>
                          <a:cs typeface="Arial" pitchFamily="34" charset="0"/>
                        </a:rPr>
                        <a:t>result</a:t>
                      </a:r>
                    </a:p>
                  </a:txBody>
                  <a:tcPr anchor="ctr">
                    <a:solidFill>
                      <a:srgbClr val="364162"/>
                    </a:solidFill>
                  </a:tcPr>
                </a:tc>
                <a:extLst>
                  <a:ext uri="{0D108BD9-81ED-4DB2-BD59-A6C34878D82A}">
                    <a16:rowId xmlns:a16="http://schemas.microsoft.com/office/drawing/2014/main" val="10000"/>
                  </a:ext>
                </a:extLst>
              </a:tr>
              <a:tr h="777240">
                <a:tc>
                  <a:txBody>
                    <a:bodyPr/>
                    <a:lstStyle/>
                    <a:p>
                      <a:pPr algn="ctr"/>
                      <a:r>
                        <a:rPr lang="en-US" sz="1800" dirty="0">
                          <a:latin typeface="Arial" pitchFamily="34" charset="0"/>
                          <a:cs typeface="Arial" pitchFamily="34" charset="0"/>
                        </a:rPr>
                        <a:t>0</a:t>
                      </a:r>
                    </a:p>
                  </a:txBody>
                  <a:tcPr anchor="ctr"/>
                </a:tc>
                <a:tc>
                  <a:txBody>
                    <a:bodyPr/>
                    <a:lstStyle/>
                    <a:p>
                      <a:pPr algn="ctr"/>
                      <a:r>
                        <a:rPr lang="en-US" sz="1800" dirty="0">
                          <a:latin typeface="Arial" pitchFamily="34" charset="0"/>
                          <a:cs typeface="Arial" pitchFamily="34" charset="0"/>
                        </a:rPr>
                        <a:t>0</a:t>
                      </a:r>
                    </a:p>
                  </a:txBody>
                  <a:tcPr anchor="ctr"/>
                </a:tc>
                <a:tc>
                  <a:txBody>
                    <a:bodyPr/>
                    <a:lstStyle/>
                    <a:p>
                      <a:pPr algn="ctr"/>
                      <a:r>
                        <a:rPr lang="en-US" sz="1800" dirty="0">
                          <a:latin typeface="Arial" pitchFamily="34" charset="0"/>
                          <a:cs typeface="Arial" pitchFamily="34" charset="0"/>
                        </a:rPr>
                        <a:t>0</a:t>
                      </a:r>
                    </a:p>
                  </a:txBody>
                  <a:tcPr anchor="ctr"/>
                </a:tc>
                <a:extLst>
                  <a:ext uri="{0D108BD9-81ED-4DB2-BD59-A6C34878D82A}">
                    <a16:rowId xmlns:a16="http://schemas.microsoft.com/office/drawing/2014/main" val="10001"/>
                  </a:ext>
                </a:extLst>
              </a:tr>
              <a:tr h="777240">
                <a:tc>
                  <a:txBody>
                    <a:bodyPr/>
                    <a:lstStyle/>
                    <a:p>
                      <a:pPr algn="ctr"/>
                      <a:r>
                        <a:rPr lang="en-US" sz="1800" dirty="0">
                          <a:latin typeface="Arial" pitchFamily="34" charset="0"/>
                          <a:cs typeface="Arial" pitchFamily="34" charset="0"/>
                        </a:rPr>
                        <a:t>0</a:t>
                      </a:r>
                    </a:p>
                  </a:txBody>
                  <a:tcPr anchor="ctr"/>
                </a:tc>
                <a:tc>
                  <a:txBody>
                    <a:bodyPr/>
                    <a:lstStyle/>
                    <a:p>
                      <a:pPr algn="ctr"/>
                      <a:r>
                        <a:rPr lang="en-US" sz="1800" dirty="0">
                          <a:latin typeface="Arial" pitchFamily="34" charset="0"/>
                          <a:cs typeface="Arial" pitchFamily="34" charset="0"/>
                        </a:rPr>
                        <a:t>1</a:t>
                      </a:r>
                    </a:p>
                  </a:txBody>
                  <a:tcPr anchor="ctr"/>
                </a:tc>
                <a:tc>
                  <a:txBody>
                    <a:bodyPr/>
                    <a:lstStyle/>
                    <a:p>
                      <a:pPr algn="ctr"/>
                      <a:r>
                        <a:rPr lang="en-US" sz="1800" dirty="0">
                          <a:latin typeface="Arial" pitchFamily="34" charset="0"/>
                          <a:cs typeface="Arial" pitchFamily="34" charset="0"/>
                        </a:rPr>
                        <a:t>1</a:t>
                      </a:r>
                    </a:p>
                  </a:txBody>
                  <a:tcPr anchor="ctr"/>
                </a:tc>
                <a:extLst>
                  <a:ext uri="{0D108BD9-81ED-4DB2-BD59-A6C34878D82A}">
                    <a16:rowId xmlns:a16="http://schemas.microsoft.com/office/drawing/2014/main" val="10002"/>
                  </a:ext>
                </a:extLst>
              </a:tr>
              <a:tr h="777240">
                <a:tc>
                  <a:txBody>
                    <a:bodyPr/>
                    <a:lstStyle/>
                    <a:p>
                      <a:pPr algn="ctr"/>
                      <a:r>
                        <a:rPr lang="en-US" sz="1800" dirty="0">
                          <a:latin typeface="Arial" pitchFamily="34" charset="0"/>
                          <a:cs typeface="Arial" pitchFamily="34" charset="0"/>
                        </a:rPr>
                        <a:t>1</a:t>
                      </a:r>
                    </a:p>
                  </a:txBody>
                  <a:tcPr anchor="ctr"/>
                </a:tc>
                <a:tc>
                  <a:txBody>
                    <a:bodyPr/>
                    <a:lstStyle/>
                    <a:p>
                      <a:pPr algn="ctr"/>
                      <a:r>
                        <a:rPr lang="en-US" sz="1800" dirty="0">
                          <a:latin typeface="Arial" pitchFamily="34" charset="0"/>
                          <a:cs typeface="Arial" pitchFamily="34" charset="0"/>
                        </a:rPr>
                        <a:t>0</a:t>
                      </a:r>
                    </a:p>
                  </a:txBody>
                  <a:tcPr anchor="ctr"/>
                </a:tc>
                <a:tc>
                  <a:txBody>
                    <a:bodyPr/>
                    <a:lstStyle/>
                    <a:p>
                      <a:pPr algn="ctr"/>
                      <a:r>
                        <a:rPr lang="en-US" sz="1800" dirty="0">
                          <a:latin typeface="Arial" pitchFamily="34" charset="0"/>
                          <a:cs typeface="Arial" pitchFamily="34" charset="0"/>
                        </a:rPr>
                        <a:t>1</a:t>
                      </a:r>
                    </a:p>
                  </a:txBody>
                  <a:tcPr anchor="ctr"/>
                </a:tc>
                <a:extLst>
                  <a:ext uri="{0D108BD9-81ED-4DB2-BD59-A6C34878D82A}">
                    <a16:rowId xmlns:a16="http://schemas.microsoft.com/office/drawing/2014/main" val="10003"/>
                  </a:ext>
                </a:extLst>
              </a:tr>
              <a:tr h="777240">
                <a:tc>
                  <a:txBody>
                    <a:bodyPr/>
                    <a:lstStyle/>
                    <a:p>
                      <a:pPr algn="ctr"/>
                      <a:r>
                        <a:rPr lang="en-US" sz="1800" dirty="0">
                          <a:latin typeface="Arial" pitchFamily="34" charset="0"/>
                          <a:cs typeface="Arial" pitchFamily="34" charset="0"/>
                        </a:rPr>
                        <a:t>1</a:t>
                      </a:r>
                    </a:p>
                  </a:txBody>
                  <a:tcPr anchor="ctr"/>
                </a:tc>
                <a:tc>
                  <a:txBody>
                    <a:bodyPr/>
                    <a:lstStyle/>
                    <a:p>
                      <a:pPr algn="ctr"/>
                      <a:r>
                        <a:rPr lang="en-US" sz="1800" dirty="0">
                          <a:latin typeface="Arial" pitchFamily="34" charset="0"/>
                          <a:cs typeface="Arial" pitchFamily="34" charset="0"/>
                        </a:rPr>
                        <a:t>1</a:t>
                      </a:r>
                    </a:p>
                  </a:txBody>
                  <a:tcPr anchor="ctr"/>
                </a:tc>
                <a:tc>
                  <a:txBody>
                    <a:bodyPr/>
                    <a:lstStyle/>
                    <a:p>
                      <a:pPr algn="ctr"/>
                      <a:r>
                        <a:rPr lang="en-US" sz="1800" dirty="0">
                          <a:latin typeface="Arial" pitchFamily="34" charset="0"/>
                          <a:cs typeface="Arial" pitchFamily="34" charset="0"/>
                        </a:rPr>
                        <a:t>0</a:t>
                      </a:r>
                    </a:p>
                  </a:txBody>
                  <a:tcPr anchor="ct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03120598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637" y="291389"/>
            <a:ext cx="8312727" cy="1004011"/>
          </a:xfrm>
        </p:spPr>
        <p:txBody>
          <a:bodyPr/>
          <a:lstStyle/>
          <a:p>
            <a:r>
              <a:rPr lang="en-US" dirty="0"/>
              <a:t>Table 8-3  Example XOR Encryption </a:t>
            </a:r>
          </a:p>
        </p:txBody>
      </p:sp>
      <p:graphicFrame>
        <p:nvGraphicFramePr>
          <p:cNvPr id="3" name="Table 2"/>
          <p:cNvGraphicFramePr>
            <a:graphicFrameLocks noGrp="1"/>
          </p:cNvGraphicFramePr>
          <p:nvPr>
            <p:extLst>
              <p:ext uri="{D42A27DB-BD31-4B8C-83A1-F6EECF244321}">
                <p14:modId xmlns:p14="http://schemas.microsoft.com/office/powerpoint/2010/main" val="2314071587"/>
              </p:ext>
            </p:extLst>
          </p:nvPr>
        </p:nvGraphicFramePr>
        <p:xfrm>
          <a:off x="533400" y="2057400"/>
          <a:ext cx="8305800" cy="3581400"/>
        </p:xfrm>
        <a:graphic>
          <a:graphicData uri="http://schemas.openxmlformats.org/drawingml/2006/table">
            <a:tbl>
              <a:tblPr firstRow="1" bandRow="1">
                <a:tableStyleId>{5940675A-B579-460E-94D1-54222C63F5DA}</a:tableStyleId>
              </a:tblPr>
              <a:tblGrid>
                <a:gridCol w="3322320">
                  <a:extLst>
                    <a:ext uri="{9D8B030D-6E8A-4147-A177-3AD203B41FA5}">
                      <a16:colId xmlns:a16="http://schemas.microsoft.com/office/drawing/2014/main" val="20000"/>
                    </a:ext>
                  </a:extLst>
                </a:gridCol>
                <a:gridCol w="4983480">
                  <a:extLst>
                    <a:ext uri="{9D8B030D-6E8A-4147-A177-3AD203B41FA5}">
                      <a16:colId xmlns:a16="http://schemas.microsoft.com/office/drawing/2014/main" val="20001"/>
                    </a:ext>
                  </a:extLst>
                </a:gridCol>
              </a:tblGrid>
              <a:tr h="895350">
                <a:tc>
                  <a:txBody>
                    <a:bodyPr/>
                    <a:lstStyle/>
                    <a:p>
                      <a:pPr algn="ctr"/>
                      <a:r>
                        <a:rPr lang="en-US" sz="1800" b="1" dirty="0">
                          <a:solidFill>
                            <a:schemeClr val="bg1"/>
                          </a:solidFill>
                          <a:latin typeface="Arial" pitchFamily="34" charset="0"/>
                          <a:cs typeface="Arial" pitchFamily="34" charset="0"/>
                        </a:rPr>
                        <a:t>Text value</a:t>
                      </a:r>
                    </a:p>
                  </a:txBody>
                  <a:tcPr anchor="ctr">
                    <a:solidFill>
                      <a:srgbClr val="364162"/>
                    </a:solidFill>
                  </a:tcPr>
                </a:tc>
                <a:tc>
                  <a:txBody>
                    <a:bodyPr/>
                    <a:lstStyle/>
                    <a:p>
                      <a:pPr algn="ctr"/>
                      <a:r>
                        <a:rPr lang="en-US" sz="1800" b="1" dirty="0">
                          <a:solidFill>
                            <a:schemeClr val="bg1"/>
                          </a:solidFill>
                          <a:latin typeface="Arial" pitchFamily="34" charset="0"/>
                          <a:cs typeface="Arial" pitchFamily="34" charset="0"/>
                        </a:rPr>
                        <a:t>Binary value</a:t>
                      </a:r>
                    </a:p>
                  </a:txBody>
                  <a:tcPr anchor="ctr">
                    <a:solidFill>
                      <a:srgbClr val="364162"/>
                    </a:solidFill>
                  </a:tcPr>
                </a:tc>
                <a:extLst>
                  <a:ext uri="{0D108BD9-81ED-4DB2-BD59-A6C34878D82A}">
                    <a16:rowId xmlns:a16="http://schemas.microsoft.com/office/drawing/2014/main" val="10000"/>
                  </a:ext>
                </a:extLst>
              </a:tr>
              <a:tr h="895350">
                <a:tc>
                  <a:txBody>
                    <a:bodyPr/>
                    <a:lstStyle/>
                    <a:p>
                      <a:pPr algn="ctr"/>
                      <a:r>
                        <a:rPr lang="en-US" sz="1800" dirty="0">
                          <a:latin typeface="Arial" pitchFamily="34" charset="0"/>
                          <a:cs typeface="Arial" pitchFamily="34" charset="0"/>
                        </a:rPr>
                        <a:t>CAT as bits</a:t>
                      </a:r>
                    </a:p>
                  </a:txBody>
                  <a:tcPr anchor="ctr"/>
                </a:tc>
                <a:tc>
                  <a:txBody>
                    <a:bodyPr/>
                    <a:lstStyle/>
                    <a:p>
                      <a:pPr algn="ctr"/>
                      <a:r>
                        <a:rPr lang="en-US" sz="1800" dirty="0">
                          <a:latin typeface="Arial" pitchFamily="34" charset="0"/>
                          <a:cs typeface="Arial" pitchFamily="34" charset="0"/>
                        </a:rPr>
                        <a:t>0</a:t>
                      </a:r>
                      <a:r>
                        <a:rPr lang="en-US" sz="1800" baseline="0" dirty="0">
                          <a:latin typeface="Arial" pitchFamily="34" charset="0"/>
                          <a:cs typeface="Arial" pitchFamily="34" charset="0"/>
                        </a:rPr>
                        <a:t> 1 0 0 0 0 1 1 0 1 0 0 0 0 0 1 0 1 0 1 0 1 0 0 </a:t>
                      </a:r>
                      <a:endParaRPr lang="en-US" sz="1800" dirty="0">
                        <a:latin typeface="Arial" pitchFamily="34" charset="0"/>
                        <a:cs typeface="Arial" pitchFamily="34" charset="0"/>
                      </a:endParaRPr>
                    </a:p>
                  </a:txBody>
                  <a:tcPr anchor="ctr"/>
                </a:tc>
                <a:extLst>
                  <a:ext uri="{0D108BD9-81ED-4DB2-BD59-A6C34878D82A}">
                    <a16:rowId xmlns:a16="http://schemas.microsoft.com/office/drawing/2014/main" val="10001"/>
                  </a:ext>
                </a:extLst>
              </a:tr>
              <a:tr h="895350">
                <a:tc>
                  <a:txBody>
                    <a:bodyPr/>
                    <a:lstStyle/>
                    <a:p>
                      <a:pPr algn="ctr"/>
                      <a:r>
                        <a:rPr lang="en-US" sz="1800" dirty="0">
                          <a:latin typeface="Arial" pitchFamily="34" charset="0"/>
                          <a:cs typeface="Arial" pitchFamily="34" charset="0"/>
                        </a:rPr>
                        <a:t>VVV as key</a:t>
                      </a:r>
                    </a:p>
                  </a:txBody>
                  <a:tcPr anchor="ctr"/>
                </a:tc>
                <a:tc>
                  <a:txBody>
                    <a:bodyPr/>
                    <a:lstStyle/>
                    <a:p>
                      <a:pPr algn="ctr"/>
                      <a:r>
                        <a:rPr lang="en-US" sz="1800" dirty="0">
                          <a:latin typeface="Arial" pitchFamily="34" charset="0"/>
                          <a:cs typeface="Arial" pitchFamily="34" charset="0"/>
                        </a:rPr>
                        <a:t>0 1 0 1 0 1 1</a:t>
                      </a:r>
                      <a:r>
                        <a:rPr lang="en-US" sz="1800" baseline="0" dirty="0">
                          <a:latin typeface="Arial" pitchFamily="34" charset="0"/>
                          <a:cs typeface="Arial" pitchFamily="34" charset="0"/>
                        </a:rPr>
                        <a:t> 0 0 1 0 1 0 1 1 0 0 1 0 1 0 1 1 0</a:t>
                      </a:r>
                      <a:endParaRPr lang="en-US" sz="1800" dirty="0">
                        <a:latin typeface="Arial" pitchFamily="34" charset="0"/>
                        <a:cs typeface="Arial" pitchFamily="34" charset="0"/>
                      </a:endParaRPr>
                    </a:p>
                  </a:txBody>
                  <a:tcPr anchor="ctr"/>
                </a:tc>
                <a:extLst>
                  <a:ext uri="{0D108BD9-81ED-4DB2-BD59-A6C34878D82A}">
                    <a16:rowId xmlns:a16="http://schemas.microsoft.com/office/drawing/2014/main" val="10002"/>
                  </a:ext>
                </a:extLst>
              </a:tr>
              <a:tr h="895350">
                <a:tc>
                  <a:txBody>
                    <a:bodyPr/>
                    <a:lstStyle/>
                    <a:p>
                      <a:pPr algn="ctr"/>
                      <a:r>
                        <a:rPr lang="en-US" sz="1800" dirty="0">
                          <a:latin typeface="Arial" pitchFamily="34" charset="0"/>
                          <a:cs typeface="Arial" pitchFamily="34" charset="0"/>
                        </a:rPr>
                        <a:t>Cipher</a:t>
                      </a:r>
                    </a:p>
                  </a:txBody>
                  <a:tcPr anchor="ctr"/>
                </a:tc>
                <a:tc>
                  <a:txBody>
                    <a:bodyPr/>
                    <a:lstStyle/>
                    <a:p>
                      <a:pPr algn="ctr"/>
                      <a:r>
                        <a:rPr lang="en-US" sz="1800" dirty="0">
                          <a:latin typeface="Arial" pitchFamily="34" charset="0"/>
                          <a:cs typeface="Arial" pitchFamily="34" charset="0"/>
                        </a:rPr>
                        <a:t>0 0</a:t>
                      </a:r>
                      <a:r>
                        <a:rPr lang="en-US" sz="1800" baseline="0" dirty="0">
                          <a:latin typeface="Arial" pitchFamily="34" charset="0"/>
                          <a:cs typeface="Arial" pitchFamily="34" charset="0"/>
                        </a:rPr>
                        <a:t> 0 1 0 1 0 1 0 0 0 1 0 1 1 1 0 0 0 0 0 0 1 0</a:t>
                      </a:r>
                      <a:endParaRPr lang="en-US" sz="1800" dirty="0">
                        <a:latin typeface="Arial" pitchFamily="34" charset="0"/>
                        <a:cs typeface="Arial" pitchFamily="34" charset="0"/>
                      </a:endParaRPr>
                    </a:p>
                  </a:txBody>
                  <a:tcPr anchor="ct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028374699"/>
      </p:ext>
    </p:extLst>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Vernam Cipher</a:t>
            </a:r>
            <a:endParaRPr lang="en-US" dirty="0"/>
          </a:p>
        </p:txBody>
      </p:sp>
      <p:sp>
        <p:nvSpPr>
          <p:cNvPr id="3" name="Content Placeholder 2"/>
          <p:cNvSpPr>
            <a:spLocks noGrp="1"/>
          </p:cNvSpPr>
          <p:nvPr>
            <p:ph idx="1"/>
          </p:nvPr>
        </p:nvSpPr>
        <p:spPr>
          <a:xfrm>
            <a:off x="190500" y="838200"/>
            <a:ext cx="8763000" cy="4830763"/>
          </a:xfrm>
        </p:spPr>
        <p:txBody>
          <a:bodyPr>
            <a:normAutofit fontScale="92500" lnSpcReduction="10000"/>
          </a:bodyPr>
          <a:lstStyle/>
          <a:p>
            <a:r>
              <a:rPr lang="en-US" altLang="en-US" dirty="0"/>
              <a:t>A cryptographic technique developed at AT&amp;T and known as the “one-time pad.” </a:t>
            </a:r>
          </a:p>
          <a:p>
            <a:r>
              <a:rPr lang="en-US" altLang="en-US" dirty="0"/>
              <a:t>This cipher uses a set of characters for encryption operations only one time and then discards it.</a:t>
            </a:r>
          </a:p>
          <a:p>
            <a:r>
              <a:rPr lang="en-US" altLang="en-US" dirty="0"/>
              <a:t>To perform: </a:t>
            </a:r>
          </a:p>
          <a:p>
            <a:pPr lvl="1"/>
            <a:r>
              <a:rPr lang="en-US" altLang="en-US" dirty="0"/>
              <a:t>The pad values are added to numeric values that represent the plaintext that needs to be encrypted</a:t>
            </a:r>
          </a:p>
          <a:p>
            <a:pPr lvl="1"/>
            <a:r>
              <a:rPr lang="en-US" altLang="en-US" dirty="0"/>
              <a:t>Each character of the plaintext is turned into a number and a pad value for that position is added</a:t>
            </a:r>
          </a:p>
          <a:p>
            <a:pPr lvl="1"/>
            <a:r>
              <a:rPr lang="en-US" altLang="en-US" dirty="0"/>
              <a:t>The resulting sum for that character is then converted back to a ciphertext letter for transmission</a:t>
            </a:r>
          </a:p>
          <a:p>
            <a:pPr lvl="1"/>
            <a:r>
              <a:rPr lang="en-US" altLang="en-US" dirty="0"/>
              <a:t>If the sum of the two values exceeds 26, then 26 is subtracted from the total</a:t>
            </a:r>
          </a:p>
        </p:txBody>
      </p:sp>
    </p:spTree>
    <p:extLst>
      <p:ext uri="{BB962C8B-B14F-4D97-AF65-F5344CB8AC3E}">
        <p14:creationId xmlns:p14="http://schemas.microsoft.com/office/powerpoint/2010/main" val="24708720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Book-Based Ciphers</a:t>
            </a:r>
            <a:endParaRPr lang="en-US" dirty="0"/>
          </a:p>
        </p:txBody>
      </p:sp>
      <p:sp>
        <p:nvSpPr>
          <p:cNvPr id="3" name="Content Placeholder 2"/>
          <p:cNvSpPr>
            <a:spLocks noGrp="1"/>
          </p:cNvSpPr>
          <p:nvPr>
            <p:ph idx="1"/>
          </p:nvPr>
        </p:nvSpPr>
        <p:spPr>
          <a:xfrm>
            <a:off x="361950" y="762000"/>
            <a:ext cx="8763000" cy="4830763"/>
          </a:xfrm>
        </p:spPr>
        <p:txBody>
          <a:bodyPr/>
          <a:lstStyle/>
          <a:p>
            <a:pPr>
              <a:lnSpc>
                <a:spcPct val="90000"/>
              </a:lnSpc>
            </a:pPr>
            <a:r>
              <a:rPr lang="en-US" altLang="en-US" dirty="0"/>
              <a:t>Uses text from a predetermined book as a key to decrypt a message.</a:t>
            </a:r>
          </a:p>
          <a:p>
            <a:pPr>
              <a:lnSpc>
                <a:spcPct val="90000"/>
              </a:lnSpc>
            </a:pPr>
            <a:r>
              <a:rPr lang="en-US" altLang="en-US" dirty="0"/>
              <a:t>Book cipher: ciphertext consists of a list of codes representing page, line, and word numbers of plaintext word.</a:t>
            </a:r>
          </a:p>
          <a:p>
            <a:pPr>
              <a:lnSpc>
                <a:spcPct val="90000"/>
              </a:lnSpc>
            </a:pPr>
            <a:r>
              <a:rPr lang="en-US" altLang="en-US" dirty="0"/>
              <a:t>Running key cipher: uses a book for passing the key to cipher similar to Vigenère cipher; sender provides encrypted message with sequence of numbers from predetermined book to be used as an indicator block.</a:t>
            </a:r>
          </a:p>
          <a:p>
            <a:pPr>
              <a:lnSpc>
                <a:spcPct val="90000"/>
              </a:lnSpc>
            </a:pPr>
            <a:r>
              <a:rPr lang="en-US" altLang="en-US" dirty="0"/>
              <a:t>Template cipher: involves use of hidden message in book, letter, or other message; requires page with specific number of holes cut into it.</a:t>
            </a:r>
          </a:p>
        </p:txBody>
      </p:sp>
    </p:spTree>
    <p:extLst>
      <p:ext uri="{BB962C8B-B14F-4D97-AF65-F5344CB8AC3E}">
        <p14:creationId xmlns:p14="http://schemas.microsoft.com/office/powerpoint/2010/main" val="16651763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Hash Functions</a:t>
            </a:r>
            <a:endParaRPr lang="en-US" dirty="0"/>
          </a:p>
        </p:txBody>
      </p:sp>
      <p:sp>
        <p:nvSpPr>
          <p:cNvPr id="3" name="Content Placeholder 2"/>
          <p:cNvSpPr>
            <a:spLocks noGrp="1"/>
          </p:cNvSpPr>
          <p:nvPr>
            <p:ph idx="1"/>
          </p:nvPr>
        </p:nvSpPr>
        <p:spPr/>
        <p:txBody>
          <a:bodyPr/>
          <a:lstStyle/>
          <a:p>
            <a:r>
              <a:rPr lang="en-US" altLang="en-US" dirty="0"/>
              <a:t>Mathematical algorithms that create a message summary or digest to confirm message identity and integrity</a:t>
            </a:r>
          </a:p>
          <a:p>
            <a:r>
              <a:rPr lang="en-US" altLang="en-US" dirty="0"/>
              <a:t>Convert variable-length messages into a single fixed-length value</a:t>
            </a:r>
          </a:p>
          <a:p>
            <a:r>
              <a:rPr lang="en-US" altLang="en-US" dirty="0"/>
              <a:t>Used in password verification systems to store passwords and confirm the identity of the user</a:t>
            </a:r>
          </a:p>
        </p:txBody>
      </p:sp>
    </p:spTree>
    <p:extLst>
      <p:ext uri="{BB962C8B-B14F-4D97-AF65-F5344CB8AC3E}">
        <p14:creationId xmlns:p14="http://schemas.microsoft.com/office/powerpoint/2010/main" val="33160887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Hash Functions</a:t>
            </a:r>
            <a:endParaRPr lang="en-US" dirty="0"/>
          </a:p>
        </p:txBody>
      </p:sp>
      <p:sp>
        <p:nvSpPr>
          <p:cNvPr id="6" name="Content Placeholder 5">
            <a:extLst>
              <a:ext uri="{FF2B5EF4-FFF2-40B4-BE49-F238E27FC236}">
                <a16:creationId xmlns:a16="http://schemas.microsoft.com/office/drawing/2014/main" id="{D728FBE7-4CBD-4811-3F47-2C728D017E87}"/>
              </a:ext>
            </a:extLst>
          </p:cNvPr>
          <p:cNvSpPr>
            <a:spLocks noGrp="1"/>
          </p:cNvSpPr>
          <p:nvPr>
            <p:ph idx="1"/>
          </p:nvPr>
        </p:nvSpPr>
        <p:spPr>
          <a:xfrm>
            <a:off x="228600" y="1295400"/>
            <a:ext cx="8763000" cy="5041380"/>
          </a:xfrm>
          <a:prstGeom prst="rect">
            <a:avLst/>
          </a:prstGeom>
        </p:spPr>
        <p:txBody>
          <a:bodyPr wrap="square">
            <a:spAutoFit/>
          </a:bodyPr>
          <a:lstStyle/>
          <a:p>
            <a:pPr marL="0" lvl="1" indent="0" algn="just">
              <a:buNone/>
            </a:pPr>
            <a:endParaRPr lang="en-US" dirty="0">
              <a:solidFill>
                <a:srgbClr val="002060"/>
              </a:solidFill>
            </a:endParaRPr>
          </a:p>
          <a:p>
            <a:pPr marL="0" lvl="1" indent="0" algn="just">
              <a:buNone/>
            </a:pPr>
            <a:endParaRPr lang="en-US" dirty="0">
              <a:solidFill>
                <a:srgbClr val="002060"/>
              </a:solidFill>
            </a:endParaRPr>
          </a:p>
          <a:p>
            <a:pPr marL="0" lvl="1" indent="0" algn="just">
              <a:buNone/>
            </a:pPr>
            <a:endParaRPr lang="en-US" dirty="0">
              <a:solidFill>
                <a:srgbClr val="002060"/>
              </a:solidFill>
            </a:endParaRPr>
          </a:p>
          <a:p>
            <a:pPr marL="0" lvl="1" indent="0" algn="just">
              <a:buNone/>
            </a:pPr>
            <a:r>
              <a:rPr lang="en-US" dirty="0">
                <a:solidFill>
                  <a:srgbClr val="002060"/>
                </a:solidFill>
              </a:rPr>
              <a:t>A cryptographic hash function has the following properties:</a:t>
            </a:r>
          </a:p>
          <a:p>
            <a:pPr marL="742950" lvl="2" indent="-285750" algn="just">
              <a:buFont typeface="Wingdings" panose="05000000000000000000" pitchFamily="2" charset="2"/>
              <a:buChar char="ü"/>
            </a:pPr>
            <a:r>
              <a:rPr lang="en-US" dirty="0">
                <a:solidFill>
                  <a:srgbClr val="002060"/>
                </a:solidFill>
              </a:rPr>
              <a:t>The input can be any length.</a:t>
            </a:r>
          </a:p>
          <a:p>
            <a:pPr marL="742950" lvl="2" indent="-285750" algn="just">
              <a:buFont typeface="Wingdings" panose="05000000000000000000" pitchFamily="2" charset="2"/>
              <a:buChar char="ü"/>
            </a:pPr>
            <a:r>
              <a:rPr lang="en-US" dirty="0">
                <a:solidFill>
                  <a:srgbClr val="002060"/>
                </a:solidFill>
              </a:rPr>
              <a:t>The output has a fixed length.</a:t>
            </a:r>
          </a:p>
          <a:p>
            <a:pPr marL="742950" lvl="2" indent="-285750" algn="just">
              <a:buFont typeface="Wingdings" panose="05000000000000000000" pitchFamily="2" charset="2"/>
              <a:buChar char="ü"/>
            </a:pPr>
            <a:r>
              <a:rPr lang="en-US" dirty="0">
                <a:solidFill>
                  <a:srgbClr val="002060"/>
                </a:solidFill>
              </a:rPr>
              <a:t>The hash function is one way and is not reversible.</a:t>
            </a:r>
          </a:p>
          <a:p>
            <a:pPr marL="742950" lvl="2" indent="-285750" algn="just">
              <a:buFont typeface="Wingdings" panose="05000000000000000000" pitchFamily="2" charset="2"/>
              <a:buChar char="ü"/>
            </a:pPr>
            <a:r>
              <a:rPr lang="en-US" dirty="0">
                <a:solidFill>
                  <a:srgbClr val="002060"/>
                </a:solidFill>
              </a:rPr>
              <a:t>Two different input values will always result in different hash values.</a:t>
            </a:r>
          </a:p>
          <a:p>
            <a:pPr marL="228600" lvl="2" indent="0" algn="just">
              <a:buNone/>
            </a:pPr>
            <a:r>
              <a:rPr lang="en-US" dirty="0">
                <a:solidFill>
                  <a:srgbClr val="002060"/>
                </a:solidFill>
              </a:rPr>
              <a:t>There are many modern hashing algorithms widely used today. Two of the most popular are MD5 and SHA.</a:t>
            </a:r>
          </a:p>
          <a:p>
            <a:pPr marL="228600" lvl="2" indent="0" algn="just">
              <a:buNone/>
            </a:pPr>
            <a:endParaRPr lang="en-US" dirty="0">
              <a:solidFill>
                <a:srgbClr val="002060"/>
              </a:solidFill>
            </a:endParaRPr>
          </a:p>
        </p:txBody>
      </p:sp>
      <p:pic>
        <p:nvPicPr>
          <p:cNvPr id="7" name="Picture 6">
            <a:extLst>
              <a:ext uri="{FF2B5EF4-FFF2-40B4-BE49-F238E27FC236}">
                <a16:creationId xmlns:a16="http://schemas.microsoft.com/office/drawing/2014/main" id="{EA1DF39D-A91E-82FC-B647-D08432A9AA00}"/>
              </a:ext>
            </a:extLst>
          </p:cNvPr>
          <p:cNvPicPr>
            <a:picLocks noChangeAspect="1"/>
          </p:cNvPicPr>
          <p:nvPr/>
        </p:nvPicPr>
        <p:blipFill>
          <a:blip r:embed="rId3"/>
          <a:stretch>
            <a:fillRect/>
          </a:stretch>
        </p:blipFill>
        <p:spPr>
          <a:xfrm>
            <a:off x="533400" y="560902"/>
            <a:ext cx="1880919" cy="1966770"/>
          </a:xfrm>
          <a:prstGeom prst="rect">
            <a:avLst/>
          </a:prstGeom>
        </p:spPr>
      </p:pic>
    </p:spTree>
    <p:extLst>
      <p:ext uri="{BB962C8B-B14F-4D97-AF65-F5344CB8AC3E}">
        <p14:creationId xmlns:p14="http://schemas.microsoft.com/office/powerpoint/2010/main" val="38256682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0" y="36871"/>
            <a:ext cx="9144000" cy="572729"/>
          </a:xfrm>
        </p:spPr>
        <p:txBody>
          <a:bodyPr>
            <a:normAutofit fontScale="90000"/>
          </a:bodyPr>
          <a:lstStyle/>
          <a:p>
            <a:pPr marL="0" indent="0">
              <a:lnSpc>
                <a:spcPct val="100000"/>
              </a:lnSpc>
              <a:spcBef>
                <a:spcPts val="0"/>
              </a:spcBef>
              <a:tabLst>
                <a:tab pos="4397375" algn="l"/>
              </a:tabLst>
            </a:pPr>
            <a:r>
              <a:rPr lang="en-US" b="1" dirty="0">
                <a:solidFill>
                  <a:schemeClr val="tx1"/>
                </a:solidFill>
              </a:rPr>
              <a:t>Figure 8-4  </a:t>
            </a:r>
            <a:r>
              <a:rPr lang="en-US" dirty="0">
                <a:solidFill>
                  <a:schemeClr val="tx1"/>
                </a:solidFill>
              </a:rPr>
              <a:t>Various hash values</a:t>
            </a:r>
          </a:p>
        </p:txBody>
      </p:sp>
      <p:pic>
        <p:nvPicPr>
          <p:cNvPr id="5" name="Picture 4" descr="A figure shows a screenshot of Hashcalc. Data format is shown with a selection option and dropdown. The option data is shown with a box below. On the right top there are minimum, maximum and close tabs. At the right bottom, there are buttons, calculate, close and help.&#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9200" y="762000"/>
            <a:ext cx="6916949" cy="4219339"/>
          </a:xfrm>
          <a:prstGeom prst="rect">
            <a:avLst/>
          </a:prstGeom>
        </p:spPr>
      </p:pic>
      <p:sp>
        <p:nvSpPr>
          <p:cNvPr id="4" name="Content Placeholder 3"/>
          <p:cNvSpPr>
            <a:spLocks noGrp="1"/>
          </p:cNvSpPr>
          <p:nvPr>
            <p:ph sz="quarter" idx="10"/>
          </p:nvPr>
        </p:nvSpPr>
        <p:spPr>
          <a:xfrm>
            <a:off x="762000" y="5133739"/>
            <a:ext cx="7827818" cy="473142"/>
          </a:xfrm>
        </p:spPr>
        <p:txBody>
          <a:bodyPr>
            <a:normAutofit/>
          </a:bodyPr>
          <a:lstStyle/>
          <a:p>
            <a:pPr marL="0" indent="0">
              <a:lnSpc>
                <a:spcPct val="100000"/>
              </a:lnSpc>
              <a:spcBef>
                <a:spcPts val="0"/>
              </a:spcBef>
              <a:buNone/>
              <a:tabLst>
                <a:tab pos="4397375" algn="l"/>
              </a:tabLst>
            </a:pPr>
            <a:r>
              <a:rPr lang="en-US" sz="2000" i="1" dirty="0"/>
              <a:t>Source: SlavaSoft HashCalc.</a:t>
            </a:r>
          </a:p>
        </p:txBody>
      </p:sp>
    </p:spTree>
    <p:extLst>
      <p:ext uri="{BB962C8B-B14F-4D97-AF65-F5344CB8AC3E}">
        <p14:creationId xmlns:p14="http://schemas.microsoft.com/office/powerpoint/2010/main" val="1351276292"/>
      </p:ext>
    </p:extLst>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ltLang="en-US" dirty="0"/>
              <a:t>Cryptographic Algorithms</a:t>
            </a:r>
            <a:endParaRPr lang="en-US" dirty="0"/>
          </a:p>
        </p:txBody>
      </p:sp>
      <p:sp>
        <p:nvSpPr>
          <p:cNvPr id="5" name="Content Placeholder 4"/>
          <p:cNvSpPr>
            <a:spLocks noGrp="1"/>
          </p:cNvSpPr>
          <p:nvPr>
            <p:ph idx="1"/>
          </p:nvPr>
        </p:nvSpPr>
        <p:spPr/>
        <p:txBody>
          <a:bodyPr/>
          <a:lstStyle/>
          <a:p>
            <a:r>
              <a:rPr lang="en-US" altLang="en-US" dirty="0"/>
              <a:t>Often grouped into two broad categories, symmetric and asymmetric.</a:t>
            </a:r>
          </a:p>
          <a:p>
            <a:r>
              <a:rPr lang="en-US" altLang="en-US" dirty="0"/>
              <a:t>Today’s popular cryptosystems use a combination of both symmetric and asymmetric algorithms.</a:t>
            </a:r>
          </a:p>
          <a:p>
            <a:r>
              <a:rPr lang="en-US" altLang="en-US" dirty="0"/>
              <a:t>Symmetric and asymmetric algorithms are distinguished by the types of keys used for encryption and decryption operations.</a:t>
            </a:r>
          </a:p>
        </p:txBody>
      </p:sp>
    </p:spTree>
    <p:extLst>
      <p:ext uri="{BB962C8B-B14F-4D97-AF65-F5344CB8AC3E}">
        <p14:creationId xmlns:p14="http://schemas.microsoft.com/office/powerpoint/2010/main" val="1964368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Symmetric Encryption (1 of 2)</a:t>
            </a:r>
            <a:endParaRPr lang="en-US" dirty="0"/>
          </a:p>
        </p:txBody>
      </p:sp>
      <p:sp>
        <p:nvSpPr>
          <p:cNvPr id="3" name="Content Placeholder 2"/>
          <p:cNvSpPr>
            <a:spLocks noGrp="1"/>
          </p:cNvSpPr>
          <p:nvPr>
            <p:ph idx="1"/>
          </p:nvPr>
        </p:nvSpPr>
        <p:spPr>
          <a:xfrm>
            <a:off x="228600" y="1295401"/>
            <a:ext cx="8763000" cy="4495800"/>
          </a:xfrm>
        </p:spPr>
        <p:txBody>
          <a:bodyPr>
            <a:normAutofit lnSpcReduction="10000"/>
          </a:bodyPr>
          <a:lstStyle/>
          <a:p>
            <a:r>
              <a:rPr lang="en-US" altLang="en-US" dirty="0"/>
              <a:t>A cryptographic method in which the same algorithm and “secret key” are used both to  encipher and decipher the message; also known as private-key encryption.</a:t>
            </a:r>
          </a:p>
          <a:p>
            <a:r>
              <a:rPr lang="en-US" altLang="en-US" dirty="0"/>
              <a:t>Can be programmed into fast computing algorithms and executed quickly.</a:t>
            </a:r>
          </a:p>
          <a:p>
            <a:r>
              <a:rPr lang="en-US" altLang="en-US" dirty="0"/>
              <a:t>Both sender and receiver must possess the same secret key.</a:t>
            </a:r>
          </a:p>
          <a:p>
            <a:r>
              <a:rPr lang="en-US" altLang="en-US" dirty="0"/>
              <a:t>If either copy of the key is compromised, an intermediate can decrypt and read messages without sender/receiver knowledge.</a:t>
            </a:r>
          </a:p>
        </p:txBody>
      </p:sp>
    </p:spTree>
    <p:extLst>
      <p:ext uri="{BB962C8B-B14F-4D97-AF65-F5344CB8AC3E}">
        <p14:creationId xmlns:p14="http://schemas.microsoft.com/office/powerpoint/2010/main" val="508103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ltLang="en-US" dirty="0"/>
              <a:t>Symmetric Encryption Encryption (2 of 2)</a:t>
            </a:r>
            <a:endParaRPr lang="en-US" dirty="0"/>
          </a:p>
        </p:txBody>
      </p:sp>
      <p:sp>
        <p:nvSpPr>
          <p:cNvPr id="5" name="Content Placeholder 4"/>
          <p:cNvSpPr>
            <a:spLocks noGrp="1"/>
          </p:cNvSpPr>
          <p:nvPr>
            <p:ph idx="1"/>
          </p:nvPr>
        </p:nvSpPr>
        <p:spPr/>
        <p:txBody>
          <a:bodyPr/>
          <a:lstStyle/>
          <a:p>
            <a:r>
              <a:rPr lang="en-US" altLang="en-US" dirty="0"/>
              <a:t>Data Encryption Standard (DES): one of the most popular symmetric encryption cryptosystems.</a:t>
            </a:r>
          </a:p>
          <a:p>
            <a:pPr lvl="1"/>
            <a:r>
              <a:rPr lang="en-US" altLang="en-US" dirty="0"/>
              <a:t>64-bit block size; 56-bit key</a:t>
            </a:r>
          </a:p>
          <a:p>
            <a:r>
              <a:rPr lang="en-US" altLang="en-US" dirty="0"/>
              <a:t>Triple DES (3DES): created to provide security far beyond DES.</a:t>
            </a:r>
          </a:p>
          <a:p>
            <a:pPr marL="228600" lvl="1">
              <a:spcBef>
                <a:spcPts val="1000"/>
              </a:spcBef>
            </a:pPr>
            <a:r>
              <a:rPr lang="en-US" altLang="en-US" dirty="0"/>
              <a:t>Advanced Encryption Standard (AES): developed to replace both DES and 3DES</a:t>
            </a:r>
          </a:p>
          <a:p>
            <a:pPr marL="685800" lvl="2">
              <a:spcBef>
                <a:spcPts val="1000"/>
              </a:spcBef>
            </a:pPr>
            <a:r>
              <a:rPr lang="en-US" altLang="en-US" dirty="0"/>
              <a:t>Adopted by NIST in November 2001 as the federal standard for encrypting non-classified information</a:t>
            </a:r>
          </a:p>
        </p:txBody>
      </p:sp>
    </p:spTree>
    <p:extLst>
      <p:ext uri="{BB962C8B-B14F-4D97-AF65-F5344CB8AC3E}">
        <p14:creationId xmlns:p14="http://schemas.microsoft.com/office/powerpoint/2010/main" val="877252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a:xfrm>
            <a:off x="381000" y="152400"/>
            <a:ext cx="8312726" cy="851611"/>
          </a:xfrm>
        </p:spPr>
        <p:txBody>
          <a:bodyPr>
            <a:noAutofit/>
          </a:bodyPr>
          <a:lstStyle/>
          <a:p>
            <a:r>
              <a:rPr lang="en-US" b="1" dirty="0"/>
              <a:t>Figure 8-5  </a:t>
            </a:r>
            <a:r>
              <a:rPr lang="en-US" dirty="0"/>
              <a:t>Example of symmetric encryption</a:t>
            </a:r>
          </a:p>
        </p:txBody>
      </p:sp>
      <p:pic>
        <p:nvPicPr>
          <p:cNvPr id="1026" name="Picture 2" descr="A figure shows an illustration of a woman working in front of a computer marked to a box at the center. The box is named as, “Private courier” with a key image. It is then connected to a man working in front of a computer. An arrow is shown below the box towards right.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28800" y="1166813"/>
            <a:ext cx="4886325" cy="1457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Content Placeholder 6"/>
          <p:cNvSpPr>
            <a:spLocks noGrp="1"/>
          </p:cNvSpPr>
          <p:nvPr>
            <p:ph sz="quarter" idx="10"/>
          </p:nvPr>
        </p:nvSpPr>
        <p:spPr>
          <a:xfrm>
            <a:off x="997526" y="2624138"/>
            <a:ext cx="7696200" cy="981075"/>
          </a:xfrm>
        </p:spPr>
        <p:txBody>
          <a:bodyPr>
            <a:normAutofit/>
          </a:bodyPr>
          <a:lstStyle/>
          <a:p>
            <a:pPr marL="0" indent="0">
              <a:buNone/>
            </a:pPr>
            <a:r>
              <a:rPr lang="en-US" sz="1800" dirty="0"/>
              <a:t>Rachel at ABC corp. generates a secret key. She must somehow get it to Alex at XYZ corp. out of band. Once Alex has it, Rachel can use it to encrypt messages, and Alex can use it to decrypt and read them.</a:t>
            </a:r>
          </a:p>
        </p:txBody>
      </p:sp>
      <p:pic>
        <p:nvPicPr>
          <p:cNvPr id="1027" name="Picture 3" descr="A figure shows three blocks that are next to each other. The first is named as, “The deal is a “go.”” With a key image and the text below this block reads as, “Secret key A encrypts message.” This block points with an arrow to the next block at the right. The second block is named as, “2LW0^M$AC6&gt;1!” and the text below the block reads as, “The corresponding cipher text is transmitted.” This further points to the third block named as, “The deal is a “go.”” With a key image in it and the text below this block reads as, “Secret key A decrypts mess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79925" y="3886200"/>
            <a:ext cx="4714875" cy="1581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35525003"/>
      </p:ext>
    </p:extLst>
  </p:cSld>
  <p:clrMapOvr>
    <a:masterClrMapping/>
  </p:clrMapOvr>
  <p:transition spd="slow"/>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7709"/>
            <a:ext cx="9052560" cy="734291"/>
          </a:xfrm>
        </p:spPr>
        <p:txBody>
          <a:bodyPr/>
          <a:lstStyle/>
          <a:p>
            <a:r>
              <a:rPr lang="en-US" altLang="en-US" dirty="0"/>
              <a:t>Asymmetric Encryption</a:t>
            </a:r>
            <a:endParaRPr lang="en-US" dirty="0"/>
          </a:p>
        </p:txBody>
      </p:sp>
      <p:sp>
        <p:nvSpPr>
          <p:cNvPr id="3" name="Content Placeholder 2"/>
          <p:cNvSpPr>
            <a:spLocks noGrp="1"/>
          </p:cNvSpPr>
          <p:nvPr>
            <p:ph idx="1"/>
          </p:nvPr>
        </p:nvSpPr>
        <p:spPr>
          <a:xfrm>
            <a:off x="335280" y="838200"/>
            <a:ext cx="8763000" cy="4830763"/>
          </a:xfrm>
        </p:spPr>
        <p:txBody>
          <a:bodyPr>
            <a:normAutofit fontScale="92500" lnSpcReduction="20000"/>
          </a:bodyPr>
          <a:lstStyle/>
          <a:p>
            <a:r>
              <a:rPr lang="en-US" altLang="en-US" dirty="0"/>
              <a:t>A cryptographic method that incorporates mathematical operations involving two different keys (commonly known as the public key and the private key) to encipher or decipher a message. </a:t>
            </a:r>
          </a:p>
          <a:p>
            <a:r>
              <a:rPr lang="en-US" altLang="en-US" dirty="0"/>
              <a:t>Either key can be used to encrypt a message, but then the other key is required to decrypt it.</a:t>
            </a:r>
          </a:p>
          <a:p>
            <a:r>
              <a:rPr lang="en-US" altLang="en-US" dirty="0"/>
              <a:t>Also known as public-key encryption.</a:t>
            </a:r>
          </a:p>
          <a:p>
            <a:r>
              <a:rPr lang="en-US" altLang="en-US" dirty="0"/>
              <a:t>Uses two different but mathematically related keys</a:t>
            </a:r>
          </a:p>
          <a:p>
            <a:pPr lvl="1"/>
            <a:r>
              <a:rPr lang="en-US" altLang="en-US" dirty="0"/>
              <a:t>Either key can encrypt or decrypt a message</a:t>
            </a:r>
          </a:p>
          <a:p>
            <a:pPr lvl="1"/>
            <a:r>
              <a:rPr lang="en-US" altLang="en-US" dirty="0"/>
              <a:t>If Key A encrypts a message, only Key B can decrypt</a:t>
            </a:r>
          </a:p>
          <a:p>
            <a:pPr lvl="1"/>
            <a:r>
              <a:rPr lang="en-US" altLang="en-US" dirty="0"/>
              <a:t>Greatest value when one key serves as a private key and the other serves as a public key</a:t>
            </a:r>
          </a:p>
          <a:p>
            <a:r>
              <a:rPr lang="en-US" altLang="en-US" dirty="0"/>
              <a:t>RSA algorithm was the first public-key encryption algorithm developed/published for commercial use.</a:t>
            </a:r>
          </a:p>
        </p:txBody>
      </p:sp>
    </p:spTree>
    <p:extLst>
      <p:ext uri="{BB962C8B-B14F-4D97-AF65-F5344CB8AC3E}">
        <p14:creationId xmlns:p14="http://schemas.microsoft.com/office/powerpoint/2010/main" val="3351374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28575"/>
            <a:ext cx="8312727" cy="1066800"/>
          </a:xfrm>
        </p:spPr>
        <p:txBody>
          <a:bodyPr>
            <a:noAutofit/>
          </a:bodyPr>
          <a:lstStyle/>
          <a:p>
            <a:pPr marL="0" indent="0">
              <a:lnSpc>
                <a:spcPct val="100000"/>
              </a:lnSpc>
              <a:spcBef>
                <a:spcPts val="0"/>
              </a:spcBef>
              <a:tabLst>
                <a:tab pos="4397375" algn="l"/>
              </a:tabLst>
            </a:pPr>
            <a:r>
              <a:rPr lang="en-US" b="1" dirty="0">
                <a:solidFill>
                  <a:schemeClr val="tx1"/>
                </a:solidFill>
              </a:rPr>
              <a:t>Figure 8-6  </a:t>
            </a:r>
            <a:r>
              <a:rPr lang="en-US" dirty="0">
                <a:solidFill>
                  <a:schemeClr val="tx1"/>
                </a:solidFill>
              </a:rPr>
              <a:t>Example of asymmetric encryption</a:t>
            </a:r>
            <a:endParaRPr lang="en-US" baseline="30000" dirty="0">
              <a:solidFill>
                <a:schemeClr val="tx1"/>
              </a:solidFill>
            </a:endParaRPr>
          </a:p>
        </p:txBody>
      </p:sp>
      <p:pic>
        <p:nvPicPr>
          <p:cNvPr id="2050" name="Picture 2" descr="A figure shows an illustration in which a woman working in a computer marked to a hollow cylinder with an arrow that has a key image and a text that reads as, “Public key repository.” The cylinder points to an image of a man working in a computer with an arrow.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0" y="1143000"/>
            <a:ext cx="5267325" cy="1533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Content Placeholder 7"/>
          <p:cNvSpPr>
            <a:spLocks noGrp="1"/>
          </p:cNvSpPr>
          <p:nvPr>
            <p:ph sz="quarter" idx="10"/>
          </p:nvPr>
        </p:nvSpPr>
        <p:spPr>
          <a:xfrm>
            <a:off x="838200" y="2743201"/>
            <a:ext cx="7467600" cy="1295400"/>
          </a:xfrm>
        </p:spPr>
        <p:txBody>
          <a:bodyPr>
            <a:noAutofit/>
          </a:bodyPr>
          <a:lstStyle/>
          <a:p>
            <a:pPr marL="0" indent="0">
              <a:buNone/>
            </a:pPr>
            <a:r>
              <a:rPr lang="en-US" sz="1600" dirty="0"/>
              <a:t>Alex at XYZ corp. wants to send a message to Rachel at ABC corp. Rachel stores her public key where it can be accessed by anyone. Alex retrieves Rachel’s key  and uses it to create ciphertext that can be decrypted only by Rachel’s private key, which only she has. To respond, Rachel gets Alex’s public key to encrypt her message.</a:t>
            </a:r>
          </a:p>
        </p:txBody>
      </p:sp>
      <p:pic>
        <p:nvPicPr>
          <p:cNvPr id="2051" name="Picture 3" descr="A figure shows three blocks are illustrated, in which the first one on the right is named as, “Sounds great! Thanks.” With an image of a key in it. The text below reads as, “Public key B encrypts message.” It points to the second block named as, “LLQ03&amp;M1MQY&gt;_wu#”, below which the etxt reads as, “Corresponding cipher text is transmitted.” It is then pointed with an arrow to the block on the left side. It is named as, “Sounds great! Thanks.” With a key image in it. The text below reads as, “Private Key B decrypts message.”&#1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8800" y="4114801"/>
            <a:ext cx="5210175" cy="1657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59386303"/>
      </p:ext>
    </p:extLst>
  </p:cSld>
  <p:clrMapOvr>
    <a:masterClrMapping/>
  </p:clrMapOvr>
  <p:transition spd="slow"/>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Encryption Key Size</a:t>
            </a:r>
            <a:endParaRPr lang="en-US" dirty="0"/>
          </a:p>
        </p:txBody>
      </p:sp>
      <p:sp>
        <p:nvSpPr>
          <p:cNvPr id="3" name="Content Placeholder 2"/>
          <p:cNvSpPr>
            <a:spLocks noGrp="1"/>
          </p:cNvSpPr>
          <p:nvPr>
            <p:ph idx="1"/>
          </p:nvPr>
        </p:nvSpPr>
        <p:spPr/>
        <p:txBody>
          <a:bodyPr/>
          <a:lstStyle/>
          <a:p>
            <a:r>
              <a:rPr lang="en-US" altLang="en-US" dirty="0"/>
              <a:t>When deploying ciphers, the size of the cryptovariable or key is very important.</a:t>
            </a:r>
          </a:p>
          <a:p>
            <a:r>
              <a:rPr lang="en-US" altLang="en-US" dirty="0"/>
              <a:t>The strength of many encryption applications and cryptosystems is measured by key size.</a:t>
            </a:r>
          </a:p>
          <a:p>
            <a:r>
              <a:rPr lang="en-US" altLang="en-US" dirty="0"/>
              <a:t>For cryptosystems, the security of encrypted data is not dependent on keeping the encrypting algorithm secret.</a:t>
            </a:r>
          </a:p>
          <a:p>
            <a:r>
              <a:rPr lang="en-US" altLang="en-US" dirty="0"/>
              <a:t>Cryptosystem security depends on keeping some or all of elements of cryptovariable(s) or key(s) secret.</a:t>
            </a:r>
          </a:p>
        </p:txBody>
      </p:sp>
    </p:spTree>
    <p:extLst>
      <p:ext uri="{BB962C8B-B14F-4D97-AF65-F5344CB8AC3E}">
        <p14:creationId xmlns:p14="http://schemas.microsoft.com/office/powerpoint/2010/main" val="16706180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a:xfrm>
            <a:off x="497459" y="9525"/>
            <a:ext cx="8312727" cy="762000"/>
          </a:xfrm>
        </p:spPr>
        <p:txBody>
          <a:bodyPr/>
          <a:lstStyle/>
          <a:p>
            <a:r>
              <a:rPr lang="en-US" dirty="0"/>
              <a:t>Table 8-5 Encryption key power (1 of 3)</a:t>
            </a:r>
          </a:p>
        </p:txBody>
      </p:sp>
      <p:sp>
        <p:nvSpPr>
          <p:cNvPr id="5" name="Content Placeholder 4"/>
          <p:cNvSpPr>
            <a:spLocks noGrp="1"/>
          </p:cNvSpPr>
          <p:nvPr>
            <p:ph sz="quarter" idx="10"/>
          </p:nvPr>
        </p:nvSpPr>
        <p:spPr>
          <a:xfrm>
            <a:off x="228600" y="1066800"/>
            <a:ext cx="8763000" cy="1592580"/>
          </a:xfrm>
        </p:spPr>
        <p:txBody>
          <a:bodyPr>
            <a:noAutofit/>
          </a:bodyPr>
          <a:lstStyle/>
          <a:p>
            <a:r>
              <a:rPr lang="en-US" sz="1600" dirty="0"/>
              <a:t>It is estimated that to crack an encryption key using a brute force attack, a computer needs to perform a maximum of 2^k operations (2k guesses), where k is the number of bits in the key. In reality, the average estimated time to crack is half that time.</a:t>
            </a:r>
          </a:p>
          <a:p>
            <a:r>
              <a:rPr lang="en-US" sz="1600" dirty="0"/>
              <a:t>The estimated average time to crack is based on a 2015-era PC with an Intel i7-6700k Quad core CPU performing 207.23 Dhrystone GIPS (billion instructions per second) at 4.0 GHz** </a:t>
            </a:r>
          </a:p>
        </p:txBody>
      </p:sp>
      <p:graphicFrame>
        <p:nvGraphicFramePr>
          <p:cNvPr id="2" name="Table 1"/>
          <p:cNvGraphicFramePr>
            <a:graphicFrameLocks noGrp="1"/>
          </p:cNvGraphicFramePr>
          <p:nvPr>
            <p:extLst>
              <p:ext uri="{D42A27DB-BD31-4B8C-83A1-F6EECF244321}">
                <p14:modId xmlns:p14="http://schemas.microsoft.com/office/powerpoint/2010/main" val="235236293"/>
              </p:ext>
            </p:extLst>
          </p:nvPr>
        </p:nvGraphicFramePr>
        <p:xfrm>
          <a:off x="332936" y="3136900"/>
          <a:ext cx="8458200" cy="2341880"/>
        </p:xfrm>
        <a:graphic>
          <a:graphicData uri="http://schemas.openxmlformats.org/drawingml/2006/table">
            <a:tbl>
              <a:tblPr firstRow="1" bandRow="1">
                <a:tableStyleId>{5940675A-B579-460E-94D1-54222C63F5DA}</a:tableStyleId>
              </a:tblPr>
              <a:tblGrid>
                <a:gridCol w="1447800">
                  <a:extLst>
                    <a:ext uri="{9D8B030D-6E8A-4147-A177-3AD203B41FA5}">
                      <a16:colId xmlns:a16="http://schemas.microsoft.com/office/drawing/2014/main" val="20000"/>
                    </a:ext>
                  </a:extLst>
                </a:gridCol>
                <a:gridCol w="2209800">
                  <a:extLst>
                    <a:ext uri="{9D8B030D-6E8A-4147-A177-3AD203B41FA5}">
                      <a16:colId xmlns:a16="http://schemas.microsoft.com/office/drawing/2014/main" val="20001"/>
                    </a:ext>
                  </a:extLst>
                </a:gridCol>
                <a:gridCol w="2209800">
                  <a:extLst>
                    <a:ext uri="{9D8B030D-6E8A-4147-A177-3AD203B41FA5}">
                      <a16:colId xmlns:a16="http://schemas.microsoft.com/office/drawing/2014/main" val="20002"/>
                    </a:ext>
                  </a:extLst>
                </a:gridCol>
                <a:gridCol w="2590800">
                  <a:extLst>
                    <a:ext uri="{9D8B030D-6E8A-4147-A177-3AD203B41FA5}">
                      <a16:colId xmlns:a16="http://schemas.microsoft.com/office/drawing/2014/main" val="20003"/>
                    </a:ext>
                  </a:extLst>
                </a:gridCol>
              </a:tblGrid>
              <a:tr h="513080">
                <a:tc>
                  <a:txBody>
                    <a:bodyPr/>
                    <a:lstStyle/>
                    <a:p>
                      <a:pPr algn="ctr"/>
                      <a:r>
                        <a:rPr lang="en-US" sz="1200" b="1" i="0" u="none" strike="noStrike" kern="1200" baseline="0" dirty="0">
                          <a:solidFill>
                            <a:schemeClr val="bg1"/>
                          </a:solidFill>
                          <a:latin typeface="Arial" pitchFamily="34" charset="0"/>
                          <a:ea typeface="+mn-ea"/>
                          <a:cs typeface="Arial" pitchFamily="34" charset="0"/>
                        </a:rPr>
                        <a:t>Key Length</a:t>
                      </a:r>
                    </a:p>
                    <a:p>
                      <a:pPr algn="ctr"/>
                      <a:r>
                        <a:rPr lang="en-US" sz="1200" b="1" i="0" u="none" strike="noStrike" kern="1200" baseline="0" dirty="0">
                          <a:solidFill>
                            <a:schemeClr val="bg1"/>
                          </a:solidFill>
                          <a:latin typeface="Arial" pitchFamily="34" charset="0"/>
                          <a:ea typeface="+mn-ea"/>
                          <a:cs typeface="Arial" pitchFamily="34" charset="0"/>
                        </a:rPr>
                        <a:t>(Bits)</a:t>
                      </a:r>
                      <a:endParaRPr lang="en-US" sz="1200" b="1" dirty="0">
                        <a:solidFill>
                          <a:schemeClr val="bg1"/>
                        </a:solidFill>
                        <a:latin typeface="Arial" pitchFamily="34" charset="0"/>
                        <a:cs typeface="Arial" pitchFamily="34" charset="0"/>
                      </a:endParaRPr>
                    </a:p>
                  </a:txBody>
                  <a:tcPr anchor="ctr">
                    <a:solidFill>
                      <a:srgbClr val="364162"/>
                    </a:solidFill>
                  </a:tcPr>
                </a:tc>
                <a:tc>
                  <a:txBody>
                    <a:bodyPr/>
                    <a:lstStyle/>
                    <a:p>
                      <a:pPr algn="ctr"/>
                      <a:r>
                        <a:rPr lang="en-US" sz="1200" b="1" i="0" u="none" strike="noStrike" kern="1200" baseline="0" dirty="0">
                          <a:solidFill>
                            <a:schemeClr val="bg1"/>
                          </a:solidFill>
                          <a:latin typeface="Arial" pitchFamily="34" charset="0"/>
                          <a:ea typeface="+mn-ea"/>
                          <a:cs typeface="Arial" pitchFamily="34" charset="0"/>
                        </a:rPr>
                        <a:t>Maximum Number of</a:t>
                      </a:r>
                    </a:p>
                    <a:p>
                      <a:pPr algn="ctr"/>
                      <a:r>
                        <a:rPr lang="en-US" sz="1200" b="1" i="0" u="none" strike="noStrike" kern="1200" baseline="0" dirty="0">
                          <a:solidFill>
                            <a:schemeClr val="bg1"/>
                          </a:solidFill>
                          <a:latin typeface="Arial" pitchFamily="34" charset="0"/>
                          <a:ea typeface="+mn-ea"/>
                          <a:cs typeface="Arial" pitchFamily="34" charset="0"/>
                        </a:rPr>
                        <a:t>Operations (Guesses)</a:t>
                      </a:r>
                      <a:endParaRPr lang="en-US" sz="1200" b="1" dirty="0">
                        <a:solidFill>
                          <a:schemeClr val="bg1"/>
                        </a:solidFill>
                        <a:latin typeface="Arial" pitchFamily="34" charset="0"/>
                        <a:cs typeface="Arial" pitchFamily="34" charset="0"/>
                      </a:endParaRPr>
                    </a:p>
                  </a:txBody>
                  <a:tcPr anchor="ctr">
                    <a:solidFill>
                      <a:srgbClr val="364162"/>
                    </a:solidFill>
                  </a:tcPr>
                </a:tc>
                <a:tc>
                  <a:txBody>
                    <a:bodyPr/>
                    <a:lstStyle/>
                    <a:p>
                      <a:pPr algn="ctr"/>
                      <a:r>
                        <a:rPr lang="en-US" sz="1200" b="1" i="0" u="none" strike="noStrike" kern="1200" baseline="0" dirty="0">
                          <a:solidFill>
                            <a:schemeClr val="bg1"/>
                          </a:solidFill>
                          <a:latin typeface="Arial" pitchFamily="34" charset="0"/>
                          <a:ea typeface="+mn-ea"/>
                          <a:cs typeface="Arial" pitchFamily="34" charset="0"/>
                        </a:rPr>
                        <a:t>Maximum Time to Crack</a:t>
                      </a:r>
                      <a:endParaRPr lang="en-US" sz="1200" b="1" dirty="0">
                        <a:solidFill>
                          <a:schemeClr val="bg1"/>
                        </a:solidFill>
                        <a:latin typeface="Arial" pitchFamily="34" charset="0"/>
                        <a:cs typeface="Arial" pitchFamily="34" charset="0"/>
                      </a:endParaRPr>
                    </a:p>
                  </a:txBody>
                  <a:tcPr anchor="ctr">
                    <a:solidFill>
                      <a:srgbClr val="364162"/>
                    </a:solidFill>
                  </a:tcPr>
                </a:tc>
                <a:tc>
                  <a:txBody>
                    <a:bodyPr/>
                    <a:lstStyle/>
                    <a:p>
                      <a:pPr algn="ctr"/>
                      <a:r>
                        <a:rPr lang="en-US" sz="1200" b="1" i="0" u="none" strike="noStrike" kern="1200" baseline="0" dirty="0">
                          <a:solidFill>
                            <a:schemeClr val="bg1"/>
                          </a:solidFill>
                          <a:latin typeface="Arial" pitchFamily="34" charset="0"/>
                          <a:ea typeface="+mn-ea"/>
                          <a:cs typeface="Arial" pitchFamily="34" charset="0"/>
                        </a:rPr>
                        <a:t>Estimated Average</a:t>
                      </a:r>
                    </a:p>
                    <a:p>
                      <a:pPr algn="ctr"/>
                      <a:r>
                        <a:rPr lang="en-US" sz="1200" b="1" i="0" u="none" strike="noStrike" kern="1200" baseline="0" dirty="0">
                          <a:solidFill>
                            <a:schemeClr val="bg1"/>
                          </a:solidFill>
                          <a:latin typeface="Arial" pitchFamily="34" charset="0"/>
                          <a:ea typeface="+mn-ea"/>
                          <a:cs typeface="Arial" pitchFamily="34" charset="0"/>
                        </a:rPr>
                        <a:t>Time to Crack</a:t>
                      </a:r>
                      <a:endParaRPr lang="en-US" sz="1200" b="1" dirty="0">
                        <a:solidFill>
                          <a:schemeClr val="bg1"/>
                        </a:solidFill>
                        <a:latin typeface="Arial" pitchFamily="34" charset="0"/>
                        <a:cs typeface="Arial" pitchFamily="34" charset="0"/>
                      </a:endParaRPr>
                    </a:p>
                  </a:txBody>
                  <a:tcPr anchor="ctr">
                    <a:solidFill>
                      <a:srgbClr val="364162"/>
                    </a:solidFill>
                  </a:tcPr>
                </a:tc>
                <a:extLst>
                  <a:ext uri="{0D108BD9-81ED-4DB2-BD59-A6C34878D82A}">
                    <a16:rowId xmlns:a16="http://schemas.microsoft.com/office/drawing/2014/main" val="10000"/>
                  </a:ext>
                </a:extLst>
              </a:tr>
              <a:tr h="137159">
                <a:tc>
                  <a:txBody>
                    <a:bodyPr/>
                    <a:lstStyle/>
                    <a:p>
                      <a:pPr algn="ctr"/>
                      <a:r>
                        <a:rPr lang="en-US" sz="1200" b="0" i="0" u="none" strike="noStrike" kern="1200" baseline="0" dirty="0">
                          <a:solidFill>
                            <a:schemeClr val="tx1"/>
                          </a:solidFill>
                          <a:latin typeface="Arial" pitchFamily="34" charset="0"/>
                          <a:ea typeface="+mn-ea"/>
                          <a:cs typeface="Arial" pitchFamily="34" charset="0"/>
                        </a:rPr>
                        <a:t>16</a:t>
                      </a:r>
                      <a:endParaRPr lang="en-US" sz="1200" dirty="0">
                        <a:latin typeface="Arial" pitchFamily="34" charset="0"/>
                        <a:cs typeface="Arial" pitchFamily="34" charset="0"/>
                      </a:endParaRPr>
                    </a:p>
                  </a:txBody>
                  <a:tcPr anchor="ctr"/>
                </a:tc>
                <a:tc>
                  <a:txBody>
                    <a:bodyPr/>
                    <a:lstStyle/>
                    <a:p>
                      <a:pPr algn="ctr"/>
                      <a:r>
                        <a:rPr lang="en-US" sz="1200" b="0" i="0" u="none" strike="noStrike" kern="1200" baseline="0" dirty="0">
                          <a:solidFill>
                            <a:schemeClr val="tx1"/>
                          </a:solidFill>
                          <a:latin typeface="Arial" pitchFamily="34" charset="0"/>
                          <a:ea typeface="+mn-ea"/>
                          <a:cs typeface="Arial" pitchFamily="34" charset="0"/>
                        </a:rPr>
                        <a:t>65,536</a:t>
                      </a:r>
                      <a:endParaRPr lang="en-US" sz="1200" dirty="0">
                        <a:latin typeface="Arial" pitchFamily="34" charset="0"/>
                        <a:cs typeface="Arial" pitchFamily="34" charset="0"/>
                      </a:endParaRPr>
                    </a:p>
                  </a:txBody>
                  <a:tcPr anchor="ctr"/>
                </a:tc>
                <a:tc>
                  <a:txBody>
                    <a:bodyPr/>
                    <a:lstStyle/>
                    <a:p>
                      <a:pPr algn="ctr"/>
                      <a:r>
                        <a:rPr lang="en-US" sz="1200" b="0" i="0" u="none" strike="noStrike" kern="1200" baseline="0" dirty="0">
                          <a:solidFill>
                            <a:schemeClr val="tx1"/>
                          </a:solidFill>
                          <a:latin typeface="Arial" pitchFamily="34" charset="0"/>
                          <a:ea typeface="+mn-ea"/>
                          <a:cs typeface="Arial" pitchFamily="34" charset="0"/>
                        </a:rPr>
                        <a:t>0.0000003 seconds</a:t>
                      </a:r>
                      <a:endParaRPr lang="en-US" sz="1200" dirty="0">
                        <a:latin typeface="Arial" pitchFamily="34" charset="0"/>
                        <a:cs typeface="Arial" pitchFamily="34" charset="0"/>
                      </a:endParaRPr>
                    </a:p>
                  </a:txBody>
                  <a:tcPr anchor="ctr"/>
                </a:tc>
                <a:tc>
                  <a:txBody>
                    <a:bodyPr/>
                    <a:lstStyle/>
                    <a:p>
                      <a:pPr algn="ctr"/>
                      <a:r>
                        <a:rPr lang="en-US" sz="1200" b="0" i="0" u="none" strike="noStrike" kern="1200" baseline="0" dirty="0">
                          <a:solidFill>
                            <a:schemeClr val="tx1"/>
                          </a:solidFill>
                          <a:latin typeface="Arial" pitchFamily="34" charset="0"/>
                          <a:ea typeface="+mn-ea"/>
                          <a:cs typeface="Arial" pitchFamily="34" charset="0"/>
                        </a:rPr>
                        <a:t>0.00000016 seconds</a:t>
                      </a:r>
                      <a:endParaRPr lang="en-US" sz="1200" dirty="0">
                        <a:latin typeface="Arial" pitchFamily="34" charset="0"/>
                        <a:cs typeface="Arial" pitchFamily="34" charset="0"/>
                      </a:endParaRPr>
                    </a:p>
                  </a:txBody>
                  <a:tcPr anchor="ctr"/>
                </a:tc>
                <a:extLst>
                  <a:ext uri="{0D108BD9-81ED-4DB2-BD59-A6C34878D82A}">
                    <a16:rowId xmlns:a16="http://schemas.microsoft.com/office/drawing/2014/main" val="10001"/>
                  </a:ext>
                </a:extLst>
              </a:tr>
              <a:tr h="218439">
                <a:tc>
                  <a:txBody>
                    <a:bodyPr/>
                    <a:lstStyle/>
                    <a:p>
                      <a:pPr algn="ctr"/>
                      <a:r>
                        <a:rPr lang="en-US" sz="1200" b="0" i="0" u="none" strike="noStrike" kern="1200" baseline="0" dirty="0">
                          <a:solidFill>
                            <a:schemeClr val="tx1"/>
                          </a:solidFill>
                          <a:latin typeface="Arial" pitchFamily="34" charset="0"/>
                          <a:ea typeface="+mn-ea"/>
                          <a:cs typeface="Arial" pitchFamily="34" charset="0"/>
                        </a:rPr>
                        <a:t>24</a:t>
                      </a:r>
                      <a:endParaRPr lang="en-US" sz="1200" dirty="0">
                        <a:latin typeface="Arial" pitchFamily="34" charset="0"/>
                        <a:cs typeface="Arial" pitchFamily="34" charset="0"/>
                      </a:endParaRPr>
                    </a:p>
                  </a:txBody>
                  <a:tcPr anchor="ctr"/>
                </a:tc>
                <a:tc>
                  <a:txBody>
                    <a:bodyPr/>
                    <a:lstStyle/>
                    <a:p>
                      <a:pPr algn="ctr"/>
                      <a:r>
                        <a:rPr lang="en-US" sz="1200" b="0" i="0" u="none" strike="noStrike" kern="1200" baseline="0" dirty="0">
                          <a:solidFill>
                            <a:schemeClr val="tx1"/>
                          </a:solidFill>
                          <a:latin typeface="Arial" pitchFamily="34" charset="0"/>
                          <a:ea typeface="+mn-ea"/>
                          <a:cs typeface="Arial" pitchFamily="34" charset="0"/>
                        </a:rPr>
                        <a:t>16,777,216</a:t>
                      </a:r>
                      <a:endParaRPr lang="en-US" sz="1200" dirty="0">
                        <a:latin typeface="Arial" pitchFamily="34" charset="0"/>
                        <a:cs typeface="Arial" pitchFamily="34" charset="0"/>
                      </a:endParaRPr>
                    </a:p>
                  </a:txBody>
                  <a:tcPr anchor="ctr"/>
                </a:tc>
                <a:tc>
                  <a:txBody>
                    <a:bodyPr/>
                    <a:lstStyle/>
                    <a:p>
                      <a:pPr algn="ctr"/>
                      <a:r>
                        <a:rPr lang="en-US" sz="1200" b="0" i="0" u="none" strike="noStrike" kern="1200" baseline="0" dirty="0">
                          <a:solidFill>
                            <a:schemeClr val="tx1"/>
                          </a:solidFill>
                          <a:latin typeface="Arial" pitchFamily="34" charset="0"/>
                          <a:ea typeface="+mn-ea"/>
                          <a:cs typeface="Arial" pitchFamily="34" charset="0"/>
                        </a:rPr>
                        <a:t>0.00008 seconds</a:t>
                      </a:r>
                      <a:endParaRPr lang="en-US" sz="1200" dirty="0">
                        <a:latin typeface="Arial" pitchFamily="34" charset="0"/>
                        <a:cs typeface="Arial" pitchFamily="34" charset="0"/>
                      </a:endParaRPr>
                    </a:p>
                  </a:txBody>
                  <a:tcPr anchor="ctr"/>
                </a:tc>
                <a:tc>
                  <a:txBody>
                    <a:bodyPr/>
                    <a:lstStyle/>
                    <a:p>
                      <a:pPr algn="ctr"/>
                      <a:r>
                        <a:rPr lang="en-US" sz="1200" b="0" i="0" u="none" strike="noStrike" kern="1200" baseline="0" dirty="0">
                          <a:solidFill>
                            <a:schemeClr val="tx1"/>
                          </a:solidFill>
                          <a:latin typeface="Arial" pitchFamily="34" charset="0"/>
                          <a:ea typeface="+mn-ea"/>
                          <a:cs typeface="Arial" pitchFamily="34" charset="0"/>
                        </a:rPr>
                        <a:t>0.00004 seconds</a:t>
                      </a:r>
                      <a:endParaRPr lang="en-US" sz="1200" dirty="0">
                        <a:latin typeface="Arial" pitchFamily="34" charset="0"/>
                        <a:cs typeface="Arial" pitchFamily="34" charset="0"/>
                      </a:endParaRPr>
                    </a:p>
                  </a:txBody>
                  <a:tcPr anchor="ctr"/>
                </a:tc>
                <a:extLst>
                  <a:ext uri="{0D108BD9-81ED-4DB2-BD59-A6C34878D82A}">
                    <a16:rowId xmlns:a16="http://schemas.microsoft.com/office/drawing/2014/main" val="10002"/>
                  </a:ext>
                </a:extLst>
              </a:tr>
              <a:tr h="137159">
                <a:tc>
                  <a:txBody>
                    <a:bodyPr/>
                    <a:lstStyle/>
                    <a:p>
                      <a:pPr algn="ctr"/>
                      <a:r>
                        <a:rPr lang="en-US" sz="1200" b="0" i="0" u="none" strike="noStrike" kern="1200" baseline="0" dirty="0">
                          <a:solidFill>
                            <a:schemeClr val="tx1"/>
                          </a:solidFill>
                          <a:latin typeface="Arial" pitchFamily="34" charset="0"/>
                          <a:ea typeface="+mn-ea"/>
                          <a:cs typeface="Arial" pitchFamily="34" charset="0"/>
                        </a:rPr>
                        <a:t>32</a:t>
                      </a:r>
                      <a:endParaRPr lang="en-US" sz="1200" dirty="0">
                        <a:latin typeface="Arial" pitchFamily="34" charset="0"/>
                        <a:cs typeface="Arial" pitchFamily="34" charset="0"/>
                      </a:endParaRPr>
                    </a:p>
                  </a:txBody>
                  <a:tcPr anchor="ctr"/>
                </a:tc>
                <a:tc>
                  <a:txBody>
                    <a:bodyPr/>
                    <a:lstStyle/>
                    <a:p>
                      <a:pPr algn="ctr"/>
                      <a:r>
                        <a:rPr lang="en-US" sz="1200" b="0" i="0" u="none" strike="noStrike" kern="1200" baseline="0" dirty="0">
                          <a:solidFill>
                            <a:schemeClr val="tx1"/>
                          </a:solidFill>
                          <a:latin typeface="Arial" pitchFamily="34" charset="0"/>
                          <a:ea typeface="+mn-ea"/>
                          <a:cs typeface="Arial" pitchFamily="34" charset="0"/>
                        </a:rPr>
                        <a:t>4,294,967,296</a:t>
                      </a:r>
                      <a:endParaRPr lang="en-US" sz="1200" dirty="0">
                        <a:latin typeface="Arial" pitchFamily="34" charset="0"/>
                        <a:cs typeface="Arial" pitchFamily="34" charset="0"/>
                      </a:endParaRPr>
                    </a:p>
                  </a:txBody>
                  <a:tcPr anchor="ctr"/>
                </a:tc>
                <a:tc>
                  <a:txBody>
                    <a:bodyPr/>
                    <a:lstStyle/>
                    <a:p>
                      <a:pPr algn="ctr"/>
                      <a:r>
                        <a:rPr lang="en-US" sz="1200" b="0" i="0" u="none" strike="noStrike" kern="1200" baseline="0" dirty="0">
                          <a:solidFill>
                            <a:schemeClr val="tx1"/>
                          </a:solidFill>
                          <a:latin typeface="Arial" pitchFamily="34" charset="0"/>
                          <a:ea typeface="+mn-ea"/>
                          <a:cs typeface="Arial" pitchFamily="34" charset="0"/>
                        </a:rPr>
                        <a:t>0.02 seconds</a:t>
                      </a:r>
                      <a:endParaRPr lang="en-US" sz="1200" dirty="0">
                        <a:latin typeface="Arial" pitchFamily="34" charset="0"/>
                        <a:cs typeface="Arial" pitchFamily="34" charset="0"/>
                      </a:endParaRPr>
                    </a:p>
                  </a:txBody>
                  <a:tcPr anchor="ctr"/>
                </a:tc>
                <a:tc>
                  <a:txBody>
                    <a:bodyPr/>
                    <a:lstStyle/>
                    <a:p>
                      <a:pPr algn="ctr"/>
                      <a:r>
                        <a:rPr lang="en-US" sz="1200" b="0" i="0" u="none" strike="noStrike" kern="1200" baseline="0" dirty="0">
                          <a:solidFill>
                            <a:schemeClr val="tx1"/>
                          </a:solidFill>
                          <a:latin typeface="Arial" pitchFamily="34" charset="0"/>
                          <a:ea typeface="+mn-ea"/>
                          <a:cs typeface="Arial" pitchFamily="34" charset="0"/>
                        </a:rPr>
                        <a:t>0.01 seconds</a:t>
                      </a:r>
                      <a:endParaRPr lang="en-US" sz="1200" dirty="0">
                        <a:latin typeface="Arial" pitchFamily="34" charset="0"/>
                        <a:cs typeface="Arial" pitchFamily="34" charset="0"/>
                      </a:endParaRPr>
                    </a:p>
                  </a:txBody>
                  <a:tcPr anchor="ctr"/>
                </a:tc>
                <a:extLst>
                  <a:ext uri="{0D108BD9-81ED-4DB2-BD59-A6C34878D82A}">
                    <a16:rowId xmlns:a16="http://schemas.microsoft.com/office/drawing/2014/main" val="10003"/>
                  </a:ext>
                </a:extLst>
              </a:tr>
              <a:tr h="121919">
                <a:tc>
                  <a:txBody>
                    <a:bodyPr/>
                    <a:lstStyle/>
                    <a:p>
                      <a:pPr algn="ctr"/>
                      <a:r>
                        <a:rPr lang="en-US" sz="1200" b="0" i="0" u="none" strike="noStrike" kern="1200" baseline="0" dirty="0">
                          <a:solidFill>
                            <a:schemeClr val="tx1"/>
                          </a:solidFill>
                          <a:latin typeface="Arial" pitchFamily="34" charset="0"/>
                          <a:ea typeface="+mn-ea"/>
                          <a:cs typeface="Arial" pitchFamily="34" charset="0"/>
                        </a:rPr>
                        <a:t>56</a:t>
                      </a:r>
                      <a:endParaRPr lang="en-US" sz="1200" dirty="0">
                        <a:latin typeface="Arial" pitchFamily="34" charset="0"/>
                        <a:cs typeface="Arial" pitchFamily="34" charset="0"/>
                      </a:endParaRPr>
                    </a:p>
                  </a:txBody>
                  <a:tcPr anchor="ctr"/>
                </a:tc>
                <a:tc>
                  <a:txBody>
                    <a:bodyPr/>
                    <a:lstStyle/>
                    <a:p>
                      <a:pPr algn="ctr"/>
                      <a:r>
                        <a:rPr lang="en-US" sz="1200" b="0" i="0" u="none" strike="noStrike" kern="1200" baseline="0" dirty="0">
                          <a:solidFill>
                            <a:schemeClr val="tx1"/>
                          </a:solidFill>
                          <a:latin typeface="Arial" pitchFamily="34" charset="0"/>
                          <a:ea typeface="+mn-ea"/>
                          <a:cs typeface="Arial" pitchFamily="34" charset="0"/>
                        </a:rPr>
                        <a:t>7.E+16</a:t>
                      </a:r>
                      <a:endParaRPr lang="en-US" sz="1200" dirty="0">
                        <a:latin typeface="Arial" pitchFamily="34" charset="0"/>
                        <a:cs typeface="Arial" pitchFamily="34" charset="0"/>
                      </a:endParaRPr>
                    </a:p>
                  </a:txBody>
                  <a:tcPr anchor="ctr"/>
                </a:tc>
                <a:tc>
                  <a:txBody>
                    <a:bodyPr/>
                    <a:lstStyle/>
                    <a:p>
                      <a:pPr algn="ctr"/>
                      <a:r>
                        <a:rPr lang="en-US" sz="1200" b="0" i="0" u="none" strike="noStrike" kern="1200" baseline="0" dirty="0">
                          <a:solidFill>
                            <a:schemeClr val="tx1"/>
                          </a:solidFill>
                          <a:latin typeface="Arial" pitchFamily="34" charset="0"/>
                          <a:ea typeface="+mn-ea"/>
                          <a:cs typeface="Arial" pitchFamily="34" charset="0"/>
                        </a:rPr>
                        <a:t>4.02 days</a:t>
                      </a:r>
                      <a:endParaRPr lang="en-US" sz="1200" dirty="0">
                        <a:latin typeface="Arial" pitchFamily="34" charset="0"/>
                        <a:cs typeface="Arial" pitchFamily="34" charset="0"/>
                      </a:endParaRPr>
                    </a:p>
                  </a:txBody>
                  <a:tcPr anchor="ctr"/>
                </a:tc>
                <a:tc>
                  <a:txBody>
                    <a:bodyPr/>
                    <a:lstStyle/>
                    <a:p>
                      <a:pPr algn="ctr"/>
                      <a:r>
                        <a:rPr lang="en-US" sz="1200" b="0" i="0" u="none" strike="noStrike" kern="1200" baseline="0" dirty="0">
                          <a:solidFill>
                            <a:schemeClr val="tx1"/>
                          </a:solidFill>
                          <a:latin typeface="Arial" pitchFamily="34" charset="0"/>
                          <a:ea typeface="+mn-ea"/>
                          <a:cs typeface="Arial" pitchFamily="34" charset="0"/>
                        </a:rPr>
                        <a:t>2.01 days</a:t>
                      </a:r>
                      <a:endParaRPr lang="en-US" sz="1200" dirty="0">
                        <a:latin typeface="Arial" pitchFamily="34" charset="0"/>
                        <a:cs typeface="Arial" pitchFamily="34" charset="0"/>
                      </a:endParaRPr>
                    </a:p>
                  </a:txBody>
                  <a:tcPr anchor="ctr"/>
                </a:tc>
                <a:extLst>
                  <a:ext uri="{0D108BD9-81ED-4DB2-BD59-A6C34878D82A}">
                    <a16:rowId xmlns:a16="http://schemas.microsoft.com/office/drawing/2014/main" val="10004"/>
                  </a:ext>
                </a:extLst>
              </a:tr>
              <a:tr h="172719">
                <a:tc>
                  <a:txBody>
                    <a:bodyPr/>
                    <a:lstStyle/>
                    <a:p>
                      <a:pPr algn="ctr"/>
                      <a:r>
                        <a:rPr lang="en-US" sz="1200" b="0" i="0" u="none" strike="noStrike" kern="1200" baseline="0" dirty="0">
                          <a:solidFill>
                            <a:schemeClr val="tx1"/>
                          </a:solidFill>
                          <a:latin typeface="Arial" pitchFamily="34" charset="0"/>
                          <a:ea typeface="+mn-ea"/>
                          <a:cs typeface="Arial" pitchFamily="34" charset="0"/>
                        </a:rPr>
                        <a:t>64</a:t>
                      </a:r>
                      <a:endParaRPr lang="en-US" sz="1200" dirty="0">
                        <a:latin typeface="Arial" pitchFamily="34" charset="0"/>
                        <a:cs typeface="Arial" pitchFamily="34" charset="0"/>
                      </a:endParaRPr>
                    </a:p>
                  </a:txBody>
                  <a:tcPr anchor="ctr"/>
                </a:tc>
                <a:tc>
                  <a:txBody>
                    <a:bodyPr/>
                    <a:lstStyle/>
                    <a:p>
                      <a:pPr algn="ctr"/>
                      <a:r>
                        <a:rPr lang="en-US" sz="1200" b="0" i="0" u="none" strike="noStrike" kern="1200" baseline="0" dirty="0">
                          <a:solidFill>
                            <a:schemeClr val="tx1"/>
                          </a:solidFill>
                          <a:latin typeface="Arial" pitchFamily="34" charset="0"/>
                          <a:ea typeface="+mn-ea"/>
                          <a:cs typeface="Arial" pitchFamily="34" charset="0"/>
                        </a:rPr>
                        <a:t>2.E+19</a:t>
                      </a:r>
                      <a:endParaRPr lang="en-US" sz="1200" dirty="0">
                        <a:latin typeface="Arial" pitchFamily="34" charset="0"/>
                        <a:cs typeface="Arial" pitchFamily="34" charset="0"/>
                      </a:endParaRPr>
                    </a:p>
                  </a:txBody>
                  <a:tcPr anchor="ctr"/>
                </a:tc>
                <a:tc>
                  <a:txBody>
                    <a:bodyPr/>
                    <a:lstStyle/>
                    <a:p>
                      <a:pPr algn="ctr"/>
                      <a:r>
                        <a:rPr lang="en-US" sz="1200" b="0" i="0" u="none" strike="noStrike" kern="1200" baseline="0" dirty="0">
                          <a:solidFill>
                            <a:schemeClr val="tx1"/>
                          </a:solidFill>
                          <a:latin typeface="Arial" pitchFamily="34" charset="0"/>
                          <a:ea typeface="+mn-ea"/>
                          <a:cs typeface="Arial" pitchFamily="34" charset="0"/>
                        </a:rPr>
                        <a:t>42.93 years</a:t>
                      </a:r>
                      <a:endParaRPr lang="en-US" sz="1200" dirty="0">
                        <a:latin typeface="Arial" pitchFamily="34" charset="0"/>
                        <a:cs typeface="Arial" pitchFamily="34" charset="0"/>
                      </a:endParaRPr>
                    </a:p>
                  </a:txBody>
                  <a:tcPr anchor="ctr"/>
                </a:tc>
                <a:tc>
                  <a:txBody>
                    <a:bodyPr/>
                    <a:lstStyle/>
                    <a:p>
                      <a:pPr algn="ctr"/>
                      <a:r>
                        <a:rPr lang="en-US" sz="1200" b="0" i="0" u="none" strike="noStrike" kern="1200" baseline="0" dirty="0">
                          <a:solidFill>
                            <a:schemeClr val="tx1"/>
                          </a:solidFill>
                          <a:latin typeface="Arial" pitchFamily="34" charset="0"/>
                          <a:ea typeface="+mn-ea"/>
                          <a:cs typeface="Arial" pitchFamily="34" charset="0"/>
                        </a:rPr>
                        <a:t>21.47 years</a:t>
                      </a:r>
                      <a:endParaRPr lang="en-US" sz="1200" dirty="0">
                        <a:latin typeface="Arial" pitchFamily="34" charset="0"/>
                        <a:cs typeface="Arial" pitchFamily="34" charset="0"/>
                      </a:endParaRPr>
                    </a:p>
                  </a:txBody>
                  <a:tcPr anchor="ctr"/>
                </a:tc>
                <a:extLst>
                  <a:ext uri="{0D108BD9-81ED-4DB2-BD59-A6C34878D82A}">
                    <a16:rowId xmlns:a16="http://schemas.microsoft.com/office/drawing/2014/main" val="10005"/>
                  </a:ext>
                </a:extLst>
              </a:tr>
              <a:tr h="320040">
                <a:tc>
                  <a:txBody>
                    <a:bodyPr/>
                    <a:lstStyle/>
                    <a:p>
                      <a:pPr algn="ctr"/>
                      <a:r>
                        <a:rPr lang="en-US" sz="1200" b="0" i="0" u="none" strike="noStrike" kern="1200" baseline="0" dirty="0">
                          <a:solidFill>
                            <a:schemeClr val="tx1"/>
                          </a:solidFill>
                          <a:latin typeface="Arial" pitchFamily="34" charset="0"/>
                          <a:ea typeface="+mn-ea"/>
                          <a:cs typeface="Arial" pitchFamily="34" charset="0"/>
                        </a:rPr>
                        <a:t>128</a:t>
                      </a:r>
                      <a:endParaRPr lang="en-US" sz="1200" dirty="0">
                        <a:latin typeface="Arial" pitchFamily="34" charset="0"/>
                        <a:cs typeface="Arial" pitchFamily="34" charset="0"/>
                      </a:endParaRPr>
                    </a:p>
                  </a:txBody>
                  <a:tcPr anchor="ctr"/>
                </a:tc>
                <a:tc>
                  <a:txBody>
                    <a:bodyPr/>
                    <a:lstStyle/>
                    <a:p>
                      <a:pPr algn="ctr"/>
                      <a:r>
                        <a:rPr lang="en-US" sz="1200" b="0" i="0" u="none" strike="noStrike" kern="1200" baseline="0" dirty="0">
                          <a:solidFill>
                            <a:schemeClr val="tx1"/>
                          </a:solidFill>
                          <a:latin typeface="Arial" pitchFamily="34" charset="0"/>
                          <a:ea typeface="+mn-ea"/>
                          <a:cs typeface="Arial" pitchFamily="34" charset="0"/>
                        </a:rPr>
                        <a:t>3.E+38</a:t>
                      </a:r>
                      <a:endParaRPr lang="en-US" sz="1200" dirty="0">
                        <a:latin typeface="Arial" pitchFamily="34" charset="0"/>
                        <a:cs typeface="Arial" pitchFamily="34" charset="0"/>
                      </a:endParaRPr>
                    </a:p>
                  </a:txBody>
                  <a:tcPr anchor="ctr"/>
                </a:tc>
                <a:tc>
                  <a:txBody>
                    <a:bodyPr/>
                    <a:lstStyle/>
                    <a:p>
                      <a:pPr algn="ctr"/>
                      <a:r>
                        <a:rPr lang="en-US" sz="1200" b="0" i="0" u="none" strike="noStrike" kern="1200" baseline="0" dirty="0">
                          <a:solidFill>
                            <a:schemeClr val="tx1"/>
                          </a:solidFill>
                          <a:latin typeface="Arial" pitchFamily="34" charset="0"/>
                          <a:ea typeface="+mn-ea"/>
                          <a:cs typeface="Arial" pitchFamily="34" charset="0"/>
                        </a:rPr>
                        <a:t>19,005,227,625,557,100,</a:t>
                      </a:r>
                    </a:p>
                    <a:p>
                      <a:pPr algn="ctr"/>
                      <a:r>
                        <a:rPr lang="en-US" sz="1200" b="0" i="0" u="none" strike="noStrike" kern="1200" baseline="0" dirty="0">
                          <a:solidFill>
                            <a:schemeClr val="tx1"/>
                          </a:solidFill>
                          <a:latin typeface="Arial" pitchFamily="34" charset="0"/>
                          <a:ea typeface="+mn-ea"/>
                          <a:cs typeface="Arial" pitchFamily="34" charset="0"/>
                        </a:rPr>
                        <a:t>000,000 years</a:t>
                      </a:r>
                      <a:endParaRPr lang="en-US" sz="1200" dirty="0">
                        <a:latin typeface="Arial" pitchFamily="34" charset="0"/>
                        <a:cs typeface="Arial" pitchFamily="34" charset="0"/>
                      </a:endParaRPr>
                    </a:p>
                  </a:txBody>
                  <a:tcPr anchor="ctr"/>
                </a:tc>
                <a:tc>
                  <a:txBody>
                    <a:bodyPr/>
                    <a:lstStyle/>
                    <a:p>
                      <a:pPr algn="ctr"/>
                      <a:r>
                        <a:rPr lang="en-US" sz="1200" b="0" i="0" u="none" strike="noStrike" kern="1200" baseline="0" dirty="0">
                          <a:solidFill>
                            <a:schemeClr val="tx1"/>
                          </a:solidFill>
                          <a:latin typeface="Arial" pitchFamily="34" charset="0"/>
                          <a:ea typeface="+mn-ea"/>
                          <a:cs typeface="Arial" pitchFamily="34" charset="0"/>
                        </a:rPr>
                        <a:t>9,502,613,812,778,540,</a:t>
                      </a:r>
                    </a:p>
                    <a:p>
                      <a:pPr algn="ctr"/>
                      <a:r>
                        <a:rPr lang="en-US" sz="1200" b="0" i="0" u="none" strike="noStrike" kern="1200" baseline="0" dirty="0">
                          <a:solidFill>
                            <a:schemeClr val="tx1"/>
                          </a:solidFill>
                          <a:latin typeface="Arial" pitchFamily="34" charset="0"/>
                          <a:ea typeface="+mn-ea"/>
                          <a:cs typeface="Arial" pitchFamily="34" charset="0"/>
                        </a:rPr>
                        <a:t>000,000 years</a:t>
                      </a:r>
                      <a:endParaRPr lang="en-US" sz="1200" dirty="0">
                        <a:latin typeface="Arial" pitchFamily="34" charset="0"/>
                        <a:cs typeface="Arial" pitchFamily="34" charset="0"/>
                      </a:endParaRPr>
                    </a:p>
                  </a:txBody>
                  <a:tcPr anchor="ct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880256980"/>
      </p:ext>
    </p:extLst>
  </p:cSld>
  <p:clrMapOvr>
    <a:masterClrMapping/>
  </p:clrMapOvr>
  <p:transition spd="slow"/>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267500"/>
            <a:ext cx="8991600" cy="912800"/>
          </a:xfrm>
        </p:spPr>
        <p:txBody>
          <a:bodyPr/>
          <a:lstStyle/>
          <a:p>
            <a:r>
              <a:rPr lang="en-US" dirty="0"/>
              <a:t>Table 8-5 Encryption key power (2 of 3)</a:t>
            </a:r>
          </a:p>
        </p:txBody>
      </p:sp>
      <p:graphicFrame>
        <p:nvGraphicFramePr>
          <p:cNvPr id="3" name="Table 2"/>
          <p:cNvGraphicFramePr>
            <a:graphicFrameLocks noGrp="1"/>
          </p:cNvGraphicFramePr>
          <p:nvPr>
            <p:extLst>
              <p:ext uri="{D42A27DB-BD31-4B8C-83A1-F6EECF244321}">
                <p14:modId xmlns:p14="http://schemas.microsoft.com/office/powerpoint/2010/main" val="1209460359"/>
              </p:ext>
            </p:extLst>
          </p:nvPr>
        </p:nvGraphicFramePr>
        <p:xfrm>
          <a:off x="304800" y="1767840"/>
          <a:ext cx="8610600" cy="3566160"/>
        </p:xfrm>
        <a:graphic>
          <a:graphicData uri="http://schemas.openxmlformats.org/drawingml/2006/table">
            <a:tbl>
              <a:tblPr firstRow="1" bandRow="1">
                <a:tableStyleId>{5940675A-B579-460E-94D1-54222C63F5DA}</a:tableStyleId>
              </a:tblPr>
              <a:tblGrid>
                <a:gridCol w="762000">
                  <a:extLst>
                    <a:ext uri="{9D8B030D-6E8A-4147-A177-3AD203B41FA5}">
                      <a16:colId xmlns:a16="http://schemas.microsoft.com/office/drawing/2014/main" val="20000"/>
                    </a:ext>
                  </a:extLst>
                </a:gridCol>
                <a:gridCol w="1676400">
                  <a:extLst>
                    <a:ext uri="{9D8B030D-6E8A-4147-A177-3AD203B41FA5}">
                      <a16:colId xmlns:a16="http://schemas.microsoft.com/office/drawing/2014/main" val="20001"/>
                    </a:ext>
                  </a:extLst>
                </a:gridCol>
                <a:gridCol w="2781301">
                  <a:extLst>
                    <a:ext uri="{9D8B030D-6E8A-4147-A177-3AD203B41FA5}">
                      <a16:colId xmlns:a16="http://schemas.microsoft.com/office/drawing/2014/main" val="20002"/>
                    </a:ext>
                  </a:extLst>
                </a:gridCol>
                <a:gridCol w="3390899">
                  <a:extLst>
                    <a:ext uri="{9D8B030D-6E8A-4147-A177-3AD203B41FA5}">
                      <a16:colId xmlns:a16="http://schemas.microsoft.com/office/drawing/2014/main" val="20003"/>
                    </a:ext>
                  </a:extLst>
                </a:gridCol>
              </a:tblGrid>
              <a:tr h="685800">
                <a:tc>
                  <a:txBody>
                    <a:bodyPr/>
                    <a:lstStyle/>
                    <a:p>
                      <a:pPr algn="ctr"/>
                      <a:r>
                        <a:rPr lang="en-US" sz="1200" b="1" i="0" u="none" strike="noStrike" kern="1200" baseline="0" dirty="0">
                          <a:solidFill>
                            <a:schemeClr val="bg1"/>
                          </a:solidFill>
                          <a:latin typeface="Arial" pitchFamily="34" charset="0"/>
                          <a:ea typeface="+mn-ea"/>
                          <a:cs typeface="Arial" pitchFamily="34" charset="0"/>
                        </a:rPr>
                        <a:t>Key Length</a:t>
                      </a:r>
                    </a:p>
                    <a:p>
                      <a:pPr algn="ctr"/>
                      <a:r>
                        <a:rPr lang="en-US" sz="1200" b="1" i="0" u="none" strike="noStrike" kern="1200" baseline="0" dirty="0">
                          <a:solidFill>
                            <a:schemeClr val="bg1"/>
                          </a:solidFill>
                          <a:latin typeface="Arial" pitchFamily="34" charset="0"/>
                          <a:ea typeface="+mn-ea"/>
                          <a:cs typeface="Arial" pitchFamily="34" charset="0"/>
                        </a:rPr>
                        <a:t>(Bits)</a:t>
                      </a:r>
                      <a:endParaRPr lang="en-US" sz="1200" b="1" dirty="0">
                        <a:solidFill>
                          <a:schemeClr val="bg1"/>
                        </a:solidFill>
                        <a:latin typeface="Arial" pitchFamily="34" charset="0"/>
                        <a:cs typeface="Arial" pitchFamily="34" charset="0"/>
                      </a:endParaRPr>
                    </a:p>
                  </a:txBody>
                  <a:tcPr anchor="ctr">
                    <a:solidFill>
                      <a:srgbClr val="364162"/>
                    </a:solidFill>
                  </a:tcPr>
                </a:tc>
                <a:tc>
                  <a:txBody>
                    <a:bodyPr/>
                    <a:lstStyle/>
                    <a:p>
                      <a:pPr algn="ctr"/>
                      <a:r>
                        <a:rPr lang="en-US" sz="1200" b="1" i="0" u="none" strike="noStrike" kern="1200" baseline="0" dirty="0">
                          <a:solidFill>
                            <a:schemeClr val="bg1"/>
                          </a:solidFill>
                          <a:latin typeface="Arial" pitchFamily="34" charset="0"/>
                          <a:ea typeface="+mn-ea"/>
                          <a:cs typeface="Arial" pitchFamily="34" charset="0"/>
                        </a:rPr>
                        <a:t>Maximum Number of</a:t>
                      </a:r>
                    </a:p>
                    <a:p>
                      <a:pPr algn="ctr"/>
                      <a:r>
                        <a:rPr lang="en-US" sz="1200" b="1" i="0" u="none" strike="noStrike" kern="1200" baseline="0" dirty="0">
                          <a:solidFill>
                            <a:schemeClr val="bg1"/>
                          </a:solidFill>
                          <a:latin typeface="Arial" pitchFamily="34" charset="0"/>
                          <a:ea typeface="+mn-ea"/>
                          <a:cs typeface="Arial" pitchFamily="34" charset="0"/>
                        </a:rPr>
                        <a:t>Operations (Guesses)</a:t>
                      </a:r>
                      <a:endParaRPr lang="en-US" sz="1200" b="1" dirty="0">
                        <a:solidFill>
                          <a:schemeClr val="bg1"/>
                        </a:solidFill>
                        <a:latin typeface="Arial" pitchFamily="34" charset="0"/>
                        <a:cs typeface="Arial" pitchFamily="34" charset="0"/>
                      </a:endParaRPr>
                    </a:p>
                  </a:txBody>
                  <a:tcPr anchor="ctr">
                    <a:solidFill>
                      <a:srgbClr val="364162"/>
                    </a:solidFill>
                  </a:tcPr>
                </a:tc>
                <a:tc>
                  <a:txBody>
                    <a:bodyPr/>
                    <a:lstStyle/>
                    <a:p>
                      <a:pPr algn="ctr"/>
                      <a:r>
                        <a:rPr lang="en-US" sz="1200" b="1" i="0" u="none" strike="noStrike" kern="1200" baseline="0" dirty="0">
                          <a:solidFill>
                            <a:schemeClr val="bg1"/>
                          </a:solidFill>
                          <a:latin typeface="Arial" pitchFamily="34" charset="0"/>
                          <a:ea typeface="+mn-ea"/>
                          <a:cs typeface="Arial" pitchFamily="34" charset="0"/>
                        </a:rPr>
                        <a:t>Maximum Time to Crack</a:t>
                      </a:r>
                      <a:endParaRPr lang="en-US" sz="1200" b="1" dirty="0">
                        <a:solidFill>
                          <a:schemeClr val="bg1"/>
                        </a:solidFill>
                        <a:latin typeface="Arial" pitchFamily="34" charset="0"/>
                        <a:cs typeface="Arial" pitchFamily="34" charset="0"/>
                      </a:endParaRPr>
                    </a:p>
                  </a:txBody>
                  <a:tcPr anchor="ctr">
                    <a:solidFill>
                      <a:srgbClr val="364162"/>
                    </a:solidFill>
                  </a:tcPr>
                </a:tc>
                <a:tc>
                  <a:txBody>
                    <a:bodyPr/>
                    <a:lstStyle/>
                    <a:p>
                      <a:pPr algn="ctr"/>
                      <a:r>
                        <a:rPr lang="en-US" sz="1200" b="1" i="0" u="none" strike="noStrike" kern="1200" baseline="0" dirty="0">
                          <a:solidFill>
                            <a:schemeClr val="bg1"/>
                          </a:solidFill>
                          <a:latin typeface="Arial" pitchFamily="34" charset="0"/>
                          <a:ea typeface="+mn-ea"/>
                          <a:cs typeface="Arial" pitchFamily="34" charset="0"/>
                        </a:rPr>
                        <a:t>Estimated Average</a:t>
                      </a:r>
                    </a:p>
                    <a:p>
                      <a:pPr algn="ctr"/>
                      <a:r>
                        <a:rPr lang="en-US" sz="1200" b="1" i="0" u="none" strike="noStrike" kern="1200" baseline="0" dirty="0">
                          <a:solidFill>
                            <a:schemeClr val="bg1"/>
                          </a:solidFill>
                          <a:latin typeface="Arial" pitchFamily="34" charset="0"/>
                          <a:ea typeface="+mn-ea"/>
                          <a:cs typeface="Arial" pitchFamily="34" charset="0"/>
                        </a:rPr>
                        <a:t>Time to Crack</a:t>
                      </a:r>
                      <a:endParaRPr lang="en-US" sz="1200" b="1" dirty="0">
                        <a:solidFill>
                          <a:schemeClr val="bg1"/>
                        </a:solidFill>
                        <a:latin typeface="Arial" pitchFamily="34" charset="0"/>
                        <a:cs typeface="Arial" pitchFamily="34" charset="0"/>
                      </a:endParaRPr>
                    </a:p>
                  </a:txBody>
                  <a:tcPr anchor="ctr">
                    <a:solidFill>
                      <a:srgbClr val="364162"/>
                    </a:solidFill>
                  </a:tcPr>
                </a:tc>
                <a:extLst>
                  <a:ext uri="{0D108BD9-81ED-4DB2-BD59-A6C34878D82A}">
                    <a16:rowId xmlns:a16="http://schemas.microsoft.com/office/drawing/2014/main" val="10000"/>
                  </a:ext>
                </a:extLst>
              </a:tr>
              <a:tr h="914399">
                <a:tc>
                  <a:txBody>
                    <a:bodyPr/>
                    <a:lstStyle/>
                    <a:p>
                      <a:pPr algn="ctr"/>
                      <a:r>
                        <a:rPr lang="en-US" sz="1200" b="0" i="0" u="none" strike="noStrike" kern="1200" baseline="0" dirty="0">
                          <a:solidFill>
                            <a:schemeClr val="tx1"/>
                          </a:solidFill>
                          <a:latin typeface="Arial" pitchFamily="34" charset="0"/>
                          <a:ea typeface="+mn-ea"/>
                          <a:cs typeface="Arial" pitchFamily="34" charset="0"/>
                        </a:rPr>
                        <a:t>256</a:t>
                      </a:r>
                      <a:endParaRPr lang="en-US" sz="1200" dirty="0">
                        <a:latin typeface="Arial" pitchFamily="34" charset="0"/>
                        <a:cs typeface="Arial" pitchFamily="34" charset="0"/>
                      </a:endParaRPr>
                    </a:p>
                  </a:txBody>
                  <a:tcPr anchor="ctr"/>
                </a:tc>
                <a:tc>
                  <a:txBody>
                    <a:bodyPr/>
                    <a:lstStyle/>
                    <a:p>
                      <a:pPr algn="ctr"/>
                      <a:r>
                        <a:rPr lang="en-US" sz="1200" b="0" i="0" u="none" strike="noStrike" kern="1200" baseline="0" dirty="0">
                          <a:solidFill>
                            <a:schemeClr val="tx1"/>
                          </a:solidFill>
                          <a:latin typeface="Arial" pitchFamily="34" charset="0"/>
                          <a:ea typeface="+mn-ea"/>
                          <a:cs typeface="Arial" pitchFamily="34" charset="0"/>
                        </a:rPr>
                        <a:t>1.E+77</a:t>
                      </a:r>
                      <a:endParaRPr lang="en-US" sz="1200" dirty="0">
                        <a:latin typeface="Arial" pitchFamily="34" charset="0"/>
                        <a:cs typeface="Arial" pitchFamily="34" charset="0"/>
                      </a:endParaRPr>
                    </a:p>
                  </a:txBody>
                  <a:tcPr anchor="ctr"/>
                </a:tc>
                <a:tc>
                  <a:txBody>
                    <a:bodyPr/>
                    <a:lstStyle/>
                    <a:p>
                      <a:pPr algn="l"/>
                      <a:r>
                        <a:rPr lang="en-US" sz="1200" b="0" i="0" u="none" strike="noStrike" kern="1200" baseline="0" dirty="0">
                          <a:solidFill>
                            <a:schemeClr val="tx1"/>
                          </a:solidFill>
                          <a:latin typeface="Arial" pitchFamily="34" charset="0"/>
                          <a:ea typeface="+mn-ea"/>
                          <a:cs typeface="Arial" pitchFamily="34" charset="0"/>
                        </a:rPr>
                        <a:t>6,467,143,840,295,770,</a:t>
                      </a:r>
                    </a:p>
                    <a:p>
                      <a:pPr algn="l"/>
                      <a:r>
                        <a:rPr lang="en-US" sz="1200" b="0" i="0" u="none" strike="noStrike" kern="1200" baseline="0" dirty="0">
                          <a:solidFill>
                            <a:schemeClr val="tx1"/>
                          </a:solidFill>
                          <a:latin typeface="Arial" pitchFamily="34" charset="0"/>
                          <a:ea typeface="+mn-ea"/>
                          <a:cs typeface="Arial" pitchFamily="34" charset="0"/>
                        </a:rPr>
                        <a:t>000,000,000,000,000,</a:t>
                      </a:r>
                    </a:p>
                    <a:p>
                      <a:pPr algn="l"/>
                      <a:r>
                        <a:rPr lang="en-US" sz="1200" b="0" i="0" u="none" strike="noStrike" kern="1200" baseline="0" dirty="0">
                          <a:solidFill>
                            <a:schemeClr val="tx1"/>
                          </a:solidFill>
                          <a:latin typeface="Arial" pitchFamily="34" charset="0"/>
                          <a:ea typeface="+mn-ea"/>
                          <a:cs typeface="Arial" pitchFamily="34" charset="0"/>
                        </a:rPr>
                        <a:t>000,000,000,000,000,</a:t>
                      </a:r>
                    </a:p>
                    <a:p>
                      <a:pPr algn="l"/>
                      <a:r>
                        <a:rPr lang="en-US" sz="1200" b="0" i="0" u="none" strike="noStrike" kern="1200" baseline="0" dirty="0">
                          <a:solidFill>
                            <a:schemeClr val="tx1"/>
                          </a:solidFill>
                          <a:latin typeface="Arial" pitchFamily="34" charset="0"/>
                          <a:ea typeface="+mn-ea"/>
                          <a:cs typeface="Arial" pitchFamily="34" charset="0"/>
                        </a:rPr>
                        <a:t>000,000,000,000,000 years</a:t>
                      </a:r>
                      <a:endParaRPr lang="en-US" sz="1200" dirty="0">
                        <a:latin typeface="Arial" pitchFamily="34" charset="0"/>
                        <a:cs typeface="Arial" pitchFamily="34" charset="0"/>
                      </a:endParaRPr>
                    </a:p>
                  </a:txBody>
                  <a:tcPr anchor="ctr"/>
                </a:tc>
                <a:tc>
                  <a:txBody>
                    <a:bodyPr/>
                    <a:lstStyle/>
                    <a:p>
                      <a:pPr algn="l"/>
                      <a:r>
                        <a:rPr lang="en-US" sz="1200" b="0" i="0" u="none" strike="noStrike" kern="1200" baseline="0" dirty="0">
                          <a:solidFill>
                            <a:schemeClr val="tx1"/>
                          </a:solidFill>
                          <a:latin typeface="Arial" pitchFamily="34" charset="0"/>
                          <a:ea typeface="+mn-ea"/>
                          <a:cs typeface="Arial" pitchFamily="34" charset="0"/>
                        </a:rPr>
                        <a:t>3,233,</a:t>
                      </a:r>
                    </a:p>
                    <a:p>
                      <a:pPr algn="l"/>
                      <a:r>
                        <a:rPr lang="en-US" sz="1200" b="0" i="0" u="none" strike="noStrike" kern="1200" baseline="0" dirty="0">
                          <a:solidFill>
                            <a:schemeClr val="tx1"/>
                          </a:solidFill>
                          <a:latin typeface="Arial" pitchFamily="34" charset="0"/>
                          <a:ea typeface="+mn-ea"/>
                          <a:cs typeface="Arial" pitchFamily="34" charset="0"/>
                        </a:rPr>
                        <a:t>571,920,147,890,000,</a:t>
                      </a:r>
                    </a:p>
                    <a:p>
                      <a:pPr algn="l"/>
                      <a:r>
                        <a:rPr lang="en-US" sz="1200" b="0" i="0" u="none" strike="noStrike" kern="1200" baseline="0" dirty="0">
                          <a:solidFill>
                            <a:schemeClr val="tx1"/>
                          </a:solidFill>
                          <a:latin typeface="Arial" pitchFamily="34" charset="0"/>
                          <a:ea typeface="+mn-ea"/>
                          <a:cs typeface="Arial" pitchFamily="34" charset="0"/>
                        </a:rPr>
                        <a:t>000,000,000,000,000,</a:t>
                      </a:r>
                    </a:p>
                    <a:p>
                      <a:pPr algn="l"/>
                      <a:r>
                        <a:rPr lang="en-US" sz="1200" b="0" i="0" u="none" strike="noStrike" kern="1200" baseline="0" dirty="0">
                          <a:solidFill>
                            <a:schemeClr val="tx1"/>
                          </a:solidFill>
                          <a:latin typeface="Arial" pitchFamily="34" charset="0"/>
                          <a:ea typeface="+mn-ea"/>
                          <a:cs typeface="Arial" pitchFamily="34" charset="0"/>
                        </a:rPr>
                        <a:t>000,000,000,000,000,</a:t>
                      </a:r>
                    </a:p>
                    <a:p>
                      <a:pPr algn="l"/>
                      <a:r>
                        <a:rPr lang="en-US" sz="1200" b="0" i="0" u="none" strike="noStrike" kern="1200" baseline="0" dirty="0">
                          <a:solidFill>
                            <a:schemeClr val="tx1"/>
                          </a:solidFill>
                          <a:latin typeface="Arial" pitchFamily="34" charset="0"/>
                          <a:ea typeface="+mn-ea"/>
                          <a:cs typeface="Arial" pitchFamily="34" charset="0"/>
                        </a:rPr>
                        <a:t>000,000,000,000 years</a:t>
                      </a:r>
                      <a:endParaRPr lang="en-US" sz="1200" dirty="0">
                        <a:latin typeface="Arial" pitchFamily="34" charset="0"/>
                        <a:cs typeface="Arial" pitchFamily="34" charset="0"/>
                      </a:endParaRPr>
                    </a:p>
                  </a:txBody>
                  <a:tcPr anchor="ctr"/>
                </a:tc>
                <a:extLst>
                  <a:ext uri="{0D108BD9-81ED-4DB2-BD59-A6C34878D82A}">
                    <a16:rowId xmlns:a16="http://schemas.microsoft.com/office/drawing/2014/main" val="10001"/>
                  </a:ext>
                </a:extLst>
              </a:tr>
              <a:tr h="1623060">
                <a:tc>
                  <a:txBody>
                    <a:bodyPr/>
                    <a:lstStyle/>
                    <a:p>
                      <a:pPr algn="ctr"/>
                      <a:r>
                        <a:rPr lang="en-US" sz="1200" b="0" i="0" u="none" strike="noStrike" kern="1200" baseline="0" dirty="0">
                          <a:solidFill>
                            <a:schemeClr val="tx1"/>
                          </a:solidFill>
                          <a:latin typeface="Arial" pitchFamily="34" charset="0"/>
                          <a:ea typeface="+mn-ea"/>
                          <a:cs typeface="Arial" pitchFamily="34" charset="0"/>
                        </a:rPr>
                        <a:t>512</a:t>
                      </a:r>
                      <a:endParaRPr lang="en-US" sz="1200" dirty="0">
                        <a:latin typeface="Arial" pitchFamily="34" charset="0"/>
                        <a:cs typeface="Arial" pitchFamily="34" charset="0"/>
                      </a:endParaRPr>
                    </a:p>
                  </a:txBody>
                  <a:tcPr anchor="ctr"/>
                </a:tc>
                <a:tc>
                  <a:txBody>
                    <a:bodyPr/>
                    <a:lstStyle/>
                    <a:p>
                      <a:pPr algn="ctr"/>
                      <a:r>
                        <a:rPr lang="en-US" sz="1200" b="0" i="0" u="none" strike="noStrike" kern="1200" baseline="0" dirty="0">
                          <a:solidFill>
                            <a:schemeClr val="tx1"/>
                          </a:solidFill>
                          <a:latin typeface="Arial" pitchFamily="34" charset="0"/>
                          <a:ea typeface="+mn-ea"/>
                          <a:cs typeface="Arial" pitchFamily="34" charset="0"/>
                        </a:rPr>
                        <a:t>1.E+154</a:t>
                      </a:r>
                      <a:endParaRPr lang="en-US" sz="1200" dirty="0">
                        <a:latin typeface="Arial" pitchFamily="34" charset="0"/>
                        <a:cs typeface="Arial" pitchFamily="34" charset="0"/>
                      </a:endParaRPr>
                    </a:p>
                  </a:txBody>
                  <a:tcPr anchor="ctr"/>
                </a:tc>
                <a:tc>
                  <a:txBody>
                    <a:bodyPr/>
                    <a:lstStyle/>
                    <a:p>
                      <a:pPr algn="l"/>
                      <a:r>
                        <a:rPr lang="en-US" sz="1200" b="0" i="0" u="none" strike="noStrike" kern="1200" baseline="0" dirty="0">
                          <a:solidFill>
                            <a:schemeClr val="tx1"/>
                          </a:solidFill>
                          <a:latin typeface="Arial" pitchFamily="34" charset="0"/>
                          <a:ea typeface="+mn-ea"/>
                          <a:cs typeface="Arial" pitchFamily="34" charset="0"/>
                        </a:rPr>
                        <a:t>748,844,096,</a:t>
                      </a:r>
                    </a:p>
                    <a:p>
                      <a:pPr algn="l"/>
                      <a:r>
                        <a:rPr lang="en-US" sz="1200" b="0" i="0" u="none" strike="noStrike" kern="1200" baseline="0" dirty="0">
                          <a:solidFill>
                            <a:schemeClr val="tx1"/>
                          </a:solidFill>
                          <a:latin typeface="Arial" pitchFamily="34" charset="0"/>
                          <a:ea typeface="+mn-ea"/>
                          <a:cs typeface="Arial" pitchFamily="34" charset="0"/>
                        </a:rPr>
                        <a:t>666,088,000,000,000,000,</a:t>
                      </a:r>
                    </a:p>
                    <a:p>
                      <a:pPr algn="l"/>
                      <a:r>
                        <a:rPr lang="en-US" sz="1200" b="0" i="0" u="none" strike="noStrike" kern="1200" baseline="0" dirty="0">
                          <a:solidFill>
                            <a:schemeClr val="tx1"/>
                          </a:solidFill>
                          <a:latin typeface="Arial" pitchFamily="34" charset="0"/>
                          <a:ea typeface="+mn-ea"/>
                          <a:cs typeface="Arial" pitchFamily="34" charset="0"/>
                        </a:rPr>
                        <a:t>000,000,000,000,000,000,</a:t>
                      </a:r>
                    </a:p>
                    <a:p>
                      <a:pPr algn="l"/>
                      <a:r>
                        <a:rPr lang="en-US" sz="1200" b="0" i="0" u="none" strike="noStrike" kern="1200" baseline="0" dirty="0">
                          <a:solidFill>
                            <a:schemeClr val="tx1"/>
                          </a:solidFill>
                          <a:latin typeface="Arial" pitchFamily="34" charset="0"/>
                          <a:ea typeface="+mn-ea"/>
                          <a:cs typeface="Arial" pitchFamily="34" charset="0"/>
                        </a:rPr>
                        <a:t>000,000,000,000,000,000,</a:t>
                      </a:r>
                    </a:p>
                    <a:p>
                      <a:pPr algn="l"/>
                      <a:r>
                        <a:rPr lang="en-US" sz="1200" b="0" i="0" u="none" strike="noStrike" kern="1200" baseline="0" dirty="0">
                          <a:solidFill>
                            <a:schemeClr val="tx1"/>
                          </a:solidFill>
                          <a:latin typeface="Arial" pitchFamily="34" charset="0"/>
                          <a:ea typeface="+mn-ea"/>
                          <a:cs typeface="Arial" pitchFamily="34" charset="0"/>
                        </a:rPr>
                        <a:t>000,000,000,000,000,000,</a:t>
                      </a:r>
                    </a:p>
                    <a:p>
                      <a:pPr algn="l"/>
                      <a:r>
                        <a:rPr lang="en-US" sz="1200" b="0" i="0" u="none" strike="noStrike" kern="1200" baseline="0" dirty="0">
                          <a:solidFill>
                            <a:schemeClr val="tx1"/>
                          </a:solidFill>
                          <a:latin typeface="Arial" pitchFamily="34" charset="0"/>
                          <a:ea typeface="+mn-ea"/>
                          <a:cs typeface="Arial" pitchFamily="34" charset="0"/>
                        </a:rPr>
                        <a:t>000,000,000,000,000,000,</a:t>
                      </a:r>
                    </a:p>
                    <a:p>
                      <a:pPr algn="l"/>
                      <a:r>
                        <a:rPr lang="en-US" sz="1200" b="0" i="0" u="none" strike="noStrike" kern="1200" baseline="0" dirty="0">
                          <a:solidFill>
                            <a:schemeClr val="tx1"/>
                          </a:solidFill>
                          <a:latin typeface="Arial" pitchFamily="34" charset="0"/>
                          <a:ea typeface="+mn-ea"/>
                          <a:cs typeface="Arial" pitchFamily="34" charset="0"/>
                        </a:rPr>
                        <a:t>000,000,000,000,000,000,</a:t>
                      </a:r>
                    </a:p>
                    <a:p>
                      <a:pPr algn="l"/>
                      <a:r>
                        <a:rPr lang="en-US" sz="1200" b="0" i="0" u="none" strike="noStrike" kern="1200" baseline="0" dirty="0">
                          <a:solidFill>
                            <a:schemeClr val="tx1"/>
                          </a:solidFill>
                          <a:latin typeface="Arial" pitchFamily="34" charset="0"/>
                          <a:ea typeface="+mn-ea"/>
                          <a:cs typeface="Arial" pitchFamily="34" charset="0"/>
                        </a:rPr>
                        <a:t>000,000,000,000,000,000,</a:t>
                      </a:r>
                    </a:p>
                    <a:p>
                      <a:pPr algn="l"/>
                      <a:r>
                        <a:rPr lang="en-US" sz="1200" b="0" i="0" u="none" strike="noStrike" kern="1200" baseline="0" dirty="0">
                          <a:solidFill>
                            <a:schemeClr val="tx1"/>
                          </a:solidFill>
                          <a:latin typeface="Arial" pitchFamily="34" charset="0"/>
                          <a:ea typeface="+mn-ea"/>
                          <a:cs typeface="Arial" pitchFamily="34" charset="0"/>
                        </a:rPr>
                        <a:t>000 years</a:t>
                      </a:r>
                      <a:endParaRPr lang="en-US" sz="1200" dirty="0">
                        <a:latin typeface="Arial" pitchFamily="34" charset="0"/>
                        <a:cs typeface="Arial" pitchFamily="34" charset="0"/>
                      </a:endParaRPr>
                    </a:p>
                  </a:txBody>
                  <a:tcPr anchor="ctr"/>
                </a:tc>
                <a:tc>
                  <a:txBody>
                    <a:bodyPr/>
                    <a:lstStyle/>
                    <a:p>
                      <a:pPr algn="l"/>
                      <a:r>
                        <a:rPr lang="en-US" sz="1200" b="0" i="0" u="none" strike="noStrike" kern="1200" baseline="0" dirty="0">
                          <a:solidFill>
                            <a:schemeClr val="tx1"/>
                          </a:solidFill>
                          <a:latin typeface="Arial" pitchFamily="34" charset="0"/>
                          <a:ea typeface="+mn-ea"/>
                          <a:cs typeface="Arial" pitchFamily="34" charset="0"/>
                        </a:rPr>
                        <a:t>374,422,048,</a:t>
                      </a:r>
                    </a:p>
                    <a:p>
                      <a:pPr algn="l"/>
                      <a:r>
                        <a:rPr lang="en-US" sz="1200" b="0" i="0" u="none" strike="noStrike" kern="1200" baseline="0" dirty="0">
                          <a:solidFill>
                            <a:schemeClr val="tx1"/>
                          </a:solidFill>
                          <a:latin typeface="Arial" pitchFamily="34" charset="0"/>
                          <a:ea typeface="+mn-ea"/>
                          <a:cs typeface="Arial" pitchFamily="34" charset="0"/>
                        </a:rPr>
                        <a:t>333,044,000,000,000,000,</a:t>
                      </a:r>
                    </a:p>
                    <a:p>
                      <a:pPr algn="l"/>
                      <a:r>
                        <a:rPr lang="en-US" sz="1200" b="0" i="0" u="none" strike="noStrike" kern="1200" baseline="0" dirty="0">
                          <a:solidFill>
                            <a:schemeClr val="tx1"/>
                          </a:solidFill>
                          <a:latin typeface="Arial" pitchFamily="34" charset="0"/>
                          <a:ea typeface="+mn-ea"/>
                          <a:cs typeface="Arial" pitchFamily="34" charset="0"/>
                        </a:rPr>
                        <a:t>000,000,000,000,000,000,</a:t>
                      </a:r>
                    </a:p>
                    <a:p>
                      <a:pPr algn="l"/>
                      <a:r>
                        <a:rPr lang="en-US" sz="1200" b="0" i="0" u="none" strike="noStrike" kern="1200" baseline="0" dirty="0">
                          <a:solidFill>
                            <a:schemeClr val="tx1"/>
                          </a:solidFill>
                          <a:latin typeface="Arial" pitchFamily="34" charset="0"/>
                          <a:ea typeface="+mn-ea"/>
                          <a:cs typeface="Arial" pitchFamily="34" charset="0"/>
                        </a:rPr>
                        <a:t>000,000,000,000,000,000,</a:t>
                      </a:r>
                    </a:p>
                    <a:p>
                      <a:pPr algn="l"/>
                      <a:r>
                        <a:rPr lang="en-US" sz="1200" b="0" i="0" u="none" strike="noStrike" kern="1200" baseline="0" dirty="0">
                          <a:solidFill>
                            <a:schemeClr val="tx1"/>
                          </a:solidFill>
                          <a:latin typeface="Arial" pitchFamily="34" charset="0"/>
                          <a:ea typeface="+mn-ea"/>
                          <a:cs typeface="Arial" pitchFamily="34" charset="0"/>
                        </a:rPr>
                        <a:t>000,000,000,000,000,000,</a:t>
                      </a:r>
                    </a:p>
                    <a:p>
                      <a:pPr algn="l"/>
                      <a:r>
                        <a:rPr lang="en-US" sz="1200" b="0" i="0" u="none" strike="noStrike" kern="1200" baseline="0" dirty="0">
                          <a:solidFill>
                            <a:schemeClr val="tx1"/>
                          </a:solidFill>
                          <a:latin typeface="Arial" pitchFamily="34" charset="0"/>
                          <a:ea typeface="+mn-ea"/>
                          <a:cs typeface="Arial" pitchFamily="34" charset="0"/>
                        </a:rPr>
                        <a:t>000,000,000,000,000,000,</a:t>
                      </a:r>
                    </a:p>
                    <a:p>
                      <a:pPr algn="l"/>
                      <a:r>
                        <a:rPr lang="en-US" sz="1200" b="0" i="0" u="none" strike="noStrike" kern="1200" baseline="0" dirty="0">
                          <a:solidFill>
                            <a:schemeClr val="tx1"/>
                          </a:solidFill>
                          <a:latin typeface="Arial" pitchFamily="34" charset="0"/>
                          <a:ea typeface="+mn-ea"/>
                          <a:cs typeface="Arial" pitchFamily="34" charset="0"/>
                        </a:rPr>
                        <a:t>000,000,000,000,000,000,</a:t>
                      </a:r>
                    </a:p>
                    <a:p>
                      <a:pPr algn="l"/>
                      <a:r>
                        <a:rPr lang="en-US" sz="1200" b="0" i="0" u="none" strike="noStrike" kern="1200" baseline="0" dirty="0">
                          <a:solidFill>
                            <a:schemeClr val="tx1"/>
                          </a:solidFill>
                          <a:latin typeface="Arial" pitchFamily="34" charset="0"/>
                          <a:ea typeface="+mn-ea"/>
                          <a:cs typeface="Arial" pitchFamily="34" charset="0"/>
                        </a:rPr>
                        <a:t>000,000,000,000,000,000,</a:t>
                      </a:r>
                    </a:p>
                    <a:p>
                      <a:pPr algn="l"/>
                      <a:r>
                        <a:rPr lang="en-US" sz="1200" b="0" i="0" u="none" strike="noStrike" kern="1200" baseline="0" dirty="0">
                          <a:solidFill>
                            <a:schemeClr val="tx1"/>
                          </a:solidFill>
                          <a:latin typeface="Arial" pitchFamily="34" charset="0"/>
                          <a:ea typeface="+mn-ea"/>
                          <a:cs typeface="Arial" pitchFamily="34" charset="0"/>
                        </a:rPr>
                        <a:t>000 years</a:t>
                      </a:r>
                      <a:endParaRPr lang="en-US" sz="1200" dirty="0">
                        <a:latin typeface="Arial" pitchFamily="34" charset="0"/>
                        <a:cs typeface="Arial" pitchFamily="34" charset="0"/>
                      </a:endParaRPr>
                    </a:p>
                  </a:txBody>
                  <a:tcPr anchor="ct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4094488521"/>
      </p:ext>
    </p:extLst>
  </p:cSld>
  <p:clrMapOvr>
    <a:masterClrMapping/>
  </p:clrMapOvr>
  <p:transition spd="slow"/>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a:xfrm>
            <a:off x="45720" y="27709"/>
            <a:ext cx="9052560" cy="658091"/>
          </a:xfrm>
        </p:spPr>
        <p:txBody>
          <a:bodyPr/>
          <a:lstStyle/>
          <a:p>
            <a:r>
              <a:rPr lang="en-US" dirty="0"/>
              <a:t>Table 8-5 Encryption key power (3 of 3)</a:t>
            </a:r>
          </a:p>
        </p:txBody>
      </p:sp>
      <p:sp>
        <p:nvSpPr>
          <p:cNvPr id="5" name="Content Placeholder 4"/>
          <p:cNvSpPr>
            <a:spLocks noGrp="1"/>
          </p:cNvSpPr>
          <p:nvPr>
            <p:ph idx="1"/>
          </p:nvPr>
        </p:nvSpPr>
        <p:spPr>
          <a:xfrm>
            <a:off x="335280" y="838200"/>
            <a:ext cx="8763000" cy="4830763"/>
          </a:xfrm>
        </p:spPr>
        <p:txBody>
          <a:bodyPr>
            <a:normAutofit fontScale="70000" lnSpcReduction="20000"/>
          </a:bodyPr>
          <a:lstStyle/>
          <a:p>
            <a:pPr marL="0" indent="0" algn="just">
              <a:lnSpc>
                <a:spcPct val="120000"/>
              </a:lnSpc>
              <a:buNone/>
            </a:pPr>
            <a:r>
              <a:rPr lang="en-US" sz="2800" dirty="0"/>
              <a:t>**Note: The authors acknowledge that this benchmark is based on a very specific application test and that the results are not generalizable. However, these calculations are shown to illustrate the relative difference between key length strength rather than to accurately depict time to crack. Even using the much more conservative TechSpot 7-zip benchmark, which clocked this CPU at 25,120</a:t>
            </a:r>
          </a:p>
          <a:p>
            <a:pPr marL="0" indent="0" algn="just">
              <a:lnSpc>
                <a:spcPct val="120000"/>
              </a:lnSpc>
              <a:buNone/>
            </a:pPr>
            <a:r>
              <a:rPr lang="en-US" sz="2800" dirty="0"/>
              <a:t>MIPS (or 25.12 GIPS), the estimated average time to crack would only be approximately 8.25 times slower than the numbers shown, resulting in an average time to crack of 16.6 days, as opposed to the 2.01 days shown above for a 56-bit key length. Some new 2016-era CPUs are approximately twice as fast as the version shown here on the 7-zip benchmarks, but they do not include Dhrystone benchmarks (such as the Intel Core i7-6950X with 10 cores/20 threads).</a:t>
            </a:r>
          </a:p>
          <a:p>
            <a:pPr marL="0" indent="0" algn="just">
              <a:lnSpc>
                <a:spcPct val="120000"/>
              </a:lnSpc>
              <a:buNone/>
            </a:pPr>
            <a:r>
              <a:rPr lang="en-US" sz="2800" dirty="0"/>
              <a:t>Source: www.techspot.com/review/1187-intel-core-i7-6950x-broadwell-e/page4.html.</a:t>
            </a:r>
            <a:endParaRPr lang="en-US" sz="2800" i="1" dirty="0"/>
          </a:p>
        </p:txBody>
      </p:sp>
    </p:spTree>
    <p:extLst>
      <p:ext uri="{BB962C8B-B14F-4D97-AF65-F5344CB8AC3E}">
        <p14:creationId xmlns:p14="http://schemas.microsoft.com/office/powerpoint/2010/main" val="17835070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Cryptographic Tools</a:t>
            </a:r>
            <a:endParaRPr lang="en-US" dirty="0"/>
          </a:p>
        </p:txBody>
      </p:sp>
      <p:sp>
        <p:nvSpPr>
          <p:cNvPr id="3" name="Content Placeholder 2"/>
          <p:cNvSpPr>
            <a:spLocks noGrp="1"/>
          </p:cNvSpPr>
          <p:nvPr>
            <p:ph idx="1"/>
          </p:nvPr>
        </p:nvSpPr>
        <p:spPr/>
        <p:txBody>
          <a:bodyPr/>
          <a:lstStyle/>
          <a:p>
            <a:r>
              <a:rPr lang="en-US" altLang="en-US" dirty="0"/>
              <a:t>Potential areas of use include:</a:t>
            </a:r>
          </a:p>
          <a:p>
            <a:pPr lvl="1"/>
            <a:r>
              <a:rPr lang="en-US" altLang="en-US" dirty="0"/>
              <a:t>Ability to conceal the contents of sensitive messages </a:t>
            </a:r>
          </a:p>
          <a:p>
            <a:pPr lvl="1"/>
            <a:r>
              <a:rPr lang="en-US" altLang="en-US" dirty="0"/>
              <a:t>Verify the contents of messages and the identities of their senders</a:t>
            </a:r>
          </a:p>
          <a:p>
            <a:r>
              <a:rPr lang="en-US" altLang="en-US" dirty="0"/>
              <a:t>Tools must embody cryptographic capabilities so that they can be applied to the everyday world of computing.</a:t>
            </a:r>
          </a:p>
        </p:txBody>
      </p:sp>
    </p:spTree>
    <p:extLst>
      <p:ext uri="{BB962C8B-B14F-4D97-AF65-F5344CB8AC3E}">
        <p14:creationId xmlns:p14="http://schemas.microsoft.com/office/powerpoint/2010/main" val="2948952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Public-Key Infrastructure (PKI) (1 of 2)</a:t>
            </a:r>
            <a:endParaRPr lang="en-US" dirty="0"/>
          </a:p>
        </p:txBody>
      </p:sp>
      <p:sp>
        <p:nvSpPr>
          <p:cNvPr id="3" name="Content Placeholder 2"/>
          <p:cNvSpPr>
            <a:spLocks noGrp="1"/>
          </p:cNvSpPr>
          <p:nvPr>
            <p:ph idx="1"/>
          </p:nvPr>
        </p:nvSpPr>
        <p:spPr/>
        <p:txBody>
          <a:bodyPr/>
          <a:lstStyle/>
          <a:p>
            <a:r>
              <a:rPr lang="en-US" altLang="en-US" dirty="0"/>
              <a:t>Integrated system of software, encryption methodologies, protocols, legal agreements, and third-party services enabling users to communicate securely</a:t>
            </a:r>
          </a:p>
          <a:p>
            <a:r>
              <a:rPr lang="en-US" altLang="en-US" dirty="0"/>
              <a:t>PKI systems based on public-key cryptosystems</a:t>
            </a:r>
          </a:p>
          <a:p>
            <a:r>
              <a:rPr lang="en-US" altLang="en-US" dirty="0"/>
              <a:t>PKI protects information assets in several ways: </a:t>
            </a:r>
          </a:p>
          <a:p>
            <a:pPr lvl="1"/>
            <a:r>
              <a:rPr lang="en-US" altLang="en-US" dirty="0"/>
              <a:t>Authentication</a:t>
            </a:r>
          </a:p>
          <a:p>
            <a:pPr lvl="1"/>
            <a:r>
              <a:rPr lang="en-US" altLang="en-US" dirty="0"/>
              <a:t>Integrity</a:t>
            </a:r>
          </a:p>
          <a:p>
            <a:pPr lvl="1"/>
            <a:r>
              <a:rPr lang="en-US" altLang="en-US" dirty="0"/>
              <a:t>Privacy</a:t>
            </a:r>
          </a:p>
          <a:p>
            <a:pPr lvl="1"/>
            <a:r>
              <a:rPr lang="en-US" altLang="en-US" dirty="0"/>
              <a:t>Authorization</a:t>
            </a:r>
          </a:p>
          <a:p>
            <a:pPr lvl="1"/>
            <a:r>
              <a:rPr lang="en-US" altLang="en-US" dirty="0"/>
              <a:t>Nonrepudiation</a:t>
            </a:r>
          </a:p>
        </p:txBody>
      </p:sp>
    </p:spTree>
    <p:extLst>
      <p:ext uri="{BB962C8B-B14F-4D97-AF65-F5344CB8AC3E}">
        <p14:creationId xmlns:p14="http://schemas.microsoft.com/office/powerpoint/2010/main" val="668809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Public-Key Infrastructure (PKI) (2 of 2)</a:t>
            </a:r>
            <a:endParaRPr lang="en-US" dirty="0"/>
          </a:p>
        </p:txBody>
      </p:sp>
      <p:sp>
        <p:nvSpPr>
          <p:cNvPr id="3" name="Content Placeholder 2"/>
          <p:cNvSpPr>
            <a:spLocks noGrp="1"/>
          </p:cNvSpPr>
          <p:nvPr>
            <p:ph idx="1"/>
          </p:nvPr>
        </p:nvSpPr>
        <p:spPr/>
        <p:txBody>
          <a:bodyPr/>
          <a:lstStyle/>
          <a:p>
            <a:r>
              <a:rPr lang="en-US" altLang="en-US" dirty="0"/>
              <a:t>Typical PKI solution protects the transmission and reception of secure information by integrating:</a:t>
            </a:r>
          </a:p>
          <a:p>
            <a:pPr lvl="1"/>
            <a:r>
              <a:rPr lang="en-US" altLang="en-US" dirty="0"/>
              <a:t>A certificate authority (CA)</a:t>
            </a:r>
          </a:p>
          <a:p>
            <a:pPr lvl="1"/>
            <a:r>
              <a:rPr lang="en-US" altLang="en-US" dirty="0"/>
              <a:t>A registration authority (RA)</a:t>
            </a:r>
          </a:p>
          <a:p>
            <a:pPr lvl="1"/>
            <a:r>
              <a:rPr lang="en-US" altLang="en-US" dirty="0"/>
              <a:t>Certificate directories</a:t>
            </a:r>
          </a:p>
          <a:p>
            <a:pPr lvl="1"/>
            <a:r>
              <a:rPr lang="en-US" altLang="en-US" dirty="0"/>
              <a:t>Management protocols</a:t>
            </a:r>
          </a:p>
          <a:p>
            <a:pPr lvl="1"/>
            <a:r>
              <a:rPr lang="en-US" altLang="en-US" dirty="0"/>
              <a:t>Policies and procedures</a:t>
            </a:r>
          </a:p>
        </p:txBody>
      </p:sp>
    </p:spTree>
    <p:extLst>
      <p:ext uri="{BB962C8B-B14F-4D97-AF65-F5344CB8AC3E}">
        <p14:creationId xmlns:p14="http://schemas.microsoft.com/office/powerpoint/2010/main" val="1201528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Digital Signatures</a:t>
            </a:r>
            <a:endParaRPr lang="en-US" dirty="0"/>
          </a:p>
        </p:txBody>
      </p:sp>
      <p:sp>
        <p:nvSpPr>
          <p:cNvPr id="3" name="Content Placeholder 2"/>
          <p:cNvSpPr>
            <a:spLocks noGrp="1"/>
          </p:cNvSpPr>
          <p:nvPr>
            <p:ph idx="1"/>
          </p:nvPr>
        </p:nvSpPr>
        <p:spPr>
          <a:xfrm>
            <a:off x="335280" y="914400"/>
            <a:ext cx="8763000" cy="4830763"/>
          </a:xfrm>
        </p:spPr>
        <p:txBody>
          <a:bodyPr/>
          <a:lstStyle/>
          <a:p>
            <a:r>
              <a:rPr lang="en-US" altLang="en-US" dirty="0"/>
              <a:t>Created in response to rising the need to verify information transferred via electronic systems.</a:t>
            </a:r>
          </a:p>
          <a:p>
            <a:r>
              <a:rPr lang="en-US" altLang="en-US" dirty="0"/>
              <a:t>Asymmetric encryption processes used to create digital signatures.</a:t>
            </a:r>
          </a:p>
          <a:p>
            <a:r>
              <a:rPr lang="en-US" altLang="en-US" dirty="0"/>
              <a:t>Nonrepudiation: the process that verifies the message was sent by the sender and thus cannot be refuted.</a:t>
            </a:r>
          </a:p>
          <a:p>
            <a:r>
              <a:rPr lang="en-US" altLang="en-US" dirty="0"/>
              <a:t>Digital Signature Standard (DSS) is the NIST standard for digital signature algorithm usage by federal information systems. DSS is based on a variant of the ElGamal signature scheme.</a:t>
            </a:r>
          </a:p>
        </p:txBody>
      </p:sp>
    </p:spTree>
    <p:extLst>
      <p:ext uri="{BB962C8B-B14F-4D97-AF65-F5344CB8AC3E}">
        <p14:creationId xmlns:p14="http://schemas.microsoft.com/office/powerpoint/2010/main" val="704379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Digital Certificates</a:t>
            </a:r>
            <a:endParaRPr lang="en-US" dirty="0"/>
          </a:p>
        </p:txBody>
      </p:sp>
      <p:sp>
        <p:nvSpPr>
          <p:cNvPr id="3" name="Content Placeholder 2"/>
          <p:cNvSpPr>
            <a:spLocks noGrp="1"/>
          </p:cNvSpPr>
          <p:nvPr>
            <p:ph idx="1"/>
          </p:nvPr>
        </p:nvSpPr>
        <p:spPr/>
        <p:txBody>
          <a:bodyPr/>
          <a:lstStyle/>
          <a:p>
            <a:r>
              <a:rPr lang="en-US" altLang="en-US" dirty="0"/>
              <a:t>Electronic document/container file containing key value and identifying information about entity that controls key.</a:t>
            </a:r>
          </a:p>
          <a:p>
            <a:r>
              <a:rPr lang="en-US" altLang="en-US" dirty="0"/>
              <a:t>Digital signature attached to certificate’s container file certifies file’s origin and integrity.</a:t>
            </a:r>
          </a:p>
          <a:p>
            <a:r>
              <a:rPr lang="en-US" altLang="en-US" dirty="0"/>
              <a:t>Different client-server applications use different types of digital certificates to accomplish their assigned functions.</a:t>
            </a:r>
          </a:p>
          <a:p>
            <a:r>
              <a:rPr lang="en-US" altLang="en-US" dirty="0"/>
              <a:t>Distinguished name (DN): uniquely identifies a certificate entity.</a:t>
            </a:r>
          </a:p>
        </p:txBody>
      </p:sp>
    </p:spTree>
    <p:extLst>
      <p:ext uri="{BB962C8B-B14F-4D97-AF65-F5344CB8AC3E}">
        <p14:creationId xmlns:p14="http://schemas.microsoft.com/office/powerpoint/2010/main" val="286735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a:xfrm>
            <a:off x="533400" y="152400"/>
            <a:ext cx="8312727" cy="838200"/>
          </a:xfrm>
        </p:spPr>
        <p:txBody>
          <a:bodyPr>
            <a:normAutofit fontScale="90000"/>
          </a:bodyPr>
          <a:lstStyle/>
          <a:p>
            <a:r>
              <a:rPr lang="en-US" sz="4000" b="1" dirty="0"/>
              <a:t>Figure 8-7  </a:t>
            </a:r>
            <a:r>
              <a:rPr lang="en-US" sz="4000" dirty="0"/>
              <a:t>Digital signature in Windows Internet Explorer</a:t>
            </a:r>
          </a:p>
        </p:txBody>
      </p:sp>
      <p:pic>
        <p:nvPicPr>
          <p:cNvPr id="6" name="Picture 5" descr="A figure shows three screenshots of Internet options, certificates and advanced options. In internet options the tabs General, security, privacy, content, connections, programs and advanced are shown. The tab content is highlighted and in certificates the term intended purpose which has a provision of &lt;All&gt; with a dropdown. The advanced options shows the certificate purpose below which the text reads as, “Select one or more purposes to be listed under advanced purposes.” Export format is also shown. At the bottom, the buttons ok and cancel are shown.&#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67000" y="1066800"/>
            <a:ext cx="3597220" cy="4202752"/>
          </a:xfrm>
          <a:prstGeom prst="rect">
            <a:avLst/>
          </a:prstGeom>
        </p:spPr>
      </p:pic>
      <p:sp>
        <p:nvSpPr>
          <p:cNvPr id="5" name="Content Placeholder 4"/>
          <p:cNvSpPr>
            <a:spLocks noGrp="1"/>
          </p:cNvSpPr>
          <p:nvPr>
            <p:ph sz="quarter" idx="10"/>
          </p:nvPr>
        </p:nvSpPr>
        <p:spPr>
          <a:xfrm>
            <a:off x="1371600" y="5345752"/>
            <a:ext cx="6870023" cy="391026"/>
          </a:xfrm>
        </p:spPr>
        <p:txBody>
          <a:bodyPr>
            <a:normAutofit lnSpcReduction="10000"/>
          </a:bodyPr>
          <a:lstStyle/>
          <a:p>
            <a:pPr marL="0" indent="0">
              <a:lnSpc>
                <a:spcPct val="100000"/>
              </a:lnSpc>
              <a:spcBef>
                <a:spcPts val="0"/>
              </a:spcBef>
              <a:buNone/>
              <a:tabLst>
                <a:tab pos="4397375" algn="l"/>
              </a:tabLst>
            </a:pPr>
            <a:r>
              <a:rPr lang="en-US" sz="2000" i="1" dirty="0"/>
              <a:t>Source: Windows Internet Explorer.</a:t>
            </a:r>
          </a:p>
        </p:txBody>
      </p:sp>
    </p:spTree>
    <p:extLst>
      <p:ext uri="{BB962C8B-B14F-4D97-AF65-F5344CB8AC3E}">
        <p14:creationId xmlns:p14="http://schemas.microsoft.com/office/powerpoint/2010/main" val="2872731368"/>
      </p:ext>
    </p:extLst>
  </p:cSld>
  <p:clrMapOvr>
    <a:masterClrMapping/>
  </p:clrMapOvr>
  <p:transition spd="slow"/>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15637" y="152400"/>
            <a:ext cx="8312727" cy="838200"/>
          </a:xfrm>
        </p:spPr>
        <p:txBody>
          <a:bodyPr>
            <a:normAutofit/>
          </a:bodyPr>
          <a:lstStyle/>
          <a:p>
            <a:r>
              <a:rPr lang="en-US" b="1" dirty="0"/>
              <a:t>Figure 8-8  </a:t>
            </a:r>
            <a:r>
              <a:rPr lang="en-US" dirty="0"/>
              <a:t>Example digital certificate</a:t>
            </a:r>
          </a:p>
        </p:txBody>
      </p:sp>
      <p:pic>
        <p:nvPicPr>
          <p:cNvPr id="4" name="Picture 3" descr="A figure shows a screenshot of page info and two certificate viewer pages. The page info has icons, general, media, permissions and security. In this the titles website identity, privacy and history and technical details are shown. In certificate viewer highlighting the general tab shows the details of page. The certificate viewer of details tab is highlighted. At the bottom, the buttons export on the left and close at the right are shown.&#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0047" y="1620982"/>
            <a:ext cx="7903905" cy="4017818"/>
          </a:xfrm>
          <a:prstGeom prst="rect">
            <a:avLst/>
          </a:prstGeom>
        </p:spPr>
      </p:pic>
      <p:sp>
        <p:nvSpPr>
          <p:cNvPr id="3" name="Content Placeholder 2"/>
          <p:cNvSpPr>
            <a:spLocks noGrp="1"/>
          </p:cNvSpPr>
          <p:nvPr>
            <p:ph sz="quarter" idx="10"/>
          </p:nvPr>
        </p:nvSpPr>
        <p:spPr>
          <a:xfrm>
            <a:off x="620047" y="5334000"/>
            <a:ext cx="7494050" cy="416365"/>
          </a:xfrm>
        </p:spPr>
        <p:txBody>
          <a:bodyPr>
            <a:normAutofit/>
          </a:bodyPr>
          <a:lstStyle/>
          <a:p>
            <a:pPr marL="0" indent="0">
              <a:lnSpc>
                <a:spcPct val="100000"/>
              </a:lnSpc>
              <a:spcBef>
                <a:spcPts val="0"/>
              </a:spcBef>
              <a:buNone/>
              <a:tabLst>
                <a:tab pos="4397375" algn="l"/>
              </a:tabLst>
            </a:pPr>
            <a:r>
              <a:rPr lang="en-US" sz="2000" i="1" dirty="0"/>
              <a:t>Source: Amazon.com.</a:t>
            </a:r>
          </a:p>
        </p:txBody>
      </p:sp>
    </p:spTree>
    <p:extLst>
      <p:ext uri="{BB962C8B-B14F-4D97-AF65-F5344CB8AC3E}">
        <p14:creationId xmlns:p14="http://schemas.microsoft.com/office/powerpoint/2010/main" val="3165832257"/>
      </p:ext>
    </p:extLst>
  </p:cSld>
  <p:clrMapOvr>
    <a:masterClrMapping/>
  </p:clrMapOvr>
  <p:transition spd="slow"/>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a:xfrm>
            <a:off x="0" y="281941"/>
            <a:ext cx="9144000" cy="1089659"/>
          </a:xfrm>
        </p:spPr>
        <p:txBody>
          <a:bodyPr>
            <a:noAutofit/>
          </a:bodyPr>
          <a:lstStyle/>
          <a:p>
            <a:r>
              <a:rPr lang="en-US" b="1" dirty="0"/>
              <a:t>Table 8-6 </a:t>
            </a:r>
            <a:r>
              <a:rPr lang="en-US" dirty="0"/>
              <a:t>X.509 v3 Certificate Structure</a:t>
            </a:r>
            <a:br>
              <a:rPr lang="en-US" dirty="0"/>
            </a:br>
            <a:r>
              <a:rPr lang="en-US" dirty="0"/>
              <a:t> (1of 2)</a:t>
            </a:r>
          </a:p>
        </p:txBody>
      </p:sp>
      <p:graphicFrame>
        <p:nvGraphicFramePr>
          <p:cNvPr id="2" name="Table 1"/>
          <p:cNvGraphicFramePr>
            <a:graphicFrameLocks noGrp="1"/>
          </p:cNvGraphicFramePr>
          <p:nvPr>
            <p:extLst>
              <p:ext uri="{D42A27DB-BD31-4B8C-83A1-F6EECF244321}">
                <p14:modId xmlns:p14="http://schemas.microsoft.com/office/powerpoint/2010/main" val="471601242"/>
              </p:ext>
            </p:extLst>
          </p:nvPr>
        </p:nvGraphicFramePr>
        <p:xfrm>
          <a:off x="1981200" y="1447800"/>
          <a:ext cx="5486400" cy="4236720"/>
        </p:xfrm>
        <a:graphic>
          <a:graphicData uri="http://schemas.openxmlformats.org/drawingml/2006/table">
            <a:tbl>
              <a:tblPr firstRow="1" bandRow="1">
                <a:tableStyleId>{5940675A-B579-460E-94D1-54222C63F5DA}</a:tableStyleId>
              </a:tblPr>
              <a:tblGrid>
                <a:gridCol w="5486400">
                  <a:extLst>
                    <a:ext uri="{9D8B030D-6E8A-4147-A177-3AD203B41FA5}">
                      <a16:colId xmlns:a16="http://schemas.microsoft.com/office/drawing/2014/main" val="20000"/>
                    </a:ext>
                  </a:extLst>
                </a:gridCol>
              </a:tblGrid>
              <a:tr h="155239">
                <a:tc>
                  <a:txBody>
                    <a:bodyPr/>
                    <a:lstStyle/>
                    <a:p>
                      <a:r>
                        <a:rPr lang="en-US" sz="1400" b="0" i="0" u="none" strike="noStrike" kern="1200" baseline="0" dirty="0">
                          <a:solidFill>
                            <a:schemeClr val="tx1"/>
                          </a:solidFill>
                          <a:latin typeface="Arial" pitchFamily="34" charset="0"/>
                          <a:ea typeface="+mn-ea"/>
                          <a:cs typeface="Arial" pitchFamily="34" charset="0"/>
                        </a:rPr>
                        <a:t>X.509 v3 Certificate Structure</a:t>
                      </a:r>
                      <a:endParaRPr lang="en-US" sz="1400" dirty="0">
                        <a:latin typeface="Arial" pitchFamily="34" charset="0"/>
                        <a:cs typeface="Arial" pitchFamily="34" charset="0"/>
                      </a:endParaRPr>
                    </a:p>
                  </a:txBody>
                  <a:tcPr/>
                </a:tc>
                <a:extLst>
                  <a:ext uri="{0D108BD9-81ED-4DB2-BD59-A6C34878D82A}">
                    <a16:rowId xmlns:a16="http://schemas.microsoft.com/office/drawing/2014/main" val="10000"/>
                  </a:ext>
                </a:extLst>
              </a:tr>
              <a:tr h="23428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0" i="0" u="none" strike="noStrike" kern="1200" baseline="0" dirty="0">
                          <a:solidFill>
                            <a:schemeClr val="tx1"/>
                          </a:solidFill>
                          <a:latin typeface="Arial" pitchFamily="34" charset="0"/>
                          <a:ea typeface="+mn-ea"/>
                          <a:cs typeface="Arial" pitchFamily="34" charset="0"/>
                        </a:rPr>
                        <a:t>Version</a:t>
                      </a:r>
                      <a:endParaRPr lang="en-US" sz="1400" dirty="0">
                        <a:latin typeface="Arial" pitchFamily="34" charset="0"/>
                        <a:cs typeface="Arial" pitchFamily="34" charset="0"/>
                      </a:endParaRPr>
                    </a:p>
                  </a:txBody>
                  <a:tcPr/>
                </a:tc>
                <a:extLst>
                  <a:ext uri="{0D108BD9-81ED-4DB2-BD59-A6C34878D82A}">
                    <a16:rowId xmlns:a16="http://schemas.microsoft.com/office/drawing/2014/main" val="10001"/>
                  </a:ext>
                </a:extLst>
              </a:tr>
              <a:tr h="160921">
                <a:tc>
                  <a:txBody>
                    <a:bodyPr/>
                    <a:lstStyle/>
                    <a:p>
                      <a:r>
                        <a:rPr lang="en-US" sz="1400" b="0" i="0" u="none" strike="noStrike" kern="1200" baseline="0" dirty="0">
                          <a:solidFill>
                            <a:schemeClr val="tx1"/>
                          </a:solidFill>
                          <a:latin typeface="Arial" pitchFamily="34" charset="0"/>
                          <a:ea typeface="+mn-ea"/>
                          <a:cs typeface="Arial" pitchFamily="34" charset="0"/>
                        </a:rPr>
                        <a:t>Certificate Serial Number</a:t>
                      </a:r>
                      <a:endParaRPr lang="en-US" sz="1400" dirty="0">
                        <a:latin typeface="Arial" pitchFamily="34" charset="0"/>
                        <a:cs typeface="Arial" pitchFamily="34" charset="0"/>
                      </a:endParaRPr>
                    </a:p>
                  </a:txBody>
                  <a:tcPr/>
                </a:tc>
                <a:extLst>
                  <a:ext uri="{0D108BD9-81ED-4DB2-BD59-A6C34878D82A}">
                    <a16:rowId xmlns:a16="http://schemas.microsoft.com/office/drawing/2014/main" val="10002"/>
                  </a:ext>
                </a:extLst>
              </a:tr>
              <a:tr h="612439">
                <a:tc>
                  <a:txBody>
                    <a:bodyPr/>
                    <a:lstStyle/>
                    <a:p>
                      <a:r>
                        <a:rPr lang="en-US" sz="1400" b="0" i="0" u="none" strike="noStrike" kern="1200" baseline="0" dirty="0">
                          <a:solidFill>
                            <a:schemeClr val="tx1"/>
                          </a:solidFill>
                          <a:latin typeface="Arial" pitchFamily="34" charset="0"/>
                          <a:ea typeface="+mn-ea"/>
                          <a:cs typeface="Arial" pitchFamily="34" charset="0"/>
                        </a:rPr>
                        <a:t>• Algorithm ID</a:t>
                      </a:r>
                    </a:p>
                    <a:p>
                      <a:r>
                        <a:rPr lang="en-US" sz="1400" b="0" i="0" u="none" strike="noStrike" kern="1200" baseline="0" dirty="0">
                          <a:solidFill>
                            <a:schemeClr val="tx1"/>
                          </a:solidFill>
                          <a:latin typeface="Arial" pitchFamily="34" charset="0"/>
                          <a:ea typeface="+mn-ea"/>
                          <a:cs typeface="Arial" pitchFamily="34" charset="0"/>
                        </a:rPr>
                        <a:t>• Algorithm ID</a:t>
                      </a:r>
                    </a:p>
                    <a:p>
                      <a:r>
                        <a:rPr lang="en-US" sz="1400" b="0" i="0" u="none" strike="noStrike" kern="1200" baseline="0" dirty="0">
                          <a:solidFill>
                            <a:schemeClr val="tx1"/>
                          </a:solidFill>
                          <a:latin typeface="Arial" pitchFamily="34" charset="0"/>
                          <a:ea typeface="+mn-ea"/>
                          <a:cs typeface="Arial" pitchFamily="34" charset="0"/>
                        </a:rPr>
                        <a:t>• Parameters</a:t>
                      </a:r>
                      <a:endParaRPr lang="en-US" sz="1400" dirty="0">
                        <a:latin typeface="Arial" pitchFamily="34" charset="0"/>
                        <a:cs typeface="Arial" pitchFamily="34" charset="0"/>
                      </a:endParaRPr>
                    </a:p>
                  </a:txBody>
                  <a:tcPr/>
                </a:tc>
                <a:extLst>
                  <a:ext uri="{0D108BD9-81ED-4DB2-BD59-A6C34878D82A}">
                    <a16:rowId xmlns:a16="http://schemas.microsoft.com/office/drawing/2014/main" val="10003"/>
                  </a:ext>
                </a:extLst>
              </a:tr>
              <a:tr h="256004">
                <a:tc>
                  <a:txBody>
                    <a:bodyPr/>
                    <a:lstStyle/>
                    <a:p>
                      <a:r>
                        <a:rPr lang="en-US" sz="1400" b="0" i="0" u="none" strike="noStrike" kern="1200" baseline="0" dirty="0">
                          <a:solidFill>
                            <a:schemeClr val="tx1"/>
                          </a:solidFill>
                          <a:latin typeface="Arial" pitchFamily="34" charset="0"/>
                          <a:ea typeface="+mn-ea"/>
                          <a:cs typeface="Arial" pitchFamily="34" charset="0"/>
                        </a:rPr>
                        <a:t>Issuer Name</a:t>
                      </a:r>
                      <a:endParaRPr lang="en-US" sz="1400" dirty="0">
                        <a:latin typeface="Arial" pitchFamily="34" charset="0"/>
                        <a:cs typeface="Arial" pitchFamily="34" charset="0"/>
                      </a:endParaRPr>
                    </a:p>
                  </a:txBody>
                  <a:tcPr/>
                </a:tc>
                <a:extLst>
                  <a:ext uri="{0D108BD9-81ED-4DB2-BD59-A6C34878D82A}">
                    <a16:rowId xmlns:a16="http://schemas.microsoft.com/office/drawing/2014/main" val="10004"/>
                  </a:ext>
                </a:extLst>
              </a:tr>
              <a:tr h="566719">
                <a:tc>
                  <a:txBody>
                    <a:bodyPr/>
                    <a:lstStyle/>
                    <a:p>
                      <a:r>
                        <a:rPr lang="en-US" sz="1400" b="0" i="0" u="none" strike="noStrike" kern="1200" baseline="0" dirty="0">
                          <a:solidFill>
                            <a:schemeClr val="tx1"/>
                          </a:solidFill>
                          <a:latin typeface="Arial" pitchFamily="34" charset="0"/>
                          <a:ea typeface="+mn-ea"/>
                          <a:cs typeface="Arial" pitchFamily="34" charset="0"/>
                        </a:rPr>
                        <a:t>• Validity</a:t>
                      </a:r>
                    </a:p>
                    <a:p>
                      <a:r>
                        <a:rPr lang="en-US" sz="1400" b="0" i="0" u="none" strike="noStrike" kern="1200" baseline="0" dirty="0">
                          <a:solidFill>
                            <a:schemeClr val="tx1"/>
                          </a:solidFill>
                          <a:latin typeface="Arial" pitchFamily="34" charset="0"/>
                          <a:ea typeface="+mn-ea"/>
                          <a:cs typeface="Arial" pitchFamily="34" charset="0"/>
                        </a:rPr>
                        <a:t>• Not Before</a:t>
                      </a:r>
                    </a:p>
                    <a:p>
                      <a:r>
                        <a:rPr lang="en-US" sz="1400" b="0" i="0" u="none" strike="noStrike" kern="1200" baseline="0" dirty="0">
                          <a:solidFill>
                            <a:schemeClr val="tx1"/>
                          </a:solidFill>
                          <a:latin typeface="Arial" pitchFamily="34" charset="0"/>
                          <a:ea typeface="+mn-ea"/>
                          <a:cs typeface="Arial" pitchFamily="34" charset="0"/>
                        </a:rPr>
                        <a:t>• Not After</a:t>
                      </a:r>
                      <a:endParaRPr lang="en-US" sz="1400" dirty="0">
                        <a:latin typeface="Arial" pitchFamily="34" charset="0"/>
                        <a:cs typeface="Arial" pitchFamily="34" charset="0"/>
                      </a:endParaRPr>
                    </a:p>
                  </a:txBody>
                  <a:tcPr/>
                </a:tc>
                <a:extLst>
                  <a:ext uri="{0D108BD9-81ED-4DB2-BD59-A6C34878D82A}">
                    <a16:rowId xmlns:a16="http://schemas.microsoft.com/office/drawing/2014/main" val="10005"/>
                  </a:ext>
                </a:extLst>
              </a:tr>
              <a:tr h="139999">
                <a:tc>
                  <a:txBody>
                    <a:bodyPr/>
                    <a:lstStyle/>
                    <a:p>
                      <a:r>
                        <a:rPr lang="en-US" sz="1400" b="0" i="0" u="none" strike="noStrike" kern="1200" baseline="0" dirty="0">
                          <a:solidFill>
                            <a:schemeClr val="tx1"/>
                          </a:solidFill>
                          <a:latin typeface="Arial" pitchFamily="34" charset="0"/>
                          <a:ea typeface="+mn-ea"/>
                          <a:cs typeface="Arial" pitchFamily="34" charset="0"/>
                        </a:rPr>
                        <a:t>Subject Name</a:t>
                      </a:r>
                      <a:endParaRPr lang="en-US" sz="1400" dirty="0">
                        <a:latin typeface="Arial" pitchFamily="34" charset="0"/>
                        <a:cs typeface="Arial" pitchFamily="34" charset="0"/>
                      </a:endParaRPr>
                    </a:p>
                  </a:txBody>
                  <a:tcPr/>
                </a:tc>
                <a:extLst>
                  <a:ext uri="{0D108BD9-81ED-4DB2-BD59-A6C34878D82A}">
                    <a16:rowId xmlns:a16="http://schemas.microsoft.com/office/drawing/2014/main" val="10006"/>
                  </a:ext>
                </a:extLst>
              </a:tr>
              <a:tr h="673399">
                <a:tc>
                  <a:txBody>
                    <a:bodyPr/>
                    <a:lstStyle/>
                    <a:p>
                      <a:r>
                        <a:rPr lang="en-US" sz="1400" b="0" i="0" u="none" strike="noStrike" kern="1200" baseline="0" dirty="0">
                          <a:solidFill>
                            <a:schemeClr val="tx1"/>
                          </a:solidFill>
                          <a:latin typeface="Arial" pitchFamily="34" charset="0"/>
                          <a:ea typeface="+mn-ea"/>
                          <a:cs typeface="Arial" pitchFamily="34" charset="0"/>
                        </a:rPr>
                        <a:t>Subject Public-Key Information</a:t>
                      </a:r>
                    </a:p>
                    <a:p>
                      <a:r>
                        <a:rPr lang="en-US" sz="1400" b="0" i="0" u="none" strike="noStrike" kern="1200" baseline="0" dirty="0">
                          <a:solidFill>
                            <a:schemeClr val="tx1"/>
                          </a:solidFill>
                          <a:latin typeface="Arial" pitchFamily="34" charset="0"/>
                          <a:ea typeface="+mn-ea"/>
                          <a:cs typeface="Arial" pitchFamily="34" charset="0"/>
                        </a:rPr>
                        <a:t>• Public-Key Algorithm</a:t>
                      </a:r>
                    </a:p>
                    <a:p>
                      <a:r>
                        <a:rPr lang="en-US" sz="1400" b="0" i="0" u="none" strike="noStrike" kern="1200" baseline="0" dirty="0">
                          <a:solidFill>
                            <a:schemeClr val="tx1"/>
                          </a:solidFill>
                          <a:latin typeface="Arial" pitchFamily="34" charset="0"/>
                          <a:ea typeface="+mn-ea"/>
                          <a:cs typeface="Arial" pitchFamily="34" charset="0"/>
                        </a:rPr>
                        <a:t>• Parameters</a:t>
                      </a:r>
                    </a:p>
                    <a:p>
                      <a:r>
                        <a:rPr lang="en-US" sz="1400" b="0" i="0" u="none" strike="noStrike" kern="1200" baseline="0" dirty="0">
                          <a:solidFill>
                            <a:schemeClr val="tx1"/>
                          </a:solidFill>
                          <a:latin typeface="Arial" pitchFamily="34" charset="0"/>
                          <a:ea typeface="+mn-ea"/>
                          <a:cs typeface="Arial" pitchFamily="34" charset="0"/>
                        </a:rPr>
                        <a:t>• Subject Public Key</a:t>
                      </a:r>
                      <a:endParaRPr lang="en-US" sz="1400" dirty="0">
                        <a:latin typeface="Arial" pitchFamily="34" charset="0"/>
                        <a:cs typeface="Arial" pitchFamily="34" charset="0"/>
                      </a:endParaRPr>
                    </a:p>
                  </a:txBody>
                  <a:tcPr/>
                </a:tc>
                <a:extLst>
                  <a:ext uri="{0D108BD9-81ED-4DB2-BD59-A6C34878D82A}">
                    <a16:rowId xmlns:a16="http://schemas.microsoft.com/office/drawing/2014/main" val="10007"/>
                  </a:ext>
                </a:extLst>
              </a:tr>
              <a:tr h="301959">
                <a:tc>
                  <a:txBody>
                    <a:bodyPr/>
                    <a:lstStyle/>
                    <a:p>
                      <a:r>
                        <a:rPr lang="en-US" sz="1400" b="0" i="0" u="none" strike="noStrike" kern="1200" baseline="0" dirty="0">
                          <a:solidFill>
                            <a:schemeClr val="tx1"/>
                          </a:solidFill>
                          <a:latin typeface="Arial" pitchFamily="34" charset="0"/>
                          <a:ea typeface="+mn-ea"/>
                          <a:cs typeface="Arial" pitchFamily="34" charset="0"/>
                        </a:rPr>
                        <a:t>Issuer Unique Identifier (Optional)</a:t>
                      </a:r>
                      <a:endParaRPr lang="en-US" sz="1400" dirty="0">
                        <a:latin typeface="Arial" pitchFamily="34" charset="0"/>
                        <a:cs typeface="Arial" pitchFamily="34" charset="0"/>
                      </a:endParaRPr>
                    </a:p>
                  </a:txBody>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1036444260"/>
      </p:ext>
    </p:extLst>
  </p:cSld>
  <p:clrMapOvr>
    <a:masterClrMapping/>
  </p:clrMapOvr>
  <p:transition spd="slow"/>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249175"/>
            <a:ext cx="8534400" cy="1198625"/>
          </a:xfrm>
        </p:spPr>
        <p:txBody>
          <a:bodyPr>
            <a:noAutofit/>
          </a:bodyPr>
          <a:lstStyle/>
          <a:p>
            <a:r>
              <a:rPr lang="en-US" b="1" dirty="0"/>
              <a:t>Table 8-6 </a:t>
            </a:r>
            <a:r>
              <a:rPr lang="en-US" dirty="0"/>
              <a:t>X.509 v3 Certificate Structure (2 of 2)</a:t>
            </a:r>
          </a:p>
        </p:txBody>
      </p:sp>
      <p:graphicFrame>
        <p:nvGraphicFramePr>
          <p:cNvPr id="3" name="Table 2"/>
          <p:cNvGraphicFramePr>
            <a:graphicFrameLocks noGrp="1"/>
          </p:cNvGraphicFramePr>
          <p:nvPr>
            <p:extLst>
              <p:ext uri="{D42A27DB-BD31-4B8C-83A1-F6EECF244321}">
                <p14:modId xmlns:p14="http://schemas.microsoft.com/office/powerpoint/2010/main" val="1223327968"/>
              </p:ext>
            </p:extLst>
          </p:nvPr>
        </p:nvGraphicFramePr>
        <p:xfrm>
          <a:off x="2057400" y="2209800"/>
          <a:ext cx="4800600" cy="2057400"/>
        </p:xfrm>
        <a:graphic>
          <a:graphicData uri="http://schemas.openxmlformats.org/drawingml/2006/table">
            <a:tbl>
              <a:tblPr firstRow="1" bandRow="1">
                <a:tableStyleId>{5940675A-B579-460E-94D1-54222C63F5DA}</a:tableStyleId>
              </a:tblPr>
              <a:tblGrid>
                <a:gridCol w="4800600">
                  <a:extLst>
                    <a:ext uri="{9D8B030D-6E8A-4147-A177-3AD203B41FA5}">
                      <a16:colId xmlns:a16="http://schemas.microsoft.com/office/drawing/2014/main" val="20000"/>
                    </a:ext>
                  </a:extLst>
                </a:gridCol>
              </a:tblGrid>
              <a:tr h="370840">
                <a:tc>
                  <a:txBody>
                    <a:bodyPr/>
                    <a:lstStyle/>
                    <a:p>
                      <a:r>
                        <a:rPr lang="en-US" sz="1400" b="0" i="0" u="none" strike="noStrike" kern="1200" baseline="0" dirty="0">
                          <a:solidFill>
                            <a:schemeClr val="tx1"/>
                          </a:solidFill>
                          <a:latin typeface="Arial" pitchFamily="34" charset="0"/>
                          <a:ea typeface="+mn-ea"/>
                          <a:cs typeface="Arial" pitchFamily="34" charset="0"/>
                        </a:rPr>
                        <a:t>Subject Unique Identifier (Optional)</a:t>
                      </a:r>
                      <a:endParaRPr lang="en-US" sz="1400" dirty="0">
                        <a:latin typeface="Arial" pitchFamily="34" charset="0"/>
                        <a:cs typeface="Arial" pitchFamily="34" charset="0"/>
                      </a:endParaRPr>
                    </a:p>
                  </a:txBody>
                  <a:tcPr marL="135890" marR="135890"/>
                </a:tc>
                <a:extLst>
                  <a:ext uri="{0D108BD9-81ED-4DB2-BD59-A6C34878D82A}">
                    <a16:rowId xmlns:a16="http://schemas.microsoft.com/office/drawing/2014/main" val="10000"/>
                  </a:ext>
                </a:extLst>
              </a:tr>
              <a:tr h="370840">
                <a:tc>
                  <a:txBody>
                    <a:bodyPr/>
                    <a:lstStyle/>
                    <a:p>
                      <a:r>
                        <a:rPr lang="en-US" sz="1400" b="0" i="0" u="none" strike="noStrike" kern="1200" baseline="0" dirty="0">
                          <a:solidFill>
                            <a:schemeClr val="tx1"/>
                          </a:solidFill>
                          <a:latin typeface="Arial" pitchFamily="34" charset="0"/>
                          <a:ea typeface="+mn-ea"/>
                          <a:cs typeface="Arial" pitchFamily="34" charset="0"/>
                        </a:rPr>
                        <a:t>Extensions (Optional)</a:t>
                      </a:r>
                    </a:p>
                    <a:p>
                      <a:r>
                        <a:rPr lang="en-US" sz="1400" b="0" i="0" u="none" strike="noStrike" kern="1200" baseline="0" dirty="0">
                          <a:solidFill>
                            <a:schemeClr val="tx1"/>
                          </a:solidFill>
                          <a:latin typeface="Arial" pitchFamily="34" charset="0"/>
                          <a:ea typeface="+mn-ea"/>
                          <a:cs typeface="Arial" pitchFamily="34" charset="0"/>
                        </a:rPr>
                        <a:t>• Type</a:t>
                      </a:r>
                    </a:p>
                    <a:p>
                      <a:r>
                        <a:rPr lang="en-US" sz="1400" b="0" i="0" u="none" strike="noStrike" kern="1200" baseline="0" dirty="0">
                          <a:solidFill>
                            <a:schemeClr val="tx1"/>
                          </a:solidFill>
                          <a:latin typeface="Arial" pitchFamily="34" charset="0"/>
                          <a:ea typeface="+mn-ea"/>
                          <a:cs typeface="Arial" pitchFamily="34" charset="0"/>
                        </a:rPr>
                        <a:t>• Criticality</a:t>
                      </a:r>
                    </a:p>
                    <a:p>
                      <a:r>
                        <a:rPr lang="en-US" sz="1400" b="0" i="0" u="none" strike="noStrike" kern="1200" baseline="0" dirty="0">
                          <a:solidFill>
                            <a:schemeClr val="tx1"/>
                          </a:solidFill>
                          <a:latin typeface="Arial" pitchFamily="34" charset="0"/>
                          <a:ea typeface="+mn-ea"/>
                          <a:cs typeface="Arial" pitchFamily="34" charset="0"/>
                        </a:rPr>
                        <a:t>• Value</a:t>
                      </a:r>
                      <a:endParaRPr lang="en-US" sz="1400" dirty="0">
                        <a:latin typeface="Arial" pitchFamily="34" charset="0"/>
                        <a:cs typeface="Arial" pitchFamily="34" charset="0"/>
                      </a:endParaRPr>
                    </a:p>
                  </a:txBody>
                  <a:tcPr marL="135890" marR="135890"/>
                </a:tc>
                <a:extLst>
                  <a:ext uri="{0D108BD9-81ED-4DB2-BD59-A6C34878D82A}">
                    <a16:rowId xmlns:a16="http://schemas.microsoft.com/office/drawing/2014/main" val="10001"/>
                  </a:ext>
                </a:extLst>
              </a:tr>
              <a:tr h="370840">
                <a:tc>
                  <a:txBody>
                    <a:bodyPr/>
                    <a:lstStyle/>
                    <a:p>
                      <a:r>
                        <a:rPr lang="en-US" sz="1400" b="0" i="0" u="none" strike="noStrike" kern="1200" baseline="0" dirty="0">
                          <a:solidFill>
                            <a:schemeClr val="tx1"/>
                          </a:solidFill>
                          <a:latin typeface="Arial" pitchFamily="34" charset="0"/>
                          <a:ea typeface="+mn-ea"/>
                          <a:cs typeface="Arial" pitchFamily="34" charset="0"/>
                        </a:rPr>
                        <a:t>Certificate Signature Algorithm</a:t>
                      </a:r>
                      <a:endParaRPr lang="en-US" sz="1400" dirty="0">
                        <a:latin typeface="Arial" pitchFamily="34" charset="0"/>
                        <a:cs typeface="Arial" pitchFamily="34" charset="0"/>
                      </a:endParaRPr>
                    </a:p>
                  </a:txBody>
                  <a:tcPr marL="135890" marR="135890"/>
                </a:tc>
                <a:extLst>
                  <a:ext uri="{0D108BD9-81ED-4DB2-BD59-A6C34878D82A}">
                    <a16:rowId xmlns:a16="http://schemas.microsoft.com/office/drawing/2014/main" val="10002"/>
                  </a:ext>
                </a:extLst>
              </a:tr>
              <a:tr h="370840">
                <a:tc>
                  <a:txBody>
                    <a:bodyPr/>
                    <a:lstStyle/>
                    <a:p>
                      <a:r>
                        <a:rPr lang="en-US" sz="1400" b="0" i="0" u="none" strike="noStrike" kern="1200" baseline="0" dirty="0">
                          <a:solidFill>
                            <a:schemeClr val="tx1"/>
                          </a:solidFill>
                          <a:latin typeface="Arial" pitchFamily="34" charset="0"/>
                          <a:ea typeface="+mn-ea"/>
                          <a:cs typeface="Arial" pitchFamily="34" charset="0"/>
                        </a:rPr>
                        <a:t>Certificate Signature</a:t>
                      </a:r>
                      <a:endParaRPr lang="en-US" sz="1400" dirty="0">
                        <a:latin typeface="Arial" pitchFamily="34" charset="0"/>
                        <a:cs typeface="Arial" pitchFamily="34" charset="0"/>
                      </a:endParaRPr>
                    </a:p>
                  </a:txBody>
                  <a:tcPr marL="135890" marR="135890"/>
                </a:tc>
                <a:extLst>
                  <a:ext uri="{0D108BD9-81ED-4DB2-BD59-A6C34878D82A}">
                    <a16:rowId xmlns:a16="http://schemas.microsoft.com/office/drawing/2014/main" val="10003"/>
                  </a:ext>
                </a:extLst>
              </a:tr>
            </a:tbl>
          </a:graphicData>
        </a:graphic>
      </p:graphicFrame>
      <p:sp>
        <p:nvSpPr>
          <p:cNvPr id="6" name="Content Placeholder 2"/>
          <p:cNvSpPr txBox="1">
            <a:spLocks/>
          </p:cNvSpPr>
          <p:nvPr/>
        </p:nvSpPr>
        <p:spPr>
          <a:xfrm>
            <a:off x="548120" y="5029200"/>
            <a:ext cx="8243455" cy="755703"/>
          </a:xfrm>
          <a:prstGeom prst="rect">
            <a:avLst/>
          </a:prstGeom>
        </p:spPr>
        <p:txBody>
          <a:bodyPr vert="horz" lIns="91440" tIns="45720" rIns="91440" bIns="45720" rtlCol="0" anchor="ctr">
            <a:noAutofit/>
          </a:bodyPr>
          <a:lst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00000"/>
              </a:lnSpc>
              <a:spcBef>
                <a:spcPts val="600"/>
              </a:spcBef>
              <a:buNone/>
              <a:tabLst>
                <a:tab pos="4397375" algn="l"/>
              </a:tabLst>
            </a:pPr>
            <a:r>
              <a:rPr lang="en-US" sz="2000" i="1" dirty="0"/>
              <a:t>Source: Stallings, W. Cryptography and Network Security, Principles and Practice.</a:t>
            </a:r>
          </a:p>
        </p:txBody>
      </p:sp>
    </p:spTree>
    <p:extLst>
      <p:ext uri="{BB962C8B-B14F-4D97-AF65-F5344CB8AC3E}">
        <p14:creationId xmlns:p14="http://schemas.microsoft.com/office/powerpoint/2010/main" val="2279400686"/>
      </p:ext>
    </p:extLst>
  </p:cSld>
  <p:clrMapOvr>
    <a:masterClrMapping/>
  </p:clrMapOvr>
  <p:transition spd="slow"/>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Hybrid Cryptography Systems</a:t>
            </a:r>
            <a:endParaRPr lang="en-US" dirty="0"/>
          </a:p>
        </p:txBody>
      </p:sp>
      <p:sp>
        <p:nvSpPr>
          <p:cNvPr id="4" name="Content Placeholder 3"/>
          <p:cNvSpPr>
            <a:spLocks noGrp="1"/>
          </p:cNvSpPr>
          <p:nvPr>
            <p:ph idx="1"/>
          </p:nvPr>
        </p:nvSpPr>
        <p:spPr>
          <a:xfrm>
            <a:off x="228600" y="1261404"/>
            <a:ext cx="8763000" cy="4876800"/>
          </a:xfrm>
        </p:spPr>
        <p:txBody>
          <a:bodyPr/>
          <a:lstStyle/>
          <a:p>
            <a:r>
              <a:rPr lang="en-US" altLang="en-US" dirty="0"/>
              <a:t>Except with digital certificates, pure asymmetric key encryption is not widely used. </a:t>
            </a:r>
          </a:p>
          <a:p>
            <a:r>
              <a:rPr lang="en-US" altLang="en-US" dirty="0"/>
              <a:t>Asymmetric encryption is more often used with symmetric key encryption, as part of a hybrid system.</a:t>
            </a:r>
          </a:p>
          <a:p>
            <a:r>
              <a:rPr lang="en-US" altLang="en-US" dirty="0" err="1"/>
              <a:t>Diffie</a:t>
            </a:r>
            <a:r>
              <a:rPr lang="en-US" altLang="en-US" dirty="0"/>
              <a:t>-Hellman Key Exchange method: </a:t>
            </a:r>
          </a:p>
          <a:p>
            <a:pPr lvl="1"/>
            <a:r>
              <a:rPr lang="en-US" altLang="en-US" dirty="0"/>
              <a:t>Most common hybrid system</a:t>
            </a:r>
          </a:p>
          <a:p>
            <a:pPr lvl="1"/>
            <a:r>
              <a:rPr lang="en-US" altLang="en-US" dirty="0"/>
              <a:t>Provides foundation for subsequent developments in public-key encryption</a:t>
            </a:r>
          </a:p>
        </p:txBody>
      </p:sp>
    </p:spTree>
    <p:extLst>
      <p:ext uri="{BB962C8B-B14F-4D97-AF65-F5344CB8AC3E}">
        <p14:creationId xmlns:p14="http://schemas.microsoft.com/office/powerpoint/2010/main" val="16859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28575"/>
            <a:ext cx="7557025" cy="1028212"/>
          </a:xfrm>
        </p:spPr>
        <p:txBody>
          <a:bodyPr>
            <a:noAutofit/>
          </a:bodyPr>
          <a:lstStyle/>
          <a:p>
            <a:pPr marL="0" indent="0">
              <a:lnSpc>
                <a:spcPct val="100000"/>
              </a:lnSpc>
              <a:spcBef>
                <a:spcPts val="0"/>
              </a:spcBef>
              <a:tabLst>
                <a:tab pos="4397375" algn="l"/>
              </a:tabLst>
            </a:pPr>
            <a:r>
              <a:rPr lang="en-US" b="1" dirty="0"/>
              <a:t>Figure 8-9 </a:t>
            </a:r>
            <a:r>
              <a:rPr lang="en-US" dirty="0"/>
              <a:t>Example of hybrid encryption</a:t>
            </a:r>
          </a:p>
        </p:txBody>
      </p:sp>
      <p:pic>
        <p:nvPicPr>
          <p:cNvPr id="3074" name="Picture 2" descr="An illustration shows a woman working in a computer is marked to a hollow cylinder with an arrow that has a key image and a text that reads as, “Public key repository.” The cylinder points to an image of a man working in a computer with an arrow.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7400" y="1447800"/>
            <a:ext cx="4543425"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Content Placeholder 6"/>
          <p:cNvSpPr>
            <a:spLocks noGrp="1"/>
          </p:cNvSpPr>
          <p:nvPr>
            <p:ph sz="quarter" idx="10"/>
          </p:nvPr>
        </p:nvSpPr>
        <p:spPr>
          <a:xfrm>
            <a:off x="1219200" y="2825528"/>
            <a:ext cx="6781800" cy="1143000"/>
          </a:xfrm>
        </p:spPr>
        <p:txBody>
          <a:bodyPr>
            <a:normAutofit fontScale="62500" lnSpcReduction="20000"/>
          </a:bodyPr>
          <a:lstStyle/>
          <a:p>
            <a:pPr marL="0" indent="0">
              <a:buNone/>
            </a:pPr>
            <a:r>
              <a:rPr lang="en-US" dirty="0"/>
              <a:t>Rachel at ABC corp. stores her public key where it can be accessed. Alex at XYZ corp. retrieves it and uses it to encrypt his session (symmetric) key. He sends it to Rachel, who decrypts Alex’s session key with her private key, and then uses Alex’s session key for short-term private communications. </a:t>
            </a:r>
          </a:p>
        </p:txBody>
      </p:sp>
      <p:pic>
        <p:nvPicPr>
          <p:cNvPr id="3075" name="Picture 3" descr="A figure shows three blocks are illustrated, in which the first one on the right is named as, “Session key” with an image of a key in it. The text below reads as, “Public key B encrypts message.” It points to the second block named as, “2MURO$*1a%, below which the text reads as, “Corresponding cipher text is transmitted.” It is then pointed with an arrow to the block on the left side. It is named as, “Session key” with a key image in it. The text below reads as, “Private Key B decrypts mess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20529" y="4120928"/>
            <a:ext cx="4486275" cy="1476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18597223"/>
      </p:ext>
    </p:extLst>
  </p:cSld>
  <p:clrMapOvr>
    <a:masterClrMapping/>
  </p:clrMapOvr>
  <p:transition spd="slow"/>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 y="27709"/>
            <a:ext cx="9052560" cy="658091"/>
          </a:xfrm>
        </p:spPr>
        <p:txBody>
          <a:bodyPr/>
          <a:lstStyle/>
          <a:p>
            <a:r>
              <a:rPr lang="en-US" altLang="en-US" dirty="0"/>
              <a:t>Steganography</a:t>
            </a:r>
            <a:endParaRPr lang="en-US" dirty="0"/>
          </a:p>
        </p:txBody>
      </p:sp>
      <p:sp>
        <p:nvSpPr>
          <p:cNvPr id="5" name="Content Placeholder 4"/>
          <p:cNvSpPr>
            <a:spLocks noGrp="1"/>
          </p:cNvSpPr>
          <p:nvPr>
            <p:ph idx="1"/>
          </p:nvPr>
        </p:nvSpPr>
        <p:spPr>
          <a:xfrm>
            <a:off x="190500" y="838200"/>
            <a:ext cx="8763000" cy="4830763"/>
          </a:xfrm>
        </p:spPr>
        <p:txBody>
          <a:bodyPr/>
          <a:lstStyle/>
          <a:p>
            <a:pPr algn="just"/>
            <a:r>
              <a:rPr lang="en-US" dirty="0"/>
              <a:t>The process of hiding messages; for example, hiding a message within the digital encoding of a picture or graphic so that it is almost impossible to detect that the hidden message even exists</a:t>
            </a:r>
          </a:p>
          <a:p>
            <a:pPr algn="just"/>
            <a:r>
              <a:rPr lang="en-US" altLang="en-US" dirty="0"/>
              <a:t>Also known as the art of secret writing</a:t>
            </a:r>
          </a:p>
          <a:p>
            <a:pPr algn="just"/>
            <a:r>
              <a:rPr lang="en-US" altLang="en-US" dirty="0"/>
              <a:t>Has been used for centuries</a:t>
            </a:r>
          </a:p>
          <a:p>
            <a:pPr algn="just"/>
            <a:r>
              <a:rPr lang="en-US" altLang="en-US" dirty="0"/>
              <a:t>Most popular modern version hides information within files that contain digital pictures or other images</a:t>
            </a:r>
          </a:p>
          <a:p>
            <a:pPr algn="just"/>
            <a:r>
              <a:rPr lang="en-US" altLang="en-US" dirty="0"/>
              <a:t>Some applications hide messages in .bmp, .wav, .mp3, and .au files, as well as in unused space on CDs and DVDs</a:t>
            </a:r>
          </a:p>
        </p:txBody>
      </p:sp>
    </p:spTree>
    <p:extLst>
      <p:ext uri="{BB962C8B-B14F-4D97-AF65-F5344CB8AC3E}">
        <p14:creationId xmlns:p14="http://schemas.microsoft.com/office/powerpoint/2010/main" val="2773810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Protocols for Secure Communications</a:t>
            </a:r>
            <a:endParaRPr lang="en-US" dirty="0"/>
          </a:p>
        </p:txBody>
      </p:sp>
      <p:sp>
        <p:nvSpPr>
          <p:cNvPr id="4" name="Content Placeholder 3"/>
          <p:cNvSpPr>
            <a:spLocks noGrp="1"/>
          </p:cNvSpPr>
          <p:nvPr>
            <p:ph idx="1"/>
          </p:nvPr>
        </p:nvSpPr>
        <p:spPr/>
        <p:txBody>
          <a:bodyPr/>
          <a:lstStyle/>
          <a:p>
            <a:pPr marL="285750" indent="-285750" algn="just">
              <a:buFont typeface="Wingdings" panose="05000000000000000000" pitchFamily="2" charset="2"/>
              <a:buChar char="ü"/>
            </a:pPr>
            <a:r>
              <a:rPr lang="en-US" dirty="0">
                <a:solidFill>
                  <a:srgbClr val="002060"/>
                </a:solidFill>
              </a:rPr>
              <a:t>Four protocols use asymmetric key algorithms:</a:t>
            </a:r>
          </a:p>
          <a:p>
            <a:pPr lvl="1" algn="just">
              <a:buFont typeface="Wingdings" panose="05000000000000000000" pitchFamily="2" charset="2"/>
              <a:buChar char="ü"/>
            </a:pPr>
            <a:r>
              <a:rPr lang="en-US" dirty="0">
                <a:solidFill>
                  <a:srgbClr val="002060"/>
                </a:solidFill>
              </a:rPr>
              <a:t>Internet Key Exchange (IKE), which is a fundamental component of IPsec Virtual Private Networks (VPNs).</a:t>
            </a:r>
          </a:p>
          <a:p>
            <a:pPr lvl="1" algn="just">
              <a:buFont typeface="Wingdings" panose="05000000000000000000" pitchFamily="2" charset="2"/>
              <a:buChar char="ü"/>
            </a:pPr>
            <a:r>
              <a:rPr lang="en-US" dirty="0">
                <a:solidFill>
                  <a:srgbClr val="002060"/>
                </a:solidFill>
              </a:rPr>
              <a:t>Secure Socket Layer (SSL), which is a means of implementing cryptography into a web browser.</a:t>
            </a:r>
          </a:p>
          <a:p>
            <a:pPr lvl="1" algn="just">
              <a:buFont typeface="Wingdings" panose="05000000000000000000" pitchFamily="2" charset="2"/>
              <a:buChar char="ü"/>
            </a:pPr>
            <a:r>
              <a:rPr lang="en-US" dirty="0">
                <a:solidFill>
                  <a:srgbClr val="002060"/>
                </a:solidFill>
              </a:rPr>
              <a:t>Secure Shell (SSH), which is a protocol that provides a secure remote access connection to network devices.</a:t>
            </a:r>
          </a:p>
          <a:p>
            <a:pPr lvl="1" algn="just">
              <a:buFont typeface="Wingdings" panose="05000000000000000000" pitchFamily="2" charset="2"/>
              <a:buChar char="ü"/>
            </a:pPr>
            <a:r>
              <a:rPr lang="en-US" dirty="0">
                <a:solidFill>
                  <a:srgbClr val="002060"/>
                </a:solidFill>
              </a:rPr>
              <a:t>Pretty Good Privacy (PGP), which is a computer program that provides </a:t>
            </a:r>
            <a:r>
              <a:rPr lang="en-US" dirty="0">
                <a:solidFill>
                  <a:srgbClr val="002060"/>
                </a:solidFill>
                <a:highlight>
                  <a:srgbClr val="FFFF00"/>
                </a:highlight>
              </a:rPr>
              <a:t>cryptographic privacy and authentication </a:t>
            </a:r>
            <a:r>
              <a:rPr lang="en-US" dirty="0">
                <a:solidFill>
                  <a:srgbClr val="002060"/>
                </a:solidFill>
              </a:rPr>
              <a:t>to increase the </a:t>
            </a:r>
            <a:r>
              <a:rPr lang="en-US" dirty="0">
                <a:solidFill>
                  <a:srgbClr val="002060"/>
                </a:solidFill>
                <a:highlight>
                  <a:srgbClr val="FFFF00"/>
                </a:highlight>
              </a:rPr>
              <a:t>security of email communications.</a:t>
            </a:r>
          </a:p>
          <a:p>
            <a:pPr marL="0" indent="0">
              <a:buNone/>
            </a:pPr>
            <a:endParaRPr lang="en-US" altLang="en-US" dirty="0"/>
          </a:p>
        </p:txBody>
      </p:sp>
    </p:spTree>
    <p:extLst>
      <p:ext uri="{BB962C8B-B14F-4D97-AF65-F5344CB8AC3E}">
        <p14:creationId xmlns:p14="http://schemas.microsoft.com/office/powerpoint/2010/main" val="3359013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a:xfrm>
            <a:off x="441670" y="152400"/>
            <a:ext cx="8243455" cy="938981"/>
          </a:xfrm>
        </p:spPr>
        <p:txBody>
          <a:bodyPr anchor="ctr">
            <a:normAutofit/>
          </a:bodyPr>
          <a:lstStyle/>
          <a:p>
            <a:r>
              <a:rPr lang="en-US" dirty="0"/>
              <a:t>Table 8-9 WEP Versus WPA </a:t>
            </a:r>
          </a:p>
        </p:txBody>
      </p:sp>
      <p:graphicFrame>
        <p:nvGraphicFramePr>
          <p:cNvPr id="7" name="Table 6"/>
          <p:cNvGraphicFramePr>
            <a:graphicFrameLocks noGrp="1"/>
          </p:cNvGraphicFramePr>
          <p:nvPr>
            <p:extLst>
              <p:ext uri="{D42A27DB-BD31-4B8C-83A1-F6EECF244321}">
                <p14:modId xmlns:p14="http://schemas.microsoft.com/office/powerpoint/2010/main" val="812347125"/>
              </p:ext>
            </p:extLst>
          </p:nvPr>
        </p:nvGraphicFramePr>
        <p:xfrm>
          <a:off x="533400" y="1219200"/>
          <a:ext cx="8229600" cy="3718560"/>
        </p:xfrm>
        <a:graphic>
          <a:graphicData uri="http://schemas.openxmlformats.org/drawingml/2006/table">
            <a:tbl>
              <a:tblPr firstRow="1" bandRow="1">
                <a:tableStyleId>{5940675A-B579-460E-94D1-54222C63F5DA}</a:tableStyleId>
              </a:tblPr>
              <a:tblGrid>
                <a:gridCol w="1524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gridCol w="3657600">
                  <a:extLst>
                    <a:ext uri="{9D8B030D-6E8A-4147-A177-3AD203B41FA5}">
                      <a16:colId xmlns:a16="http://schemas.microsoft.com/office/drawing/2014/main" val="20002"/>
                    </a:ext>
                  </a:extLst>
                </a:gridCol>
              </a:tblGrid>
              <a:tr h="304800">
                <a:tc>
                  <a:txBody>
                    <a:bodyPr/>
                    <a:lstStyle/>
                    <a:p>
                      <a:pPr algn="ctr"/>
                      <a:endParaRPr lang="en-US" sz="1600" b="1" dirty="0">
                        <a:solidFill>
                          <a:schemeClr val="bg1"/>
                        </a:solidFill>
                        <a:latin typeface="Arial" pitchFamily="34" charset="0"/>
                        <a:cs typeface="Arial" pitchFamily="34" charset="0"/>
                      </a:endParaRPr>
                    </a:p>
                  </a:txBody>
                  <a:tcPr anchor="ctr">
                    <a:solidFill>
                      <a:srgbClr val="364162"/>
                    </a:solidFill>
                  </a:tcPr>
                </a:tc>
                <a:tc>
                  <a:txBody>
                    <a:bodyPr/>
                    <a:lstStyle/>
                    <a:p>
                      <a:pPr algn="ctr"/>
                      <a:r>
                        <a:rPr lang="en-US" sz="1600" b="1" dirty="0">
                          <a:solidFill>
                            <a:schemeClr val="bg1"/>
                          </a:solidFill>
                          <a:latin typeface="Arial" pitchFamily="34" charset="0"/>
                          <a:cs typeface="Arial" pitchFamily="34" charset="0"/>
                        </a:rPr>
                        <a:t>WEP</a:t>
                      </a:r>
                    </a:p>
                  </a:txBody>
                  <a:tcPr anchor="ctr">
                    <a:solidFill>
                      <a:srgbClr val="364162"/>
                    </a:solidFill>
                  </a:tcPr>
                </a:tc>
                <a:tc>
                  <a:txBody>
                    <a:bodyPr/>
                    <a:lstStyle/>
                    <a:p>
                      <a:pPr algn="ctr"/>
                      <a:r>
                        <a:rPr lang="en-US" sz="1600" b="1" dirty="0">
                          <a:solidFill>
                            <a:schemeClr val="bg1"/>
                          </a:solidFill>
                          <a:latin typeface="Arial" pitchFamily="34" charset="0"/>
                          <a:cs typeface="Arial" pitchFamily="34" charset="0"/>
                        </a:rPr>
                        <a:t>WPA</a:t>
                      </a:r>
                    </a:p>
                  </a:txBody>
                  <a:tcPr anchor="ctr">
                    <a:solidFill>
                      <a:srgbClr val="364162"/>
                    </a:solidFill>
                  </a:tcPr>
                </a:tc>
                <a:extLst>
                  <a:ext uri="{0D108BD9-81ED-4DB2-BD59-A6C34878D82A}">
                    <a16:rowId xmlns:a16="http://schemas.microsoft.com/office/drawing/2014/main" val="10000"/>
                  </a:ext>
                </a:extLst>
              </a:tr>
              <a:tr h="370840">
                <a:tc>
                  <a:txBody>
                    <a:bodyPr/>
                    <a:lstStyle/>
                    <a:p>
                      <a:r>
                        <a:rPr lang="en-US" sz="1600" dirty="0">
                          <a:latin typeface="Arial" pitchFamily="34" charset="0"/>
                          <a:cs typeface="Arial" pitchFamily="34" charset="0"/>
                        </a:rPr>
                        <a:t>Encryption</a:t>
                      </a:r>
                    </a:p>
                  </a:txBody>
                  <a:tcPr/>
                </a:tc>
                <a:tc>
                  <a:txBody>
                    <a:bodyPr/>
                    <a:lstStyle/>
                    <a:p>
                      <a:r>
                        <a:rPr lang="en-US" sz="1600" dirty="0">
                          <a:latin typeface="Arial" pitchFamily="34" charset="0"/>
                          <a:cs typeface="Arial" pitchFamily="34" charset="0"/>
                        </a:rPr>
                        <a:t>Broken by</a:t>
                      </a:r>
                      <a:r>
                        <a:rPr lang="en-US" sz="1600" baseline="0" dirty="0">
                          <a:latin typeface="Arial" pitchFamily="34" charset="0"/>
                          <a:cs typeface="Arial" pitchFamily="34" charset="0"/>
                        </a:rPr>
                        <a:t> scientists and hackers</a:t>
                      </a:r>
                      <a:endParaRPr lang="en-US" sz="1600" dirty="0">
                        <a:latin typeface="Arial" pitchFamily="34" charset="0"/>
                        <a:cs typeface="Arial" pitchFamily="34" charset="0"/>
                      </a:endParaRPr>
                    </a:p>
                  </a:txBody>
                  <a:tcPr/>
                </a:tc>
                <a:tc>
                  <a:txBody>
                    <a:bodyPr/>
                    <a:lstStyle/>
                    <a:p>
                      <a:r>
                        <a:rPr lang="en-US" sz="1600" dirty="0">
                          <a:latin typeface="Arial" pitchFamily="34" charset="0"/>
                          <a:cs typeface="Arial" pitchFamily="34" charset="0"/>
                        </a:rPr>
                        <a:t>Overcomes all WEP shortcomings</a:t>
                      </a:r>
                    </a:p>
                  </a:txBody>
                  <a:tcPr/>
                </a:tc>
                <a:extLst>
                  <a:ext uri="{0D108BD9-81ED-4DB2-BD59-A6C34878D82A}">
                    <a16:rowId xmlns:a16="http://schemas.microsoft.com/office/drawing/2014/main" val="10001"/>
                  </a:ext>
                </a:extLst>
              </a:tr>
              <a:tr h="304800">
                <a:tc>
                  <a:txBody>
                    <a:bodyPr/>
                    <a:lstStyle/>
                    <a:p>
                      <a:endParaRPr lang="en-US" sz="1600" dirty="0">
                        <a:latin typeface="Arial" pitchFamily="34" charset="0"/>
                        <a:cs typeface="Arial" pitchFamily="34" charset="0"/>
                      </a:endParaRPr>
                    </a:p>
                  </a:txBody>
                  <a:tcPr/>
                </a:tc>
                <a:tc>
                  <a:txBody>
                    <a:bodyPr/>
                    <a:lstStyle/>
                    <a:p>
                      <a:r>
                        <a:rPr lang="en-US" sz="1600" dirty="0">
                          <a:latin typeface="Arial" pitchFamily="34" charset="0"/>
                          <a:cs typeface="Arial" pitchFamily="34" charset="0"/>
                        </a:rPr>
                        <a:t>40-bit key</a:t>
                      </a:r>
                    </a:p>
                  </a:txBody>
                  <a:tcPr/>
                </a:tc>
                <a:tc>
                  <a:txBody>
                    <a:bodyPr/>
                    <a:lstStyle/>
                    <a:p>
                      <a:r>
                        <a:rPr lang="en-US" sz="1600" dirty="0">
                          <a:latin typeface="Arial" pitchFamily="34" charset="0"/>
                          <a:cs typeface="Arial" pitchFamily="34" charset="0"/>
                        </a:rPr>
                        <a:t>128-bit key</a:t>
                      </a:r>
                    </a:p>
                  </a:txBody>
                  <a:tcPr/>
                </a:tc>
                <a:extLst>
                  <a:ext uri="{0D108BD9-81ED-4DB2-BD59-A6C34878D82A}">
                    <a16:rowId xmlns:a16="http://schemas.microsoft.com/office/drawing/2014/main" val="10002"/>
                  </a:ext>
                </a:extLst>
              </a:tr>
              <a:tr h="370840">
                <a:tc>
                  <a:txBody>
                    <a:bodyPr/>
                    <a:lstStyle/>
                    <a:p>
                      <a:endParaRPr lang="en-US" sz="1600" dirty="0">
                        <a:latin typeface="Arial" pitchFamily="34" charset="0"/>
                        <a:cs typeface="Arial" pitchFamily="34" charset="0"/>
                      </a:endParaRPr>
                    </a:p>
                  </a:txBody>
                  <a:tcPr/>
                </a:tc>
                <a:tc>
                  <a:txBody>
                    <a:bodyPr/>
                    <a:lstStyle/>
                    <a:p>
                      <a:r>
                        <a:rPr lang="en-US" sz="1600" dirty="0">
                          <a:latin typeface="Arial" pitchFamily="34" charset="0"/>
                          <a:cs typeface="Arial" pitchFamily="34" charset="0"/>
                        </a:rPr>
                        <a:t>Static key- the same value is used by everyone on the network</a:t>
                      </a:r>
                    </a:p>
                  </a:txBody>
                  <a:tcPr/>
                </a:tc>
                <a:tc>
                  <a:txBody>
                    <a:bodyPr/>
                    <a:lstStyle/>
                    <a:p>
                      <a:r>
                        <a:rPr lang="en-US" sz="1600" dirty="0">
                          <a:latin typeface="Arial" pitchFamily="34" charset="0"/>
                          <a:cs typeface="Arial" pitchFamily="34" charset="0"/>
                        </a:rPr>
                        <a:t>Dynamic keys-each user is</a:t>
                      </a:r>
                      <a:r>
                        <a:rPr lang="en-US" sz="1600" baseline="0" dirty="0">
                          <a:latin typeface="Arial" pitchFamily="34" charset="0"/>
                          <a:cs typeface="Arial" pitchFamily="34" charset="0"/>
                        </a:rPr>
                        <a:t> assigned a key per session with additional keys calculated for each pocket</a:t>
                      </a:r>
                      <a:endParaRPr lang="en-US" sz="1600" dirty="0">
                        <a:latin typeface="Arial" pitchFamily="34" charset="0"/>
                        <a:cs typeface="Arial" pitchFamily="34" charset="0"/>
                      </a:endParaRPr>
                    </a:p>
                  </a:txBody>
                  <a:tcPr/>
                </a:tc>
                <a:extLst>
                  <a:ext uri="{0D108BD9-81ED-4DB2-BD59-A6C34878D82A}">
                    <a16:rowId xmlns:a16="http://schemas.microsoft.com/office/drawing/2014/main" val="10003"/>
                  </a:ext>
                </a:extLst>
              </a:tr>
              <a:tr h="370840">
                <a:tc>
                  <a:txBody>
                    <a:bodyPr/>
                    <a:lstStyle/>
                    <a:p>
                      <a:endParaRPr lang="en-US" sz="1600" dirty="0">
                        <a:latin typeface="Arial" pitchFamily="34" charset="0"/>
                        <a:cs typeface="Arial" pitchFamily="34" charset="0"/>
                      </a:endParaRPr>
                    </a:p>
                  </a:txBody>
                  <a:tcPr/>
                </a:tc>
                <a:tc>
                  <a:txBody>
                    <a:bodyPr/>
                    <a:lstStyle/>
                    <a:p>
                      <a:r>
                        <a:rPr lang="en-US" sz="1600" dirty="0">
                          <a:latin typeface="Arial" pitchFamily="34" charset="0"/>
                          <a:cs typeface="Arial" pitchFamily="34" charset="0"/>
                        </a:rPr>
                        <a:t>Manual key distribution-each</a:t>
                      </a:r>
                      <a:r>
                        <a:rPr lang="en-US" sz="1600" baseline="0" dirty="0">
                          <a:latin typeface="Arial" pitchFamily="34" charset="0"/>
                          <a:cs typeface="Arial" pitchFamily="34" charset="0"/>
                        </a:rPr>
                        <a:t> key is typed by hand into  each device</a:t>
                      </a:r>
                      <a:endParaRPr lang="en-US" sz="1600" dirty="0">
                        <a:latin typeface="Arial" pitchFamily="34" charset="0"/>
                        <a:cs typeface="Arial" pitchFamily="34" charset="0"/>
                      </a:endParaRPr>
                    </a:p>
                  </a:txBody>
                  <a:tcPr/>
                </a:tc>
                <a:tc>
                  <a:txBody>
                    <a:bodyPr/>
                    <a:lstStyle/>
                    <a:p>
                      <a:r>
                        <a:rPr lang="en-US" sz="1600" dirty="0">
                          <a:latin typeface="Arial" pitchFamily="34" charset="0"/>
                          <a:cs typeface="Arial" pitchFamily="34" charset="0"/>
                        </a:rPr>
                        <a:t>Automatic key distribution</a:t>
                      </a:r>
                    </a:p>
                  </a:txBody>
                  <a:tcPr/>
                </a:tc>
                <a:extLst>
                  <a:ext uri="{0D108BD9-81ED-4DB2-BD59-A6C34878D82A}">
                    <a16:rowId xmlns:a16="http://schemas.microsoft.com/office/drawing/2014/main" val="10004"/>
                  </a:ext>
                </a:extLst>
              </a:tr>
              <a:tr h="457200">
                <a:tc>
                  <a:txBody>
                    <a:bodyPr/>
                    <a:lstStyle/>
                    <a:p>
                      <a:r>
                        <a:rPr lang="en-US" sz="1600" dirty="0">
                          <a:latin typeface="Arial" pitchFamily="34" charset="0"/>
                          <a:cs typeface="Arial" pitchFamily="34" charset="0"/>
                        </a:rPr>
                        <a:t>Authentication</a:t>
                      </a:r>
                    </a:p>
                    <a:p>
                      <a:endParaRPr lang="en-US" sz="1600" dirty="0">
                        <a:latin typeface="Arial" pitchFamily="34" charset="0"/>
                        <a:cs typeface="Arial" pitchFamily="34"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latin typeface="Arial" pitchFamily="34" charset="0"/>
                          <a:cs typeface="Arial" pitchFamily="34" charset="0"/>
                        </a:rPr>
                        <a:t>Broken; used WEP</a:t>
                      </a:r>
                      <a:r>
                        <a:rPr lang="en-US" sz="1600" baseline="0" dirty="0">
                          <a:latin typeface="Arial" pitchFamily="34" charset="0"/>
                          <a:cs typeface="Arial" pitchFamily="34" charset="0"/>
                        </a:rPr>
                        <a:t> key itself for </a:t>
                      </a:r>
                      <a:r>
                        <a:rPr lang="en-US" sz="1600" dirty="0">
                          <a:latin typeface="Arial" pitchFamily="34" charset="0"/>
                          <a:cs typeface="Arial" pitchFamily="34" charset="0"/>
                        </a:rPr>
                        <a:t>Authentication</a:t>
                      </a:r>
                    </a:p>
                    <a:p>
                      <a:endParaRPr lang="en-US" sz="1600" dirty="0">
                        <a:latin typeface="Arial" pitchFamily="34" charset="0"/>
                        <a:cs typeface="Arial" pitchFamily="34" charset="0"/>
                      </a:endParaRPr>
                    </a:p>
                  </a:txBody>
                  <a:tcPr/>
                </a:tc>
                <a:tc>
                  <a:txBody>
                    <a:bodyPr/>
                    <a:lstStyle/>
                    <a:p>
                      <a:r>
                        <a:rPr lang="en-US" sz="1600" dirty="0">
                          <a:latin typeface="Arial" pitchFamily="34" charset="0"/>
                          <a:cs typeface="Arial" pitchFamily="34" charset="0"/>
                        </a:rPr>
                        <a:t>Improved user authentication</a:t>
                      </a:r>
                      <a:r>
                        <a:rPr lang="en-US" sz="1600" baseline="0" dirty="0">
                          <a:latin typeface="Arial" pitchFamily="34" charset="0"/>
                          <a:cs typeface="Arial" pitchFamily="34" charset="0"/>
                        </a:rPr>
                        <a:t>, using stronger 802. 1X and EAP</a:t>
                      </a:r>
                      <a:endParaRPr lang="en-US" sz="1600" dirty="0">
                        <a:latin typeface="Arial" pitchFamily="34" charset="0"/>
                        <a:cs typeface="Arial" pitchFamily="34" charset="0"/>
                      </a:endParaRPr>
                    </a:p>
                  </a:txBody>
                  <a:tcPr/>
                </a:tc>
                <a:extLst>
                  <a:ext uri="{0D108BD9-81ED-4DB2-BD59-A6C34878D82A}">
                    <a16:rowId xmlns:a16="http://schemas.microsoft.com/office/drawing/2014/main" val="10005"/>
                  </a:ext>
                </a:extLst>
              </a:tr>
            </a:tbl>
          </a:graphicData>
        </a:graphic>
      </p:graphicFrame>
      <p:sp>
        <p:nvSpPr>
          <p:cNvPr id="5" name="Content Placeholder 4"/>
          <p:cNvSpPr>
            <a:spLocks noGrp="1"/>
          </p:cNvSpPr>
          <p:nvPr>
            <p:ph sz="quarter" idx="10"/>
          </p:nvPr>
        </p:nvSpPr>
        <p:spPr>
          <a:xfrm>
            <a:off x="266700" y="5181600"/>
            <a:ext cx="8762999" cy="554182"/>
          </a:xfrm>
        </p:spPr>
        <p:txBody>
          <a:bodyPr>
            <a:normAutofit/>
          </a:bodyPr>
          <a:lstStyle/>
          <a:p>
            <a:pPr marL="0" indent="0">
              <a:buNone/>
            </a:pPr>
            <a:r>
              <a:rPr lang="en-US" sz="2000" dirty="0"/>
              <a:t>Source: www.wi-fi.org/files/wp_8_WPA%20Security_4-29-03.pdf.</a:t>
            </a:r>
          </a:p>
        </p:txBody>
      </p:sp>
    </p:spTree>
    <p:extLst>
      <p:ext uri="{BB962C8B-B14F-4D97-AF65-F5344CB8AC3E}">
        <p14:creationId xmlns:p14="http://schemas.microsoft.com/office/powerpoint/2010/main" val="1996424307"/>
      </p:ext>
    </p:extLst>
  </p:cSld>
  <p:clrMapOvr>
    <a:masterClrMapping/>
  </p:clrMapOvr>
  <p:transition spd="slow"/>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5"/>
          <p:cNvSpPr>
            <a:spLocks noGrp="1"/>
          </p:cNvSpPr>
          <p:nvPr>
            <p:ph type="title"/>
          </p:nvPr>
        </p:nvSpPr>
        <p:spPr>
          <a:xfrm>
            <a:off x="0" y="0"/>
            <a:ext cx="9067800" cy="609600"/>
          </a:xfrm>
        </p:spPr>
        <p:txBody>
          <a:bodyPr>
            <a:noAutofit/>
          </a:bodyPr>
          <a:lstStyle/>
          <a:p>
            <a:r>
              <a:rPr lang="en-US" altLang="en-US" sz="3200" dirty="0"/>
              <a:t>Securing TCP/IP with </a:t>
            </a:r>
            <a:r>
              <a:rPr lang="en-US" altLang="en-US" sz="3200" dirty="0" err="1"/>
              <a:t>IPSec</a:t>
            </a:r>
            <a:r>
              <a:rPr lang="en-US" altLang="en-US" sz="3200" dirty="0"/>
              <a:t> and PGP (1 of 2)</a:t>
            </a:r>
            <a:endParaRPr lang="en-US" sz="3200" dirty="0"/>
          </a:p>
        </p:txBody>
      </p:sp>
      <p:sp>
        <p:nvSpPr>
          <p:cNvPr id="7" name="Content Placeholder 6"/>
          <p:cNvSpPr>
            <a:spLocks noGrp="1"/>
          </p:cNvSpPr>
          <p:nvPr>
            <p:ph idx="1"/>
          </p:nvPr>
        </p:nvSpPr>
        <p:spPr>
          <a:xfrm>
            <a:off x="304800" y="838200"/>
            <a:ext cx="8763000" cy="4830763"/>
          </a:xfrm>
        </p:spPr>
        <p:txBody>
          <a:bodyPr/>
          <a:lstStyle/>
          <a:p>
            <a:r>
              <a:rPr lang="en-US" altLang="en-US" dirty="0"/>
              <a:t>Internet Protocol Security (</a:t>
            </a:r>
            <a:r>
              <a:rPr lang="en-US" altLang="en-US" dirty="0" err="1"/>
              <a:t>IPSec</a:t>
            </a:r>
            <a:r>
              <a:rPr lang="en-US" altLang="en-US" dirty="0"/>
              <a:t>): an open-source protocol framework for security development within the TCP/IP family of protocol standards.</a:t>
            </a:r>
          </a:p>
          <a:p>
            <a:r>
              <a:rPr lang="en-US" altLang="en-US" dirty="0" err="1"/>
              <a:t>IPSec</a:t>
            </a:r>
            <a:r>
              <a:rPr lang="en-US" altLang="en-US" dirty="0"/>
              <a:t> uses several different cryptosystems</a:t>
            </a:r>
          </a:p>
          <a:p>
            <a:pPr lvl="1"/>
            <a:r>
              <a:rPr lang="en-US" altLang="en-US" dirty="0" err="1"/>
              <a:t>Diffie</a:t>
            </a:r>
            <a:r>
              <a:rPr lang="en-US" altLang="en-US" dirty="0"/>
              <a:t>-Hellman key exchange for deriving key material between peers on a public network</a:t>
            </a:r>
          </a:p>
          <a:p>
            <a:pPr lvl="1"/>
            <a:r>
              <a:rPr lang="en-US" altLang="en-US" dirty="0"/>
              <a:t>Public-key cryptography for signing the </a:t>
            </a:r>
            <a:r>
              <a:rPr lang="en-US" altLang="en-US" dirty="0" err="1"/>
              <a:t>Diffie</a:t>
            </a:r>
            <a:r>
              <a:rPr lang="en-US" altLang="en-US" dirty="0"/>
              <a:t>-Hellman exchanges to guarantee identity</a:t>
            </a:r>
          </a:p>
          <a:p>
            <a:pPr lvl="1"/>
            <a:r>
              <a:rPr lang="en-US" altLang="en-US" dirty="0"/>
              <a:t>Bulk encryption algorithms for encrypting the data</a:t>
            </a:r>
          </a:p>
          <a:p>
            <a:pPr lvl="1"/>
            <a:r>
              <a:rPr lang="en-US" altLang="en-US" dirty="0"/>
              <a:t>Digital certificates signed by a certificate authority to act as digital ID cards</a:t>
            </a:r>
          </a:p>
        </p:txBody>
      </p:sp>
    </p:spTree>
    <p:extLst>
      <p:ext uri="{BB962C8B-B14F-4D97-AF65-F5344CB8AC3E}">
        <p14:creationId xmlns:p14="http://schemas.microsoft.com/office/powerpoint/2010/main" val="200156863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0"/>
            <a:ext cx="8229600" cy="1143000"/>
          </a:xfrm>
        </p:spPr>
        <p:txBody>
          <a:bodyPr>
            <a:noAutofit/>
          </a:bodyPr>
          <a:lstStyle/>
          <a:p>
            <a:r>
              <a:rPr lang="en-US" altLang="en-US" dirty="0"/>
              <a:t>Securing TCP/IP with </a:t>
            </a:r>
            <a:r>
              <a:rPr lang="en-US" altLang="en-US" dirty="0" err="1"/>
              <a:t>IPSec</a:t>
            </a:r>
            <a:r>
              <a:rPr lang="en-US" altLang="en-US" dirty="0"/>
              <a:t> and PGP (2 of 2)</a:t>
            </a:r>
            <a:endParaRPr lang="en-US" dirty="0"/>
          </a:p>
        </p:txBody>
      </p:sp>
      <p:sp>
        <p:nvSpPr>
          <p:cNvPr id="5" name="Content Placeholder 4"/>
          <p:cNvSpPr>
            <a:spLocks noGrp="1"/>
          </p:cNvSpPr>
          <p:nvPr>
            <p:ph idx="1"/>
          </p:nvPr>
        </p:nvSpPr>
        <p:spPr/>
        <p:txBody>
          <a:bodyPr/>
          <a:lstStyle/>
          <a:p>
            <a:r>
              <a:rPr lang="en-US" altLang="en-US" dirty="0"/>
              <a:t>Pretty Good Privacy (PGP): hybrid cryptosystem designed in 1991 by Phil Zimmermann</a:t>
            </a:r>
          </a:p>
          <a:p>
            <a:pPr lvl="1"/>
            <a:r>
              <a:rPr lang="en-US" altLang="en-US" dirty="0"/>
              <a:t>Combined best available cryptographic algorithms to become open source de facto standard for encryption and authentication of e-mail and file storage applications</a:t>
            </a:r>
          </a:p>
          <a:p>
            <a:pPr lvl="1"/>
            <a:r>
              <a:rPr lang="en-US" altLang="en-US" dirty="0"/>
              <a:t>Freeware and low-cost commercial PGP versions are available for many platforms</a:t>
            </a:r>
          </a:p>
          <a:p>
            <a:pPr lvl="1"/>
            <a:r>
              <a:rPr lang="en-US" altLang="en-US" dirty="0"/>
              <a:t>PGP security solution provides six services: authentication by digital signatures, message encryption, compression, e-mail compatibility, segmentation, key management</a:t>
            </a:r>
          </a:p>
        </p:txBody>
      </p:sp>
    </p:spTree>
    <p:extLst>
      <p:ext uri="{BB962C8B-B14F-4D97-AF65-F5344CB8AC3E}">
        <p14:creationId xmlns:p14="http://schemas.microsoft.com/office/powerpoint/2010/main" val="352530083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5"/>
          <p:cNvSpPr>
            <a:spLocks noGrp="1"/>
          </p:cNvSpPr>
          <p:nvPr>
            <p:ph type="title"/>
          </p:nvPr>
        </p:nvSpPr>
        <p:spPr>
          <a:xfrm>
            <a:off x="441389" y="0"/>
            <a:ext cx="8312726" cy="612086"/>
          </a:xfrm>
        </p:spPr>
        <p:txBody>
          <a:bodyPr>
            <a:normAutofit fontScale="90000"/>
          </a:bodyPr>
          <a:lstStyle/>
          <a:p>
            <a:pPr marL="0" indent="0">
              <a:lnSpc>
                <a:spcPct val="100000"/>
              </a:lnSpc>
              <a:spcBef>
                <a:spcPts val="0"/>
              </a:spcBef>
              <a:tabLst>
                <a:tab pos="4397375" algn="l"/>
              </a:tabLst>
            </a:pPr>
            <a:r>
              <a:rPr lang="en-US" b="1" dirty="0"/>
              <a:t>Figure 8-10  </a:t>
            </a:r>
            <a:r>
              <a:rPr lang="en-US" dirty="0" err="1"/>
              <a:t>IPSec</a:t>
            </a:r>
            <a:r>
              <a:rPr lang="en-US" dirty="0"/>
              <a:t> headers</a:t>
            </a:r>
            <a:endParaRPr lang="en-US" baseline="30000" dirty="0"/>
          </a:p>
        </p:txBody>
      </p:sp>
      <p:pic>
        <p:nvPicPr>
          <p:cNvPr id="8" name="Picture 7" descr="An illustration shows the comparison of IPSec Authentication Protocol and encapsulating security payload protocol. The comparison is shown inside a block the left side illustration has four rows. The first row has three sections as, “Next header, payload and reserved.” The next row is security parameters index. The third row is sequence number. The fourth row is Authentication data (variable length). The block on the right side has five rows in which the first is Security parameters index, second row is sequence number and third row is payload data (variable length). The fourth row has three sections namely, padding, pad length and next header.” The fifth row is Authentication data (variable length). The text below the left side illustration reads as, “Next header: Identifies the next higher level protocol, such as TCP or ESP. Payload length: Specifies the AH content’s length. Reserved: For future use. Security parameters index: Identifies the security association for this IP packet. Sequence number: Provides a monotonically increasing counter number for each packet sent. Allows the recipient to order the packet and provides protection against replay attacks. Authentication data: Variable-length data (multiple of 32 bits) containing the ICV (integrity check value) for this packet.” The text below the right side illustration reads as, “Security parameters index: Identifies the security association for this IP packet. Sequence number: Provides a monotonically increasing counter number for each packet sent. Allows the recipient to order the packets and provides protection against replay attacks. Payload data: Contains the encrypted data of the IP packet. Padding: Space for adding bytes if required by encryption algorithm; also helps conceal the actual payload size. Pad length: Specifies how much of the payload is padding. Next header: Identifies the next higher level protocol, such as TCP. Authentication data: Variable-length data (multiple of 32 bits) containing the ICV (integrity check value) for this packet.”&#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05000" y="612086"/>
            <a:ext cx="5611091" cy="5040630"/>
          </a:xfrm>
          <a:prstGeom prst="rect">
            <a:avLst/>
          </a:prstGeom>
        </p:spPr>
      </p:pic>
    </p:spTree>
    <p:extLst>
      <p:ext uri="{BB962C8B-B14F-4D97-AF65-F5344CB8AC3E}">
        <p14:creationId xmlns:p14="http://schemas.microsoft.com/office/powerpoint/2010/main" val="3224249475"/>
      </p:ext>
    </p:extLst>
  </p:cSld>
  <p:clrMapOvr>
    <a:masterClrMapping/>
  </p:clrMapOvr>
  <p:transition spd="slow"/>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Class</a:t>
            </a:r>
          </a:p>
        </p:txBody>
      </p:sp>
      <p:sp>
        <p:nvSpPr>
          <p:cNvPr id="3" name="Content Placeholder 2"/>
          <p:cNvSpPr>
            <a:spLocks noGrp="1"/>
          </p:cNvSpPr>
          <p:nvPr>
            <p:ph idx="1"/>
          </p:nvPr>
        </p:nvSpPr>
        <p:spPr>
          <a:xfrm>
            <a:off x="228600" y="1295401"/>
            <a:ext cx="8763000" cy="4343400"/>
          </a:xfrm>
        </p:spPr>
        <p:txBody>
          <a:bodyPr/>
          <a:lstStyle/>
          <a:p>
            <a:r>
              <a:rPr lang="en-GB" dirty="0"/>
              <a:t>Focus on:</a:t>
            </a:r>
          </a:p>
          <a:p>
            <a:pPr lvl="1"/>
            <a:r>
              <a:rPr lang="en-US" dirty="0"/>
              <a:t>Physical Security</a:t>
            </a:r>
            <a:br>
              <a:rPr lang="en-US" dirty="0"/>
            </a:br>
            <a:endParaRPr lang="en-GB" dirty="0"/>
          </a:p>
        </p:txBody>
      </p:sp>
    </p:spTree>
    <p:extLst>
      <p:ext uri="{BB962C8B-B14F-4D97-AF65-F5344CB8AC3E}">
        <p14:creationId xmlns:p14="http://schemas.microsoft.com/office/powerpoint/2010/main" val="2131467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ltLang="en-US" dirty="0"/>
              <a:t>Summary (1 of 5)</a:t>
            </a:r>
            <a:endParaRPr lang="en-US" dirty="0"/>
          </a:p>
        </p:txBody>
      </p:sp>
      <p:sp>
        <p:nvSpPr>
          <p:cNvPr id="5" name="Content Placeholder 4"/>
          <p:cNvSpPr>
            <a:spLocks noGrp="1"/>
          </p:cNvSpPr>
          <p:nvPr>
            <p:ph idx="1"/>
          </p:nvPr>
        </p:nvSpPr>
        <p:spPr/>
        <p:txBody>
          <a:bodyPr>
            <a:noAutofit/>
          </a:bodyPr>
          <a:lstStyle/>
          <a:p>
            <a:r>
              <a:rPr lang="en-US" dirty="0"/>
              <a:t>Encryption is the process of converting a message into a form that is unreadable to unauthorized people.</a:t>
            </a:r>
          </a:p>
          <a:p>
            <a:r>
              <a:rPr lang="en-US" dirty="0"/>
              <a:t>The science of encryption, known as cryptology, encompasses cryptography (making and using encryption codes) and cryptanalysis (breaking encryption codes).</a:t>
            </a:r>
          </a:p>
          <a:p>
            <a:r>
              <a:rPr lang="en-US" dirty="0"/>
              <a:t> Two basic processing methods are used to convert plaintext data into encrypted data—bit stream and block ciphering. </a:t>
            </a:r>
          </a:p>
        </p:txBody>
      </p:sp>
    </p:spTree>
    <p:extLst>
      <p:ext uri="{BB962C8B-B14F-4D97-AF65-F5344CB8AC3E}">
        <p14:creationId xmlns:p14="http://schemas.microsoft.com/office/powerpoint/2010/main" val="222410372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Summary (2 of 5)</a:t>
            </a:r>
            <a:endParaRPr lang="en-US" dirty="0"/>
          </a:p>
        </p:txBody>
      </p:sp>
      <p:sp>
        <p:nvSpPr>
          <p:cNvPr id="3" name="Content Placeholder 2"/>
          <p:cNvSpPr>
            <a:spLocks noGrp="1"/>
          </p:cNvSpPr>
          <p:nvPr>
            <p:ph idx="1"/>
          </p:nvPr>
        </p:nvSpPr>
        <p:spPr/>
        <p:txBody>
          <a:bodyPr>
            <a:noAutofit/>
          </a:bodyPr>
          <a:lstStyle/>
          <a:p>
            <a:r>
              <a:rPr lang="en-US" dirty="0"/>
              <a:t>The other major methods used for scrambling data include substitution ciphers, transposition ciphers, the XOR function, the Vigenère cipher, and the Vernam cipher.</a:t>
            </a:r>
          </a:p>
          <a:p>
            <a:r>
              <a:rPr lang="en-US" dirty="0"/>
              <a:t>The strength of many encryption applications and cryptosystems is determined by key size. </a:t>
            </a:r>
          </a:p>
          <a:p>
            <a:r>
              <a:rPr lang="en-US" dirty="0"/>
              <a:t>Hash functions are mathematical algorithms that generate a message summary, or digest, that can be used to confirm the identity of a specific message, and confirm that the message has not been altered.</a:t>
            </a:r>
          </a:p>
        </p:txBody>
      </p:sp>
    </p:spTree>
    <p:extLst>
      <p:ext uri="{BB962C8B-B14F-4D97-AF65-F5344CB8AC3E}">
        <p14:creationId xmlns:p14="http://schemas.microsoft.com/office/powerpoint/2010/main" val="327324130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 </a:t>
            </a:r>
            <a:r>
              <a:rPr lang="en-US" altLang="en-US" dirty="0"/>
              <a:t>(3 of 5</a:t>
            </a:r>
            <a:r>
              <a:rPr lang="en-US" dirty="0"/>
              <a:t>)</a:t>
            </a:r>
          </a:p>
        </p:txBody>
      </p:sp>
      <p:sp>
        <p:nvSpPr>
          <p:cNvPr id="3" name="Content Placeholder 2"/>
          <p:cNvSpPr>
            <a:spLocks noGrp="1"/>
          </p:cNvSpPr>
          <p:nvPr>
            <p:ph idx="1"/>
          </p:nvPr>
        </p:nvSpPr>
        <p:spPr/>
        <p:txBody>
          <a:bodyPr>
            <a:noAutofit/>
          </a:bodyPr>
          <a:lstStyle/>
          <a:p>
            <a:r>
              <a:rPr lang="en-US" dirty="0"/>
              <a:t>Most cryptographic algorithms can be grouped into two broad categories: symmetric and asymmetric. Most popular cryptosystems combine the two.</a:t>
            </a:r>
          </a:p>
          <a:p>
            <a:r>
              <a:rPr lang="en-US" dirty="0"/>
              <a:t>Public-key infrastructure (PKI) is an integrated system of software, encryption methodologies, protocols, legal agreements, and third-party services. PKI includes digital certificates and certificate authorities.</a:t>
            </a:r>
          </a:p>
          <a:p>
            <a:r>
              <a:rPr lang="en-US" dirty="0"/>
              <a:t>Digital signatures are encrypted messages that are independently verified by a central facility, and which provide nonrepudiation. </a:t>
            </a:r>
          </a:p>
        </p:txBody>
      </p:sp>
    </p:spTree>
    <p:extLst>
      <p:ext uri="{BB962C8B-B14F-4D97-AF65-F5344CB8AC3E}">
        <p14:creationId xmlns:p14="http://schemas.microsoft.com/office/powerpoint/2010/main" val="236125344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 </a:t>
            </a:r>
            <a:r>
              <a:rPr lang="en-US" altLang="en-US" dirty="0"/>
              <a:t>(4 of 5)</a:t>
            </a:r>
            <a:endParaRPr lang="en-US" dirty="0"/>
          </a:p>
        </p:txBody>
      </p:sp>
      <p:sp>
        <p:nvSpPr>
          <p:cNvPr id="3" name="Content Placeholder 2"/>
          <p:cNvSpPr>
            <a:spLocks noGrp="1"/>
          </p:cNvSpPr>
          <p:nvPr>
            <p:ph idx="1"/>
          </p:nvPr>
        </p:nvSpPr>
        <p:spPr/>
        <p:txBody>
          <a:bodyPr>
            <a:noAutofit/>
          </a:bodyPr>
          <a:lstStyle/>
          <a:p>
            <a:r>
              <a:rPr lang="en-US" dirty="0"/>
              <a:t>Steganography is the hiding of information. It is not properly a form of cryptography, but is similar in that it is used to protect confidential information while in transit.</a:t>
            </a:r>
          </a:p>
          <a:p>
            <a:r>
              <a:rPr lang="en-US" dirty="0"/>
              <a:t>S-HTTP (Secure Hypertext Transfer Protocol), Secure Electronic Transactions (SET), and SSL (Secure Sockets Layer) are protocols designed to enable secure communications across the Internet. </a:t>
            </a:r>
          </a:p>
          <a:p>
            <a:r>
              <a:rPr lang="en-US" dirty="0" err="1"/>
              <a:t>IPSec</a:t>
            </a:r>
            <a:r>
              <a:rPr lang="en-US" dirty="0"/>
              <a:t> is the protocol used to secure communications across any IP-based network, such as LANs, WANs, and the Internet. </a:t>
            </a:r>
          </a:p>
        </p:txBody>
      </p:sp>
    </p:spTree>
    <p:extLst>
      <p:ext uri="{BB962C8B-B14F-4D97-AF65-F5344CB8AC3E}">
        <p14:creationId xmlns:p14="http://schemas.microsoft.com/office/powerpoint/2010/main" val="174272686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Summary (5 of 5)</a:t>
            </a:r>
            <a:endParaRPr lang="en-US" dirty="0"/>
          </a:p>
        </p:txBody>
      </p:sp>
      <p:sp>
        <p:nvSpPr>
          <p:cNvPr id="3" name="Content Placeholder 2"/>
          <p:cNvSpPr>
            <a:spLocks noGrp="1"/>
          </p:cNvSpPr>
          <p:nvPr>
            <p:ph idx="1"/>
          </p:nvPr>
        </p:nvSpPr>
        <p:spPr/>
        <p:txBody>
          <a:bodyPr/>
          <a:lstStyle/>
          <a:p>
            <a:r>
              <a:rPr lang="en-US" dirty="0"/>
              <a:t>Secure Multipurpose Internet Mail Extensions (S/MIME), Privacy Enhanced </a:t>
            </a:r>
            <a:br>
              <a:rPr lang="en-US" dirty="0"/>
            </a:br>
            <a:r>
              <a:rPr lang="en-US" dirty="0"/>
              <a:t>Mail (PEM), and Pretty Good Privacy (PGP) are protocols that are used to secure e-mail. </a:t>
            </a:r>
          </a:p>
          <a:p>
            <a:r>
              <a:rPr lang="en-US" dirty="0"/>
              <a:t>Wireless networks require their own cryptographic protection. Originally protected with WEP and WPA, most modern Wi-Fi networks are now protected with WPA2.</a:t>
            </a:r>
          </a:p>
        </p:txBody>
      </p:sp>
    </p:spTree>
    <p:extLst>
      <p:ext uri="{BB962C8B-B14F-4D97-AF65-F5344CB8AC3E}">
        <p14:creationId xmlns:p14="http://schemas.microsoft.com/office/powerpoint/2010/main" val="3434070678"/>
      </p:ext>
    </p:extLst>
  </p:cSld>
  <p:clrMapOvr>
    <a:masterClrMapping/>
  </p:clrMapOvr>
</p:sld>
</file>

<file path=ppt/theme/theme1.xml><?xml version="1.0" encoding="utf-8"?>
<a:theme xmlns:a="http://schemas.openxmlformats.org/drawingml/2006/main" name="Sampl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7852</TotalTime>
  <Words>7812</Words>
  <Application>Microsoft Office PowerPoint</Application>
  <PresentationFormat>On-screen Show (4:3)</PresentationFormat>
  <Paragraphs>717</Paragraphs>
  <Slides>54</Slides>
  <Notes>28</Notes>
  <HiddenSlides>31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54</vt:i4>
      </vt:variant>
    </vt:vector>
  </HeadingPairs>
  <TitlesOfParts>
    <vt:vector size="60" baseType="lpstr">
      <vt:lpstr>Arial</vt:lpstr>
      <vt:lpstr>Calibri</vt:lpstr>
      <vt:lpstr>Courier New</vt:lpstr>
      <vt:lpstr>Times New Roman</vt:lpstr>
      <vt:lpstr>Wingdings</vt:lpstr>
      <vt:lpstr>Sample</vt:lpstr>
      <vt:lpstr>Cryptography   </vt:lpstr>
      <vt:lpstr>Learning Objectives</vt:lpstr>
      <vt:lpstr>Introduction</vt:lpstr>
      <vt:lpstr>Terminology</vt:lpstr>
      <vt:lpstr>Terminology- Research</vt:lpstr>
      <vt:lpstr>Introduction</vt:lpstr>
      <vt:lpstr>E.G</vt:lpstr>
      <vt:lpstr>E.G</vt:lpstr>
      <vt:lpstr>Cipher Methods</vt:lpstr>
      <vt:lpstr>Cipher Methods</vt:lpstr>
      <vt:lpstr>Substitution Cipher</vt:lpstr>
      <vt:lpstr>Table 8-2 The Vigenere square</vt:lpstr>
      <vt:lpstr>Transposition Cipher</vt:lpstr>
      <vt:lpstr>Exclusive OR (XOR)</vt:lpstr>
      <vt:lpstr>XOR Table</vt:lpstr>
      <vt:lpstr>Table 8-3  Example XOR Encryption </vt:lpstr>
      <vt:lpstr>Vernam Cipher</vt:lpstr>
      <vt:lpstr>Book-Based Ciphers</vt:lpstr>
      <vt:lpstr>Hash Functions</vt:lpstr>
      <vt:lpstr>Hash Functions</vt:lpstr>
      <vt:lpstr>Figure 8-4  Various hash values</vt:lpstr>
      <vt:lpstr>Cryptographic Algorithms</vt:lpstr>
      <vt:lpstr>Symmetric Encryption (1 of 2)</vt:lpstr>
      <vt:lpstr>Symmetric Encryption Encryption (2 of 2)</vt:lpstr>
      <vt:lpstr>Figure 8-5  Example of symmetric encryption</vt:lpstr>
      <vt:lpstr>Asymmetric Encryption</vt:lpstr>
      <vt:lpstr>Figure 8-6  Example of asymmetric encryption</vt:lpstr>
      <vt:lpstr>Encryption Key Size</vt:lpstr>
      <vt:lpstr>Table 8-5 Encryption key power (1 of 3)</vt:lpstr>
      <vt:lpstr>Table 8-5 Encryption key power (2 of 3)</vt:lpstr>
      <vt:lpstr>Table 8-5 Encryption key power (3 of 3)</vt:lpstr>
      <vt:lpstr>Cryptographic Tools</vt:lpstr>
      <vt:lpstr>Public-Key Infrastructure (PKI) (1 of 2)</vt:lpstr>
      <vt:lpstr>Public-Key Infrastructure (PKI) (2 of 2)</vt:lpstr>
      <vt:lpstr>Digital Signatures</vt:lpstr>
      <vt:lpstr>Digital Certificates</vt:lpstr>
      <vt:lpstr>Figure 8-7  Digital signature in Windows Internet Explorer</vt:lpstr>
      <vt:lpstr>Figure 8-8  Example digital certificate</vt:lpstr>
      <vt:lpstr>Table 8-6 X.509 v3 Certificate Structure  (1of 2)</vt:lpstr>
      <vt:lpstr>Table 8-6 X.509 v3 Certificate Structure (2 of 2)</vt:lpstr>
      <vt:lpstr>Hybrid Cryptography Systems</vt:lpstr>
      <vt:lpstr>Figure 8-9 Example of hybrid encryption</vt:lpstr>
      <vt:lpstr>Steganography</vt:lpstr>
      <vt:lpstr>Protocols for Secure Communications</vt:lpstr>
      <vt:lpstr>Table 8-9 WEP Versus WPA </vt:lpstr>
      <vt:lpstr>Securing TCP/IP with IPSec and PGP (1 of 2)</vt:lpstr>
      <vt:lpstr>Securing TCP/IP with IPSec and PGP (2 of 2)</vt:lpstr>
      <vt:lpstr>Figure 8-10  IPSec headers</vt:lpstr>
      <vt:lpstr>Next Class</vt:lpstr>
      <vt:lpstr>Summary (1 of 5)</vt:lpstr>
      <vt:lpstr>Summary (2 of 5)</vt:lpstr>
      <vt:lpstr>Summary (3 of 5)</vt:lpstr>
      <vt:lpstr>Summary (4 of 5)</vt:lpstr>
      <vt:lpstr>Summary (5 of 5)</vt:lpstr>
    </vt:vector>
  </TitlesOfParts>
  <Company>Course Technology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8 Cryptography</dc:title>
  <dc:creator>Whitman</dc:creator>
  <cp:lastModifiedBy>Munyaradzi Nicholas Murira</cp:lastModifiedBy>
  <cp:revision>337</cp:revision>
  <cp:lastPrinted>2017-03-09T12:30:14Z</cp:lastPrinted>
  <dcterms:created xsi:type="dcterms:W3CDTF">2007-02-15T20:50:52Z</dcterms:created>
  <dcterms:modified xsi:type="dcterms:W3CDTF">2023-10-25T06:28:05Z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AdHocReviewCycleID">
    <vt:i4>732539425</vt:i4>
  </property>
  <property fmtid="{D5CDD505-2E9C-101B-9397-08002B2CF9AE}" pid="3" name="_NewReviewCycle">
    <vt:lpwstr/>
  </property>
  <property fmtid="{D5CDD505-2E9C-101B-9397-08002B2CF9AE}" pid="4" name="_EmailSubject">
    <vt:lpwstr>Cengage Branding/Accessibility </vt:lpwstr>
  </property>
  <property fmtid="{D5CDD505-2E9C-101B-9397-08002B2CF9AE}" pid="5" name="_AuthorEmail">
    <vt:lpwstr>maria.garguilo@cengage.com</vt:lpwstr>
  </property>
  <property fmtid="{D5CDD505-2E9C-101B-9397-08002B2CF9AE}" pid="6" name="_AuthorEmailDisplayName">
    <vt:lpwstr>Garguilo, Maria</vt:lpwstr>
  </property>
  <property fmtid="{D5CDD505-2E9C-101B-9397-08002B2CF9AE}" pid="7" name="_PreviousAdHocReviewCycleID">
    <vt:i4>1933890983</vt:i4>
  </property>
</Properties>
</file>