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7" r:id="rId2"/>
    <p:sldId id="301" r:id="rId3"/>
    <p:sldId id="285" r:id="rId4"/>
    <p:sldId id="286" r:id="rId5"/>
    <p:sldId id="287" r:id="rId6"/>
    <p:sldId id="289" r:id="rId7"/>
    <p:sldId id="290" r:id="rId8"/>
    <p:sldId id="288" r:id="rId9"/>
    <p:sldId id="291" r:id="rId10"/>
    <p:sldId id="292" r:id="rId11"/>
    <p:sldId id="293" r:id="rId12"/>
    <p:sldId id="294" r:id="rId13"/>
    <p:sldId id="296" r:id="rId14"/>
    <p:sldId id="297" r:id="rId15"/>
    <p:sldId id="298" r:id="rId16"/>
    <p:sldId id="299" r:id="rId17"/>
    <p:sldId id="30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1YlLSvzArrnQ6w6FMMDxOw==" hashData="Xkq0Of4wNH2OA7Z8aFLA6rSNELABlLVQis36wsKFPqQwioBjjphkLwLgbmXUcIf6XqDORPCN1Uok3/ouYRKrm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67687" autoAdjust="0"/>
  </p:normalViewPr>
  <p:slideViewPr>
    <p:cSldViewPr snapToGrid="0">
      <p:cViewPr varScale="1">
        <p:scale>
          <a:sx n="58" d="100"/>
          <a:sy n="58" d="100"/>
        </p:scale>
        <p:origin x="1646" y="5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50" d="100"/>
          <a:sy n="150" d="100"/>
        </p:scale>
        <p:origin x="161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By the end of this lesson you will be able</a:t>
            </a:r>
            <a:r>
              <a:rPr lang="en-GB" sz="1100" b="0" baseline="0" dirty="0">
                <a:latin typeface="Arial" panose="020B0604020202020204" pitchFamily="34" charset="0"/>
                <a:cs typeface="Arial" panose="020B0604020202020204" pitchFamily="34" charset="0"/>
              </a:rPr>
              <a:t> to:</a:t>
            </a:r>
          </a:p>
          <a:p>
            <a:endParaRPr lang="en-GB" sz="1100" b="0" baseline="0" dirty="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the principal roads policing functions.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Describe what the 5 year Roads Policing Strategy according to the National Police Chiefs Council for 2011 – 2015 means to them as Police Officers.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Describe the 4 elements of the 5 Year Roads Policing Strategy according to the National Police Chiefs Council (NPCC) for 2015 – 2020</a:t>
            </a:r>
          </a:p>
          <a:p>
            <a:pPr marL="22860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Explain how the strategic objectives of the National Police Chiefs Council (NPCC) roads policing strategy can be implemented into local roads policing</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6066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3" name="Notes Placeholder 2"/>
          <p:cNvSpPr>
            <a:spLocks noGrp="1"/>
          </p:cNvSpPr>
          <p:nvPr>
            <p:ph type="body" idx="1"/>
          </p:nvPr>
        </p:nvSpPr>
        <p:spPr>
          <a:xfrm>
            <a:off x="685800" y="3801836"/>
            <a:ext cx="5486400" cy="3600450"/>
          </a:xfrm>
        </p:spPr>
        <p:txBody>
          <a:bodyPr/>
          <a:lstStyle/>
          <a:p>
            <a:r>
              <a:rPr lang="en-GB" sz="1100" dirty="0">
                <a:latin typeface="Arial" panose="020B0604020202020204" pitchFamily="34" charset="0"/>
                <a:cs typeface="Arial" panose="020B0604020202020204" pitchFamily="34" charset="0"/>
              </a:rPr>
              <a:t>Trainer to pose the question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 “What do you think the principal roads policing functions are?”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ask for answers and write them on the white board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this has been completed trainer to reveal Slide 3.</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236504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and the following slide outline the principal RPU functions as stated in </a:t>
            </a:r>
          </a:p>
          <a:p>
            <a:r>
              <a:rPr lang="en-GB" sz="1100" b="1" dirty="0">
                <a:solidFill>
                  <a:srgbClr val="0000FF"/>
                </a:solidFill>
                <a:latin typeface="Arial" panose="020B0604020202020204" pitchFamily="34" charset="0"/>
                <a:cs typeface="Arial" panose="020B0604020202020204" pitchFamily="34" charset="0"/>
              </a:rPr>
              <a:t>‘The NPCC (2015) Policing the Roads in Partnership – 5 Year Strategy 2015 –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compare the students answers with the answers on slides</a:t>
            </a:r>
            <a:r>
              <a:rPr lang="en-GB" sz="1100" baseline="0" dirty="0">
                <a:latin typeface="Arial" panose="020B0604020202020204" pitchFamily="34" charset="0"/>
                <a:cs typeface="Arial" panose="020B0604020202020204" pitchFamily="34" charset="0"/>
              </a:rPr>
              <a:t> 3 &amp;</a:t>
            </a:r>
            <a:r>
              <a:rPr lang="en-GB" sz="1100" dirty="0">
                <a:latin typeface="Arial" panose="020B0604020202020204" pitchFamily="34" charset="0"/>
                <a:cs typeface="Arial" panose="020B0604020202020204" pitchFamily="34" charset="0"/>
              </a:rPr>
              <a:t> 4 and discuss. </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029338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charset="0"/>
              </a:rPr>
              <a:t>The ACPO Policing the Roads – 5 Year Strategy 2011-2015 prioritised and set out how effective and visible policing of the roads helped to create a safe and secure environment for all road users. </a:t>
            </a:r>
          </a:p>
          <a:p>
            <a:endParaRPr lang="en-US" sz="1100" dirty="0">
              <a:latin typeface="Arial" charset="0"/>
            </a:endParaRPr>
          </a:p>
          <a:p>
            <a:r>
              <a:rPr lang="en-US" sz="1100" dirty="0">
                <a:latin typeface="Arial" charset="0"/>
              </a:rPr>
              <a:t>The strategy achieved this by implementing five key objectives: </a:t>
            </a:r>
          </a:p>
          <a:p>
            <a:endParaRPr lang="en-US" sz="1100" dirty="0">
              <a:latin typeface="Arial" charset="0"/>
            </a:endParaRPr>
          </a:p>
          <a:p>
            <a:pPr marL="342900" indent="-342900">
              <a:buFont typeface="Wingdings" panose="05000000000000000000" pitchFamily="2" charset="2"/>
              <a:buChar char="Ø"/>
              <a:defRPr/>
            </a:pPr>
            <a:r>
              <a:rPr lang="en-US" sz="1100" dirty="0">
                <a:latin typeface="Arial" charset="0"/>
              </a:rPr>
              <a:t>Focused harm reduction that saves lives and prevents crime </a:t>
            </a:r>
          </a:p>
          <a:p>
            <a:pPr>
              <a:defRPr/>
            </a:pPr>
            <a:endParaRPr lang="en-US" sz="1100" dirty="0">
              <a:latin typeface="Arial" charset="0"/>
            </a:endParaRPr>
          </a:p>
          <a:p>
            <a:pPr marL="342900" indent="-342900">
              <a:buFont typeface="Wingdings" panose="05000000000000000000" pitchFamily="2" charset="2"/>
              <a:buChar char="Ø"/>
              <a:defRPr/>
            </a:pPr>
            <a:r>
              <a:rPr lang="en-GB" sz="1100" dirty="0">
                <a:latin typeface="Arial" charset="0"/>
              </a:rPr>
              <a:t>Enforcement based on professional judgement and discretion </a:t>
            </a:r>
          </a:p>
          <a:p>
            <a:pPr>
              <a:defRPr/>
            </a:pPr>
            <a:endParaRPr lang="en-GB" sz="1100" dirty="0">
              <a:latin typeface="Arial" charset="0"/>
            </a:endParaRPr>
          </a:p>
          <a:p>
            <a:pPr marL="342900" indent="-342900">
              <a:buFont typeface="Wingdings" panose="05000000000000000000" pitchFamily="2" charset="2"/>
              <a:buChar char="Ø"/>
              <a:defRPr/>
            </a:pPr>
            <a:r>
              <a:rPr lang="en-US" sz="1100" dirty="0">
                <a:latin typeface="Arial" charset="0"/>
              </a:rPr>
              <a:t>A visible roads policing presence on the Strategic Road Network </a:t>
            </a:r>
          </a:p>
          <a:p>
            <a:pPr>
              <a:defRPr/>
            </a:pPr>
            <a:endParaRPr lang="en-US" sz="1100" dirty="0">
              <a:latin typeface="Arial" charset="0"/>
            </a:endParaRPr>
          </a:p>
          <a:p>
            <a:pPr marL="342900" indent="-342900">
              <a:buFont typeface="Wingdings" panose="05000000000000000000" pitchFamily="2" charset="2"/>
              <a:buChar char="Ø"/>
              <a:defRPr/>
            </a:pPr>
            <a:r>
              <a:rPr lang="en-GB" sz="1100" dirty="0">
                <a:latin typeface="Arial" charset="0"/>
              </a:rPr>
              <a:t>Intelligence-led resources </a:t>
            </a:r>
          </a:p>
          <a:p>
            <a:pPr>
              <a:defRPr/>
            </a:pPr>
            <a:endParaRPr lang="en-GB" sz="1100" dirty="0">
              <a:latin typeface="Arial" charset="0"/>
            </a:endParaRPr>
          </a:p>
          <a:p>
            <a:pPr marL="342900" indent="-342900">
              <a:buFont typeface="Wingdings" panose="05000000000000000000" pitchFamily="2" charset="2"/>
              <a:buChar char="Ø"/>
              <a:defRPr/>
            </a:pPr>
            <a:r>
              <a:rPr lang="en-US" sz="1100" dirty="0">
                <a:latin typeface="Arial" charset="0"/>
              </a:rPr>
              <a:t>Enforcement, Education and Engineering to affect and influence driver behaviour.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550921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22525" y="90488"/>
            <a:ext cx="1757363" cy="989012"/>
          </a:xfrm>
        </p:spPr>
      </p:sp>
      <p:sp>
        <p:nvSpPr>
          <p:cNvPr id="3" name="Notes Placeholder 2"/>
          <p:cNvSpPr>
            <a:spLocks noGrp="1"/>
          </p:cNvSpPr>
          <p:nvPr>
            <p:ph type="body" idx="1"/>
          </p:nvPr>
        </p:nvSpPr>
        <p:spPr>
          <a:xfrm>
            <a:off x="558798" y="1162644"/>
            <a:ext cx="5486400" cy="7917855"/>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1.4.1 Reducing Road Casualties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Each casualty on the road represents an avoidable personal trauma and, if fatal, costs the public purse a large amount of money. The main causes of road death and injury are accidents and incidents involving alcohol, drugs or excess speed, singularly or in combination. Two groups of road users continue to be highly represented in road accident statistics: </a:t>
            </a:r>
          </a:p>
          <a:p>
            <a:pPr marL="171450" indent="-171450">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Young people (between 16 and 24 years), mainly due to speed and careless behaviour  </a:t>
            </a:r>
          </a:p>
          <a:p>
            <a:pPr marL="171450" indent="-171450">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Motorcyclists, mainly due to the use of excessive speed.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strategy proposes an approach of enforcement and education that aims to ensure that drunk and drug impaired drivers and those who use excessive speed, are identified and brought to justice.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1.4.2 Disrupting Criminality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Many criminals use the road network in the planning and commission of their crimes, including drug smuggling, counterfeit goods and stolen vehicles and parts; this can be reduced by proactively policing the roads environment.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 visible police presence, coupled with the use of effective information and intelligence gathering, can be used to focus enforcement activity in order to detect, disrupt and challenge criminal use of the roads in all its forms. </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1.4.3 Countering Terrorism </a:t>
            </a:r>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International and domestic extremist groups continue to pose a significant threat to the security and safety of the United Kingdom (UK). The strategic road network is used to facilitate the planning and execution of their campaigns and is itself a potential target. A visible policing presence on the roads can assist in deterring, disrupting and ultimately arresting offenders.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1.4.4 Patrolling the Roads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Effective patrolling, both on foot and mobile, is vital in detecting and reducing crime and for bringing about public reassurance. The presence on the roads of patrols aids the reduction of poor and illegal driving which cannot be detected by remote enforcement alone.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1.4.5 Combating anti-social road use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Communities routinely identify poor and aggressive driver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behaviour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and speeding traffic as a greater problem than all other anti-social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behaviour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Police Service has at its disposal a number of tools to combat anti-social road use, e.g. the power to seize vehicles and issue Fixed Penalty Notices (FPN) for offences including no insurance, no driving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licence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no tax, and causing harassment, alarm or distress whilst driving carelessly. There are also educational programmes, aimed at drivers who unthinkingly or inadvertently break the law, that are alternatives to prosecution.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1.4.6 Implementing the strategy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Implementation of the 2011-2015 strategy is achieved by working with partners and stakeholders to create a shift in public attitude and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behaviour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one of habitual compliance with the laws and conventions of the road. The focus is on harm reduction that saves lives and prevents crime by concentrating on road users who pose the highest threat of harm, whilst in turn responding appropriately to those who have shown a momentary lapse of judgement or care. </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10415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use introduce the NPCC Roads Policing Strategy 2015 – 2020.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The current strategy is built on the original hence the need to discuss both</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675418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Detailed explanation of the 2015 -2020 strategy – trainer to discuss with learners. Trainer to emphasise that this is the NPCC strategic view – how do we implement this on the ground?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440706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52513" y="177800"/>
            <a:ext cx="4841875" cy="27241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
        <p:nvSpPr>
          <p:cNvPr id="5" name="Notes Placeholder 4"/>
          <p:cNvSpPr>
            <a:spLocks noGrp="1"/>
          </p:cNvSpPr>
          <p:nvPr>
            <p:ph type="body" sz="quarter" idx="11"/>
          </p:nvPr>
        </p:nvSpPr>
        <p:spPr>
          <a:xfrm>
            <a:off x="723900" y="3130550"/>
            <a:ext cx="5486400" cy="3600450"/>
          </a:xfrm>
        </p:spPr>
        <p:txBody>
          <a:bodyPr/>
          <a:lstStyle/>
          <a:p>
            <a:r>
              <a:rPr lang="en-GB" sz="1100" dirty="0">
                <a:latin typeface="Arial" panose="020B0604020202020204" pitchFamily="34" charset="0"/>
                <a:cs typeface="Arial" panose="020B0604020202020204" pitchFamily="34" charset="0"/>
              </a:rPr>
              <a:t>Detailed explanation of the 2015 -2020 strategy – trainer to discuss with learners. Trainer to emphasise that this is the NPCC strategic view –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 How do we implement this on the ground?</a:t>
            </a:r>
          </a:p>
          <a:p>
            <a:endParaRPr lang="en-GB" dirty="0"/>
          </a:p>
        </p:txBody>
      </p:sp>
    </p:spTree>
    <p:extLst>
      <p:ext uri="{BB962C8B-B14F-4D97-AF65-F5344CB8AC3E}">
        <p14:creationId xmlns:p14="http://schemas.microsoft.com/office/powerpoint/2010/main" val="1776427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52513" y="177800"/>
            <a:ext cx="4841875" cy="27241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
        <p:nvSpPr>
          <p:cNvPr id="5" name="Notes Placeholder 4"/>
          <p:cNvSpPr>
            <a:spLocks noGrp="1"/>
          </p:cNvSpPr>
          <p:nvPr>
            <p:ph type="body" sz="quarter" idx="11"/>
          </p:nvPr>
        </p:nvSpPr>
        <p:spPr>
          <a:xfrm>
            <a:off x="723900" y="3130550"/>
            <a:ext cx="5486400" cy="3600450"/>
          </a:xfrm>
        </p:spPr>
        <p:txBody>
          <a:bodyPr/>
          <a:lstStyle/>
          <a:p>
            <a:r>
              <a:rPr lang="en-GB" sz="1100" dirty="0">
                <a:latin typeface="Arial" panose="020B0604020202020204" pitchFamily="34" charset="0"/>
                <a:cs typeface="Arial" panose="020B0604020202020204" pitchFamily="34" charset="0"/>
              </a:rPr>
              <a:t>Detailed explanation of the 2015 -2020 strategy – trainer to discuss with learners. Trainer to emphasise that this is the NPCC strategic view – how do we implement this on the ground?</a:t>
            </a:r>
          </a:p>
          <a:p>
            <a:endParaRPr lang="en-GB" dirty="0"/>
          </a:p>
        </p:txBody>
      </p:sp>
    </p:spTree>
    <p:extLst>
      <p:ext uri="{BB962C8B-B14F-4D97-AF65-F5344CB8AC3E}">
        <p14:creationId xmlns:p14="http://schemas.microsoft.com/office/powerpoint/2010/main" val="3849747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52513" y="177800"/>
            <a:ext cx="4841875" cy="27241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
        <p:nvSpPr>
          <p:cNvPr id="5" name="Notes Placeholder 4"/>
          <p:cNvSpPr>
            <a:spLocks noGrp="1"/>
          </p:cNvSpPr>
          <p:nvPr>
            <p:ph type="body" sz="quarter" idx="11"/>
          </p:nvPr>
        </p:nvSpPr>
        <p:spPr>
          <a:xfrm>
            <a:off x="723900" y="3130550"/>
            <a:ext cx="5486400" cy="3600450"/>
          </a:xfrm>
        </p:spPr>
        <p:txBody>
          <a:bodyPr/>
          <a:lstStyle/>
          <a:p>
            <a:r>
              <a:rPr lang="en-GB" sz="1100" dirty="0">
                <a:latin typeface="Arial" panose="020B0604020202020204" pitchFamily="34" charset="0"/>
                <a:cs typeface="Arial" panose="020B0604020202020204" pitchFamily="34" charset="0"/>
              </a:rPr>
              <a:t>Trainer to reveal this slide point by point, and outline that these are the four strategic objectives of the NPCC roads policing strategy.</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Group work.</a:t>
            </a:r>
          </a:p>
          <a:p>
            <a:r>
              <a:rPr lang="en-GB" sz="1100" dirty="0">
                <a:latin typeface="Arial" panose="020B0604020202020204" pitchFamily="34" charset="0"/>
                <a:cs typeface="Arial" panose="020B0604020202020204" pitchFamily="34" charset="0"/>
              </a:rPr>
              <a:t>Trainer to split the class to split into four.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Each group will select one objective each and consider how this strategic objective can be implemented practically into local roads policing.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Ten minutes for the task.</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Each group to report their findings back to the class in turn using flipcharts.</a:t>
            </a:r>
          </a:p>
          <a:p>
            <a:endParaRPr lang="en-GB" dirty="0"/>
          </a:p>
        </p:txBody>
      </p:sp>
    </p:spTree>
    <p:extLst>
      <p:ext uri="{BB962C8B-B14F-4D97-AF65-F5344CB8AC3E}">
        <p14:creationId xmlns:p14="http://schemas.microsoft.com/office/powerpoint/2010/main" val="947699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sz="1100" dirty="0">
                <a:latin typeface="Arial" panose="020B0604020202020204" pitchFamily="34" charset="0"/>
                <a:cs typeface="Arial" panose="020B0604020202020204" pitchFamily="34" charset="0"/>
              </a:rPr>
              <a:t>Trainer to reveal these slides to consolidate the learning. These slides are the direct definition of these terms from the NPCC strategy document. Trainer to compare and discuss the learners answers.</a:t>
            </a:r>
          </a:p>
          <a:p>
            <a:endParaRPr lang="en-GB" dirty="0"/>
          </a:p>
        </p:txBody>
      </p:sp>
    </p:spTree>
    <p:extLst>
      <p:ext uri="{BB962C8B-B14F-4D97-AF65-F5344CB8AC3E}">
        <p14:creationId xmlns:p14="http://schemas.microsoft.com/office/powerpoint/2010/main" val="3215448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sz="1100" dirty="0">
                <a:latin typeface="Arial" panose="020B0604020202020204" pitchFamily="34" charset="0"/>
                <a:cs typeface="Arial" panose="020B0604020202020204" pitchFamily="34" charset="0"/>
              </a:rPr>
              <a:t>Trainer to reveal these slides to consolidate the learning. These slides are the direct definition of these terms from the NPCC strategy document. Trainer to compare and discuss the learners answers.</a:t>
            </a:r>
          </a:p>
          <a:p>
            <a:endParaRPr lang="en-GB" dirty="0"/>
          </a:p>
        </p:txBody>
      </p:sp>
    </p:spTree>
    <p:extLst>
      <p:ext uri="{BB962C8B-B14F-4D97-AF65-F5344CB8AC3E}">
        <p14:creationId xmlns:p14="http://schemas.microsoft.com/office/powerpoint/2010/main" val="11930907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sz="1100" dirty="0">
                <a:latin typeface="Arial" panose="020B0604020202020204" pitchFamily="34" charset="0"/>
                <a:cs typeface="Arial" panose="020B0604020202020204" pitchFamily="34" charset="0"/>
              </a:rPr>
              <a:t>Trainer to reveal these slides to consolidate the learning. These slides are the direct definition of these terms from the NPCC strategy document. Trainer to compare and discuss the learners answers.</a:t>
            </a:r>
          </a:p>
          <a:p>
            <a:endParaRPr lang="en-GB" dirty="0"/>
          </a:p>
        </p:txBody>
      </p:sp>
    </p:spTree>
    <p:extLst>
      <p:ext uri="{BB962C8B-B14F-4D97-AF65-F5344CB8AC3E}">
        <p14:creationId xmlns:p14="http://schemas.microsoft.com/office/powerpoint/2010/main" val="3735944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sz="1100" dirty="0">
                <a:latin typeface="Arial" panose="020B0604020202020204" pitchFamily="34" charset="0"/>
                <a:cs typeface="Arial" panose="020B0604020202020204" pitchFamily="34" charset="0"/>
              </a:rPr>
              <a:t>Trainer to reveal these slides to consolidate the learning. These slides are the direct definition of these terms from the NPCC strategy document. Trainer to compare and discuss the learners answers.</a:t>
            </a:r>
          </a:p>
          <a:p>
            <a:endParaRPr lang="en-GB" dirty="0"/>
          </a:p>
        </p:txBody>
      </p:sp>
    </p:spTree>
    <p:extLst>
      <p:ext uri="{BB962C8B-B14F-4D97-AF65-F5344CB8AC3E}">
        <p14:creationId xmlns:p14="http://schemas.microsoft.com/office/powerpoint/2010/main" val="3974032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b="1" dirty="0"/>
              <a:t>Group work.</a:t>
            </a:r>
          </a:p>
          <a:p>
            <a:r>
              <a:rPr lang="en-GB" dirty="0"/>
              <a:t>Trainer to split the class to split into four. </a:t>
            </a:r>
          </a:p>
          <a:p>
            <a:endParaRPr lang="en-GB" dirty="0"/>
          </a:p>
          <a:p>
            <a:r>
              <a:rPr lang="en-GB" dirty="0"/>
              <a:t>Each group will select one objective each and consider how this strategic objective can be implemented practically into local roads policing. </a:t>
            </a:r>
          </a:p>
          <a:p>
            <a:endParaRPr lang="en-GB" dirty="0"/>
          </a:p>
          <a:p>
            <a:r>
              <a:rPr lang="en-GB" dirty="0"/>
              <a:t>Ten minutes for the task.</a:t>
            </a:r>
          </a:p>
          <a:p>
            <a:endParaRPr lang="en-GB" dirty="0"/>
          </a:p>
          <a:p>
            <a:r>
              <a:rPr lang="en-GB" dirty="0"/>
              <a:t>Each group to report their findings back to the class in turn using flipcharts.</a:t>
            </a:r>
          </a:p>
          <a:p>
            <a:endParaRPr lang="en-GB" dirty="0"/>
          </a:p>
        </p:txBody>
      </p:sp>
    </p:spTree>
    <p:extLst>
      <p:ext uri="{BB962C8B-B14F-4D97-AF65-F5344CB8AC3E}">
        <p14:creationId xmlns:p14="http://schemas.microsoft.com/office/powerpoint/2010/main" val="243362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5" Type="http://schemas.microsoft.com/office/2007/relationships/hdphoto" Target="../media/hdphoto1.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5451" y="126063"/>
            <a:ext cx="639324" cy="772106"/>
          </a:xfrm>
          <a:prstGeom prst="rect">
            <a:avLst/>
          </a:prstGeom>
        </p:spPr>
      </p:pic>
      <p:sp useBgFill="1">
        <p:nvSpPr>
          <p:cNvPr id="4" name="TextBox 3"/>
          <p:cNvSpPr txBox="1"/>
          <p:nvPr/>
        </p:nvSpPr>
        <p:spPr>
          <a:xfrm>
            <a:off x="311375" y="1374194"/>
            <a:ext cx="4118919" cy="1569660"/>
          </a:xfrm>
          <a:prstGeom prst="rect">
            <a:avLst/>
          </a:prstGeom>
        </p:spPr>
        <p:txBody>
          <a:bodyPr wrap="square" rtlCol="0">
            <a:spAutoFit/>
          </a:bodyPr>
          <a:lstStyle/>
          <a:p>
            <a:pPr algn="ctr"/>
            <a:r>
              <a:rPr lang="en-GB" sz="3200" b="1" dirty="0">
                <a:solidFill>
                  <a:srgbClr val="0000FF"/>
                </a:solidFill>
                <a:latin typeface="Tahoma" panose="020B0604030504040204" pitchFamily="34" charset="0"/>
                <a:ea typeface="Tahoma" panose="020B0604030504040204" pitchFamily="34" charset="0"/>
                <a:cs typeface="Tahoma" panose="020B0604030504040204" pitchFamily="34" charset="0"/>
              </a:rPr>
              <a:t>Introduction </a:t>
            </a:r>
          </a:p>
          <a:p>
            <a:pPr algn="ctr"/>
            <a:r>
              <a:rPr lang="en-GB" sz="3200" b="1" dirty="0">
                <a:solidFill>
                  <a:srgbClr val="0000FF"/>
                </a:solidFill>
                <a:latin typeface="Tahoma" panose="020B0604030504040204" pitchFamily="34" charset="0"/>
                <a:ea typeface="Tahoma" panose="020B0604030504040204" pitchFamily="34" charset="0"/>
                <a:cs typeface="Tahoma" panose="020B0604030504040204" pitchFamily="34" charset="0"/>
              </a:rPr>
              <a:t>to Policing the Roads</a:t>
            </a:r>
          </a:p>
        </p:txBody>
      </p:sp>
      <p:pic>
        <p:nvPicPr>
          <p:cNvPr id="2050" name="Picture 2" descr="See the source image">
            <a:extLst>
              <a:ext uri="{FF2B5EF4-FFF2-40B4-BE49-F238E27FC236}">
                <a16:creationId xmlns:a16="http://schemas.microsoft.com/office/drawing/2014/main" id="{E1C1AEC0-2FA8-58C2-E206-849826E7D7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7143" y="738089"/>
            <a:ext cx="5715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7EFBAC1-5682-1892-5B6A-057AEAD0EAA1}"/>
              </a:ext>
            </a:extLst>
          </p:cNvPr>
          <p:cNvSpPr txBox="1"/>
          <p:nvPr/>
        </p:nvSpPr>
        <p:spPr>
          <a:xfrm>
            <a:off x="450575" y="3246783"/>
            <a:ext cx="4784034" cy="1015663"/>
          </a:xfrm>
          <a:prstGeom prst="rect">
            <a:avLst/>
          </a:prstGeom>
          <a:noFill/>
        </p:spPr>
        <p:txBody>
          <a:bodyPr wrap="square" rtlCol="0">
            <a:spAutoFit/>
          </a:bodyPr>
          <a:lstStyle/>
          <a:p>
            <a:r>
              <a:rPr lang="en-GB" sz="3600" dirty="0">
                <a:solidFill>
                  <a:srgbClr val="FF0000"/>
                </a:solidFill>
              </a:rPr>
              <a:t>Independent reading</a:t>
            </a:r>
          </a:p>
          <a:p>
            <a:endParaRPr lang="en-GB" sz="2400" dirty="0"/>
          </a:p>
        </p:txBody>
      </p:sp>
    </p:spTree>
    <p:extLst>
      <p:ext uri="{BB962C8B-B14F-4D97-AF65-F5344CB8AC3E}">
        <p14:creationId xmlns:p14="http://schemas.microsoft.com/office/powerpoint/2010/main" val="71127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859F64-0A26-7CF8-3C9D-738F2D4B5535}"/>
              </a:ext>
            </a:extLst>
          </p:cNvPr>
          <p:cNvSpPr txBox="1"/>
          <p:nvPr/>
        </p:nvSpPr>
        <p:spPr>
          <a:xfrm>
            <a:off x="671305" y="2256440"/>
            <a:ext cx="8030817" cy="4062651"/>
          </a:xfrm>
          <a:prstGeom prst="rect">
            <a:avLst/>
          </a:prstGeom>
          <a:noFill/>
        </p:spPr>
        <p:txBody>
          <a:bodyPr wrap="square">
            <a:spAutoFit/>
          </a:bodyPr>
          <a:lstStyle/>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Identify the principal roads policing functions.</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Describe what the 5 year Roads Policing Strategy according to the National Police Chiefs Council for 2011 – 2015 means to them as Police Officers.</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Describe the 4 elements of the 5 Year Roads Policing Strategy according to the National Police Chiefs Council (NPCC) for 2015 – 2020</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Explain how the strategic objectives of the National Police Chiefs Council (NPCC) roads </a:t>
            </a:r>
            <a:r>
              <a:rPr lang="en-GB" sz="1800" b="0" kern="1200" dirty="0">
                <a:solidFill>
                  <a:schemeClr val="tx1"/>
                </a:solidFill>
                <a:effectLst/>
                <a:latin typeface="Arial" panose="020B0604020202020204" pitchFamily="34" charset="0"/>
                <a:ea typeface="+mn-ea"/>
                <a:cs typeface="Arial" panose="020B0604020202020204" pitchFamily="34" charset="0"/>
              </a:rPr>
              <a:t>policing strategy can be implemented into local roads policing</a:t>
            </a:r>
            <a:endParaRPr lang="en-GB" sz="1800" b="0" dirty="0">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E883150D-67EC-0844-B00E-F236C5AF1B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5845" y="465740"/>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052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Client\G$\CKP Images\Traffic\MPV 4.jpg"/>
          <p:cNvPicPr>
            <a:picLocks noChangeAspect="1" noChangeArrowheads="1"/>
          </p:cNvPicPr>
          <p:nvPr>
            <p:custDataLst>
              <p:tags r:id="rId1"/>
            </p:custDataLst>
          </p:nvPr>
        </p:nvPicPr>
        <p:blipFill>
          <a:blip r:embed="rId4">
            <a:lum bright="70000" contrast="-70000"/>
            <a:extLst>
              <a:ext uri="{BEBA8EAE-BF5A-486C-A8C5-ECC9F3942E4B}">
                <a14:imgProps xmlns:a14="http://schemas.microsoft.com/office/drawing/2010/main">
                  <a14:imgLayer r:embed="rId5">
                    <a14:imgEffect>
                      <a14:colorTemperature colorTemp="11200"/>
                    </a14:imgEffect>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274617" y="350196"/>
            <a:ext cx="9374911" cy="5428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683851" y="2187050"/>
            <a:ext cx="6556442" cy="1754326"/>
          </a:xfrm>
          <a:prstGeom prst="rect">
            <a:avLst/>
          </a:prstGeom>
        </p:spPr>
        <p:txBody>
          <a:bodyPr wrap="square">
            <a:spAutoFit/>
          </a:bodyPr>
          <a:lstStyle/>
          <a:p>
            <a:pPr algn="ctr"/>
            <a:r>
              <a:rPr lang="en-US" altLang="en-US" sz="3600" b="1" dirty="0">
                <a:solidFill>
                  <a:srgbClr val="002060"/>
                </a:solidFill>
              </a:rPr>
              <a:t>What do you think the principal roads policing functions are?</a:t>
            </a:r>
            <a:br>
              <a:rPr lang="en-US" altLang="en-US" sz="3600" dirty="0"/>
            </a:br>
            <a:endParaRPr lang="en-GB" sz="3600" dirty="0"/>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49420" y="1248458"/>
            <a:ext cx="9902757" cy="4154984"/>
          </a:xfrm>
          <a:prstGeom prst="rect">
            <a:avLst/>
          </a:prstGeom>
        </p:spPr>
        <p:txBody>
          <a:bodyPr wrap="square">
            <a:spAutoFit/>
          </a:bodyPr>
          <a:lstStyle/>
          <a:p>
            <a:pPr>
              <a:defRPr/>
            </a:pPr>
            <a:r>
              <a:rPr lang="en-US" sz="2400" dirty="0">
                <a:solidFill>
                  <a:srgbClr val="002060"/>
                </a:solidFill>
              </a:rPr>
              <a:t>Identify roads-related health and safety issues and mitigate those issues where possible </a:t>
            </a:r>
          </a:p>
          <a:p>
            <a:pPr>
              <a:defRPr/>
            </a:pPr>
            <a:endParaRPr lang="en-US" sz="2400" dirty="0">
              <a:solidFill>
                <a:srgbClr val="002060"/>
              </a:solidFill>
            </a:endParaRPr>
          </a:p>
          <a:p>
            <a:pPr>
              <a:defRPr/>
            </a:pPr>
            <a:r>
              <a:rPr lang="en-US" sz="2400" dirty="0">
                <a:solidFill>
                  <a:srgbClr val="002060"/>
                </a:solidFill>
              </a:rPr>
              <a:t>Set a professional example when driving, using the road or responding to incidents </a:t>
            </a:r>
          </a:p>
          <a:p>
            <a:pPr>
              <a:defRPr/>
            </a:pPr>
            <a:endParaRPr lang="en-US" sz="2400" dirty="0">
              <a:solidFill>
                <a:srgbClr val="002060"/>
              </a:solidFill>
            </a:endParaRPr>
          </a:p>
          <a:p>
            <a:pPr>
              <a:defRPr/>
            </a:pPr>
            <a:r>
              <a:rPr lang="en-US" sz="2400" dirty="0">
                <a:solidFill>
                  <a:srgbClr val="002060"/>
                </a:solidFill>
              </a:rPr>
              <a:t>Develop relationships in a community, leading to the gathering of intelligence and information that will help in disrupting criminality and reducing crime </a:t>
            </a:r>
          </a:p>
          <a:p>
            <a:pPr>
              <a:defRPr/>
            </a:pPr>
            <a:endParaRPr lang="en-US" sz="2400" dirty="0">
              <a:solidFill>
                <a:srgbClr val="002060"/>
              </a:solidFill>
            </a:endParaRPr>
          </a:p>
          <a:p>
            <a:pPr>
              <a:defRPr/>
            </a:pPr>
            <a:r>
              <a:rPr lang="en-US" sz="2400" dirty="0">
                <a:solidFill>
                  <a:srgbClr val="002060"/>
                </a:solidFill>
              </a:rPr>
              <a:t>Recognise the offences in relation to drivers and vehicles and the legislation and policies to deal with them </a:t>
            </a:r>
          </a:p>
        </p:txBody>
      </p:sp>
      <p:sp>
        <p:nvSpPr>
          <p:cNvPr id="4" name="TextBox 3"/>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Principal Roads Policing Functions</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26997" y="1495777"/>
            <a:ext cx="9902757" cy="3785652"/>
          </a:xfrm>
          <a:prstGeom prst="rect">
            <a:avLst/>
          </a:prstGeom>
        </p:spPr>
        <p:txBody>
          <a:bodyPr wrap="square">
            <a:spAutoFit/>
          </a:bodyPr>
          <a:lstStyle/>
          <a:p>
            <a:pPr>
              <a:defRPr/>
            </a:pPr>
            <a:r>
              <a:rPr lang="en-US" sz="2400" dirty="0">
                <a:solidFill>
                  <a:srgbClr val="002060"/>
                </a:solidFill>
              </a:rPr>
              <a:t>Stop and seize (where appropriate) vehicles that have been or are suspected to be involved in crime </a:t>
            </a:r>
          </a:p>
          <a:p>
            <a:pPr>
              <a:defRPr/>
            </a:pPr>
            <a:endParaRPr lang="en-GB" sz="2400" dirty="0">
              <a:solidFill>
                <a:srgbClr val="002060"/>
              </a:solidFill>
            </a:endParaRPr>
          </a:p>
          <a:p>
            <a:pPr>
              <a:defRPr/>
            </a:pPr>
            <a:r>
              <a:rPr lang="en-US" sz="2400" dirty="0">
                <a:solidFill>
                  <a:srgbClr val="002060"/>
                </a:solidFill>
              </a:rPr>
              <a:t>Attend and manage incidents where there may be death or injury and/or damage to vehicles and the road infrastructure </a:t>
            </a:r>
          </a:p>
          <a:p>
            <a:pPr>
              <a:defRPr/>
            </a:pPr>
            <a:endParaRPr lang="en-US" sz="2400" dirty="0">
              <a:solidFill>
                <a:srgbClr val="002060"/>
              </a:solidFill>
            </a:endParaRPr>
          </a:p>
          <a:p>
            <a:pPr>
              <a:defRPr/>
            </a:pPr>
            <a:r>
              <a:rPr lang="en-US" sz="2400" dirty="0">
                <a:solidFill>
                  <a:srgbClr val="002060"/>
                </a:solidFill>
              </a:rPr>
              <a:t>Take every opportunity to intervene and address driver behaviour by education, advice and enforcement </a:t>
            </a:r>
          </a:p>
          <a:p>
            <a:pPr>
              <a:defRPr/>
            </a:pPr>
            <a:endParaRPr lang="en-US" sz="2400" dirty="0">
              <a:solidFill>
                <a:srgbClr val="002060"/>
              </a:solidFill>
            </a:endParaRPr>
          </a:p>
          <a:p>
            <a:pPr>
              <a:defRPr/>
            </a:pPr>
            <a:r>
              <a:rPr lang="en-US" sz="2400" dirty="0">
                <a:solidFill>
                  <a:srgbClr val="002060"/>
                </a:solidFill>
              </a:rPr>
              <a:t>Investigate and dispose of offences committed in the roads environment. </a:t>
            </a:r>
          </a:p>
        </p:txBody>
      </p:sp>
      <p:sp>
        <p:nvSpPr>
          <p:cNvPr id="5" name="TextBox 4"/>
          <p:cNvSpPr txBox="1"/>
          <p:nvPr/>
        </p:nvSpPr>
        <p:spPr>
          <a:xfrm>
            <a:off x="1226996" y="342635"/>
            <a:ext cx="9902757" cy="584775"/>
          </a:xfrm>
          <a:prstGeom prst="rect">
            <a:avLst/>
          </a:prstGeom>
          <a:solidFill>
            <a:srgbClr val="002060"/>
          </a:solidFill>
        </p:spPr>
        <p:txBody>
          <a:bodyPr wrap="square" rtlCol="0">
            <a:spAutoFit/>
          </a:bodyPr>
          <a:lstStyle/>
          <a:p>
            <a:pPr algn="ctr"/>
            <a:r>
              <a:rPr lang="en-GB" sz="3200" b="1" dirty="0">
                <a:solidFill>
                  <a:schemeClr val="bg1"/>
                </a:solidFill>
              </a:rPr>
              <a:t>Principle Roads Policing Functions</a:t>
            </a:r>
          </a:p>
        </p:txBody>
      </p:sp>
    </p:spTree>
    <p:extLst>
      <p:ext uri="{BB962C8B-B14F-4D97-AF65-F5344CB8AC3E}">
        <p14:creationId xmlns:p14="http://schemas.microsoft.com/office/powerpoint/2010/main" val="109421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Road 1.png"/>
          <p:cNvPicPr>
            <a:picLocks noChangeAspect="1" noChangeArrowheads="1"/>
          </p:cNvPicPr>
          <p:nvPr>
            <p:custDataLst>
              <p:tags r:id="rId1"/>
            </p:custDataLst>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136072" y="0"/>
            <a:ext cx="9845964" cy="6031346"/>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226997" y="1762940"/>
            <a:ext cx="9902757" cy="4462760"/>
          </a:xfrm>
          <a:prstGeom prst="rect">
            <a:avLst/>
          </a:prstGeom>
        </p:spPr>
        <p:txBody>
          <a:bodyPr wrap="square">
            <a:spAutoFit/>
          </a:bodyPr>
          <a:lstStyle/>
          <a:p>
            <a:pPr>
              <a:defRPr/>
            </a:pPr>
            <a:r>
              <a:rPr lang="en-US" sz="2600" dirty="0">
                <a:solidFill>
                  <a:srgbClr val="002060"/>
                </a:solidFill>
              </a:rPr>
              <a:t>Focused harm reduction that saves lives and prevents crime </a:t>
            </a:r>
          </a:p>
          <a:p>
            <a:pPr>
              <a:defRPr/>
            </a:pPr>
            <a:endParaRPr lang="en-US" sz="2600" dirty="0">
              <a:solidFill>
                <a:srgbClr val="002060"/>
              </a:solidFill>
            </a:endParaRPr>
          </a:p>
          <a:p>
            <a:pPr>
              <a:defRPr/>
            </a:pPr>
            <a:r>
              <a:rPr lang="en-GB" sz="2600" dirty="0">
                <a:solidFill>
                  <a:srgbClr val="002060"/>
                </a:solidFill>
              </a:rPr>
              <a:t>Enforcement based on professional judgement and discretion </a:t>
            </a:r>
          </a:p>
          <a:p>
            <a:pPr>
              <a:defRPr/>
            </a:pPr>
            <a:endParaRPr lang="en-GB" sz="2600" dirty="0">
              <a:solidFill>
                <a:srgbClr val="002060"/>
              </a:solidFill>
            </a:endParaRPr>
          </a:p>
          <a:p>
            <a:pPr>
              <a:defRPr/>
            </a:pPr>
            <a:r>
              <a:rPr lang="en-US" sz="2600" dirty="0">
                <a:solidFill>
                  <a:srgbClr val="002060"/>
                </a:solidFill>
              </a:rPr>
              <a:t>A visible roads policing presence on the Strategic Road Network </a:t>
            </a:r>
          </a:p>
          <a:p>
            <a:pPr>
              <a:defRPr/>
            </a:pPr>
            <a:endParaRPr lang="en-US" sz="2600" dirty="0">
              <a:solidFill>
                <a:srgbClr val="002060"/>
              </a:solidFill>
            </a:endParaRPr>
          </a:p>
          <a:p>
            <a:pPr>
              <a:defRPr/>
            </a:pPr>
            <a:r>
              <a:rPr lang="en-GB" sz="2600" dirty="0">
                <a:solidFill>
                  <a:srgbClr val="002060"/>
                </a:solidFill>
              </a:rPr>
              <a:t>Intelligence-led resources </a:t>
            </a:r>
          </a:p>
          <a:p>
            <a:pPr>
              <a:defRPr/>
            </a:pPr>
            <a:endParaRPr lang="en-GB" sz="2600" dirty="0">
              <a:solidFill>
                <a:srgbClr val="002060"/>
              </a:solidFill>
            </a:endParaRPr>
          </a:p>
          <a:p>
            <a:pPr>
              <a:defRPr/>
            </a:pPr>
            <a:r>
              <a:rPr lang="en-US" sz="2600" dirty="0">
                <a:solidFill>
                  <a:srgbClr val="002060"/>
                </a:solidFill>
              </a:rPr>
              <a:t>Enforcement, Education and Engineering to affect and influence driver behaviour. </a:t>
            </a:r>
          </a:p>
          <a:p>
            <a:pPr>
              <a:defRPr/>
            </a:pPr>
            <a:endParaRPr lang="en-GB" sz="2400" dirty="0"/>
          </a:p>
        </p:txBody>
      </p:sp>
      <p:sp>
        <p:nvSpPr>
          <p:cNvPr id="7" name="TextBox 6"/>
          <p:cNvSpPr txBox="1"/>
          <p:nvPr/>
        </p:nvSpPr>
        <p:spPr>
          <a:xfrm>
            <a:off x="1226997" y="243781"/>
            <a:ext cx="9902757" cy="1077218"/>
          </a:xfrm>
          <a:prstGeom prst="rect">
            <a:avLst/>
          </a:prstGeom>
          <a:solidFill>
            <a:srgbClr val="002060"/>
          </a:solidFill>
        </p:spPr>
        <p:txBody>
          <a:bodyPr wrap="square" rtlCol="0">
            <a:spAutoFit/>
          </a:bodyPr>
          <a:lstStyle/>
          <a:p>
            <a:pPr algn="ctr"/>
            <a:r>
              <a:rPr lang="en-GB" sz="3200" b="1" dirty="0">
                <a:solidFill>
                  <a:schemeClr val="bg1"/>
                </a:solidFill>
              </a:rPr>
              <a:t>ACPO Policing the Roads 5 Year Strategy           </a:t>
            </a:r>
          </a:p>
          <a:p>
            <a:pPr algn="ctr"/>
            <a:r>
              <a:rPr lang="en-GB" sz="3200" b="1" dirty="0">
                <a:solidFill>
                  <a:schemeClr val="bg1"/>
                </a:solidFill>
              </a:rPr>
              <a:t>  (2011 – 2015)</a:t>
            </a:r>
          </a:p>
        </p:txBody>
      </p:sp>
    </p:spTree>
    <p:extLst>
      <p:ext uri="{BB962C8B-B14F-4D97-AF65-F5344CB8AC3E}">
        <p14:creationId xmlns:p14="http://schemas.microsoft.com/office/powerpoint/2010/main" val="42481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500"/>
                                        <p:tgtEl>
                                          <p:spTgt spid="8">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animEffect transition="in" filter="fade">
                                      <p:cBhvr>
                                        <p:cTn id="2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Road 1.png"/>
          <p:cNvPicPr>
            <a:picLocks noChangeAspect="1" noChangeArrowheads="1"/>
          </p:cNvPicPr>
          <p:nvPr>
            <p:custDataLst>
              <p:tags r:id="rId1"/>
            </p:custDataLst>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136073" y="1355113"/>
            <a:ext cx="9902757" cy="4409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285364" y="2436376"/>
            <a:ext cx="4045394" cy="2246769"/>
          </a:xfrm>
          <a:prstGeom prst="rect">
            <a:avLst/>
          </a:prstGeom>
        </p:spPr>
        <p:txBody>
          <a:bodyPr wrap="square">
            <a:spAutoFit/>
          </a:bodyPr>
          <a:lstStyle/>
          <a:p>
            <a:pPr>
              <a:defRPr/>
            </a:pPr>
            <a:r>
              <a:rPr lang="en-GB" sz="2800" dirty="0"/>
              <a:t>Reducing Road Casualties</a:t>
            </a:r>
          </a:p>
          <a:p>
            <a:pPr>
              <a:defRPr/>
            </a:pPr>
            <a:endParaRPr lang="en-GB" sz="2800" dirty="0"/>
          </a:p>
          <a:p>
            <a:pPr>
              <a:defRPr/>
            </a:pPr>
            <a:r>
              <a:rPr lang="en-GB" sz="2800" dirty="0"/>
              <a:t>Disrupting Criminality</a:t>
            </a:r>
          </a:p>
          <a:p>
            <a:pPr>
              <a:defRPr/>
            </a:pPr>
            <a:endParaRPr lang="en-GB" sz="2800" dirty="0"/>
          </a:p>
          <a:p>
            <a:pPr>
              <a:defRPr/>
            </a:pPr>
            <a:r>
              <a:rPr lang="en-GB" sz="2800" dirty="0"/>
              <a:t>Countering Terrorism</a:t>
            </a:r>
          </a:p>
        </p:txBody>
      </p:sp>
      <p:sp>
        <p:nvSpPr>
          <p:cNvPr id="11" name="TextBox 10"/>
          <p:cNvSpPr txBox="1"/>
          <p:nvPr/>
        </p:nvSpPr>
        <p:spPr>
          <a:xfrm>
            <a:off x="1136073" y="197503"/>
            <a:ext cx="9902757" cy="1077218"/>
          </a:xfrm>
          <a:prstGeom prst="rect">
            <a:avLst/>
          </a:prstGeom>
          <a:solidFill>
            <a:srgbClr val="002060"/>
          </a:solidFill>
        </p:spPr>
        <p:txBody>
          <a:bodyPr wrap="square" rtlCol="0">
            <a:spAutoFit/>
          </a:bodyPr>
          <a:lstStyle/>
          <a:p>
            <a:pPr algn="ctr"/>
            <a:r>
              <a:rPr lang="en-GB" sz="3200" b="1" dirty="0">
                <a:solidFill>
                  <a:schemeClr val="bg1"/>
                </a:solidFill>
              </a:rPr>
              <a:t>ACPO Policing the Roads 5 Year Strategy        </a:t>
            </a:r>
          </a:p>
          <a:p>
            <a:pPr algn="ctr"/>
            <a:r>
              <a:rPr lang="en-GB" sz="3200" b="1" dirty="0">
                <a:solidFill>
                  <a:schemeClr val="bg1"/>
                </a:solidFill>
              </a:rPr>
              <a:t>     (2011 – 2015)</a:t>
            </a:r>
          </a:p>
        </p:txBody>
      </p:sp>
      <p:sp>
        <p:nvSpPr>
          <p:cNvPr id="2" name="Rectangle 1"/>
          <p:cNvSpPr/>
          <p:nvPr/>
        </p:nvSpPr>
        <p:spPr>
          <a:xfrm>
            <a:off x="6389010" y="2436377"/>
            <a:ext cx="4649820" cy="2246769"/>
          </a:xfrm>
          <a:prstGeom prst="rect">
            <a:avLst/>
          </a:prstGeom>
        </p:spPr>
        <p:txBody>
          <a:bodyPr wrap="square">
            <a:spAutoFit/>
          </a:bodyPr>
          <a:lstStyle/>
          <a:p>
            <a:pPr>
              <a:defRPr/>
            </a:pPr>
            <a:r>
              <a:rPr lang="en-GB" sz="2800" dirty="0"/>
              <a:t>Patrolling the Roads</a:t>
            </a:r>
          </a:p>
          <a:p>
            <a:pPr>
              <a:defRPr/>
            </a:pPr>
            <a:endParaRPr lang="en-GB" sz="2800" dirty="0"/>
          </a:p>
          <a:p>
            <a:pPr>
              <a:defRPr/>
            </a:pPr>
            <a:r>
              <a:rPr lang="en-GB" sz="2800" dirty="0"/>
              <a:t>Combating anti-social road use</a:t>
            </a:r>
          </a:p>
          <a:p>
            <a:pPr>
              <a:defRPr/>
            </a:pPr>
            <a:endParaRPr lang="en-GB" sz="2800" dirty="0"/>
          </a:p>
          <a:p>
            <a:pPr>
              <a:defRPr/>
            </a:pPr>
            <a:r>
              <a:rPr lang="en-GB" sz="2800" dirty="0"/>
              <a:t>Implementing the strategy</a:t>
            </a:r>
          </a:p>
        </p:txBody>
      </p:sp>
      <p:sp>
        <p:nvSpPr>
          <p:cNvPr id="3" name="TextBox 2"/>
          <p:cNvSpPr txBox="1"/>
          <p:nvPr/>
        </p:nvSpPr>
        <p:spPr>
          <a:xfrm>
            <a:off x="5143868" y="1624716"/>
            <a:ext cx="1887166" cy="584775"/>
          </a:xfrm>
          <a:prstGeom prst="rect">
            <a:avLst/>
          </a:prstGeom>
          <a:noFill/>
        </p:spPr>
        <p:txBody>
          <a:bodyPr wrap="square" rtlCol="0">
            <a:spAutoFit/>
          </a:bodyPr>
          <a:lstStyle/>
          <a:p>
            <a:r>
              <a:rPr lang="en-GB" sz="3200" b="1" dirty="0">
                <a:solidFill>
                  <a:srgbClr val="0070C0"/>
                </a:solidFill>
              </a:rPr>
              <a:t>Key Areas</a:t>
            </a:r>
          </a:p>
        </p:txBody>
      </p:sp>
    </p:spTree>
    <p:extLst>
      <p:ext uri="{BB962C8B-B14F-4D97-AF65-F5344CB8AC3E}">
        <p14:creationId xmlns:p14="http://schemas.microsoft.com/office/powerpoint/2010/main" val="295590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0" end="0"/>
                                            </p:txEl>
                                          </p:spTgt>
                                        </p:tgtEl>
                                        <p:attrNameLst>
                                          <p:attrName>style.visibility</p:attrName>
                                        </p:attrNameLst>
                                      </p:cBhvr>
                                      <p:to>
                                        <p:strVal val="visible"/>
                                      </p:to>
                                    </p:set>
                                    <p:animEffect transition="in" filter="fade">
                                      <p:cBhvr>
                                        <p:cTn id="22" dur="500"/>
                                        <p:tgtEl>
                                          <p:spTgt spid="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fade">
                                      <p:cBhvr>
                                        <p:cTn id="27" dur="500"/>
                                        <p:tgtEl>
                                          <p:spTgt spid="2">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7851" y="1147572"/>
            <a:ext cx="4461164" cy="4655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226997" y="1890085"/>
            <a:ext cx="4832056" cy="3170099"/>
          </a:xfrm>
          <a:prstGeom prst="rect">
            <a:avLst/>
          </a:prstGeom>
        </p:spPr>
        <p:txBody>
          <a:bodyPr wrap="square">
            <a:spAutoFit/>
          </a:bodyPr>
          <a:lstStyle/>
          <a:p>
            <a:pPr algn="ctr"/>
            <a:r>
              <a:rPr lang="en-US" altLang="en-US" sz="4000" dirty="0">
                <a:solidFill>
                  <a:srgbClr val="002060"/>
                </a:solidFill>
              </a:rPr>
              <a:t>The National Police Chiefs Council (NPCC) </a:t>
            </a:r>
          </a:p>
          <a:p>
            <a:pPr algn="ctr"/>
            <a:endParaRPr lang="en-US" altLang="en-US" sz="4000" dirty="0">
              <a:solidFill>
                <a:srgbClr val="0070C0"/>
              </a:solidFill>
            </a:endParaRPr>
          </a:p>
          <a:p>
            <a:pPr algn="ctr"/>
            <a:r>
              <a:rPr lang="en-US" altLang="en-US" sz="4000" dirty="0">
                <a:solidFill>
                  <a:srgbClr val="FF0000"/>
                </a:solidFill>
              </a:rPr>
              <a:t>Roads Policing Strategy</a:t>
            </a:r>
            <a:endParaRPr lang="en-GB" sz="4000" dirty="0">
              <a:solidFill>
                <a:srgbClr val="FF0000"/>
              </a:solidFill>
            </a:endParaRPr>
          </a:p>
        </p:txBody>
      </p:sp>
      <p:sp>
        <p:nvSpPr>
          <p:cNvPr id="5" name="TextBox 4"/>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Roads Policing</a:t>
            </a:r>
          </a:p>
        </p:txBody>
      </p:sp>
    </p:spTree>
    <p:extLst>
      <p:ext uri="{BB962C8B-B14F-4D97-AF65-F5344CB8AC3E}">
        <p14:creationId xmlns:p14="http://schemas.microsoft.com/office/powerpoint/2010/main" val="53295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0587" y="252920"/>
            <a:ext cx="10000034" cy="4455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3"/>
          <p:cNvSpPr txBox="1">
            <a:spLocks noChangeArrowheads="1"/>
          </p:cNvSpPr>
          <p:nvPr/>
        </p:nvSpPr>
        <p:spPr bwMode="auto">
          <a:xfrm>
            <a:off x="2990163" y="5093804"/>
            <a:ext cx="5628543" cy="584775"/>
          </a:xfrm>
          <a:prstGeom prst="rect">
            <a:avLst/>
          </a:prstGeom>
          <a:solidFill>
            <a:schemeClr val="accent1">
              <a:lumMod val="20000"/>
              <a:lumOff val="80000"/>
            </a:schemeClr>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sz="3200" b="0" dirty="0">
                <a:solidFill>
                  <a:srgbClr val="002060"/>
                </a:solidFill>
                <a:latin typeface="Arial" panose="020B0604020202020204" pitchFamily="34" charset="0"/>
                <a:ea typeface="ＭＳ Ｐゴシック" panose="020B0600070205080204" pitchFamily="34" charset="-128"/>
              </a:rPr>
              <a:t>What does this mean for you?</a:t>
            </a:r>
          </a:p>
        </p:txBody>
      </p:sp>
    </p:spTree>
    <p:extLst>
      <p:ext uri="{BB962C8B-B14F-4D97-AF65-F5344CB8AC3E}">
        <p14:creationId xmlns:p14="http://schemas.microsoft.com/office/powerpoint/2010/main" val="300362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26997" y="1647601"/>
            <a:ext cx="5776918"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002060"/>
                </a:solidFill>
              </a:rPr>
              <a:t>Builds on 2011 – 2015 strategy</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Commitment to reduce fatal/serious injury collisions</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Combat organised crime and terrorism</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Enforcement based on intelligence, professional judgement and discretion</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The ‘Fatal Four’</a:t>
            </a:r>
          </a:p>
        </p:txBody>
      </p:sp>
      <p:sp>
        <p:nvSpPr>
          <p:cNvPr id="6" name="TextBox 5"/>
          <p:cNvSpPr txBox="1"/>
          <p:nvPr/>
        </p:nvSpPr>
        <p:spPr>
          <a:xfrm>
            <a:off x="1226997" y="194354"/>
            <a:ext cx="9902757" cy="1077218"/>
          </a:xfrm>
          <a:prstGeom prst="rect">
            <a:avLst/>
          </a:prstGeom>
          <a:solidFill>
            <a:srgbClr val="002060"/>
          </a:solidFill>
        </p:spPr>
        <p:txBody>
          <a:bodyPr wrap="square" rtlCol="0">
            <a:spAutoFit/>
          </a:bodyPr>
          <a:lstStyle/>
          <a:p>
            <a:pPr algn="ctr"/>
            <a:r>
              <a:rPr lang="en-GB" sz="3200" b="1" dirty="0">
                <a:solidFill>
                  <a:schemeClr val="bg1"/>
                </a:solidFill>
              </a:rPr>
              <a:t>NPCC Policing the Roads in Partnership                      5 Year Strategy (2015 – 2020)</a:t>
            </a:r>
          </a:p>
        </p:txBody>
      </p:sp>
      <p:pic>
        <p:nvPicPr>
          <p:cNvPr id="4" name="Picture 3"/>
          <p:cNvPicPr>
            <a:picLocks noChangeAspect="1"/>
          </p:cNvPicPr>
          <p:nvPr/>
        </p:nvPicPr>
        <p:blipFill>
          <a:blip r:embed="rId3"/>
          <a:stretch>
            <a:fillRect/>
          </a:stretch>
        </p:blipFill>
        <p:spPr>
          <a:xfrm>
            <a:off x="7099077" y="2032480"/>
            <a:ext cx="4030677" cy="3385225"/>
          </a:xfrm>
          <a:prstGeom prst="rect">
            <a:avLst/>
          </a:prstGeom>
        </p:spPr>
      </p:pic>
    </p:spTree>
    <p:extLst>
      <p:ext uri="{BB962C8B-B14F-4D97-AF65-F5344CB8AC3E}">
        <p14:creationId xmlns:p14="http://schemas.microsoft.com/office/powerpoint/2010/main" val="367439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148943" y="1461937"/>
            <a:ext cx="2970739" cy="584775"/>
          </a:xfrm>
          <a:prstGeom prst="rect">
            <a:avLst/>
          </a:prstGeom>
        </p:spPr>
        <p:txBody>
          <a:bodyPr wrap="square">
            <a:spAutoFit/>
          </a:bodyPr>
          <a:lstStyle/>
          <a:p>
            <a:pPr algn="ctr"/>
            <a:r>
              <a:rPr lang="en-GB" sz="3200" b="1" dirty="0">
                <a:solidFill>
                  <a:srgbClr val="FF0000"/>
                </a:solidFill>
                <a:ea typeface="Tahoma" panose="020B0604030504040204" pitchFamily="34" charset="0"/>
                <a:cs typeface="Tahoma" panose="020B0604030504040204" pitchFamily="34" charset="0"/>
              </a:rPr>
              <a:t>The ‘Fatal’ Four </a:t>
            </a:r>
          </a:p>
        </p:txBody>
      </p:sp>
      <p:sp>
        <p:nvSpPr>
          <p:cNvPr id="4" name="Rectangle 3"/>
          <p:cNvSpPr/>
          <p:nvPr/>
        </p:nvSpPr>
        <p:spPr>
          <a:xfrm>
            <a:off x="6634675" y="2113966"/>
            <a:ext cx="4495079" cy="3539430"/>
          </a:xfrm>
          <a:prstGeom prst="rect">
            <a:avLst/>
          </a:prstGeom>
        </p:spPr>
        <p:txBody>
          <a:bodyPr wrap="square">
            <a:spAutoFit/>
          </a:bodyPr>
          <a:lstStyle/>
          <a:p>
            <a:pPr>
              <a:defRPr/>
            </a:pPr>
            <a:r>
              <a:rPr lang="en-GB" sz="3200" dirty="0"/>
              <a:t>Drink and drug driving </a:t>
            </a:r>
          </a:p>
          <a:p>
            <a:pPr>
              <a:defRPr/>
            </a:pPr>
            <a:endParaRPr lang="en-GB" sz="3200" dirty="0"/>
          </a:p>
          <a:p>
            <a:pPr>
              <a:defRPr/>
            </a:pPr>
            <a:r>
              <a:rPr lang="en-GB" sz="3200" dirty="0"/>
              <a:t>Non-wearing of seatbelts</a:t>
            </a:r>
          </a:p>
          <a:p>
            <a:pPr>
              <a:defRPr/>
            </a:pPr>
            <a:r>
              <a:rPr lang="en-GB" sz="3200" dirty="0"/>
              <a:t> </a:t>
            </a:r>
          </a:p>
          <a:p>
            <a:pPr>
              <a:defRPr/>
            </a:pPr>
            <a:r>
              <a:rPr lang="en-GB" sz="3200" dirty="0"/>
              <a:t>Excessive speed </a:t>
            </a:r>
          </a:p>
          <a:p>
            <a:pPr>
              <a:defRPr/>
            </a:pPr>
            <a:endParaRPr lang="en-GB" sz="3200" dirty="0"/>
          </a:p>
          <a:p>
            <a:pPr>
              <a:defRPr/>
            </a:pPr>
            <a:r>
              <a:rPr lang="en-GB" sz="3200" dirty="0"/>
              <a:t>Driving whilst distracted</a:t>
            </a:r>
          </a:p>
        </p:txBody>
      </p:sp>
      <p:sp>
        <p:nvSpPr>
          <p:cNvPr id="10" name="TextBox 9"/>
          <p:cNvSpPr txBox="1"/>
          <p:nvPr/>
        </p:nvSpPr>
        <p:spPr>
          <a:xfrm>
            <a:off x="1226997" y="194354"/>
            <a:ext cx="9902757" cy="1077218"/>
          </a:xfrm>
          <a:prstGeom prst="rect">
            <a:avLst/>
          </a:prstGeom>
          <a:solidFill>
            <a:srgbClr val="002060"/>
          </a:solidFill>
        </p:spPr>
        <p:txBody>
          <a:bodyPr wrap="square" rtlCol="0">
            <a:spAutoFit/>
          </a:bodyPr>
          <a:lstStyle/>
          <a:p>
            <a:pPr algn="ctr"/>
            <a:r>
              <a:rPr lang="en-GB" sz="3200" b="1" dirty="0">
                <a:solidFill>
                  <a:schemeClr val="bg1"/>
                </a:solidFill>
              </a:rPr>
              <a:t>NPCC Policing the Roads in Partnership                   </a:t>
            </a:r>
          </a:p>
          <a:p>
            <a:pPr algn="ctr"/>
            <a:r>
              <a:rPr lang="en-GB" sz="3200" b="1" dirty="0">
                <a:solidFill>
                  <a:schemeClr val="bg1"/>
                </a:solidFill>
              </a:rPr>
              <a:t>   5 Year Strategy (2015 – 2020)</a:t>
            </a:r>
          </a:p>
        </p:txBody>
      </p:sp>
      <p:pic>
        <p:nvPicPr>
          <p:cNvPr id="2" name="Picture 1"/>
          <p:cNvPicPr>
            <a:picLocks noChangeAspect="1"/>
          </p:cNvPicPr>
          <p:nvPr/>
        </p:nvPicPr>
        <p:blipFill>
          <a:blip r:embed="rId3"/>
          <a:stretch>
            <a:fillRect/>
          </a:stretch>
        </p:blipFill>
        <p:spPr>
          <a:xfrm>
            <a:off x="1226997" y="1652896"/>
            <a:ext cx="5115437" cy="4000500"/>
          </a:xfrm>
          <a:prstGeom prst="rect">
            <a:avLst/>
          </a:prstGeom>
        </p:spPr>
      </p:pic>
    </p:spTree>
    <p:extLst>
      <p:ext uri="{BB962C8B-B14F-4D97-AF65-F5344CB8AC3E}">
        <p14:creationId xmlns:p14="http://schemas.microsoft.com/office/powerpoint/2010/main" val="3810931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6480" y="1972952"/>
            <a:ext cx="4514244" cy="324376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 name="Rectangle 1"/>
          <p:cNvSpPr/>
          <p:nvPr/>
        </p:nvSpPr>
        <p:spPr>
          <a:xfrm>
            <a:off x="2647632" y="1825121"/>
            <a:ext cx="2217775" cy="3539430"/>
          </a:xfrm>
          <a:prstGeom prst="rect">
            <a:avLst/>
          </a:prstGeom>
        </p:spPr>
        <p:txBody>
          <a:bodyPr wrap="square">
            <a:spAutoFit/>
          </a:bodyPr>
          <a:lstStyle/>
          <a:p>
            <a:pPr marL="457200" indent="-457200">
              <a:buFont typeface="Arial" panose="020B0604020202020204" pitchFamily="34" charset="0"/>
              <a:buChar char="•"/>
              <a:defRPr/>
            </a:pPr>
            <a:r>
              <a:rPr lang="en-GB" sz="3200" dirty="0">
                <a:solidFill>
                  <a:srgbClr val="002060"/>
                </a:solidFill>
                <a:ea typeface="ＭＳ Ｐゴシック" pitchFamily="1" charset="-128"/>
              </a:rPr>
              <a:t>Safe </a:t>
            </a:r>
          </a:p>
          <a:p>
            <a:pPr marL="457200" indent="-457200">
              <a:buFont typeface="Arial" panose="020B0604020202020204" pitchFamily="34" charset="0"/>
              <a:buChar char="•"/>
              <a:defRPr/>
            </a:pPr>
            <a:endParaRPr lang="en-GB" sz="3200" dirty="0">
              <a:solidFill>
                <a:srgbClr val="002060"/>
              </a:solidFill>
              <a:ea typeface="ＭＳ Ｐゴシック" pitchFamily="1" charset="-128"/>
            </a:endParaRPr>
          </a:p>
          <a:p>
            <a:pPr marL="457200" indent="-457200">
              <a:buFont typeface="Arial" panose="020B0604020202020204" pitchFamily="34" charset="0"/>
              <a:buChar char="•"/>
              <a:defRPr/>
            </a:pPr>
            <a:r>
              <a:rPr lang="en-GB" sz="3200" dirty="0">
                <a:solidFill>
                  <a:srgbClr val="002060"/>
                </a:solidFill>
                <a:ea typeface="ＭＳ Ｐゴシック" pitchFamily="1" charset="-128"/>
              </a:rPr>
              <a:t>Secure</a:t>
            </a:r>
          </a:p>
          <a:p>
            <a:pPr marL="457200" indent="-457200">
              <a:buFont typeface="Arial" panose="020B0604020202020204" pitchFamily="34" charset="0"/>
              <a:buChar char="•"/>
              <a:defRPr/>
            </a:pPr>
            <a:endParaRPr lang="en-GB" sz="3200" dirty="0">
              <a:solidFill>
                <a:srgbClr val="002060"/>
              </a:solidFill>
              <a:ea typeface="ＭＳ Ｐゴシック" pitchFamily="1" charset="-128"/>
            </a:endParaRPr>
          </a:p>
          <a:p>
            <a:pPr marL="457200" indent="-457200">
              <a:buFont typeface="Arial" panose="020B0604020202020204" pitchFamily="34" charset="0"/>
              <a:buChar char="•"/>
              <a:defRPr/>
            </a:pPr>
            <a:r>
              <a:rPr lang="en-GB" sz="3200" dirty="0">
                <a:solidFill>
                  <a:srgbClr val="002060"/>
                </a:solidFill>
                <a:ea typeface="ＭＳ Ｐゴシック" pitchFamily="1" charset="-128"/>
              </a:rPr>
              <a:t>Effective</a:t>
            </a:r>
          </a:p>
          <a:p>
            <a:pPr marL="457200" indent="-457200">
              <a:buFont typeface="Arial" panose="020B0604020202020204" pitchFamily="34" charset="0"/>
              <a:buChar char="•"/>
              <a:defRPr/>
            </a:pPr>
            <a:endParaRPr lang="en-GB" sz="3200" dirty="0">
              <a:solidFill>
                <a:srgbClr val="002060"/>
              </a:solidFill>
              <a:ea typeface="ＭＳ Ｐゴシック" pitchFamily="1" charset="-128"/>
            </a:endParaRPr>
          </a:p>
          <a:p>
            <a:pPr marL="457200" indent="-457200">
              <a:buFont typeface="Arial" panose="020B0604020202020204" pitchFamily="34" charset="0"/>
              <a:buChar char="•"/>
              <a:defRPr/>
            </a:pPr>
            <a:r>
              <a:rPr lang="en-GB" sz="3200" dirty="0">
                <a:solidFill>
                  <a:srgbClr val="002060"/>
                </a:solidFill>
                <a:ea typeface="ＭＳ Ｐゴシック" pitchFamily="1" charset="-128"/>
              </a:rPr>
              <a:t>Efficient</a:t>
            </a:r>
          </a:p>
        </p:txBody>
      </p:sp>
      <p:sp>
        <p:nvSpPr>
          <p:cNvPr id="6" name="TextBox 5"/>
          <p:cNvSpPr txBox="1"/>
          <p:nvPr/>
        </p:nvSpPr>
        <p:spPr>
          <a:xfrm>
            <a:off x="1226997" y="194354"/>
            <a:ext cx="9902757" cy="1077218"/>
          </a:xfrm>
          <a:prstGeom prst="rect">
            <a:avLst/>
          </a:prstGeom>
          <a:solidFill>
            <a:srgbClr val="002060"/>
          </a:solidFill>
        </p:spPr>
        <p:txBody>
          <a:bodyPr wrap="square" rtlCol="0">
            <a:spAutoFit/>
          </a:bodyPr>
          <a:lstStyle/>
          <a:p>
            <a:pPr algn="ctr"/>
            <a:r>
              <a:rPr lang="en-GB" sz="3200" b="1" dirty="0">
                <a:solidFill>
                  <a:schemeClr val="bg1"/>
                </a:solidFill>
              </a:rPr>
              <a:t>NPCC Policing the Roads in Partnership                </a:t>
            </a:r>
          </a:p>
          <a:p>
            <a:pPr algn="ctr"/>
            <a:r>
              <a:rPr lang="en-GB" sz="3200" b="1" dirty="0">
                <a:solidFill>
                  <a:schemeClr val="bg1"/>
                </a:solidFill>
              </a:rPr>
              <a:t>      5 Year Strategy (2015 – 2020)</a:t>
            </a:r>
          </a:p>
        </p:txBody>
      </p:sp>
    </p:spTree>
    <p:extLst>
      <p:ext uri="{BB962C8B-B14F-4D97-AF65-F5344CB8AC3E}">
        <p14:creationId xmlns:p14="http://schemas.microsoft.com/office/powerpoint/2010/main" val="315959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Traffic\Dangerous Driving.jpg"/>
          <p:cNvPicPr>
            <a:picLocks noChangeAspect="1" noChangeArrowheads="1"/>
          </p:cNvPicPr>
          <p:nvPr>
            <p:custDataLst>
              <p:tags r:id="rId1"/>
            </p:custDataLst>
          </p:nvPr>
        </p:nvPicPr>
        <p:blipFill>
          <a:blip r:embed="rId4" cstate="print">
            <a:lum bright="70000" contrast="-70000"/>
          </a:blip>
          <a:srcRect/>
          <a:stretch>
            <a:fillRect/>
          </a:stretch>
        </p:blipFill>
        <p:spPr bwMode="auto">
          <a:xfrm>
            <a:off x="1245140" y="840684"/>
            <a:ext cx="9884614" cy="5229375"/>
          </a:xfrm>
          <a:prstGeom prst="rect">
            <a:avLst/>
          </a:prstGeom>
          <a:noFill/>
        </p:spPr>
      </p:pic>
      <p:sp>
        <p:nvSpPr>
          <p:cNvPr id="6" name="Rectangle 5"/>
          <p:cNvSpPr/>
          <p:nvPr/>
        </p:nvSpPr>
        <p:spPr>
          <a:xfrm>
            <a:off x="1574768" y="1844134"/>
            <a:ext cx="9225358" cy="2677656"/>
          </a:xfrm>
          <a:prstGeom prst="rect">
            <a:avLst/>
          </a:prstGeom>
        </p:spPr>
        <p:txBody>
          <a:bodyPr wrap="square">
            <a:spAutoFit/>
          </a:bodyPr>
          <a:lstStyle/>
          <a:p>
            <a:pPr algn="ctr">
              <a:spcBef>
                <a:spcPct val="0"/>
              </a:spcBef>
              <a:buFontTx/>
              <a:buNone/>
            </a:pPr>
            <a:r>
              <a:rPr lang="en-US" altLang="en-US" sz="2400" dirty="0">
                <a:solidFill>
                  <a:srgbClr val="002060"/>
                </a:solidFill>
                <a:ea typeface="ＭＳ Ｐゴシック" panose="020B0600070205080204" pitchFamily="34" charset="-128"/>
              </a:rPr>
              <a:t>Working in partnership to achieve safe roads, free from harm. </a:t>
            </a:r>
          </a:p>
          <a:p>
            <a:pPr algn="ctr">
              <a:spcBef>
                <a:spcPct val="0"/>
              </a:spcBef>
              <a:buFontTx/>
              <a:buNone/>
            </a:pPr>
            <a:endParaRPr lang="en-US" altLang="en-US" sz="2400" dirty="0">
              <a:solidFill>
                <a:srgbClr val="002060"/>
              </a:solidFill>
              <a:ea typeface="ＭＳ Ｐゴシック" panose="020B0600070205080204" pitchFamily="34" charset="-128"/>
            </a:endParaRPr>
          </a:p>
          <a:p>
            <a:pPr algn="ctr">
              <a:spcBef>
                <a:spcPct val="0"/>
              </a:spcBef>
              <a:buFontTx/>
              <a:buNone/>
            </a:pPr>
            <a:r>
              <a:rPr lang="en-US" altLang="en-US" sz="2400" dirty="0">
                <a:solidFill>
                  <a:srgbClr val="002060"/>
                </a:solidFill>
                <a:ea typeface="ＭＳ Ｐゴシック" panose="020B0600070205080204" pitchFamily="34" charset="-128"/>
              </a:rPr>
              <a:t>We will work with partners to adopt a balanced and joined up approach </a:t>
            </a:r>
            <a:r>
              <a:rPr lang="en-GB" altLang="en-US" sz="2400" dirty="0">
                <a:solidFill>
                  <a:srgbClr val="002060"/>
                </a:solidFill>
                <a:ea typeface="ＭＳ Ｐゴシック" panose="020B0600070205080204" pitchFamily="34" charset="-128"/>
              </a:rPr>
              <a:t>to enforcement and education activities utilising appropriate </a:t>
            </a:r>
            <a:r>
              <a:rPr lang="en-US" altLang="en-US" sz="2400" dirty="0">
                <a:solidFill>
                  <a:srgbClr val="002060"/>
                </a:solidFill>
                <a:ea typeface="ＭＳ Ｐゴシック" panose="020B0600070205080204" pitchFamily="34" charset="-128"/>
              </a:rPr>
              <a:t>technology to reduce the numbers of persons killed or seriously injured on UK roads, especially amongst </a:t>
            </a:r>
            <a:r>
              <a:rPr lang="en-GB" altLang="en-US" sz="2400" dirty="0">
                <a:solidFill>
                  <a:srgbClr val="002060"/>
                </a:solidFill>
                <a:ea typeface="ＭＳ Ｐゴシック" panose="020B0600070205080204" pitchFamily="34" charset="-128"/>
              </a:rPr>
              <a:t>vulnerable groups including younger people, cyclists, motorcyclists and pedestrians</a:t>
            </a:r>
            <a:r>
              <a:rPr lang="en-GB" altLang="en-US" sz="2400" dirty="0">
                <a:solidFill>
                  <a:srgbClr val="FFFF00"/>
                </a:solidFill>
                <a:ea typeface="ＭＳ Ｐゴシック" panose="020B0600070205080204" pitchFamily="34" charset="-128"/>
              </a:rPr>
              <a:t>.</a:t>
            </a:r>
          </a:p>
        </p:txBody>
      </p:sp>
      <p:sp>
        <p:nvSpPr>
          <p:cNvPr id="7" name="TextBox 6"/>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Safe</a:t>
            </a:r>
          </a:p>
        </p:txBody>
      </p:sp>
    </p:spTree>
    <p:extLst>
      <p:ext uri="{BB962C8B-B14F-4D97-AF65-F5344CB8AC3E}">
        <p14:creationId xmlns:p14="http://schemas.microsoft.com/office/powerpoint/2010/main" val="243062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Traffic\Dangerous Driving.jpg"/>
          <p:cNvPicPr>
            <a:picLocks noChangeAspect="1" noChangeArrowheads="1"/>
          </p:cNvPicPr>
          <p:nvPr>
            <p:custDataLst>
              <p:tags r:id="rId1"/>
            </p:custDataLst>
          </p:nvPr>
        </p:nvPicPr>
        <p:blipFill>
          <a:blip r:embed="rId4" cstate="print">
            <a:lum bright="70000" contrast="-70000"/>
          </a:blip>
          <a:srcRect/>
          <a:stretch>
            <a:fillRect/>
          </a:stretch>
        </p:blipFill>
        <p:spPr bwMode="auto">
          <a:xfrm>
            <a:off x="1226998" y="840684"/>
            <a:ext cx="9902756" cy="5229375"/>
          </a:xfrm>
          <a:prstGeom prst="rect">
            <a:avLst/>
          </a:prstGeom>
          <a:noFill/>
        </p:spPr>
      </p:pic>
      <p:sp>
        <p:nvSpPr>
          <p:cNvPr id="2" name="Rectangle 1"/>
          <p:cNvSpPr/>
          <p:nvPr/>
        </p:nvSpPr>
        <p:spPr>
          <a:xfrm>
            <a:off x="1481684" y="1951020"/>
            <a:ext cx="9393382" cy="2308324"/>
          </a:xfrm>
          <a:prstGeom prst="rect">
            <a:avLst/>
          </a:prstGeom>
        </p:spPr>
        <p:txBody>
          <a:bodyPr wrap="square">
            <a:spAutoFit/>
          </a:bodyPr>
          <a:lstStyle/>
          <a:p>
            <a:pPr algn="ctr">
              <a:spcBef>
                <a:spcPct val="0"/>
              </a:spcBef>
              <a:buFontTx/>
              <a:buNone/>
            </a:pPr>
            <a:r>
              <a:rPr lang="en-GB" altLang="en-US" sz="2400" dirty="0">
                <a:solidFill>
                  <a:srgbClr val="002060"/>
                </a:solidFill>
                <a:ea typeface="ＭＳ Ｐゴシック" panose="020B0600070205080204" pitchFamily="34" charset="-128"/>
              </a:rPr>
              <a:t>Working together to establish secure roads free from the threat of serious organised crime and terrorism.</a:t>
            </a:r>
          </a:p>
          <a:p>
            <a:pPr algn="ctr">
              <a:spcBef>
                <a:spcPct val="0"/>
              </a:spcBef>
              <a:buFontTx/>
              <a:buNone/>
            </a:pPr>
            <a:endParaRPr lang="en-GB" altLang="en-US" sz="2400" dirty="0">
              <a:solidFill>
                <a:srgbClr val="002060"/>
              </a:solidFill>
              <a:ea typeface="ＭＳ Ｐゴシック" panose="020B0600070205080204" pitchFamily="34" charset="-128"/>
            </a:endParaRPr>
          </a:p>
          <a:p>
            <a:pPr algn="ctr">
              <a:spcBef>
                <a:spcPct val="0"/>
              </a:spcBef>
              <a:buFontTx/>
              <a:buNone/>
            </a:pPr>
            <a:r>
              <a:rPr lang="en-GB" altLang="en-US" sz="2400" dirty="0">
                <a:solidFill>
                  <a:srgbClr val="002060"/>
                </a:solidFill>
                <a:ea typeface="ＭＳ Ｐゴシック" panose="020B0600070205080204" pitchFamily="34" charset="-128"/>
              </a:rPr>
              <a:t>We will continue to share information between partners to promote </a:t>
            </a:r>
            <a:r>
              <a:rPr lang="en-US" altLang="en-US" sz="2400" dirty="0">
                <a:solidFill>
                  <a:srgbClr val="002060"/>
                </a:solidFill>
                <a:ea typeface="ＭＳ Ｐゴシック" panose="020B0600070205080204" pitchFamily="34" charset="-128"/>
              </a:rPr>
              <a:t>joint enforcement and the use of </a:t>
            </a:r>
            <a:r>
              <a:rPr lang="en-GB" altLang="en-US" sz="2400" dirty="0">
                <a:solidFill>
                  <a:srgbClr val="002060"/>
                </a:solidFill>
                <a:ea typeface="ＭＳ Ｐゴシック" panose="020B0600070205080204" pitchFamily="34" charset="-128"/>
              </a:rPr>
              <a:t>automatic number plate recognition </a:t>
            </a:r>
            <a:r>
              <a:rPr lang="en-US" altLang="en-US" sz="2400" dirty="0">
                <a:solidFill>
                  <a:srgbClr val="002060"/>
                </a:solidFill>
                <a:ea typeface="ＭＳ Ｐゴシック" panose="020B0600070205080204" pitchFamily="34" charset="-128"/>
              </a:rPr>
              <a:t>(ANPR) to detect and disrupt those criminals who use the road.</a:t>
            </a:r>
            <a:endParaRPr lang="en-GB" altLang="en-US" sz="2400" dirty="0">
              <a:solidFill>
                <a:srgbClr val="002060"/>
              </a:solidFill>
              <a:ea typeface="ＭＳ Ｐゴシック" panose="020B0600070205080204" pitchFamily="34" charset="-128"/>
            </a:endParaRPr>
          </a:p>
        </p:txBody>
      </p:sp>
      <p:sp>
        <p:nvSpPr>
          <p:cNvPr id="6" name="TextBox 5"/>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Secure</a:t>
            </a:r>
          </a:p>
        </p:txBody>
      </p:sp>
    </p:spTree>
    <p:extLst>
      <p:ext uri="{BB962C8B-B14F-4D97-AF65-F5344CB8AC3E}">
        <p14:creationId xmlns:p14="http://schemas.microsoft.com/office/powerpoint/2010/main" val="329116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Traffic\Dangerous Driving.jpg"/>
          <p:cNvPicPr>
            <a:picLocks noChangeAspect="1" noChangeArrowheads="1"/>
          </p:cNvPicPr>
          <p:nvPr>
            <p:custDataLst>
              <p:tags r:id="rId1"/>
            </p:custDataLst>
          </p:nvPr>
        </p:nvPicPr>
        <p:blipFill>
          <a:blip r:embed="rId4" cstate="print">
            <a:lum bright="70000" contrast="-70000"/>
          </a:blip>
          <a:srcRect/>
          <a:stretch>
            <a:fillRect/>
          </a:stretch>
        </p:blipFill>
        <p:spPr bwMode="auto">
          <a:xfrm>
            <a:off x="1226997" y="840685"/>
            <a:ext cx="9902757" cy="4854906"/>
          </a:xfrm>
          <a:prstGeom prst="rect">
            <a:avLst/>
          </a:prstGeom>
          <a:noFill/>
        </p:spPr>
      </p:pic>
      <p:sp>
        <p:nvSpPr>
          <p:cNvPr id="2" name="Rectangle 1"/>
          <p:cNvSpPr/>
          <p:nvPr/>
        </p:nvSpPr>
        <p:spPr>
          <a:xfrm>
            <a:off x="1403927" y="1184901"/>
            <a:ext cx="9393382" cy="584775"/>
          </a:xfrm>
          <a:prstGeom prst="rect">
            <a:avLst/>
          </a:prstGeom>
        </p:spPr>
        <p:txBody>
          <a:bodyPr wrap="square">
            <a:spAutoFit/>
          </a:bodyPr>
          <a:lstStyle/>
          <a:p>
            <a:pPr>
              <a:spcBef>
                <a:spcPct val="0"/>
              </a:spcBef>
              <a:buFontTx/>
              <a:buNone/>
            </a:pPr>
            <a:endParaRPr lang="en-GB" altLang="en-US" sz="3200" dirty="0">
              <a:ea typeface="ＭＳ Ｐゴシック" panose="020B0600070205080204" pitchFamily="34" charset="-128"/>
            </a:endParaRPr>
          </a:p>
        </p:txBody>
      </p:sp>
      <p:sp>
        <p:nvSpPr>
          <p:cNvPr id="3" name="Rectangle 2"/>
          <p:cNvSpPr/>
          <p:nvPr/>
        </p:nvSpPr>
        <p:spPr>
          <a:xfrm>
            <a:off x="1496291" y="1831232"/>
            <a:ext cx="9301018" cy="2308324"/>
          </a:xfrm>
          <a:prstGeom prst="rect">
            <a:avLst/>
          </a:prstGeom>
        </p:spPr>
        <p:txBody>
          <a:bodyPr wrap="square">
            <a:spAutoFit/>
          </a:bodyPr>
          <a:lstStyle/>
          <a:p>
            <a:pPr algn="ctr">
              <a:spcBef>
                <a:spcPct val="0"/>
              </a:spcBef>
              <a:buFontTx/>
              <a:buNone/>
            </a:pPr>
            <a:r>
              <a:rPr lang="en-US" altLang="en-US" sz="2400" dirty="0">
                <a:solidFill>
                  <a:srgbClr val="002060"/>
                </a:solidFill>
                <a:ea typeface="ＭＳ Ｐゴシック" panose="020B0600070205080204" pitchFamily="34" charset="-128"/>
              </a:rPr>
              <a:t>Through effective, data led patrolling and engagement with partnerships to deliver a safer and more secure “network road” approach throughout the UK. </a:t>
            </a:r>
          </a:p>
          <a:p>
            <a:pPr algn="ctr">
              <a:spcBef>
                <a:spcPct val="0"/>
              </a:spcBef>
              <a:buFontTx/>
              <a:buNone/>
            </a:pPr>
            <a:endParaRPr lang="en-US" altLang="en-US" sz="2400" dirty="0">
              <a:solidFill>
                <a:srgbClr val="002060"/>
              </a:solidFill>
              <a:ea typeface="ＭＳ Ｐゴシック" panose="020B0600070205080204" pitchFamily="34" charset="-128"/>
            </a:endParaRPr>
          </a:p>
          <a:p>
            <a:pPr algn="ctr">
              <a:spcBef>
                <a:spcPct val="0"/>
              </a:spcBef>
              <a:buFontTx/>
              <a:buNone/>
            </a:pPr>
            <a:r>
              <a:rPr lang="en-US" altLang="en-US" sz="2400" dirty="0">
                <a:solidFill>
                  <a:srgbClr val="002060"/>
                </a:solidFill>
                <a:ea typeface="ＭＳ Ｐゴシック" panose="020B0600070205080204" pitchFamily="34" charset="-128"/>
              </a:rPr>
              <a:t>Effective policing is an important and visible element of the Services commitment to protecting </a:t>
            </a:r>
            <a:r>
              <a:rPr lang="en-GB" altLang="en-US" sz="2400" dirty="0">
                <a:solidFill>
                  <a:srgbClr val="002060"/>
                </a:solidFill>
                <a:ea typeface="ＭＳ Ｐゴシック" panose="020B0600070205080204" pitchFamily="34" charset="-128"/>
              </a:rPr>
              <a:t>the public.</a:t>
            </a:r>
          </a:p>
        </p:txBody>
      </p:sp>
      <p:sp>
        <p:nvSpPr>
          <p:cNvPr id="6" name="TextBox 5"/>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Effective</a:t>
            </a:r>
          </a:p>
        </p:txBody>
      </p:sp>
    </p:spTree>
    <p:extLst>
      <p:ext uri="{BB962C8B-B14F-4D97-AF65-F5344CB8AC3E}">
        <p14:creationId xmlns:p14="http://schemas.microsoft.com/office/powerpoint/2010/main" val="3336894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lient\G$\CKP Images\Traffic\Dangerous Driving.jpg"/>
          <p:cNvPicPr>
            <a:picLocks noChangeAspect="1" noChangeArrowheads="1"/>
          </p:cNvPicPr>
          <p:nvPr>
            <p:custDataLst>
              <p:tags r:id="rId1"/>
            </p:custDataLst>
          </p:nvPr>
        </p:nvPicPr>
        <p:blipFill>
          <a:blip r:embed="rId4" cstate="print">
            <a:lum bright="70000" contrast="-70000"/>
          </a:blip>
          <a:srcRect/>
          <a:stretch>
            <a:fillRect/>
          </a:stretch>
        </p:blipFill>
        <p:spPr bwMode="auto">
          <a:xfrm>
            <a:off x="1226997" y="840685"/>
            <a:ext cx="9902757" cy="4897734"/>
          </a:xfrm>
          <a:prstGeom prst="rect">
            <a:avLst/>
          </a:prstGeom>
          <a:noFill/>
        </p:spPr>
      </p:pic>
      <p:sp>
        <p:nvSpPr>
          <p:cNvPr id="2" name="Rectangle 1"/>
          <p:cNvSpPr/>
          <p:nvPr/>
        </p:nvSpPr>
        <p:spPr>
          <a:xfrm>
            <a:off x="1403927" y="1184901"/>
            <a:ext cx="9393382" cy="584775"/>
          </a:xfrm>
          <a:prstGeom prst="rect">
            <a:avLst/>
          </a:prstGeom>
        </p:spPr>
        <p:txBody>
          <a:bodyPr wrap="square">
            <a:spAutoFit/>
          </a:bodyPr>
          <a:lstStyle/>
          <a:p>
            <a:pPr>
              <a:spcBef>
                <a:spcPct val="0"/>
              </a:spcBef>
              <a:buFontTx/>
              <a:buNone/>
            </a:pPr>
            <a:endParaRPr lang="en-GB" altLang="en-US" sz="3200" dirty="0">
              <a:ea typeface="ＭＳ Ｐゴシック" panose="020B0600070205080204" pitchFamily="34" charset="-128"/>
            </a:endParaRPr>
          </a:p>
        </p:txBody>
      </p:sp>
      <p:sp>
        <p:nvSpPr>
          <p:cNvPr id="6" name="Rectangle 5"/>
          <p:cNvSpPr/>
          <p:nvPr/>
        </p:nvSpPr>
        <p:spPr>
          <a:xfrm>
            <a:off x="1794820" y="1769676"/>
            <a:ext cx="9168712" cy="2677656"/>
          </a:xfrm>
          <a:prstGeom prst="rect">
            <a:avLst/>
          </a:prstGeom>
        </p:spPr>
        <p:txBody>
          <a:bodyPr wrap="square">
            <a:spAutoFit/>
          </a:bodyPr>
          <a:lstStyle/>
          <a:p>
            <a:pPr algn="ctr">
              <a:spcBef>
                <a:spcPct val="0"/>
              </a:spcBef>
              <a:buFontTx/>
              <a:buNone/>
            </a:pPr>
            <a:r>
              <a:rPr lang="en-US" altLang="en-US" sz="2400" dirty="0">
                <a:solidFill>
                  <a:srgbClr val="002060"/>
                </a:solidFill>
                <a:ea typeface="ＭＳ Ｐゴシック" panose="020B0600070205080204" pitchFamily="34" charset="-128"/>
              </a:rPr>
              <a:t>Working together to promote efficient roads that promote public confidence and satisfaction through safety. </a:t>
            </a:r>
          </a:p>
          <a:p>
            <a:pPr algn="ctr">
              <a:spcBef>
                <a:spcPct val="0"/>
              </a:spcBef>
              <a:buFontTx/>
              <a:buNone/>
            </a:pPr>
            <a:endParaRPr lang="en-US" altLang="en-US" sz="2400" dirty="0">
              <a:solidFill>
                <a:srgbClr val="002060"/>
              </a:solidFill>
              <a:ea typeface="ＭＳ Ｐゴシック" panose="020B0600070205080204" pitchFamily="34" charset="-128"/>
            </a:endParaRPr>
          </a:p>
          <a:p>
            <a:pPr algn="ctr">
              <a:spcBef>
                <a:spcPct val="0"/>
              </a:spcBef>
              <a:buFontTx/>
              <a:buNone/>
            </a:pPr>
            <a:r>
              <a:rPr lang="en-US" altLang="en-US" sz="2400" dirty="0">
                <a:solidFill>
                  <a:srgbClr val="002060"/>
                </a:solidFill>
                <a:ea typeface="ＭＳ Ｐゴシック" panose="020B0600070205080204" pitchFamily="34" charset="-128"/>
              </a:rPr>
              <a:t>We will be innovative and flexible in our approach, using </a:t>
            </a:r>
            <a:r>
              <a:rPr lang="en-GB" altLang="en-US" sz="2400" dirty="0">
                <a:solidFill>
                  <a:srgbClr val="002060"/>
                </a:solidFill>
                <a:ea typeface="ＭＳ Ｐゴシック" panose="020B0600070205080204" pitchFamily="34" charset="-128"/>
              </a:rPr>
              <a:t>effective communications to help deliver cost effective solutions to harm reduction that works and enjoys public support and legitimacy over the next 5 years.</a:t>
            </a:r>
          </a:p>
        </p:txBody>
      </p:sp>
      <p:sp>
        <p:nvSpPr>
          <p:cNvPr id="7" name="TextBox 6"/>
          <p:cNvSpPr txBox="1"/>
          <p:nvPr/>
        </p:nvSpPr>
        <p:spPr>
          <a:xfrm>
            <a:off x="1226997" y="194354"/>
            <a:ext cx="9902757" cy="584775"/>
          </a:xfrm>
          <a:prstGeom prst="rect">
            <a:avLst/>
          </a:prstGeom>
          <a:solidFill>
            <a:srgbClr val="002060"/>
          </a:solidFill>
        </p:spPr>
        <p:txBody>
          <a:bodyPr wrap="square" rtlCol="0">
            <a:spAutoFit/>
          </a:bodyPr>
          <a:lstStyle/>
          <a:p>
            <a:pPr algn="ctr"/>
            <a:r>
              <a:rPr lang="en-GB" sz="3200" b="1" dirty="0">
                <a:solidFill>
                  <a:schemeClr val="bg1"/>
                </a:solidFill>
              </a:rPr>
              <a:t>Efficient</a:t>
            </a:r>
          </a:p>
        </p:txBody>
      </p:sp>
    </p:spTree>
    <p:extLst>
      <p:ext uri="{BB962C8B-B14F-4D97-AF65-F5344CB8AC3E}">
        <p14:creationId xmlns:p14="http://schemas.microsoft.com/office/powerpoint/2010/main" val="65995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707202" y="1074763"/>
            <a:ext cx="5235323" cy="3818513"/>
          </a:xfrm>
          <a:prstGeom prst="rect">
            <a:avLst/>
          </a:prstGeom>
        </p:spPr>
      </p:pic>
    </p:spTree>
    <p:extLst>
      <p:ext uri="{BB962C8B-B14F-4D97-AF65-F5344CB8AC3E}">
        <p14:creationId xmlns:p14="http://schemas.microsoft.com/office/powerpoint/2010/main" val="163964010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04E2B1E0-C784-4553-9711-E7E953C73D3A}"/>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6FEC060E-BB09-4F45-89B9-78F307CF6794}"/>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6FEC060E-BB09-4F45-89B9-78F307CF6794}"/>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627</TotalTime>
  <Words>1866</Words>
  <Application>Microsoft Office PowerPoint</Application>
  <PresentationFormat>Widescreen</PresentationFormat>
  <Paragraphs>198</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66</cp:revision>
  <dcterms:created xsi:type="dcterms:W3CDTF">2018-01-30T11:09:50Z</dcterms:created>
  <dcterms:modified xsi:type="dcterms:W3CDTF">2022-08-26T12:42:40Z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